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5"/>
  </p:sldMasterIdLst>
  <p:notesMasterIdLst>
    <p:notesMasterId r:id="rId34"/>
  </p:notesMasterIdLst>
  <p:sldIdLst>
    <p:sldId id="256"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5" r:id="rId33"/>
  </p:sldIdLst>
  <p:sldSz cx="12192000" cy="6858000"/>
  <p:notesSz cx="7010400" cy="9296400"/>
  <p:embeddedFontLst>
    <p:embeddedFont>
      <p:font typeface="Calibri" panose="020F0502020204030204" pitchFamily="34" charset="0"/>
      <p:regular r:id="rId35"/>
      <p:bold r:id="rId36"/>
      <p:italic r:id="rId37"/>
      <p:boldItalic r:id="rId38"/>
    </p:embeddedFont>
    <p:embeddedFont>
      <p:font typeface="Cambria" panose="02040503050406030204" pitchFamily="18" charset="0"/>
      <p:regular r:id="rId39"/>
      <p:bold r:id="rId40"/>
      <p:italic r:id="rId41"/>
      <p:boldItalic r:id="rId42"/>
    </p:embeddedFont>
    <p:embeddedFont>
      <p:font typeface="Dosis" panose="020B0604020202020204" charset="0"/>
      <p:regular r:id="rId43"/>
      <p:bold r:id="rId44"/>
    </p:embeddedFont>
    <p:embeddedFont>
      <p:font typeface="Petrona" panose="020B0604020202020204" charset="0"/>
      <p:regular r:id="rId45"/>
    </p:embeddedFont>
    <p:embeddedFont>
      <p:font typeface="Quattrocento Sans" panose="020B0502050000020003"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FC6525-E65F-410B-AB52-7426AEC1EB21}">
  <a:tblStyle styleId="{36FC6525-E65F-410B-AB52-7426AEC1EB2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71930" autoAdjust="0"/>
  </p:normalViewPr>
  <p:slideViewPr>
    <p:cSldViewPr snapToGrid="0">
      <p:cViewPr varScale="1">
        <p:scale>
          <a:sx n="66" d="100"/>
          <a:sy n="66" d="100"/>
        </p:scale>
        <p:origin x="72" y="324"/>
      </p:cViewPr>
      <p:guideLst>
        <p:guide orient="horz" pos="2160"/>
        <p:guide pos="3840"/>
      </p:guideLst>
    </p:cSldViewPr>
  </p:slideViewPr>
  <p:outlineViewPr>
    <p:cViewPr>
      <p:scale>
        <a:sx n="33" d="100"/>
        <a:sy n="33" d="100"/>
      </p:scale>
      <p:origin x="0" y="-47764"/>
    </p:cViewPr>
  </p:outlin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3.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13" name="Google Shape;113;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752bdab16_1_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7752bdab16_1_2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solidFill>
                <a:srgbClr val="101D34"/>
              </a:solidFill>
            </a:endParaRPr>
          </a:p>
        </p:txBody>
      </p:sp>
      <p:sp>
        <p:nvSpPr>
          <p:cNvPr id="204" name="Google Shape;204;g7752bdab16_1_2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758d42a88_3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758d42a88_3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4" name="Google Shape;214;g7758d42a88_3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752bdab16_1_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7752bdab16_1_3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22" name="Google Shape;222;g7752bdab16_1_3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752bdab16_1_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752bdab16_1_3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endParaRPr dirty="0"/>
          </a:p>
        </p:txBody>
      </p:sp>
      <p:sp>
        <p:nvSpPr>
          <p:cNvPr id="231" name="Google Shape;231;g7752bdab16_1_3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3ec4a4872_0_2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3ec4a4872_0_21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9" name="Google Shape;239;g83ec4a4872_0_21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758d42a88_0_2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758d42a88_0_24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6" name="Google Shape;246;g7758d42a88_0_24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532000a50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7532000a50_0_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1000"/>
              </a:spcBef>
              <a:spcAft>
                <a:spcPts val="0"/>
              </a:spcAft>
              <a:buNone/>
            </a:pPr>
            <a:endParaRPr dirty="0"/>
          </a:p>
        </p:txBody>
      </p:sp>
      <p:sp>
        <p:nvSpPr>
          <p:cNvPr id="254" name="Google Shape;254;g7532000a50_0_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758d42a88_0_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758d42a88_0_2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62" name="Google Shape;262;g7758d42a88_0_2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758d42a88_0_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758d42a88_0_4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1" name="Google Shape;271;g7758d42a88_0_4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7a091081d_0_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77a091081d_0_2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8" name="Google Shape;278;g77a091081d_0_2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bf61e785d_3_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bf61e785d_3_3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Provide name, title and email of DESE staff running the webinar</a:t>
            </a:r>
            <a:endParaRPr/>
          </a:p>
        </p:txBody>
      </p:sp>
      <p:sp>
        <p:nvSpPr>
          <p:cNvPr id="121" name="Google Shape;121;g7bf61e785d_3_3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758d42a88_0_6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758d42a88_0_6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sz="1800" b="1">
              <a:solidFill>
                <a:srgbClr val="000000"/>
              </a:solidFill>
            </a:endParaRPr>
          </a:p>
        </p:txBody>
      </p:sp>
      <p:sp>
        <p:nvSpPr>
          <p:cNvPr id="285" name="Google Shape;285;g7758d42a88_0_6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7a091081d_0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77a091081d_0_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98" name="Google Shape;298;g77a091081d_0_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85272dc436_2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85272dc436_2_2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8" name="Google Shape;308;g85272dc436_2_2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85272dc436_2_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85272dc436_2_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8" name="Google Shape;318;g85272dc436_2_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84f64e211c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84f64e211c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remind about curriculum materials </a:t>
            </a:r>
            <a:endParaRPr/>
          </a:p>
        </p:txBody>
      </p:sp>
      <p:sp>
        <p:nvSpPr>
          <p:cNvPr id="329" name="Google Shape;329;g84f64e211c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4c339ad3b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4c339ad3b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36" name="Google Shape;336;g74c339ad3b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85272dc436_0_1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85272dc436_0_11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5" name="Google Shape;345;g85272dc436_0_11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85272dc436_0_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400"/>
          </a:p>
        </p:txBody>
      </p:sp>
      <p:sp>
        <p:nvSpPr>
          <p:cNvPr id="350" name="Google Shape;350;g85272dc43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83ec4a487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69" name="Google Shape;369;g83ec4a487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2f041c23f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2f041c23f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8" name="Google Shape;138;g52f041c23f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6" name="Google Shape;146;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4" name="Google Shape;154;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bf61e785d_0_52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2" name="Google Shape;172;g7bf61e785d_0_5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752bdab16_1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752bdab16_1_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79" name="Google Shape;179;g7752bdab16_1_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2f041c23f_0_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2f041c23f_0_1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The picture snip there shows you what the current remote learning guidance document looks like.  It is called “Strengthening our Remote Learning Experience.”</a:t>
            </a:r>
            <a:endParaRPr dirty="0"/>
          </a:p>
          <a:p>
            <a:pPr marL="0" lvl="0" indent="0" algn="l" rtl="0">
              <a:spcBef>
                <a:spcPts val="0"/>
              </a:spcBef>
              <a:spcAft>
                <a:spcPts val="0"/>
              </a:spcAft>
              <a:buNone/>
            </a:pPr>
            <a:r>
              <a:rPr lang="en-US" dirty="0"/>
              <a:t>These guiding principles, from the document, have led DESE’s thinking about remote learning.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87" name="Google Shape;187;g52f041c23f_0_1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752bdab16_1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752bdab16_1_1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The “Strengthening our Remote Learning Experience” document lays out a number of recommendations. </a:t>
            </a:r>
            <a:endParaRPr dirty="0"/>
          </a:p>
        </p:txBody>
      </p:sp>
      <p:sp>
        <p:nvSpPr>
          <p:cNvPr id="196" name="Google Shape;196;g7752bdab16_1_1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2"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17" name="Google Shape;17;p2"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18" name="Google Shape;18;p2"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 name="Google Shape;19;p2"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0" name="Google Shape;20;p2"/>
          <p:cNvSpPr txBox="1">
            <a:spLocks noGrp="1"/>
          </p:cNvSpPr>
          <p:nvPr>
            <p:ph type="ctrTitle"/>
          </p:nvPr>
        </p:nvSpPr>
        <p:spPr>
          <a:xfrm>
            <a:off x="5406654" y="1958196"/>
            <a:ext cx="6678954" cy="16562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Quattrocento Sans"/>
              <a:buNone/>
              <a:defRPr sz="4000" b="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5417389" y="3650895"/>
            <a:ext cx="6659592" cy="82621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67"/>
        <p:cNvGrpSpPr/>
        <p:nvPr/>
      </p:nvGrpSpPr>
      <p:grpSpPr>
        <a:xfrm>
          <a:off x="0" y="0"/>
          <a:ext cx="0" cy="0"/>
          <a:chOff x="0" y="0"/>
          <a:chExt cx="0" cy="0"/>
        </a:xfrm>
      </p:grpSpPr>
      <p:pic>
        <p:nvPicPr>
          <p:cNvPr id="68" name="Google Shape;68;p12"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69" name="Google Shape;69;p12"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70" name="Google Shape;70;p12"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1" name="Google Shape;71;p12"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2" name="Google Shape;72;p12"/>
          <p:cNvSpPr txBox="1"/>
          <p:nvPr/>
        </p:nvSpPr>
        <p:spPr>
          <a:xfrm>
            <a:off x="5417537" y="2189724"/>
            <a:ext cx="6672942" cy="20621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3200">
              <a:solidFill>
                <a:schemeClr val="lt1"/>
              </a:solidFill>
              <a:latin typeface="Quattrocento Sans"/>
              <a:ea typeface="Quattrocento Sans"/>
              <a:cs typeface="Quattrocento Sans"/>
              <a:sym typeface="Quattrocento Sans"/>
            </a:endParaRPr>
          </a:p>
        </p:txBody>
      </p:sp>
      <p:sp>
        <p:nvSpPr>
          <p:cNvPr id="73" name="Google Shape;73;p12"/>
          <p:cNvSpPr txBox="1"/>
          <p:nvPr/>
        </p:nvSpPr>
        <p:spPr>
          <a:xfrm>
            <a:off x="5417537" y="4552460"/>
            <a:ext cx="667294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101D34"/>
                </a:solidFill>
                <a:latin typeface="Quattrocento Sans"/>
                <a:ea typeface="Quattrocento Sans"/>
                <a:cs typeface="Quattrocento Sans"/>
                <a:sym typeface="Quattrocento Sans"/>
              </a:rPr>
              <a:t>Place Subtitle/Host/Date Here</a:t>
            </a:r>
            <a:endParaRPr sz="2400">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74"/>
        <p:cNvGrpSpPr/>
        <p:nvPr/>
      </p:nvGrpSpPr>
      <p:grpSpPr>
        <a:xfrm>
          <a:off x="0" y="0"/>
          <a:ext cx="0" cy="0"/>
          <a:chOff x="0" y="0"/>
          <a:chExt cx="0" cy="0"/>
        </a:xfrm>
      </p:grpSpPr>
      <p:pic>
        <p:nvPicPr>
          <p:cNvPr id="75" name="Google Shape;75;p13"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76" name="Google Shape;76;p13"/>
          <p:cNvSpPr>
            <a:spLocks noGrp="1"/>
          </p:cNvSpPr>
          <p:nvPr>
            <p:ph type="pic" idx="2"/>
          </p:nvPr>
        </p:nvSpPr>
        <p:spPr>
          <a:xfrm>
            <a:off x="5183188" y="1346882"/>
            <a:ext cx="6172200" cy="451416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38526"/>
              </a:buClr>
              <a:buSzPts val="3200"/>
              <a:buFont typeface="Arial"/>
              <a:buNone/>
              <a:defRPr sz="32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rgbClr val="E38526"/>
              </a:buClr>
              <a:buSzPts val="2800"/>
              <a:buFont typeface="Courier New"/>
              <a:buNone/>
              <a:defRPr sz="28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rgbClr val="E38526"/>
              </a:buClr>
              <a:buSzPts val="2400"/>
              <a:buFont typeface="Noto Sans Symbols"/>
              <a:buNone/>
              <a:defRPr sz="24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77" name="Google Shape;77;p13"/>
          <p:cNvSpPr txBox="1">
            <a:spLocks noGrp="1"/>
          </p:cNvSpPr>
          <p:nvPr>
            <p:ph type="body" idx="1"/>
          </p:nvPr>
        </p:nvSpPr>
        <p:spPr>
          <a:xfrm>
            <a:off x="839788" y="2737304"/>
            <a:ext cx="3932237" cy="313168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sz="2400">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3"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0" name="Google Shape;80;p13"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1" name="Google Shape;81;p13"/>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3"/>
          </p:nvPr>
        </p:nvSpPr>
        <p:spPr>
          <a:xfrm>
            <a:off x="839788" y="1346883"/>
            <a:ext cx="3932237" cy="125553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28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13"/>
          <p:cNvSpPr txBox="1"/>
          <p:nvPr/>
        </p:nvSpPr>
        <p:spPr>
          <a:xfrm>
            <a:off x="250371" y="6352143"/>
            <a:ext cx="7713372"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0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
          <p:cNvSpPr txBox="1">
            <a:spLocks noGrp="1"/>
          </p:cNvSpPr>
          <p:nvPr>
            <p:ph type="body" idx="1"/>
          </p:nvPr>
        </p:nvSpPr>
        <p:spPr>
          <a:xfrm>
            <a:off x="812800" y="1535113"/>
            <a:ext cx="5080000" cy="6397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800"/>
              <a:buNone/>
              <a:defRPr sz="28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14"/>
          <p:cNvSpPr txBox="1">
            <a:spLocks noGrp="1"/>
          </p:cNvSpPr>
          <p:nvPr>
            <p:ph type="body" idx="2"/>
          </p:nvPr>
        </p:nvSpPr>
        <p:spPr>
          <a:xfrm>
            <a:off x="812800" y="2174875"/>
            <a:ext cx="5080000" cy="39512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o"/>
              <a:defRPr sz="2400"/>
            </a:lvl2pPr>
            <a:lvl3pPr marL="1371600" lvl="2" indent="-355600" algn="l">
              <a:lnSpc>
                <a:spcPct val="90000"/>
              </a:lnSpc>
              <a:spcBef>
                <a:spcPts val="500"/>
              </a:spcBef>
              <a:spcAft>
                <a:spcPts val="0"/>
              </a:spcAft>
              <a:buSzPts val="2000"/>
              <a:buChar char="▪"/>
              <a:defRPr sz="20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88" name="Google Shape;88;p14"/>
          <p:cNvSpPr txBox="1">
            <a:spLocks noGrp="1"/>
          </p:cNvSpPr>
          <p:nvPr>
            <p:ph type="body" idx="3"/>
          </p:nvPr>
        </p:nvSpPr>
        <p:spPr>
          <a:xfrm>
            <a:off x="6297205" y="1535113"/>
            <a:ext cx="5081995" cy="6397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800"/>
              <a:buNone/>
              <a:defRPr sz="28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9" name="Google Shape;89;p14"/>
          <p:cNvSpPr txBox="1">
            <a:spLocks noGrp="1"/>
          </p:cNvSpPr>
          <p:nvPr>
            <p:ph type="body" idx="4"/>
          </p:nvPr>
        </p:nvSpPr>
        <p:spPr>
          <a:xfrm>
            <a:off x="6297205" y="2174875"/>
            <a:ext cx="5081995" cy="39512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o"/>
              <a:defRPr sz="2400"/>
            </a:lvl2pPr>
            <a:lvl3pPr marL="1371600" lvl="2" indent="-355600" algn="l">
              <a:lnSpc>
                <a:spcPct val="90000"/>
              </a:lnSpc>
              <a:spcBef>
                <a:spcPts val="500"/>
              </a:spcBef>
              <a:spcAft>
                <a:spcPts val="0"/>
              </a:spcAft>
              <a:buSzPts val="2000"/>
              <a:buChar char="▪"/>
              <a:defRPr sz="20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90" name="Google Shape;9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8A8FA0"/>
                </a:solidFill>
                <a:latin typeface="Quattrocento Sans"/>
                <a:ea typeface="Quattrocento Sans"/>
                <a:cs typeface="Quattrocento Sans"/>
                <a:sym typeface="Quattrocento Sans"/>
              </a:defRPr>
            </a:lvl1pPr>
            <a:lvl2pPr marL="0" lvl="1" indent="0" algn="ctr">
              <a:spcBef>
                <a:spcPts val="0"/>
              </a:spcBef>
              <a:buNone/>
              <a:defRPr sz="1200">
                <a:solidFill>
                  <a:srgbClr val="8A8FA0"/>
                </a:solidFill>
                <a:latin typeface="Quattrocento Sans"/>
                <a:ea typeface="Quattrocento Sans"/>
                <a:cs typeface="Quattrocento Sans"/>
                <a:sym typeface="Quattrocento Sans"/>
              </a:defRPr>
            </a:lvl2pPr>
            <a:lvl3pPr marL="0" lvl="2" indent="0" algn="ctr">
              <a:spcBef>
                <a:spcPts val="0"/>
              </a:spcBef>
              <a:buNone/>
              <a:defRPr sz="1200">
                <a:solidFill>
                  <a:srgbClr val="8A8FA0"/>
                </a:solidFill>
                <a:latin typeface="Quattrocento Sans"/>
                <a:ea typeface="Quattrocento Sans"/>
                <a:cs typeface="Quattrocento Sans"/>
                <a:sym typeface="Quattrocento Sans"/>
              </a:defRPr>
            </a:lvl3pPr>
            <a:lvl4pPr marL="0" lvl="3" indent="0" algn="ctr">
              <a:spcBef>
                <a:spcPts val="0"/>
              </a:spcBef>
              <a:buNone/>
              <a:defRPr sz="1200">
                <a:solidFill>
                  <a:srgbClr val="8A8FA0"/>
                </a:solidFill>
                <a:latin typeface="Quattrocento Sans"/>
                <a:ea typeface="Quattrocento Sans"/>
                <a:cs typeface="Quattrocento Sans"/>
                <a:sym typeface="Quattrocento Sans"/>
              </a:defRPr>
            </a:lvl4pPr>
            <a:lvl5pPr marL="0" lvl="4" indent="0" algn="ctr">
              <a:spcBef>
                <a:spcPts val="0"/>
              </a:spcBef>
              <a:buNone/>
              <a:defRPr sz="1200">
                <a:solidFill>
                  <a:srgbClr val="8A8FA0"/>
                </a:solidFill>
                <a:latin typeface="Quattrocento Sans"/>
                <a:ea typeface="Quattrocento Sans"/>
                <a:cs typeface="Quattrocento Sans"/>
                <a:sym typeface="Quattrocento Sans"/>
              </a:defRPr>
            </a:lvl5pPr>
            <a:lvl6pPr marL="0" lvl="5" indent="0" algn="ctr">
              <a:spcBef>
                <a:spcPts val="0"/>
              </a:spcBef>
              <a:buNone/>
              <a:defRPr sz="1200">
                <a:solidFill>
                  <a:srgbClr val="8A8FA0"/>
                </a:solidFill>
                <a:latin typeface="Quattrocento Sans"/>
                <a:ea typeface="Quattrocento Sans"/>
                <a:cs typeface="Quattrocento Sans"/>
                <a:sym typeface="Quattrocento Sans"/>
              </a:defRPr>
            </a:lvl6pPr>
            <a:lvl7pPr marL="0" lvl="6" indent="0" algn="ctr">
              <a:spcBef>
                <a:spcPts val="0"/>
              </a:spcBef>
              <a:buNone/>
              <a:defRPr sz="1200">
                <a:solidFill>
                  <a:srgbClr val="8A8FA0"/>
                </a:solidFill>
                <a:latin typeface="Quattrocento Sans"/>
                <a:ea typeface="Quattrocento Sans"/>
                <a:cs typeface="Quattrocento Sans"/>
                <a:sym typeface="Quattrocento Sans"/>
              </a:defRPr>
            </a:lvl7pPr>
            <a:lvl8pPr marL="0" lvl="7" indent="0" algn="ctr">
              <a:spcBef>
                <a:spcPts val="0"/>
              </a:spcBef>
              <a:buNone/>
              <a:defRPr sz="1200">
                <a:solidFill>
                  <a:srgbClr val="8A8FA0"/>
                </a:solidFill>
                <a:latin typeface="Quattrocento Sans"/>
                <a:ea typeface="Quattrocento Sans"/>
                <a:cs typeface="Quattrocento Sans"/>
                <a:sym typeface="Quattrocento Sans"/>
              </a:defRPr>
            </a:lvl8pPr>
            <a:lvl9pPr marL="0" lvl="8" indent="0" algn="ctr">
              <a:spcBef>
                <a:spcPts val="0"/>
              </a:spcBef>
              <a:buNone/>
              <a:defRPr sz="1200">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1219200" y="274637"/>
            <a:ext cx="10363200" cy="1143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95" name="Google Shape;95;p15"/>
          <p:cNvSpPr txBox="1">
            <a:spLocks noGrp="1"/>
          </p:cNvSpPr>
          <p:nvPr>
            <p:ph type="dt" idx="10"/>
          </p:nvPr>
        </p:nvSpPr>
        <p:spPr>
          <a:xfrm>
            <a:off x="8229600" y="6191251"/>
            <a:ext cx="3302000" cy="476249"/>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Cambria"/>
              <a:buNone/>
              <a:defRPr sz="1400" b="0" i="0" u="none" strike="noStrike" cap="none">
                <a:solidFill>
                  <a:schemeClr val="dk2"/>
                </a:solidFill>
                <a:latin typeface="Cambria"/>
                <a:ea typeface="Cambria"/>
                <a:cs typeface="Cambria"/>
                <a:sym typeface="Cambria"/>
              </a:defRPr>
            </a:lvl1pPr>
            <a:lvl2pPr marR="0" lvl="1"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2pPr>
            <a:lvl3pPr marR="0" lvl="2"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3pPr>
            <a:lvl4pPr marR="0" lvl="3"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4pPr>
            <a:lvl5pPr marR="0" lvl="4"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5pPr>
            <a:lvl6pPr marR="0" lvl="5"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6pPr>
            <a:lvl7pPr marR="0" lvl="6"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7pPr>
            <a:lvl8pPr marR="0" lvl="7"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8pPr>
            <a:lvl9pPr marR="0" lvl="8"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96" name="Google Shape;96;p15"/>
          <p:cNvSpPr txBox="1">
            <a:spLocks noGrp="1"/>
          </p:cNvSpPr>
          <p:nvPr>
            <p:ph type="ftr" idx="11"/>
          </p:nvPr>
        </p:nvSpPr>
        <p:spPr>
          <a:xfrm>
            <a:off x="1219201" y="6172200"/>
            <a:ext cx="5283199" cy="457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Cambria"/>
              <a:buNone/>
              <a:defRPr sz="1400" b="0" i="0" u="none" strike="noStrike" cap="none">
                <a:solidFill>
                  <a:schemeClr val="dk2"/>
                </a:solidFill>
                <a:latin typeface="Cambria"/>
                <a:ea typeface="Cambria"/>
                <a:cs typeface="Cambria"/>
                <a:sym typeface="Cambria"/>
              </a:defRPr>
            </a:lvl1pPr>
            <a:lvl2pPr marR="0" lvl="1"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2pPr>
            <a:lvl3pPr marR="0" lvl="2"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3pPr>
            <a:lvl4pPr marR="0" lvl="3"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4pPr>
            <a:lvl5pPr marR="0" lvl="4"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5pPr>
            <a:lvl6pPr marR="0" lvl="5"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6pPr>
            <a:lvl7pPr marR="0" lvl="6"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7pPr>
            <a:lvl8pPr marR="0" lvl="7"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8pPr>
            <a:lvl9pPr marR="0" lvl="8"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97" name="Google Shape;97;p15"/>
          <p:cNvSpPr>
            <a:spLocks noGrp="1"/>
          </p:cNvSpPr>
          <p:nvPr>
            <p:ph type="sldNum" idx="12"/>
          </p:nvPr>
        </p:nvSpPr>
        <p:spPr>
          <a:xfrm>
            <a:off x="11379200" y="6248400"/>
            <a:ext cx="609600" cy="457200"/>
          </a:xfrm>
          <a:prstGeom prst="ellipse">
            <a:avLst/>
          </a:prstGeom>
          <a:solidFill>
            <a:schemeClr val="accent1"/>
          </a:solidFill>
          <a:ln>
            <a:noFill/>
          </a:ln>
        </p:spPr>
        <p:txBody>
          <a:bodyPr spcFirstLastPara="1" wrap="square" lIns="0" tIns="0" rIns="0" bIns="0" anchor="ctr" anchorCtr="1">
            <a:noAutofit/>
          </a:bodyPr>
          <a:lstStyle>
            <a:lvl1pPr marL="0" lvl="0" indent="0" algn="ctr">
              <a:spcBef>
                <a:spcPts val="0"/>
              </a:spcBef>
              <a:buNone/>
              <a:defRPr sz="1400">
                <a:solidFill>
                  <a:srgbClr val="FFFFFF"/>
                </a:solidFill>
                <a:latin typeface="Calibri"/>
                <a:ea typeface="Calibri"/>
                <a:cs typeface="Calibri"/>
                <a:sym typeface="Calibri"/>
              </a:defRPr>
            </a:lvl1pPr>
            <a:lvl2pPr marL="0" lvl="1" indent="0" algn="ctr">
              <a:spcBef>
                <a:spcPts val="0"/>
              </a:spcBef>
              <a:buNone/>
              <a:defRPr sz="1400">
                <a:solidFill>
                  <a:srgbClr val="FFFFFF"/>
                </a:solidFill>
                <a:latin typeface="Calibri"/>
                <a:ea typeface="Calibri"/>
                <a:cs typeface="Calibri"/>
                <a:sym typeface="Calibri"/>
              </a:defRPr>
            </a:lvl2pPr>
            <a:lvl3pPr marL="0" lvl="2" indent="0" algn="ctr">
              <a:spcBef>
                <a:spcPts val="0"/>
              </a:spcBef>
              <a:buNone/>
              <a:defRPr sz="1400">
                <a:solidFill>
                  <a:srgbClr val="FFFFFF"/>
                </a:solidFill>
                <a:latin typeface="Calibri"/>
                <a:ea typeface="Calibri"/>
                <a:cs typeface="Calibri"/>
                <a:sym typeface="Calibri"/>
              </a:defRPr>
            </a:lvl3pPr>
            <a:lvl4pPr marL="0" lvl="3" indent="0" algn="ctr">
              <a:spcBef>
                <a:spcPts val="0"/>
              </a:spcBef>
              <a:buNone/>
              <a:defRPr sz="1400">
                <a:solidFill>
                  <a:srgbClr val="FFFFFF"/>
                </a:solidFill>
                <a:latin typeface="Calibri"/>
                <a:ea typeface="Calibri"/>
                <a:cs typeface="Calibri"/>
                <a:sym typeface="Calibri"/>
              </a:defRPr>
            </a:lvl4pPr>
            <a:lvl5pPr marL="0" lvl="4" indent="0" algn="ctr">
              <a:spcBef>
                <a:spcPts val="0"/>
              </a:spcBef>
              <a:buNone/>
              <a:defRPr sz="1400">
                <a:solidFill>
                  <a:srgbClr val="FFFFFF"/>
                </a:solidFill>
                <a:latin typeface="Calibri"/>
                <a:ea typeface="Calibri"/>
                <a:cs typeface="Calibri"/>
                <a:sym typeface="Calibri"/>
              </a:defRPr>
            </a:lvl5pPr>
            <a:lvl6pPr marL="0" lvl="5" indent="0" algn="ctr">
              <a:spcBef>
                <a:spcPts val="0"/>
              </a:spcBef>
              <a:buNone/>
              <a:defRPr sz="1400">
                <a:solidFill>
                  <a:srgbClr val="FFFFFF"/>
                </a:solidFill>
                <a:latin typeface="Calibri"/>
                <a:ea typeface="Calibri"/>
                <a:cs typeface="Calibri"/>
                <a:sym typeface="Calibri"/>
              </a:defRPr>
            </a:lvl6pPr>
            <a:lvl7pPr marL="0" lvl="6" indent="0" algn="ctr">
              <a:spcBef>
                <a:spcPts val="0"/>
              </a:spcBef>
              <a:buNone/>
              <a:defRPr sz="1400">
                <a:solidFill>
                  <a:srgbClr val="FFFFFF"/>
                </a:solidFill>
                <a:latin typeface="Calibri"/>
                <a:ea typeface="Calibri"/>
                <a:cs typeface="Calibri"/>
                <a:sym typeface="Calibri"/>
              </a:defRPr>
            </a:lvl7pPr>
            <a:lvl8pPr marL="0" lvl="7" indent="0" algn="ctr">
              <a:spcBef>
                <a:spcPts val="0"/>
              </a:spcBef>
              <a:buNone/>
              <a:defRPr sz="1400">
                <a:solidFill>
                  <a:srgbClr val="FFFFFF"/>
                </a:solidFill>
                <a:latin typeface="Calibri"/>
                <a:ea typeface="Calibri"/>
                <a:cs typeface="Calibri"/>
                <a:sym typeface="Calibri"/>
              </a:defRPr>
            </a:lvl8pPr>
            <a:lvl9pPr marL="0" lvl="8" indent="0" algn="ctr">
              <a:spcBef>
                <a:spcPts val="0"/>
              </a:spcBef>
              <a:buNone/>
              <a:defRPr sz="14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98" name="Google Shape;98;p15" descr="science ambassadors.png"/>
          <p:cNvPicPr preferRelativeResize="0"/>
          <p:nvPr/>
        </p:nvPicPr>
        <p:blipFill rotWithShape="1">
          <a:blip r:embed="rId2">
            <a:alphaModFix/>
          </a:blip>
          <a:srcRect/>
          <a:stretch/>
        </p:blipFill>
        <p:spPr>
          <a:xfrm>
            <a:off x="4673601" y="6184502"/>
            <a:ext cx="2063751" cy="6734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812800" y="274638"/>
            <a:ext cx="105663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6"/>
          <p:cNvSpPr txBox="1">
            <a:spLocks noGrp="1"/>
          </p:cNvSpPr>
          <p:nvPr>
            <p:ph type="body" idx="1"/>
          </p:nvPr>
        </p:nvSpPr>
        <p:spPr>
          <a:xfrm>
            <a:off x="812800" y="1524000"/>
            <a:ext cx="50799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o"/>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2" name="Google Shape;102;p16"/>
          <p:cNvSpPr txBox="1">
            <a:spLocks noGrp="1"/>
          </p:cNvSpPr>
          <p:nvPr>
            <p:ph type="body" idx="2"/>
          </p:nvPr>
        </p:nvSpPr>
        <p:spPr>
          <a:xfrm>
            <a:off x="6299200" y="1524000"/>
            <a:ext cx="50799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o"/>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3" name="Google Shape;103;p16"/>
          <p:cNvSpPr txBox="1">
            <a:spLocks noGrp="1"/>
          </p:cNvSpPr>
          <p:nvPr>
            <p:ph type="sldNum" idx="12"/>
          </p:nvPr>
        </p:nvSpPr>
        <p:spPr>
          <a:xfrm>
            <a:off x="11315700" y="5257800"/>
            <a:ext cx="711300" cy="4572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spcAft>
                <a:spcPts val="0"/>
              </a:spcAft>
              <a:buNone/>
              <a:defRPr sz="1600">
                <a:solidFill>
                  <a:srgbClr val="8889A0"/>
                </a:solidFill>
                <a:latin typeface="Calibri"/>
                <a:ea typeface="Calibri"/>
                <a:cs typeface="Calibri"/>
                <a:sym typeface="Calibri"/>
              </a:defRPr>
            </a:lvl1pPr>
            <a:lvl2pPr marL="0" lvl="1" indent="0" algn="ctr" rtl="0">
              <a:spcBef>
                <a:spcPts val="0"/>
              </a:spcBef>
              <a:spcAft>
                <a:spcPts val="0"/>
              </a:spcAft>
              <a:buNone/>
              <a:defRPr sz="1600">
                <a:solidFill>
                  <a:srgbClr val="8889A0"/>
                </a:solidFill>
                <a:latin typeface="Calibri"/>
                <a:ea typeface="Calibri"/>
                <a:cs typeface="Calibri"/>
                <a:sym typeface="Calibri"/>
              </a:defRPr>
            </a:lvl2pPr>
            <a:lvl3pPr marL="0" lvl="2" indent="0" algn="ctr" rtl="0">
              <a:spcBef>
                <a:spcPts val="0"/>
              </a:spcBef>
              <a:spcAft>
                <a:spcPts val="0"/>
              </a:spcAft>
              <a:buNone/>
              <a:defRPr sz="1600">
                <a:solidFill>
                  <a:srgbClr val="8889A0"/>
                </a:solidFill>
                <a:latin typeface="Calibri"/>
                <a:ea typeface="Calibri"/>
                <a:cs typeface="Calibri"/>
                <a:sym typeface="Calibri"/>
              </a:defRPr>
            </a:lvl3pPr>
            <a:lvl4pPr marL="0" lvl="3" indent="0" algn="ctr" rtl="0">
              <a:spcBef>
                <a:spcPts val="0"/>
              </a:spcBef>
              <a:spcAft>
                <a:spcPts val="0"/>
              </a:spcAft>
              <a:buNone/>
              <a:defRPr sz="1600">
                <a:solidFill>
                  <a:srgbClr val="8889A0"/>
                </a:solidFill>
                <a:latin typeface="Calibri"/>
                <a:ea typeface="Calibri"/>
                <a:cs typeface="Calibri"/>
                <a:sym typeface="Calibri"/>
              </a:defRPr>
            </a:lvl4pPr>
            <a:lvl5pPr marL="0" lvl="4" indent="0" algn="ctr" rtl="0">
              <a:spcBef>
                <a:spcPts val="0"/>
              </a:spcBef>
              <a:spcAft>
                <a:spcPts val="0"/>
              </a:spcAft>
              <a:buNone/>
              <a:defRPr sz="1600">
                <a:solidFill>
                  <a:srgbClr val="8889A0"/>
                </a:solidFill>
                <a:latin typeface="Calibri"/>
                <a:ea typeface="Calibri"/>
                <a:cs typeface="Calibri"/>
                <a:sym typeface="Calibri"/>
              </a:defRPr>
            </a:lvl5pPr>
            <a:lvl6pPr marL="0" lvl="5" indent="0" algn="ctr" rtl="0">
              <a:spcBef>
                <a:spcPts val="0"/>
              </a:spcBef>
              <a:spcAft>
                <a:spcPts val="0"/>
              </a:spcAft>
              <a:buNone/>
              <a:defRPr sz="1600">
                <a:solidFill>
                  <a:srgbClr val="8889A0"/>
                </a:solidFill>
                <a:latin typeface="Calibri"/>
                <a:ea typeface="Calibri"/>
                <a:cs typeface="Calibri"/>
                <a:sym typeface="Calibri"/>
              </a:defRPr>
            </a:lvl6pPr>
            <a:lvl7pPr marL="0" lvl="6" indent="0" algn="ctr" rtl="0">
              <a:spcBef>
                <a:spcPts val="0"/>
              </a:spcBef>
              <a:spcAft>
                <a:spcPts val="0"/>
              </a:spcAft>
              <a:buNone/>
              <a:defRPr sz="1600">
                <a:solidFill>
                  <a:srgbClr val="8889A0"/>
                </a:solidFill>
                <a:latin typeface="Calibri"/>
                <a:ea typeface="Calibri"/>
                <a:cs typeface="Calibri"/>
                <a:sym typeface="Calibri"/>
              </a:defRPr>
            </a:lvl7pPr>
            <a:lvl8pPr marL="0" lvl="7" indent="0" algn="ctr" rtl="0">
              <a:spcBef>
                <a:spcPts val="0"/>
              </a:spcBef>
              <a:spcAft>
                <a:spcPts val="0"/>
              </a:spcAft>
              <a:buNone/>
              <a:defRPr sz="1600">
                <a:solidFill>
                  <a:srgbClr val="8889A0"/>
                </a:solidFill>
                <a:latin typeface="Calibri"/>
                <a:ea typeface="Calibri"/>
                <a:cs typeface="Calibri"/>
                <a:sym typeface="Calibri"/>
              </a:defRPr>
            </a:lvl8pPr>
            <a:lvl9pPr marL="0" lvl="8" indent="0" algn="ctr" rtl="0">
              <a:spcBef>
                <a:spcPts val="0"/>
              </a:spcBef>
              <a:spcAft>
                <a:spcPts val="0"/>
              </a:spcAft>
              <a:buNone/>
              <a:defRPr sz="1600">
                <a:solidFill>
                  <a:srgbClr val="8889A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sic powerpoint">
  <p:cSld name="Basic powerpoint">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917471" y="274638"/>
            <a:ext cx="10972800" cy="835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17"/>
          <p:cNvSpPr txBox="1"/>
          <p:nvPr/>
        </p:nvSpPr>
        <p:spPr>
          <a:xfrm>
            <a:off x="3759200" y="6400800"/>
            <a:ext cx="4673700" cy="425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0">
                <a:solidFill>
                  <a:srgbClr val="000000"/>
                </a:solidFill>
                <a:latin typeface="Times New Roman"/>
                <a:ea typeface="Times New Roman"/>
                <a:cs typeface="Times New Roman"/>
                <a:sym typeface="Times New Roman"/>
              </a:rPr>
              <a:t>© 2015 Research for Better Teaching, Inc. • www.RBTeach.com</a:t>
            </a:r>
            <a:endParaRPr sz="1000" b="0">
              <a:solidFill>
                <a:srgbClr val="000000"/>
              </a:solidFill>
              <a:latin typeface="Times New Roman"/>
              <a:ea typeface="Times New Roman"/>
              <a:cs typeface="Times New Roman"/>
              <a:sym typeface="Times New Roman"/>
            </a:endParaRPr>
          </a:p>
        </p:txBody>
      </p:sp>
      <p:sp>
        <p:nvSpPr>
          <p:cNvPr id="107" name="Google Shape;107;p17"/>
          <p:cNvSpPr txBox="1"/>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a:solidFill>
                  <a:srgbClr val="000000"/>
                </a:solidFill>
                <a:latin typeface="Arial"/>
                <a:ea typeface="Arial"/>
                <a:cs typeface="Arial"/>
                <a:sym typeface="Arial"/>
              </a:rPr>
              <a:t>‹#›</a:t>
            </a:fld>
            <a:endParaRPr sz="1200" b="0">
              <a:solidFill>
                <a:srgbClr val="000000"/>
              </a:solidFill>
              <a:latin typeface="Arial"/>
              <a:ea typeface="Arial"/>
              <a:cs typeface="Arial"/>
              <a:sym typeface="Arial"/>
            </a:endParaRPr>
          </a:p>
        </p:txBody>
      </p:sp>
      <p:pic>
        <p:nvPicPr>
          <p:cNvPr id="108" name="Google Shape;108;p17"/>
          <p:cNvPicPr preferRelativeResize="0"/>
          <p:nvPr/>
        </p:nvPicPr>
        <p:blipFill rotWithShape="1">
          <a:blip r:embed="rId2">
            <a:alphaModFix/>
          </a:blip>
          <a:srcRect/>
          <a:stretch/>
        </p:blipFill>
        <p:spPr>
          <a:xfrm>
            <a:off x="609600" y="6324600"/>
            <a:ext cx="317500" cy="355599"/>
          </a:xfrm>
          <a:prstGeom prst="rect">
            <a:avLst/>
          </a:prstGeom>
          <a:noFill/>
          <a:ln>
            <a:noFill/>
          </a:ln>
        </p:spPr>
      </p:pic>
      <p:sp>
        <p:nvSpPr>
          <p:cNvPr id="109" name="Google Shape;109;p17"/>
          <p:cNvSpPr txBox="1">
            <a:spLocks noGrp="1"/>
          </p:cNvSpPr>
          <p:nvPr>
            <p:ph type="body" idx="1"/>
          </p:nvPr>
        </p:nvSpPr>
        <p:spPr>
          <a:xfrm>
            <a:off x="916517" y="1349375"/>
            <a:ext cx="10320900" cy="48309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o"/>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type="blank">
  <p:cSld name="BLANK">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 descr="Colored background box."/>
          <p:cNvSpPr/>
          <p:nvPr/>
        </p:nvSpPr>
        <p:spPr>
          <a:xfrm>
            <a:off x="1" y="-1"/>
            <a:ext cx="2807594" cy="6858001"/>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24"/>
        <p:cNvGrpSpPr/>
        <p:nvPr/>
      </p:nvGrpSpPr>
      <p:grpSpPr>
        <a:xfrm>
          <a:off x="0" y="0"/>
          <a:ext cx="0" cy="0"/>
          <a:chOff x="0" y="0"/>
          <a:chExt cx="0" cy="0"/>
        </a:xfrm>
      </p:grpSpPr>
      <p:pic>
        <p:nvPicPr>
          <p:cNvPr id="25" name="Google Shape;25;p4"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26" name="Google Shape;26;p4"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7" name="Google Shape;27;p4"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 name="Google Shape;28;p4"/>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4"/>
          <p:cNvSpPr txBox="1"/>
          <p:nvPr/>
        </p:nvSpPr>
        <p:spPr>
          <a:xfrm>
            <a:off x="25037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32"/>
        <p:cNvGrpSpPr/>
        <p:nvPr/>
      </p:nvGrpSpPr>
      <p:grpSpPr>
        <a:xfrm>
          <a:off x="0" y="0"/>
          <a:ext cx="0" cy="0"/>
          <a:chOff x="0" y="0"/>
          <a:chExt cx="0" cy="0"/>
        </a:xfrm>
      </p:grpSpPr>
      <p:pic>
        <p:nvPicPr>
          <p:cNvPr id="33" name="Google Shape;33;p5"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34" name="Google Shape;34;p5"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5" name="Google Shape;35;p5"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6" name="Google Shape;36;p5"/>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0"/>
              </a:spcBef>
              <a:spcAft>
                <a:spcPts val="0"/>
              </a:spcAft>
              <a:buClr>
                <a:srgbClr val="E38526"/>
              </a:buClr>
              <a:buSzPts val="3200"/>
              <a:buFont typeface="Quattrocento Sans"/>
              <a:buAutoNum type="arabicPeriod"/>
              <a:defRPr sz="3200">
                <a:solidFill>
                  <a:srgbClr val="101D34"/>
                </a:solidFill>
                <a:latin typeface="Quattrocento Sans"/>
                <a:ea typeface="Quattrocento Sans"/>
                <a:cs typeface="Quattrocento Sans"/>
                <a:sym typeface="Quattrocento Sans"/>
              </a:defRPr>
            </a:lvl1pPr>
            <a:lvl2pPr marL="914400" lvl="1" indent="-406400" algn="l">
              <a:lnSpc>
                <a:spcPct val="9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9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5"/>
          <p:cNvSpPr txBox="1"/>
          <p:nvPr/>
        </p:nvSpPr>
        <p:spPr>
          <a:xfrm>
            <a:off x="25037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40"/>
        <p:cNvGrpSpPr/>
        <p:nvPr/>
      </p:nvGrpSpPr>
      <p:grpSpPr>
        <a:xfrm>
          <a:off x="0" y="0"/>
          <a:ext cx="0" cy="0"/>
          <a:chOff x="0" y="0"/>
          <a:chExt cx="0" cy="0"/>
        </a:xfrm>
      </p:grpSpPr>
      <p:pic>
        <p:nvPicPr>
          <p:cNvPr id="41" name="Google Shape;41;p6" descr="The star in the ESE logo."/>
          <p:cNvPicPr preferRelativeResize="0"/>
          <p:nvPr/>
        </p:nvPicPr>
        <p:blipFill rotWithShape="1">
          <a:blip r:embed="rId3">
            <a:alphaModFix/>
          </a:blip>
          <a:srcRect/>
          <a:stretch/>
        </p:blipFill>
        <p:spPr>
          <a:xfrm rot="-361683">
            <a:off x="10844110" y="6132352"/>
            <a:ext cx="756578" cy="778194"/>
          </a:xfrm>
          <a:prstGeom prst="rect">
            <a:avLst/>
          </a:prstGeom>
          <a:noFill/>
          <a:ln>
            <a:noFill/>
          </a:ln>
        </p:spPr>
      </p:pic>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6"/>
          <p:cNvSpPr txBox="1"/>
          <p:nvPr/>
        </p:nvSpPr>
        <p:spPr>
          <a:xfrm>
            <a:off x="23913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44"/>
        <p:cNvGrpSpPr/>
        <p:nvPr/>
      </p:nvGrpSpPr>
      <p:grpSpPr>
        <a:xfrm>
          <a:off x="0" y="0"/>
          <a:ext cx="0" cy="0"/>
          <a:chOff x="0" y="0"/>
          <a:chExt cx="0" cy="0"/>
        </a:xfrm>
      </p:grpSpPr>
      <p:pic>
        <p:nvPicPr>
          <p:cNvPr id="45" name="Google Shape;45;p7"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7"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8" name="Google Shape;48;p7"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9" name="Google Shape;49;p7"/>
          <p:cNvSpPr txBox="1">
            <a:spLocks noGrp="1"/>
          </p:cNvSpPr>
          <p:nvPr>
            <p:ph type="body" idx="1"/>
          </p:nvPr>
        </p:nvSpPr>
        <p:spPr>
          <a:xfrm>
            <a:off x="435429" y="218940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2"/>
          </p:nvPr>
        </p:nvSpPr>
        <p:spPr>
          <a:xfrm>
            <a:off x="435429"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3"/>
          </p:nvPr>
        </p:nvSpPr>
        <p:spPr>
          <a:xfrm>
            <a:off x="6313714"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7"/>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p:nvPr/>
        </p:nvSpPr>
        <p:spPr>
          <a:xfrm>
            <a:off x="250371" y="6352143"/>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
        <p:nvSpPr>
          <p:cNvPr id="54" name="Google Shape;54;p7"/>
          <p:cNvSpPr txBox="1">
            <a:spLocks noGrp="1"/>
          </p:cNvSpPr>
          <p:nvPr>
            <p:ph type="body" idx="4"/>
          </p:nvPr>
        </p:nvSpPr>
        <p:spPr>
          <a:xfrm>
            <a:off x="6313713" y="220435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9" descr="Colored background box."/>
          <p:cNvSpPr/>
          <p:nvPr/>
        </p:nvSpPr>
        <p:spPr>
          <a:xfrm>
            <a:off x="1" y="1948543"/>
            <a:ext cx="2034861" cy="2002971"/>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38761D"/>
              </a:buClr>
              <a:buSzPts val="3600"/>
              <a:buFont typeface="Dosis"/>
              <a:buNone/>
              <a:defRPr sz="3600" b="1">
                <a:solidFill>
                  <a:srgbClr val="38761D"/>
                </a:solidFill>
                <a:latin typeface="Dosis"/>
                <a:ea typeface="Dosis"/>
                <a:cs typeface="Dosis"/>
                <a:sym typeface="Dosi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0" name="Google Shape;60;p1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81000" algn="l">
              <a:lnSpc>
                <a:spcPct val="90000"/>
              </a:lnSpc>
              <a:spcBef>
                <a:spcPts val="0"/>
              </a:spcBef>
              <a:spcAft>
                <a:spcPts val="0"/>
              </a:spcAft>
              <a:buClr>
                <a:srgbClr val="000000"/>
              </a:buClr>
              <a:buSzPts val="2400"/>
              <a:buFont typeface="Petrona"/>
              <a:buChar char="●"/>
              <a:defRPr sz="2400">
                <a:solidFill>
                  <a:srgbClr val="000000"/>
                </a:solidFill>
                <a:latin typeface="Petrona"/>
                <a:ea typeface="Petrona"/>
                <a:cs typeface="Petrona"/>
                <a:sym typeface="Petrona"/>
              </a:defRPr>
            </a:lvl1pPr>
            <a:lvl2pPr marL="914400" lvl="1" indent="-342900" algn="l">
              <a:lnSpc>
                <a:spcPct val="90000"/>
              </a:lnSpc>
              <a:spcBef>
                <a:spcPts val="1600"/>
              </a:spcBef>
              <a:spcAft>
                <a:spcPts val="0"/>
              </a:spcAft>
              <a:buClr>
                <a:srgbClr val="38761D"/>
              </a:buClr>
              <a:buSzPts val="1800"/>
              <a:buFont typeface="Dosis"/>
              <a:buChar char="○"/>
              <a:defRPr sz="1800">
                <a:solidFill>
                  <a:srgbClr val="38761D"/>
                </a:solidFill>
                <a:latin typeface="Dosis"/>
                <a:ea typeface="Dosis"/>
                <a:cs typeface="Dosis"/>
                <a:sym typeface="Dosis"/>
              </a:defRPr>
            </a:lvl2pPr>
            <a:lvl3pPr marL="1371600" lvl="2" indent="-317500" algn="l">
              <a:lnSpc>
                <a:spcPct val="90000"/>
              </a:lnSpc>
              <a:spcBef>
                <a:spcPts val="1600"/>
              </a:spcBef>
              <a:spcAft>
                <a:spcPts val="0"/>
              </a:spcAft>
              <a:buSzPts val="1400"/>
              <a:buChar char="■"/>
              <a:defRPr/>
            </a:lvl3pPr>
            <a:lvl4pPr marL="1828800" lvl="3" indent="-317500" algn="l">
              <a:lnSpc>
                <a:spcPct val="90000"/>
              </a:lnSpc>
              <a:spcBef>
                <a:spcPts val="1600"/>
              </a:spcBef>
              <a:spcAft>
                <a:spcPts val="0"/>
              </a:spcAft>
              <a:buSzPts val="1400"/>
              <a:buChar char="●"/>
              <a:defRPr/>
            </a:lvl4pPr>
            <a:lvl5pPr marL="2286000" lvl="4" indent="-317500" algn="l">
              <a:lnSpc>
                <a:spcPct val="90000"/>
              </a:lnSpc>
              <a:spcBef>
                <a:spcPts val="1600"/>
              </a:spcBef>
              <a:spcAft>
                <a:spcPts val="0"/>
              </a:spcAft>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61" name="Google Shape;61;p10"/>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marL="0" lvl="0"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1pPr>
            <a:lvl2pPr marL="0" lvl="1"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2pPr>
            <a:lvl3pPr marL="0" lvl="2"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3pPr>
            <a:lvl4pPr marL="0" lvl="3"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4pPr>
            <a:lvl5pPr marL="0" lvl="4"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5pPr>
            <a:lvl6pPr marL="0" lvl="5"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6pPr>
            <a:lvl7pPr marL="0" lvl="6"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7pPr>
            <a:lvl8pPr marL="0" lvl="7"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8pPr>
            <a:lvl9pPr marL="0" lvl="8"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11" descr="The 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sp>
        <p:nvSpPr>
          <p:cNvPr id="64" name="Google Shape;64;p11" descr="Colored background box."/>
          <p:cNvSpPr/>
          <p:nvPr/>
        </p:nvSpPr>
        <p:spPr>
          <a:xfrm>
            <a:off x="0" y="824283"/>
            <a:ext cx="12192000" cy="2164578"/>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5" name="Google Shape;65;p11" descr="Colored background box."/>
          <p:cNvSpPr/>
          <p:nvPr/>
        </p:nvSpPr>
        <p:spPr>
          <a:xfrm>
            <a:off x="0" y="2961565"/>
            <a:ext cx="12192000" cy="2110056"/>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66" name="Google Shape;66;p11" descr="White graphic line."/>
          <p:cNvCxnSpPr/>
          <p:nvPr/>
        </p:nvCxnSpPr>
        <p:spPr>
          <a:xfrm>
            <a:off x="1992573" y="3734373"/>
            <a:ext cx="824324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000"/>
              <a:buFont typeface="Quattrocento Sans"/>
              <a:buNone/>
              <a:defRPr sz="30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E38526"/>
              </a:buClr>
              <a:buSzPts val="3200"/>
              <a:buFont typeface="Arial"/>
              <a:buChar char="•"/>
              <a:defRPr sz="3200" b="0" i="0" u="none" strike="noStrike" cap="none">
                <a:solidFill>
                  <a:srgbClr val="101D34"/>
                </a:solidFill>
                <a:latin typeface="Quattrocento Sans"/>
                <a:ea typeface="Quattrocento Sans"/>
                <a:cs typeface="Quattrocento Sans"/>
                <a:sym typeface="Quattrocento Sans"/>
              </a:defRPr>
            </a:lvl1pPr>
            <a:lvl2pPr marL="914400" marR="0" lvl="1" indent="-406400" algn="l" rtl="0">
              <a:lnSpc>
                <a:spcPct val="90000"/>
              </a:lnSpc>
              <a:spcBef>
                <a:spcPts val="500"/>
              </a:spcBef>
              <a:spcAft>
                <a:spcPts val="0"/>
              </a:spcAft>
              <a:buClr>
                <a:srgbClr val="E38526"/>
              </a:buClr>
              <a:buSzPts val="2800"/>
              <a:buFont typeface="Courier New"/>
              <a:buChar char="o"/>
              <a:defRPr sz="2800" b="0" i="0" u="none" strike="noStrike" cap="none">
                <a:solidFill>
                  <a:srgbClr val="101D34"/>
                </a:solidFill>
                <a:latin typeface="Quattrocento Sans"/>
                <a:ea typeface="Quattrocento Sans"/>
                <a:cs typeface="Quattrocento Sans"/>
                <a:sym typeface="Quattrocento Sans"/>
              </a:defRPr>
            </a:lvl2pPr>
            <a:lvl3pPr marL="1371600" marR="0" lvl="2" indent="-381000" algn="l" rtl="0">
              <a:lnSpc>
                <a:spcPct val="90000"/>
              </a:lnSpc>
              <a:spcBef>
                <a:spcPts val="500"/>
              </a:spcBef>
              <a:spcAft>
                <a:spcPts val="0"/>
              </a:spcAft>
              <a:buClr>
                <a:srgbClr val="E38526"/>
              </a:buClr>
              <a:buSzPts val="2400"/>
              <a:buFont typeface="Noto Sans Symbols"/>
              <a:buChar char="▪"/>
              <a:defRPr sz="2400" b="0" i="0" u="none" strike="noStrike" cap="none">
                <a:solidFill>
                  <a:srgbClr val="101D34"/>
                </a:solidFill>
                <a:latin typeface="Quattrocento Sans"/>
                <a:ea typeface="Quattrocento Sans"/>
                <a:cs typeface="Quattrocento Sans"/>
                <a:sym typeface="Quattrocento Sans"/>
              </a:defRPr>
            </a:lvl3pPr>
            <a:lvl4pPr marL="1828800" marR="0" lvl="3"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4pPr>
            <a:lvl5pPr marL="2286000" marR="0" lvl="4"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www.doe.mass.edu/instruction/curate/?section=st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temteachingtools.org/news/2020/guidance-for-supporting-science-learning-during-covid-19"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doe.mass.edu/frameworks/scitech/2016-04/AppendixI.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doe.mass.edu/frameworks/search/"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doe.mass.edu/covid19/sped.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www.doe.mass.edu/covid19/el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doe.mass.edu/stem/ste/qrg-phenomena.docx"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openscied.org/remote-teachi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nicole.scola@mass.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document/d/1UzIxJXMzzvYkF2qJyakl8C_xb5eOWNnxh2GN-HBWRtw/edit"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phet.colorado.edu/sims/html/concentration/latest/concentration_en.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hyperlink" Target="https://www.openscied.org/remote-teachin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colorado.edu/program/inquiryhub/professional-learning/inquiryhub-webinars-support-remote-teaching"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doe.mass.edu/covid19/stem/" TargetMode="External"/><Relationship Id="rId3" Type="http://schemas.openxmlformats.org/officeDocument/2006/relationships/hyperlink" Target="https://ngss.nsta.org/Classroom-Resources.aspx" TargetMode="External"/><Relationship Id="rId7" Type="http://schemas.openxmlformats.org/officeDocument/2006/relationships/hyperlink" Target="http://stemteachingtools.org/news/2020/guidance-for-supporting-science-learning-during-covid-19"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learn.concord.org/" TargetMode="External"/><Relationship Id="rId5" Type="http://schemas.openxmlformats.org/officeDocument/2006/relationships/hyperlink" Target="https://www.nextgenscience.org/resources/examples-quality-ngss-design" TargetMode="External"/><Relationship Id="rId4" Type="http://schemas.openxmlformats.org/officeDocument/2006/relationships/hyperlink" Target="https://www.nsta.org/dailydo/"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alicia.wedderburn@doe.mass.edu"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www.doe.mass.edu/resources/newsletter-signup.aspx"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hyperlink" Target="http://www.doe.mass.edu/stem/"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hyperlink" Target="mailto:nicole.scola@mass.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doe.mass.edu/frameworks/scitech/2016-04.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doe.mass.edu/covid19/learn-at-home.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subTitle" idx="1"/>
          </p:nvPr>
        </p:nvSpPr>
        <p:spPr>
          <a:xfrm>
            <a:off x="5328825" y="2023275"/>
            <a:ext cx="6863100" cy="168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en-US" sz="3600"/>
              <a:t>Supporting Remote Learning in Secondary Science &amp; Technology/Engineering (STE)</a:t>
            </a:r>
            <a:endParaRPr/>
          </a:p>
          <a:p>
            <a:pPr marL="0" lvl="0" indent="0" algn="l" rtl="0">
              <a:lnSpc>
                <a:spcPct val="90000"/>
              </a:lnSpc>
              <a:spcBef>
                <a:spcPts val="0"/>
              </a:spcBef>
              <a:spcAft>
                <a:spcPts val="0"/>
              </a:spcAft>
              <a:buSzPts val="3600"/>
              <a:buNone/>
            </a:pPr>
            <a:endParaRPr sz="3600"/>
          </a:p>
        </p:txBody>
      </p:sp>
      <p:sp>
        <p:nvSpPr>
          <p:cNvPr id="116" name="Google Shape;116;p18"/>
          <p:cNvSpPr/>
          <p:nvPr/>
        </p:nvSpPr>
        <p:spPr>
          <a:xfrm>
            <a:off x="5303466" y="4513575"/>
            <a:ext cx="43407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highlight>
                  <a:srgbClr val="FFFFFF"/>
                </a:highlight>
                <a:latin typeface="Quattrocento Sans"/>
                <a:ea typeface="Quattrocento Sans"/>
                <a:cs typeface="Quattrocento Sans"/>
                <a:sym typeface="Quattrocento Sans"/>
              </a:rPr>
              <a:t>May 2020 </a:t>
            </a:r>
            <a:endParaRPr sz="1800" dirty="0">
              <a:solidFill>
                <a:schemeClr val="dk1"/>
              </a:solidFill>
              <a:highlight>
                <a:srgbClr val="FFFFFF"/>
              </a:highlight>
              <a:latin typeface="Quattrocento Sans"/>
              <a:ea typeface="Quattrocento Sans"/>
              <a:cs typeface="Quattrocento Sans"/>
              <a:sym typeface="Quattrocento Sans"/>
            </a:endParaRPr>
          </a:p>
        </p:txBody>
      </p:sp>
      <p:sp>
        <p:nvSpPr>
          <p:cNvPr id="2" name="Title 1">
            <a:extLst>
              <a:ext uri="{FF2B5EF4-FFF2-40B4-BE49-F238E27FC236}">
                <a16:creationId xmlns:a16="http://schemas.microsoft.com/office/drawing/2014/main" id="{6DE2E6D5-F7C5-4AB9-B938-2DC618DE3480}"/>
              </a:ext>
            </a:extLst>
          </p:cNvPr>
          <p:cNvSpPr>
            <a:spLocks noGrp="1"/>
          </p:cNvSpPr>
          <p:nvPr>
            <p:ph type="ctrTitle"/>
          </p:nvPr>
        </p:nvSpPr>
        <p:spPr>
          <a:xfrm>
            <a:off x="5406654" y="-1656272"/>
            <a:ext cx="6678954" cy="1656272"/>
          </a:xfrm>
        </p:spPr>
        <p:txBody>
          <a:bodyPr spcFirstLastPara="1" wrap="square" lIns="91425" tIns="45700" rIns="91425" bIns="45700" anchor="b" anchorCtr="0">
            <a:noAutofit/>
          </a:bodyPr>
          <a:lstStyle/>
          <a:p>
            <a:r>
              <a:rPr lang="en-US" dirty="0"/>
              <a:t>Supporting Remote Learning in Secondary Science &amp; Technology Engineering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Prerequisite Standards</a:t>
            </a:r>
            <a:endParaRPr/>
          </a:p>
        </p:txBody>
      </p:sp>
      <p:sp>
        <p:nvSpPr>
          <p:cNvPr id="207" name="Google Shape;207;p28"/>
          <p:cNvSpPr txBox="1">
            <a:spLocks noGrp="1"/>
          </p:cNvSpPr>
          <p:nvPr>
            <p:ph type="body" idx="1"/>
          </p:nvPr>
        </p:nvSpPr>
        <p:spPr>
          <a:xfrm>
            <a:off x="410543" y="1137728"/>
            <a:ext cx="11370900" cy="50496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n-US" sz="3000"/>
              <a:t>We recommended that during </a:t>
            </a:r>
            <a:br>
              <a:rPr lang="en-US" sz="3000"/>
            </a:br>
            <a:r>
              <a:rPr lang="en-US" sz="3000"/>
              <a:t>remote learning, educators </a:t>
            </a:r>
            <a:br>
              <a:rPr lang="en-US" sz="3000"/>
            </a:br>
            <a:r>
              <a:rPr lang="en-US" sz="3000"/>
              <a:t>“focus on those standards that </a:t>
            </a:r>
            <a:br>
              <a:rPr lang="en-US" sz="3000"/>
            </a:br>
            <a:r>
              <a:rPr lang="en-US" sz="3000"/>
              <a:t>are the most critical pre-</a:t>
            </a:r>
            <a:br>
              <a:rPr lang="en-US" sz="3000"/>
            </a:br>
            <a:r>
              <a:rPr lang="en-US" sz="3000"/>
              <a:t>requisites for success in the </a:t>
            </a:r>
            <a:br>
              <a:rPr lang="en-US" sz="3000"/>
            </a:br>
            <a:r>
              <a:rPr lang="en-US" sz="3000"/>
              <a:t>next grade.”</a:t>
            </a:r>
            <a:endParaRPr sz="2800">
              <a:solidFill>
                <a:srgbClr val="000000"/>
              </a:solidFill>
            </a:endParaRPr>
          </a:p>
          <a:p>
            <a:pPr marL="457200" lvl="0" indent="0" algn="l" rtl="0">
              <a:spcBef>
                <a:spcPts val="1000"/>
              </a:spcBef>
              <a:spcAft>
                <a:spcPts val="0"/>
              </a:spcAft>
              <a:buNone/>
            </a:pPr>
            <a:endParaRPr sz="400">
              <a:solidFill>
                <a:srgbClr val="000000"/>
              </a:solidFill>
            </a:endParaRPr>
          </a:p>
          <a:p>
            <a:pPr marL="457200" lvl="0" indent="-406400" algn="l" rtl="0">
              <a:spcBef>
                <a:spcPts val="1000"/>
              </a:spcBef>
              <a:spcAft>
                <a:spcPts val="0"/>
              </a:spcAft>
              <a:buSzPts val="2800"/>
              <a:buChar char="•"/>
            </a:pPr>
            <a:r>
              <a:rPr lang="en-US" sz="2800" b="1">
                <a:solidFill>
                  <a:srgbClr val="000000"/>
                </a:solidFill>
              </a:rPr>
              <a:t>They are recommendations </a:t>
            </a:r>
            <a:br>
              <a:rPr lang="en-US" sz="2800" b="1">
                <a:solidFill>
                  <a:srgbClr val="000000"/>
                </a:solidFill>
              </a:rPr>
            </a:br>
            <a:r>
              <a:rPr lang="en-US" sz="2800" b="1">
                <a:solidFill>
                  <a:srgbClr val="000000"/>
                </a:solidFill>
              </a:rPr>
              <a:t>(but not requirements) to help </a:t>
            </a:r>
            <a:br>
              <a:rPr lang="en-US" sz="2800" b="1">
                <a:solidFill>
                  <a:srgbClr val="000000"/>
                </a:solidFill>
              </a:rPr>
            </a:br>
            <a:r>
              <a:rPr lang="en-US" sz="2800" b="1">
                <a:solidFill>
                  <a:srgbClr val="000000"/>
                </a:solidFill>
              </a:rPr>
              <a:t>you prioritize standards for the </a:t>
            </a:r>
            <a:br>
              <a:rPr lang="en-US" sz="2800" b="1">
                <a:solidFill>
                  <a:srgbClr val="000000"/>
                </a:solidFill>
              </a:rPr>
            </a:br>
            <a:r>
              <a:rPr lang="en-US" sz="2800" b="1">
                <a:solidFill>
                  <a:srgbClr val="000000"/>
                </a:solidFill>
              </a:rPr>
              <a:t>remainder of this school year.</a:t>
            </a:r>
            <a:endParaRPr sz="3000"/>
          </a:p>
        </p:txBody>
      </p:sp>
      <p:sp>
        <p:nvSpPr>
          <p:cNvPr id="208" name="Google Shape;208;p2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209" name="Google Shape;209;p28" descr="Prerequisite standards"/>
          <p:cNvPicPr preferRelativeResize="0"/>
          <p:nvPr/>
        </p:nvPicPr>
        <p:blipFill rotWithShape="1">
          <a:blip r:embed="rId3">
            <a:alphaModFix/>
          </a:blip>
          <a:srcRect b="50411"/>
          <a:stretch/>
        </p:blipFill>
        <p:spPr>
          <a:xfrm>
            <a:off x="6542900" y="1556750"/>
            <a:ext cx="5550849" cy="2178400"/>
          </a:xfrm>
          <a:prstGeom prst="rect">
            <a:avLst/>
          </a:prstGeom>
          <a:noFill/>
          <a:ln w="9525" cap="flat" cmpd="sng">
            <a:solidFill>
              <a:schemeClr val="dk2"/>
            </a:solidFill>
            <a:prstDash val="solid"/>
            <a:round/>
            <a:headEnd type="none" w="sm" len="sm"/>
            <a:tailEnd type="none" w="sm" len="sm"/>
          </a:ln>
        </p:spPr>
      </p:pic>
      <p:pic>
        <p:nvPicPr>
          <p:cNvPr id="210" name="Google Shape;210;p28" descr="Prerequisite standards"/>
          <p:cNvPicPr preferRelativeResize="0"/>
          <p:nvPr/>
        </p:nvPicPr>
        <p:blipFill rotWithShape="1">
          <a:blip r:embed="rId4">
            <a:alphaModFix/>
          </a:blip>
          <a:srcRect l="26618" t="32309" r="25532" b="21836"/>
          <a:stretch/>
        </p:blipFill>
        <p:spPr>
          <a:xfrm>
            <a:off x="6542900" y="3735150"/>
            <a:ext cx="5550850" cy="219428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Using the Prerequisite Standards</a:t>
            </a:r>
            <a:endParaRPr/>
          </a:p>
        </p:txBody>
      </p:sp>
      <p:sp>
        <p:nvSpPr>
          <p:cNvPr id="217" name="Google Shape;217;p29"/>
          <p:cNvSpPr txBox="1">
            <a:spLocks noGrp="1"/>
          </p:cNvSpPr>
          <p:nvPr>
            <p:ph type="body" idx="1"/>
          </p:nvPr>
        </p:nvSpPr>
        <p:spPr>
          <a:xfrm>
            <a:off x="285750" y="1300175"/>
            <a:ext cx="11653200" cy="5190300"/>
          </a:xfrm>
          <a:prstGeom prst="rect">
            <a:avLst/>
          </a:prstGeom>
        </p:spPr>
        <p:txBody>
          <a:bodyPr spcFirstLastPara="1" wrap="square" lIns="91425" tIns="45700" rIns="91425" bIns="45700" anchor="t" anchorCtr="0">
            <a:noAutofit/>
          </a:bodyPr>
          <a:lstStyle/>
          <a:p>
            <a:pPr marL="457200" lvl="0" indent="-387350" algn="l" rtl="0">
              <a:lnSpc>
                <a:spcPct val="115000"/>
              </a:lnSpc>
              <a:spcBef>
                <a:spcPts val="1200"/>
              </a:spcBef>
              <a:spcAft>
                <a:spcPts val="0"/>
              </a:spcAft>
              <a:buClr>
                <a:srgbClr val="000000"/>
              </a:buClr>
              <a:buSzPts val="2500"/>
              <a:buFont typeface="Quattrocento Sans"/>
              <a:buAutoNum type="arabicPeriod"/>
            </a:pPr>
            <a:r>
              <a:rPr lang="en-US" sz="2500">
                <a:solidFill>
                  <a:srgbClr val="000000"/>
                </a:solidFill>
              </a:rPr>
              <a:t>Use your scope and sequence to identify the standards already taught and compare them with the prerequisite standards. If you are using </a:t>
            </a:r>
            <a:r>
              <a:rPr lang="en-US" sz="2500" u="sng">
                <a:solidFill>
                  <a:schemeClr val="hlink"/>
                </a:solidFill>
                <a:hlinkClick r:id="rId3"/>
              </a:rPr>
              <a:t>high-quality instructional materials</a:t>
            </a:r>
            <a:r>
              <a:rPr lang="en-US" sz="2500">
                <a:solidFill>
                  <a:srgbClr val="000000"/>
                </a:solidFill>
              </a:rPr>
              <a:t>  you will have likely already covered many of the prerequisite standards.</a:t>
            </a:r>
            <a:endParaRPr sz="2500">
              <a:solidFill>
                <a:srgbClr val="000000"/>
              </a:solidFill>
            </a:endParaRPr>
          </a:p>
          <a:p>
            <a:pPr marL="457200" lvl="0" indent="0" algn="l" rtl="0">
              <a:lnSpc>
                <a:spcPct val="115000"/>
              </a:lnSpc>
              <a:spcBef>
                <a:spcPts val="1200"/>
              </a:spcBef>
              <a:spcAft>
                <a:spcPts val="0"/>
              </a:spcAft>
              <a:buNone/>
            </a:pPr>
            <a:endParaRPr sz="1200">
              <a:solidFill>
                <a:srgbClr val="000000"/>
              </a:solidFill>
            </a:endParaRPr>
          </a:p>
          <a:p>
            <a:pPr marL="457200" lvl="0" indent="-387350" algn="l" rtl="0">
              <a:lnSpc>
                <a:spcPct val="115000"/>
              </a:lnSpc>
              <a:spcBef>
                <a:spcPts val="1200"/>
              </a:spcBef>
              <a:spcAft>
                <a:spcPts val="0"/>
              </a:spcAft>
              <a:buClr>
                <a:srgbClr val="000000"/>
              </a:buClr>
              <a:buSzPts val="2500"/>
              <a:buFont typeface="Quattrocento Sans"/>
              <a:buAutoNum type="arabicPeriod"/>
            </a:pPr>
            <a:r>
              <a:rPr lang="en-US" sz="2500">
                <a:solidFill>
                  <a:srgbClr val="000000"/>
                </a:solidFill>
              </a:rPr>
              <a:t>Make a plan for the remainder of the school year</a:t>
            </a:r>
            <a:endParaRPr sz="2500">
              <a:solidFill>
                <a:srgbClr val="000000"/>
              </a:solidFill>
            </a:endParaRPr>
          </a:p>
          <a:p>
            <a:pPr marL="914400" lvl="1" indent="-387350" algn="l" rtl="0">
              <a:lnSpc>
                <a:spcPct val="115000"/>
              </a:lnSpc>
              <a:spcBef>
                <a:spcPts val="0"/>
              </a:spcBef>
              <a:spcAft>
                <a:spcPts val="0"/>
              </a:spcAft>
              <a:buClr>
                <a:srgbClr val="000000"/>
              </a:buClr>
              <a:buSzPts val="2500"/>
              <a:buFont typeface="Quattrocento Sans"/>
              <a:buAutoNum type="alphaLcPeriod"/>
            </a:pPr>
            <a:r>
              <a:rPr lang="en-US" sz="2500">
                <a:solidFill>
                  <a:srgbClr val="000000"/>
                </a:solidFill>
              </a:rPr>
              <a:t>Use remote learning resources posted by your publisher if possible</a:t>
            </a:r>
            <a:endParaRPr sz="2500">
              <a:solidFill>
                <a:srgbClr val="000000"/>
              </a:solidFill>
            </a:endParaRPr>
          </a:p>
          <a:p>
            <a:pPr marL="914400" lvl="1" indent="-387350" algn="l" rtl="0">
              <a:lnSpc>
                <a:spcPct val="115000"/>
              </a:lnSpc>
              <a:spcBef>
                <a:spcPts val="0"/>
              </a:spcBef>
              <a:spcAft>
                <a:spcPts val="0"/>
              </a:spcAft>
              <a:buClr>
                <a:srgbClr val="000000"/>
              </a:buClr>
              <a:buSzPts val="2500"/>
              <a:buFont typeface="Quattrocento Sans"/>
              <a:buAutoNum type="alphaLcPeriod"/>
            </a:pPr>
            <a:r>
              <a:rPr lang="en-US" sz="2500">
                <a:solidFill>
                  <a:srgbClr val="000000"/>
                </a:solidFill>
              </a:rPr>
              <a:t>Cover any prerequisite standards not already taught. This may mean simply following you scope and sequence</a:t>
            </a:r>
            <a:endParaRPr sz="2500">
              <a:solidFill>
                <a:srgbClr val="000000"/>
              </a:solidFill>
            </a:endParaRPr>
          </a:p>
          <a:p>
            <a:pPr marL="914400" lvl="1" indent="-387350" algn="l" rtl="0">
              <a:lnSpc>
                <a:spcPct val="115000"/>
              </a:lnSpc>
              <a:spcBef>
                <a:spcPts val="0"/>
              </a:spcBef>
              <a:spcAft>
                <a:spcPts val="0"/>
              </a:spcAft>
              <a:buClr>
                <a:srgbClr val="000000"/>
              </a:buClr>
              <a:buSzPts val="2500"/>
              <a:buFont typeface="Quattrocento Sans"/>
              <a:buAutoNum type="alphaLcPeriod"/>
            </a:pPr>
            <a:r>
              <a:rPr lang="en-US" sz="2500">
                <a:solidFill>
                  <a:srgbClr val="000000"/>
                </a:solidFill>
              </a:rPr>
              <a:t>Remediate prerequisite standards as needed</a:t>
            </a:r>
            <a:endParaRPr sz="2500">
              <a:solidFill>
                <a:srgbClr val="000000"/>
              </a:solidFill>
            </a:endParaRPr>
          </a:p>
          <a:p>
            <a:pPr marL="0" lvl="0" indent="0" algn="l" rtl="0">
              <a:lnSpc>
                <a:spcPct val="115000"/>
              </a:lnSpc>
              <a:spcBef>
                <a:spcPts val="1200"/>
              </a:spcBef>
              <a:spcAft>
                <a:spcPts val="0"/>
              </a:spcAft>
              <a:buNone/>
            </a:pPr>
            <a:endParaRPr sz="1800">
              <a:solidFill>
                <a:srgbClr val="000000"/>
              </a:solidFill>
            </a:endParaRPr>
          </a:p>
          <a:p>
            <a:pPr marL="914400" lvl="0" indent="0" algn="l" rtl="0">
              <a:lnSpc>
                <a:spcPct val="115000"/>
              </a:lnSpc>
              <a:spcBef>
                <a:spcPts val="1200"/>
              </a:spcBef>
              <a:spcAft>
                <a:spcPts val="0"/>
              </a:spcAft>
              <a:buNone/>
            </a:pPr>
            <a:endParaRPr sz="1600">
              <a:solidFill>
                <a:srgbClr val="000000"/>
              </a:solidFill>
              <a:latin typeface="Calibri"/>
              <a:ea typeface="Calibri"/>
              <a:cs typeface="Calibri"/>
              <a:sym typeface="Calibri"/>
            </a:endParaRPr>
          </a:p>
          <a:p>
            <a:pPr marL="0" lvl="0" indent="0" algn="l" rtl="0">
              <a:lnSpc>
                <a:spcPct val="115000"/>
              </a:lnSpc>
              <a:spcBef>
                <a:spcPts val="1200"/>
              </a:spcBef>
              <a:spcAft>
                <a:spcPts val="0"/>
              </a:spcAft>
              <a:buNone/>
            </a:pPr>
            <a:endParaRPr sz="1600" b="1">
              <a:solidFill>
                <a:srgbClr val="000000"/>
              </a:solidFill>
              <a:highlight>
                <a:schemeClr val="accent6"/>
              </a:highlight>
              <a:latin typeface="Calibri"/>
              <a:ea typeface="Calibri"/>
              <a:cs typeface="Calibri"/>
              <a:sym typeface="Calibri"/>
            </a:endParaRPr>
          </a:p>
          <a:p>
            <a:pPr marL="0" lvl="0" indent="0" algn="l" rtl="0">
              <a:lnSpc>
                <a:spcPct val="115000"/>
              </a:lnSpc>
              <a:spcBef>
                <a:spcPts val="1200"/>
              </a:spcBef>
              <a:spcAft>
                <a:spcPts val="1200"/>
              </a:spcAft>
              <a:buNone/>
            </a:pPr>
            <a:br>
              <a:rPr lang="en-US" sz="1600" b="1">
                <a:solidFill>
                  <a:srgbClr val="000000"/>
                </a:solidFill>
                <a:highlight>
                  <a:schemeClr val="accent6"/>
                </a:highlight>
                <a:latin typeface="Calibri"/>
                <a:ea typeface="Calibri"/>
                <a:cs typeface="Calibri"/>
                <a:sym typeface="Calibri"/>
              </a:rPr>
            </a:br>
            <a:endParaRPr/>
          </a:p>
        </p:txBody>
      </p:sp>
      <p:sp>
        <p:nvSpPr>
          <p:cNvPr id="218" name="Google Shape;218;p2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Prerequisite Standards: How were they selected?</a:t>
            </a:r>
            <a:endParaRPr/>
          </a:p>
        </p:txBody>
      </p:sp>
      <p:sp>
        <p:nvSpPr>
          <p:cNvPr id="225" name="Google Shape;225;p30"/>
          <p:cNvSpPr txBox="1">
            <a:spLocks noGrp="1"/>
          </p:cNvSpPr>
          <p:nvPr>
            <p:ph type="body" idx="1"/>
          </p:nvPr>
        </p:nvSpPr>
        <p:spPr>
          <a:xfrm>
            <a:off x="567750" y="1230400"/>
            <a:ext cx="10981500" cy="4220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a:solidFill>
                  <a:srgbClr val="000000"/>
                </a:solidFill>
              </a:rPr>
              <a:t>In Science &amp; Technology/Engineering, </a:t>
            </a:r>
            <a:r>
              <a:rPr lang="en-US" sz="2000">
                <a:solidFill>
                  <a:srgbClr val="000000"/>
                </a:solidFill>
                <a:highlight>
                  <a:srgbClr val="FFFFFF"/>
                </a:highlight>
              </a:rPr>
              <a:t>we focused on content standards that we think are important for students to know in order for                                                                                                                                             them to be successful when they move to                                                                                                future grades</a:t>
            </a:r>
            <a:endParaRPr sz="2000">
              <a:solidFill>
                <a:srgbClr val="000000"/>
              </a:solidFill>
              <a:highlight>
                <a:srgbClr val="FFFFFF"/>
              </a:highlight>
            </a:endParaRPr>
          </a:p>
          <a:p>
            <a:pPr marL="0" lvl="0" indent="0" algn="l" rtl="0">
              <a:spcBef>
                <a:spcPts val="1000"/>
              </a:spcBef>
              <a:spcAft>
                <a:spcPts val="0"/>
              </a:spcAft>
              <a:buNone/>
            </a:pPr>
            <a:endParaRPr sz="1600" i="1">
              <a:solidFill>
                <a:srgbClr val="000000"/>
              </a:solidFill>
              <a:highlight>
                <a:srgbClr val="FFFFFF"/>
              </a:highlight>
            </a:endParaRPr>
          </a:p>
          <a:p>
            <a:pPr marL="0" lvl="0" indent="0" algn="l" rtl="0">
              <a:spcBef>
                <a:spcPts val="1000"/>
              </a:spcBef>
              <a:spcAft>
                <a:spcPts val="0"/>
              </a:spcAft>
              <a:buNone/>
            </a:pPr>
            <a:r>
              <a:rPr lang="en-US" sz="1600" i="1">
                <a:solidFill>
                  <a:srgbClr val="000000"/>
                </a:solidFill>
                <a:highlight>
                  <a:srgbClr val="FFFFFF"/>
                </a:highlight>
              </a:rPr>
              <a:t>Note: The prequiste standards should not be used in connection                                                                                                                         with MCAS expectations or referenced in preparing students                                                                                                                         for the MCAS for any grade level. . </a:t>
            </a:r>
            <a:endParaRPr sz="1600" i="1">
              <a:solidFill>
                <a:srgbClr val="000000"/>
              </a:solidFill>
              <a:highlight>
                <a:srgbClr val="FFFFFF"/>
              </a:highlight>
            </a:endParaRPr>
          </a:p>
          <a:p>
            <a:pPr marL="0" lvl="0" indent="0" algn="l" rtl="0">
              <a:spcBef>
                <a:spcPts val="1000"/>
              </a:spcBef>
              <a:spcAft>
                <a:spcPts val="0"/>
              </a:spcAft>
              <a:buNone/>
            </a:pPr>
            <a:endParaRPr sz="1600">
              <a:solidFill>
                <a:srgbClr val="000000"/>
              </a:solidFill>
              <a:latin typeface="Calibri"/>
              <a:ea typeface="Calibri"/>
              <a:cs typeface="Calibri"/>
              <a:sym typeface="Calibri"/>
            </a:endParaRPr>
          </a:p>
          <a:p>
            <a:pPr marL="0" lvl="0" indent="0" algn="l" rtl="0">
              <a:spcBef>
                <a:spcPts val="1000"/>
              </a:spcBef>
              <a:spcAft>
                <a:spcPts val="0"/>
              </a:spcAft>
              <a:buNone/>
            </a:pPr>
            <a:endParaRPr sz="1600">
              <a:solidFill>
                <a:srgbClr val="000000"/>
              </a:solidFill>
              <a:latin typeface="Calibri"/>
              <a:ea typeface="Calibri"/>
              <a:cs typeface="Calibri"/>
              <a:sym typeface="Calibri"/>
            </a:endParaRPr>
          </a:p>
        </p:txBody>
      </p:sp>
      <p:sp>
        <p:nvSpPr>
          <p:cNvPr id="226" name="Google Shape;226;p3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227" name="Google Shape;227;p30" descr="Prerequisite standards"/>
          <p:cNvPicPr preferRelativeResize="0"/>
          <p:nvPr/>
        </p:nvPicPr>
        <p:blipFill rotWithShape="1">
          <a:blip r:embed="rId3">
            <a:alphaModFix/>
          </a:blip>
          <a:srcRect l="27928" t="23463" r="28378" b="12569"/>
          <a:stretch/>
        </p:blipFill>
        <p:spPr>
          <a:xfrm>
            <a:off x="6425375" y="1898200"/>
            <a:ext cx="5513275" cy="4367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Prerequisite Standards: FAQ</a:t>
            </a:r>
            <a:endParaRPr/>
          </a:p>
        </p:txBody>
      </p:sp>
      <p:sp>
        <p:nvSpPr>
          <p:cNvPr id="234" name="Google Shape;234;p31"/>
          <p:cNvSpPr txBox="1">
            <a:spLocks noGrp="1"/>
          </p:cNvSpPr>
          <p:nvPr>
            <p:ph type="body" idx="1"/>
          </p:nvPr>
        </p:nvSpPr>
        <p:spPr>
          <a:xfrm>
            <a:off x="343350" y="968725"/>
            <a:ext cx="11819700" cy="5658000"/>
          </a:xfrm>
          <a:prstGeom prst="rect">
            <a:avLst/>
          </a:prstGeom>
        </p:spPr>
        <p:txBody>
          <a:bodyPr spcFirstLastPara="1" wrap="square" lIns="91425" tIns="45700" rIns="91425" bIns="45700" anchor="t" anchorCtr="0">
            <a:noAutofit/>
          </a:bodyPr>
          <a:lstStyle/>
          <a:p>
            <a:pPr marL="457200" lvl="0" indent="-352425" algn="l" rtl="0">
              <a:lnSpc>
                <a:spcPct val="115000"/>
              </a:lnSpc>
              <a:spcBef>
                <a:spcPts val="1200"/>
              </a:spcBef>
              <a:spcAft>
                <a:spcPts val="0"/>
              </a:spcAft>
              <a:buClr>
                <a:srgbClr val="000000"/>
              </a:buClr>
              <a:buSzPts val="1950"/>
              <a:buFont typeface="Quattrocento Sans"/>
              <a:buChar char="●"/>
            </a:pPr>
            <a:r>
              <a:rPr lang="en-US" sz="1950" b="1" dirty="0">
                <a:solidFill>
                  <a:srgbClr val="000000"/>
                </a:solidFill>
                <a:highlight>
                  <a:srgbClr val="FFFFFF"/>
                </a:highlight>
              </a:rPr>
              <a:t>Are these the standards that we should always be focused on </a:t>
            </a:r>
            <a:r>
              <a:rPr lang="en-US" sz="1950" b="1" dirty="0">
                <a:solidFill>
                  <a:srgbClr val="000000"/>
                </a:solidFill>
              </a:rPr>
              <a:t>beyond the 19-20 school year?</a:t>
            </a:r>
            <a:endParaRPr sz="1950" b="1" dirty="0">
              <a:solidFill>
                <a:srgbClr val="000000"/>
              </a:solidFill>
              <a:highlight>
                <a:srgbClr val="FFFFFF"/>
              </a:highlight>
            </a:endParaRPr>
          </a:p>
          <a:p>
            <a:pPr marL="914400" lvl="1" indent="-352425" algn="l" rtl="0">
              <a:lnSpc>
                <a:spcPct val="115000"/>
              </a:lnSpc>
              <a:spcBef>
                <a:spcPts val="0"/>
              </a:spcBef>
              <a:spcAft>
                <a:spcPts val="0"/>
              </a:spcAft>
              <a:buClr>
                <a:srgbClr val="000000"/>
              </a:buClr>
              <a:buSzPts val="1950"/>
              <a:buFont typeface="Quattrocento Sans"/>
              <a:buChar char="○"/>
            </a:pPr>
            <a:r>
              <a:rPr lang="en-US" sz="1950" dirty="0">
                <a:solidFill>
                  <a:srgbClr val="000000"/>
                </a:solidFill>
                <a:highlight>
                  <a:srgbClr val="FFFFFF"/>
                </a:highlight>
              </a:rPr>
              <a:t>No. The Department does not typically promote “power standards.”  We believe that every standard in each Curriculum Framework is important for college and career readiness. Every Framework was designed by experts in the field, including teachers. The prerequisite standards are ONLY applicable for use this year, during the pandemic, when teaching the entire curriculum is not possible.</a:t>
            </a:r>
            <a:endParaRPr sz="300" dirty="0">
              <a:solidFill>
                <a:srgbClr val="000000"/>
              </a:solidFill>
              <a:highlight>
                <a:srgbClr val="FFFFFF"/>
              </a:highlight>
            </a:endParaRPr>
          </a:p>
          <a:p>
            <a:pPr marL="457200" lvl="0" indent="-352425" algn="l" rtl="0">
              <a:lnSpc>
                <a:spcPct val="115000"/>
              </a:lnSpc>
              <a:spcBef>
                <a:spcPts val="1200"/>
              </a:spcBef>
              <a:spcAft>
                <a:spcPts val="0"/>
              </a:spcAft>
              <a:buClr>
                <a:srgbClr val="000000"/>
              </a:buClr>
              <a:buSzPts val="1950"/>
              <a:buFont typeface="Quattrocento Sans"/>
              <a:buChar char="●"/>
            </a:pPr>
            <a:r>
              <a:rPr lang="en-US" sz="1950" b="1" dirty="0">
                <a:solidFill>
                  <a:srgbClr val="000000"/>
                </a:solidFill>
                <a:highlight>
                  <a:srgbClr val="FFFFFF"/>
                </a:highlight>
              </a:rPr>
              <a:t>Will these standards play a role in future years?</a:t>
            </a:r>
            <a:endParaRPr sz="1950" b="1" dirty="0">
              <a:solidFill>
                <a:srgbClr val="000000"/>
              </a:solidFill>
              <a:highlight>
                <a:srgbClr val="FFFFFF"/>
              </a:highlight>
            </a:endParaRPr>
          </a:p>
          <a:p>
            <a:pPr marL="914400" lvl="1" indent="-352425" algn="l" rtl="0">
              <a:lnSpc>
                <a:spcPct val="115000"/>
              </a:lnSpc>
              <a:spcBef>
                <a:spcPts val="0"/>
              </a:spcBef>
              <a:spcAft>
                <a:spcPts val="0"/>
              </a:spcAft>
              <a:buClr>
                <a:srgbClr val="000000"/>
              </a:buClr>
              <a:buSzPts val="1950"/>
              <a:buFont typeface="Quattrocento Sans"/>
              <a:buChar char="○"/>
            </a:pPr>
            <a:r>
              <a:rPr lang="en-US" sz="1950" dirty="0">
                <a:solidFill>
                  <a:srgbClr val="000000"/>
                </a:solidFill>
                <a:highlight>
                  <a:srgbClr val="FFFFFF"/>
                </a:highlight>
              </a:rPr>
              <a:t>At this time, no. We do not expect to use these lists to inform curriculum, assessment, or other policy in the future. These are “pandemic-only” tools. </a:t>
            </a:r>
            <a:endParaRPr sz="300" dirty="0">
              <a:solidFill>
                <a:srgbClr val="000000"/>
              </a:solidFill>
              <a:highlight>
                <a:srgbClr val="FFFFFF"/>
              </a:highlight>
            </a:endParaRPr>
          </a:p>
          <a:p>
            <a:pPr marL="457200" lvl="0" indent="-352425" algn="l" rtl="0">
              <a:lnSpc>
                <a:spcPct val="115000"/>
              </a:lnSpc>
              <a:spcBef>
                <a:spcPts val="1200"/>
              </a:spcBef>
              <a:spcAft>
                <a:spcPts val="0"/>
              </a:spcAft>
              <a:buClr>
                <a:srgbClr val="000000"/>
              </a:buClr>
              <a:buSzPts val="1950"/>
              <a:buFont typeface="Lato"/>
              <a:buChar char="●"/>
            </a:pPr>
            <a:r>
              <a:rPr lang="en-US" sz="1950" b="1" dirty="0">
                <a:solidFill>
                  <a:srgbClr val="000000"/>
                </a:solidFill>
                <a:highlight>
                  <a:srgbClr val="FFFFFF"/>
                </a:highlight>
              </a:rPr>
              <a:t>MCAS</a:t>
            </a:r>
            <a:endParaRPr sz="1950" b="1" dirty="0">
              <a:solidFill>
                <a:srgbClr val="000000"/>
              </a:solidFill>
              <a:highlight>
                <a:srgbClr val="FFFFFF"/>
              </a:highlight>
            </a:endParaRPr>
          </a:p>
          <a:p>
            <a:pPr marL="914400" lvl="1" indent="-352425" algn="l" rtl="0">
              <a:spcBef>
                <a:spcPts val="0"/>
              </a:spcBef>
              <a:spcAft>
                <a:spcPts val="0"/>
              </a:spcAft>
              <a:buClr>
                <a:srgbClr val="000000"/>
              </a:buClr>
              <a:buSzPts val="1950"/>
              <a:buFont typeface="Quattrocento Sans"/>
              <a:buChar char="○"/>
            </a:pPr>
            <a:r>
              <a:rPr lang="en-US" sz="1950" dirty="0">
                <a:solidFill>
                  <a:srgbClr val="000000"/>
                </a:solidFill>
              </a:rPr>
              <a:t>MCAS is cancelled for this year.</a:t>
            </a:r>
            <a:endParaRPr sz="1950" dirty="0">
              <a:solidFill>
                <a:srgbClr val="000000"/>
              </a:solidFill>
            </a:endParaRPr>
          </a:p>
          <a:p>
            <a:pPr marL="914400" lvl="1" indent="-352425" algn="l" rtl="0">
              <a:spcBef>
                <a:spcPts val="0"/>
              </a:spcBef>
              <a:spcAft>
                <a:spcPts val="0"/>
              </a:spcAft>
              <a:buClr>
                <a:srgbClr val="000000"/>
              </a:buClr>
              <a:buSzPts val="1950"/>
              <a:buFont typeface="Quattrocento Sans"/>
              <a:buChar char="○"/>
            </a:pPr>
            <a:r>
              <a:rPr lang="en-US" sz="1950" dirty="0">
                <a:solidFill>
                  <a:srgbClr val="000000"/>
                </a:solidFill>
              </a:rPr>
              <a:t>Competency determination for students on track to graduate this year (or summer 2020) is district certification of earned credits and demonstrated competency with a tested Framework (Biology, Chemistry, Physics, Tech/</a:t>
            </a:r>
            <a:r>
              <a:rPr lang="en-US" sz="1950" dirty="0" err="1">
                <a:solidFill>
                  <a:srgbClr val="000000"/>
                </a:solidFill>
              </a:rPr>
              <a:t>Eng</a:t>
            </a:r>
            <a:r>
              <a:rPr lang="en-US" sz="1950" dirty="0">
                <a:solidFill>
                  <a:srgbClr val="000000"/>
                </a:solidFill>
              </a:rPr>
              <a:t>) </a:t>
            </a:r>
            <a:endParaRPr sz="1950" dirty="0">
              <a:solidFill>
                <a:srgbClr val="000000"/>
              </a:solidFill>
            </a:endParaRPr>
          </a:p>
          <a:p>
            <a:pPr marL="914400" lvl="1" indent="-352425" algn="l" rtl="0">
              <a:spcBef>
                <a:spcPts val="0"/>
              </a:spcBef>
              <a:spcAft>
                <a:spcPts val="0"/>
              </a:spcAft>
              <a:buClr>
                <a:srgbClr val="000000"/>
              </a:buClr>
              <a:buSzPts val="1950"/>
              <a:buFont typeface="Quattrocento Sans"/>
              <a:buChar char="○"/>
            </a:pPr>
            <a:r>
              <a:rPr lang="en-US" sz="1950" dirty="0">
                <a:solidFill>
                  <a:srgbClr val="000000"/>
                </a:solidFill>
              </a:rPr>
              <a:t>As of today, there has been no plan to change MCAS for next year</a:t>
            </a:r>
            <a:endParaRPr sz="1950" dirty="0">
              <a:solidFill>
                <a:srgbClr val="000000"/>
              </a:solidFill>
              <a:highlight>
                <a:srgbClr val="FFFFFF"/>
              </a:highlight>
            </a:endParaRPr>
          </a:p>
        </p:txBody>
      </p:sp>
      <p:sp>
        <p:nvSpPr>
          <p:cNvPr id="235" name="Google Shape;235;p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p:nvPr/>
        </p:nvSpPr>
        <p:spPr>
          <a:xfrm>
            <a:off x="2145175" y="2312175"/>
            <a:ext cx="9828300" cy="126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US" sz="3500">
                <a:latin typeface="Quattrocento Sans"/>
                <a:ea typeface="Quattrocento Sans"/>
                <a:cs typeface="Quattrocento Sans"/>
                <a:sym typeface="Quattrocento Sans"/>
              </a:rPr>
              <a:t>Remote Learning in Secondary Science</a:t>
            </a:r>
            <a:endParaRPr sz="3500">
              <a:latin typeface="Quattrocento Sans"/>
              <a:ea typeface="Quattrocento Sans"/>
              <a:cs typeface="Quattrocento Sans"/>
              <a:sym typeface="Quattrocento Sans"/>
            </a:endParaRPr>
          </a:p>
          <a:p>
            <a:pPr marL="0" lvl="0" indent="0" algn="l" rtl="0">
              <a:lnSpc>
                <a:spcPct val="115000"/>
              </a:lnSpc>
              <a:spcBef>
                <a:spcPts val="1400"/>
              </a:spcBef>
              <a:spcAft>
                <a:spcPts val="400"/>
              </a:spcAft>
              <a:buNone/>
            </a:pPr>
            <a:endParaRPr sz="3500">
              <a:latin typeface="Quattrocento Sans"/>
              <a:ea typeface="Quattrocento Sans"/>
              <a:cs typeface="Quattrocento Sans"/>
              <a:sym typeface="Quattrocento Sans"/>
            </a:endParaRPr>
          </a:p>
        </p:txBody>
      </p:sp>
      <p:sp>
        <p:nvSpPr>
          <p:cNvPr id="242" name="Google Shape;242;p32"/>
          <p:cNvSpPr txBox="1"/>
          <p:nvPr/>
        </p:nvSpPr>
        <p:spPr>
          <a:xfrm>
            <a:off x="2282725" y="3429000"/>
            <a:ext cx="9511500" cy="20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i="1">
                <a:latin typeface="Quattrocento Sans"/>
                <a:ea typeface="Quattrocento Sans"/>
                <a:cs typeface="Quattrocento Sans"/>
                <a:sym typeface="Quattrocento Sans"/>
              </a:rPr>
              <a:t>“Leveraging the assets of home-based learning, </a:t>
            </a:r>
            <a:endParaRPr sz="2200" i="1">
              <a:latin typeface="Quattrocento Sans"/>
              <a:ea typeface="Quattrocento Sans"/>
              <a:cs typeface="Quattrocento Sans"/>
              <a:sym typeface="Quattrocento Sans"/>
            </a:endParaRPr>
          </a:p>
          <a:p>
            <a:pPr marL="0" lvl="0" indent="0" algn="l" rtl="0">
              <a:spcBef>
                <a:spcPts val="0"/>
              </a:spcBef>
              <a:spcAft>
                <a:spcPts val="0"/>
              </a:spcAft>
              <a:buNone/>
            </a:pPr>
            <a:r>
              <a:rPr lang="en-US" sz="2200" i="1">
                <a:latin typeface="Quattrocento Sans"/>
                <a:ea typeface="Quattrocento Sans"/>
                <a:cs typeface="Quattrocento Sans"/>
                <a:sym typeface="Quattrocento Sans"/>
              </a:rPr>
              <a:t>rather than trying to recreate school, can </a:t>
            </a:r>
            <a:endParaRPr sz="2200" i="1">
              <a:latin typeface="Quattrocento Sans"/>
              <a:ea typeface="Quattrocento Sans"/>
              <a:cs typeface="Quattrocento Sans"/>
              <a:sym typeface="Quattrocento Sans"/>
            </a:endParaRPr>
          </a:p>
          <a:p>
            <a:pPr marL="0" lvl="0" indent="0" algn="l" rtl="0">
              <a:spcBef>
                <a:spcPts val="0"/>
              </a:spcBef>
              <a:spcAft>
                <a:spcPts val="0"/>
              </a:spcAft>
              <a:buNone/>
            </a:pPr>
            <a:r>
              <a:rPr lang="en-US" sz="2200" b="1" i="1">
                <a:latin typeface="Quattrocento Sans"/>
                <a:ea typeface="Quattrocento Sans"/>
                <a:cs typeface="Quattrocento Sans"/>
                <a:sym typeface="Quattrocento Sans"/>
              </a:rPr>
              <a:t>provide meaningful science learning experiences </a:t>
            </a:r>
            <a:endParaRPr sz="2200" b="1" i="1">
              <a:latin typeface="Quattrocento Sans"/>
              <a:ea typeface="Quattrocento Sans"/>
              <a:cs typeface="Quattrocento Sans"/>
              <a:sym typeface="Quattrocento Sans"/>
            </a:endParaRPr>
          </a:p>
          <a:p>
            <a:pPr marL="0" lvl="0" indent="0" algn="l" rtl="0">
              <a:spcBef>
                <a:spcPts val="0"/>
              </a:spcBef>
              <a:spcAft>
                <a:spcPts val="0"/>
              </a:spcAft>
              <a:buNone/>
            </a:pPr>
            <a:r>
              <a:rPr lang="en-US" sz="2200" i="1">
                <a:latin typeface="Quattrocento Sans"/>
                <a:ea typeface="Quattrocento Sans"/>
                <a:cs typeface="Quattrocento Sans"/>
                <a:sym typeface="Quattrocento Sans"/>
              </a:rPr>
              <a:t>that connect to students’ home lives, interests, and identities” </a:t>
            </a:r>
            <a:endParaRPr sz="2200" i="1">
              <a:latin typeface="Quattrocento Sans"/>
              <a:ea typeface="Quattrocento Sans"/>
              <a:cs typeface="Quattrocento Sans"/>
              <a:sym typeface="Quattrocento Sans"/>
            </a:endParaRPr>
          </a:p>
          <a:p>
            <a:pPr marL="457200" lvl="0" indent="457200" algn="l" rtl="0">
              <a:spcBef>
                <a:spcPts val="0"/>
              </a:spcBef>
              <a:spcAft>
                <a:spcPts val="0"/>
              </a:spcAft>
              <a:buNone/>
            </a:pPr>
            <a:r>
              <a:rPr lang="en-US" sz="2200" i="1">
                <a:latin typeface="Quattrocento Sans"/>
                <a:ea typeface="Quattrocento Sans"/>
                <a:cs typeface="Quattrocento Sans"/>
                <a:sym typeface="Quattrocento Sans"/>
              </a:rPr>
              <a:t>- </a:t>
            </a:r>
            <a:r>
              <a:rPr lang="en-US" i="1">
                <a:latin typeface="Quattrocento Sans"/>
                <a:ea typeface="Quattrocento Sans"/>
                <a:cs typeface="Quattrocento Sans"/>
                <a:sym typeface="Quattrocento Sans"/>
              </a:rPr>
              <a:t>Council of  State Science Supervisors, </a:t>
            </a:r>
            <a:r>
              <a:rPr lang="en-US" u="sng">
                <a:solidFill>
                  <a:schemeClr val="hlink"/>
                </a:solidFill>
                <a:latin typeface="Quattrocento Sans"/>
                <a:ea typeface="Quattrocento Sans"/>
                <a:cs typeface="Quattrocento Sans"/>
                <a:sym typeface="Quattrocento Sans"/>
                <a:hlinkClick r:id="rId3"/>
              </a:rPr>
              <a:t>Supporting Students' Science Learning in the Era of COVID-19 </a:t>
            </a:r>
            <a:endParaRPr i="1">
              <a:latin typeface="Quattrocento Sans"/>
              <a:ea typeface="Quattrocento Sans"/>
              <a:cs typeface="Quattrocento Sans"/>
              <a:sym typeface="Quattrocento Sans"/>
            </a:endParaRPr>
          </a:p>
          <a:p>
            <a:pPr marL="0" lvl="0" indent="0" algn="l" rtl="0">
              <a:spcBef>
                <a:spcPts val="0"/>
              </a:spcBef>
              <a:spcAft>
                <a:spcPts val="0"/>
              </a:spcAft>
              <a:buNone/>
            </a:pPr>
            <a:endParaRPr sz="2200" i="1">
              <a:latin typeface="Quattrocento Sans"/>
              <a:ea typeface="Quattrocento Sans"/>
              <a:cs typeface="Quattrocento Sans"/>
              <a:sym typeface="Quattrocento Sans"/>
            </a:endParaRPr>
          </a:p>
        </p:txBody>
      </p:sp>
      <p:sp>
        <p:nvSpPr>
          <p:cNvPr id="2" name="Title 1">
            <a:extLst>
              <a:ext uri="{FF2B5EF4-FFF2-40B4-BE49-F238E27FC236}">
                <a16:creationId xmlns:a16="http://schemas.microsoft.com/office/drawing/2014/main" id="{0A7D8C07-AF02-42BF-9355-57631CC520FA}"/>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Remote Learning in Secondary Science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567750" y="372200"/>
            <a:ext cx="11370900" cy="525900"/>
          </a:xfrm>
          <a:prstGeom prst="rect">
            <a:avLst/>
          </a:prstGeom>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n-US">
                <a:solidFill>
                  <a:srgbClr val="FFFFFF"/>
                </a:solidFill>
              </a:rPr>
              <a:t>Remote Learning: Top Tips</a:t>
            </a:r>
            <a:endParaRPr sz="1100" b="1">
              <a:solidFill>
                <a:srgbClr val="000000"/>
              </a:solidFill>
              <a:latin typeface="Calibri"/>
              <a:ea typeface="Calibri"/>
              <a:cs typeface="Calibri"/>
              <a:sym typeface="Calibri"/>
            </a:endParaRPr>
          </a:p>
        </p:txBody>
      </p:sp>
      <p:sp>
        <p:nvSpPr>
          <p:cNvPr id="249" name="Google Shape;249;p33"/>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457200" lvl="0" indent="-374650" algn="l" rtl="0">
              <a:lnSpc>
                <a:spcPct val="115000"/>
              </a:lnSpc>
              <a:spcBef>
                <a:spcPts val="1200"/>
              </a:spcBef>
              <a:spcAft>
                <a:spcPts val="0"/>
              </a:spcAft>
              <a:buClr>
                <a:srgbClr val="000000"/>
              </a:buClr>
              <a:buSzPts val="2300"/>
              <a:buFont typeface="Quattrocento Sans"/>
              <a:buAutoNum type="arabicPeriod"/>
            </a:pPr>
            <a:r>
              <a:rPr lang="en-US" sz="2300" b="1">
                <a:solidFill>
                  <a:srgbClr val="000000"/>
                </a:solidFill>
              </a:rPr>
              <a:t>Align</a:t>
            </a:r>
            <a:r>
              <a:rPr lang="en-US" sz="2300">
                <a:solidFill>
                  <a:srgbClr val="000000"/>
                </a:solidFill>
              </a:rPr>
              <a:t> learning to MA Curriculum Framework standards.</a:t>
            </a:r>
            <a:endParaRPr sz="2300">
              <a:solidFill>
                <a:srgbClr val="000000"/>
              </a:solidFill>
            </a:endParaRPr>
          </a:p>
          <a:p>
            <a:pPr marL="457200" lvl="0" indent="-374650" algn="l" rtl="0">
              <a:lnSpc>
                <a:spcPct val="115000"/>
              </a:lnSpc>
              <a:spcBef>
                <a:spcPts val="0"/>
              </a:spcBef>
              <a:spcAft>
                <a:spcPts val="0"/>
              </a:spcAft>
              <a:buClr>
                <a:srgbClr val="000000"/>
              </a:buClr>
              <a:buSzPts val="2300"/>
              <a:buFont typeface="Quattrocento Sans"/>
              <a:buAutoNum type="arabicPeriod"/>
            </a:pPr>
            <a:r>
              <a:rPr lang="en-US" sz="2300" b="1">
                <a:solidFill>
                  <a:srgbClr val="000000"/>
                </a:solidFill>
              </a:rPr>
              <a:t>Keep it simple. </a:t>
            </a:r>
            <a:r>
              <a:rPr lang="en-US" sz="2300">
                <a:solidFill>
                  <a:srgbClr val="000000"/>
                </a:solidFill>
              </a:rPr>
              <a:t>Prioritize learning experiences that are simple to explain and to organize, and that students can complete with less adult support.</a:t>
            </a:r>
            <a:endParaRPr sz="2300">
              <a:solidFill>
                <a:srgbClr val="000000"/>
              </a:solidFill>
            </a:endParaRPr>
          </a:p>
          <a:p>
            <a:pPr marL="457200" lvl="0" indent="-374650" algn="l" rtl="0">
              <a:lnSpc>
                <a:spcPct val="115000"/>
              </a:lnSpc>
              <a:spcBef>
                <a:spcPts val="0"/>
              </a:spcBef>
              <a:spcAft>
                <a:spcPts val="0"/>
              </a:spcAft>
              <a:buClr>
                <a:srgbClr val="000000"/>
              </a:buClr>
              <a:buSzPts val="2300"/>
              <a:buFont typeface="Quattrocento Sans"/>
              <a:buAutoNum type="arabicPeriod"/>
            </a:pPr>
            <a:r>
              <a:rPr lang="en-US" sz="2300" b="1">
                <a:solidFill>
                  <a:srgbClr val="000000"/>
                </a:solidFill>
              </a:rPr>
              <a:t>Make it engaging</a:t>
            </a:r>
            <a:r>
              <a:rPr lang="en-US" sz="2300">
                <a:solidFill>
                  <a:srgbClr val="000000"/>
                </a:solidFill>
              </a:rPr>
              <a:t>. Prioritize topics and tasks that will interest students. Consider how to build upon students’ home languages, experiences, and identities, within learning experiences and over time.</a:t>
            </a:r>
            <a:endParaRPr sz="2300">
              <a:solidFill>
                <a:srgbClr val="000000"/>
              </a:solidFill>
            </a:endParaRPr>
          </a:p>
          <a:p>
            <a:pPr marL="457200" lvl="0" indent="-374650" algn="l" rtl="0">
              <a:lnSpc>
                <a:spcPct val="115000"/>
              </a:lnSpc>
              <a:spcBef>
                <a:spcPts val="0"/>
              </a:spcBef>
              <a:spcAft>
                <a:spcPts val="0"/>
              </a:spcAft>
              <a:buClr>
                <a:srgbClr val="000000"/>
              </a:buClr>
              <a:buSzPts val="2300"/>
              <a:buFont typeface="Quattrocento Sans"/>
              <a:buAutoNum type="arabicPeriod"/>
            </a:pPr>
            <a:r>
              <a:rPr lang="en-US" sz="2300" b="1">
                <a:solidFill>
                  <a:srgbClr val="000000"/>
                </a:solidFill>
              </a:rPr>
              <a:t>Attend to access and equity. </a:t>
            </a:r>
            <a:r>
              <a:rPr lang="en-US" sz="2300">
                <a:solidFill>
                  <a:srgbClr val="000000"/>
                </a:solidFill>
              </a:rPr>
              <a:t>Provide all academic, language, and social-emotional supports that students normally need or receive to the extent possible. Provide multiple modes of access and response to academic work, including for students who lack access to technology.</a:t>
            </a:r>
            <a:endParaRPr sz="2300">
              <a:solidFill>
                <a:srgbClr val="000000"/>
              </a:solidFill>
            </a:endParaRPr>
          </a:p>
          <a:p>
            <a:pPr marL="457200" lvl="0" indent="-374650" algn="l" rtl="0">
              <a:lnSpc>
                <a:spcPct val="115000"/>
              </a:lnSpc>
              <a:spcBef>
                <a:spcPts val="0"/>
              </a:spcBef>
              <a:spcAft>
                <a:spcPts val="0"/>
              </a:spcAft>
              <a:buClr>
                <a:srgbClr val="000000"/>
              </a:buClr>
              <a:buSzPts val="2300"/>
              <a:buFont typeface="Quattrocento Sans"/>
              <a:buAutoNum type="arabicPeriod"/>
            </a:pPr>
            <a:r>
              <a:rPr lang="en-US" sz="2300" b="1">
                <a:solidFill>
                  <a:srgbClr val="000000"/>
                </a:solidFill>
              </a:rPr>
              <a:t>Provide pacing and structure.</a:t>
            </a:r>
            <a:r>
              <a:rPr lang="en-US" sz="2300">
                <a:solidFill>
                  <a:srgbClr val="000000"/>
                </a:solidFill>
              </a:rPr>
              <a:t> Each week, provide students a structure for the week and a plan for how much time they should spend on various activities and tasks.</a:t>
            </a:r>
            <a:endParaRPr sz="2300">
              <a:solidFill>
                <a:srgbClr val="000000"/>
              </a:solidFill>
            </a:endParaRPr>
          </a:p>
          <a:p>
            <a:pPr marL="0" lvl="0" indent="0" algn="l" rtl="0">
              <a:spcBef>
                <a:spcPts val="1200"/>
              </a:spcBef>
              <a:spcAft>
                <a:spcPts val="0"/>
              </a:spcAft>
              <a:buNone/>
            </a:pPr>
            <a:endParaRPr/>
          </a:p>
        </p:txBody>
      </p:sp>
      <p:sp>
        <p:nvSpPr>
          <p:cNvPr id="250" name="Google Shape;250;p3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Planning for Remote Learning in Secondary Science </a:t>
            </a:r>
            <a:endParaRPr>
              <a:solidFill>
                <a:srgbClr val="FFFFFF"/>
              </a:solidFill>
            </a:endParaRPr>
          </a:p>
        </p:txBody>
      </p:sp>
      <p:sp>
        <p:nvSpPr>
          <p:cNvPr id="257" name="Google Shape;257;p34"/>
          <p:cNvSpPr txBox="1">
            <a:spLocks noGrp="1"/>
          </p:cNvSpPr>
          <p:nvPr>
            <p:ph type="body" idx="1"/>
          </p:nvPr>
        </p:nvSpPr>
        <p:spPr>
          <a:xfrm>
            <a:off x="567750" y="1199538"/>
            <a:ext cx="11370900" cy="4926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700" b="1">
                <a:solidFill>
                  <a:srgbClr val="000000"/>
                </a:solidFill>
              </a:rPr>
              <a:t>Maintain the basics of standards-aligned STE learning when moving to remote instruction.</a:t>
            </a:r>
            <a:endParaRPr sz="2700" b="1">
              <a:solidFill>
                <a:srgbClr val="000000"/>
              </a:solidFill>
            </a:endParaRPr>
          </a:p>
          <a:p>
            <a:pPr marL="457200" lvl="0" indent="-381000" algn="l" rtl="0">
              <a:lnSpc>
                <a:spcPct val="115000"/>
              </a:lnSpc>
              <a:spcBef>
                <a:spcPts val="0"/>
              </a:spcBef>
              <a:spcAft>
                <a:spcPts val="0"/>
              </a:spcAft>
              <a:buClr>
                <a:schemeClr val="accent2"/>
              </a:buClr>
              <a:buSzPts val="2400"/>
              <a:buChar char="•"/>
            </a:pPr>
            <a:r>
              <a:rPr lang="en-US" sz="2400">
                <a:solidFill>
                  <a:srgbClr val="000000"/>
                </a:solidFill>
              </a:rPr>
              <a:t>Students should engage in the </a:t>
            </a:r>
            <a:r>
              <a:rPr lang="en-US" sz="2400" u="sng">
                <a:solidFill>
                  <a:srgbClr val="1155CC"/>
                </a:solidFill>
                <a:hlinkClick r:id="rId3"/>
              </a:rPr>
              <a:t>science and engineering practices</a:t>
            </a:r>
            <a:r>
              <a:rPr lang="en-US" sz="2400">
                <a:solidFill>
                  <a:srgbClr val="000000"/>
                </a:solidFill>
              </a:rPr>
              <a:t> to make sense of </a:t>
            </a:r>
            <a:r>
              <a:rPr lang="en-US" sz="2400" u="sng">
                <a:solidFill>
                  <a:srgbClr val="1155CC"/>
                </a:solidFill>
                <a:hlinkClick r:id="rId4"/>
              </a:rPr>
              <a:t>grade-appropriate content</a:t>
            </a:r>
            <a:r>
              <a:rPr lang="en-US" sz="2400">
                <a:solidFill>
                  <a:srgbClr val="000000"/>
                </a:solidFill>
              </a:rPr>
              <a:t>. </a:t>
            </a:r>
            <a:endParaRPr sz="2400">
              <a:solidFill>
                <a:srgbClr val="000000"/>
              </a:solidFill>
            </a:endParaRPr>
          </a:p>
          <a:p>
            <a:pPr marL="457200" lvl="0" indent="-381000" algn="l" rtl="0">
              <a:lnSpc>
                <a:spcPct val="115000"/>
              </a:lnSpc>
              <a:spcBef>
                <a:spcPts val="0"/>
              </a:spcBef>
              <a:spcAft>
                <a:spcPts val="0"/>
              </a:spcAft>
              <a:buClr>
                <a:schemeClr val="accent2"/>
              </a:buClr>
              <a:buSzPts val="2400"/>
              <a:buChar char="•"/>
            </a:pPr>
            <a:r>
              <a:rPr lang="en-US" sz="2400">
                <a:solidFill>
                  <a:srgbClr val="000000"/>
                </a:solidFill>
              </a:rPr>
              <a:t>Students should interact with the natural world or with models to produce data, and use data to model and make sense of the natural or designed world.</a:t>
            </a:r>
            <a:endParaRPr sz="2400">
              <a:solidFill>
                <a:srgbClr val="000000"/>
              </a:solidFill>
            </a:endParaRPr>
          </a:p>
          <a:p>
            <a:pPr marL="457200" lvl="0" indent="-381000" algn="l" rtl="0">
              <a:spcBef>
                <a:spcPts val="0"/>
              </a:spcBef>
              <a:spcAft>
                <a:spcPts val="0"/>
              </a:spcAft>
              <a:buClr>
                <a:srgbClr val="E38526"/>
              </a:buClr>
              <a:buSzPts val="2400"/>
              <a:buChar char="•"/>
            </a:pPr>
            <a:r>
              <a:rPr lang="en-US" sz="2400"/>
              <a:t>Plan for</a:t>
            </a:r>
            <a:r>
              <a:rPr lang="en-US" sz="2400">
                <a:solidFill>
                  <a:srgbClr val="000000"/>
                </a:solidFill>
              </a:rPr>
              <a:t> </a:t>
            </a:r>
            <a:r>
              <a:rPr lang="en-US" sz="2400" b="1">
                <a:solidFill>
                  <a:srgbClr val="000000"/>
                </a:solidFill>
              </a:rPr>
              <a:t>multi-day lessons and learning opportunities</a:t>
            </a:r>
            <a:r>
              <a:rPr lang="en-US" sz="2400">
                <a:solidFill>
                  <a:srgbClr val="000000"/>
                </a:solidFill>
              </a:rPr>
              <a:t>. </a:t>
            </a:r>
            <a:endParaRPr sz="2400"/>
          </a:p>
          <a:p>
            <a:pPr marL="457200" lvl="0" indent="-381000" algn="l" rtl="0">
              <a:spcBef>
                <a:spcPts val="0"/>
              </a:spcBef>
              <a:spcAft>
                <a:spcPts val="0"/>
              </a:spcAft>
              <a:buClr>
                <a:srgbClr val="E38526"/>
              </a:buClr>
              <a:buSzPts val="2400"/>
              <a:buChar char="•"/>
            </a:pPr>
            <a:r>
              <a:rPr lang="en-US" sz="2400">
                <a:solidFill>
                  <a:srgbClr val="333333"/>
                </a:solidFill>
              </a:rPr>
              <a:t>Determine home safety practices before engaging at home or in assigning any of the activities to students.</a:t>
            </a:r>
            <a:endParaRPr sz="2400"/>
          </a:p>
          <a:p>
            <a:pPr marL="457200" lvl="0" indent="-381000" algn="l" rtl="0">
              <a:spcBef>
                <a:spcPts val="0"/>
              </a:spcBef>
              <a:spcAft>
                <a:spcPts val="0"/>
              </a:spcAft>
              <a:buClr>
                <a:srgbClr val="E38526"/>
              </a:buClr>
              <a:buSzPts val="2400"/>
              <a:buChar char="•"/>
            </a:pPr>
            <a:r>
              <a:rPr lang="en-US" sz="2400"/>
              <a:t>Use technology as a supportive tool not a replacement for learning</a:t>
            </a:r>
            <a:endParaRPr sz="2400"/>
          </a:p>
          <a:p>
            <a:pPr marL="457200" lvl="0" indent="0" algn="l" rtl="0">
              <a:spcBef>
                <a:spcPts val="1000"/>
              </a:spcBef>
              <a:spcAft>
                <a:spcPts val="0"/>
              </a:spcAft>
              <a:buNone/>
            </a:pPr>
            <a:endParaRPr sz="2400"/>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258" name="Google Shape;258;p3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Recommendations for Remote Learning</a:t>
            </a:r>
            <a:endParaRPr/>
          </a:p>
        </p:txBody>
      </p:sp>
      <p:sp>
        <p:nvSpPr>
          <p:cNvPr id="265" name="Google Shape;265;p35"/>
          <p:cNvSpPr txBox="1">
            <a:spLocks noGrp="1"/>
          </p:cNvSpPr>
          <p:nvPr>
            <p:ph type="body" idx="1"/>
          </p:nvPr>
        </p:nvSpPr>
        <p:spPr>
          <a:xfrm>
            <a:off x="353700" y="1125850"/>
            <a:ext cx="11484600" cy="5426100"/>
          </a:xfrm>
          <a:prstGeom prst="rect">
            <a:avLst/>
          </a:prstGeom>
        </p:spPr>
        <p:txBody>
          <a:bodyPr spcFirstLastPara="1" wrap="square" lIns="91425" tIns="45700" rIns="91425" bIns="45700" anchor="t" anchorCtr="0">
            <a:noAutofit/>
          </a:bodyPr>
          <a:lstStyle/>
          <a:p>
            <a:pPr marL="457200" lvl="0" indent="-400050" algn="l" rtl="0">
              <a:spcBef>
                <a:spcPts val="1000"/>
              </a:spcBef>
              <a:spcAft>
                <a:spcPts val="0"/>
              </a:spcAft>
              <a:buSzPts val="2700"/>
              <a:buChar char="•"/>
            </a:pPr>
            <a:r>
              <a:rPr lang="en-US" sz="2700"/>
              <a:t>Prioritize meaningful connections with students                                 (with or w/out tech)</a:t>
            </a:r>
            <a:endParaRPr sz="2700"/>
          </a:p>
          <a:p>
            <a:pPr marL="457200" lvl="0" indent="-400050" algn="l" rtl="0">
              <a:spcBef>
                <a:spcPts val="0"/>
              </a:spcBef>
              <a:spcAft>
                <a:spcPts val="0"/>
              </a:spcAft>
              <a:buSzPts val="2700"/>
              <a:buChar char="•"/>
            </a:pPr>
            <a:r>
              <a:rPr lang="en-US" sz="2700"/>
              <a:t>Consider both </a:t>
            </a:r>
            <a:r>
              <a:rPr lang="en-US" sz="2700" b="1"/>
              <a:t>asynchronous</a:t>
            </a:r>
            <a:r>
              <a:rPr lang="en-US" sz="2700"/>
              <a:t> and </a:t>
            </a:r>
            <a:r>
              <a:rPr lang="en-US" sz="2700" b="1"/>
              <a:t>synchronous</a:t>
            </a:r>
            <a:r>
              <a:rPr lang="en-US" sz="2700"/>
              <a:t> learning</a:t>
            </a:r>
            <a:endParaRPr sz="2900"/>
          </a:p>
          <a:p>
            <a:pPr marL="914400" lvl="1" indent="-400050" algn="l" rtl="0">
              <a:spcBef>
                <a:spcPts val="0"/>
              </a:spcBef>
              <a:spcAft>
                <a:spcPts val="0"/>
              </a:spcAft>
              <a:buSzPts val="2700"/>
              <a:buChar char="o"/>
            </a:pPr>
            <a:r>
              <a:rPr lang="en-US" sz="2700"/>
              <a:t>Whole group</a:t>
            </a:r>
            <a:endParaRPr sz="2700"/>
          </a:p>
          <a:p>
            <a:pPr marL="1371600" lvl="2" indent="-361950" algn="l" rtl="0">
              <a:spcBef>
                <a:spcPts val="0"/>
              </a:spcBef>
              <a:spcAft>
                <a:spcPts val="0"/>
              </a:spcAft>
              <a:buSzPts val="2100"/>
              <a:buChar char="▪"/>
            </a:pPr>
            <a:r>
              <a:rPr lang="en-US" sz="2100"/>
              <a:t>virtual meetups (i.e. Zoom, Google hangouts, etc.) for discussions</a:t>
            </a:r>
            <a:endParaRPr sz="2100"/>
          </a:p>
          <a:p>
            <a:pPr marL="1828800" lvl="3" indent="-361950" algn="l" rtl="0">
              <a:spcBef>
                <a:spcPts val="0"/>
              </a:spcBef>
              <a:spcAft>
                <a:spcPts val="0"/>
              </a:spcAft>
              <a:buSzPts val="2100"/>
              <a:buChar char="⮚"/>
            </a:pPr>
            <a:r>
              <a:rPr lang="en-US" sz="2100"/>
              <a:t>Student led discussions on a science topic </a:t>
            </a:r>
            <a:endParaRPr sz="2100"/>
          </a:p>
          <a:p>
            <a:pPr marL="1371600" lvl="2" indent="-361950" algn="l" rtl="0">
              <a:spcBef>
                <a:spcPts val="0"/>
              </a:spcBef>
              <a:spcAft>
                <a:spcPts val="0"/>
              </a:spcAft>
              <a:buSzPts val="2100"/>
              <a:buChar char="▪"/>
            </a:pPr>
            <a:r>
              <a:rPr lang="en-US" sz="2100"/>
              <a:t>mail/deliver/pick up work packets to students (e.g., at local sites, meal pickup locations)</a:t>
            </a:r>
            <a:endParaRPr sz="2100"/>
          </a:p>
          <a:p>
            <a:pPr marL="914400" lvl="1" indent="-387350" algn="l" rtl="0">
              <a:spcBef>
                <a:spcPts val="0"/>
              </a:spcBef>
              <a:spcAft>
                <a:spcPts val="0"/>
              </a:spcAft>
              <a:buSzPts val="2500"/>
              <a:buChar char="o"/>
            </a:pPr>
            <a:r>
              <a:rPr lang="en-US" sz="2500"/>
              <a:t>One-on-one check-ins</a:t>
            </a:r>
            <a:endParaRPr sz="2500"/>
          </a:p>
          <a:p>
            <a:pPr marL="1371600" lvl="2" indent="-361950" algn="l" rtl="0">
              <a:spcBef>
                <a:spcPts val="0"/>
              </a:spcBef>
              <a:spcAft>
                <a:spcPts val="0"/>
              </a:spcAft>
              <a:buSzPts val="2100"/>
              <a:buChar char="▪"/>
            </a:pPr>
            <a:r>
              <a:rPr lang="en-US" sz="2100"/>
              <a:t>virtual</a:t>
            </a:r>
            <a:endParaRPr sz="2100"/>
          </a:p>
          <a:p>
            <a:pPr marL="1371600" lvl="2" indent="-361950" algn="l" rtl="0">
              <a:spcBef>
                <a:spcPts val="0"/>
              </a:spcBef>
              <a:spcAft>
                <a:spcPts val="0"/>
              </a:spcAft>
              <a:buSzPts val="2100"/>
              <a:buChar char="▪"/>
            </a:pPr>
            <a:r>
              <a:rPr lang="en-US" sz="2100"/>
              <a:t>phone call, email</a:t>
            </a:r>
            <a:endParaRPr sz="2100"/>
          </a:p>
          <a:p>
            <a:pPr marL="1371600" lvl="2" indent="-361950" algn="l" rtl="0">
              <a:spcBef>
                <a:spcPts val="0"/>
              </a:spcBef>
              <a:spcAft>
                <a:spcPts val="0"/>
              </a:spcAft>
              <a:buSzPts val="2100"/>
              <a:buChar char="▪"/>
            </a:pPr>
            <a:r>
              <a:rPr lang="en-US" sz="2100"/>
              <a:t>postcard</a:t>
            </a:r>
            <a:endParaRPr sz="2100"/>
          </a:p>
          <a:p>
            <a:pPr marL="914400" lvl="1" indent="-400050" algn="l" rtl="0">
              <a:spcBef>
                <a:spcPts val="0"/>
              </a:spcBef>
              <a:spcAft>
                <a:spcPts val="0"/>
              </a:spcAft>
              <a:buSzPts val="2700"/>
              <a:buChar char="o"/>
            </a:pPr>
            <a:r>
              <a:rPr lang="en-US" sz="2500"/>
              <a:t>Self-paced or project-based learning - student choose topic of interest</a:t>
            </a:r>
            <a:endParaRPr sz="2500"/>
          </a:p>
          <a:p>
            <a:pPr marL="914400" lvl="1" indent="-387350" algn="l" rtl="0">
              <a:spcBef>
                <a:spcPts val="0"/>
              </a:spcBef>
              <a:spcAft>
                <a:spcPts val="0"/>
              </a:spcAft>
              <a:buSzPts val="2500"/>
              <a:buChar char="o"/>
            </a:pPr>
            <a:r>
              <a:rPr lang="en-US" sz="2500"/>
              <a:t>Real world applications -explorations in the backyard/around the home</a:t>
            </a:r>
            <a:endParaRPr sz="2500"/>
          </a:p>
          <a:p>
            <a:pPr marL="457200" lvl="0" indent="0" algn="l" rtl="0">
              <a:spcBef>
                <a:spcPts val="1000"/>
              </a:spcBef>
              <a:spcAft>
                <a:spcPts val="0"/>
              </a:spcAft>
              <a:buNone/>
            </a:pPr>
            <a:endParaRPr sz="2900"/>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266" name="Google Shape;266;p3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267" name="Google Shape;267;p35" descr="Student reading to adult"/>
          <p:cNvPicPr preferRelativeResize="0"/>
          <p:nvPr/>
        </p:nvPicPr>
        <p:blipFill>
          <a:blip r:embed="rId3">
            <a:alphaModFix/>
          </a:blip>
          <a:stretch>
            <a:fillRect/>
          </a:stretch>
        </p:blipFill>
        <p:spPr>
          <a:xfrm>
            <a:off x="9132498" y="288937"/>
            <a:ext cx="3059500" cy="2652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6"/>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Facilitating Remote Learning</a:t>
            </a:r>
            <a:endParaRPr/>
          </a:p>
        </p:txBody>
      </p:sp>
      <p:sp>
        <p:nvSpPr>
          <p:cNvPr id="274" name="Google Shape;274;p36"/>
          <p:cNvSpPr txBox="1">
            <a:spLocks noGrp="1"/>
          </p:cNvSpPr>
          <p:nvPr>
            <p:ph type="body" idx="1"/>
          </p:nvPr>
        </p:nvSpPr>
        <p:spPr>
          <a:xfrm>
            <a:off x="424050" y="1219900"/>
            <a:ext cx="11658300" cy="5134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900" b="1"/>
              <a:t>Plan coherent </a:t>
            </a:r>
            <a:r>
              <a:rPr lang="en-US" sz="2900" b="1" u="sng"/>
              <a:t>multi-day learning experiences</a:t>
            </a:r>
            <a:r>
              <a:rPr lang="en-US" sz="2900" b="1"/>
              <a:t> for a week at a time vs unconnected daily assignments.</a:t>
            </a:r>
            <a:endParaRPr sz="2900" b="1"/>
          </a:p>
          <a:p>
            <a:pPr marL="0" lvl="0" indent="0" algn="l" rtl="0">
              <a:spcBef>
                <a:spcPts val="0"/>
              </a:spcBef>
              <a:spcAft>
                <a:spcPts val="0"/>
              </a:spcAft>
              <a:buNone/>
            </a:pPr>
            <a:endParaRPr sz="800"/>
          </a:p>
          <a:p>
            <a:pPr marL="0" lvl="0" indent="0" algn="l" rtl="0">
              <a:spcBef>
                <a:spcPts val="0"/>
              </a:spcBef>
              <a:spcAft>
                <a:spcPts val="0"/>
              </a:spcAft>
              <a:buNone/>
            </a:pPr>
            <a:r>
              <a:rPr lang="en-US" sz="2500" u="sng"/>
              <a:t>Support opportunities for students to:</a:t>
            </a:r>
            <a:endParaRPr sz="2500" u="sng"/>
          </a:p>
          <a:p>
            <a:pPr marL="457200" lvl="0" indent="-387350" algn="l" rtl="0">
              <a:spcBef>
                <a:spcPts val="0"/>
              </a:spcBef>
              <a:spcAft>
                <a:spcPts val="0"/>
              </a:spcAft>
              <a:buSzPts val="2500"/>
              <a:buChar char="•"/>
            </a:pPr>
            <a:r>
              <a:rPr lang="en-US" sz="2500"/>
              <a:t>Explore science that matters to them</a:t>
            </a:r>
            <a:endParaRPr sz="2500"/>
          </a:p>
          <a:p>
            <a:pPr marL="457200" lvl="0" indent="-387350" algn="l" rtl="0">
              <a:spcBef>
                <a:spcPts val="0"/>
              </a:spcBef>
              <a:spcAft>
                <a:spcPts val="0"/>
              </a:spcAft>
              <a:buSzPts val="2500"/>
              <a:buChar char="•"/>
            </a:pPr>
            <a:r>
              <a:rPr lang="en-US" sz="2500"/>
              <a:t>Work independently and with others</a:t>
            </a:r>
            <a:endParaRPr sz="2500"/>
          </a:p>
          <a:p>
            <a:pPr marL="457200" lvl="0" indent="-387350" algn="l" rtl="0">
              <a:spcBef>
                <a:spcPts val="0"/>
              </a:spcBef>
              <a:spcAft>
                <a:spcPts val="0"/>
              </a:spcAft>
              <a:buSzPts val="2500"/>
              <a:buChar char="•"/>
            </a:pPr>
            <a:r>
              <a:rPr lang="en-US" sz="2500"/>
              <a:t>Reflect on their own learning</a:t>
            </a:r>
            <a:endParaRPr sz="2500"/>
          </a:p>
          <a:p>
            <a:pPr marL="457200" lvl="0" indent="-387350" algn="l" rtl="0">
              <a:spcBef>
                <a:spcPts val="0"/>
              </a:spcBef>
              <a:spcAft>
                <a:spcPts val="0"/>
              </a:spcAft>
              <a:buSzPts val="2500"/>
              <a:buChar char="•"/>
            </a:pPr>
            <a:r>
              <a:rPr lang="en-US" sz="2500"/>
              <a:t>Document and share what they learn</a:t>
            </a:r>
            <a:endParaRPr sz="2500"/>
          </a:p>
          <a:p>
            <a:pPr marL="457200" lvl="0" indent="-387350" algn="l" rtl="0">
              <a:spcBef>
                <a:spcPts val="0"/>
              </a:spcBef>
              <a:spcAft>
                <a:spcPts val="0"/>
              </a:spcAft>
              <a:buSzPts val="2500"/>
              <a:buChar char="•"/>
            </a:pPr>
            <a:r>
              <a:rPr lang="en-US" sz="2500"/>
              <a:t>Highlight students’ efforts and successes</a:t>
            </a:r>
            <a:endParaRPr sz="2500"/>
          </a:p>
          <a:p>
            <a:pPr marL="457200" lvl="0" indent="-387350" algn="l" rtl="0">
              <a:spcBef>
                <a:spcPts val="0"/>
              </a:spcBef>
              <a:spcAft>
                <a:spcPts val="0"/>
              </a:spcAft>
              <a:buSzPts val="2500"/>
              <a:buChar char="•"/>
            </a:pPr>
            <a:r>
              <a:rPr lang="en-US" sz="2500"/>
              <a:t>Give opportunity to share challenges, problem solve or come up with solutions as a group </a:t>
            </a:r>
            <a:endParaRPr sz="2500"/>
          </a:p>
          <a:p>
            <a:pPr marL="457200" lvl="0" indent="-387350" algn="l" rtl="0">
              <a:spcBef>
                <a:spcPts val="0"/>
              </a:spcBef>
              <a:spcAft>
                <a:spcPts val="0"/>
              </a:spcAft>
              <a:buSzPts val="2500"/>
              <a:buChar char="•"/>
            </a:pPr>
            <a:r>
              <a:rPr lang="en-US" sz="2500"/>
              <a:t>Provide specific and frequent feedback on student work</a:t>
            </a:r>
            <a:endParaRPr sz="2500"/>
          </a:p>
          <a:p>
            <a:pPr marL="457200" lvl="0" indent="-387350" algn="l" rtl="0">
              <a:spcBef>
                <a:spcPts val="0"/>
              </a:spcBef>
              <a:spcAft>
                <a:spcPts val="0"/>
              </a:spcAft>
              <a:buSzPts val="2500"/>
              <a:buChar char="•"/>
            </a:pPr>
            <a:r>
              <a:rPr lang="en-US" sz="2500">
                <a:solidFill>
                  <a:srgbClr val="000000"/>
                </a:solidFill>
              </a:rPr>
              <a:t>Ensure supports and scaffolds for students with </a:t>
            </a:r>
            <a:r>
              <a:rPr lang="en-US" sz="2500" u="sng">
                <a:solidFill>
                  <a:schemeClr val="accent4"/>
                </a:solidFill>
                <a:hlinkClick r:id="rId3"/>
              </a:rPr>
              <a:t>disabilities</a:t>
            </a:r>
            <a:r>
              <a:rPr lang="en-US" sz="2500">
                <a:solidFill>
                  <a:srgbClr val="000000"/>
                </a:solidFill>
              </a:rPr>
              <a:t> and </a:t>
            </a:r>
            <a:r>
              <a:rPr lang="en-US" sz="2500" u="sng">
                <a:solidFill>
                  <a:schemeClr val="accent4"/>
                </a:solidFill>
                <a:hlinkClick r:id="rId4"/>
              </a:rPr>
              <a:t>English learners</a:t>
            </a:r>
            <a:endParaRPr sz="2500">
              <a:solidFill>
                <a:srgbClr val="000000"/>
              </a:solidFill>
            </a:endParaRPr>
          </a:p>
          <a:p>
            <a:pPr marL="0" lvl="0" indent="0" algn="l" rtl="0">
              <a:spcBef>
                <a:spcPts val="0"/>
              </a:spcBef>
              <a:spcAft>
                <a:spcPts val="0"/>
              </a:spcAft>
              <a:buNone/>
            </a:pPr>
            <a:endParaRPr sz="2900"/>
          </a:p>
          <a:p>
            <a:pPr marL="0" lvl="0" indent="0" algn="l" rtl="0">
              <a:spcBef>
                <a:spcPts val="1000"/>
              </a:spcBef>
              <a:spcAft>
                <a:spcPts val="0"/>
              </a:spcAft>
              <a:buNone/>
            </a:pPr>
            <a:endParaRPr sz="26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7"/>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Engaging Students in </a:t>
            </a:r>
            <a:r>
              <a:rPr lang="en-US"/>
              <a:t>Coherent Multi-Day Remote Learning </a:t>
            </a:r>
            <a:endParaRPr/>
          </a:p>
        </p:txBody>
      </p:sp>
      <p:sp>
        <p:nvSpPr>
          <p:cNvPr id="281" name="Google Shape;281;p37"/>
          <p:cNvSpPr txBox="1">
            <a:spLocks noGrp="1"/>
          </p:cNvSpPr>
          <p:nvPr>
            <p:ph type="body" idx="1"/>
          </p:nvPr>
        </p:nvSpPr>
        <p:spPr>
          <a:xfrm>
            <a:off x="567750" y="1079350"/>
            <a:ext cx="11370900" cy="5642100"/>
          </a:xfrm>
          <a:prstGeom prst="rect">
            <a:avLst/>
          </a:prstGeom>
        </p:spPr>
        <p:txBody>
          <a:bodyPr spcFirstLastPara="1" wrap="square" lIns="91425" tIns="45700" rIns="91425" bIns="45700" anchor="t" anchorCtr="0">
            <a:noAutofit/>
          </a:bodyPr>
          <a:lstStyle/>
          <a:p>
            <a:pPr marL="457200" lvl="0" indent="-400050" algn="l" rtl="0">
              <a:spcBef>
                <a:spcPts val="1000"/>
              </a:spcBef>
              <a:spcAft>
                <a:spcPts val="0"/>
              </a:spcAft>
              <a:buSzPts val="2700"/>
              <a:buAutoNum type="arabicPeriod"/>
            </a:pPr>
            <a:r>
              <a:rPr lang="en-US" sz="2700"/>
              <a:t>Present students with a </a:t>
            </a:r>
            <a:r>
              <a:rPr lang="en-US" sz="2700" b="1" u="sng">
                <a:solidFill>
                  <a:schemeClr val="accent4"/>
                </a:solidFill>
                <a:hlinkClick r:id="rId3"/>
              </a:rPr>
              <a:t>phenomena or engineering problem</a:t>
            </a:r>
            <a:r>
              <a:rPr lang="en-US" sz="2700"/>
              <a:t>. Students </a:t>
            </a:r>
            <a:r>
              <a:rPr lang="en-US" sz="2700" b="1"/>
              <a:t>write what they notice and wonder about </a:t>
            </a:r>
            <a:r>
              <a:rPr lang="en-US" sz="2700"/>
              <a:t>the phenomenon or design problem and discuss initial thoughts of what they think is happening </a:t>
            </a:r>
            <a:endParaRPr sz="2700"/>
          </a:p>
          <a:p>
            <a:pPr marL="457200" lvl="0" indent="0" algn="l" rtl="0">
              <a:spcBef>
                <a:spcPts val="1000"/>
              </a:spcBef>
              <a:spcAft>
                <a:spcPts val="0"/>
              </a:spcAft>
              <a:buNone/>
            </a:pPr>
            <a:endParaRPr sz="2700"/>
          </a:p>
          <a:p>
            <a:pPr marL="457200" lvl="0" indent="-400050" algn="l" rtl="0">
              <a:spcBef>
                <a:spcPts val="1000"/>
              </a:spcBef>
              <a:spcAft>
                <a:spcPts val="0"/>
              </a:spcAft>
              <a:buSzPts val="2700"/>
              <a:buAutoNum type="arabicPeriod"/>
            </a:pPr>
            <a:r>
              <a:rPr lang="en-US" sz="2700"/>
              <a:t>Students </a:t>
            </a:r>
            <a:r>
              <a:rPr lang="en-US" sz="2700" b="1">
                <a:solidFill>
                  <a:srgbClr val="000000"/>
                </a:solidFill>
              </a:rPr>
              <a:t>draw an initial concept model to explain </a:t>
            </a:r>
            <a:r>
              <a:rPr lang="en-US" sz="2700">
                <a:solidFill>
                  <a:srgbClr val="000000"/>
                </a:solidFill>
              </a:rPr>
              <a:t>what they think is happening (or initial engineering solution) and share with you and other students. Develop and share a “class model” based off the students’ initial understandings to share with students. </a:t>
            </a:r>
            <a:endParaRPr sz="2700">
              <a:solidFill>
                <a:srgbClr val="000000"/>
              </a:solidFill>
            </a:endParaRPr>
          </a:p>
          <a:p>
            <a:pPr marL="0" lvl="0" indent="0" algn="l" rtl="0">
              <a:spcBef>
                <a:spcPts val="1000"/>
              </a:spcBef>
              <a:spcAft>
                <a:spcPts val="0"/>
              </a:spcAft>
              <a:buNone/>
            </a:pPr>
            <a:endParaRPr sz="1600"/>
          </a:p>
          <a:p>
            <a:pPr marL="0" lvl="0" indent="0" algn="l" rtl="0">
              <a:spcBef>
                <a:spcPts val="1000"/>
              </a:spcBef>
              <a:spcAft>
                <a:spcPts val="0"/>
              </a:spcAft>
              <a:buNone/>
            </a:pPr>
            <a:r>
              <a:rPr lang="en-US" sz="1600"/>
              <a:t>For more examples, visit OpenSciEd -</a:t>
            </a:r>
            <a:r>
              <a:rPr lang="en-US" sz="1600" u="sng">
                <a:solidFill>
                  <a:schemeClr val="hlink"/>
                </a:solidFill>
                <a:hlinkClick r:id="rId4"/>
              </a:rPr>
              <a:t>Remote Learning Professional Learning resources.</a:t>
            </a:r>
            <a:endParaRPr sz="1600"/>
          </a:p>
          <a:p>
            <a:pPr marL="0" lvl="0" indent="0" algn="l" rtl="0">
              <a:spcBef>
                <a:spcPts val="1000"/>
              </a:spcBef>
              <a:spcAft>
                <a:spcPts val="0"/>
              </a:spcAft>
              <a:buNone/>
            </a:pPr>
            <a:endParaRPr sz="30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solidFill>
                  <a:srgbClr val="FFFFFF"/>
                </a:solidFill>
              </a:rPr>
              <a:t>Introductions</a:t>
            </a:r>
            <a:endParaRPr sz="4000">
              <a:solidFill>
                <a:srgbClr val="FFFFFF"/>
              </a:solidFill>
            </a:endParaRPr>
          </a:p>
        </p:txBody>
      </p:sp>
      <p:sp>
        <p:nvSpPr>
          <p:cNvPr id="124" name="Google Shape;124;p19"/>
          <p:cNvSpPr txBox="1">
            <a:spLocks noGrp="1"/>
          </p:cNvSpPr>
          <p:nvPr>
            <p:ph type="body" idx="1"/>
          </p:nvPr>
        </p:nvSpPr>
        <p:spPr>
          <a:xfrm>
            <a:off x="322325" y="1493975"/>
            <a:ext cx="12028800" cy="5014500"/>
          </a:xfrm>
          <a:prstGeom prst="rect">
            <a:avLst/>
          </a:prstGeom>
        </p:spPr>
        <p:txBody>
          <a:bodyPr spcFirstLastPara="1" wrap="square" lIns="91425" tIns="45700" rIns="91425" bIns="45700" anchor="t" anchorCtr="0">
            <a:noAutofit/>
          </a:bodyPr>
          <a:lstStyle/>
          <a:p>
            <a:pPr marL="457200" lvl="0" indent="-393700" algn="l" rtl="0">
              <a:spcBef>
                <a:spcPts val="1000"/>
              </a:spcBef>
              <a:spcAft>
                <a:spcPts val="0"/>
              </a:spcAft>
              <a:buClr>
                <a:srgbClr val="E38526"/>
              </a:buClr>
              <a:buSzPts val="2600"/>
              <a:buFont typeface="Quattrocento Sans"/>
              <a:buChar char="●"/>
            </a:pPr>
            <a:r>
              <a:rPr lang="en-US" sz="2600"/>
              <a:t>Nicole Scola: Science Content Support Lead, DESE</a:t>
            </a:r>
            <a:endParaRPr sz="2600"/>
          </a:p>
          <a:p>
            <a:pPr marL="457200" lvl="0" indent="0" algn="l" rtl="0">
              <a:spcBef>
                <a:spcPts val="1000"/>
              </a:spcBef>
              <a:spcAft>
                <a:spcPts val="0"/>
              </a:spcAft>
              <a:buNone/>
            </a:pPr>
            <a:r>
              <a:rPr lang="en-US" sz="2600"/>
              <a:t>(</a:t>
            </a:r>
            <a:r>
              <a:rPr lang="en-US" sz="2600" u="sng">
                <a:solidFill>
                  <a:schemeClr val="hlink"/>
                </a:solidFill>
                <a:hlinkClick r:id="rId3"/>
              </a:rPr>
              <a:t>nicole.scola@mass.gov</a:t>
            </a:r>
            <a:r>
              <a:rPr lang="en-US" sz="2600"/>
              <a:t>) </a:t>
            </a:r>
            <a:endParaRPr sz="2600"/>
          </a:p>
          <a:p>
            <a:pPr marL="0" lvl="0" indent="0" algn="l" rtl="0">
              <a:spcBef>
                <a:spcPts val="1000"/>
              </a:spcBef>
              <a:spcAft>
                <a:spcPts val="0"/>
              </a:spcAft>
              <a:buNone/>
            </a:pPr>
            <a:endParaRPr sz="1200"/>
          </a:p>
          <a:p>
            <a:pPr marL="457200" lvl="0" indent="-393700" algn="l" rtl="0">
              <a:spcBef>
                <a:spcPts val="1000"/>
              </a:spcBef>
              <a:spcAft>
                <a:spcPts val="0"/>
              </a:spcAft>
              <a:buClr>
                <a:srgbClr val="E38526"/>
              </a:buClr>
              <a:buSzPts val="2600"/>
              <a:buFont typeface="Quattrocento Sans"/>
              <a:buChar char="●"/>
            </a:pPr>
            <a:r>
              <a:rPr lang="en-US" sz="2600"/>
              <a:t>Alicia Wedderburn: Science Content Support Specialist, DESE</a:t>
            </a:r>
            <a:endParaRPr sz="2600"/>
          </a:p>
          <a:p>
            <a:pPr marL="0" lvl="0" indent="0" algn="l" rtl="0">
              <a:spcBef>
                <a:spcPts val="1000"/>
              </a:spcBef>
              <a:spcAft>
                <a:spcPts val="0"/>
              </a:spcAft>
              <a:buNone/>
            </a:pPr>
            <a:r>
              <a:rPr lang="en-US" sz="1400">
                <a:solidFill>
                  <a:srgbClr val="000000"/>
                </a:solidFill>
              </a:rPr>
              <a:t> </a:t>
            </a:r>
            <a:r>
              <a:rPr lang="en-US" sz="2600">
                <a:solidFill>
                  <a:srgbClr val="000000"/>
                </a:solidFill>
              </a:rPr>
              <a:t>     </a:t>
            </a:r>
            <a:r>
              <a:rPr lang="en-US" sz="2400">
                <a:solidFill>
                  <a:srgbClr val="000000"/>
                </a:solidFill>
              </a:rPr>
              <a:t>(</a:t>
            </a:r>
            <a:r>
              <a:rPr lang="en-US" sz="2400" u="sng">
                <a:solidFill>
                  <a:srgbClr val="1155CC"/>
                </a:solidFill>
              </a:rPr>
              <a:t>alicia.wedderburn@mass.gov</a:t>
            </a:r>
            <a:r>
              <a:rPr lang="en-US" sz="2400">
                <a:solidFill>
                  <a:srgbClr val="000000"/>
                </a:solidFill>
              </a:rPr>
              <a:t>) </a:t>
            </a:r>
            <a:endParaRPr sz="2400">
              <a:solidFill>
                <a:srgbClr val="000000"/>
              </a:solidFill>
            </a:endParaRPr>
          </a:p>
          <a:p>
            <a:pPr marL="0" lvl="0" indent="0" algn="l" rtl="0">
              <a:spcBef>
                <a:spcPts val="1000"/>
              </a:spcBef>
              <a:spcAft>
                <a:spcPts val="0"/>
              </a:spcAft>
              <a:buNone/>
            </a:pPr>
            <a:endParaRPr sz="1200">
              <a:solidFill>
                <a:srgbClr val="000000"/>
              </a:solidFill>
            </a:endParaRPr>
          </a:p>
          <a:p>
            <a:pPr marL="457200" lvl="0" indent="-393700" algn="l" rtl="0">
              <a:spcBef>
                <a:spcPts val="1000"/>
              </a:spcBef>
              <a:spcAft>
                <a:spcPts val="0"/>
              </a:spcAft>
              <a:buClr>
                <a:srgbClr val="E38526"/>
              </a:buClr>
              <a:buSzPts val="2600"/>
              <a:buFont typeface="Quattrocento Sans"/>
              <a:buChar char="●"/>
            </a:pPr>
            <a:r>
              <a:rPr lang="en-US" sz="2600"/>
              <a:t>Hillary Paul Metcalf: Science Content Support Specialist, DESE</a:t>
            </a:r>
            <a:endParaRPr sz="2600"/>
          </a:p>
          <a:p>
            <a:pPr marL="0" lvl="0" indent="0" algn="l" rtl="0">
              <a:spcBef>
                <a:spcPts val="1000"/>
              </a:spcBef>
              <a:spcAft>
                <a:spcPts val="0"/>
              </a:spcAft>
              <a:buNone/>
            </a:pPr>
            <a:r>
              <a:rPr lang="en-US" sz="2600">
                <a:solidFill>
                  <a:srgbClr val="000000"/>
                </a:solidFill>
              </a:rPr>
              <a:t>      </a:t>
            </a:r>
            <a:r>
              <a:rPr lang="en-US" sz="2400">
                <a:solidFill>
                  <a:srgbClr val="000000"/>
                </a:solidFill>
              </a:rPr>
              <a:t>(</a:t>
            </a:r>
            <a:r>
              <a:rPr lang="en-US" sz="2400" u="sng">
                <a:solidFill>
                  <a:srgbClr val="1155CC"/>
                </a:solidFill>
              </a:rPr>
              <a:t>hillary.paulmetcalf@mass.gov</a:t>
            </a:r>
            <a:r>
              <a:rPr lang="en-US" sz="2400">
                <a:solidFill>
                  <a:srgbClr val="000000"/>
                </a:solidFill>
              </a:rPr>
              <a:t>) </a:t>
            </a:r>
            <a:endParaRPr sz="2400">
              <a:solidFill>
                <a:srgbClr val="000000"/>
              </a:solidFill>
            </a:endParaRPr>
          </a:p>
          <a:p>
            <a:pPr marL="457200" lvl="0" indent="0" algn="l" rtl="0">
              <a:lnSpc>
                <a:spcPct val="115000"/>
              </a:lnSpc>
              <a:spcBef>
                <a:spcPts val="0"/>
              </a:spcBef>
              <a:spcAft>
                <a:spcPts val="0"/>
              </a:spcAft>
              <a:buNone/>
            </a:pPr>
            <a:endParaRPr sz="2400">
              <a:solidFill>
                <a:srgbClr val="000000"/>
              </a:solidFill>
            </a:endParaRPr>
          </a:p>
        </p:txBody>
      </p:sp>
      <p:sp>
        <p:nvSpPr>
          <p:cNvPr id="125" name="Google Shape;125;p1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8"/>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Example: Notice and Wonder Walk </a:t>
            </a:r>
            <a:endParaRPr/>
          </a:p>
        </p:txBody>
      </p:sp>
      <p:sp>
        <p:nvSpPr>
          <p:cNvPr id="288" name="Google Shape;288;p38"/>
          <p:cNvSpPr txBox="1">
            <a:spLocks noGrp="1"/>
          </p:cNvSpPr>
          <p:nvPr>
            <p:ph type="body" idx="1"/>
          </p:nvPr>
        </p:nvSpPr>
        <p:spPr>
          <a:xfrm>
            <a:off x="164850" y="1059875"/>
            <a:ext cx="11919000" cy="5583900"/>
          </a:xfrm>
          <a:prstGeom prst="rect">
            <a:avLst/>
          </a:prstGeom>
        </p:spPr>
        <p:txBody>
          <a:bodyPr spcFirstLastPara="1" wrap="square" lIns="91425" tIns="45700" rIns="91425" bIns="45700" anchor="t" anchorCtr="0">
            <a:noAutofit/>
          </a:bodyPr>
          <a:lstStyle/>
          <a:p>
            <a:pPr marL="914400" lvl="0" indent="0" algn="l" rtl="0">
              <a:lnSpc>
                <a:spcPct val="90000"/>
              </a:lnSpc>
              <a:spcBef>
                <a:spcPts val="0"/>
              </a:spcBef>
              <a:spcAft>
                <a:spcPts val="0"/>
              </a:spcAft>
              <a:buNone/>
            </a:pPr>
            <a:r>
              <a:rPr lang="en-US" sz="3000">
                <a:solidFill>
                  <a:srgbClr val="000000"/>
                </a:solidFill>
              </a:rPr>
              <a:t>What do you notice?</a:t>
            </a:r>
            <a:endParaRPr sz="3000">
              <a:solidFill>
                <a:srgbClr val="000000"/>
              </a:solidFill>
            </a:endParaRPr>
          </a:p>
          <a:p>
            <a:pPr marL="914400" lvl="0" indent="0" algn="l" rtl="0">
              <a:lnSpc>
                <a:spcPct val="90000"/>
              </a:lnSpc>
              <a:spcBef>
                <a:spcPts val="0"/>
              </a:spcBef>
              <a:spcAft>
                <a:spcPts val="0"/>
              </a:spcAft>
              <a:buClr>
                <a:srgbClr val="000000"/>
              </a:buClr>
              <a:buSzPts val="2000"/>
              <a:buFont typeface="Arial"/>
              <a:buNone/>
            </a:pPr>
            <a:r>
              <a:rPr lang="en-US" sz="3000">
                <a:solidFill>
                  <a:srgbClr val="000000"/>
                </a:solidFill>
              </a:rPr>
              <a:t>(Observations - “I see…”)</a:t>
            </a:r>
            <a:endParaRPr sz="3000">
              <a:solidFill>
                <a:srgbClr val="000000"/>
              </a:solidFill>
            </a:endParaRPr>
          </a:p>
          <a:p>
            <a:pPr marL="0" lvl="0" indent="0" algn="l" rtl="0">
              <a:lnSpc>
                <a:spcPct val="90000"/>
              </a:lnSpc>
              <a:spcBef>
                <a:spcPts val="1000"/>
              </a:spcBef>
              <a:spcAft>
                <a:spcPts val="0"/>
              </a:spcAft>
              <a:buClr>
                <a:srgbClr val="000000"/>
              </a:buClr>
              <a:buSzPts val="2800"/>
              <a:buFont typeface="Arial"/>
              <a:buNone/>
            </a:pPr>
            <a:endParaRPr sz="280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rgbClr val="000000"/>
              </a:buClr>
              <a:buSzPts val="2800"/>
              <a:buFont typeface="Arial"/>
              <a:buNone/>
            </a:pPr>
            <a:endParaRPr sz="2800">
              <a:solidFill>
                <a:srgbClr val="000000"/>
              </a:solidFill>
              <a:latin typeface="Calibri"/>
              <a:ea typeface="Calibri"/>
              <a:cs typeface="Calibri"/>
              <a:sym typeface="Calibri"/>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457200" lvl="0" indent="-406400" algn="l" rtl="0">
              <a:spcBef>
                <a:spcPts val="1000"/>
              </a:spcBef>
              <a:spcAft>
                <a:spcPts val="0"/>
              </a:spcAft>
              <a:buSzPts val="2800"/>
              <a:buChar char="•"/>
            </a:pPr>
            <a:r>
              <a:rPr lang="en-US" sz="2800"/>
              <a:t>Sense-Making: What do you think about what you are seeing?</a:t>
            </a:r>
            <a:endParaRPr sz="2800"/>
          </a:p>
          <a:p>
            <a:pPr marL="0" lvl="0" indent="0" algn="l" rtl="0">
              <a:spcBef>
                <a:spcPts val="1000"/>
              </a:spcBef>
              <a:spcAft>
                <a:spcPts val="0"/>
              </a:spcAft>
              <a:buNone/>
            </a:pPr>
            <a:endParaRPr sz="1200"/>
          </a:p>
          <a:p>
            <a:pPr marL="0" lvl="0" indent="0" algn="l" rtl="0">
              <a:spcBef>
                <a:spcPts val="1000"/>
              </a:spcBef>
              <a:spcAft>
                <a:spcPts val="0"/>
              </a:spcAft>
              <a:buNone/>
            </a:pPr>
            <a:r>
              <a:rPr lang="en-US" sz="2400" u="sng">
                <a:solidFill>
                  <a:schemeClr val="accent4"/>
                </a:solidFill>
                <a:hlinkClick r:id="rId3"/>
              </a:rPr>
              <a:t>Notice &amp; Wonder Walk</a:t>
            </a:r>
            <a:r>
              <a:rPr lang="en-US" sz="2400"/>
              <a:t>- to get students exploring in and around their home (safely)</a:t>
            </a:r>
            <a:endParaRPr sz="2400"/>
          </a:p>
        </p:txBody>
      </p:sp>
      <p:sp>
        <p:nvSpPr>
          <p:cNvPr id="289" name="Google Shape;289;p3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pic>
        <p:nvPicPr>
          <p:cNvPr id="290" name="Google Shape;290;p38" descr="Image result for observe"/>
          <p:cNvPicPr preferRelativeResize="0"/>
          <p:nvPr/>
        </p:nvPicPr>
        <p:blipFill rotWithShape="1">
          <a:blip r:embed="rId4">
            <a:alphaModFix/>
          </a:blip>
          <a:srcRect/>
          <a:stretch/>
        </p:blipFill>
        <p:spPr>
          <a:xfrm>
            <a:off x="472771" y="1217211"/>
            <a:ext cx="730857" cy="642730"/>
          </a:xfrm>
          <a:prstGeom prst="rect">
            <a:avLst/>
          </a:prstGeom>
          <a:noFill/>
          <a:ln>
            <a:noFill/>
          </a:ln>
        </p:spPr>
      </p:pic>
      <p:pic>
        <p:nvPicPr>
          <p:cNvPr id="291" name="Google Shape;291;p38">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270258" y="1198661"/>
            <a:ext cx="750404" cy="679837"/>
          </a:xfrm>
          <a:prstGeom prst="rect">
            <a:avLst/>
          </a:prstGeom>
          <a:noFill/>
          <a:ln>
            <a:noFill/>
          </a:ln>
        </p:spPr>
      </p:pic>
      <p:cxnSp>
        <p:nvCxnSpPr>
          <p:cNvPr id="292" name="Google Shape;292;p38">
            <a:extLst>
              <a:ext uri="{C183D7F6-B498-43B3-948B-1728B52AA6E4}">
                <adec:decorative xmlns:adec="http://schemas.microsoft.com/office/drawing/2017/decorative" val="1"/>
              </a:ext>
            </a:extLst>
          </p:cNvPr>
          <p:cNvCxnSpPr/>
          <p:nvPr/>
        </p:nvCxnSpPr>
        <p:spPr>
          <a:xfrm flipH="1">
            <a:off x="6083100" y="1059887"/>
            <a:ext cx="12900" cy="3654900"/>
          </a:xfrm>
          <a:prstGeom prst="straightConnector1">
            <a:avLst/>
          </a:prstGeom>
          <a:noFill/>
          <a:ln w="9525" cap="flat" cmpd="sng">
            <a:solidFill>
              <a:schemeClr val="dk2"/>
            </a:solidFill>
            <a:prstDash val="solid"/>
            <a:round/>
            <a:headEnd type="none" w="med" len="med"/>
            <a:tailEnd type="none" w="med" len="med"/>
          </a:ln>
        </p:spPr>
      </p:cxnSp>
      <p:cxnSp>
        <p:nvCxnSpPr>
          <p:cNvPr id="293" name="Google Shape;293;p38">
            <a:extLst>
              <a:ext uri="{C183D7F6-B498-43B3-948B-1728B52AA6E4}">
                <adec:decorative xmlns:adec="http://schemas.microsoft.com/office/drawing/2017/decorative" val="1"/>
              </a:ext>
            </a:extLst>
          </p:cNvPr>
          <p:cNvCxnSpPr/>
          <p:nvPr/>
        </p:nvCxnSpPr>
        <p:spPr>
          <a:xfrm>
            <a:off x="197850" y="4764325"/>
            <a:ext cx="11886000" cy="0"/>
          </a:xfrm>
          <a:prstGeom prst="straightConnector1">
            <a:avLst/>
          </a:prstGeom>
          <a:noFill/>
          <a:ln w="9525" cap="flat" cmpd="sng">
            <a:solidFill>
              <a:schemeClr val="dk2"/>
            </a:solidFill>
            <a:prstDash val="solid"/>
            <a:round/>
            <a:headEnd type="none" w="med" len="med"/>
            <a:tailEnd type="none" w="med" len="med"/>
          </a:ln>
        </p:spPr>
      </p:cxnSp>
      <p:sp>
        <p:nvSpPr>
          <p:cNvPr id="294" name="Google Shape;294;p38"/>
          <p:cNvSpPr txBox="1"/>
          <p:nvPr/>
        </p:nvSpPr>
        <p:spPr>
          <a:xfrm>
            <a:off x="7020650" y="1204225"/>
            <a:ext cx="4776600" cy="35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Quattrocento Sans"/>
                <a:ea typeface="Quattrocento Sans"/>
                <a:cs typeface="Quattrocento Sans"/>
                <a:sym typeface="Quattrocento Sans"/>
              </a:rPr>
              <a:t>What do you wonder?</a:t>
            </a:r>
            <a:endParaRPr sz="3000">
              <a:latin typeface="Quattrocento Sans"/>
              <a:ea typeface="Quattrocento Sans"/>
              <a:cs typeface="Quattrocento Sans"/>
              <a:sym typeface="Quattrocento Sans"/>
            </a:endParaRPr>
          </a:p>
          <a:p>
            <a:pPr marL="0" lvl="0" indent="0" algn="l" rtl="0">
              <a:spcBef>
                <a:spcPts val="0"/>
              </a:spcBef>
              <a:spcAft>
                <a:spcPts val="0"/>
              </a:spcAft>
              <a:buNone/>
            </a:pPr>
            <a:r>
              <a:rPr lang="en-US" sz="3000">
                <a:latin typeface="Quattrocento Sans"/>
                <a:ea typeface="Quattrocento Sans"/>
                <a:cs typeface="Quattrocento Sans"/>
                <a:sym typeface="Quattrocento Sans"/>
              </a:rPr>
              <a:t>(Questions - “ I wonder..”)</a:t>
            </a:r>
            <a:endParaRPr sz="3000">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Example Initial Models</a:t>
            </a:r>
            <a:endParaRPr/>
          </a:p>
        </p:txBody>
      </p:sp>
      <p:sp>
        <p:nvSpPr>
          <p:cNvPr id="301" name="Google Shape;301;p39"/>
          <p:cNvSpPr txBox="1">
            <a:spLocks noGrp="1"/>
          </p:cNvSpPr>
          <p:nvPr>
            <p:ph type="body" idx="1"/>
          </p:nvPr>
        </p:nvSpPr>
        <p:spPr>
          <a:xfrm>
            <a:off x="410550" y="1175765"/>
            <a:ext cx="11370900" cy="1632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dirty="0"/>
              <a:t>Middle School students from the </a:t>
            </a:r>
            <a:r>
              <a:rPr lang="en-US" sz="2400" b="1" dirty="0">
                <a:solidFill>
                  <a:srgbClr val="000000"/>
                </a:solidFill>
                <a:highlight>
                  <a:srgbClr val="FFFFFF"/>
                </a:highlight>
              </a:rPr>
              <a:t>Hernandez School in </a:t>
            </a:r>
            <a:r>
              <a:rPr lang="en-US" sz="2400" b="1" dirty="0"/>
              <a:t>Boston</a:t>
            </a:r>
            <a:r>
              <a:rPr lang="en-US" sz="2400" dirty="0"/>
              <a:t> use </a:t>
            </a:r>
            <a:r>
              <a:rPr lang="en-US" sz="2400" dirty="0" err="1"/>
              <a:t>Jamboard</a:t>
            </a:r>
            <a:r>
              <a:rPr lang="en-US" sz="2400" dirty="0"/>
              <a:t> to share their initial models of what they think is happening when loud music from a truck makes a window in the parking lot move. </a:t>
            </a:r>
            <a:endParaRPr sz="2400" dirty="0"/>
          </a:p>
          <a:p>
            <a:pPr marL="0" lvl="0" indent="0" algn="l" rtl="0">
              <a:spcBef>
                <a:spcPts val="1000"/>
              </a:spcBef>
              <a:spcAft>
                <a:spcPts val="0"/>
              </a:spcAft>
              <a:buNone/>
            </a:pPr>
            <a:endParaRPr dirty="0"/>
          </a:p>
        </p:txBody>
      </p:sp>
      <p:sp>
        <p:nvSpPr>
          <p:cNvPr id="302" name="Google Shape;302;p3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pic>
        <p:nvPicPr>
          <p:cNvPr id="303" name="Google Shape;303;p39" descr="Student work sample from Boston Public Schools"/>
          <p:cNvPicPr preferRelativeResize="0"/>
          <p:nvPr/>
        </p:nvPicPr>
        <p:blipFill>
          <a:blip r:embed="rId3">
            <a:alphaModFix/>
          </a:blip>
          <a:stretch>
            <a:fillRect/>
          </a:stretch>
        </p:blipFill>
        <p:spPr>
          <a:xfrm>
            <a:off x="417750" y="3239163"/>
            <a:ext cx="5016274" cy="2741325"/>
          </a:xfrm>
          <a:prstGeom prst="rect">
            <a:avLst/>
          </a:prstGeom>
          <a:noFill/>
          <a:ln>
            <a:noFill/>
          </a:ln>
        </p:spPr>
      </p:pic>
      <p:pic>
        <p:nvPicPr>
          <p:cNvPr id="304" name="Google Shape;304;p39" descr="Student work sample from Boston Public Schools"/>
          <p:cNvPicPr preferRelativeResize="0"/>
          <p:nvPr/>
        </p:nvPicPr>
        <p:blipFill>
          <a:blip r:embed="rId4">
            <a:alphaModFix/>
          </a:blip>
          <a:stretch>
            <a:fillRect/>
          </a:stretch>
        </p:blipFill>
        <p:spPr>
          <a:xfrm>
            <a:off x="6064749" y="3015702"/>
            <a:ext cx="5873896" cy="318824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Asynchronous Example Using Models to Construct Explanations </a:t>
            </a:r>
            <a:endParaRPr/>
          </a:p>
        </p:txBody>
      </p:sp>
      <p:sp>
        <p:nvSpPr>
          <p:cNvPr id="311" name="Google Shape;311;p40"/>
          <p:cNvSpPr txBox="1">
            <a:spLocks noGrp="1"/>
          </p:cNvSpPr>
          <p:nvPr>
            <p:ph type="body" idx="1"/>
          </p:nvPr>
        </p:nvSpPr>
        <p:spPr>
          <a:xfrm>
            <a:off x="567750" y="1230400"/>
            <a:ext cx="5528400" cy="5126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300"/>
              <a:t>Middle School Students from </a:t>
            </a:r>
            <a:r>
              <a:rPr lang="en-US" sz="2300" b="1"/>
              <a:t>Up Academy Leonard</a:t>
            </a:r>
            <a:r>
              <a:rPr lang="en-US" sz="2300"/>
              <a:t> </a:t>
            </a:r>
            <a:r>
              <a:rPr lang="en-US" sz="2300">
                <a:solidFill>
                  <a:srgbClr val="000000"/>
                </a:solidFill>
              </a:rPr>
              <a:t>model sea-floor spreading at the mid-ocean ridge to explain how that leads to the Earth's surface changing. </a:t>
            </a:r>
            <a:endParaRPr sz="2300">
              <a:solidFill>
                <a:srgbClr val="000000"/>
              </a:solidFill>
            </a:endParaRPr>
          </a:p>
          <a:p>
            <a:pPr marL="457200" lvl="0" indent="-374650" algn="l" rtl="0">
              <a:spcBef>
                <a:spcPts val="1000"/>
              </a:spcBef>
              <a:spcAft>
                <a:spcPts val="0"/>
              </a:spcAft>
              <a:buClr>
                <a:srgbClr val="000000"/>
              </a:buClr>
              <a:buSzPts val="2300"/>
              <a:buChar char="•"/>
            </a:pPr>
            <a:r>
              <a:rPr lang="en-US" sz="2300">
                <a:solidFill>
                  <a:srgbClr val="000000"/>
                </a:solidFill>
              </a:rPr>
              <a:t>Many students used Flipgrid to record themselves using their hands, books, and even Minecraft to model the process.</a:t>
            </a:r>
            <a:endParaRPr sz="2300">
              <a:solidFill>
                <a:srgbClr val="000000"/>
              </a:solidFill>
            </a:endParaRPr>
          </a:p>
          <a:p>
            <a:pPr marL="457200" lvl="0" indent="-374650" algn="l" rtl="0">
              <a:spcBef>
                <a:spcPts val="0"/>
              </a:spcBef>
              <a:spcAft>
                <a:spcPts val="0"/>
              </a:spcAft>
              <a:buSzPts val="2300"/>
              <a:buChar char="•"/>
            </a:pPr>
            <a:r>
              <a:rPr lang="en-US" sz="2300">
                <a:solidFill>
                  <a:srgbClr val="000000"/>
                </a:solidFill>
              </a:rPr>
              <a:t>Other students can also watch these videos and respond to their peers.</a:t>
            </a:r>
            <a:endParaRPr sz="2300"/>
          </a:p>
        </p:txBody>
      </p:sp>
      <p:sp>
        <p:nvSpPr>
          <p:cNvPr id="312" name="Google Shape;312;p4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pic>
        <p:nvPicPr>
          <p:cNvPr id="313" name="Google Shape;313;p40" descr="Student work sample from Up Academy"/>
          <p:cNvPicPr preferRelativeResize="0"/>
          <p:nvPr/>
        </p:nvPicPr>
        <p:blipFill rotWithShape="1">
          <a:blip r:embed="rId3">
            <a:alphaModFix/>
          </a:blip>
          <a:srcRect l="22911" t="18478" r="23180" b="21605"/>
          <a:stretch/>
        </p:blipFill>
        <p:spPr>
          <a:xfrm>
            <a:off x="6324050" y="2068212"/>
            <a:ext cx="5347627" cy="3188651"/>
          </a:xfrm>
          <a:prstGeom prst="rect">
            <a:avLst/>
          </a:prstGeom>
          <a:noFill/>
          <a:ln>
            <a:noFill/>
          </a:ln>
        </p:spPr>
      </p:pic>
      <p:sp>
        <p:nvSpPr>
          <p:cNvPr id="314" name="Google Shape;314;p40">
            <a:extLst>
              <a:ext uri="{C183D7F6-B498-43B3-948B-1728B52AA6E4}">
                <adec:decorative xmlns:adec="http://schemas.microsoft.com/office/drawing/2017/decorative" val="1"/>
              </a:ext>
            </a:extLst>
          </p:cNvPr>
          <p:cNvSpPr/>
          <p:nvPr/>
        </p:nvSpPr>
        <p:spPr>
          <a:xfrm>
            <a:off x="6997600" y="2061500"/>
            <a:ext cx="326700" cy="3651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Example Virtual Lab</a:t>
            </a:r>
            <a:endParaRPr/>
          </a:p>
        </p:txBody>
      </p:sp>
      <p:sp>
        <p:nvSpPr>
          <p:cNvPr id="321" name="Google Shape;321;p41"/>
          <p:cNvSpPr txBox="1">
            <a:spLocks noGrp="1"/>
          </p:cNvSpPr>
          <p:nvPr>
            <p:ph type="body" idx="1"/>
          </p:nvPr>
        </p:nvSpPr>
        <p:spPr>
          <a:xfrm>
            <a:off x="410550" y="1137750"/>
            <a:ext cx="11370900" cy="1617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dirty="0"/>
              <a:t>High School students from the </a:t>
            </a:r>
            <a:r>
              <a:rPr lang="en-US" sz="2400" b="1" dirty="0"/>
              <a:t>Braintree Public Schools </a:t>
            </a:r>
            <a:r>
              <a:rPr lang="en-US" sz="2400" dirty="0"/>
              <a:t>participate in a Chemistry </a:t>
            </a:r>
            <a:r>
              <a:rPr lang="en-US" sz="2400" dirty="0">
                <a:solidFill>
                  <a:srgbClr val="000000"/>
                </a:solidFill>
              </a:rPr>
              <a:t>investigate about how to change the concentration of a solution </a:t>
            </a:r>
            <a:r>
              <a:rPr lang="en-US" sz="2400" dirty="0"/>
              <a:t>using </a:t>
            </a:r>
            <a:r>
              <a:rPr lang="en-US" sz="2400" u="sng" dirty="0" err="1">
                <a:solidFill>
                  <a:schemeClr val="hlink"/>
                </a:solidFill>
                <a:hlinkClick r:id="rId3"/>
              </a:rPr>
              <a:t>Phet</a:t>
            </a:r>
            <a:r>
              <a:rPr lang="en-US" sz="2400" dirty="0"/>
              <a:t>.</a:t>
            </a:r>
            <a:endParaRPr sz="2400" dirty="0"/>
          </a:p>
          <a:p>
            <a:pPr marL="0" lvl="0" indent="0" algn="l" rtl="0">
              <a:spcBef>
                <a:spcPts val="1000"/>
              </a:spcBef>
              <a:spcAft>
                <a:spcPts val="1000"/>
              </a:spcAft>
              <a:buNone/>
            </a:pPr>
            <a:r>
              <a:rPr lang="en-US" sz="2400" dirty="0">
                <a:solidFill>
                  <a:srgbClr val="000000"/>
                </a:solidFill>
              </a:rPr>
              <a:t>       </a:t>
            </a:r>
            <a:r>
              <a:rPr lang="en-US" sz="2400" b="1" dirty="0">
                <a:solidFill>
                  <a:srgbClr val="000000"/>
                </a:solidFill>
              </a:rPr>
              <a:t> Initial Observations 	</a:t>
            </a:r>
            <a:r>
              <a:rPr lang="en-US" sz="2400" dirty="0">
                <a:solidFill>
                  <a:srgbClr val="000000"/>
                </a:solidFill>
              </a:rPr>
              <a:t>			</a:t>
            </a:r>
            <a:r>
              <a:rPr lang="en-US" sz="2400" dirty="0">
                <a:solidFill>
                  <a:srgbClr val="002060"/>
                </a:solidFill>
              </a:rPr>
              <a:t>		</a:t>
            </a:r>
            <a:r>
              <a:rPr lang="en-US" sz="2400" b="1" dirty="0">
                <a:solidFill>
                  <a:srgbClr val="000000"/>
                </a:solidFill>
              </a:rPr>
              <a:t>Explanation</a:t>
            </a:r>
            <a:endParaRPr sz="2400" b="1" dirty="0"/>
          </a:p>
        </p:txBody>
      </p:sp>
      <p:sp>
        <p:nvSpPr>
          <p:cNvPr id="322" name="Google Shape;322;p4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pic>
        <p:nvPicPr>
          <p:cNvPr id="323" name="Google Shape;323;p41" descr="Student work sample from Braintree Public Schools"/>
          <p:cNvPicPr preferRelativeResize="0"/>
          <p:nvPr/>
        </p:nvPicPr>
        <p:blipFill>
          <a:blip r:embed="rId4">
            <a:alphaModFix/>
          </a:blip>
          <a:stretch>
            <a:fillRect/>
          </a:stretch>
        </p:blipFill>
        <p:spPr>
          <a:xfrm>
            <a:off x="410550" y="2538206"/>
            <a:ext cx="5255200" cy="2722025"/>
          </a:xfrm>
          <a:prstGeom prst="rect">
            <a:avLst/>
          </a:prstGeom>
          <a:noFill/>
          <a:ln>
            <a:noFill/>
          </a:ln>
        </p:spPr>
      </p:pic>
      <p:sp>
        <p:nvSpPr>
          <p:cNvPr id="324" name="Google Shape;324;p41"/>
          <p:cNvSpPr txBox="1"/>
          <p:nvPr/>
        </p:nvSpPr>
        <p:spPr>
          <a:xfrm>
            <a:off x="410550" y="5489350"/>
            <a:ext cx="6347700" cy="77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b="1">
                <a:latin typeface="Quattrocento Sans"/>
                <a:ea typeface="Quattrocento Sans"/>
                <a:cs typeface="Quattrocento Sans"/>
                <a:sym typeface="Quattrocento Sans"/>
              </a:rPr>
              <a:t>Real World application:</a:t>
            </a:r>
            <a:r>
              <a:rPr lang="en-US" sz="2000">
                <a:latin typeface="Quattrocento Sans"/>
                <a:ea typeface="Quattrocento Sans"/>
                <a:cs typeface="Quattrocento Sans"/>
                <a:sym typeface="Quattrocento Sans"/>
              </a:rPr>
              <a:t> Your family is trying to be healthier, how would you make the drink less sweet?</a:t>
            </a:r>
            <a:endParaRPr sz="2000">
              <a:latin typeface="Quattrocento Sans"/>
              <a:ea typeface="Quattrocento Sans"/>
              <a:cs typeface="Quattrocento Sans"/>
              <a:sym typeface="Quattrocento Sans"/>
            </a:endParaRPr>
          </a:p>
        </p:txBody>
      </p:sp>
      <p:pic>
        <p:nvPicPr>
          <p:cNvPr id="325" name="Google Shape;325;p41" descr="Student work sample from Braintree Public Schools"/>
          <p:cNvPicPr preferRelativeResize="0"/>
          <p:nvPr/>
        </p:nvPicPr>
        <p:blipFill>
          <a:blip r:embed="rId5">
            <a:alphaModFix/>
          </a:blip>
          <a:stretch>
            <a:fillRect/>
          </a:stretch>
        </p:blipFill>
        <p:spPr>
          <a:xfrm>
            <a:off x="6400991" y="2418151"/>
            <a:ext cx="5255199" cy="41207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2"/>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Engaging Students in </a:t>
            </a:r>
            <a:r>
              <a:rPr lang="en-US"/>
              <a:t>Coherent Multi-Day Remote Learning </a:t>
            </a:r>
            <a:endParaRPr/>
          </a:p>
        </p:txBody>
      </p:sp>
      <p:sp>
        <p:nvSpPr>
          <p:cNvPr id="332" name="Google Shape;332;p42"/>
          <p:cNvSpPr txBox="1">
            <a:spLocks noGrp="1"/>
          </p:cNvSpPr>
          <p:nvPr>
            <p:ph type="body" idx="1"/>
          </p:nvPr>
        </p:nvSpPr>
        <p:spPr>
          <a:xfrm>
            <a:off x="567750" y="1079350"/>
            <a:ext cx="11370900" cy="56421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Clr>
                <a:schemeClr val="accent2"/>
              </a:buClr>
              <a:buSzPts val="2400"/>
              <a:buAutoNum type="arabicPeriod" startAt="3"/>
            </a:pPr>
            <a:r>
              <a:rPr lang="en-US" sz="2400">
                <a:solidFill>
                  <a:srgbClr val="000000"/>
                </a:solidFill>
              </a:rPr>
              <a:t>Based on students’ questions and ideas, and existing curricular resources, </a:t>
            </a:r>
            <a:r>
              <a:rPr lang="en-US" sz="2400" b="1">
                <a:solidFill>
                  <a:srgbClr val="000000"/>
                </a:solidFill>
              </a:rPr>
              <a:t>support students to do further investigation</a:t>
            </a:r>
            <a:r>
              <a:rPr lang="en-US" sz="2400">
                <a:solidFill>
                  <a:srgbClr val="000000"/>
                </a:solidFill>
              </a:rPr>
              <a:t> to learn more about the phenomena or problem in order to improve their design. </a:t>
            </a:r>
            <a:endParaRPr sz="2400">
              <a:solidFill>
                <a:srgbClr val="000000"/>
              </a:solidFill>
            </a:endParaRPr>
          </a:p>
          <a:p>
            <a:pPr marL="457200" lvl="0" indent="-381000" algn="l" rtl="0">
              <a:spcBef>
                <a:spcPts val="0"/>
              </a:spcBef>
              <a:spcAft>
                <a:spcPts val="0"/>
              </a:spcAft>
              <a:buClr>
                <a:schemeClr val="accent2"/>
              </a:buClr>
              <a:buSzPts val="2400"/>
              <a:buAutoNum type="arabicPeriod" startAt="3"/>
            </a:pPr>
            <a:r>
              <a:rPr lang="en-US" sz="2400">
                <a:solidFill>
                  <a:srgbClr val="000000"/>
                </a:solidFill>
              </a:rPr>
              <a:t>Students </a:t>
            </a:r>
            <a:r>
              <a:rPr lang="en-US" sz="2400" b="1">
                <a:solidFill>
                  <a:srgbClr val="000000"/>
                </a:solidFill>
              </a:rPr>
              <a:t>communicate the new information</a:t>
            </a:r>
            <a:r>
              <a:rPr lang="en-US" sz="2400">
                <a:solidFill>
                  <a:srgbClr val="000000"/>
                </a:solidFill>
              </a:rPr>
              <a:t> they learned about the topic to you and the class (e.g., submitting data, pictures from students’ notebooks, completed graphic organizers) along with an explanation of how it furthers their thinking of the phenomena/problem. </a:t>
            </a:r>
            <a:endParaRPr sz="2400">
              <a:solidFill>
                <a:srgbClr val="000000"/>
              </a:solidFill>
            </a:endParaRPr>
          </a:p>
          <a:p>
            <a:pPr marL="457200" lvl="0" indent="-381000" algn="l" rtl="0">
              <a:spcBef>
                <a:spcPts val="0"/>
              </a:spcBef>
              <a:spcAft>
                <a:spcPts val="0"/>
              </a:spcAft>
              <a:buClr>
                <a:schemeClr val="accent2"/>
              </a:buClr>
              <a:buSzPts val="2400"/>
              <a:buAutoNum type="arabicPeriod" startAt="3"/>
            </a:pPr>
            <a:r>
              <a:rPr lang="en-US" sz="2400" b="1">
                <a:solidFill>
                  <a:srgbClr val="000000"/>
                </a:solidFill>
              </a:rPr>
              <a:t>Engage students in a discussion</a:t>
            </a:r>
            <a:r>
              <a:rPr lang="en-US" sz="2400">
                <a:solidFill>
                  <a:srgbClr val="000000"/>
                </a:solidFill>
              </a:rPr>
              <a:t> (in synchronous or asynchronous ways) of how that additional information changes their initial models or initial designs. </a:t>
            </a:r>
            <a:endParaRPr sz="2400">
              <a:solidFill>
                <a:srgbClr val="000000"/>
              </a:solidFill>
            </a:endParaRPr>
          </a:p>
          <a:p>
            <a:pPr marL="457200" lvl="0" indent="-381000" algn="l" rtl="0">
              <a:spcBef>
                <a:spcPts val="0"/>
              </a:spcBef>
              <a:spcAft>
                <a:spcPts val="0"/>
              </a:spcAft>
              <a:buClr>
                <a:schemeClr val="accent2"/>
              </a:buClr>
              <a:buSzPts val="2400"/>
              <a:buAutoNum type="arabicPeriod" startAt="3"/>
            </a:pPr>
            <a:r>
              <a:rPr lang="en-US" sz="2400">
                <a:solidFill>
                  <a:srgbClr val="000000"/>
                </a:solidFill>
              </a:rPr>
              <a:t>Students individually </a:t>
            </a:r>
            <a:r>
              <a:rPr lang="en-US" sz="2400" b="1">
                <a:solidFill>
                  <a:srgbClr val="000000"/>
                </a:solidFill>
              </a:rPr>
              <a:t>revise and improve their initial models/solutions and submit with an explanation</a:t>
            </a:r>
            <a:r>
              <a:rPr lang="en-US" sz="2400">
                <a:solidFill>
                  <a:srgbClr val="000000"/>
                </a:solidFill>
              </a:rPr>
              <a:t> of the relevant science concepts. Revisit the initial model “class model” by adding new understandings to the model and check for student understanding or additional questions.</a:t>
            </a:r>
            <a:endParaRPr sz="2400"/>
          </a:p>
          <a:p>
            <a:pPr marL="0" lvl="0" indent="0" algn="l" rtl="0">
              <a:spcBef>
                <a:spcPts val="1000"/>
              </a:spcBef>
              <a:spcAft>
                <a:spcPts val="0"/>
              </a:spcAft>
              <a:buNone/>
            </a:pPr>
            <a:r>
              <a:rPr lang="en-US" sz="1600"/>
              <a:t>For more examples, visit OpenSciEd -</a:t>
            </a:r>
            <a:r>
              <a:rPr lang="en-US" sz="1600" u="sng">
                <a:solidFill>
                  <a:schemeClr val="hlink"/>
                </a:solidFill>
                <a:hlinkClick r:id="rId3"/>
              </a:rPr>
              <a:t>Remote Learning Professional Learning resources</a:t>
            </a:r>
            <a:r>
              <a:rPr lang="en-US" sz="1600"/>
              <a:t> and InquiryHub- </a:t>
            </a:r>
            <a:r>
              <a:rPr lang="en-US" sz="1600" u="sng">
                <a:solidFill>
                  <a:schemeClr val="hlink"/>
                </a:solidFill>
                <a:hlinkClick r:id="rId4"/>
              </a:rPr>
              <a:t>Remote Learning Resources </a:t>
            </a:r>
            <a:endParaRPr sz="1600"/>
          </a:p>
          <a:p>
            <a:pPr marL="0" lvl="0" indent="0" algn="l" rtl="0">
              <a:spcBef>
                <a:spcPts val="1000"/>
              </a:spcBef>
              <a:spcAft>
                <a:spcPts val="0"/>
              </a:spcAft>
              <a:buNone/>
            </a:pPr>
            <a:endParaRPr sz="30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3"/>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Resources for Thinking about Remote Learning</a:t>
            </a:r>
            <a:endParaRPr dirty="0"/>
          </a:p>
        </p:txBody>
      </p:sp>
      <p:sp>
        <p:nvSpPr>
          <p:cNvPr id="339" name="Google Shape;339;p43"/>
          <p:cNvSpPr txBox="1">
            <a:spLocks noGrp="1"/>
          </p:cNvSpPr>
          <p:nvPr>
            <p:ph type="body" idx="1"/>
          </p:nvPr>
        </p:nvSpPr>
        <p:spPr>
          <a:xfrm>
            <a:off x="349200" y="1081513"/>
            <a:ext cx="11808000" cy="51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200">
                <a:solidFill>
                  <a:srgbClr val="000000"/>
                </a:solidFill>
              </a:rPr>
              <a:t>The following tools are helpful resources for ideas to transition your teaching to a remote setting</a:t>
            </a:r>
            <a:br>
              <a:rPr lang="en-US" sz="2200">
                <a:solidFill>
                  <a:srgbClr val="000000"/>
                </a:solidFill>
              </a:rPr>
            </a:br>
            <a:endParaRPr sz="2200">
              <a:solidFill>
                <a:srgbClr val="000000"/>
              </a:solidFill>
            </a:endParaRPr>
          </a:p>
          <a:p>
            <a:pPr marL="457200" lvl="0" indent="0" algn="l" rtl="0">
              <a:spcBef>
                <a:spcPts val="0"/>
              </a:spcBef>
              <a:spcAft>
                <a:spcPts val="0"/>
              </a:spcAft>
              <a:buNone/>
            </a:pPr>
            <a:endParaRPr sz="2900"/>
          </a:p>
        </p:txBody>
      </p:sp>
      <p:sp>
        <p:nvSpPr>
          <p:cNvPr id="340" name="Google Shape;340;p4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graphicFrame>
        <p:nvGraphicFramePr>
          <p:cNvPr id="341" name="Google Shape;341;p43"/>
          <p:cNvGraphicFramePr/>
          <p:nvPr>
            <p:extLst>
              <p:ext uri="{D42A27DB-BD31-4B8C-83A1-F6EECF244321}">
                <p14:modId xmlns:p14="http://schemas.microsoft.com/office/powerpoint/2010/main" val="848869851"/>
              </p:ext>
            </p:extLst>
          </p:nvPr>
        </p:nvGraphicFramePr>
        <p:xfrm>
          <a:off x="633000" y="1657013"/>
          <a:ext cx="11240375" cy="4740970"/>
        </p:xfrm>
        <a:graphic>
          <a:graphicData uri="http://schemas.openxmlformats.org/drawingml/2006/table">
            <a:tbl>
              <a:tblPr firstRow="1">
                <a:noFill/>
                <a:tableStyleId>{36FC6525-E65F-410B-AB52-7426AEC1EB21}</a:tableStyleId>
              </a:tblPr>
              <a:tblGrid>
                <a:gridCol w="3606575">
                  <a:extLst>
                    <a:ext uri="{9D8B030D-6E8A-4147-A177-3AD203B41FA5}">
                      <a16:colId xmlns:a16="http://schemas.microsoft.com/office/drawing/2014/main" val="20000"/>
                    </a:ext>
                  </a:extLst>
                </a:gridCol>
                <a:gridCol w="7633800">
                  <a:extLst>
                    <a:ext uri="{9D8B030D-6E8A-4147-A177-3AD203B41FA5}">
                      <a16:colId xmlns:a16="http://schemas.microsoft.com/office/drawing/2014/main" val="20001"/>
                    </a:ext>
                  </a:extLst>
                </a:gridCol>
              </a:tblGrid>
              <a:tr h="483600">
                <a:tc>
                  <a:txBody>
                    <a:bodyPr/>
                    <a:lstStyle/>
                    <a:p>
                      <a:pPr marL="0" lvl="0" indent="0" algn="l" rtl="0">
                        <a:lnSpc>
                          <a:spcPct val="100000"/>
                        </a:lnSpc>
                        <a:spcBef>
                          <a:spcPts val="0"/>
                        </a:spcBef>
                        <a:spcAft>
                          <a:spcPts val="0"/>
                        </a:spcAft>
                        <a:buNone/>
                      </a:pPr>
                      <a:r>
                        <a:rPr lang="en-US" sz="2000" b="1">
                          <a:latin typeface="Quattrocento Sans"/>
                          <a:ea typeface="Quattrocento Sans"/>
                          <a:cs typeface="Quattrocento Sans"/>
                          <a:sym typeface="Quattrocento Sans"/>
                        </a:rPr>
                        <a:t>Resource </a:t>
                      </a:r>
                      <a:endParaRPr sz="2000" b="1">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2000" b="1">
                          <a:latin typeface="Quattrocento Sans"/>
                          <a:ea typeface="Quattrocento Sans"/>
                          <a:cs typeface="Quattrocento Sans"/>
                          <a:sym typeface="Quattrocento Sans"/>
                        </a:rPr>
                        <a:t>Description</a:t>
                      </a:r>
                      <a:endParaRPr sz="2000" b="1">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97350">
                <a:tc>
                  <a:txBody>
                    <a:bodyPr/>
                    <a:lstStyle/>
                    <a:p>
                      <a:pPr marL="0" lvl="0" indent="0" algn="l" rtl="0">
                        <a:lnSpc>
                          <a:spcPct val="100000"/>
                        </a:lnSpc>
                        <a:spcBef>
                          <a:spcPts val="0"/>
                        </a:spcBef>
                        <a:spcAft>
                          <a:spcPts val="0"/>
                        </a:spcAft>
                        <a:buNone/>
                      </a:pPr>
                      <a:r>
                        <a:rPr lang="en-US" sz="1700" b="1">
                          <a:latin typeface="Quattrocento Sans"/>
                          <a:ea typeface="Quattrocento Sans"/>
                          <a:cs typeface="Quattrocento Sans"/>
                          <a:sym typeface="Quattrocento Sans"/>
                        </a:rPr>
                        <a:t>National Science Teaching Association</a:t>
                      </a:r>
                      <a:endParaRPr sz="1700" b="1">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600" u="sng">
                          <a:solidFill>
                            <a:srgbClr val="0368D4"/>
                          </a:solidFill>
                          <a:latin typeface="Quattrocento Sans"/>
                          <a:ea typeface="Quattrocento Sans"/>
                          <a:cs typeface="Quattrocento Sans"/>
                          <a:sym typeface="Quattrocento Sans"/>
                          <a:hlinkClick r:id="rId3"/>
                        </a:rPr>
                        <a:t>NSTA/NGSS Classroom Resources</a:t>
                      </a:r>
                      <a:r>
                        <a:rPr lang="en-US" sz="1600">
                          <a:latin typeface="Quattrocento Sans"/>
                          <a:ea typeface="Quattrocento Sans"/>
                          <a:cs typeface="Quattrocento Sans"/>
                          <a:sym typeface="Quattrocento Sans"/>
                        </a:rPr>
                        <a:t> can be sorted by standard. </a:t>
                      </a:r>
                      <a:r>
                        <a:rPr lang="en-US" sz="1600">
                          <a:highlight>
                            <a:srgbClr val="FFFFFF"/>
                          </a:highlight>
                          <a:latin typeface="Quattrocento Sans"/>
                          <a:ea typeface="Quattrocento Sans"/>
                          <a:cs typeface="Quattrocento Sans"/>
                          <a:sym typeface="Quattrocento Sans"/>
                        </a:rPr>
                        <a:t>Each day, they share a sensemaking task, </a:t>
                      </a:r>
                      <a:r>
                        <a:rPr lang="en-US" sz="1600" u="sng">
                          <a:solidFill>
                            <a:srgbClr val="0368D4"/>
                          </a:solidFill>
                          <a:latin typeface="Quattrocento Sans"/>
                          <a:ea typeface="Quattrocento Sans"/>
                          <a:cs typeface="Quattrocento Sans"/>
                          <a:sym typeface="Quattrocento Sans"/>
                          <a:hlinkClick r:id="rId4"/>
                        </a:rPr>
                        <a:t>NSTA Daily Do</a:t>
                      </a:r>
                      <a:r>
                        <a:rPr lang="en-US" sz="1600">
                          <a:solidFill>
                            <a:srgbClr val="323130"/>
                          </a:solidFill>
                          <a:latin typeface="Quattrocento Sans"/>
                          <a:ea typeface="Quattrocento Sans"/>
                          <a:cs typeface="Quattrocento Sans"/>
                          <a:sym typeface="Quattrocento Sans"/>
                        </a:rPr>
                        <a:t> ,</a:t>
                      </a:r>
                      <a:r>
                        <a:rPr lang="en-US" sz="1600">
                          <a:highlight>
                            <a:srgbClr val="FFFFFF"/>
                          </a:highlight>
                          <a:latin typeface="Quattrocento Sans"/>
                          <a:ea typeface="Quattrocento Sans"/>
                          <a:cs typeface="Quattrocento Sans"/>
                          <a:sym typeface="Quattrocento Sans"/>
                        </a:rPr>
                        <a:t> teachers and families can use to engage students in</a:t>
                      </a:r>
                      <a:r>
                        <a:rPr lang="en-US" sz="1600" i="1">
                          <a:highlight>
                            <a:srgbClr val="FFFFFF"/>
                          </a:highlight>
                          <a:latin typeface="Quattrocento Sans"/>
                          <a:ea typeface="Quattrocento Sans"/>
                          <a:cs typeface="Quattrocento Sans"/>
                          <a:sym typeface="Quattrocento Sans"/>
                        </a:rPr>
                        <a:t> </a:t>
                      </a:r>
                      <a:r>
                        <a:rPr lang="en-US" sz="1600">
                          <a:highlight>
                            <a:srgbClr val="FFFFFF"/>
                          </a:highlight>
                          <a:latin typeface="Quattrocento Sans"/>
                          <a:ea typeface="Quattrocento Sans"/>
                          <a:cs typeface="Quattrocento Sans"/>
                          <a:sym typeface="Quattrocento Sans"/>
                        </a:rPr>
                        <a:t>authentic, relevant science learning. </a:t>
                      </a:r>
                      <a:r>
                        <a:rPr lang="en-US" sz="1600">
                          <a:solidFill>
                            <a:srgbClr val="323130"/>
                          </a:solidFill>
                          <a:latin typeface="Quattrocento Sans"/>
                          <a:ea typeface="Quattrocento Sans"/>
                          <a:cs typeface="Quattrocento Sans"/>
                          <a:sym typeface="Quattrocento Sans"/>
                        </a:rPr>
                        <a:t>and</a:t>
                      </a:r>
                      <a:r>
                        <a:rPr lang="en-US" sz="1600">
                          <a:solidFill>
                            <a:srgbClr val="323130"/>
                          </a:solidFill>
                          <a:uFill>
                            <a:noFill/>
                          </a:uFill>
                          <a:latin typeface="Quattrocento Sans"/>
                          <a:ea typeface="Quattrocento Sans"/>
                          <a:cs typeface="Quattrocento Sans"/>
                          <a:sym typeface="Quattrocento Sans"/>
                          <a:hlinkClick r:id="rId3"/>
                        </a:rPr>
                        <a:t> </a:t>
                      </a:r>
                      <a:endParaRPr sz="1600">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94900">
                <a:tc>
                  <a:txBody>
                    <a:bodyPr/>
                    <a:lstStyle/>
                    <a:p>
                      <a:pPr marL="0" lvl="0" indent="0" algn="l" rtl="0">
                        <a:lnSpc>
                          <a:spcPct val="100000"/>
                        </a:lnSpc>
                        <a:spcBef>
                          <a:spcPts val="0"/>
                        </a:spcBef>
                        <a:spcAft>
                          <a:spcPts val="0"/>
                        </a:spcAft>
                        <a:buNone/>
                      </a:pPr>
                      <a:r>
                        <a:rPr lang="en-US" sz="1700" b="1">
                          <a:highlight>
                            <a:srgbClr val="FFFFFF"/>
                          </a:highlight>
                          <a:latin typeface="Quattrocento Sans"/>
                          <a:ea typeface="Quattrocento Sans"/>
                          <a:cs typeface="Quattrocento Sans"/>
                          <a:sym typeface="Quattrocento Sans"/>
                        </a:rPr>
                        <a:t>Next Generation Science</a:t>
                      </a:r>
                      <a:endParaRPr sz="1700" b="1">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600">
                          <a:solidFill>
                            <a:srgbClr val="333333"/>
                          </a:solidFill>
                          <a:highlight>
                            <a:srgbClr val="FFFFFF"/>
                          </a:highlight>
                          <a:latin typeface="Quattrocento Sans"/>
                          <a:ea typeface="Quattrocento Sans"/>
                          <a:cs typeface="Quattrocento Sans"/>
                          <a:sym typeface="Quattrocento Sans"/>
                        </a:rPr>
                        <a:t>Collection of open-source </a:t>
                      </a:r>
                      <a:r>
                        <a:rPr lang="en-US" sz="1600" u="sng">
                          <a:solidFill>
                            <a:schemeClr val="hlink"/>
                          </a:solidFill>
                          <a:highlight>
                            <a:srgbClr val="FFFFFF"/>
                          </a:highlight>
                          <a:latin typeface="Quattrocento Sans"/>
                          <a:ea typeface="Quattrocento Sans"/>
                          <a:cs typeface="Quattrocento Sans"/>
                          <a:sym typeface="Quattrocento Sans"/>
                          <a:hlinkClick r:id="rId5"/>
                        </a:rPr>
                        <a:t>NGSS-aligned units</a:t>
                      </a:r>
                      <a:r>
                        <a:rPr lang="en-US" sz="1600">
                          <a:solidFill>
                            <a:srgbClr val="333333"/>
                          </a:solidFill>
                          <a:highlight>
                            <a:srgbClr val="FFFFFF"/>
                          </a:highlight>
                          <a:latin typeface="Quattrocento Sans"/>
                          <a:ea typeface="Quattrocento Sans"/>
                          <a:cs typeface="Quattrocento Sans"/>
                          <a:sym typeface="Quattrocento Sans"/>
                        </a:rPr>
                        <a:t> reviewed by Achieve. </a:t>
                      </a:r>
                      <a:endParaRPr sz="1600">
                        <a:solidFill>
                          <a:srgbClr val="333333"/>
                        </a:solidFill>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05950">
                <a:tc>
                  <a:txBody>
                    <a:bodyPr/>
                    <a:lstStyle/>
                    <a:p>
                      <a:pPr marL="0" lvl="0" indent="0" algn="l" rtl="0">
                        <a:lnSpc>
                          <a:spcPct val="100000"/>
                        </a:lnSpc>
                        <a:spcBef>
                          <a:spcPts val="0"/>
                        </a:spcBef>
                        <a:spcAft>
                          <a:spcPts val="0"/>
                        </a:spcAft>
                        <a:buNone/>
                      </a:pPr>
                      <a:r>
                        <a:rPr lang="en-US" sz="1700" b="1" u="sng">
                          <a:solidFill>
                            <a:srgbClr val="0368D4"/>
                          </a:solidFill>
                          <a:highlight>
                            <a:schemeClr val="lt1"/>
                          </a:highlight>
                          <a:latin typeface="Quattrocento Sans"/>
                          <a:ea typeface="Quattrocento Sans"/>
                          <a:cs typeface="Quattrocento Sans"/>
                          <a:sym typeface="Quattrocento Sans"/>
                          <a:hlinkClick r:id="rId6"/>
                        </a:rPr>
                        <a:t>Concord Consortium</a:t>
                      </a:r>
                      <a:endParaRPr sz="1700" b="1">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600">
                          <a:solidFill>
                            <a:srgbClr val="333333"/>
                          </a:solidFill>
                          <a:highlight>
                            <a:srgbClr val="FFFFFF"/>
                          </a:highlight>
                          <a:latin typeface="Quattrocento Sans"/>
                          <a:ea typeface="Quattrocento Sans"/>
                          <a:cs typeface="Quattrocento Sans"/>
                          <a:sym typeface="Quattrocento Sans"/>
                        </a:rPr>
                        <a:t>A library of simulations, models, and lessons. Educators can create a class and assign resources to students.</a:t>
                      </a:r>
                      <a:endParaRPr sz="1600">
                        <a:solidFill>
                          <a:srgbClr val="333333"/>
                        </a:solidFill>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41575">
                <a:tc>
                  <a:txBody>
                    <a:bodyPr/>
                    <a:lstStyle/>
                    <a:p>
                      <a:pPr marL="0" lvl="0" indent="0" algn="l" rtl="0">
                        <a:lnSpc>
                          <a:spcPct val="100000"/>
                        </a:lnSpc>
                        <a:spcBef>
                          <a:spcPts val="0"/>
                        </a:spcBef>
                        <a:spcAft>
                          <a:spcPts val="0"/>
                        </a:spcAft>
                        <a:buNone/>
                      </a:pPr>
                      <a:r>
                        <a:rPr lang="en-US" sz="1700" b="1">
                          <a:highlight>
                            <a:srgbClr val="FFFFFF"/>
                          </a:highlight>
                          <a:latin typeface="Quattrocento Sans"/>
                          <a:ea typeface="Quattrocento Sans"/>
                          <a:cs typeface="Quattrocento Sans"/>
                          <a:sym typeface="Quattrocento Sans"/>
                        </a:rPr>
                        <a:t>Council for State Science Supervisors and STEM Teaching Tools </a:t>
                      </a:r>
                      <a:endParaRPr sz="1700" b="1">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600">
                          <a:solidFill>
                            <a:srgbClr val="333333"/>
                          </a:solidFill>
                          <a:highlight>
                            <a:srgbClr val="FFFFFF"/>
                          </a:highlight>
                          <a:latin typeface="Quattrocento Sans"/>
                          <a:ea typeface="Quattrocento Sans"/>
                          <a:cs typeface="Quattrocento Sans"/>
                          <a:sym typeface="Quattrocento Sans"/>
                        </a:rPr>
                        <a:t>Suite of resources, tools and ideas for </a:t>
                      </a:r>
                      <a:r>
                        <a:rPr lang="en-US" sz="1600" u="sng">
                          <a:solidFill>
                            <a:schemeClr val="hlink"/>
                          </a:solidFill>
                          <a:highlight>
                            <a:srgbClr val="FFFFFF"/>
                          </a:highlight>
                          <a:latin typeface="Quattrocento Sans"/>
                          <a:ea typeface="Quattrocento Sans"/>
                          <a:cs typeface="Quattrocento Sans"/>
                          <a:sym typeface="Quattrocento Sans"/>
                          <a:hlinkClick r:id="rId7"/>
                        </a:rPr>
                        <a:t>teaching remotely</a:t>
                      </a:r>
                      <a:r>
                        <a:rPr lang="en-US" sz="1600">
                          <a:solidFill>
                            <a:srgbClr val="333333"/>
                          </a:solidFill>
                          <a:highlight>
                            <a:srgbClr val="FFFFFF"/>
                          </a:highlight>
                          <a:latin typeface="Quattrocento Sans"/>
                          <a:ea typeface="Quattrocento Sans"/>
                          <a:cs typeface="Quattrocento Sans"/>
                          <a:sym typeface="Quattrocento Sans"/>
                        </a:rPr>
                        <a:t>. </a:t>
                      </a:r>
                      <a:endParaRPr sz="1600">
                        <a:solidFill>
                          <a:srgbClr val="333333"/>
                        </a:solidFill>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305150">
                <a:tc>
                  <a:txBody>
                    <a:bodyPr/>
                    <a:lstStyle/>
                    <a:p>
                      <a:pPr marL="0" lvl="0" indent="0" algn="l" rtl="0">
                        <a:lnSpc>
                          <a:spcPct val="100000"/>
                        </a:lnSpc>
                        <a:spcBef>
                          <a:spcPts val="0"/>
                        </a:spcBef>
                        <a:spcAft>
                          <a:spcPts val="0"/>
                        </a:spcAft>
                        <a:buNone/>
                      </a:pPr>
                      <a:r>
                        <a:rPr lang="en-US" sz="1700" b="1" u="sng">
                          <a:solidFill>
                            <a:schemeClr val="hlink"/>
                          </a:solidFill>
                          <a:latin typeface="Quattrocento Sans"/>
                          <a:ea typeface="Quattrocento Sans"/>
                          <a:cs typeface="Quattrocento Sans"/>
                          <a:sym typeface="Quattrocento Sans"/>
                          <a:hlinkClick r:id="rId8"/>
                        </a:rPr>
                        <a:t>Massachusetts STEM@Home List of Resources</a:t>
                      </a:r>
                      <a:endParaRPr sz="1700" b="1">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600" dirty="0">
                          <a:solidFill>
                            <a:srgbClr val="333333"/>
                          </a:solidFill>
                          <a:latin typeface="Quattrocento Sans"/>
                          <a:ea typeface="Quattrocento Sans"/>
                          <a:cs typeface="Quattrocento Sans"/>
                          <a:sym typeface="Quattrocento Sans"/>
                        </a:rPr>
                        <a:t>This spreadsheet includes linked resources are intended for use by families, educators, and/or students to support enrichment and continuity of learning during the COVID-19 crisis. These resources are free and open to the public, and may or may not be aligned to a student's specific coursework. The State and the Department do not endorse any of the following curricula or resources.</a:t>
                      </a:r>
                      <a:endParaRPr sz="1600" dirty="0">
                        <a:solidFill>
                          <a:srgbClr val="333333"/>
                        </a:solidFill>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4"/>
          <p:cNvSpPr txBox="1"/>
          <p:nvPr/>
        </p:nvSpPr>
        <p:spPr>
          <a:xfrm>
            <a:off x="2145175" y="2312175"/>
            <a:ext cx="9828300" cy="126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US" sz="4000">
                <a:latin typeface="Quattrocento Sans"/>
                <a:ea typeface="Quattrocento Sans"/>
                <a:cs typeface="Quattrocento Sans"/>
                <a:sym typeface="Quattrocento Sans"/>
              </a:rPr>
              <a:t>Q &amp; A</a:t>
            </a:r>
            <a:endParaRPr sz="4000">
              <a:latin typeface="Quattrocento Sans"/>
              <a:ea typeface="Quattrocento Sans"/>
              <a:cs typeface="Quattrocento Sans"/>
              <a:sym typeface="Quattrocento Sans"/>
            </a:endParaRPr>
          </a:p>
          <a:p>
            <a:pPr marL="0" lvl="0" indent="0" algn="l" rtl="0">
              <a:lnSpc>
                <a:spcPct val="115000"/>
              </a:lnSpc>
              <a:spcBef>
                <a:spcPts val="1400"/>
              </a:spcBef>
              <a:spcAft>
                <a:spcPts val="400"/>
              </a:spcAft>
              <a:buNone/>
            </a:pPr>
            <a:endParaRPr sz="3500">
              <a:latin typeface="Quattrocento Sans"/>
              <a:ea typeface="Quattrocento Sans"/>
              <a:cs typeface="Quattrocento Sans"/>
              <a:sym typeface="Quattrocento Sans"/>
            </a:endParaRPr>
          </a:p>
        </p:txBody>
      </p:sp>
      <p:sp>
        <p:nvSpPr>
          <p:cNvPr id="2" name="Rectangle 1">
            <a:extLst>
              <a:ext uri="{FF2B5EF4-FFF2-40B4-BE49-F238E27FC236}">
                <a16:creationId xmlns:a16="http://schemas.microsoft.com/office/drawing/2014/main" id="{B282D8BF-1297-497B-A6D3-E91A3B1D63BA}"/>
              </a:ext>
            </a:extLst>
          </p:cNvPr>
          <p:cNvSpPr/>
          <p:nvPr/>
        </p:nvSpPr>
        <p:spPr>
          <a:xfrm>
            <a:off x="2304789" y="3352875"/>
            <a:ext cx="6839211" cy="523220"/>
          </a:xfrm>
          <a:prstGeom prst="rect">
            <a:avLst/>
          </a:prstGeom>
        </p:spPr>
        <p:txBody>
          <a:bodyPr wrap="square">
            <a:spAutoFit/>
          </a:bodyPr>
          <a:lstStyle/>
          <a:p>
            <a:r>
              <a:rPr lang="en-US" dirty="0">
                <a:latin typeface="Calibri" panose="020F0502020204030204" pitchFamily="34" charset="0"/>
                <a:ea typeface="Quattrocento Sans"/>
                <a:cs typeface="Calibri" panose="020F0502020204030204" pitchFamily="34" charset="0"/>
                <a:sym typeface="Quattrocento Sans"/>
              </a:rPr>
              <a:t>Please see the </a:t>
            </a:r>
            <a:r>
              <a:rPr lang="en-US" dirty="0">
                <a:latin typeface="Calibri" panose="020F0502020204030204" pitchFamily="34" charset="0"/>
                <a:cs typeface="Calibri" panose="020F0502020204030204" pitchFamily="34" charset="0"/>
              </a:rPr>
              <a:t>Questions and Answers &amp; Notes from Chat Document for questions and answers asked during webinar. </a:t>
            </a:r>
            <a:endParaRPr lang="en-US" dirty="0"/>
          </a:p>
        </p:txBody>
      </p:sp>
      <p:sp>
        <p:nvSpPr>
          <p:cNvPr id="3" name="Title 2">
            <a:extLst>
              <a:ext uri="{FF2B5EF4-FFF2-40B4-BE49-F238E27FC236}">
                <a16:creationId xmlns:a16="http://schemas.microsoft.com/office/drawing/2014/main" id="{B34F6F76-528D-4B1F-9DE8-2249144C4B53}"/>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Q &amp; 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5"/>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a:t>Submit Your STEM Highlights to the Newsletter!</a:t>
            </a:r>
            <a:endParaRPr/>
          </a:p>
        </p:txBody>
      </p:sp>
      <p:sp>
        <p:nvSpPr>
          <p:cNvPr id="353" name="Google Shape;353;p45"/>
          <p:cNvSpPr txBox="1">
            <a:spLocks noGrp="1"/>
          </p:cNvSpPr>
          <p:nvPr>
            <p:ph type="body" idx="1"/>
          </p:nvPr>
        </p:nvSpPr>
        <p:spPr>
          <a:xfrm>
            <a:off x="490350" y="2923675"/>
            <a:ext cx="11370900" cy="3934200"/>
          </a:xfrm>
          <a:prstGeom prst="rect">
            <a:avLst/>
          </a:prstGeom>
          <a:noFill/>
          <a:ln>
            <a:noFill/>
          </a:ln>
        </p:spPr>
        <p:txBody>
          <a:bodyPr spcFirstLastPara="1" wrap="square" lIns="91425" tIns="45700" rIns="91425" bIns="45700" anchor="t" anchorCtr="0">
            <a:noAutofit/>
          </a:bodyPr>
          <a:lstStyle/>
          <a:p>
            <a:pPr marL="237060" lvl="0" indent="-230710" algn="l" rtl="0">
              <a:lnSpc>
                <a:spcPct val="100000"/>
              </a:lnSpc>
              <a:spcBef>
                <a:spcPts val="0"/>
              </a:spcBef>
              <a:spcAft>
                <a:spcPts val="0"/>
              </a:spcAft>
              <a:buSzPts val="1700"/>
              <a:buChar char="•"/>
            </a:pPr>
            <a:r>
              <a:rPr lang="en-US" sz="2300"/>
              <a:t>Inviting educators and leaders to </a:t>
            </a:r>
            <a:r>
              <a:rPr lang="en-US" sz="2300" b="1"/>
              <a:t>submit photos</a:t>
            </a:r>
            <a:r>
              <a:rPr lang="en-US" sz="2300"/>
              <a:t> highlighting the wonderful STEM remote learning experiences your students are engaged in.</a:t>
            </a:r>
            <a:endParaRPr sz="1367"/>
          </a:p>
          <a:p>
            <a:pPr marL="237060" lvl="0" indent="-230710" algn="l" rtl="0">
              <a:lnSpc>
                <a:spcPct val="100000"/>
              </a:lnSpc>
              <a:spcBef>
                <a:spcPts val="1067"/>
              </a:spcBef>
              <a:spcAft>
                <a:spcPts val="0"/>
              </a:spcAft>
              <a:buSzPts val="1700"/>
              <a:buChar char="•"/>
            </a:pPr>
            <a:r>
              <a:rPr lang="en-US" sz="2300"/>
              <a:t>Students must have a signed photo release form on file with your district. </a:t>
            </a:r>
            <a:endParaRPr sz="2300"/>
          </a:p>
          <a:p>
            <a:pPr marL="237060" lvl="0" indent="-230710" algn="l" rtl="0">
              <a:lnSpc>
                <a:spcPct val="100000"/>
              </a:lnSpc>
              <a:spcBef>
                <a:spcPts val="1067"/>
              </a:spcBef>
              <a:spcAft>
                <a:spcPts val="0"/>
              </a:spcAft>
              <a:buSzPts val="1700"/>
              <a:buChar char="•"/>
            </a:pPr>
            <a:r>
              <a:rPr lang="en-US" sz="2300"/>
              <a:t>Email STEM Remote Learning Highlight to Alicia Wedderburn at </a:t>
            </a:r>
            <a:r>
              <a:rPr lang="en-US" sz="1800" u="sng">
                <a:solidFill>
                  <a:schemeClr val="hlink"/>
                </a:solidFill>
                <a:hlinkClick r:id="rId3"/>
              </a:rPr>
              <a:t>alicia.wedderburn@mass.</a:t>
            </a:r>
            <a:r>
              <a:rPr lang="en-US" sz="1800" u="sng">
                <a:solidFill>
                  <a:schemeClr val="hlink"/>
                </a:solidFill>
              </a:rPr>
              <a:t>gov</a:t>
            </a:r>
            <a:r>
              <a:rPr lang="en-US" sz="1800"/>
              <a:t>.</a:t>
            </a:r>
            <a:endParaRPr sz="1800"/>
          </a:p>
          <a:p>
            <a:pPr marL="237060" lvl="0" indent="-84664" algn="l" rtl="0">
              <a:lnSpc>
                <a:spcPct val="100000"/>
              </a:lnSpc>
              <a:spcBef>
                <a:spcPts val="1067"/>
              </a:spcBef>
              <a:spcAft>
                <a:spcPts val="0"/>
              </a:spcAft>
              <a:buSzPts val="1800"/>
              <a:buNone/>
            </a:pPr>
            <a:endParaRPr sz="2400"/>
          </a:p>
          <a:p>
            <a:pPr marL="237060" lvl="0" indent="-84664" algn="l" rtl="0">
              <a:lnSpc>
                <a:spcPct val="100000"/>
              </a:lnSpc>
              <a:spcBef>
                <a:spcPts val="1067"/>
              </a:spcBef>
              <a:spcAft>
                <a:spcPts val="0"/>
              </a:spcAft>
              <a:buSzPts val="1800"/>
              <a:buNone/>
            </a:pPr>
            <a:endParaRPr sz="2400"/>
          </a:p>
        </p:txBody>
      </p:sp>
      <p:pic>
        <p:nvPicPr>
          <p:cNvPr id="354" name="Google Shape;354;p45" descr="STEM Logo"/>
          <p:cNvPicPr preferRelativeResize="0"/>
          <p:nvPr/>
        </p:nvPicPr>
        <p:blipFill rotWithShape="1">
          <a:blip r:embed="rId4">
            <a:alphaModFix/>
          </a:blip>
          <a:srcRect t="12319"/>
          <a:stretch/>
        </p:blipFill>
        <p:spPr>
          <a:xfrm>
            <a:off x="611862" y="1137687"/>
            <a:ext cx="10968276" cy="1617025"/>
          </a:xfrm>
          <a:prstGeom prst="rect">
            <a:avLst/>
          </a:prstGeom>
          <a:noFill/>
          <a:ln>
            <a:noFill/>
          </a:ln>
        </p:spPr>
      </p:pic>
      <p:pic>
        <p:nvPicPr>
          <p:cNvPr id="355" name="Google Shape;355;p45">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5470394" y="6304367"/>
            <a:ext cx="422591" cy="422591"/>
          </a:xfrm>
          <a:prstGeom prst="rect">
            <a:avLst/>
          </a:prstGeom>
          <a:noFill/>
          <a:ln>
            <a:noFill/>
          </a:ln>
        </p:spPr>
      </p:pic>
      <p:sp>
        <p:nvSpPr>
          <p:cNvPr id="356" name="Google Shape;356;p45"/>
          <p:cNvSpPr txBox="1"/>
          <p:nvPr/>
        </p:nvSpPr>
        <p:spPr>
          <a:xfrm>
            <a:off x="1840184" y="5149176"/>
            <a:ext cx="7883100" cy="831000"/>
          </a:xfrm>
          <a:prstGeom prst="rect">
            <a:avLst/>
          </a:pr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a:solidFill>
                  <a:srgbClr val="203B6A"/>
                </a:solidFill>
                <a:latin typeface="Quattrocento Sans"/>
                <a:ea typeface="Quattrocento Sans"/>
                <a:cs typeface="Quattrocento Sans"/>
                <a:sym typeface="Quattrocento Sans"/>
              </a:rPr>
              <a:t>To subscribe to the STEM newsletter, visit:</a:t>
            </a: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sng" strike="noStrike" cap="none">
                <a:solidFill>
                  <a:schemeClr val="hlink"/>
                </a:solidFill>
                <a:latin typeface="Quattrocento Sans"/>
                <a:ea typeface="Quattrocento Sans"/>
                <a:cs typeface="Quattrocento Sans"/>
                <a:sym typeface="Quattrocento Sans"/>
                <a:hlinkClick r:id="rId6"/>
              </a:rPr>
              <a:t>www.doe.mass.edu/resources/newsletter-signup.aspx</a:t>
            </a:r>
            <a:endParaRPr sz="2400" b="1" i="0" u="none" strike="noStrike" cap="none">
              <a:solidFill>
                <a:srgbClr val="203B6A"/>
              </a:solidFill>
              <a:latin typeface="Quattrocento Sans"/>
              <a:ea typeface="Quattrocento Sans"/>
              <a:cs typeface="Quattrocento Sans"/>
              <a:sym typeface="Quattrocento Sans"/>
            </a:endParaRPr>
          </a:p>
        </p:txBody>
      </p:sp>
      <p:sp>
        <p:nvSpPr>
          <p:cNvPr id="357" name="Google Shape;357;p45"/>
          <p:cNvSpPr txBox="1"/>
          <p:nvPr/>
        </p:nvSpPr>
        <p:spPr>
          <a:xfrm>
            <a:off x="5892975" y="6207988"/>
            <a:ext cx="4978800" cy="42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500"/>
              <a:buFont typeface="Arial"/>
              <a:buNone/>
            </a:pPr>
            <a:r>
              <a:rPr lang="en-US" sz="2300" b="1">
                <a:solidFill>
                  <a:schemeClr val="dk1"/>
                </a:solidFill>
                <a:latin typeface="Quattrocento Sans"/>
                <a:ea typeface="Quattrocento Sans"/>
                <a:cs typeface="Quattrocento Sans"/>
                <a:sym typeface="Quattrocento Sans"/>
              </a:rPr>
              <a:t>Email: Alicia.Wedderburn@mass.gov</a:t>
            </a:r>
            <a:endParaRPr sz="1700">
              <a:latin typeface="Quattrocento Sans"/>
              <a:ea typeface="Quattrocento Sans"/>
              <a:cs typeface="Quattrocento Sans"/>
              <a:sym typeface="Quattrocento Sans"/>
            </a:endParaRPr>
          </a:p>
        </p:txBody>
      </p:sp>
      <p:sp>
        <p:nvSpPr>
          <p:cNvPr id="358" name="Google Shape;358;p4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7"/>
          <p:cNvSpPr txBox="1"/>
          <p:nvPr/>
        </p:nvSpPr>
        <p:spPr>
          <a:xfrm>
            <a:off x="0" y="1115897"/>
            <a:ext cx="12192000" cy="186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500"/>
              <a:buFont typeface="Arial"/>
              <a:buNone/>
            </a:pPr>
            <a:r>
              <a:rPr lang="en-US" sz="8900" b="0" i="0" u="none" strike="noStrike" cap="none">
                <a:solidFill>
                  <a:schemeClr val="lt1"/>
                </a:solidFill>
                <a:latin typeface="Quattrocento Sans"/>
                <a:ea typeface="Quattrocento Sans"/>
                <a:cs typeface="Quattrocento Sans"/>
                <a:sym typeface="Quattrocento Sans"/>
              </a:rPr>
              <a:t>THANK YOU</a:t>
            </a:r>
            <a:endParaRPr sz="8900" b="0" i="0" u="none" strike="noStrike" cap="none">
              <a:solidFill>
                <a:schemeClr val="lt1"/>
              </a:solidFill>
              <a:latin typeface="Quattrocento Sans"/>
              <a:ea typeface="Quattrocento Sans"/>
              <a:cs typeface="Quattrocento Sans"/>
              <a:sym typeface="Quattrocento Sans"/>
            </a:endParaRPr>
          </a:p>
        </p:txBody>
      </p:sp>
      <p:sp>
        <p:nvSpPr>
          <p:cNvPr id="372" name="Google Shape;372;p47"/>
          <p:cNvSpPr txBox="1"/>
          <p:nvPr/>
        </p:nvSpPr>
        <p:spPr>
          <a:xfrm>
            <a:off x="0" y="2997302"/>
            <a:ext cx="1219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a:solidFill>
                  <a:schemeClr val="lt1"/>
                </a:solidFill>
                <a:latin typeface="Quattrocento Sans"/>
                <a:ea typeface="Quattrocento Sans"/>
                <a:cs typeface="Quattrocento Sans"/>
                <a:sym typeface="Quattrocento Sans"/>
              </a:rPr>
              <a:t>The Science &amp; Technology/Engineering Team</a:t>
            </a:r>
            <a:endParaRPr sz="2000" b="1">
              <a:solidFill>
                <a:schemeClr val="lt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2000"/>
              <a:buFont typeface="Arial"/>
              <a:buNone/>
            </a:pPr>
            <a:r>
              <a:rPr lang="en-US" sz="2000" b="1">
                <a:solidFill>
                  <a:schemeClr val="lt1"/>
                </a:solidFill>
                <a:latin typeface="Quattrocento Sans"/>
                <a:ea typeface="Quattrocento Sans"/>
                <a:cs typeface="Quattrocento Sans"/>
                <a:sym typeface="Quattrocento Sans"/>
              </a:rPr>
              <a:t>Nicole, Hillary, Alicia </a:t>
            </a:r>
            <a:endParaRPr sz="2000" b="1">
              <a:solidFill>
                <a:schemeClr val="lt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Quattrocento Sans"/>
              <a:ea typeface="Quattrocento Sans"/>
              <a:cs typeface="Quattrocento Sans"/>
              <a:sym typeface="Quattrocento Sans"/>
            </a:endParaRPr>
          </a:p>
        </p:txBody>
      </p:sp>
      <p:sp>
        <p:nvSpPr>
          <p:cNvPr id="373" name="Google Shape;373;p47"/>
          <p:cNvSpPr txBox="1"/>
          <p:nvPr/>
        </p:nvSpPr>
        <p:spPr>
          <a:xfrm>
            <a:off x="4177225" y="5165500"/>
            <a:ext cx="4223400" cy="40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000"/>
              <a:buFont typeface="Arial"/>
              <a:buNone/>
            </a:pPr>
            <a:r>
              <a:rPr lang="en-US" sz="2100" u="sng">
                <a:solidFill>
                  <a:srgbClr val="0000FF"/>
                </a:solidFill>
                <a:latin typeface="Quattrocento Sans"/>
                <a:ea typeface="Quattrocento Sans"/>
                <a:cs typeface="Quattrocento Sans"/>
                <a:sym typeface="Quattrocento Sans"/>
                <a:hlinkClick r:id="rId3"/>
              </a:rPr>
              <a:t>http://www.doe.mass.edu/stem/</a:t>
            </a:r>
            <a:r>
              <a:rPr lang="en-US" sz="2100">
                <a:solidFill>
                  <a:srgbClr val="FFFFFF"/>
                </a:solidFill>
                <a:latin typeface="Quattrocento Sans"/>
                <a:ea typeface="Quattrocento Sans"/>
                <a:cs typeface="Quattrocento Sans"/>
                <a:sym typeface="Quattrocento Sans"/>
              </a:rPr>
              <a:t> </a:t>
            </a:r>
            <a:endParaRPr sz="2100">
              <a:solidFill>
                <a:srgbClr val="0000FF"/>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2000"/>
              <a:buFont typeface="Arial"/>
              <a:buNone/>
            </a:pPr>
            <a:endParaRPr sz="1600">
              <a:solidFill>
                <a:srgbClr val="FFFFFF"/>
              </a:solidFill>
              <a:latin typeface="Quattrocento Sans"/>
              <a:ea typeface="Quattrocento Sans"/>
              <a:cs typeface="Quattrocento Sans"/>
              <a:sym typeface="Quattrocento Sans"/>
            </a:endParaRPr>
          </a:p>
        </p:txBody>
      </p:sp>
      <p:sp>
        <p:nvSpPr>
          <p:cNvPr id="374" name="Google Shape;374;p47"/>
          <p:cNvSpPr txBox="1"/>
          <p:nvPr/>
        </p:nvSpPr>
        <p:spPr>
          <a:xfrm>
            <a:off x="1306850" y="3920250"/>
            <a:ext cx="10267800" cy="10158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E38526"/>
              </a:buClr>
              <a:buSzPts val="1700"/>
              <a:buFont typeface="Quattrocento Sans"/>
              <a:buChar char="●"/>
            </a:pPr>
            <a:r>
              <a:rPr lang="en-US" sz="1700" b="1">
                <a:solidFill>
                  <a:srgbClr val="FFFFFF"/>
                </a:solidFill>
                <a:latin typeface="Quattrocento Sans"/>
                <a:ea typeface="Quattrocento Sans"/>
                <a:cs typeface="Quattrocento Sans"/>
                <a:sym typeface="Quattrocento Sans"/>
              </a:rPr>
              <a:t>Nicole Scola, </a:t>
            </a:r>
            <a:r>
              <a:rPr lang="en-US" sz="1700">
                <a:solidFill>
                  <a:srgbClr val="FFFFFF"/>
                </a:solidFill>
                <a:latin typeface="Quattrocento Sans"/>
                <a:ea typeface="Quattrocento Sans"/>
                <a:cs typeface="Quattrocento Sans"/>
                <a:sym typeface="Quattrocento Sans"/>
              </a:rPr>
              <a:t>Science Content Support Lead, DESE,</a:t>
            </a:r>
            <a:r>
              <a:rPr lang="en-US" sz="1700">
                <a:solidFill>
                  <a:srgbClr val="101D34"/>
                </a:solidFill>
                <a:latin typeface="Quattrocento Sans"/>
                <a:ea typeface="Quattrocento Sans"/>
                <a:cs typeface="Quattrocento Sans"/>
                <a:sym typeface="Quattrocento Sans"/>
              </a:rPr>
              <a:t> </a:t>
            </a:r>
            <a:r>
              <a:rPr lang="en-US" sz="1700" u="sng">
                <a:solidFill>
                  <a:schemeClr val="accent4"/>
                </a:solidFill>
                <a:latin typeface="Quattrocento Sans"/>
                <a:ea typeface="Quattrocento Sans"/>
                <a:cs typeface="Quattrocento Sans"/>
                <a:sym typeface="Quattrocento Sans"/>
                <a:hlinkClick r:id="rId4"/>
              </a:rPr>
              <a:t>nicole.scola@mass.gov</a:t>
            </a:r>
            <a:endParaRPr sz="1700">
              <a:solidFill>
                <a:srgbClr val="101D34"/>
              </a:solidFill>
              <a:latin typeface="Quattrocento Sans"/>
              <a:ea typeface="Quattrocento Sans"/>
              <a:cs typeface="Quattrocento Sans"/>
              <a:sym typeface="Quattrocento Sans"/>
            </a:endParaRPr>
          </a:p>
          <a:p>
            <a:pPr marL="457200" lvl="0" indent="-336550" algn="l" rtl="0">
              <a:spcBef>
                <a:spcPts val="0"/>
              </a:spcBef>
              <a:spcAft>
                <a:spcPts val="0"/>
              </a:spcAft>
              <a:buClr>
                <a:srgbClr val="E38526"/>
              </a:buClr>
              <a:buSzPts val="1700"/>
              <a:buFont typeface="Quattrocento Sans"/>
              <a:buChar char="●"/>
            </a:pPr>
            <a:r>
              <a:rPr lang="en-US" sz="1700" b="1">
                <a:solidFill>
                  <a:srgbClr val="FFFFFF"/>
                </a:solidFill>
                <a:latin typeface="Quattrocento Sans"/>
                <a:ea typeface="Quattrocento Sans"/>
                <a:cs typeface="Quattrocento Sans"/>
                <a:sym typeface="Quattrocento Sans"/>
              </a:rPr>
              <a:t>Alicia Wedderburn,  </a:t>
            </a:r>
            <a:r>
              <a:rPr lang="en-US" sz="1700">
                <a:solidFill>
                  <a:srgbClr val="FFFFFF"/>
                </a:solidFill>
                <a:latin typeface="Quattrocento Sans"/>
                <a:ea typeface="Quattrocento Sans"/>
                <a:cs typeface="Quattrocento Sans"/>
                <a:sym typeface="Quattrocento Sans"/>
              </a:rPr>
              <a:t>Science Content Support Specialist, DESE,</a:t>
            </a:r>
            <a:r>
              <a:rPr lang="en-US" sz="1700">
                <a:solidFill>
                  <a:srgbClr val="101D34"/>
                </a:solidFill>
                <a:latin typeface="Quattrocento Sans"/>
                <a:ea typeface="Quattrocento Sans"/>
                <a:cs typeface="Quattrocento Sans"/>
                <a:sym typeface="Quattrocento Sans"/>
              </a:rPr>
              <a:t> </a:t>
            </a:r>
            <a:r>
              <a:rPr lang="en-US" sz="1700">
                <a:latin typeface="Quattrocento Sans"/>
                <a:ea typeface="Quattrocento Sans"/>
                <a:cs typeface="Quattrocento Sans"/>
                <a:sym typeface="Quattrocento Sans"/>
              </a:rPr>
              <a:t> </a:t>
            </a:r>
            <a:r>
              <a:rPr lang="en-US" sz="1700" u="sng">
                <a:solidFill>
                  <a:srgbClr val="1155CC"/>
                </a:solidFill>
                <a:latin typeface="Quattrocento Sans"/>
                <a:ea typeface="Quattrocento Sans"/>
                <a:cs typeface="Quattrocento Sans"/>
                <a:sym typeface="Quattrocento Sans"/>
              </a:rPr>
              <a:t>alicia.wedderburn@mass.gov</a:t>
            </a:r>
            <a:r>
              <a:rPr lang="en-US" sz="1700">
                <a:latin typeface="Quattrocento Sans"/>
                <a:ea typeface="Quattrocento Sans"/>
                <a:cs typeface="Quattrocento Sans"/>
                <a:sym typeface="Quattrocento Sans"/>
              </a:rPr>
              <a:t> </a:t>
            </a:r>
            <a:endParaRPr sz="1700">
              <a:latin typeface="Quattrocento Sans"/>
              <a:ea typeface="Quattrocento Sans"/>
              <a:cs typeface="Quattrocento Sans"/>
              <a:sym typeface="Quattrocento Sans"/>
            </a:endParaRPr>
          </a:p>
          <a:p>
            <a:pPr marL="457200" lvl="0" indent="-336550" algn="l" rtl="0">
              <a:spcBef>
                <a:spcPts val="0"/>
              </a:spcBef>
              <a:spcAft>
                <a:spcPts val="0"/>
              </a:spcAft>
              <a:buClr>
                <a:srgbClr val="E38526"/>
              </a:buClr>
              <a:buSzPts val="1700"/>
              <a:buFont typeface="Quattrocento Sans"/>
              <a:buChar char="●"/>
            </a:pPr>
            <a:r>
              <a:rPr lang="en-US" sz="1700" b="1">
                <a:solidFill>
                  <a:srgbClr val="FFFFFF"/>
                </a:solidFill>
                <a:latin typeface="Quattrocento Sans"/>
                <a:ea typeface="Quattrocento Sans"/>
                <a:cs typeface="Quattrocento Sans"/>
                <a:sym typeface="Quattrocento Sans"/>
              </a:rPr>
              <a:t>Hillary Paul Metcalf,  </a:t>
            </a:r>
            <a:r>
              <a:rPr lang="en-US" sz="1700">
                <a:solidFill>
                  <a:srgbClr val="FFFFFF"/>
                </a:solidFill>
                <a:latin typeface="Quattrocento Sans"/>
                <a:ea typeface="Quattrocento Sans"/>
                <a:cs typeface="Quattrocento Sans"/>
                <a:sym typeface="Quattrocento Sans"/>
              </a:rPr>
              <a:t>Science Content Support Specialist, DESE,</a:t>
            </a:r>
            <a:r>
              <a:rPr lang="en-US" sz="1700">
                <a:solidFill>
                  <a:srgbClr val="101D34"/>
                </a:solidFill>
                <a:latin typeface="Quattrocento Sans"/>
                <a:ea typeface="Quattrocento Sans"/>
                <a:cs typeface="Quattrocento Sans"/>
                <a:sym typeface="Quattrocento Sans"/>
              </a:rPr>
              <a:t> </a:t>
            </a:r>
            <a:r>
              <a:rPr lang="en-US" sz="1700" u="sng">
                <a:solidFill>
                  <a:srgbClr val="1155CC"/>
                </a:solidFill>
                <a:latin typeface="Quattrocento Sans"/>
                <a:ea typeface="Quattrocento Sans"/>
                <a:cs typeface="Quattrocento Sans"/>
                <a:sym typeface="Quattrocento Sans"/>
              </a:rPr>
              <a:t>hillary.paulmetcalf@mass.gov</a:t>
            </a:r>
            <a:endParaRPr sz="1700">
              <a:latin typeface="Quattrocento Sans"/>
              <a:ea typeface="Quattrocento Sans"/>
              <a:cs typeface="Quattrocento Sans"/>
              <a:sym typeface="Quattrocento Sans"/>
            </a:endParaRPr>
          </a:p>
        </p:txBody>
      </p:sp>
      <p:sp>
        <p:nvSpPr>
          <p:cNvPr id="2" name="Title 1">
            <a:extLst>
              <a:ext uri="{FF2B5EF4-FFF2-40B4-BE49-F238E27FC236}">
                <a16:creationId xmlns:a16="http://schemas.microsoft.com/office/drawing/2014/main" id="{78D862E0-744A-4289-920D-ECAA59612F92}"/>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Thank You!</a:t>
            </a:r>
            <a:endParaRPr sz="4000"/>
          </a:p>
        </p:txBody>
      </p:sp>
      <p:sp>
        <p:nvSpPr>
          <p:cNvPr id="141" name="Google Shape;141;p21"/>
          <p:cNvSpPr txBox="1">
            <a:spLocks noGrp="1"/>
          </p:cNvSpPr>
          <p:nvPr>
            <p:ph type="body" idx="1"/>
          </p:nvPr>
        </p:nvSpPr>
        <p:spPr>
          <a:xfrm>
            <a:off x="164850" y="1065550"/>
            <a:ext cx="12027000" cy="58029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n-US" sz="3000" dirty="0"/>
              <a:t>Remote learning is placing new strains and challenges on everyone, especially educators.</a:t>
            </a:r>
            <a:br>
              <a:rPr lang="en-US" sz="3000" dirty="0"/>
            </a:br>
            <a:endParaRPr sz="3000" dirty="0"/>
          </a:p>
          <a:p>
            <a:pPr marL="457200" lvl="0" indent="-419100" algn="l" rtl="0">
              <a:spcBef>
                <a:spcPts val="0"/>
              </a:spcBef>
              <a:spcAft>
                <a:spcPts val="0"/>
              </a:spcAft>
              <a:buSzPts val="3000"/>
              <a:buChar char="•"/>
            </a:pPr>
            <a:r>
              <a:rPr lang="en-US" sz="3000" dirty="0"/>
              <a:t>We are in a state of crisis management, and as such educators are working harder than ever before.</a:t>
            </a:r>
            <a:br>
              <a:rPr lang="en-US" sz="3000" dirty="0"/>
            </a:br>
            <a:endParaRPr sz="3000" dirty="0"/>
          </a:p>
          <a:p>
            <a:pPr marL="457200" lvl="0" indent="-419100" algn="l" rtl="0">
              <a:spcBef>
                <a:spcPts val="0"/>
              </a:spcBef>
              <a:spcAft>
                <a:spcPts val="0"/>
              </a:spcAft>
              <a:buSzPts val="3000"/>
              <a:buChar char="•"/>
            </a:pPr>
            <a:r>
              <a:rPr lang="en-US" sz="3000" dirty="0"/>
              <a:t>We appreciate all that you do</a:t>
            </a:r>
            <a:br>
              <a:rPr lang="en-US" sz="3000" dirty="0"/>
            </a:br>
            <a:r>
              <a:rPr lang="en-US" sz="3000" dirty="0"/>
              <a:t>and will continue to do for </a:t>
            </a:r>
            <a:br>
              <a:rPr lang="en-US" sz="3000" dirty="0"/>
            </a:br>
            <a:r>
              <a:rPr lang="en-US" sz="3000" dirty="0"/>
              <a:t>students.</a:t>
            </a:r>
            <a:br>
              <a:rPr lang="en-US" sz="3000" dirty="0"/>
            </a:br>
            <a:endParaRPr sz="3000" dirty="0"/>
          </a:p>
          <a:p>
            <a:pPr marL="457200" lvl="0" indent="-419100" algn="l" rtl="0">
              <a:spcBef>
                <a:spcPts val="0"/>
              </a:spcBef>
              <a:spcAft>
                <a:spcPts val="0"/>
              </a:spcAft>
              <a:buSzPts val="3000"/>
              <a:buChar char="•"/>
            </a:pPr>
            <a:r>
              <a:rPr lang="en-US" sz="3000" dirty="0"/>
              <a:t>We are here to support you.</a:t>
            </a:r>
            <a:br>
              <a:rPr lang="en-US" sz="3000" dirty="0"/>
            </a:br>
            <a:endParaRPr sz="3000" dirty="0"/>
          </a:p>
          <a:p>
            <a:pPr marL="457200" lvl="0" indent="0" algn="l" rtl="0">
              <a:spcBef>
                <a:spcPts val="1000"/>
              </a:spcBef>
              <a:spcAft>
                <a:spcPts val="0"/>
              </a:spcAft>
              <a:buNone/>
            </a:pPr>
            <a:endParaRPr sz="3000" dirty="0"/>
          </a:p>
          <a:p>
            <a:pPr marL="457200" lvl="0" indent="0" algn="l" rtl="0">
              <a:spcBef>
                <a:spcPts val="1000"/>
              </a:spcBef>
              <a:spcAft>
                <a:spcPts val="0"/>
              </a:spcAft>
              <a:buNone/>
            </a:pPr>
            <a:endParaRPr sz="3000" dirty="0"/>
          </a:p>
          <a:p>
            <a:pPr marL="0" lvl="0" indent="0" algn="l" rtl="0">
              <a:spcBef>
                <a:spcPts val="1000"/>
              </a:spcBef>
              <a:spcAft>
                <a:spcPts val="0"/>
              </a:spcAft>
              <a:buNone/>
            </a:pPr>
            <a:endParaRPr dirty="0"/>
          </a:p>
        </p:txBody>
      </p:sp>
      <p:sp>
        <p:nvSpPr>
          <p:cNvPr id="142" name="Google Shape;142;p2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143" name="Google Shape;143;p21" descr="Thank you to teachers"/>
          <p:cNvPicPr preferRelativeResize="0"/>
          <p:nvPr/>
        </p:nvPicPr>
        <p:blipFill>
          <a:blip r:embed="rId3">
            <a:alphaModFix/>
          </a:blip>
          <a:stretch>
            <a:fillRect/>
          </a:stretch>
        </p:blipFill>
        <p:spPr>
          <a:xfrm>
            <a:off x="6385325" y="3429000"/>
            <a:ext cx="5553324" cy="2938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sz="4000"/>
              <a:t>Webinar Goals</a:t>
            </a:r>
            <a:endParaRPr sz="4000"/>
          </a:p>
        </p:txBody>
      </p:sp>
      <p:sp>
        <p:nvSpPr>
          <p:cNvPr id="149" name="Google Shape;149;p22"/>
          <p:cNvSpPr txBox="1">
            <a:spLocks noGrp="1"/>
          </p:cNvSpPr>
          <p:nvPr>
            <p:ph type="body" idx="1"/>
          </p:nvPr>
        </p:nvSpPr>
        <p:spPr>
          <a:xfrm>
            <a:off x="230250" y="1241850"/>
            <a:ext cx="11731500" cy="45597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None/>
            </a:pPr>
            <a:endParaRPr sz="3000"/>
          </a:p>
          <a:p>
            <a:pPr marL="736600" lvl="1" indent="-292100" algn="l" rtl="0">
              <a:spcBef>
                <a:spcPts val="1000"/>
              </a:spcBef>
              <a:spcAft>
                <a:spcPts val="0"/>
              </a:spcAft>
              <a:buSzPts val="3000"/>
              <a:buChar char="o"/>
            </a:pPr>
            <a:r>
              <a:rPr lang="en-US" sz="3000">
                <a:solidFill>
                  <a:srgbClr val="000000"/>
                </a:solidFill>
              </a:rPr>
              <a:t>Review key recommendations for remote learning</a:t>
            </a:r>
            <a:endParaRPr sz="3000">
              <a:solidFill>
                <a:srgbClr val="000000"/>
              </a:solidFill>
            </a:endParaRPr>
          </a:p>
          <a:p>
            <a:pPr marL="736600" lvl="0" indent="0" algn="l" rtl="0">
              <a:spcBef>
                <a:spcPts val="1000"/>
              </a:spcBef>
              <a:spcAft>
                <a:spcPts val="0"/>
              </a:spcAft>
              <a:buNone/>
            </a:pPr>
            <a:endParaRPr sz="3000">
              <a:solidFill>
                <a:srgbClr val="000000"/>
              </a:solidFill>
            </a:endParaRPr>
          </a:p>
          <a:p>
            <a:pPr marL="736600" lvl="1" indent="-292100" algn="l" rtl="0">
              <a:spcBef>
                <a:spcPts val="1000"/>
              </a:spcBef>
              <a:spcAft>
                <a:spcPts val="0"/>
              </a:spcAft>
              <a:buSzPts val="3000"/>
              <a:buChar char="o"/>
            </a:pPr>
            <a:r>
              <a:rPr lang="en-US" sz="3000">
                <a:solidFill>
                  <a:srgbClr val="000000"/>
                </a:solidFill>
              </a:rPr>
              <a:t>Discuss approaches to remote learning focused on the elementary </a:t>
            </a:r>
            <a:r>
              <a:rPr lang="en-US" sz="3000" u="sng">
                <a:solidFill>
                  <a:schemeClr val="hlink"/>
                </a:solidFill>
                <a:hlinkClick r:id="rId3"/>
              </a:rPr>
              <a:t>science and technology/engineering standards</a:t>
            </a:r>
            <a:br>
              <a:rPr lang="en-US" sz="3000">
                <a:solidFill>
                  <a:srgbClr val="000000"/>
                </a:solidFill>
              </a:rPr>
            </a:br>
            <a:endParaRPr sz="3000"/>
          </a:p>
          <a:p>
            <a:pPr marL="736600" lvl="1" indent="-292100" algn="l" rtl="0">
              <a:spcBef>
                <a:spcPts val="0"/>
              </a:spcBef>
              <a:spcAft>
                <a:spcPts val="0"/>
              </a:spcAft>
              <a:buSzPts val="3000"/>
              <a:buChar char="o"/>
            </a:pPr>
            <a:r>
              <a:rPr lang="en-US" sz="3000"/>
              <a:t>Ask and answer questions and offer support</a:t>
            </a:r>
            <a:endParaRPr sz="3000"/>
          </a:p>
        </p:txBody>
      </p:sp>
      <p:sp>
        <p:nvSpPr>
          <p:cNvPr id="150" name="Google Shape;150;p22"/>
          <p:cNvSpPr txBox="1">
            <a:spLocks noGrp="1"/>
          </p:cNvSpPr>
          <p:nvPr>
            <p:ph type="sldNum" idx="12"/>
          </p:nvPr>
        </p:nvSpPr>
        <p:spPr>
          <a:xfrm>
            <a:off x="8644467" y="631110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p:nvPr/>
        </p:nvSpPr>
        <p:spPr>
          <a:xfrm>
            <a:off x="1" y="3190714"/>
            <a:ext cx="2769078"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lt1"/>
                </a:solidFill>
                <a:latin typeface="Quattrocento Sans"/>
                <a:ea typeface="Quattrocento Sans"/>
                <a:cs typeface="Quattrocento Sans"/>
                <a:sym typeface="Quattrocento Sans"/>
              </a:rPr>
              <a:t>Agenda</a:t>
            </a:r>
            <a:endParaRPr/>
          </a:p>
        </p:txBody>
      </p:sp>
      <p:grpSp>
        <p:nvGrpSpPr>
          <p:cNvPr id="157" name="Google Shape;157;p23" descr="Introductions and welcome"/>
          <p:cNvGrpSpPr/>
          <p:nvPr/>
        </p:nvGrpSpPr>
        <p:grpSpPr>
          <a:xfrm>
            <a:off x="3030066" y="361617"/>
            <a:ext cx="8839199" cy="809458"/>
            <a:chOff x="3061064" y="188784"/>
            <a:chExt cx="8839199" cy="809458"/>
          </a:xfrm>
        </p:grpSpPr>
        <p:sp>
          <p:nvSpPr>
            <p:cNvPr id="158" name="Google Shape;158;p23"/>
            <p:cNvSpPr/>
            <p:nvPr/>
          </p:nvSpPr>
          <p:spPr>
            <a:xfrm>
              <a:off x="3061064" y="188784"/>
              <a:ext cx="809458" cy="809458"/>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1</a:t>
              </a:r>
              <a:endParaRPr sz="3600">
                <a:solidFill>
                  <a:schemeClr val="lt1"/>
                </a:solidFill>
                <a:latin typeface="Quattrocento Sans"/>
                <a:ea typeface="Quattrocento Sans"/>
                <a:cs typeface="Quattrocento Sans"/>
                <a:sym typeface="Quattrocento Sans"/>
              </a:endParaRPr>
            </a:p>
          </p:txBody>
        </p:sp>
        <p:sp>
          <p:nvSpPr>
            <p:cNvPr id="159" name="Google Shape;159;p23"/>
            <p:cNvSpPr txBox="1"/>
            <p:nvPr/>
          </p:nvSpPr>
          <p:spPr>
            <a:xfrm>
              <a:off x="3918853" y="188784"/>
              <a:ext cx="7981410" cy="80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101D34"/>
                  </a:solidFill>
                  <a:latin typeface="Quattrocento Sans"/>
                  <a:ea typeface="Quattrocento Sans"/>
                  <a:cs typeface="Quattrocento Sans"/>
                  <a:sym typeface="Quattrocento Sans"/>
                </a:rPr>
                <a:t>Introductions and Welcome (5 mins) </a:t>
              </a:r>
              <a:endParaRPr/>
            </a:p>
          </p:txBody>
        </p:sp>
      </p:grpSp>
      <p:grpSp>
        <p:nvGrpSpPr>
          <p:cNvPr id="160" name="Google Shape;160;p23" descr="Remote Learning Recommendations"/>
          <p:cNvGrpSpPr/>
          <p:nvPr/>
        </p:nvGrpSpPr>
        <p:grpSpPr>
          <a:xfrm>
            <a:off x="3028544" y="1483995"/>
            <a:ext cx="8839200" cy="809459"/>
            <a:chOff x="3061063" y="1873080"/>
            <a:chExt cx="8839200" cy="809459"/>
          </a:xfrm>
        </p:grpSpPr>
        <p:sp>
          <p:nvSpPr>
            <p:cNvPr id="161" name="Google Shape;161;p23"/>
            <p:cNvSpPr/>
            <p:nvPr/>
          </p:nvSpPr>
          <p:spPr>
            <a:xfrm>
              <a:off x="3061063" y="1873080"/>
              <a:ext cx="809459" cy="809459"/>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2</a:t>
              </a:r>
              <a:endParaRPr sz="3600">
                <a:solidFill>
                  <a:schemeClr val="lt1"/>
                </a:solidFill>
                <a:latin typeface="Quattrocento Sans"/>
                <a:ea typeface="Quattrocento Sans"/>
                <a:cs typeface="Quattrocento Sans"/>
                <a:sym typeface="Quattrocento Sans"/>
              </a:endParaRPr>
            </a:p>
          </p:txBody>
        </p:sp>
        <p:sp>
          <p:nvSpPr>
            <p:cNvPr id="162" name="Google Shape;162;p23"/>
            <p:cNvSpPr txBox="1"/>
            <p:nvPr/>
          </p:nvSpPr>
          <p:spPr>
            <a:xfrm>
              <a:off x="3918853" y="1873080"/>
              <a:ext cx="7981410" cy="80945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101D34"/>
                </a:solidFill>
                <a:latin typeface="Quattrocento Sans"/>
                <a:ea typeface="Quattrocento Sans"/>
                <a:cs typeface="Quattrocento Sans"/>
                <a:sym typeface="Quattrocento Sans"/>
              </a:endParaRPr>
            </a:p>
          </p:txBody>
        </p:sp>
      </p:grpSp>
      <p:sp>
        <p:nvSpPr>
          <p:cNvPr id="163" name="Google Shape;163;p23"/>
          <p:cNvSpPr/>
          <p:nvPr/>
        </p:nvSpPr>
        <p:spPr>
          <a:xfrm>
            <a:off x="3028541" y="2740823"/>
            <a:ext cx="809459" cy="809459"/>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3</a:t>
            </a:r>
            <a:endParaRPr sz="3600">
              <a:solidFill>
                <a:schemeClr val="lt1"/>
              </a:solidFill>
              <a:latin typeface="Quattrocento Sans"/>
              <a:ea typeface="Quattrocento Sans"/>
              <a:cs typeface="Quattrocento Sans"/>
              <a:sym typeface="Quattrocento Sans"/>
            </a:endParaRPr>
          </a:p>
        </p:txBody>
      </p:sp>
      <p:grpSp>
        <p:nvGrpSpPr>
          <p:cNvPr id="164" name="Google Shape;164;p23" descr="Q &amp; A"/>
          <p:cNvGrpSpPr/>
          <p:nvPr/>
        </p:nvGrpSpPr>
        <p:grpSpPr>
          <a:xfrm>
            <a:off x="3028542" y="4056052"/>
            <a:ext cx="8839202" cy="809459"/>
            <a:chOff x="3061061" y="4335544"/>
            <a:chExt cx="8839202" cy="809459"/>
          </a:xfrm>
        </p:grpSpPr>
        <p:sp>
          <p:nvSpPr>
            <p:cNvPr id="165" name="Google Shape;165;p23"/>
            <p:cNvSpPr/>
            <p:nvPr/>
          </p:nvSpPr>
          <p:spPr>
            <a:xfrm>
              <a:off x="3061061" y="4335544"/>
              <a:ext cx="809459" cy="809459"/>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4</a:t>
              </a:r>
              <a:endParaRPr sz="3600">
                <a:solidFill>
                  <a:schemeClr val="lt1"/>
                </a:solidFill>
                <a:latin typeface="Quattrocento Sans"/>
                <a:ea typeface="Quattrocento Sans"/>
                <a:cs typeface="Quattrocento Sans"/>
                <a:sym typeface="Quattrocento Sans"/>
              </a:endParaRPr>
            </a:p>
          </p:txBody>
        </p:sp>
        <p:sp>
          <p:nvSpPr>
            <p:cNvPr id="166" name="Google Shape;166;p23"/>
            <p:cNvSpPr txBox="1"/>
            <p:nvPr/>
          </p:nvSpPr>
          <p:spPr>
            <a:xfrm>
              <a:off x="3918853" y="4364498"/>
              <a:ext cx="7981410" cy="7586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101D34"/>
                  </a:solidFill>
                  <a:latin typeface="Quattrocento Sans"/>
                  <a:ea typeface="Quattrocento Sans"/>
                  <a:cs typeface="Quattrocento Sans"/>
                  <a:sym typeface="Quattrocento Sans"/>
                </a:rPr>
                <a:t>Q+A (15 mins)</a:t>
              </a:r>
              <a:endParaRPr/>
            </a:p>
          </p:txBody>
        </p:sp>
      </p:grpSp>
      <p:sp>
        <p:nvSpPr>
          <p:cNvPr id="167" name="Google Shape;167;p23"/>
          <p:cNvSpPr/>
          <p:nvPr/>
        </p:nvSpPr>
        <p:spPr>
          <a:xfrm>
            <a:off x="3838005" y="1627114"/>
            <a:ext cx="79053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101D34"/>
                </a:solidFill>
                <a:latin typeface="Quattrocento Sans"/>
                <a:ea typeface="Quattrocento Sans"/>
                <a:cs typeface="Quattrocento Sans"/>
                <a:sym typeface="Quattrocento Sans"/>
              </a:rPr>
              <a:t>Remote Learning Recommendations (15 mins)</a:t>
            </a:r>
            <a:endParaRPr/>
          </a:p>
        </p:txBody>
      </p:sp>
      <p:sp>
        <p:nvSpPr>
          <p:cNvPr id="168" name="Google Shape;168;p23"/>
          <p:cNvSpPr/>
          <p:nvPr/>
        </p:nvSpPr>
        <p:spPr>
          <a:xfrm>
            <a:off x="3922875" y="2634950"/>
            <a:ext cx="7571400" cy="1000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400"/>
              </a:spcAft>
              <a:buNone/>
            </a:pPr>
            <a:r>
              <a:rPr lang="en-US" sz="2800">
                <a:latin typeface="Quattrocento Sans"/>
                <a:ea typeface="Quattrocento Sans"/>
                <a:cs typeface="Quattrocento Sans"/>
                <a:sym typeface="Quattrocento Sans"/>
              </a:rPr>
              <a:t>Remote Learning in Science (15 mins)</a:t>
            </a:r>
            <a:endParaRPr sz="2800">
              <a:latin typeface="Quattrocento Sans"/>
              <a:ea typeface="Quattrocento Sans"/>
              <a:cs typeface="Quattrocento Sans"/>
              <a:sym typeface="Quattrocento Sans"/>
            </a:endParaRPr>
          </a:p>
        </p:txBody>
      </p:sp>
      <p:sp>
        <p:nvSpPr>
          <p:cNvPr id="169" name="Google Shape;169;p23"/>
          <p:cNvSpPr txBox="1"/>
          <p:nvPr/>
        </p:nvSpPr>
        <p:spPr>
          <a:xfrm>
            <a:off x="3838000" y="5286400"/>
            <a:ext cx="8515200" cy="10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i="1">
                <a:solidFill>
                  <a:srgbClr val="FF9900"/>
                </a:solidFill>
                <a:latin typeface="Quattrocento Sans"/>
                <a:ea typeface="Quattrocento Sans"/>
                <a:cs typeface="Quattrocento Sans"/>
                <a:sym typeface="Quattrocento Sans"/>
              </a:rPr>
              <a:t>Please type questions into the Chat at any time.</a:t>
            </a:r>
            <a:endParaRPr sz="2800" i="1">
              <a:solidFill>
                <a:srgbClr val="FF9900"/>
              </a:solidFill>
              <a:latin typeface="Quattrocento Sans"/>
              <a:ea typeface="Quattrocento Sans"/>
              <a:cs typeface="Quattrocento Sans"/>
              <a:sym typeface="Quattrocento Sans"/>
            </a:endParaRPr>
          </a:p>
        </p:txBody>
      </p:sp>
      <p:sp>
        <p:nvSpPr>
          <p:cNvPr id="2" name="Title 1">
            <a:extLst>
              <a:ext uri="{FF2B5EF4-FFF2-40B4-BE49-F238E27FC236}">
                <a16:creationId xmlns:a16="http://schemas.microsoft.com/office/drawing/2014/main" id="{02DA13C6-241A-4BD2-85C6-705A0CCABC75}"/>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Agenda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p:nvPr/>
        </p:nvSpPr>
        <p:spPr>
          <a:xfrm>
            <a:off x="2093675" y="2598000"/>
            <a:ext cx="99243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Quattrocento Sans"/>
                <a:ea typeface="Quattrocento Sans"/>
                <a:cs typeface="Quattrocento Sans"/>
                <a:sym typeface="Quattrocento Sans"/>
              </a:rPr>
              <a:t>Remote Learning Recommendations</a:t>
            </a:r>
            <a:endParaRPr/>
          </a:p>
        </p:txBody>
      </p:sp>
      <p:sp>
        <p:nvSpPr>
          <p:cNvPr id="2" name="Title 1">
            <a:extLst>
              <a:ext uri="{FF2B5EF4-FFF2-40B4-BE49-F238E27FC236}">
                <a16:creationId xmlns:a16="http://schemas.microsoft.com/office/drawing/2014/main" id="{CF63C6E1-159B-4EAE-9D6F-6E222134084A}"/>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Remote Learning Recommendations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a:spLocks noGrp="1"/>
          </p:cNvSpPr>
          <p:nvPr>
            <p:ph type="title"/>
          </p:nvPr>
        </p:nvSpPr>
        <p:spPr>
          <a:xfrm>
            <a:off x="567750" y="288925"/>
            <a:ext cx="11370900" cy="888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300"/>
              <a:t>Remote Learning Recommendations</a:t>
            </a:r>
            <a:endParaRPr sz="2300"/>
          </a:p>
          <a:p>
            <a:pPr marL="0" lvl="0" indent="0" algn="l" rtl="0">
              <a:lnSpc>
                <a:spcPct val="100000"/>
              </a:lnSpc>
              <a:spcBef>
                <a:spcPts val="1000"/>
              </a:spcBef>
              <a:spcAft>
                <a:spcPts val="0"/>
              </a:spcAft>
              <a:buNone/>
            </a:pPr>
            <a:r>
              <a:rPr lang="en-US" sz="2100" u="sng">
                <a:solidFill>
                  <a:srgbClr val="EFEFEF"/>
                </a:solidFill>
                <a:hlinkClick r:id="rId3"/>
              </a:rPr>
              <a:t>http://www.doe.mass.edu/covid19/learn-at-home.html</a:t>
            </a:r>
            <a:endParaRPr sz="2100">
              <a:solidFill>
                <a:srgbClr val="EFEFEF"/>
              </a:solidFill>
            </a:endParaRPr>
          </a:p>
          <a:p>
            <a:pPr marL="0" lvl="0" indent="0" algn="l" rtl="0">
              <a:spcBef>
                <a:spcPts val="0"/>
              </a:spcBef>
              <a:spcAft>
                <a:spcPts val="0"/>
              </a:spcAft>
              <a:buNone/>
            </a:pPr>
            <a:endParaRPr sz="2300"/>
          </a:p>
        </p:txBody>
      </p:sp>
      <p:sp>
        <p:nvSpPr>
          <p:cNvPr id="182" name="Google Shape;182;p2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183" name="Google Shape;183;p25" descr="DESE Learning at home webpage screenshot"/>
          <p:cNvPicPr preferRelativeResize="0"/>
          <p:nvPr/>
        </p:nvPicPr>
        <p:blipFill>
          <a:blip r:embed="rId4">
            <a:alphaModFix/>
          </a:blip>
          <a:stretch>
            <a:fillRect/>
          </a:stretch>
        </p:blipFill>
        <p:spPr>
          <a:xfrm>
            <a:off x="1342375" y="1172698"/>
            <a:ext cx="9135742" cy="5183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Guiding Principles For Our Work </a:t>
            </a:r>
            <a:endParaRPr/>
          </a:p>
        </p:txBody>
      </p:sp>
      <p:sp>
        <p:nvSpPr>
          <p:cNvPr id="190" name="Google Shape;190;p26"/>
          <p:cNvSpPr txBox="1">
            <a:spLocks noGrp="1"/>
          </p:cNvSpPr>
          <p:nvPr>
            <p:ph type="body" idx="1"/>
          </p:nvPr>
        </p:nvSpPr>
        <p:spPr>
          <a:xfrm>
            <a:off x="407400" y="1154325"/>
            <a:ext cx="11691600" cy="5414400"/>
          </a:xfrm>
          <a:prstGeom prst="rect">
            <a:avLst/>
          </a:prstGeom>
        </p:spPr>
        <p:txBody>
          <a:bodyPr spcFirstLastPara="1" wrap="square" lIns="91425" tIns="45700" rIns="91425" bIns="45700" anchor="t" anchorCtr="0">
            <a:noAutofit/>
          </a:bodyPr>
          <a:lstStyle/>
          <a:p>
            <a:pPr marL="457200" lvl="0" indent="-400050" algn="l" rtl="0">
              <a:spcBef>
                <a:spcPts val="1000"/>
              </a:spcBef>
              <a:spcAft>
                <a:spcPts val="0"/>
              </a:spcAft>
              <a:buSzPts val="2700"/>
              <a:buChar char="•"/>
            </a:pPr>
            <a:r>
              <a:rPr lang="en-US" sz="2700"/>
              <a:t>The safety and well-being of students,</a:t>
            </a:r>
            <a:br>
              <a:rPr lang="en-US" sz="2700"/>
            </a:br>
            <a:r>
              <a:rPr lang="en-US" sz="2700"/>
              <a:t>families, and staff must be our top </a:t>
            </a:r>
            <a:br>
              <a:rPr lang="en-US" sz="2700"/>
            </a:br>
            <a:r>
              <a:rPr lang="en-US" sz="2700"/>
              <a:t>priority.</a:t>
            </a:r>
            <a:br>
              <a:rPr lang="en-US" sz="2700"/>
            </a:br>
            <a:endParaRPr sz="2000"/>
          </a:p>
          <a:p>
            <a:pPr marL="457200" lvl="0" indent="-400050" algn="l" rtl="0">
              <a:spcBef>
                <a:spcPts val="0"/>
              </a:spcBef>
              <a:spcAft>
                <a:spcPts val="0"/>
              </a:spcAft>
              <a:buSzPts val="2700"/>
              <a:buChar char="•"/>
            </a:pPr>
            <a:r>
              <a:rPr lang="en-US" sz="2700"/>
              <a:t>This crisis disproportionately affects</a:t>
            </a:r>
            <a:br>
              <a:rPr lang="en-US" sz="2700"/>
            </a:br>
            <a:r>
              <a:rPr lang="en-US" sz="2700"/>
              <a:t>our most vulnerable students in terms</a:t>
            </a:r>
            <a:br>
              <a:rPr lang="en-US" sz="2700"/>
            </a:br>
            <a:r>
              <a:rPr lang="en-US" sz="2700"/>
              <a:t>of their physical and mental health </a:t>
            </a:r>
            <a:br>
              <a:rPr lang="en-US" sz="2700"/>
            </a:br>
            <a:r>
              <a:rPr lang="en-US" sz="2700"/>
              <a:t>and also academically. Equity needs </a:t>
            </a:r>
            <a:br>
              <a:rPr lang="en-US" sz="2700"/>
            </a:br>
            <a:r>
              <a:rPr lang="en-US" sz="2700"/>
              <a:t>to be a top consideration.</a:t>
            </a:r>
            <a:br>
              <a:rPr lang="en-US" sz="2700"/>
            </a:br>
            <a:endParaRPr sz="2000"/>
          </a:p>
          <a:p>
            <a:pPr marL="457200" lvl="0" indent="-400050" algn="l" rtl="0">
              <a:spcBef>
                <a:spcPts val="0"/>
              </a:spcBef>
              <a:spcAft>
                <a:spcPts val="0"/>
              </a:spcAft>
              <a:buSzPts val="2700"/>
              <a:buChar char="•"/>
            </a:pPr>
            <a:r>
              <a:rPr lang="en-US" sz="2700"/>
              <a:t>Maintaining connections between school </a:t>
            </a:r>
            <a:br>
              <a:rPr lang="en-US" sz="2700"/>
            </a:br>
            <a:r>
              <a:rPr lang="en-US" sz="2700"/>
              <a:t>staff, students, and families is paramount.</a:t>
            </a:r>
            <a:endParaRPr sz="2700"/>
          </a:p>
        </p:txBody>
      </p:sp>
      <p:sp>
        <p:nvSpPr>
          <p:cNvPr id="191" name="Google Shape;191;p2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192" name="Google Shape;192;p26" descr="Strengthening our Remote Learning Experience report cover image"/>
          <p:cNvPicPr preferRelativeResize="0"/>
          <p:nvPr/>
        </p:nvPicPr>
        <p:blipFill>
          <a:blip r:embed="rId3">
            <a:alphaModFix/>
          </a:blip>
          <a:stretch>
            <a:fillRect/>
          </a:stretch>
        </p:blipFill>
        <p:spPr>
          <a:xfrm>
            <a:off x="7066150" y="1293475"/>
            <a:ext cx="5109050" cy="3918175"/>
          </a:xfrm>
          <a:prstGeom prst="rect">
            <a:avLst/>
          </a:prstGeom>
          <a:noFill/>
          <a:ln w="9525" cap="flat" cmpd="sng">
            <a:solidFill>
              <a:srgbClr val="1A1A1A"/>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“Strengthening our Remote Learning Experience”</a:t>
            </a:r>
            <a:endParaRPr/>
          </a:p>
        </p:txBody>
      </p:sp>
      <p:sp>
        <p:nvSpPr>
          <p:cNvPr id="199" name="Google Shape;199;p2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200" name="Google Shape;200;p27" descr="Strengthening our remote learning experience excerpt"/>
          <p:cNvPicPr preferRelativeResize="0"/>
          <p:nvPr/>
        </p:nvPicPr>
        <p:blipFill>
          <a:blip r:embed="rId3">
            <a:alphaModFix/>
          </a:blip>
          <a:stretch>
            <a:fillRect/>
          </a:stretch>
        </p:blipFill>
        <p:spPr>
          <a:xfrm>
            <a:off x="1777325" y="1041100"/>
            <a:ext cx="8716375" cy="5449200"/>
          </a:xfrm>
          <a:prstGeom prst="rect">
            <a:avLst/>
          </a:prstGeom>
          <a:noFill/>
          <a:ln>
            <a:noFill/>
          </a:ln>
        </p:spPr>
      </p:pic>
    </p:spTree>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DropOffZoneRoutingForm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DESE-231-61016</_dlc_DocId>
    <_dlc_DocIdUrl xmlns="733efe1c-5bbe-4968-87dc-d400e65c879f">
      <Url>https://sharepoint.doemass.org/ese/webteam/cps/_layouts/DocIdRedir.aspx?ID=DESE-231-61016</Url>
      <Description>DESE-231-61016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83E8125-2859-4B95-8809-8704B5FF6DCD}">
  <ds:schemaRefs>
    <ds:schemaRef ds:uri="http://schemas.microsoft.com/sharepoint/v3/contenttype/forms"/>
  </ds:schemaRefs>
</ds:datastoreItem>
</file>

<file path=customXml/itemProps2.xml><?xml version="1.0" encoding="utf-8"?>
<ds:datastoreItem xmlns:ds="http://schemas.openxmlformats.org/officeDocument/2006/customXml" ds:itemID="{51D36CB8-5B09-4640-9F6C-E0F190877CDB}">
  <ds:schemaRefs>
    <ds:schemaRef ds:uri="http://schemas.microsoft.com/office/2006/metadata/properties"/>
    <ds:schemaRef ds:uri="0a4e05da-b9bc-4326-ad73-01ef31b95567"/>
    <ds:schemaRef ds:uri="http://purl.org/dc/terms/"/>
    <ds:schemaRef ds:uri="733efe1c-5bbe-4968-87dc-d400e65c879f"/>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B9E7CC4-5E62-48F9-B797-F803C4BDBA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DD1145C-BF17-4BFF-B05A-1F91E053555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11</TotalTime>
  <Words>2069</Words>
  <Application>Microsoft Office PowerPoint</Application>
  <PresentationFormat>Widescreen</PresentationFormat>
  <Paragraphs>234</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Courier New</vt:lpstr>
      <vt:lpstr>Cambria</vt:lpstr>
      <vt:lpstr>Lato</vt:lpstr>
      <vt:lpstr>Calibri</vt:lpstr>
      <vt:lpstr>Noto Sans Symbols</vt:lpstr>
      <vt:lpstr>Dosis</vt:lpstr>
      <vt:lpstr>Times New Roman</vt:lpstr>
      <vt:lpstr>Quattrocento Sans</vt:lpstr>
      <vt:lpstr>Arial</vt:lpstr>
      <vt:lpstr>Petrona</vt:lpstr>
      <vt:lpstr>ESE PowerPoint Template 2017</vt:lpstr>
      <vt:lpstr>Supporting Remote Learning in Secondary Science &amp; Technology Engineering</vt:lpstr>
      <vt:lpstr>Introductions</vt:lpstr>
      <vt:lpstr>Thank You!</vt:lpstr>
      <vt:lpstr>Webinar Goals</vt:lpstr>
      <vt:lpstr>Agenda</vt:lpstr>
      <vt:lpstr>Remote Learning Recommendations</vt:lpstr>
      <vt:lpstr>Remote Learning Recommendations http://www.doe.mass.edu/covid19/learn-at-home.html </vt:lpstr>
      <vt:lpstr>Guiding Principles For Our Work </vt:lpstr>
      <vt:lpstr>“Strengthening our Remote Learning Experience”</vt:lpstr>
      <vt:lpstr>Prerequisite Standards</vt:lpstr>
      <vt:lpstr>Using the Prerequisite Standards</vt:lpstr>
      <vt:lpstr>Prerequisite Standards: How were they selected?</vt:lpstr>
      <vt:lpstr>Prerequisite Standards: FAQ</vt:lpstr>
      <vt:lpstr>Remote Learning in Secondary Science</vt:lpstr>
      <vt:lpstr>Remote Learning: Top Tips</vt:lpstr>
      <vt:lpstr>Planning for Remote Learning in Secondary Science </vt:lpstr>
      <vt:lpstr>Recommendations for Remote Learning</vt:lpstr>
      <vt:lpstr>Facilitating Remote Learning</vt:lpstr>
      <vt:lpstr>Engaging Students in Coherent Multi-Day Remote Learning </vt:lpstr>
      <vt:lpstr>Example: Notice and Wonder Walk </vt:lpstr>
      <vt:lpstr>Example Initial Models</vt:lpstr>
      <vt:lpstr>Asynchronous Example Using Models to Construct Explanations </vt:lpstr>
      <vt:lpstr>Example Virtual Lab</vt:lpstr>
      <vt:lpstr>Engaging Students in Coherent Multi-Day Remote Learning </vt:lpstr>
      <vt:lpstr>Resources for Thinking about Remote Learning</vt:lpstr>
      <vt:lpstr>Q &amp; A</vt:lpstr>
      <vt:lpstr>Submit Your STEM Highlights to the Newsletter!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Remote Learning: Secondary Science, May 2020</dc:title>
  <dc:creator>DESE</dc:creator>
  <cp:lastModifiedBy>Zou, Dong (EOE)</cp:lastModifiedBy>
  <cp:revision>5</cp:revision>
  <dcterms:modified xsi:type="dcterms:W3CDTF">2020-05-22T18:48:18Z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22 2020</vt:lpwstr>
  </property>
</Properties>
</file>