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 id="2147483668" r:id="rId6"/>
    <p:sldMasterId id="2147483675" r:id="rId7"/>
  </p:sldMasterIdLst>
  <p:notesMasterIdLst>
    <p:notesMasterId r:id="rId46"/>
  </p:notesMasterIdLst>
  <p:handoutMasterIdLst>
    <p:handoutMasterId r:id="rId47"/>
  </p:handoutMasterIdLst>
  <p:sldIdLst>
    <p:sldId id="277" r:id="rId8"/>
    <p:sldId id="257" r:id="rId9"/>
    <p:sldId id="260" r:id="rId10"/>
    <p:sldId id="452" r:id="rId11"/>
    <p:sldId id="498" r:id="rId12"/>
    <p:sldId id="2143" r:id="rId13"/>
    <p:sldId id="700" r:id="rId14"/>
    <p:sldId id="2145" r:id="rId15"/>
    <p:sldId id="2146" r:id="rId16"/>
    <p:sldId id="699" r:id="rId17"/>
    <p:sldId id="258" r:id="rId18"/>
    <p:sldId id="701" r:id="rId19"/>
    <p:sldId id="688" r:id="rId20"/>
    <p:sldId id="2139" r:id="rId21"/>
    <p:sldId id="295" r:id="rId22"/>
    <p:sldId id="2132" r:id="rId23"/>
    <p:sldId id="2137" r:id="rId24"/>
    <p:sldId id="2138" r:id="rId25"/>
    <p:sldId id="710" r:id="rId26"/>
    <p:sldId id="1374" r:id="rId27"/>
    <p:sldId id="1351" r:id="rId28"/>
    <p:sldId id="1381" r:id="rId29"/>
    <p:sldId id="2128" r:id="rId30"/>
    <p:sldId id="2131" r:id="rId31"/>
    <p:sldId id="316" r:id="rId32"/>
    <p:sldId id="2142" r:id="rId33"/>
    <p:sldId id="703" r:id="rId34"/>
    <p:sldId id="2144" r:id="rId35"/>
    <p:sldId id="709" r:id="rId36"/>
    <p:sldId id="706" r:id="rId37"/>
    <p:sldId id="708" r:id="rId38"/>
    <p:sldId id="2140" r:id="rId39"/>
    <p:sldId id="256" r:id="rId40"/>
    <p:sldId id="704" r:id="rId41"/>
    <p:sldId id="2147" r:id="rId42"/>
    <p:sldId id="702" r:id="rId43"/>
    <p:sldId id="286" r:id="rId44"/>
    <p:sldId id="265"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452"/>
            <p14:sldId id="498"/>
            <p14:sldId id="2143"/>
            <p14:sldId id="700"/>
            <p14:sldId id="2145"/>
            <p14:sldId id="2146"/>
            <p14:sldId id="699"/>
            <p14:sldId id="258"/>
            <p14:sldId id="701"/>
            <p14:sldId id="688"/>
            <p14:sldId id="2139"/>
            <p14:sldId id="295"/>
            <p14:sldId id="2132"/>
            <p14:sldId id="2137"/>
            <p14:sldId id="2138"/>
            <p14:sldId id="710"/>
            <p14:sldId id="1374"/>
            <p14:sldId id="1351"/>
            <p14:sldId id="1381"/>
            <p14:sldId id="2128"/>
            <p14:sldId id="2131"/>
            <p14:sldId id="316"/>
            <p14:sldId id="2142"/>
            <p14:sldId id="703"/>
            <p14:sldId id="2144"/>
            <p14:sldId id="709"/>
            <p14:sldId id="706"/>
            <p14:sldId id="708"/>
            <p14:sldId id="2140"/>
            <p14:sldId id="256"/>
            <p14:sldId id="704"/>
            <p14:sldId id="2147"/>
            <p14:sldId id="702"/>
            <p14:sldId id="286"/>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 name="Cover &amp; content" id="{3767A9E6-6210-4D86-AC9F-3B0944D75A6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3" name="Alvarez, Iraida (DESE)" initials="A(" lastIdx="34" clrIdx="2">
    <p:extLst>
      <p:ext uri="{19B8F6BF-5375-455C-9EA6-DF929625EA0E}">
        <p15:presenceInfo xmlns:p15="http://schemas.microsoft.com/office/powerpoint/2012/main" userId="S::iraida.j.alvarez@mass.gov::66b89c24-7507-40c7-9620-66ed0feaf784" providerId="AD"/>
      </p:ext>
    </p:extLst>
  </p:cmAuthor>
  <p:cmAuthor id="4" name="Johnston, Russell (DESE)" initials="J(" lastIdx="17" clrIdx="3">
    <p:extLst>
      <p:ext uri="{19B8F6BF-5375-455C-9EA6-DF929625EA0E}">
        <p15:presenceInfo xmlns:p15="http://schemas.microsoft.com/office/powerpoint/2012/main" userId="S::russell.johnston@mass.gov::7c120461-dde6-4347-b09f-f9c0472c7017" providerId="AD"/>
      </p:ext>
    </p:extLst>
  </p:cmAuthor>
  <p:cmAuthor id="5" name="Viviani, Lauren (DESE)" initials="V(" lastIdx="8" clrIdx="4">
    <p:extLst>
      <p:ext uri="{19B8F6BF-5375-455C-9EA6-DF929625EA0E}">
        <p15:presenceInfo xmlns:p15="http://schemas.microsoft.com/office/powerpoint/2012/main" userId="S::lauren.m.viviani@mass.gov::a2788da4-dd76-4dfc-998f-31fcce3f4a22"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 id="7" name="Rastogi-Kelly, Vandana (DESE)" initials="R(" lastIdx="4" clrIdx="6">
    <p:extLst>
      <p:ext uri="{19B8F6BF-5375-455C-9EA6-DF929625EA0E}">
        <p15:presenceInfo xmlns:p15="http://schemas.microsoft.com/office/powerpoint/2012/main" userId="S::vandana.r.rastogi-kelly@mass.gov::04ea3925-efd3-4cb6-91ff-2bb834262727" providerId="AD"/>
      </p:ext>
    </p:extLst>
  </p:cmAuthor>
  <p:cmAuthor id="8" name="Camacho, Jamie L. (DESE)" initials="C(" lastIdx="5" clrIdx="7">
    <p:extLst>
      <p:ext uri="{19B8F6BF-5375-455C-9EA6-DF929625EA0E}">
        <p15:presenceInfo xmlns:p15="http://schemas.microsoft.com/office/powerpoint/2012/main" userId="S::jamie.l.camacho@mass.gov::21f49f1e-e593-4860-b32e-bdd5656b5338"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11" name="Thomas, Arabela (DESE)" initials="T(" lastIdx="7" clrIdx="10">
    <p:extLst>
      <p:ext uri="{19B8F6BF-5375-455C-9EA6-DF929625EA0E}">
        <p15:presenceInfo xmlns:p15="http://schemas.microsoft.com/office/powerpoint/2012/main" userId="S::arabela.thomas@mass.gov::c61caa2c-bd09-41fa-982d-4db69e7cef18" providerId="AD"/>
      </p:ext>
    </p:extLst>
  </p:cmAuthor>
  <p:cmAuthor id="12" name="April Rist" initials="AR [2]" lastIdx="5" clrIdx="11">
    <p:extLst>
      <p:ext uri="{19B8F6BF-5375-455C-9EA6-DF929625EA0E}">
        <p15:presenceInfo xmlns:p15="http://schemas.microsoft.com/office/powerpoint/2012/main" userId="April Rist" providerId="None"/>
      </p:ext>
    </p:extLst>
  </p:cmAuthor>
  <p:cmAuthor id="13" name="Rist, April K." initials="RK" lastIdx="2" clrIdx="12">
    <p:extLst>
      <p:ext uri="{19B8F6BF-5375-455C-9EA6-DF929625EA0E}">
        <p15:presenceInfo xmlns:p15="http://schemas.microsoft.com/office/powerpoint/2012/main" userId="S::april.k.rist@mass.gov::4389eada-97b1-467b-82fe-16345834928a" providerId="AD"/>
      </p:ext>
    </p:extLst>
  </p:cmAuthor>
  <p:cmAuthor id="14" name="Rist, April K." initials="RAK" lastIdx="2" clrIdx="13">
    <p:extLst>
      <p:ext uri="{19B8F6BF-5375-455C-9EA6-DF929625EA0E}">
        <p15:presenceInfo xmlns:p15="http://schemas.microsoft.com/office/powerpoint/2012/main" userId="Rist, April K." providerId="None"/>
      </p:ext>
    </p:extLst>
  </p:cmAuthor>
  <p:cmAuthor id="15" name="Johnston, Russell (DESE)" initials="JR(" lastIdx="2" clrIdx="14">
    <p:extLst>
      <p:ext uri="{19B8F6BF-5375-455C-9EA6-DF929625EA0E}">
        <p15:presenceInfo xmlns:p15="http://schemas.microsoft.com/office/powerpoint/2012/main" userId="S::russell.johnston@mass.gov::9dc7468c-4e37-4531-b5d7-de3dc3343d55" providerId="AD"/>
      </p:ext>
    </p:extLst>
  </p:cmAuthor>
  <p:cmAuthor id="16" name="Gordon, Melissa (DESE)" initials="GM(" lastIdx="1" clrIdx="15">
    <p:extLst>
      <p:ext uri="{19B8F6BF-5375-455C-9EA6-DF929625EA0E}">
        <p15:presenceInfo xmlns:p15="http://schemas.microsoft.com/office/powerpoint/2012/main" userId="S::Melissa.Gordon@mass.gov::d4494f1d-4ce3-4122-8a9e-4da00fcf9b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14DA3-2FC9-4653-9D12-FBE437A4FC1D}" v="12" dt="2021-06-11T13:42:24.868"/>
    <p1510:client id="{3C4BD158-4C49-4460-A089-EB5B84337165}" v="42" dt="2021-06-10T21:34:11.818"/>
    <p1510:client id="{4AF9A8E4-FBB5-470B-AD3B-B3918FB583A6}" v="4" dt="2021-06-11T18:35:17.889"/>
    <p1510:client id="{57BEF1A5-FD99-4AE3-800F-836548EC08C5}" v="7" dt="2021-06-10T19:03:31.524"/>
    <p1510:client id="{6ECFFF19-ACB1-1005-3726-6867F21E314B}" v="216" vWet="217" dt="2021-06-10T19:42:42.177"/>
    <p1510:client id="{88A945A2-C230-4AEF-B9C4-F25C54CD4202}" v="256" dt="2021-06-11T13:13:23.973"/>
    <p1510:client id="{8E08185B-8A6A-4F68-8F44-9B315D67DA7B}" v="98" dt="2021-06-10T19:04:07.112"/>
    <p1510:client id="{9696250C-CB39-4A4D-88AA-97B3B818ED68}" v="363" dt="2021-06-11T12:57:42.768"/>
    <p1510:client id="{9C9D959B-C4C1-4CC4-C59D-0A3C628B843E}" v="1" dt="2021-06-10T19:25:52.699"/>
    <p1510:client id="{9EDD3D47-F803-499D-B7BA-ECFEA5CF3FEF}" v="6" dt="2021-06-10T14:58:05.330"/>
    <p1510:client id="{A4F249CB-998D-4344-859F-B826B9523ADB}" v="621" dt="2021-06-10T20:27:32.082"/>
    <p1510:client id="{DA244F16-DA8A-4F3D-A905-B1F11184E14E}" v="6" dt="2021-06-10T18:54:25.623"/>
    <p1510:client id="{DFC16973-90CC-48DF-BEEE-0783B9CE4D84}" v="275" dt="2021-06-11T02:19:36.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78" autoAdjust="0"/>
  </p:normalViewPr>
  <p:slideViewPr>
    <p:cSldViewPr snapToGrid="0">
      <p:cViewPr varScale="1">
        <p:scale>
          <a:sx n="104" d="100"/>
          <a:sy n="104" d="100"/>
        </p:scale>
        <p:origin x="756" y="84"/>
      </p:cViewPr>
      <p:guideLst>
        <p:guide orient="horz" pos="2160"/>
        <p:guide pos="3840"/>
      </p:guideLst>
    </p:cSldViewPr>
  </p:slideViewPr>
  <p:outlineViewPr>
    <p:cViewPr>
      <p:scale>
        <a:sx n="33" d="100"/>
        <a:sy n="33" d="100"/>
      </p:scale>
      <p:origin x="0" y="-27941"/>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33704-8678-4867-A668-B1B7C0D8B507}" type="doc">
      <dgm:prSet loTypeId="urn:microsoft.com/office/officeart/2018/5/layout/IconCircleLabelList" loCatId="icon" qsTypeId="urn:microsoft.com/office/officeart/2005/8/quickstyle/simple1" qsCatId="simple" csTypeId="urn:microsoft.com/office/officeart/2005/8/colors/accent2_1" csCatId="accent2" phldr="1"/>
      <dgm:spPr/>
      <dgm:t>
        <a:bodyPr/>
        <a:lstStyle/>
        <a:p>
          <a:endParaRPr lang="en-US"/>
        </a:p>
      </dgm:t>
    </dgm:pt>
    <dgm:pt modelId="{DE694E3C-147C-44F1-A4A3-84CB4F494FBA}">
      <dgm:prSet custT="1"/>
      <dgm:spPr/>
      <dgm:t>
        <a:bodyPr/>
        <a:lstStyle/>
        <a:p>
          <a:pPr>
            <a:lnSpc>
              <a:spcPct val="100000"/>
            </a:lnSpc>
            <a:defRPr cap="all"/>
          </a:pPr>
          <a:r>
            <a:rPr lang="en-US" sz="1600" b="1" kern="1200" cap="none" baseline="0" dirty="0"/>
            <a:t>Remediation </a:t>
          </a:r>
          <a:r>
            <a:rPr lang="en-US" sz="1600" kern="1200" cap="none" baseline="0" dirty="0"/>
            <a:t>often focuses on drilling students on isolated skills that bear little resemblance to current curriculum. </a:t>
          </a:r>
        </a:p>
        <a:p>
          <a:pPr>
            <a:lnSpc>
              <a:spcPct val="100000"/>
            </a:lnSpc>
            <a:defRPr cap="all"/>
          </a:pPr>
          <a:r>
            <a:rPr lang="en-US" sz="1600" kern="1200" cap="none" baseline="0" dirty="0">
              <a:solidFill>
                <a:srgbClr val="000000">
                  <a:hueOff val="0"/>
                  <a:satOff val="0"/>
                  <a:lumOff val="0"/>
                  <a:alphaOff val="0"/>
                </a:srgbClr>
              </a:solidFill>
              <a:latin typeface="Segoe UI"/>
              <a:ea typeface="+mn-ea"/>
              <a:cs typeface="Arial"/>
            </a:rPr>
            <a:t>Activities connect to standards from years ago and aim to have students </a:t>
          </a:r>
          <a:r>
            <a:rPr lang="en-US" sz="1600" b="1" kern="1200" cap="none" baseline="0" dirty="0">
              <a:solidFill>
                <a:srgbClr val="000000">
                  <a:hueOff val="0"/>
                  <a:satOff val="0"/>
                  <a:lumOff val="0"/>
                  <a:alphaOff val="0"/>
                </a:srgbClr>
              </a:solidFill>
              <a:latin typeface="Segoe UI"/>
              <a:ea typeface="+mn-ea"/>
              <a:cs typeface="Arial"/>
            </a:rPr>
            <a:t>master content from years past.</a:t>
          </a:r>
        </a:p>
      </dgm:t>
    </dgm:pt>
    <dgm:pt modelId="{BFD347F2-85D4-4414-A402-3DBD0A7B9F70}" type="parTrans" cxnId="{020CB71F-373C-43C4-A2BA-F9C856E73B47}">
      <dgm:prSet/>
      <dgm:spPr/>
      <dgm:t>
        <a:bodyPr/>
        <a:lstStyle/>
        <a:p>
          <a:endParaRPr lang="en-US"/>
        </a:p>
      </dgm:t>
    </dgm:pt>
    <dgm:pt modelId="{B35C51A4-8C99-4B1C-924E-CF2282B7DBF7}" type="sibTrans" cxnId="{020CB71F-373C-43C4-A2BA-F9C856E73B47}">
      <dgm:prSet/>
      <dgm:spPr/>
      <dgm:t>
        <a:bodyPr/>
        <a:lstStyle/>
        <a:p>
          <a:endParaRPr lang="en-US"/>
        </a:p>
      </dgm:t>
    </dgm:pt>
    <dgm:pt modelId="{D3551288-51F6-4BA5-91F0-871193DD6055}">
      <dgm:prSet custT="1"/>
      <dgm:spPr/>
      <dgm:t>
        <a:bodyPr/>
        <a:lstStyle/>
        <a:p>
          <a:pPr>
            <a:lnSpc>
              <a:spcPct val="100000"/>
            </a:lnSpc>
            <a:defRPr cap="all"/>
          </a:pPr>
          <a:r>
            <a:rPr lang="en-US" sz="1600" b="1" kern="1200" cap="none" baseline="0">
              <a:solidFill>
                <a:srgbClr val="000000">
                  <a:hueOff val="0"/>
                  <a:satOff val="0"/>
                  <a:lumOff val="0"/>
                  <a:alphaOff val="0"/>
                </a:srgbClr>
              </a:solidFill>
              <a:latin typeface="Segoe UI"/>
              <a:ea typeface="+mn-ea"/>
              <a:cs typeface="Arial"/>
            </a:rPr>
            <a:t>Accelerated Learning </a:t>
          </a:r>
          <a:r>
            <a:rPr lang="en-US" sz="1600" kern="1200" cap="none" baseline="0">
              <a:solidFill>
                <a:srgbClr val="000000">
                  <a:hueOff val="0"/>
                  <a:satOff val="0"/>
                  <a:lumOff val="0"/>
                  <a:alphaOff val="0"/>
                </a:srgbClr>
              </a:solidFill>
              <a:latin typeface="Segoe UI"/>
              <a:ea typeface="+mn-ea"/>
              <a:cs typeface="Arial"/>
            </a:rPr>
            <a:t>strategically prepares students for success in current grade-level content. </a:t>
          </a:r>
        </a:p>
        <a:p>
          <a:pPr>
            <a:lnSpc>
              <a:spcPct val="100000"/>
            </a:lnSpc>
            <a:defRPr cap="all"/>
          </a:pPr>
          <a:r>
            <a:rPr lang="en-US" sz="1600" b="0" kern="1200" cap="none" baseline="0"/>
            <a:t>Acceleration</a:t>
          </a:r>
          <a:r>
            <a:rPr lang="en-US" sz="1600" kern="1200" cap="none" baseline="0"/>
            <a:t> readies students for new learning. Past concepts and skills are addressed, but always in the </a:t>
          </a:r>
          <a:r>
            <a:rPr lang="en-US" sz="1600" b="1" kern="1200" cap="none" baseline="0"/>
            <a:t>purposeful context of current learning</a:t>
          </a:r>
          <a:r>
            <a:rPr lang="en-US" sz="1600" kern="1200" cap="none" baseline="0"/>
            <a:t>.</a:t>
          </a:r>
        </a:p>
      </dgm:t>
    </dgm:pt>
    <dgm:pt modelId="{58AD1000-C12D-4D44-8CC3-2975CD3A9B0A}" type="parTrans" cxnId="{4B50F171-4797-4891-ADD1-859F8B573E26}">
      <dgm:prSet/>
      <dgm:spPr/>
      <dgm:t>
        <a:bodyPr/>
        <a:lstStyle/>
        <a:p>
          <a:endParaRPr lang="en-US"/>
        </a:p>
      </dgm:t>
    </dgm:pt>
    <dgm:pt modelId="{FA7B7FE8-3C87-42CC-9C6B-02ACBB26DD01}" type="sibTrans" cxnId="{4B50F171-4797-4891-ADD1-859F8B573E26}">
      <dgm:prSet/>
      <dgm:spPr/>
      <dgm:t>
        <a:bodyPr/>
        <a:lstStyle/>
        <a:p>
          <a:endParaRPr lang="en-US"/>
        </a:p>
      </dgm:t>
    </dgm:pt>
    <dgm:pt modelId="{12E87B11-E41B-4B14-BBDB-46FC9CCB69D9}" type="pres">
      <dgm:prSet presAssocID="{DD433704-8678-4867-A668-B1B7C0D8B507}" presName="root" presStyleCnt="0">
        <dgm:presLayoutVars>
          <dgm:dir/>
          <dgm:resizeHandles val="exact"/>
        </dgm:presLayoutVars>
      </dgm:prSet>
      <dgm:spPr/>
    </dgm:pt>
    <dgm:pt modelId="{B8B6F3E3-084D-4D71-ADD7-52E2B0BF3C96}" type="pres">
      <dgm:prSet presAssocID="{DE694E3C-147C-44F1-A4A3-84CB4F494FBA}" presName="compNode" presStyleCnt="0"/>
      <dgm:spPr/>
    </dgm:pt>
    <dgm:pt modelId="{C6D1F7E8-D246-4A45-8505-82A944EEE8B0}" type="pres">
      <dgm:prSet presAssocID="{DE694E3C-147C-44F1-A4A3-84CB4F494FBA}" presName="iconBgRect" presStyleLbl="bgShp" presStyleIdx="0" presStyleCnt="2"/>
      <dgm:spPr>
        <a:solidFill>
          <a:srgbClr val="00A4C7"/>
        </a:solidFill>
      </dgm:spPr>
    </dgm:pt>
    <dgm:pt modelId="{712577A8-9308-45AD-95EA-7BEC857C6AAA}" type="pres">
      <dgm:prSet presAssocID="{DE694E3C-147C-44F1-A4A3-84CB4F494FBA}" presName="iconRect" presStyleLbl="node1" presStyleIdx="0" presStyleCnt="2" custAng="0" custLinFactNeighborX="3262" custLinFactNeighborY="-2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scene3d>
          <a:camera prst="orthographicFront">
            <a:rot lat="0" lon="600000" rev="0"/>
          </a:camera>
          <a:lightRig rig="threePt" dir="t"/>
        </a:scene3d>
      </dgm:spPr>
      <dgm:extLst>
        <a:ext uri="{E40237B7-FDA0-4F09-8148-C483321AD2D9}">
          <dgm14:cNvPr xmlns:dgm14="http://schemas.microsoft.com/office/drawing/2010/diagram" id="0" name="" descr="Beginning"/>
        </a:ext>
      </dgm:extLst>
    </dgm:pt>
    <dgm:pt modelId="{2D1C048C-8B94-4FAA-B6A8-8FEFAB911CE6}" type="pres">
      <dgm:prSet presAssocID="{DE694E3C-147C-44F1-A4A3-84CB4F494FBA}" presName="spaceRect" presStyleCnt="0"/>
      <dgm:spPr/>
    </dgm:pt>
    <dgm:pt modelId="{6AFD5A7F-D93E-4924-B34F-94713A55E107}" type="pres">
      <dgm:prSet presAssocID="{DE694E3C-147C-44F1-A4A3-84CB4F494FBA}" presName="textRect" presStyleLbl="revTx" presStyleIdx="0" presStyleCnt="2">
        <dgm:presLayoutVars>
          <dgm:chMax val="1"/>
          <dgm:chPref val="1"/>
        </dgm:presLayoutVars>
      </dgm:prSet>
      <dgm:spPr/>
    </dgm:pt>
    <dgm:pt modelId="{23620863-CFEF-4FB3-BB4A-B4E0C3708B09}" type="pres">
      <dgm:prSet presAssocID="{B35C51A4-8C99-4B1C-924E-CF2282B7DBF7}" presName="sibTrans" presStyleCnt="0"/>
      <dgm:spPr/>
    </dgm:pt>
    <dgm:pt modelId="{EBD5E42C-DED2-47E0-B554-12C02BE7DAFC}" type="pres">
      <dgm:prSet presAssocID="{D3551288-51F6-4BA5-91F0-871193DD6055}" presName="compNode" presStyleCnt="0"/>
      <dgm:spPr/>
    </dgm:pt>
    <dgm:pt modelId="{758D10F3-4ED5-49FF-BC64-F3284063AD0E}" type="pres">
      <dgm:prSet presAssocID="{D3551288-51F6-4BA5-91F0-871193DD6055}" presName="iconBgRect" presStyleLbl="bgShp" presStyleIdx="1" presStyleCnt="2"/>
      <dgm:spPr>
        <a:solidFill>
          <a:srgbClr val="00A4C7"/>
        </a:solidFill>
      </dgm:spPr>
    </dgm:pt>
    <dgm:pt modelId="{4840E5A2-1A1B-43B6-9899-3EBFD1BC7288}" type="pres">
      <dgm:prSet presAssocID="{D3551288-51F6-4BA5-91F0-871193DD60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B7A1429-11EB-460E-B830-4F215E77E7C6}" type="pres">
      <dgm:prSet presAssocID="{D3551288-51F6-4BA5-91F0-871193DD6055}" presName="spaceRect" presStyleCnt="0"/>
      <dgm:spPr/>
    </dgm:pt>
    <dgm:pt modelId="{261430DB-6756-48D6-9778-404866FC70F9}" type="pres">
      <dgm:prSet presAssocID="{D3551288-51F6-4BA5-91F0-871193DD6055}" presName="textRect" presStyleLbl="revTx" presStyleIdx="1" presStyleCnt="2" custLinFactNeighborX="2854">
        <dgm:presLayoutVars>
          <dgm:chMax val="1"/>
          <dgm:chPref val="1"/>
        </dgm:presLayoutVars>
      </dgm:prSet>
      <dgm:spPr/>
    </dgm:pt>
  </dgm:ptLst>
  <dgm:cxnLst>
    <dgm:cxn modelId="{020CB71F-373C-43C4-A2BA-F9C856E73B47}" srcId="{DD433704-8678-4867-A668-B1B7C0D8B507}" destId="{DE694E3C-147C-44F1-A4A3-84CB4F494FBA}" srcOrd="0" destOrd="0" parTransId="{BFD347F2-85D4-4414-A402-3DBD0A7B9F70}" sibTransId="{B35C51A4-8C99-4B1C-924E-CF2282B7DBF7}"/>
    <dgm:cxn modelId="{4B50F171-4797-4891-ADD1-859F8B573E26}" srcId="{DD433704-8678-4867-A668-B1B7C0D8B507}" destId="{D3551288-51F6-4BA5-91F0-871193DD6055}" srcOrd="1" destOrd="0" parTransId="{58AD1000-C12D-4D44-8CC3-2975CD3A9B0A}" sibTransId="{FA7B7FE8-3C87-42CC-9C6B-02ACBB26DD01}"/>
    <dgm:cxn modelId="{0F076454-658B-4BE4-B443-231A53658B69}" type="presOf" srcId="{DE694E3C-147C-44F1-A4A3-84CB4F494FBA}" destId="{6AFD5A7F-D93E-4924-B34F-94713A55E107}" srcOrd="0" destOrd="0" presId="urn:microsoft.com/office/officeart/2018/5/layout/IconCircleLabelList"/>
    <dgm:cxn modelId="{33EA9B89-4146-45FE-8824-C87A2D1CF9D0}" type="presOf" srcId="{D3551288-51F6-4BA5-91F0-871193DD6055}" destId="{261430DB-6756-48D6-9778-404866FC70F9}" srcOrd="0" destOrd="0" presId="urn:microsoft.com/office/officeart/2018/5/layout/IconCircleLabelList"/>
    <dgm:cxn modelId="{FFE3E6A5-B10C-4455-9349-FBD41AD3D61D}" type="presOf" srcId="{DD433704-8678-4867-A668-B1B7C0D8B507}" destId="{12E87B11-E41B-4B14-BBDB-46FC9CCB69D9}" srcOrd="0" destOrd="0" presId="urn:microsoft.com/office/officeart/2018/5/layout/IconCircleLabelList"/>
    <dgm:cxn modelId="{F352C89B-87FA-4E4A-B7EC-A25FA515F37D}" type="presParOf" srcId="{12E87B11-E41B-4B14-BBDB-46FC9CCB69D9}" destId="{B8B6F3E3-084D-4D71-ADD7-52E2B0BF3C96}" srcOrd="0" destOrd="0" presId="urn:microsoft.com/office/officeart/2018/5/layout/IconCircleLabelList"/>
    <dgm:cxn modelId="{E4B5D602-74E6-430F-9D8E-151CA8D8F105}" type="presParOf" srcId="{B8B6F3E3-084D-4D71-ADD7-52E2B0BF3C96}" destId="{C6D1F7E8-D246-4A45-8505-82A944EEE8B0}" srcOrd="0" destOrd="0" presId="urn:microsoft.com/office/officeart/2018/5/layout/IconCircleLabelList"/>
    <dgm:cxn modelId="{CE6E4B4F-6408-4BF5-BFD0-FE84FDD29288}" type="presParOf" srcId="{B8B6F3E3-084D-4D71-ADD7-52E2B0BF3C96}" destId="{712577A8-9308-45AD-95EA-7BEC857C6AAA}" srcOrd="1" destOrd="0" presId="urn:microsoft.com/office/officeart/2018/5/layout/IconCircleLabelList"/>
    <dgm:cxn modelId="{57A2A430-C4B8-421D-A3A3-28C3CA080597}" type="presParOf" srcId="{B8B6F3E3-084D-4D71-ADD7-52E2B0BF3C96}" destId="{2D1C048C-8B94-4FAA-B6A8-8FEFAB911CE6}" srcOrd="2" destOrd="0" presId="urn:microsoft.com/office/officeart/2018/5/layout/IconCircleLabelList"/>
    <dgm:cxn modelId="{093F5A26-F46B-4FE7-A955-2BB113CC66B7}" type="presParOf" srcId="{B8B6F3E3-084D-4D71-ADD7-52E2B0BF3C96}" destId="{6AFD5A7F-D93E-4924-B34F-94713A55E107}" srcOrd="3" destOrd="0" presId="urn:microsoft.com/office/officeart/2018/5/layout/IconCircleLabelList"/>
    <dgm:cxn modelId="{BE29624D-0106-4068-ADC8-27F15C182D15}" type="presParOf" srcId="{12E87B11-E41B-4B14-BBDB-46FC9CCB69D9}" destId="{23620863-CFEF-4FB3-BB4A-B4E0C3708B09}" srcOrd="1" destOrd="0" presId="urn:microsoft.com/office/officeart/2018/5/layout/IconCircleLabelList"/>
    <dgm:cxn modelId="{EDB4F458-7489-4E8C-B7A1-C687C2362FF1}" type="presParOf" srcId="{12E87B11-E41B-4B14-BBDB-46FC9CCB69D9}" destId="{EBD5E42C-DED2-47E0-B554-12C02BE7DAFC}" srcOrd="2" destOrd="0" presId="urn:microsoft.com/office/officeart/2018/5/layout/IconCircleLabelList"/>
    <dgm:cxn modelId="{EF20102A-C12F-44F1-B3BD-FAC25CCCAFBF}" type="presParOf" srcId="{EBD5E42C-DED2-47E0-B554-12C02BE7DAFC}" destId="{758D10F3-4ED5-49FF-BC64-F3284063AD0E}" srcOrd="0" destOrd="0" presId="urn:microsoft.com/office/officeart/2018/5/layout/IconCircleLabelList"/>
    <dgm:cxn modelId="{ECCBAF55-D858-4DE4-A818-978693182908}" type="presParOf" srcId="{EBD5E42C-DED2-47E0-B554-12C02BE7DAFC}" destId="{4840E5A2-1A1B-43B6-9899-3EBFD1BC7288}" srcOrd="1" destOrd="0" presId="urn:microsoft.com/office/officeart/2018/5/layout/IconCircleLabelList"/>
    <dgm:cxn modelId="{005C51D0-AC1B-442B-BC5D-AD5753866F25}" type="presParOf" srcId="{EBD5E42C-DED2-47E0-B554-12C02BE7DAFC}" destId="{CB7A1429-11EB-460E-B830-4F215E77E7C6}" srcOrd="2" destOrd="0" presId="urn:microsoft.com/office/officeart/2018/5/layout/IconCircleLabelList"/>
    <dgm:cxn modelId="{EB99EAE0-6D38-4656-9A3B-6609965C9A67}" type="presParOf" srcId="{EBD5E42C-DED2-47E0-B554-12C02BE7DAFC}" destId="{261430DB-6756-48D6-9778-404866FC70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1F7E8-D246-4A45-8505-82A944EEE8B0}">
      <dsp:nvSpPr>
        <dsp:cNvPr id="0" name=""/>
        <dsp:cNvSpPr/>
      </dsp:nvSpPr>
      <dsp:spPr>
        <a:xfrm>
          <a:off x="985471" y="133251"/>
          <a:ext cx="2196000" cy="2196000"/>
        </a:xfrm>
        <a:prstGeom prst="ellipse">
          <a:avLst/>
        </a:prstGeom>
        <a:solidFill>
          <a:srgbClr val="00A4C7"/>
        </a:solidFill>
        <a:ln>
          <a:noFill/>
        </a:ln>
        <a:effectLst/>
      </dsp:spPr>
      <dsp:style>
        <a:lnRef idx="0">
          <a:scrgbClr r="0" g="0" b="0"/>
        </a:lnRef>
        <a:fillRef idx="1">
          <a:scrgbClr r="0" g="0" b="0"/>
        </a:fillRef>
        <a:effectRef idx="0">
          <a:scrgbClr r="0" g="0" b="0"/>
        </a:effectRef>
        <a:fontRef idx="minor"/>
      </dsp:style>
    </dsp:sp>
    <dsp:sp modelId="{712577A8-9308-45AD-95EA-7BEC857C6AAA}">
      <dsp:nvSpPr>
        <dsp:cNvPr id="0" name=""/>
        <dsp:cNvSpPr/>
      </dsp:nvSpPr>
      <dsp:spPr>
        <a:xfrm>
          <a:off x="1494573" y="59822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a:scene3d>
          <a:camera prst="orthographicFront">
            <a:rot lat="0" lon="600000" rev="0"/>
          </a:camera>
          <a:lightRig rig="threePt" dir="t"/>
        </a:scene3d>
      </dsp:spPr>
      <dsp:style>
        <a:lnRef idx="2">
          <a:scrgbClr r="0" g="0" b="0"/>
        </a:lnRef>
        <a:fillRef idx="1">
          <a:scrgbClr r="0" g="0" b="0"/>
        </a:fillRef>
        <a:effectRef idx="0">
          <a:scrgbClr r="0" g="0" b="0"/>
        </a:effectRef>
        <a:fontRef idx="minor">
          <a:schemeClr val="lt1"/>
        </a:fontRef>
      </dsp:style>
    </dsp:sp>
    <dsp:sp modelId="{6AFD5A7F-D93E-4924-B34F-94713A55E107}">
      <dsp:nvSpPr>
        <dsp:cNvPr id="0" name=""/>
        <dsp:cNvSpPr/>
      </dsp:nvSpPr>
      <dsp:spPr>
        <a:xfrm>
          <a:off x="283471" y="3013251"/>
          <a:ext cx="3600000" cy="226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cap="none" baseline="0" dirty="0"/>
            <a:t>Remediation </a:t>
          </a:r>
          <a:r>
            <a:rPr lang="en-US" sz="1600" kern="1200" cap="none" baseline="0" dirty="0"/>
            <a:t>often focuses on drilling students on isolated skills that bear little resemblance to current curriculum. </a:t>
          </a:r>
        </a:p>
        <a:p>
          <a:pPr marL="0" lvl="0" indent="0" algn="ctr" defTabSz="711200">
            <a:lnSpc>
              <a:spcPct val="100000"/>
            </a:lnSpc>
            <a:spcBef>
              <a:spcPct val="0"/>
            </a:spcBef>
            <a:spcAft>
              <a:spcPct val="35000"/>
            </a:spcAft>
            <a:buNone/>
            <a:defRPr cap="all"/>
          </a:pPr>
          <a:r>
            <a:rPr lang="en-US" sz="1600" kern="1200" cap="none" baseline="0" dirty="0">
              <a:solidFill>
                <a:srgbClr val="000000">
                  <a:hueOff val="0"/>
                  <a:satOff val="0"/>
                  <a:lumOff val="0"/>
                  <a:alphaOff val="0"/>
                </a:srgbClr>
              </a:solidFill>
              <a:latin typeface="Segoe UI"/>
              <a:ea typeface="+mn-ea"/>
              <a:cs typeface="Arial"/>
            </a:rPr>
            <a:t>Activities connect to standards from years ago and aim to have students </a:t>
          </a:r>
          <a:r>
            <a:rPr lang="en-US" sz="1600" b="1" kern="1200" cap="none" baseline="0" dirty="0">
              <a:solidFill>
                <a:srgbClr val="000000">
                  <a:hueOff val="0"/>
                  <a:satOff val="0"/>
                  <a:lumOff val="0"/>
                  <a:alphaOff val="0"/>
                </a:srgbClr>
              </a:solidFill>
              <a:latin typeface="Segoe UI"/>
              <a:ea typeface="+mn-ea"/>
              <a:cs typeface="Arial"/>
            </a:rPr>
            <a:t>master content from years past.</a:t>
          </a:r>
        </a:p>
      </dsp:txBody>
      <dsp:txXfrm>
        <a:off x="283471" y="3013251"/>
        <a:ext cx="3600000" cy="2269160"/>
      </dsp:txXfrm>
    </dsp:sp>
    <dsp:sp modelId="{758D10F3-4ED5-49FF-BC64-F3284063AD0E}">
      <dsp:nvSpPr>
        <dsp:cNvPr id="0" name=""/>
        <dsp:cNvSpPr/>
      </dsp:nvSpPr>
      <dsp:spPr>
        <a:xfrm>
          <a:off x="5215472" y="133251"/>
          <a:ext cx="2196000" cy="2196000"/>
        </a:xfrm>
        <a:prstGeom prst="ellipse">
          <a:avLst/>
        </a:prstGeom>
        <a:solidFill>
          <a:srgbClr val="00A4C7"/>
        </a:solidFill>
        <a:ln>
          <a:noFill/>
        </a:ln>
        <a:effectLst/>
      </dsp:spPr>
      <dsp:style>
        <a:lnRef idx="0">
          <a:scrgbClr r="0" g="0" b="0"/>
        </a:lnRef>
        <a:fillRef idx="1">
          <a:scrgbClr r="0" g="0" b="0"/>
        </a:fillRef>
        <a:effectRef idx="0">
          <a:scrgbClr r="0" g="0" b="0"/>
        </a:effectRef>
        <a:fontRef idx="minor"/>
      </dsp:style>
    </dsp:sp>
    <dsp:sp modelId="{4840E5A2-1A1B-43B6-9899-3EBFD1BC7288}">
      <dsp:nvSpPr>
        <dsp:cNvPr id="0" name=""/>
        <dsp:cNvSpPr/>
      </dsp:nvSpPr>
      <dsp:spPr>
        <a:xfrm>
          <a:off x="5683472" y="60125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1430DB-6756-48D6-9778-404866FC70F9}">
      <dsp:nvSpPr>
        <dsp:cNvPr id="0" name=""/>
        <dsp:cNvSpPr/>
      </dsp:nvSpPr>
      <dsp:spPr>
        <a:xfrm>
          <a:off x="4616216" y="3013251"/>
          <a:ext cx="3600000" cy="226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cap="none" baseline="0">
              <a:solidFill>
                <a:srgbClr val="000000">
                  <a:hueOff val="0"/>
                  <a:satOff val="0"/>
                  <a:lumOff val="0"/>
                  <a:alphaOff val="0"/>
                </a:srgbClr>
              </a:solidFill>
              <a:latin typeface="Segoe UI"/>
              <a:ea typeface="+mn-ea"/>
              <a:cs typeface="Arial"/>
            </a:rPr>
            <a:t>Accelerated Learning </a:t>
          </a:r>
          <a:r>
            <a:rPr lang="en-US" sz="1600" kern="1200" cap="none" baseline="0">
              <a:solidFill>
                <a:srgbClr val="000000">
                  <a:hueOff val="0"/>
                  <a:satOff val="0"/>
                  <a:lumOff val="0"/>
                  <a:alphaOff val="0"/>
                </a:srgbClr>
              </a:solidFill>
              <a:latin typeface="Segoe UI"/>
              <a:ea typeface="+mn-ea"/>
              <a:cs typeface="Arial"/>
            </a:rPr>
            <a:t>strategically prepares students for success in current grade-level content. </a:t>
          </a:r>
        </a:p>
        <a:p>
          <a:pPr marL="0" lvl="0" indent="0" algn="ctr" defTabSz="711200">
            <a:lnSpc>
              <a:spcPct val="100000"/>
            </a:lnSpc>
            <a:spcBef>
              <a:spcPct val="0"/>
            </a:spcBef>
            <a:spcAft>
              <a:spcPct val="35000"/>
            </a:spcAft>
            <a:buNone/>
            <a:defRPr cap="all"/>
          </a:pPr>
          <a:r>
            <a:rPr lang="en-US" sz="1600" b="0" kern="1200" cap="none" baseline="0"/>
            <a:t>Acceleration</a:t>
          </a:r>
          <a:r>
            <a:rPr lang="en-US" sz="1600" kern="1200" cap="none" baseline="0"/>
            <a:t> readies students for new learning. Past concepts and skills are addressed, but always in the </a:t>
          </a:r>
          <a:r>
            <a:rPr lang="en-US" sz="1600" b="1" kern="1200" cap="none" baseline="0"/>
            <a:t>purposeful context of current learning</a:t>
          </a:r>
          <a:r>
            <a:rPr lang="en-US" sz="1600" kern="1200" cap="none" baseline="0"/>
            <a:t>.</a:t>
          </a:r>
        </a:p>
      </dsp:txBody>
      <dsp:txXfrm>
        <a:off x="4616216" y="3013251"/>
        <a:ext cx="3600000" cy="226916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2021/7/19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2021/7/19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Segoe UI"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4463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4522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2188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9913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8586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D6FE9-DF46-450A-BB4F-8DFED4B6FAFD}" type="slidenum">
              <a:rPr lang="en-US" smtClean="0"/>
              <a:t>33</a:t>
            </a:fld>
            <a:endParaRPr lang="en-US"/>
          </a:p>
        </p:txBody>
      </p:sp>
    </p:spTree>
    <p:extLst>
      <p:ext uri="{BB962C8B-B14F-4D97-AF65-F5344CB8AC3E}">
        <p14:creationId xmlns:p14="http://schemas.microsoft.com/office/powerpoint/2010/main" val="306016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2124859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two calls will occur on July 15</a:t>
            </a:r>
            <a:r>
              <a:rPr lang="en-US" baseline="30000" dirty="0"/>
              <a:t>th</a:t>
            </a:r>
            <a:r>
              <a:rPr lang="en-US" dirty="0"/>
              <a:t> and August 5</a:t>
            </a:r>
            <a:r>
              <a:rPr lang="en-US" baseline="30000" dirty="0"/>
              <a:t>th</a:t>
            </a:r>
            <a:r>
              <a:rPr lang="en-US" dirty="0"/>
              <a:t>.  Please make sure to save these times/dates and add them to your calendars.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7642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53584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48804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799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4adc86b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4adc86b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99689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5037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7649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25884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406400" y="2514600"/>
            <a:ext cx="11480800" cy="2057400"/>
          </a:xfrm>
        </p:spPr>
        <p:txBody>
          <a:bodyPr anchor="b" anchorCtr="0"/>
          <a:lstStyle>
            <a:lvl1pPr>
              <a:defRPr sz="4000" b="1">
                <a:solidFill>
                  <a:schemeClr val="bg1"/>
                </a:solidFill>
                <a:latin typeface="+mj-lt"/>
              </a:defRPr>
            </a:lvl1pPr>
          </a:lstStyle>
          <a:p>
            <a:r>
              <a:rPr lang="en-US"/>
              <a:t>Click to edit Master title style</a:t>
            </a:r>
          </a:p>
        </p:txBody>
      </p:sp>
      <p:sp>
        <p:nvSpPr>
          <p:cNvPr id="4099" name="Rectangle 3"/>
          <p:cNvSpPr>
            <a:spLocks noGrp="1" noChangeArrowheads="1"/>
          </p:cNvSpPr>
          <p:nvPr>
            <p:ph type="subTitle" idx="1"/>
          </p:nvPr>
        </p:nvSpPr>
        <p:spPr>
          <a:xfrm>
            <a:off x="406400" y="4572000"/>
            <a:ext cx="11480800" cy="914400"/>
          </a:xfrm>
        </p:spPr>
        <p:txBody>
          <a:bodyPr/>
          <a:lstStyle>
            <a:lvl1pPr marL="0" indent="0">
              <a:buFontTx/>
              <a:buNone/>
              <a:defRPr sz="2800">
                <a:solidFill>
                  <a:schemeClr val="bg1"/>
                </a:solidFill>
                <a:latin typeface="+mj-lt"/>
              </a:defRPr>
            </a:lvl1pPr>
          </a:lstStyle>
          <a:p>
            <a:r>
              <a:rPr lang="en-US"/>
              <a:t>Click to edit Master subtitle style</a:t>
            </a:r>
          </a:p>
        </p:txBody>
      </p:sp>
      <p:sp>
        <p:nvSpPr>
          <p:cNvPr id="10" name="TextBox 9"/>
          <p:cNvSpPr txBox="1"/>
          <p:nvPr userDrawn="1"/>
        </p:nvSpPr>
        <p:spPr>
          <a:xfrm>
            <a:off x="8839200" y="6554822"/>
            <a:ext cx="3048000" cy="153888"/>
          </a:xfrm>
          <a:prstGeom prst="rect">
            <a:avLst/>
          </a:prstGeom>
          <a:noFill/>
        </p:spPr>
        <p:txBody>
          <a:bodyPr lIns="0" tIns="0" rIns="0" bIns="0" anchor="b" anchorCtr="0">
            <a:spAutoFit/>
          </a:bodyPr>
          <a:lstStyle/>
          <a:p>
            <a:pPr marL="0" lvl="4" algn="r" fontAlgn="auto">
              <a:spcBef>
                <a:spcPts val="0"/>
              </a:spcBef>
              <a:spcAft>
                <a:spcPts val="0"/>
              </a:spcAft>
              <a:defRPr/>
            </a:pPr>
            <a:r>
              <a:rPr lang="en-US" sz="1000" b="0">
                <a:solidFill>
                  <a:schemeClr val="bg1"/>
                </a:solidFill>
                <a:latin typeface="+mj-lt"/>
                <a:cs typeface="+mn-cs"/>
              </a:rPr>
              <a:t>© TNTP</a:t>
            </a:r>
            <a:r>
              <a:rPr lang="en-US" sz="1000" b="0" baseline="0">
                <a:solidFill>
                  <a:schemeClr val="bg1"/>
                </a:solidFill>
                <a:latin typeface="+mj-lt"/>
                <a:cs typeface="+mn-cs"/>
              </a:rPr>
              <a:t> </a:t>
            </a:r>
            <a:r>
              <a:rPr lang="en-US" sz="1000" b="0">
                <a:solidFill>
                  <a:schemeClr val="bg1"/>
                </a:solidFill>
                <a:latin typeface="+mj-lt"/>
                <a:cs typeface="+mn-cs"/>
              </a:rPr>
              <a:t>2017</a:t>
            </a:r>
          </a:p>
        </p:txBody>
      </p:sp>
      <p:sp>
        <p:nvSpPr>
          <p:cNvPr id="6" name="Text Placeholder 5"/>
          <p:cNvSpPr>
            <a:spLocks noGrp="1"/>
          </p:cNvSpPr>
          <p:nvPr>
            <p:ph type="body" sz="quarter" idx="10" hasCustomPrompt="1"/>
          </p:nvPr>
        </p:nvSpPr>
        <p:spPr>
          <a:xfrm>
            <a:off x="406401" y="5791200"/>
            <a:ext cx="11516241" cy="609600"/>
          </a:xfrm>
        </p:spPr>
        <p:txBody>
          <a:bodyPr/>
          <a:lstStyle>
            <a:lvl1pPr marL="0" indent="0">
              <a:buNone/>
              <a:defRPr sz="1800" baseline="0">
                <a:solidFill>
                  <a:schemeClr val="bg1"/>
                </a:solidFill>
              </a:defRPr>
            </a:lvl1pPr>
          </a:lstStyle>
          <a:p>
            <a:pPr lvl="0"/>
            <a:r>
              <a:rPr lang="en-US"/>
              <a:t>Click to insert group, date, client, etc.</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39200" y="304800"/>
            <a:ext cx="3048000" cy="444500"/>
          </a:xfrm>
          <a:prstGeom prst="rect">
            <a:avLst/>
          </a:prstGeom>
        </p:spPr>
      </p:pic>
    </p:spTree>
    <p:extLst>
      <p:ext uri="{BB962C8B-B14F-4D97-AF65-F5344CB8AC3E}">
        <p14:creationId xmlns:p14="http://schemas.microsoft.com/office/powerpoint/2010/main" val="71642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06400" y="2514600"/>
            <a:ext cx="11480800" cy="2057400"/>
          </a:xfrm>
        </p:spPr>
        <p:txBody>
          <a:bodyPr anchor="b" anchorCtr="0"/>
          <a:lstStyle>
            <a:lvl1pPr>
              <a:defRPr sz="4000" b="1">
                <a:solidFill>
                  <a:schemeClr val="tx1"/>
                </a:solidFill>
                <a:latin typeface="+mj-lt"/>
              </a:defRPr>
            </a:lvl1pPr>
          </a:lstStyle>
          <a:p>
            <a:r>
              <a:rPr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3"/>
          <p:cNvSpPr>
            <a:spLocks noGrp="1" noChangeArrowheads="1"/>
          </p:cNvSpPr>
          <p:nvPr>
            <p:ph type="subTitle" idx="1"/>
          </p:nvPr>
        </p:nvSpPr>
        <p:spPr>
          <a:xfrm>
            <a:off x="406400" y="4572000"/>
            <a:ext cx="11480800" cy="914400"/>
          </a:xfrm>
        </p:spPr>
        <p:txBody>
          <a:bodyPr/>
          <a:lstStyle>
            <a:lvl1pPr marL="0" indent="0">
              <a:buFontTx/>
              <a:buNone/>
              <a:defRPr sz="2800">
                <a:solidFill>
                  <a:schemeClr val="tx1"/>
                </a:solidFill>
                <a:latin typeface="+mj-lt"/>
              </a:defRPr>
            </a:lvl1pPr>
          </a:lstStyle>
          <a:p>
            <a:r>
              <a:rPr lang="en-US"/>
              <a:t>Click to edit Master subtitle style</a:t>
            </a:r>
          </a:p>
        </p:txBody>
      </p:sp>
      <p:sp>
        <p:nvSpPr>
          <p:cNvPr id="10" name="TextBox 9"/>
          <p:cNvSpPr txBox="1"/>
          <p:nvPr userDrawn="1"/>
        </p:nvSpPr>
        <p:spPr>
          <a:xfrm>
            <a:off x="8839200" y="6554822"/>
            <a:ext cx="3048000" cy="153888"/>
          </a:xfrm>
          <a:prstGeom prst="rect">
            <a:avLst/>
          </a:prstGeom>
          <a:noFill/>
        </p:spPr>
        <p:txBody>
          <a:bodyPr lIns="0" tIns="0" rIns="0" bIns="0" anchor="b" anchorCtr="0">
            <a:spAutoFit/>
          </a:bodyPr>
          <a:lstStyle/>
          <a:p>
            <a:pPr marL="0" lvl="4" algn="r" fontAlgn="auto">
              <a:spcBef>
                <a:spcPts val="0"/>
              </a:spcBef>
              <a:spcAft>
                <a:spcPts val="0"/>
              </a:spcAft>
              <a:defRPr/>
            </a:pPr>
            <a:r>
              <a:rPr lang="en-US" sz="1000" b="0">
                <a:solidFill>
                  <a:schemeClr val="tx1"/>
                </a:solidFill>
                <a:latin typeface="+mj-lt"/>
                <a:cs typeface="+mn-cs"/>
              </a:rPr>
              <a:t>© TNTP</a:t>
            </a:r>
            <a:r>
              <a:rPr lang="en-US" sz="1000" b="0" baseline="0">
                <a:solidFill>
                  <a:schemeClr val="tx1"/>
                </a:solidFill>
                <a:latin typeface="+mj-lt"/>
                <a:cs typeface="+mn-cs"/>
              </a:rPr>
              <a:t> </a:t>
            </a:r>
            <a:r>
              <a:rPr lang="en-US" sz="1000" b="0">
                <a:solidFill>
                  <a:schemeClr val="tx1"/>
                </a:solidFill>
                <a:latin typeface="+mj-lt"/>
                <a:cs typeface="+mn-cs"/>
              </a:rPr>
              <a:t>2017</a:t>
            </a:r>
          </a:p>
        </p:txBody>
      </p:sp>
      <p:sp>
        <p:nvSpPr>
          <p:cNvPr id="6" name="Text Placeholder 5"/>
          <p:cNvSpPr>
            <a:spLocks noGrp="1"/>
          </p:cNvSpPr>
          <p:nvPr>
            <p:ph type="body" sz="quarter" idx="10" hasCustomPrompt="1"/>
          </p:nvPr>
        </p:nvSpPr>
        <p:spPr>
          <a:xfrm>
            <a:off x="406401" y="5791200"/>
            <a:ext cx="11516241" cy="609600"/>
          </a:xfrm>
        </p:spPr>
        <p:txBody>
          <a:bodyPr/>
          <a:lstStyle>
            <a:lvl1pPr marL="0" indent="0">
              <a:buNone/>
              <a:defRPr sz="1800" baseline="0">
                <a:solidFill>
                  <a:schemeClr val="tx1"/>
                </a:solidFill>
              </a:defRPr>
            </a:lvl1pPr>
          </a:lstStyle>
          <a:p>
            <a:pPr lvl="0"/>
            <a:r>
              <a:rPr lang="en-US"/>
              <a:t>Click to insert group, date, client, etc.</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6561" y="228601"/>
            <a:ext cx="2926080" cy="317415"/>
          </a:xfrm>
          <a:prstGeom prst="rect">
            <a:avLst/>
          </a:prstGeom>
        </p:spPr>
      </p:pic>
    </p:spTree>
    <p:extLst>
      <p:ext uri="{BB962C8B-B14F-4D97-AF65-F5344CB8AC3E}">
        <p14:creationId xmlns:p14="http://schemas.microsoft.com/office/powerpoint/2010/main" val="3379450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884308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394493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Text Box">
  <p:cSld name="1_Large Text Box">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579120" y="1219200"/>
            <a:ext cx="11033760" cy="5093208"/>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Quattrocento Sans"/>
              <a:buChar char="•"/>
              <a:defRPr>
                <a:solidFill>
                  <a:schemeClr val="dk1"/>
                </a:solidFill>
              </a:defRPr>
            </a:lvl1pPr>
            <a:lvl2pPr marL="914400" lvl="1" indent="-317500" algn="l">
              <a:spcBef>
                <a:spcPts val="280"/>
              </a:spcBef>
              <a:spcAft>
                <a:spcPts val="0"/>
              </a:spcAft>
              <a:buSzPts val="1400"/>
              <a:buFont typeface="Quattrocento Sans"/>
              <a:buChar char="o"/>
              <a:defRPr>
                <a:solidFill>
                  <a:schemeClr val="dk1"/>
                </a:solidFill>
              </a:defRPr>
            </a:lvl2pPr>
            <a:lvl3pPr marL="1371600" lvl="2" indent="-317500" algn="l">
              <a:spcBef>
                <a:spcPts val="280"/>
              </a:spcBef>
              <a:spcAft>
                <a:spcPts val="0"/>
              </a:spcAft>
              <a:buSzPts val="1400"/>
              <a:buChar char="▪"/>
              <a:defRPr>
                <a:solidFill>
                  <a:schemeClr val="dk1"/>
                </a:solidFill>
              </a:defRPr>
            </a:lvl3pPr>
            <a:lvl4pPr marL="1828800" lvl="3" indent="-317500" algn="l">
              <a:spcBef>
                <a:spcPts val="280"/>
              </a:spcBef>
              <a:spcAft>
                <a:spcPts val="0"/>
              </a:spcAft>
              <a:buSzPts val="1400"/>
              <a:buFont typeface="Quattrocento Sans"/>
              <a:buChar char="•"/>
              <a:defRPr>
                <a:solidFill>
                  <a:schemeClr val="dk1"/>
                </a:solidFill>
              </a:defRPr>
            </a:lvl4pPr>
            <a:lvl5pPr marL="2286000" lvl="4" indent="-317500" algn="l">
              <a:spcBef>
                <a:spcPts val="350"/>
              </a:spcBef>
              <a:spcAft>
                <a:spcPts val="0"/>
              </a:spcAft>
              <a:buSzPts val="1400"/>
              <a:buFont typeface="Quattrocento Sans"/>
              <a:buChar char="•"/>
              <a:defRPr>
                <a:solidFill>
                  <a:schemeClr val="dk1"/>
                </a:solidFill>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30" name="Google Shape;30;p5"/>
          <p:cNvSpPr txBox="1">
            <a:spLocks noGrp="1"/>
          </p:cNvSpPr>
          <p:nvPr>
            <p:ph type="title"/>
          </p:nvPr>
        </p:nvSpPr>
        <p:spPr>
          <a:xfrm>
            <a:off x="416957" y="228600"/>
            <a:ext cx="11358088" cy="838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body" idx="2"/>
          </p:nvPr>
        </p:nvSpPr>
        <p:spPr>
          <a:xfrm>
            <a:off x="416957" y="6432514"/>
            <a:ext cx="9245600" cy="304800"/>
          </a:xfrm>
          <a:prstGeom prst="rect">
            <a:avLst/>
          </a:prstGeom>
          <a:noFill/>
          <a:ln>
            <a:noFill/>
          </a:ln>
        </p:spPr>
        <p:txBody>
          <a:bodyPr spcFirstLastPara="1" wrap="square" lIns="0" tIns="0" rIns="0" bIns="0" anchor="b" anchorCtr="0">
            <a:noAutofit/>
          </a:bodyPr>
          <a:lstStyle>
            <a:lvl1pPr marL="457200" lvl="0" indent="-228600" algn="l">
              <a:spcBef>
                <a:spcPts val="160"/>
              </a:spcBef>
              <a:spcAft>
                <a:spcPts val="0"/>
              </a:spcAft>
              <a:buSzPts val="800"/>
              <a:buFont typeface="Quattrocento Sans"/>
              <a:buNone/>
              <a:defRPr sz="800"/>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Tree>
    <p:extLst>
      <p:ext uri="{BB962C8B-B14F-4D97-AF65-F5344CB8AC3E}">
        <p14:creationId xmlns:p14="http://schemas.microsoft.com/office/powerpoint/2010/main" val="172012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225364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198027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7940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821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95172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440296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141602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35784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674072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838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045649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470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16305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rge Text Box">
  <p:cSld name="Large Text Box">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579120" y="1219200"/>
            <a:ext cx="11033760" cy="5093208"/>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Quattrocento Sans"/>
              <a:buChar char="•"/>
              <a:defRPr>
                <a:solidFill>
                  <a:schemeClr val="dk1"/>
                </a:solidFill>
              </a:defRPr>
            </a:lvl1pPr>
            <a:lvl2pPr marL="914400" lvl="1" indent="-317500" algn="l">
              <a:spcBef>
                <a:spcPts val="280"/>
              </a:spcBef>
              <a:spcAft>
                <a:spcPts val="0"/>
              </a:spcAft>
              <a:buSzPts val="1400"/>
              <a:buFont typeface="Quattrocento Sans"/>
              <a:buChar char="o"/>
              <a:defRPr>
                <a:solidFill>
                  <a:schemeClr val="dk1"/>
                </a:solidFill>
              </a:defRPr>
            </a:lvl2pPr>
            <a:lvl3pPr marL="1371600" lvl="2" indent="-317500" algn="l">
              <a:spcBef>
                <a:spcPts val="280"/>
              </a:spcBef>
              <a:spcAft>
                <a:spcPts val="0"/>
              </a:spcAft>
              <a:buSzPts val="1400"/>
              <a:buChar char="▪"/>
              <a:defRPr>
                <a:solidFill>
                  <a:schemeClr val="dk1"/>
                </a:solidFill>
              </a:defRPr>
            </a:lvl3pPr>
            <a:lvl4pPr marL="1828800" lvl="3" indent="-317500" algn="l">
              <a:spcBef>
                <a:spcPts val="280"/>
              </a:spcBef>
              <a:spcAft>
                <a:spcPts val="0"/>
              </a:spcAft>
              <a:buSzPts val="1400"/>
              <a:buFont typeface="Quattrocento Sans"/>
              <a:buChar char="•"/>
              <a:defRPr>
                <a:solidFill>
                  <a:schemeClr val="dk1"/>
                </a:solidFill>
              </a:defRPr>
            </a:lvl4pPr>
            <a:lvl5pPr marL="2286000" lvl="4" indent="-317500" algn="l">
              <a:spcBef>
                <a:spcPts val="350"/>
              </a:spcBef>
              <a:spcAft>
                <a:spcPts val="0"/>
              </a:spcAft>
              <a:buSzPts val="1400"/>
              <a:buFont typeface="Quattrocento Sans"/>
              <a:buChar char="•"/>
              <a:defRPr>
                <a:solidFill>
                  <a:schemeClr val="dk1"/>
                </a:solidFill>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
        <p:nvSpPr>
          <p:cNvPr id="30" name="Google Shape;30;p5"/>
          <p:cNvSpPr txBox="1">
            <a:spLocks noGrp="1"/>
          </p:cNvSpPr>
          <p:nvPr>
            <p:ph type="title"/>
          </p:nvPr>
        </p:nvSpPr>
        <p:spPr>
          <a:xfrm>
            <a:off x="416957" y="228600"/>
            <a:ext cx="11358088" cy="838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body" idx="2"/>
          </p:nvPr>
        </p:nvSpPr>
        <p:spPr>
          <a:xfrm>
            <a:off x="416957" y="6432514"/>
            <a:ext cx="9245600" cy="304800"/>
          </a:xfrm>
          <a:prstGeom prst="rect">
            <a:avLst/>
          </a:prstGeom>
          <a:noFill/>
          <a:ln>
            <a:noFill/>
          </a:ln>
        </p:spPr>
        <p:txBody>
          <a:bodyPr spcFirstLastPara="1" wrap="square" lIns="0" tIns="0" rIns="0" bIns="0" anchor="b" anchorCtr="0">
            <a:noAutofit/>
          </a:bodyPr>
          <a:lstStyle>
            <a:lvl1pPr marL="457200" lvl="0" indent="-228600" algn="l">
              <a:spcBef>
                <a:spcPts val="160"/>
              </a:spcBef>
              <a:spcAft>
                <a:spcPts val="0"/>
              </a:spcAft>
              <a:buSzPts val="800"/>
              <a:buFont typeface="Quattrocento Sans"/>
              <a:buNone/>
              <a:defRPr sz="800"/>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450"/>
              </a:spcBef>
              <a:spcAft>
                <a:spcPts val="0"/>
              </a:spcAft>
              <a:buSzPts val="1800"/>
              <a:buChar char="•"/>
              <a:defRPr/>
            </a:lvl5pPr>
            <a:lvl6pPr marL="2743200" lvl="5" indent="-342900" algn="l">
              <a:spcBef>
                <a:spcPts val="450"/>
              </a:spcBef>
              <a:spcAft>
                <a:spcPts val="0"/>
              </a:spcAft>
              <a:buSzPts val="1800"/>
              <a:buChar char="•"/>
              <a:defRPr/>
            </a:lvl6pPr>
            <a:lvl7pPr marL="3200400" lvl="6" indent="-342900" algn="l">
              <a:spcBef>
                <a:spcPts val="450"/>
              </a:spcBef>
              <a:spcAft>
                <a:spcPts val="0"/>
              </a:spcAft>
              <a:buSzPts val="1800"/>
              <a:buChar char="•"/>
              <a:defRPr/>
            </a:lvl7pPr>
            <a:lvl8pPr marL="3657600" lvl="7" indent="-342900" algn="l">
              <a:spcBef>
                <a:spcPts val="450"/>
              </a:spcBef>
              <a:spcAft>
                <a:spcPts val="0"/>
              </a:spcAft>
              <a:buSzPts val="1800"/>
              <a:buChar char="•"/>
              <a:defRPr/>
            </a:lvl8pPr>
            <a:lvl9pPr marL="4114800" lvl="8" indent="-342900" algn="l">
              <a:spcBef>
                <a:spcPts val="450"/>
              </a:spcBef>
              <a:spcAft>
                <a:spcPts val="0"/>
              </a:spcAft>
              <a:buSzPts val="1800"/>
              <a:buChar char="•"/>
              <a:defRPr/>
            </a:lvl9pPr>
          </a:lstStyle>
          <a:p>
            <a:endParaRPr/>
          </a:p>
        </p:txBody>
      </p:sp>
    </p:spTree>
    <p:extLst>
      <p:ext uri="{BB962C8B-B14F-4D97-AF65-F5344CB8AC3E}">
        <p14:creationId xmlns:p14="http://schemas.microsoft.com/office/powerpoint/2010/main" val="1470877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119529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361815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2051653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829542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296256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7/19/2021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571076" y="1219200"/>
            <a:ext cx="11037977"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Text Box 9"/>
          <p:cNvSpPr txBox="1">
            <a:spLocks noChangeArrowheads="1"/>
          </p:cNvSpPr>
          <p:nvPr/>
        </p:nvSpPr>
        <p:spPr bwMode="auto">
          <a:xfrm>
            <a:off x="11582401" y="6590992"/>
            <a:ext cx="809153"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a:solidFill>
                  <a:schemeClr val="tx1">
                    <a:lumMod val="65000"/>
                    <a:lumOff val="35000"/>
                  </a:schemeClr>
                </a:solidFill>
                <a:latin typeface="+mj-lt"/>
                <a:cs typeface="+mn-cs"/>
              </a:rPr>
              <a:t> / </a:t>
            </a:r>
            <a:fld id="{5DDCB601-9600-49A6-96AB-4947D10BB9BA}" type="slidenum">
              <a:rPr lang="en-US" sz="1000" b="0" smtClean="0">
                <a:solidFill>
                  <a:schemeClr val="tx1">
                    <a:lumMod val="65000"/>
                    <a:lumOff val="35000"/>
                  </a:schemeClr>
                </a:solidFill>
                <a:latin typeface="+mj-lt"/>
                <a:cs typeface="+mn-cs"/>
              </a:rPr>
              <a:pPr algn="l" fontAlgn="auto">
                <a:spcBef>
                  <a:spcPct val="50000"/>
                </a:spcBef>
                <a:spcAft>
                  <a:spcPts val="0"/>
                </a:spcAft>
                <a:defRPr/>
              </a:pPr>
              <a:t>‹#›</a:t>
            </a:fld>
            <a:endParaRPr lang="en-US" sz="1000" b="0">
              <a:solidFill>
                <a:schemeClr val="tx1">
                  <a:lumMod val="65000"/>
                  <a:lumOff val="35000"/>
                </a:schemeClr>
              </a:solidFill>
              <a:latin typeface="+mj-lt"/>
              <a:cs typeface="+mn-cs"/>
            </a:endParaRPr>
          </a:p>
        </p:txBody>
      </p:sp>
      <p:sp>
        <p:nvSpPr>
          <p:cNvPr id="14" name="Line 8"/>
          <p:cNvSpPr>
            <a:spLocks noChangeShapeType="1"/>
          </p:cNvSpPr>
          <p:nvPr userDrawn="1"/>
        </p:nvSpPr>
        <p:spPr bwMode="auto">
          <a:xfrm>
            <a:off x="406400" y="228600"/>
            <a:ext cx="113792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sz="1800">
              <a:latin typeface="+mn-lt"/>
              <a:cs typeface="+mn-cs"/>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53600" y="6562000"/>
            <a:ext cx="1685875" cy="182880"/>
          </a:xfrm>
          <a:prstGeom prst="rect">
            <a:avLst/>
          </a:prstGeom>
        </p:spPr>
      </p:pic>
    </p:spTree>
    <p:extLst>
      <p:ext uri="{BB962C8B-B14F-4D97-AF65-F5344CB8AC3E}">
        <p14:creationId xmlns:p14="http://schemas.microsoft.com/office/powerpoint/2010/main" val="42259920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94" r:id="rId6"/>
  </p:sldLayoutIdLst>
  <p:hf sldNum="0" hdr="0" ftr="0" dt="0"/>
  <p:txStyles>
    <p:titleStyle>
      <a:lvl1pPr algn="l" rtl="0" eaLnBrk="1" fontAlgn="base" hangingPunct="1">
        <a:spcBef>
          <a:spcPct val="0"/>
        </a:spcBef>
        <a:spcAft>
          <a:spcPct val="0"/>
        </a:spcAft>
        <a:defRPr sz="1800" b="1">
          <a:solidFill>
            <a:schemeClr val="tx1"/>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4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4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4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7/19/2021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42929520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prs/ta/hhep-qa.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prs/sa-nr/603cmr28.03-3c-form/" TargetMode="External"/><Relationship Id="rId2" Type="http://schemas.openxmlformats.org/officeDocument/2006/relationships/hyperlink" Target="https://www.doe.mass.edu/prs/ta/hhep-qa.html" TargetMode="External"/><Relationship Id="rId1" Type="http://schemas.openxmlformats.org/officeDocument/2006/relationships/slideLayout" Target="../slideLayouts/slideLayout5.xml"/><Relationship Id="rId5" Type="http://schemas.openxmlformats.org/officeDocument/2006/relationships/hyperlink" Target="https://www.doe.mass.edu/news/news.aspx?id=26474" TargetMode="External"/><Relationship Id="rId4" Type="http://schemas.openxmlformats.org/officeDocument/2006/relationships/hyperlink" Target="https://www.doe.mass.edu/prs/sa-nr/603cmr28.04-4-for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oe.mass.edu/covid19/on-desktop/roadmap/" TargetMode="Externa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ascd.org/publications/books/114026/chapters/Acceleration@_Jump-Starting_Students_Who_Are_Behind.aspx"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highleveragepractices.org/" TargetMode="External"/><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hyperlink" Target="https://urldefense.com/v3/__https:/docs.google.com/document/d/1VewF_SVigCo6oI91YnP5w_u1Lrh-OeREhx4NbodzbFw/edit__;!!CUhgQOZqV7M!yPhHGPAKdgxQCQTEMp6OVo1vrPVL5kBL_wGx0S5TtzXvMlfEah7XI3Ee0kOaHp0fyO1AWg$"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sped/iep/forms/english/n3a.pdf" TargetMode="External"/><Relationship Id="rId2" Type="http://schemas.openxmlformats.org/officeDocument/2006/relationships/hyperlink" Target="https://www.doe.mass.edu/sped/iep/forms/english/n3.pdf"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sites.ed.gov/idea/regs/b/d/300.321"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doe.mass.edu/sped/advisories/2021-1-covid-compservices.doc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2.ed.gov/policy/speced/guid/idea/memosdcltrs/qa-procedural-safeguards-idea-part-b-06-30-2020.pdf"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doe.mass.edu/lawsregs/603cmr28.html?section=06"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e.mass.edu/sped/advisories/2014-5ta.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Melissa.Gordon@mass.gov"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mass.gov/doc/proposed-regulation-date-filed-march-19-2021-0/download"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ideaequitableservices@mass.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www.pngall.com/calendar-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ideaequitableservices@mass.go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fs/safety/restraint-rlo/story.html"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doe.mass.edu/covid19/on-desktop/covid19-guide-updates.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a:latin typeface="Segoe"/>
              </a:rPr>
              <a:t>June 11,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Title 3">
            <a:extLst>
              <a:ext uri="{FF2B5EF4-FFF2-40B4-BE49-F238E27FC236}">
                <a16:creationId xmlns:a16="http://schemas.microsoft.com/office/drawing/2014/main" id="{ADAF4262-16D7-4953-A45C-26E2A2D939D9}"/>
              </a:ext>
            </a:extLst>
          </p:cNvPr>
          <p:cNvSpPr txBox="1">
            <a:spLocks noGrp="1"/>
          </p:cNvSpPr>
          <p:nvPr>
            <p:ph type="title" idx="4294967295"/>
          </p:nvPr>
        </p:nvSpPr>
        <p:spPr>
          <a:xfrm>
            <a:off x="7848600" y="1122363"/>
            <a:ext cx="3977640" cy="32041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203B6A"/>
                </a:solidFill>
                <a:effectLst/>
                <a:uLnTx/>
                <a:uFillTx/>
                <a:latin typeface="Segoe UI Semibold"/>
                <a:ea typeface="+mn-ea"/>
                <a:cs typeface="+mn-cs"/>
              </a:rPr>
              <a:t>SY22 Planning for Students with Unique Needs</a:t>
            </a:r>
          </a:p>
        </p:txBody>
      </p:sp>
      <p:pic>
        <p:nvPicPr>
          <p:cNvPr id="3" name="Picture 2" descr="Close-up of stacked books">
            <a:extLst>
              <a:ext uri="{FF2B5EF4-FFF2-40B4-BE49-F238E27FC236}">
                <a16:creationId xmlns:a16="http://schemas.microsoft.com/office/drawing/2014/main" id="{1FD23CD5-66E3-42B0-8F6F-5B9E2ABE1DB3}"/>
              </a:ext>
            </a:extLst>
          </p:cNvPr>
          <p:cNvPicPr>
            <a:picLocks noChangeAspect="1"/>
          </p:cNvPicPr>
          <p:nvPr/>
        </p:nvPicPr>
        <p:blipFill rotWithShape="1">
          <a:blip r:embed="rId3">
            <a:extLst>
              <a:ext uri="{28A0092B-C50C-407E-A947-70E740481C1C}">
                <a14:useLocalDpi xmlns:a14="http://schemas.microsoft.com/office/drawing/2010/main" val="0"/>
              </a:ext>
            </a:extLst>
          </a:blip>
          <a:srcRect l="38950"/>
          <a:stretch/>
        </p:blipFill>
        <p:spPr>
          <a:xfrm>
            <a:off x="20" y="10"/>
            <a:ext cx="7443196" cy="6857990"/>
          </a:xfrm>
          <a:prstGeom prst="rect">
            <a:avLst/>
          </a:prstGeom>
        </p:spPr>
      </p:pic>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47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67743" y="288925"/>
            <a:ext cx="11370972" cy="679905"/>
          </a:xfrm>
        </p:spPr>
        <p:txBody>
          <a:bodyPr spcFirstLastPara="1" vert="horz" lIns="121900" tIns="121900" rIns="121900" bIns="121900" rtlCol="0" anchorCtr="0">
            <a:normAutofit fontScale="90000"/>
          </a:bodyPr>
          <a:lstStyle/>
          <a:p>
            <a:r>
              <a:rPr lang="en-US" b="1">
                <a:latin typeface="Segoe UI Semibold"/>
                <a:cs typeface="Segoe UI"/>
              </a:rPr>
              <a:t>Individual Student Accommodations </a:t>
            </a:r>
            <a:br>
              <a:rPr lang="en-US" b="1">
                <a:latin typeface="Segoe UI Semibold"/>
                <a:cs typeface="Segoe UI"/>
              </a:rPr>
            </a:br>
            <a:r>
              <a:rPr lang="en-US" b="1">
                <a:latin typeface="Segoe UI Semibold"/>
                <a:cs typeface="Segoe UI"/>
              </a:rPr>
              <a:t>603 CMR 28.03 (3)(c) and 28.04 (4)</a:t>
            </a:r>
            <a:endParaRPr lang="en-US" b="1">
              <a:latin typeface="Segoe UI Semibold"/>
            </a:endParaRPr>
          </a:p>
        </p:txBody>
      </p:sp>
      <p:graphicFrame>
        <p:nvGraphicFramePr>
          <p:cNvPr id="8" name="Table 8">
            <a:extLst>
              <a:ext uri="{FF2B5EF4-FFF2-40B4-BE49-F238E27FC236}">
                <a16:creationId xmlns:a16="http://schemas.microsoft.com/office/drawing/2014/main" id="{1DA21254-B782-1648-A4FD-E02E1D5BDB6E}"/>
              </a:ext>
            </a:extLst>
          </p:cNvPr>
          <p:cNvGraphicFramePr>
            <a:graphicFrameLocks noGrp="1"/>
          </p:cNvGraphicFramePr>
          <p:nvPr>
            <p:extLst>
              <p:ext uri="{D42A27DB-BD31-4B8C-83A1-F6EECF244321}">
                <p14:modId xmlns:p14="http://schemas.microsoft.com/office/powerpoint/2010/main" val="1601844164"/>
              </p:ext>
            </p:extLst>
          </p:nvPr>
        </p:nvGraphicFramePr>
        <p:xfrm>
          <a:off x="530728" y="1325452"/>
          <a:ext cx="5396568" cy="2589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396568">
                  <a:extLst>
                    <a:ext uri="{9D8B030D-6E8A-4147-A177-3AD203B41FA5}">
                      <a16:colId xmlns:a16="http://schemas.microsoft.com/office/drawing/2014/main" val="1939123035"/>
                    </a:ext>
                  </a:extLst>
                </a:gridCol>
              </a:tblGrid>
              <a:tr h="976312">
                <a:tc>
                  <a:txBody>
                    <a:bodyPr/>
                    <a:lstStyle/>
                    <a:p>
                      <a:pPr lvl="0" algn="ctr">
                        <a:buNone/>
                      </a:pPr>
                      <a:r>
                        <a:rPr lang="en-US" sz="1800" b="1" i="0" u="none" strike="noStrike" noProof="0">
                          <a:latin typeface="Segoe UI"/>
                        </a:rPr>
                        <a:t>Individual Student</a:t>
                      </a:r>
                      <a:r>
                        <a:rPr lang="en-US" sz="1800" b="0" i="0" u="none" strike="noStrike" noProof="0">
                          <a:latin typeface="Segoe UI"/>
                        </a:rPr>
                        <a:t> </a:t>
                      </a:r>
                      <a:r>
                        <a:rPr lang="en-US" sz="1800" b="1" i="0" u="none" strike="noStrike" noProof="0">
                          <a:latin typeface="Segoe UI"/>
                        </a:rPr>
                        <a:t>Medical Requirement</a:t>
                      </a:r>
                      <a:endParaRPr lang="en-US"/>
                    </a:p>
                    <a:p>
                      <a:pPr lvl="0" algn="ctr">
                        <a:buNone/>
                      </a:pPr>
                      <a:r>
                        <a:rPr lang="en-US"/>
                        <a:t>Home or Hospital Services</a:t>
                      </a:r>
                    </a:p>
                    <a:p>
                      <a:pPr algn="ctr"/>
                      <a:r>
                        <a:rPr lang="en-US"/>
                        <a:t>603 CMR 28.03(3)(c)</a:t>
                      </a:r>
                    </a:p>
                  </a:txBody>
                  <a:tcPr/>
                </a:tc>
                <a:extLst>
                  <a:ext uri="{0D108BD9-81ED-4DB2-BD59-A6C34878D82A}">
                    <a16:rowId xmlns:a16="http://schemas.microsoft.com/office/drawing/2014/main" val="3538052575"/>
                  </a:ext>
                </a:extLst>
              </a:tr>
              <a:tr h="1613006">
                <a:tc>
                  <a:txBody>
                    <a:bodyPr/>
                    <a:lstStyle/>
                    <a:p>
                      <a:r>
                        <a:rPr lang="en-US" sz="2000" kern="1200">
                          <a:solidFill>
                            <a:schemeClr val="dk1"/>
                          </a:solidFill>
                          <a:effectLst/>
                          <a:latin typeface="+mn-lt"/>
                          <a:ea typeface="+mn-ea"/>
                          <a:cs typeface="+mn-cs"/>
                        </a:rPr>
                        <a:t>Students unable to attend school in person for a minimum of 14 days. More information about this regulation may be found in the </a:t>
                      </a:r>
                      <a:r>
                        <a:rPr lang="en-US" sz="2000" u="sng" kern="1200">
                          <a:solidFill>
                            <a:schemeClr val="dk1"/>
                          </a:solidFill>
                          <a:effectLst/>
                          <a:latin typeface="+mn-lt"/>
                          <a:ea typeface="+mn-ea"/>
                          <a:cs typeface="+mn-cs"/>
                          <a:hlinkClick r:id="rId3"/>
                        </a:rPr>
                        <a:t>Q&amp;A guide</a:t>
                      </a:r>
                      <a:r>
                        <a:rPr lang="en-US" sz="2000" kern="1200">
                          <a:solidFill>
                            <a:schemeClr val="dk1"/>
                          </a:solidFill>
                          <a:effectLst/>
                          <a:latin typeface="+mn-lt"/>
                          <a:ea typeface="+mn-ea"/>
                          <a:cs typeface="+mn-cs"/>
                        </a:rPr>
                        <a:t>.</a:t>
                      </a:r>
                      <a:r>
                        <a:rPr lang="en-US" sz="2000">
                          <a:effectLst/>
                        </a:rPr>
                        <a:t> </a:t>
                      </a:r>
                      <a:endParaRPr lang="en-US" sz="2000"/>
                    </a:p>
                  </a:txBody>
                  <a:tcPr/>
                </a:tc>
                <a:extLst>
                  <a:ext uri="{0D108BD9-81ED-4DB2-BD59-A6C34878D82A}">
                    <a16:rowId xmlns:a16="http://schemas.microsoft.com/office/drawing/2014/main" val="507510640"/>
                  </a:ext>
                </a:extLst>
              </a:tr>
            </a:tbl>
          </a:graphicData>
        </a:graphic>
      </p:graphicFrame>
      <p:graphicFrame>
        <p:nvGraphicFramePr>
          <p:cNvPr id="17" name="Table 8">
            <a:extLst>
              <a:ext uri="{FF2B5EF4-FFF2-40B4-BE49-F238E27FC236}">
                <a16:creationId xmlns:a16="http://schemas.microsoft.com/office/drawing/2014/main" id="{890D5F75-D05F-2440-A585-0CF55232622D}"/>
              </a:ext>
            </a:extLst>
          </p:cNvPr>
          <p:cNvGraphicFramePr>
            <a:graphicFrameLocks noGrp="1"/>
          </p:cNvGraphicFramePr>
          <p:nvPr>
            <p:extLst>
              <p:ext uri="{D42A27DB-BD31-4B8C-83A1-F6EECF244321}">
                <p14:modId xmlns:p14="http://schemas.microsoft.com/office/powerpoint/2010/main" val="394752507"/>
              </p:ext>
            </p:extLst>
          </p:nvPr>
        </p:nvGraphicFramePr>
        <p:xfrm>
          <a:off x="6131832" y="1321535"/>
          <a:ext cx="5599220" cy="258359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599220">
                  <a:extLst>
                    <a:ext uri="{9D8B030D-6E8A-4147-A177-3AD203B41FA5}">
                      <a16:colId xmlns:a16="http://schemas.microsoft.com/office/drawing/2014/main" val="1939123035"/>
                    </a:ext>
                  </a:extLst>
                </a:gridCol>
              </a:tblGrid>
              <a:tr h="918337">
                <a:tc>
                  <a:txBody>
                    <a:bodyPr/>
                    <a:lstStyle/>
                    <a:p>
                      <a:pPr algn="ctr"/>
                      <a:r>
                        <a:rPr lang="en-US"/>
                        <a:t>Individual Student IEP Contingency</a:t>
                      </a:r>
                    </a:p>
                    <a:p>
                      <a:pPr lvl="0" algn="ctr">
                        <a:buNone/>
                      </a:pPr>
                      <a:r>
                        <a:rPr lang="en-US" sz="1800" b="1" i="0" u="none" strike="noStrike" noProof="0">
                          <a:latin typeface="Segoe UI"/>
                        </a:rPr>
                        <a:t>(Unscheduled evaluations for medical reasons)</a:t>
                      </a:r>
                      <a:endParaRPr lang="en-US"/>
                    </a:p>
                    <a:p>
                      <a:pPr algn="ctr"/>
                      <a:r>
                        <a:rPr lang="en-US"/>
                        <a:t>603 CMR 28.04(4)</a:t>
                      </a:r>
                    </a:p>
                  </a:txBody>
                  <a:tcPr/>
                </a:tc>
                <a:extLst>
                  <a:ext uri="{0D108BD9-81ED-4DB2-BD59-A6C34878D82A}">
                    <a16:rowId xmlns:a16="http://schemas.microsoft.com/office/drawing/2014/main" val="3538052575"/>
                  </a:ext>
                </a:extLst>
              </a:tr>
              <a:tr h="1665255">
                <a:tc>
                  <a:txBody>
                    <a:bodyPr/>
                    <a:lstStyle/>
                    <a:p>
                      <a:pPr>
                        <a:spcAft>
                          <a:spcPts val="600"/>
                        </a:spcAft>
                      </a:pPr>
                      <a:r>
                        <a:rPr lang="en-US" sz="2000" kern="1200">
                          <a:solidFill>
                            <a:schemeClr val="dk1"/>
                          </a:solidFill>
                          <a:effectLst/>
                          <a:latin typeface="+mn-lt"/>
                          <a:ea typeface="+mn-ea"/>
                          <a:cs typeface="+mn-cs"/>
                        </a:rPr>
                        <a:t>Students with an IEP who are likely unable to attend school in person for more than sixty (60) school days in any school year, as documented by a physician. </a:t>
                      </a:r>
                      <a:r>
                        <a:rPr lang="en-US" sz="2000" b="0" i="0" u="none" strike="noStrike" kern="1200" noProof="0">
                          <a:effectLst/>
                        </a:rPr>
                        <a:t>More information  may be found in the </a:t>
                      </a:r>
                      <a:r>
                        <a:rPr lang="en-US" sz="2000" b="0" i="0" u="none" strike="noStrike" kern="1200" noProof="0">
                          <a:effectLst/>
                          <a:hlinkClick r:id="rId3"/>
                        </a:rPr>
                        <a:t>Q&amp;A guide</a:t>
                      </a:r>
                      <a:r>
                        <a:rPr lang="en-US" sz="2000" b="0" i="0" u="none" strike="noStrike" kern="1200" noProof="0">
                          <a:effectLst/>
                        </a:rPr>
                        <a:t>.</a:t>
                      </a:r>
                      <a:endParaRPr lang="en-US" sz="2000"/>
                    </a:p>
                  </a:txBody>
                  <a:tcPr/>
                </a:tc>
                <a:extLst>
                  <a:ext uri="{0D108BD9-81ED-4DB2-BD59-A6C34878D82A}">
                    <a16:rowId xmlns:a16="http://schemas.microsoft.com/office/drawing/2014/main" val="507510640"/>
                  </a:ext>
                </a:extLst>
              </a:tr>
            </a:tbl>
          </a:graphicData>
        </a:graphic>
      </p:graphicFrame>
      <p:sp>
        <p:nvSpPr>
          <p:cNvPr id="9" name="TextBox 8">
            <a:extLst>
              <a:ext uri="{FF2B5EF4-FFF2-40B4-BE49-F238E27FC236}">
                <a16:creationId xmlns:a16="http://schemas.microsoft.com/office/drawing/2014/main" id="{61BB5B4B-4D65-0C4F-BE57-211D0F1F324B}"/>
              </a:ext>
            </a:extLst>
          </p:cNvPr>
          <p:cNvSpPr txBox="1"/>
          <p:nvPr/>
        </p:nvSpPr>
        <p:spPr>
          <a:xfrm>
            <a:off x="497095" y="4110063"/>
            <a:ext cx="11206743" cy="1938992"/>
          </a:xfrm>
          <a:prstGeom prst="rect">
            <a:avLst/>
          </a:prstGeom>
          <a:noFill/>
        </p:spPr>
        <p:txBody>
          <a:bodyPr wrap="square" lIns="91440" tIns="45720" rIns="91440" bIns="45720" rtlCol="0" anchor="t">
            <a:spAutoFit/>
          </a:bodyPr>
          <a:lstStyle/>
          <a:p>
            <a:r>
              <a:rPr lang="en-US" sz="2000">
                <a:solidFill>
                  <a:srgbClr val="101D35"/>
                </a:solidFill>
              </a:rPr>
              <a:t>Under these circumstances, districts </a:t>
            </a:r>
            <a:r>
              <a:rPr lang="en-US" sz="2000" b="1">
                <a:solidFill>
                  <a:srgbClr val="101D35"/>
                </a:solidFill>
              </a:rPr>
              <a:t>may need </a:t>
            </a:r>
            <a:r>
              <a:rPr lang="en-US" sz="2000">
                <a:solidFill>
                  <a:srgbClr val="101D35"/>
                </a:solidFill>
              </a:rPr>
              <a:t>to provide services, which </a:t>
            </a:r>
            <a:r>
              <a:rPr lang="en-US" sz="2000" b="1">
                <a:solidFill>
                  <a:srgbClr val="101D35"/>
                </a:solidFill>
              </a:rPr>
              <a:t>may</a:t>
            </a:r>
            <a:r>
              <a:rPr lang="en-US" sz="2000">
                <a:solidFill>
                  <a:srgbClr val="101D35"/>
                </a:solidFill>
              </a:rPr>
              <a:t> </a:t>
            </a:r>
            <a:r>
              <a:rPr lang="en-US" sz="2000">
                <a:solidFill>
                  <a:srgbClr val="101D35"/>
                </a:solidFill>
                <a:ea typeface="+mn-lt"/>
                <a:cs typeface="+mn-lt"/>
              </a:rPr>
              <a:t>include live streaming and/or remote learning. These accommodations apply only to individual students with documented medical needs. School districts should work with families individually to accommodate the rare cases in which a sibling or family member is immunocompromised and additional precautions are required from the whole family. Remote or virtual learning may be an option for students in these families at a district’s discretion.  </a:t>
            </a:r>
            <a:endParaRPr lang="en-US" sz="2000">
              <a:solidFill>
                <a:srgbClr val="101D35"/>
              </a:solidFill>
              <a:cs typeface="Segoe UI"/>
            </a:endParaRPr>
          </a:p>
        </p:txBody>
      </p:sp>
      <p:sp>
        <p:nvSpPr>
          <p:cNvPr id="15" name="Slide Number Placeholder 11">
            <a:extLst>
              <a:ext uri="{FF2B5EF4-FFF2-40B4-BE49-F238E27FC236}">
                <a16:creationId xmlns:a16="http://schemas.microsoft.com/office/drawing/2014/main" id="{5705C073-B812-48FE-AD4D-37C49A6E3DF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11</a:t>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9D3C-3F42-4BEE-9C82-E40A049EF9C1}"/>
              </a:ext>
            </a:extLst>
          </p:cNvPr>
          <p:cNvSpPr>
            <a:spLocks noGrp="1"/>
          </p:cNvSpPr>
          <p:nvPr>
            <p:ph type="title"/>
          </p:nvPr>
        </p:nvSpPr>
        <p:spPr/>
        <p:txBody>
          <a:bodyPr/>
          <a:lstStyle/>
          <a:p>
            <a:r>
              <a:rPr lang="en-US"/>
              <a:t>Implementing Education in Home or Hospital Settings</a:t>
            </a:r>
            <a:br>
              <a:rPr lang="en-US"/>
            </a:br>
            <a:r>
              <a:rPr lang="en-US"/>
              <a:t>608 CMR 28.04(4) – New Form and Guidance</a:t>
            </a:r>
          </a:p>
        </p:txBody>
      </p:sp>
      <p:sp>
        <p:nvSpPr>
          <p:cNvPr id="3" name="Content Placeholder 2">
            <a:extLst>
              <a:ext uri="{FF2B5EF4-FFF2-40B4-BE49-F238E27FC236}">
                <a16:creationId xmlns:a16="http://schemas.microsoft.com/office/drawing/2014/main" id="{C0296B9C-B2ED-4CDD-B336-82687939AE90}"/>
              </a:ext>
            </a:extLst>
          </p:cNvPr>
          <p:cNvSpPr>
            <a:spLocks noGrp="1"/>
          </p:cNvSpPr>
          <p:nvPr>
            <p:ph idx="1"/>
          </p:nvPr>
        </p:nvSpPr>
        <p:spPr/>
        <p:txBody>
          <a:bodyPr vert="horz" lIns="91440" tIns="45720" rIns="91440" bIns="45720" rtlCol="0" anchor="t">
            <a:noAutofit/>
          </a:bodyPr>
          <a:lstStyle/>
          <a:p>
            <a:r>
              <a:rPr lang="en-US" sz="2800" dirty="0">
                <a:solidFill>
                  <a:srgbClr val="201F1E"/>
                </a:solidFill>
                <a:latin typeface="Calibri" panose="020F0502020204030204" pitchFamily="34" charset="0"/>
              </a:rPr>
              <a:t>U</a:t>
            </a:r>
            <a:r>
              <a:rPr lang="en-US" sz="2800" b="0" i="0" dirty="0">
                <a:solidFill>
                  <a:srgbClr val="201F1E"/>
                </a:solidFill>
                <a:effectLst/>
                <a:latin typeface="Calibri" panose="020F0502020204030204" pitchFamily="34" charset="0"/>
              </a:rPr>
              <a:t>pdated information related to the implementation of educational services in the home or hospital settings</a:t>
            </a:r>
          </a:p>
          <a:p>
            <a:pPr lvl="1"/>
            <a:r>
              <a:rPr lang="en-US" sz="2000" b="0" i="0" dirty="0">
                <a:solidFill>
                  <a:srgbClr val="201F1E"/>
                </a:solidFill>
                <a:effectLst/>
                <a:latin typeface="Calibri"/>
                <a:cs typeface="Segoe UI"/>
                <a:hlinkClick r:id="rId2"/>
              </a:rPr>
              <a:t>Question and Answer Guide on the Implementation of Educational Services in the Home or Hospital</a:t>
            </a:r>
            <a:r>
              <a:rPr lang="en-US" sz="2000" b="0" i="0" dirty="0">
                <a:solidFill>
                  <a:srgbClr val="201F1E"/>
                </a:solidFill>
                <a:effectLst/>
                <a:latin typeface="Calibri"/>
                <a:cs typeface="Segoe UI"/>
              </a:rPr>
              <a:t> </a:t>
            </a:r>
          </a:p>
          <a:p>
            <a:pPr lvl="2"/>
            <a:r>
              <a:rPr lang="en-US" sz="2000" b="0" i="0" dirty="0">
                <a:solidFill>
                  <a:srgbClr val="FF0000"/>
                </a:solidFill>
                <a:effectLst/>
                <a:latin typeface="Calibri"/>
                <a:cs typeface="Segoe UI"/>
              </a:rPr>
              <a:t>Updated Question 4 to include “livestreaming and/or remote instruction”</a:t>
            </a:r>
            <a:endParaRPr lang="en-US" sz="2000" b="0" i="0" dirty="0">
              <a:solidFill>
                <a:srgbClr val="201F1E"/>
              </a:solidFill>
              <a:effectLst/>
              <a:latin typeface="Calibri"/>
              <a:cs typeface="Segoe UI"/>
            </a:endParaRPr>
          </a:p>
          <a:p>
            <a:pPr lvl="1"/>
            <a:r>
              <a:rPr lang="en-US" sz="2000" b="0" i="0" dirty="0">
                <a:solidFill>
                  <a:srgbClr val="201F1E"/>
                </a:solidFill>
                <a:effectLst/>
                <a:latin typeface="Calibri"/>
                <a:cs typeface="Segoe UI"/>
                <a:hlinkClick r:id="rId3"/>
              </a:rPr>
              <a:t>Physician's Affirmation of Need for Temporary Home or Hospital Education for Medically Necessary Reasons (</a:t>
            </a:r>
            <a:r>
              <a:rPr lang="en-US" sz="2000" dirty="0">
                <a:solidFill>
                  <a:srgbClr val="201F1E"/>
                </a:solidFill>
                <a:latin typeface="Calibri"/>
                <a:cs typeface="Segoe UI"/>
                <a:hlinkClick r:id="rId3"/>
              </a:rPr>
              <a:t>28.03(3)(c))</a:t>
            </a:r>
            <a:r>
              <a:rPr lang="en-US" sz="2000" b="0" i="0" dirty="0">
                <a:solidFill>
                  <a:srgbClr val="201F1E"/>
                </a:solidFill>
                <a:effectLst/>
                <a:latin typeface="Calibri"/>
                <a:cs typeface="Segoe UI"/>
              </a:rPr>
              <a:t> </a:t>
            </a:r>
          </a:p>
          <a:p>
            <a:pPr lvl="2"/>
            <a:r>
              <a:rPr lang="en-US" sz="2000" b="0" i="0" dirty="0">
                <a:solidFill>
                  <a:srgbClr val="FF0000"/>
                </a:solidFill>
                <a:effectLst/>
                <a:latin typeface="Calibri" panose="020F0502020204030204" pitchFamily="34" charset="0"/>
              </a:rPr>
              <a:t>This form is unchanged</a:t>
            </a:r>
            <a:endParaRPr lang="en-US" sz="2000" b="0" i="0" dirty="0">
              <a:solidFill>
                <a:srgbClr val="201F1E"/>
              </a:solidFill>
              <a:effectLst/>
              <a:latin typeface="Calibri" panose="020F0502020204030204" pitchFamily="34" charset="0"/>
            </a:endParaRPr>
          </a:p>
          <a:p>
            <a:pPr lvl="1"/>
            <a:r>
              <a:rPr lang="en-US" sz="2000" b="0" i="0" dirty="0">
                <a:solidFill>
                  <a:srgbClr val="201F1E"/>
                </a:solidFill>
                <a:effectLst/>
                <a:latin typeface="Calibri"/>
                <a:cs typeface="Segoe UI"/>
                <a:hlinkClick r:id="rId4"/>
              </a:rPr>
              <a:t>Physician's Affirmation of Medical Reasons That Student is Likely to Remain at Home, in a Hospital, or in a Pediatric Nursing Home for More than 60 School Days (</a:t>
            </a:r>
            <a:r>
              <a:rPr lang="en-US" sz="2000" dirty="0">
                <a:solidFill>
                  <a:srgbClr val="201F1E"/>
                </a:solidFill>
                <a:latin typeface="Calibri"/>
                <a:cs typeface="Segoe UI"/>
                <a:hlinkClick r:id="rId4"/>
              </a:rPr>
              <a:t>28.04(4))</a:t>
            </a:r>
            <a:r>
              <a:rPr lang="en-US" sz="2000" b="0" i="0" dirty="0">
                <a:solidFill>
                  <a:srgbClr val="201F1E"/>
                </a:solidFill>
                <a:effectLst/>
                <a:latin typeface="Calibri"/>
                <a:cs typeface="Segoe UI"/>
                <a:hlinkClick r:id="rId4"/>
              </a:rPr>
              <a:t> </a:t>
            </a:r>
            <a:endParaRPr lang="en-US" sz="2000" b="0" i="0" dirty="0">
              <a:solidFill>
                <a:srgbClr val="201F1E"/>
              </a:solidFill>
              <a:effectLst/>
              <a:latin typeface="Calibri"/>
              <a:cs typeface="Segoe UI"/>
            </a:endParaRPr>
          </a:p>
          <a:p>
            <a:pPr lvl="2"/>
            <a:r>
              <a:rPr lang="en-US" sz="2000" b="0" i="0" dirty="0">
                <a:solidFill>
                  <a:srgbClr val="FF0000"/>
                </a:solidFill>
                <a:effectLst/>
                <a:latin typeface="Calibri"/>
                <a:cs typeface="Segoe UI"/>
              </a:rPr>
              <a:t>New form</a:t>
            </a:r>
            <a:r>
              <a:rPr lang="en-US" sz="2000" dirty="0">
                <a:solidFill>
                  <a:srgbClr val="FF0000"/>
                </a:solidFill>
                <a:latin typeface="Calibri"/>
                <a:cs typeface="Segoe UI"/>
              </a:rPr>
              <a:t> that can be used</a:t>
            </a:r>
            <a:endParaRPr lang="en-US" sz="2000" b="0" i="0" dirty="0">
              <a:solidFill>
                <a:srgbClr val="201F1E"/>
              </a:solidFill>
              <a:effectLst/>
              <a:latin typeface="Calibri" panose="020F0502020204030204" pitchFamily="34" charset="0"/>
            </a:endParaRPr>
          </a:p>
          <a:p>
            <a:pPr lvl="1"/>
            <a:r>
              <a:rPr lang="en-US" sz="2000" b="0" i="0" dirty="0">
                <a:solidFill>
                  <a:srgbClr val="201F1E"/>
                </a:solidFill>
                <a:effectLst/>
                <a:latin typeface="Calibri"/>
                <a:cs typeface="Segoe UI"/>
              </a:rPr>
              <a:t>All these materials have also been posted here: </a:t>
            </a:r>
            <a:r>
              <a:rPr lang="en-US" sz="2000" b="0" i="0" dirty="0">
                <a:solidFill>
                  <a:srgbClr val="201F1E"/>
                </a:solidFill>
                <a:effectLst/>
                <a:latin typeface="Calibri"/>
                <a:cs typeface="Segoe UI"/>
                <a:hlinkClick r:id="rId5"/>
              </a:rPr>
              <a:t>https://www.doe.mass.edu/news/news.aspx?id=26474</a:t>
            </a:r>
            <a:r>
              <a:rPr lang="en-US" sz="2000" dirty="0">
                <a:solidFill>
                  <a:srgbClr val="201F1E"/>
                </a:solidFill>
                <a:latin typeface="Calibri"/>
                <a:cs typeface="Segoe UI"/>
              </a:rPr>
              <a:t>  </a:t>
            </a:r>
            <a:endParaRPr lang="en-US" sz="2000" b="0" i="0" dirty="0">
              <a:solidFill>
                <a:srgbClr val="201F1E"/>
              </a:solidFill>
              <a:effectLst/>
              <a:latin typeface="Calibri" panose="020F0502020204030204" pitchFamily="34" charset="0"/>
            </a:endParaRPr>
          </a:p>
          <a:p>
            <a:pPr marL="508000" lvl="1" indent="0">
              <a:buNone/>
            </a:pPr>
            <a:endParaRPr lang="en-US" sz="1600" b="0" i="0" dirty="0">
              <a:solidFill>
                <a:srgbClr val="201F1E"/>
              </a:solidFill>
              <a:effectLst/>
              <a:latin typeface="Calibri" panose="020F0502020204030204" pitchFamily="34" charset="0"/>
            </a:endParaRPr>
          </a:p>
          <a:p>
            <a:pPr marL="508000" lvl="1" indent="0" algn="ctr">
              <a:buNone/>
            </a:pPr>
            <a:r>
              <a:rPr lang="en-US" sz="2400" dirty="0">
                <a:solidFill>
                  <a:srgbClr val="FF0000"/>
                </a:solidFill>
                <a:latin typeface="Calibri" panose="020F0502020204030204" pitchFamily="34" charset="0"/>
              </a:rPr>
              <a:t>Translations are forthcoming!</a:t>
            </a:r>
            <a:endParaRPr lang="en-US" sz="2400" b="0" i="0" dirty="0">
              <a:solidFill>
                <a:srgbClr val="FF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DA9DF72-3C74-410D-A214-E82A3F72845F}"/>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66817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a:solidFill>
                  <a:schemeClr val="bg1"/>
                </a:solidFill>
                <a:latin typeface="Segoe SemiBold"/>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Chunk and Chew </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endParaRPr>
          </a:p>
        </p:txBody>
      </p:sp>
    </p:spTree>
    <p:extLst>
      <p:ext uri="{BB962C8B-B14F-4D97-AF65-F5344CB8AC3E}">
        <p14:creationId xmlns:p14="http://schemas.microsoft.com/office/powerpoint/2010/main" val="157313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D5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08A3DE6-294A-4392-8229-6D4848EEAC9B}"/>
              </a:ext>
            </a:extLst>
          </p:cNvPr>
          <p:cNvSpPr txBox="1">
            <a:spLocks noGrp="1"/>
          </p:cNvSpPr>
          <p:nvPr>
            <p:ph type="title" idx="4294967295"/>
          </p:nvPr>
        </p:nvSpPr>
        <p:spPr>
          <a:xfrm>
            <a:off x="838200" y="171162"/>
            <a:ext cx="2840182" cy="2371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mj-ea"/>
                <a:cs typeface="+mj-cs"/>
              </a:rPr>
              <a:t>Acceleration Roadmap</a:t>
            </a:r>
          </a:p>
        </p:txBody>
      </p:sp>
      <p:pic>
        <p:nvPicPr>
          <p:cNvPr id="3" name="Picture 2" descr="Pins in a map">
            <a:extLst>
              <a:ext uri="{FF2B5EF4-FFF2-40B4-BE49-F238E27FC236}">
                <a16:creationId xmlns:a16="http://schemas.microsoft.com/office/drawing/2014/main" id="{EFB31E3C-60DA-435C-9141-2055B7CD5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977248"/>
            <a:ext cx="7347537" cy="4904480"/>
          </a:xfrm>
          <a:prstGeom prst="rect">
            <a:avLst/>
          </a:prstGeom>
        </p:spPr>
      </p:pic>
    </p:spTree>
    <p:extLst>
      <p:ext uri="{BB962C8B-B14F-4D97-AF65-F5344CB8AC3E}">
        <p14:creationId xmlns:p14="http://schemas.microsoft.com/office/powerpoint/2010/main" val="107220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s of cover of Acceleration Roadmaps">
            <a:extLst>
              <a:ext uri="{FF2B5EF4-FFF2-40B4-BE49-F238E27FC236}">
                <a16:creationId xmlns:a16="http://schemas.microsoft.com/office/drawing/2014/main" id="{191C771B-3ABD-45A8-AA09-D5068AFC9094}"/>
              </a:ext>
            </a:extLst>
          </p:cNvPr>
          <p:cNvSpPr>
            <a:spLocks noGrp="1"/>
          </p:cNvSpPr>
          <p:nvPr>
            <p:ph type="title"/>
          </p:nvPr>
        </p:nvSpPr>
        <p:spPr/>
        <p:txBody>
          <a:bodyPr/>
          <a:lstStyle/>
          <a:p>
            <a:r>
              <a:rPr lang="en-US" dirty="0">
                <a:latin typeface="Segoe UI Semibold"/>
                <a:cs typeface="Segoe UI Semibold"/>
              </a:rPr>
              <a:t>Acceleration Roadmap Overview</a:t>
            </a:r>
            <a:endParaRPr lang="en-US" dirty="0"/>
          </a:p>
        </p:txBody>
      </p:sp>
      <p:sp>
        <p:nvSpPr>
          <p:cNvPr id="6" name="TextBox 5">
            <a:extLst>
              <a:ext uri="{FF2B5EF4-FFF2-40B4-BE49-F238E27FC236}">
                <a16:creationId xmlns:a16="http://schemas.microsoft.com/office/drawing/2014/main" id="{8E5B5722-C064-4C1D-95F0-72C92DEC9F2D}"/>
              </a:ext>
            </a:extLst>
          </p:cNvPr>
          <p:cNvSpPr txBox="1"/>
          <p:nvPr/>
        </p:nvSpPr>
        <p:spPr>
          <a:xfrm>
            <a:off x="729049" y="1532237"/>
            <a:ext cx="424660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203B6A"/>
                </a:solidFill>
                <a:effectLst/>
                <a:uLnTx/>
                <a:uFillTx/>
                <a:latin typeface="Segoe UI"/>
                <a:ea typeface="+mn-ea"/>
                <a:cs typeface="Segoe UI"/>
                <a:hlinkClick r:id="rId2"/>
              </a:rPr>
              <a:t>Classroom Educator Roadmap</a:t>
            </a:r>
            <a:endParaRPr kumimoji="0" lang="en-US" sz="3600" b="0" i="0" u="none" strike="noStrike" kern="1200" cap="none" spc="0" normalizeH="0" baseline="0" noProof="0">
              <a:ln>
                <a:noFill/>
              </a:ln>
              <a:solidFill>
                <a:srgbClr val="203B6A"/>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03B6A"/>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03B6A"/>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203B6A"/>
                </a:solidFill>
                <a:effectLst/>
                <a:uLnTx/>
                <a:uFillTx/>
                <a:latin typeface="Segoe UI"/>
                <a:ea typeface="+mn-ea"/>
                <a:cs typeface="Segoe UI"/>
                <a:hlinkClick r:id="rId2"/>
              </a:rPr>
              <a:t>School Leader Roadmap</a:t>
            </a:r>
            <a:endParaRPr kumimoji="0" lang="en-US" sz="3600" b="0" i="0" u="none" strike="noStrike" kern="1200" cap="none" spc="0" normalizeH="0" baseline="0" noProof="0">
              <a:ln>
                <a:noFill/>
              </a:ln>
              <a:solidFill>
                <a:srgbClr val="203B6A"/>
              </a:solidFill>
              <a:effectLst/>
              <a:uLnTx/>
              <a:uFillTx/>
              <a:latin typeface="Segoe UI"/>
              <a:ea typeface="+mn-ea"/>
              <a:cs typeface="Segoe UI"/>
            </a:endParaRPr>
          </a:p>
        </p:txBody>
      </p:sp>
      <p:sp>
        <p:nvSpPr>
          <p:cNvPr id="9" name="Arrow: Right 8">
            <a:extLst>
              <a:ext uri="{FF2B5EF4-FFF2-40B4-BE49-F238E27FC236}">
                <a16:creationId xmlns:a16="http://schemas.microsoft.com/office/drawing/2014/main" id="{365B2FF7-55FE-4E13-9998-089B3E7199CF}"/>
              </a:ext>
              <a:ext uri="{C183D7F6-B498-43B3-948B-1728B52AA6E4}">
                <adec:decorative xmlns:adec="http://schemas.microsoft.com/office/drawing/2017/decorative" val="1"/>
              </a:ext>
            </a:extLst>
          </p:cNvPr>
          <p:cNvSpPr/>
          <p:nvPr/>
        </p:nvSpPr>
        <p:spPr>
          <a:xfrm>
            <a:off x="848156" y="4766081"/>
            <a:ext cx="8083378" cy="540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Arrow: Right 6">
            <a:extLst>
              <a:ext uri="{FF2B5EF4-FFF2-40B4-BE49-F238E27FC236}">
                <a16:creationId xmlns:a16="http://schemas.microsoft.com/office/drawing/2014/main" id="{0747D5A1-6355-4D0C-AF31-67D90ABFA788}"/>
              </a:ext>
              <a:ext uri="{C183D7F6-B498-43B3-948B-1728B52AA6E4}">
                <adec:decorative xmlns:adec="http://schemas.microsoft.com/office/drawing/2017/decorative" val="1"/>
              </a:ext>
            </a:extLst>
          </p:cNvPr>
          <p:cNvSpPr/>
          <p:nvPr/>
        </p:nvSpPr>
        <p:spPr>
          <a:xfrm>
            <a:off x="848156" y="2597078"/>
            <a:ext cx="4757351" cy="540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0" name="Picture 10" descr="Pictures of cover of Acceleration Roadmaps">
            <a:extLst>
              <a:ext uri="{FF2B5EF4-FFF2-40B4-BE49-F238E27FC236}">
                <a16:creationId xmlns:a16="http://schemas.microsoft.com/office/drawing/2014/main" id="{8C19014C-0B86-4E24-B31B-9DC700901E85}"/>
              </a:ext>
            </a:extLst>
          </p:cNvPr>
          <p:cNvPicPr>
            <a:picLocks noChangeAspect="1"/>
          </p:cNvPicPr>
          <p:nvPr/>
        </p:nvPicPr>
        <p:blipFill>
          <a:blip r:embed="rId3"/>
          <a:stretch>
            <a:fillRect/>
          </a:stretch>
        </p:blipFill>
        <p:spPr>
          <a:xfrm>
            <a:off x="8410575" y="1905070"/>
            <a:ext cx="2638425" cy="3400286"/>
          </a:xfrm>
          <a:prstGeom prst="rect">
            <a:avLst/>
          </a:prstGeom>
        </p:spPr>
      </p:pic>
      <p:pic>
        <p:nvPicPr>
          <p:cNvPr id="11" name="Picture 11" descr="Pictures of cover of Acceleration Roadmaps">
            <a:extLst>
              <a:ext uri="{FF2B5EF4-FFF2-40B4-BE49-F238E27FC236}">
                <a16:creationId xmlns:a16="http://schemas.microsoft.com/office/drawing/2014/main" id="{C687F0DA-D1B8-4BA5-A0C5-D18FA9510311}"/>
              </a:ext>
            </a:extLst>
          </p:cNvPr>
          <p:cNvPicPr>
            <a:picLocks noChangeAspect="1"/>
          </p:cNvPicPr>
          <p:nvPr/>
        </p:nvPicPr>
        <p:blipFill>
          <a:blip r:embed="rId4"/>
          <a:stretch>
            <a:fillRect/>
          </a:stretch>
        </p:blipFill>
        <p:spPr>
          <a:xfrm>
            <a:off x="5476875" y="1867318"/>
            <a:ext cx="2676525" cy="3513889"/>
          </a:xfrm>
          <a:prstGeom prst="rect">
            <a:avLst/>
          </a:prstGeom>
        </p:spPr>
      </p:pic>
      <p:pic>
        <p:nvPicPr>
          <p:cNvPr id="5" name="Picture 5" descr="Pictures of cover of Acceleration Roadmaps">
            <a:extLst>
              <a:ext uri="{FF2B5EF4-FFF2-40B4-BE49-F238E27FC236}">
                <a16:creationId xmlns:a16="http://schemas.microsoft.com/office/drawing/2014/main" id="{AEF56664-9DC0-424E-BC1A-2B0A41B103CB}"/>
              </a:ext>
            </a:extLst>
          </p:cNvPr>
          <p:cNvPicPr>
            <a:picLocks noGrp="1" noChangeAspect="1"/>
          </p:cNvPicPr>
          <p:nvPr>
            <p:ph idx="1"/>
          </p:nvPr>
        </p:nvPicPr>
        <p:blipFill>
          <a:blip r:embed="rId5"/>
          <a:stretch>
            <a:fillRect/>
          </a:stretch>
        </p:blipFill>
        <p:spPr>
          <a:xfrm>
            <a:off x="4919272" y="1055349"/>
            <a:ext cx="6848617" cy="5049746"/>
          </a:xfrm>
        </p:spPr>
      </p:pic>
      <p:sp>
        <p:nvSpPr>
          <p:cNvPr id="4" name="Slide Number Placeholder 3">
            <a:extLst>
              <a:ext uri="{FF2B5EF4-FFF2-40B4-BE49-F238E27FC236}">
                <a16:creationId xmlns:a16="http://schemas.microsoft.com/office/drawing/2014/main" id="{C028DD6B-B144-48B4-B831-DB3973D7B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95788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456AD-32ED-419C-AA43-B4CEF25BDA86}"/>
              </a:ext>
            </a:extLst>
          </p:cNvPr>
          <p:cNvSpPr>
            <a:spLocks noGrp="1"/>
          </p:cNvSpPr>
          <p:nvPr>
            <p:ph type="title"/>
          </p:nvPr>
        </p:nvSpPr>
        <p:spPr>
          <a:xfrm>
            <a:off x="426983" y="228600"/>
            <a:ext cx="11358088" cy="838200"/>
          </a:xfrm>
        </p:spPr>
        <p:txBody>
          <a:bodyPr/>
          <a:lstStyle/>
          <a:p>
            <a:r>
              <a:rPr lang="en-US" dirty="0"/>
              <a:t>Overview of the Leader Edition of the Academic Excellence Roadmap</a:t>
            </a:r>
          </a:p>
        </p:txBody>
      </p:sp>
      <p:sp>
        <p:nvSpPr>
          <p:cNvPr id="5" name="TextBox 4">
            <a:extLst>
              <a:ext uri="{FF2B5EF4-FFF2-40B4-BE49-F238E27FC236}">
                <a16:creationId xmlns:a16="http://schemas.microsoft.com/office/drawing/2014/main" id="{6BB1DE6D-942B-4BD4-B898-456CC820175A}"/>
              </a:ext>
            </a:extLst>
          </p:cNvPr>
          <p:cNvSpPr txBox="1"/>
          <p:nvPr/>
        </p:nvSpPr>
        <p:spPr>
          <a:xfrm>
            <a:off x="2558807" y="751954"/>
            <a:ext cx="7074386"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The Roadmap is organized around three overarching priorities that will guide your approach to acceleration and equity over the next several years: </a:t>
            </a:r>
          </a:p>
        </p:txBody>
      </p:sp>
      <p:sp>
        <p:nvSpPr>
          <p:cNvPr id="9" name="Rectangle: Rounded Corners 8">
            <a:extLst>
              <a:ext uri="{FF2B5EF4-FFF2-40B4-BE49-F238E27FC236}">
                <a16:creationId xmlns:a16="http://schemas.microsoft.com/office/drawing/2014/main" id="{03A017C2-05B6-4379-A18C-2636CAB4EF90}"/>
              </a:ext>
              <a:ext uri="{C183D7F6-B498-43B3-948B-1728B52AA6E4}">
                <adec:decorative xmlns:adec="http://schemas.microsoft.com/office/drawing/2017/decorative" val="1"/>
              </a:ext>
            </a:extLst>
          </p:cNvPr>
          <p:cNvSpPr/>
          <p:nvPr/>
        </p:nvSpPr>
        <p:spPr bwMode="auto">
          <a:xfrm>
            <a:off x="2929959" y="1874345"/>
            <a:ext cx="6148667" cy="1311088"/>
          </a:xfrm>
          <a:prstGeom prst="roundRect">
            <a:avLst/>
          </a:prstGeom>
          <a:solidFill>
            <a:schemeClr val="accent6">
              <a:lumMod val="40000"/>
              <a:lumOff val="60000"/>
            </a:schemeClr>
          </a:solidFill>
          <a:ln w="19050" algn="ctr">
            <a:solidFill>
              <a:schemeClr val="accent6">
                <a:lumMod val="40000"/>
                <a:lumOff val="60000"/>
              </a:schemeClr>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Arial" pitchFamily="34" charset="0"/>
            </a:endParaRPr>
          </a:p>
        </p:txBody>
      </p:sp>
      <p:pic>
        <p:nvPicPr>
          <p:cNvPr id="10" name="Graphic 8" descr="Sense of Belonging Icon">
            <a:extLst>
              <a:ext uri="{FF2B5EF4-FFF2-40B4-BE49-F238E27FC236}">
                <a16:creationId xmlns:a16="http://schemas.microsoft.com/office/drawing/2014/main" id="{DABD1E36-5B30-44DC-B09F-351BBE1900F8}"/>
              </a:ext>
            </a:extLst>
          </p:cNvPr>
          <p:cNvPicPr/>
          <p:nvPr/>
        </p:nvPicPr>
        <p:blipFill>
          <a:blip r:embed="rId3">
            <a:extLst>
              <a:ext uri="{C183D7F6-B498-43B3-948B-1728B52AA6E4}">
                <adec:decorative xmlns="" xmlns:lc="http://schemas.openxmlformats.org/drawingml/2006/lockedCanvas" xmlns:arto="http://schemas.microsoft.com/office/word/2006/arto" xmlns:adec="http://schemas.microsoft.com/office/drawing/2017/decorative" xmlns:asvg="http://schemas.microsoft.com/office/drawing/2016/SVG/main"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a:blip>
          <a:stretch>
            <a:fillRect/>
          </a:stretch>
        </p:blipFill>
        <p:spPr>
          <a:xfrm>
            <a:off x="2996241" y="2060867"/>
            <a:ext cx="914400" cy="914400"/>
          </a:xfrm>
          <a:prstGeom prst="rect">
            <a:avLst/>
          </a:prstGeom>
        </p:spPr>
      </p:pic>
      <p:sp>
        <p:nvSpPr>
          <p:cNvPr id="19" name="TextBox 18">
            <a:extLst>
              <a:ext uri="{FF2B5EF4-FFF2-40B4-BE49-F238E27FC236}">
                <a16:creationId xmlns:a16="http://schemas.microsoft.com/office/drawing/2014/main" id="{D3CB8918-E445-4A41-A630-CD48D1B6DB49}"/>
              </a:ext>
            </a:extLst>
          </p:cNvPr>
          <p:cNvSpPr txBox="1"/>
          <p:nvPr/>
        </p:nvSpPr>
        <p:spPr>
          <a:xfrm>
            <a:off x="3827957" y="2183910"/>
            <a:ext cx="493526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284F8C"/>
                </a:solidFill>
                <a:effectLst/>
                <a:uLnTx/>
                <a:uFillTx/>
                <a:latin typeface="Segoe UI Semibold" panose="020B0702040204020203" pitchFamily="34" charset="0"/>
                <a:ea typeface="+mn-ea"/>
                <a:cs typeface="Segoe UI Semibold" panose="020B0702040204020203" pitchFamily="34" charset="0"/>
              </a:rPr>
              <a:t>Foster a sense of belonging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284F8C"/>
                </a:solidFill>
                <a:effectLst/>
                <a:uLnTx/>
                <a:uFillTx/>
                <a:latin typeface="Segoe UI Semibold" panose="020B0702040204020203" pitchFamily="34" charset="0"/>
                <a:ea typeface="+mn-ea"/>
                <a:cs typeface="Segoe UI Semibold" panose="020B0702040204020203" pitchFamily="34" charset="0"/>
              </a:rPr>
              <a:t>partnership among students and families</a:t>
            </a:r>
          </a:p>
        </p:txBody>
      </p:sp>
      <p:sp>
        <p:nvSpPr>
          <p:cNvPr id="17" name="Rectangle: Rounded Corners 16">
            <a:extLst>
              <a:ext uri="{FF2B5EF4-FFF2-40B4-BE49-F238E27FC236}">
                <a16:creationId xmlns:a16="http://schemas.microsoft.com/office/drawing/2014/main" id="{327A0749-57E7-4AF9-8393-959F808A3C34}"/>
              </a:ext>
              <a:ext uri="{C183D7F6-B498-43B3-948B-1728B52AA6E4}">
                <adec:decorative xmlns:adec="http://schemas.microsoft.com/office/drawing/2017/decorative" val="1"/>
              </a:ext>
            </a:extLst>
          </p:cNvPr>
          <p:cNvSpPr/>
          <p:nvPr/>
        </p:nvSpPr>
        <p:spPr bwMode="auto">
          <a:xfrm>
            <a:off x="2910347" y="3384800"/>
            <a:ext cx="6148667" cy="1311088"/>
          </a:xfrm>
          <a:prstGeom prst="roundRect">
            <a:avLst/>
          </a:prstGeom>
          <a:solidFill>
            <a:schemeClr val="accent6">
              <a:lumMod val="40000"/>
              <a:lumOff val="60000"/>
            </a:schemeClr>
          </a:solidFill>
          <a:ln w="19050" algn="ctr">
            <a:solidFill>
              <a:schemeClr val="accent6">
                <a:lumMod val="40000"/>
                <a:lumOff val="60000"/>
              </a:schemeClr>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sp>
        <p:nvSpPr>
          <p:cNvPr id="16" name="Rectangle: Rounded Corners 15">
            <a:extLst>
              <a:ext uri="{FF2B5EF4-FFF2-40B4-BE49-F238E27FC236}">
                <a16:creationId xmlns:a16="http://schemas.microsoft.com/office/drawing/2014/main" id="{73CC9CBD-66E3-46D8-A2C0-1855BE320C61}"/>
              </a:ext>
              <a:ext uri="{C183D7F6-B498-43B3-948B-1728B52AA6E4}">
                <adec:decorative xmlns:adec="http://schemas.microsoft.com/office/drawing/2017/decorative" val="1"/>
              </a:ext>
            </a:extLst>
          </p:cNvPr>
          <p:cNvSpPr/>
          <p:nvPr/>
        </p:nvSpPr>
        <p:spPr bwMode="auto">
          <a:xfrm>
            <a:off x="2929959" y="4919913"/>
            <a:ext cx="6148667" cy="1311088"/>
          </a:xfrm>
          <a:prstGeom prst="roundRect">
            <a:avLst/>
          </a:prstGeom>
          <a:solidFill>
            <a:schemeClr val="accent6">
              <a:lumMod val="40000"/>
              <a:lumOff val="60000"/>
            </a:schemeClr>
          </a:solidFill>
          <a:ln w="19050" algn="ctr">
            <a:solidFill>
              <a:schemeClr val="accent6">
                <a:lumMod val="40000"/>
                <a:lumOff val="60000"/>
              </a:schemeClr>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pic>
        <p:nvPicPr>
          <p:cNvPr id="14" name="Graphic 15" descr="Strong instruction icon">
            <a:extLst>
              <a:ext uri="{FF2B5EF4-FFF2-40B4-BE49-F238E27FC236}">
                <a16:creationId xmlns:a16="http://schemas.microsoft.com/office/drawing/2014/main" id="{AB8ED3C3-E760-4E1B-BD96-1D78E632BE6B}"/>
              </a:ext>
            </a:extLst>
          </p:cNvPr>
          <p:cNvPicPr/>
          <p:nvPr/>
        </p:nvPicPr>
        <p:blipFill>
          <a:blip r:embed="rId4">
            <a:extLst>
              <a:ext uri="{C183D7F6-B498-43B3-948B-1728B52AA6E4}">
                <adec:decorative xmlns="" xmlns:lc="http://schemas.openxmlformats.org/drawingml/2006/lockedCanvas" xmlns:arto="http://schemas.microsoft.com/office/word/2006/arto" xmlns:adec="http://schemas.microsoft.com/office/drawing/2017/decorative" xmlns:asvg="http://schemas.microsoft.com/office/drawing/2016/SVG/main"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a:blip>
          <a:stretch>
            <a:fillRect/>
          </a:stretch>
        </p:blipFill>
        <p:spPr>
          <a:xfrm>
            <a:off x="3049321" y="5118257"/>
            <a:ext cx="914400" cy="914400"/>
          </a:xfrm>
          <a:prstGeom prst="rect">
            <a:avLst/>
          </a:prstGeom>
        </p:spPr>
      </p:pic>
      <p:pic>
        <p:nvPicPr>
          <p:cNvPr id="12" name="Graphic 9" descr="Monitor understanding icon">
            <a:extLst>
              <a:ext uri="{FF2B5EF4-FFF2-40B4-BE49-F238E27FC236}">
                <a16:creationId xmlns:a16="http://schemas.microsoft.com/office/drawing/2014/main" id="{9117C61C-77C2-4222-B05D-23813FAFA0DC}"/>
              </a:ext>
            </a:extLst>
          </p:cNvPr>
          <p:cNvPicPr/>
          <p:nvPr/>
        </p:nvPicPr>
        <p:blipFill>
          <a:blip r:embed="rId5">
            <a:extLst>
              <a:ext uri="{C183D7F6-B498-43B3-948B-1728B52AA6E4}">
                <adec:decorative xmlns="" xmlns:lc="http://schemas.openxmlformats.org/drawingml/2006/lockedCanvas" xmlns:arto="http://schemas.microsoft.com/office/word/2006/arto" xmlns:adec="http://schemas.microsoft.com/office/drawing/2017/decorative" xmlns:asvg="http://schemas.microsoft.com/office/drawing/2016/SVG/main"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a:blip>
          <a:stretch>
            <a:fillRect/>
          </a:stretch>
        </p:blipFill>
        <p:spPr>
          <a:xfrm>
            <a:off x="2996241" y="3627347"/>
            <a:ext cx="914400" cy="914400"/>
          </a:xfrm>
          <a:prstGeom prst="rect">
            <a:avLst/>
          </a:prstGeom>
        </p:spPr>
      </p:pic>
      <p:sp>
        <p:nvSpPr>
          <p:cNvPr id="18" name="TextBox 17">
            <a:extLst>
              <a:ext uri="{FF2B5EF4-FFF2-40B4-BE49-F238E27FC236}">
                <a16:creationId xmlns:a16="http://schemas.microsoft.com/office/drawing/2014/main" id="{30E7C7E2-3494-44BE-8E66-5893457DE5BB}"/>
              </a:ext>
            </a:extLst>
          </p:cNvPr>
          <p:cNvSpPr txBox="1"/>
          <p:nvPr/>
        </p:nvSpPr>
        <p:spPr>
          <a:xfrm>
            <a:off x="3536660" y="3652612"/>
            <a:ext cx="493526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02189"/>
                </a:solidFill>
                <a:effectLst/>
                <a:uLnTx/>
                <a:uFillTx/>
                <a:latin typeface="Segoe UI Semibold" panose="020B0702040204020203" pitchFamily="34" charset="0"/>
                <a:ea typeface="+mn-ea"/>
                <a:cs typeface="Segoe UI Semibold" panose="020B0702040204020203" pitchFamily="34" charset="0"/>
              </a:rPr>
              <a:t>Continuously monitor students’ understanding</a:t>
            </a:r>
          </a:p>
        </p:txBody>
      </p:sp>
      <p:sp>
        <p:nvSpPr>
          <p:cNvPr id="20" name="TextBox 19">
            <a:extLst>
              <a:ext uri="{FF2B5EF4-FFF2-40B4-BE49-F238E27FC236}">
                <a16:creationId xmlns:a16="http://schemas.microsoft.com/office/drawing/2014/main" id="{1A5378F6-1F33-46A8-B976-E0219C6AEC70}"/>
              </a:ext>
            </a:extLst>
          </p:cNvPr>
          <p:cNvSpPr txBox="1"/>
          <p:nvPr/>
        </p:nvSpPr>
        <p:spPr>
          <a:xfrm>
            <a:off x="3827957" y="5097550"/>
            <a:ext cx="4935262"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21895F"/>
                </a:solidFill>
                <a:effectLst/>
                <a:uLnTx/>
                <a:uFillTx/>
                <a:latin typeface="Segoe UI Semibold" panose="020B0702040204020203" pitchFamily="34" charset="0"/>
                <a:ea typeface="+mn-ea"/>
                <a:cs typeface="Segoe UI Semibold" panose="020B0702040204020203" pitchFamily="34" charset="0"/>
              </a:rPr>
              <a:t>Ensure strong grade-appropriate instruction with just-in-time scaffolds when they are needed</a:t>
            </a:r>
          </a:p>
        </p:txBody>
      </p:sp>
      <p:sp>
        <p:nvSpPr>
          <p:cNvPr id="13" name="Text Placeholder 12">
            <a:extLst>
              <a:ext uri="{FF2B5EF4-FFF2-40B4-BE49-F238E27FC236}">
                <a16:creationId xmlns:a16="http://schemas.microsoft.com/office/drawing/2014/main" id="{5BC59CDA-94CE-43F3-B29E-ADA681E7CAD8}"/>
              </a:ext>
            </a:extLst>
          </p:cNvPr>
          <p:cNvSpPr>
            <a:spLocks noGrp="1"/>
          </p:cNvSpPr>
          <p:nvPr>
            <p:ph type="body" sz="quarter" idx="11"/>
          </p:nvPr>
        </p:nvSpPr>
        <p:spPr/>
        <p:txBody>
          <a:bodyPr/>
          <a:lstStyle/>
          <a:p>
            <a:r>
              <a:rPr lang="en-US"/>
              <a:t>Page 6 of Leader Edition</a:t>
            </a:r>
          </a:p>
        </p:txBody>
      </p:sp>
    </p:spTree>
    <p:extLst>
      <p:ext uri="{BB962C8B-B14F-4D97-AF65-F5344CB8AC3E}">
        <p14:creationId xmlns:p14="http://schemas.microsoft.com/office/powerpoint/2010/main" val="327794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40FF-B0B8-4F43-9ED6-108EAF3BE7E2}"/>
              </a:ext>
            </a:extLst>
          </p:cNvPr>
          <p:cNvSpPr>
            <a:spLocks noGrp="1"/>
          </p:cNvSpPr>
          <p:nvPr>
            <p:ph type="title"/>
          </p:nvPr>
        </p:nvSpPr>
        <p:spPr/>
        <p:txBody>
          <a:bodyPr/>
          <a:lstStyle/>
          <a:p>
            <a:r>
              <a:rPr lang="en-US" dirty="0"/>
              <a:t>Throughout the Roadmap, resources and tools are organized by priority and phase of the year.</a:t>
            </a:r>
          </a:p>
        </p:txBody>
      </p:sp>
      <p:sp>
        <p:nvSpPr>
          <p:cNvPr id="3" name="TextBox 2">
            <a:extLst>
              <a:ext uri="{FF2B5EF4-FFF2-40B4-BE49-F238E27FC236}">
                <a16:creationId xmlns:a16="http://schemas.microsoft.com/office/drawing/2014/main" id="{5483FBCD-6B96-4DB3-AB56-60DDBE38C768}"/>
              </a:ext>
            </a:extLst>
          </p:cNvPr>
          <p:cNvSpPr txBox="1"/>
          <p:nvPr/>
        </p:nvSpPr>
        <p:spPr>
          <a:xfrm>
            <a:off x="2644588" y="5270789"/>
            <a:ext cx="7172076"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The priority-level guidance includes key guiding questions, suggested steps for success, and aligned resources. </a:t>
            </a:r>
          </a:p>
        </p:txBody>
      </p:sp>
      <p:graphicFrame>
        <p:nvGraphicFramePr>
          <p:cNvPr id="4" name="Table 4">
            <a:extLst>
              <a:ext uri="{FF2B5EF4-FFF2-40B4-BE49-F238E27FC236}">
                <a16:creationId xmlns:a16="http://schemas.microsoft.com/office/drawing/2014/main" id="{BD32C975-FEC4-4F04-894D-46E0E814EEB8}"/>
              </a:ext>
            </a:extLst>
          </p:cNvPr>
          <p:cNvGraphicFramePr>
            <a:graphicFrameLocks noGrp="1"/>
          </p:cNvGraphicFramePr>
          <p:nvPr/>
        </p:nvGraphicFramePr>
        <p:xfrm>
          <a:off x="2644588" y="1754118"/>
          <a:ext cx="7034308" cy="2692376"/>
        </p:xfrm>
        <a:graphic>
          <a:graphicData uri="http://schemas.openxmlformats.org/drawingml/2006/table">
            <a:tbl>
              <a:tblPr firstRow="1" bandRow="1">
                <a:tableStyleId>{2D5ABB26-0587-4C30-8999-92F81FD0307C}</a:tableStyleId>
              </a:tblPr>
              <a:tblGrid>
                <a:gridCol w="1758577">
                  <a:extLst>
                    <a:ext uri="{9D8B030D-6E8A-4147-A177-3AD203B41FA5}">
                      <a16:colId xmlns:a16="http://schemas.microsoft.com/office/drawing/2014/main" val="3703387227"/>
                    </a:ext>
                  </a:extLst>
                </a:gridCol>
                <a:gridCol w="1758577">
                  <a:extLst>
                    <a:ext uri="{9D8B030D-6E8A-4147-A177-3AD203B41FA5}">
                      <a16:colId xmlns:a16="http://schemas.microsoft.com/office/drawing/2014/main" val="1283502766"/>
                    </a:ext>
                  </a:extLst>
                </a:gridCol>
                <a:gridCol w="1758577">
                  <a:extLst>
                    <a:ext uri="{9D8B030D-6E8A-4147-A177-3AD203B41FA5}">
                      <a16:colId xmlns:a16="http://schemas.microsoft.com/office/drawing/2014/main" val="3713546305"/>
                    </a:ext>
                  </a:extLst>
                </a:gridCol>
                <a:gridCol w="1758577">
                  <a:extLst>
                    <a:ext uri="{9D8B030D-6E8A-4147-A177-3AD203B41FA5}">
                      <a16:colId xmlns:a16="http://schemas.microsoft.com/office/drawing/2014/main" val="2042911295"/>
                    </a:ext>
                  </a:extLst>
                </a:gridCol>
              </a:tblGrid>
              <a:tr h="1346188">
                <a:tc>
                  <a:txBody>
                    <a:bodyPr/>
                    <a:lstStyle/>
                    <a:p>
                      <a:pPr algn="ctr"/>
                      <a:r>
                        <a:rPr lang="en-US">
                          <a:solidFill>
                            <a:schemeClr val="bg1"/>
                          </a:solidFill>
                          <a:latin typeface="Segoe UI Semibold" panose="020B0702040204020203" pitchFamily="34" charset="0"/>
                          <a:cs typeface="Segoe UI Semibold" panose="020B0702040204020203" pitchFamily="34" charset="0"/>
                        </a:rPr>
                        <a:t>Phase 1: Diagnostic and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BC7"/>
                    </a:solidFill>
                  </a:tcPr>
                </a:tc>
                <a:tc>
                  <a:txBody>
                    <a:bodyPr/>
                    <a:lstStyle/>
                    <a:p>
                      <a:pPr algn="ctr"/>
                      <a:r>
                        <a:rPr lang="en-US">
                          <a:solidFill>
                            <a:schemeClr val="bg1"/>
                          </a:solidFill>
                          <a:latin typeface="Segoe UI Semibold" panose="020B0702040204020203" pitchFamily="34" charset="0"/>
                          <a:cs typeface="Segoe UI Semibold" panose="020B0702040204020203" pitchFamily="34" charset="0"/>
                        </a:rPr>
                        <a:t>Phase 2: </a:t>
                      </a:r>
                    </a:p>
                    <a:p>
                      <a:pPr algn="ctr"/>
                      <a:r>
                        <a:rPr lang="en-US">
                          <a:solidFill>
                            <a:schemeClr val="bg1"/>
                          </a:solidFill>
                          <a:latin typeface="Segoe UI Semibold" panose="020B0702040204020203" pitchFamily="34" charset="0"/>
                          <a:cs typeface="Segoe UI Semibold" panose="020B0702040204020203" pitchFamily="34" charset="0"/>
                        </a:rPr>
                        <a:t>Launch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60B2"/>
                    </a:solidFill>
                  </a:tcPr>
                </a:tc>
                <a:tc>
                  <a:txBody>
                    <a:bodyPr/>
                    <a:lstStyle/>
                    <a:p>
                      <a:pPr algn="ctr"/>
                      <a:r>
                        <a:rPr lang="en-US">
                          <a:solidFill>
                            <a:schemeClr val="bg1"/>
                          </a:solidFill>
                          <a:latin typeface="Segoe UI Semibold" panose="020B0702040204020203" pitchFamily="34" charset="0"/>
                          <a:cs typeface="Segoe UI Semibold" panose="020B0702040204020203" pitchFamily="34" charset="0"/>
                        </a:rPr>
                        <a:t>Phase 3: Progress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559E"/>
                    </a:solidFill>
                  </a:tcPr>
                </a:tc>
                <a:tc>
                  <a:txBody>
                    <a:bodyPr/>
                    <a:lstStyle/>
                    <a:p>
                      <a:pPr algn="ctr"/>
                      <a:r>
                        <a:rPr lang="en-US">
                          <a:solidFill>
                            <a:schemeClr val="bg1"/>
                          </a:solidFill>
                          <a:latin typeface="Segoe UI Semibold" panose="020B0702040204020203" pitchFamily="34" charset="0"/>
                          <a:cs typeface="Segoe UI Semibold" panose="020B0702040204020203" pitchFamily="34" charset="0"/>
                        </a:rPr>
                        <a:t>Phase 4: Reflection and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A89"/>
                    </a:solidFill>
                  </a:tcPr>
                </a:tc>
                <a:extLst>
                  <a:ext uri="{0D108BD9-81ED-4DB2-BD59-A6C34878D82A}">
                    <a16:rowId xmlns:a16="http://schemas.microsoft.com/office/drawing/2014/main" val="2500722326"/>
                  </a:ext>
                </a:extLst>
              </a:tr>
              <a:tr h="1346188">
                <a:tc>
                  <a:txBody>
                    <a:bodyPr/>
                    <a:lstStyle/>
                    <a:p>
                      <a:pPr algn="ctr"/>
                      <a:r>
                        <a:rPr lang="en-US"/>
                        <a:t>Before the 1</a:t>
                      </a:r>
                      <a:r>
                        <a:rPr lang="en-US" baseline="30000"/>
                        <a:t>st</a:t>
                      </a:r>
                      <a:r>
                        <a:rPr lang="en-US"/>
                        <a:t> day of school </a:t>
                      </a:r>
                    </a:p>
                    <a:p>
                      <a:pPr algn="ctr"/>
                      <a:r>
                        <a:rPr lang="en-US"/>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September- October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November 2021- April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May- June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7529195"/>
                  </a:ext>
                </a:extLst>
              </a:tr>
            </a:tbl>
          </a:graphicData>
        </a:graphic>
      </p:graphicFrame>
      <p:sp>
        <p:nvSpPr>
          <p:cNvPr id="6" name="Rectangle: Rounded Corners 5">
            <a:extLst>
              <a:ext uri="{FF2B5EF4-FFF2-40B4-BE49-F238E27FC236}">
                <a16:creationId xmlns:a16="http://schemas.microsoft.com/office/drawing/2014/main" id="{F247FF88-B89F-437F-A44B-8952D5D3FAC3}"/>
              </a:ext>
              <a:ext uri="{C183D7F6-B498-43B3-948B-1728B52AA6E4}">
                <adec:decorative xmlns:adec="http://schemas.microsoft.com/office/drawing/2017/decorative" val="1"/>
              </a:ext>
            </a:extLst>
          </p:cNvPr>
          <p:cNvSpPr/>
          <p:nvPr/>
        </p:nvSpPr>
        <p:spPr bwMode="auto">
          <a:xfrm>
            <a:off x="2773238" y="4969414"/>
            <a:ext cx="6849035" cy="1249083"/>
          </a:xfrm>
          <a:prstGeom prst="roundRect">
            <a:avLst/>
          </a:prstGeom>
          <a:noFill/>
          <a:ln w="19050" algn="ctr">
            <a:solidFill>
              <a:schemeClr val="accent1"/>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pic>
        <p:nvPicPr>
          <p:cNvPr id="7" name="Picture 6">
            <a:extLst>
              <a:ext uri="{FF2B5EF4-FFF2-40B4-BE49-F238E27FC236}">
                <a16:creationId xmlns:a16="http://schemas.microsoft.com/office/drawing/2014/main" id="{AFD2F2DA-FF63-4B74-9538-17ECC46F986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74" y="4672861"/>
            <a:ext cx="496765" cy="496765"/>
          </a:xfrm>
          <a:prstGeom prst="rect">
            <a:avLst/>
          </a:prstGeom>
        </p:spPr>
      </p:pic>
      <p:sp>
        <p:nvSpPr>
          <p:cNvPr id="9" name="Text Placeholder 8">
            <a:extLst>
              <a:ext uri="{FF2B5EF4-FFF2-40B4-BE49-F238E27FC236}">
                <a16:creationId xmlns:a16="http://schemas.microsoft.com/office/drawing/2014/main" id="{C6D8B150-BF4D-42E9-8E00-D6D8D7290184}"/>
              </a:ext>
            </a:extLst>
          </p:cNvPr>
          <p:cNvSpPr>
            <a:spLocks noGrp="1"/>
          </p:cNvSpPr>
          <p:nvPr>
            <p:ph type="body" sz="quarter" idx="11"/>
          </p:nvPr>
        </p:nvSpPr>
        <p:spPr/>
        <p:txBody>
          <a:bodyPr/>
          <a:lstStyle/>
          <a:p>
            <a:r>
              <a:rPr lang="en-US"/>
              <a:t>Page 7 Leader Roadmap</a:t>
            </a:r>
          </a:p>
        </p:txBody>
      </p:sp>
    </p:spTree>
    <p:extLst>
      <p:ext uri="{BB962C8B-B14F-4D97-AF65-F5344CB8AC3E}">
        <p14:creationId xmlns:p14="http://schemas.microsoft.com/office/powerpoint/2010/main" val="182993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mponents to look out for as you navigate the Roadmap">
            <a:extLst>
              <a:ext uri="{FF2B5EF4-FFF2-40B4-BE49-F238E27FC236}">
                <a16:creationId xmlns:a16="http://schemas.microsoft.com/office/drawing/2014/main" id="{EDC93A46-313E-4F3F-BE92-C4C9B6E16724}"/>
              </a:ext>
            </a:extLst>
          </p:cNvPr>
          <p:cNvPicPr>
            <a:picLocks noChangeAspect="1"/>
          </p:cNvPicPr>
          <p:nvPr/>
        </p:nvPicPr>
        <p:blipFill>
          <a:blip r:embed="rId3"/>
          <a:stretch>
            <a:fillRect/>
          </a:stretch>
        </p:blipFill>
        <p:spPr>
          <a:xfrm>
            <a:off x="1836717" y="866384"/>
            <a:ext cx="5547841" cy="5566130"/>
          </a:xfrm>
          <a:prstGeom prst="rect">
            <a:avLst/>
          </a:prstGeom>
          <a:ln>
            <a:solidFill>
              <a:schemeClr val="tx1"/>
            </a:solidFill>
          </a:ln>
          <a:effectLst>
            <a:outerShdw blurRad="50800" dist="38100" dir="18900000" algn="bl" rotWithShape="0">
              <a:prstClr val="black">
                <a:alpha val="40000"/>
              </a:prstClr>
            </a:outerShdw>
          </a:effectLst>
        </p:spPr>
      </p:pic>
      <p:sp>
        <p:nvSpPr>
          <p:cNvPr id="2" name="Title 1">
            <a:extLst>
              <a:ext uri="{FF2B5EF4-FFF2-40B4-BE49-F238E27FC236}">
                <a16:creationId xmlns:a16="http://schemas.microsoft.com/office/drawing/2014/main" id="{DD82C938-7E5D-4BB4-BC05-5DE0C3CE15E9}"/>
              </a:ext>
            </a:extLst>
          </p:cNvPr>
          <p:cNvSpPr>
            <a:spLocks noGrp="1"/>
          </p:cNvSpPr>
          <p:nvPr>
            <p:ph type="title"/>
          </p:nvPr>
        </p:nvSpPr>
        <p:spPr/>
        <p:txBody>
          <a:bodyPr/>
          <a:lstStyle/>
          <a:p>
            <a:r>
              <a:rPr lang="en-US" dirty="0"/>
              <a:t>Components to look out for as you navigate the Roadmap</a:t>
            </a:r>
          </a:p>
        </p:txBody>
      </p:sp>
      <p:sp>
        <p:nvSpPr>
          <p:cNvPr id="5" name="Text Placeholder 4">
            <a:extLst>
              <a:ext uri="{FF2B5EF4-FFF2-40B4-BE49-F238E27FC236}">
                <a16:creationId xmlns:a16="http://schemas.microsoft.com/office/drawing/2014/main" id="{047E1B96-F491-4B55-96E9-12535927BE09}"/>
              </a:ext>
            </a:extLst>
          </p:cNvPr>
          <p:cNvSpPr>
            <a:spLocks noGrp="1"/>
          </p:cNvSpPr>
          <p:nvPr>
            <p:ph type="body" sz="quarter" idx="11"/>
          </p:nvPr>
        </p:nvSpPr>
        <p:spPr/>
        <p:txBody>
          <a:bodyPr/>
          <a:lstStyle/>
          <a:p>
            <a:r>
              <a:rPr lang="en-US"/>
              <a:t>Page 8 of the Leader Roadmap</a:t>
            </a:r>
          </a:p>
        </p:txBody>
      </p:sp>
      <p:sp>
        <p:nvSpPr>
          <p:cNvPr id="9" name="Oval 21">
            <a:extLst>
              <a:ext uri="{FF2B5EF4-FFF2-40B4-BE49-F238E27FC236}">
                <a16:creationId xmlns:a16="http://schemas.microsoft.com/office/drawing/2014/main" id="{6656A371-6D92-403F-B437-73F77F97031A}"/>
              </a:ext>
            </a:extLst>
          </p:cNvPr>
          <p:cNvSpPr>
            <a:spLocks noChangeArrowheads="1"/>
          </p:cNvSpPr>
          <p:nvPr/>
        </p:nvSpPr>
        <p:spPr bwMode="auto">
          <a:xfrm>
            <a:off x="1760517" y="1790012"/>
            <a:ext cx="365125" cy="365125"/>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1</a:t>
            </a:r>
          </a:p>
        </p:txBody>
      </p:sp>
      <p:sp>
        <p:nvSpPr>
          <p:cNvPr id="10" name="Oval 22">
            <a:extLst>
              <a:ext uri="{FF2B5EF4-FFF2-40B4-BE49-F238E27FC236}">
                <a16:creationId xmlns:a16="http://schemas.microsoft.com/office/drawing/2014/main" id="{C21B81E6-1466-482D-9C94-49C283496C58}"/>
              </a:ext>
            </a:extLst>
          </p:cNvPr>
          <p:cNvSpPr>
            <a:spLocks noChangeArrowheads="1"/>
          </p:cNvSpPr>
          <p:nvPr/>
        </p:nvSpPr>
        <p:spPr bwMode="auto">
          <a:xfrm>
            <a:off x="1760516" y="2220248"/>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2</a:t>
            </a:r>
          </a:p>
        </p:txBody>
      </p:sp>
      <p:sp>
        <p:nvSpPr>
          <p:cNvPr id="11" name="Oval 23">
            <a:extLst>
              <a:ext uri="{FF2B5EF4-FFF2-40B4-BE49-F238E27FC236}">
                <a16:creationId xmlns:a16="http://schemas.microsoft.com/office/drawing/2014/main" id="{EE4168F2-9E21-47F5-9301-1DB8961C0A0A}"/>
              </a:ext>
            </a:extLst>
          </p:cNvPr>
          <p:cNvSpPr>
            <a:spLocks noChangeArrowheads="1"/>
          </p:cNvSpPr>
          <p:nvPr/>
        </p:nvSpPr>
        <p:spPr bwMode="auto">
          <a:xfrm>
            <a:off x="2597130" y="4163513"/>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3</a:t>
            </a:r>
          </a:p>
        </p:txBody>
      </p:sp>
      <p:sp>
        <p:nvSpPr>
          <p:cNvPr id="12" name="Oval 24">
            <a:extLst>
              <a:ext uri="{FF2B5EF4-FFF2-40B4-BE49-F238E27FC236}">
                <a16:creationId xmlns:a16="http://schemas.microsoft.com/office/drawing/2014/main" id="{A252D393-5E01-42CA-94CB-6652E570DABE}"/>
              </a:ext>
            </a:extLst>
          </p:cNvPr>
          <p:cNvSpPr>
            <a:spLocks noChangeArrowheads="1"/>
          </p:cNvSpPr>
          <p:nvPr/>
        </p:nvSpPr>
        <p:spPr bwMode="auto">
          <a:xfrm>
            <a:off x="4119225" y="4163513"/>
            <a:ext cx="365125" cy="366712"/>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4</a:t>
            </a:r>
          </a:p>
        </p:txBody>
      </p:sp>
      <p:sp>
        <p:nvSpPr>
          <p:cNvPr id="13" name="Oval 25">
            <a:extLst>
              <a:ext uri="{FF2B5EF4-FFF2-40B4-BE49-F238E27FC236}">
                <a16:creationId xmlns:a16="http://schemas.microsoft.com/office/drawing/2014/main" id="{505ABF53-74C2-407F-BA39-AC0CB677AD7E}"/>
              </a:ext>
            </a:extLst>
          </p:cNvPr>
          <p:cNvSpPr>
            <a:spLocks noChangeArrowheads="1"/>
          </p:cNvSpPr>
          <p:nvPr/>
        </p:nvSpPr>
        <p:spPr bwMode="auto">
          <a:xfrm>
            <a:off x="6096001" y="4163512"/>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5</a:t>
            </a:r>
          </a:p>
        </p:txBody>
      </p:sp>
      <p:sp>
        <p:nvSpPr>
          <p:cNvPr id="14" name="Oval 25">
            <a:extLst>
              <a:ext uri="{FF2B5EF4-FFF2-40B4-BE49-F238E27FC236}">
                <a16:creationId xmlns:a16="http://schemas.microsoft.com/office/drawing/2014/main" id="{FBE78A4F-7D75-4294-AB53-235D494D7A84}"/>
              </a:ext>
            </a:extLst>
          </p:cNvPr>
          <p:cNvSpPr>
            <a:spLocks noChangeArrowheads="1"/>
          </p:cNvSpPr>
          <p:nvPr/>
        </p:nvSpPr>
        <p:spPr bwMode="auto">
          <a:xfrm>
            <a:off x="7829368" y="7836253"/>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6</a:t>
            </a:r>
          </a:p>
        </p:txBody>
      </p:sp>
      <p:sp>
        <p:nvSpPr>
          <p:cNvPr id="15" name="Oval 25">
            <a:extLst>
              <a:ext uri="{FF2B5EF4-FFF2-40B4-BE49-F238E27FC236}">
                <a16:creationId xmlns:a16="http://schemas.microsoft.com/office/drawing/2014/main" id="{902BC38E-AAE6-46A7-B386-60C7AF682BF9}"/>
              </a:ext>
            </a:extLst>
          </p:cNvPr>
          <p:cNvSpPr>
            <a:spLocks noChangeArrowheads="1"/>
          </p:cNvSpPr>
          <p:nvPr/>
        </p:nvSpPr>
        <p:spPr bwMode="auto">
          <a:xfrm>
            <a:off x="8286568" y="7836253"/>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7</a:t>
            </a:r>
          </a:p>
        </p:txBody>
      </p:sp>
      <p:sp>
        <p:nvSpPr>
          <p:cNvPr id="16" name="Oval 25">
            <a:extLst>
              <a:ext uri="{FF2B5EF4-FFF2-40B4-BE49-F238E27FC236}">
                <a16:creationId xmlns:a16="http://schemas.microsoft.com/office/drawing/2014/main" id="{469B43F1-D940-4ACA-A718-552B477FB7E5}"/>
              </a:ext>
            </a:extLst>
          </p:cNvPr>
          <p:cNvSpPr>
            <a:spLocks noChangeArrowheads="1"/>
          </p:cNvSpPr>
          <p:nvPr/>
        </p:nvSpPr>
        <p:spPr bwMode="auto">
          <a:xfrm>
            <a:off x="8743768" y="7836253"/>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8</a:t>
            </a:r>
          </a:p>
        </p:txBody>
      </p:sp>
      <p:sp>
        <p:nvSpPr>
          <p:cNvPr id="17" name="Oval 25">
            <a:extLst>
              <a:ext uri="{FF2B5EF4-FFF2-40B4-BE49-F238E27FC236}">
                <a16:creationId xmlns:a16="http://schemas.microsoft.com/office/drawing/2014/main" id="{BC440936-2927-4876-AD33-F79E24FDA49A}"/>
              </a:ext>
            </a:extLst>
          </p:cNvPr>
          <p:cNvSpPr>
            <a:spLocks noChangeArrowheads="1"/>
          </p:cNvSpPr>
          <p:nvPr/>
        </p:nvSpPr>
        <p:spPr bwMode="auto">
          <a:xfrm>
            <a:off x="9200968" y="7836253"/>
            <a:ext cx="365125" cy="366713"/>
          </a:xfrm>
          <a:prstGeom prst="ellipse">
            <a:avLst/>
          </a:prstGeom>
          <a:solidFill>
            <a:srgbClr val="D6791C"/>
          </a:solidFill>
          <a:ln w="9525" algn="ctr">
            <a:noFill/>
            <a:round/>
            <a:headEnd/>
            <a:tailEnd/>
          </a:ln>
        </p:spPr>
        <p:txBody>
          <a:bodyPr wrap="none"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solidFill>
                  <a:srgbClr val="FFFFFF"/>
                </a:solidFill>
                <a:effectLst/>
                <a:uLnTx/>
                <a:uFillTx/>
                <a:latin typeface="Segoe UI Semibold" panose="020B0702040204020203" pitchFamily="34" charset="0"/>
                <a:ea typeface="+mn-ea"/>
                <a:cs typeface="Segoe UI Semibold" panose="020B0702040204020203" pitchFamily="34" charset="0"/>
                <a:sym typeface="Webdings" pitchFamily="18" charset="2"/>
              </a:rPr>
              <a:t>9</a:t>
            </a:r>
          </a:p>
        </p:txBody>
      </p:sp>
      <p:sp>
        <p:nvSpPr>
          <p:cNvPr id="18" name="TextBox 17">
            <a:extLst>
              <a:ext uri="{FF2B5EF4-FFF2-40B4-BE49-F238E27FC236}">
                <a16:creationId xmlns:a16="http://schemas.microsoft.com/office/drawing/2014/main" id="{94E8FA63-3AB6-407D-872E-EF2F423B399E}"/>
              </a:ext>
            </a:extLst>
          </p:cNvPr>
          <p:cNvSpPr txBox="1"/>
          <p:nvPr/>
        </p:nvSpPr>
        <p:spPr>
          <a:xfrm>
            <a:off x="7534276" y="1476376"/>
            <a:ext cx="3038475"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egoe UI"/>
                <a:ea typeface="+mn-ea"/>
                <a:cs typeface="Arial" pitchFamily="34" charset="0"/>
              </a:rPr>
              <a:t>Components 1 and 2…</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a:ea typeface="+mn-ea"/>
                <a:cs typeface="Arial" pitchFamily="34" charset="0"/>
              </a:rPr>
              <a:t>identifies the overarching action step of this phase/priority.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a:ea typeface="+mn-ea"/>
                <a:cs typeface="Arial" pitchFamily="34" charset="0"/>
              </a:rPr>
              <a:t>describes the overall aim and purpose of this phase/priority.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egoe UI"/>
                <a:ea typeface="+mn-ea"/>
                <a:cs typeface="Arial" pitchFamily="34" charset="0"/>
              </a:rPr>
              <a:t>Components 3, 4, and 5…</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Segoe UI"/>
                <a:ea typeface="+mn-ea"/>
                <a:cs typeface="Arial" pitchFamily="34" charset="0"/>
              </a:rPr>
              <a:t>Questions, steps, and resources tailored to support you with  effectively executing on this phase with a lens on equity and meaningful inclusion. </a:t>
            </a:r>
          </a:p>
        </p:txBody>
      </p:sp>
    </p:spTree>
    <p:extLst>
      <p:ext uri="{BB962C8B-B14F-4D97-AF65-F5344CB8AC3E}">
        <p14:creationId xmlns:p14="http://schemas.microsoft.com/office/powerpoint/2010/main" val="377939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bwMode="auto">
          <a:xfrm>
            <a:off x="1524000" y="0"/>
            <a:ext cx="9144000" cy="6858000"/>
          </a:xfrm>
          <a:prstGeom prst="rect">
            <a:avLst/>
          </a:prstGeom>
          <a:solidFill>
            <a:schemeClr val="accent1"/>
          </a:solidFill>
          <a:ln w="19050" algn="ctr">
            <a:solidFill>
              <a:schemeClr val="accent1"/>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8" name="Title 7"/>
          <p:cNvSpPr txBox="1">
            <a:spLocks noGrp="1"/>
          </p:cNvSpPr>
          <p:nvPr>
            <p:ph type="title" idx="4294967295"/>
          </p:nvPr>
        </p:nvSpPr>
        <p:spPr>
          <a:xfrm>
            <a:off x="2238375" y="2738588"/>
            <a:ext cx="7715250" cy="9376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Why are we accelerating rather than remediating student learning?</a:t>
            </a:r>
          </a:p>
        </p:txBody>
      </p:sp>
    </p:spTree>
    <p:extLst>
      <p:ext uri="{BB962C8B-B14F-4D97-AF65-F5344CB8AC3E}">
        <p14:creationId xmlns:p14="http://schemas.microsoft.com/office/powerpoint/2010/main" val="296814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Welcome"/>
          <p:cNvGrpSpPr/>
          <p:nvPr/>
        </p:nvGrpSpPr>
        <p:grpSpPr>
          <a:xfrm>
            <a:off x="2893914" y="670495"/>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Welcome and Ignite</a:t>
              </a:r>
              <a:endParaRPr lang="zh-CN" altLang="en-US" sz="3600" b="1">
                <a:solidFill>
                  <a:schemeClr val="accent1">
                    <a:lumMod val="50000"/>
                  </a:schemeClr>
                </a:solidFill>
              </a:endParaRPr>
            </a:p>
          </p:txBody>
        </p:sp>
      </p:grpSp>
      <p:grpSp>
        <p:nvGrpSpPr>
          <p:cNvPr id="19" name="Group 18" descr="Timelines Update">
            <a:extLst>
              <a:ext uri="{FF2B5EF4-FFF2-40B4-BE49-F238E27FC236}">
                <a16:creationId xmlns:a16="http://schemas.microsoft.com/office/drawing/2014/main" id="{577DF3D8-9228-447D-B84C-8C66D678BB4B}"/>
              </a:ext>
            </a:extLst>
          </p:cNvPr>
          <p:cNvGrpSpPr/>
          <p:nvPr/>
        </p:nvGrpSpPr>
        <p:grpSpPr>
          <a:xfrm>
            <a:off x="2893912" y="1888842"/>
            <a:ext cx="8797755" cy="896056"/>
            <a:chOff x="3070470" y="1786483"/>
            <a:chExt cx="8929716" cy="896056"/>
          </a:xfrm>
        </p:grpSpPr>
        <p:sp>
          <p:nvSpPr>
            <p:cNvPr id="20" name="矩形 9">
              <a:extLst>
                <a:ext uri="{FF2B5EF4-FFF2-40B4-BE49-F238E27FC236}">
                  <a16:creationId xmlns:a16="http://schemas.microsoft.com/office/drawing/2014/main" id="{3C6C5F95-B3AF-4343-BFA4-B54DB96C5D09}"/>
                </a:ext>
              </a:extLst>
            </p:cNvPr>
            <p:cNvSpPr/>
            <p:nvPr/>
          </p:nvSpPr>
          <p:spPr>
            <a:xfrm>
              <a:off x="3070470"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latin typeface="Segoe SemiBold" panose="020B0703040204020203" pitchFamily="34" charset="0"/>
                  <a:cs typeface="Segoe SemiBold" panose="020B0703040204020203" pitchFamily="34" charset="0"/>
                </a:rPr>
                <a:t>02</a:t>
              </a:r>
              <a:endParaRPr lang="zh-CN" altLang="en-US" sz="3200">
                <a:latin typeface="Segoe SemiBold" panose="020B0703040204020203" pitchFamily="34" charset="0"/>
                <a:cs typeface="Segoe SemiBold" panose="020B0703040204020203" pitchFamily="34" charset="0"/>
              </a:endParaRPr>
            </a:p>
          </p:txBody>
        </p:sp>
        <p:sp>
          <p:nvSpPr>
            <p:cNvPr id="25" name="文本框 10">
              <a:extLst>
                <a:ext uri="{FF2B5EF4-FFF2-40B4-BE49-F238E27FC236}">
                  <a16:creationId xmlns:a16="http://schemas.microsoft.com/office/drawing/2014/main" id="{9D12FDF8-F0C9-495A-BC27-27FF25E7CA87}"/>
                </a:ext>
              </a:extLst>
            </p:cNvPr>
            <p:cNvSpPr txBox="1"/>
            <p:nvPr/>
          </p:nvSpPr>
          <p:spPr>
            <a:xfrm>
              <a:off x="4018776" y="1786483"/>
              <a:ext cx="7981410" cy="809459"/>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000000"/>
                  </a:solidFill>
                  <a:latin typeface="Segoe SemiBold" panose="020B0703040204020203"/>
                  <a:cs typeface="Segoe UI"/>
                </a:rPr>
                <a:t>Recall</a:t>
              </a:r>
            </a:p>
          </p:txBody>
        </p:sp>
      </p:grpSp>
      <p:grpSp>
        <p:nvGrpSpPr>
          <p:cNvPr id="22" name="Group 21" descr="Previous Topics: Going Deeper"/>
          <p:cNvGrpSpPr/>
          <p:nvPr/>
        </p:nvGrpSpPr>
        <p:grpSpPr>
          <a:xfrm>
            <a:off x="2893912" y="3138371"/>
            <a:ext cx="8915702" cy="858367"/>
            <a:chOff x="3061062" y="3038166"/>
            <a:chExt cx="8915702" cy="882092"/>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03</a:t>
              </a:r>
              <a:endParaRPr lang="zh-CN" altLang="en-US" sz="320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95354" y="3038166"/>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Chunk and Chew – New Information</a:t>
              </a:r>
            </a:p>
          </p:txBody>
        </p:sp>
      </p:grpSp>
      <p:grpSp>
        <p:nvGrpSpPr>
          <p:cNvPr id="23" name="Group 22" descr="Special Education Resource Guide"/>
          <p:cNvGrpSpPr/>
          <p:nvPr/>
        </p:nvGrpSpPr>
        <p:grpSpPr>
          <a:xfrm>
            <a:off x="2893913" y="4474120"/>
            <a:ext cx="9514401" cy="809459"/>
            <a:chOff x="3061061" y="4335544"/>
            <a:chExt cx="9080190"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04</a:t>
              </a:r>
              <a:endParaRPr lang="zh-CN" altLang="en-US" sz="320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2" y="4386331"/>
              <a:ext cx="8222399"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Q&amp;A</a:t>
              </a:r>
            </a:p>
          </p:txBody>
        </p:sp>
      </p:grpSp>
      <p:grpSp>
        <p:nvGrpSpPr>
          <p:cNvPr id="21" name="Group 20" descr="Special Education Resource Guide">
            <a:extLst>
              <a:ext uri="{FF2B5EF4-FFF2-40B4-BE49-F238E27FC236}">
                <a16:creationId xmlns:a16="http://schemas.microsoft.com/office/drawing/2014/main" id="{8AFCA876-1B3D-4E8C-B0DD-70220A3369D3}"/>
              </a:ext>
            </a:extLst>
          </p:cNvPr>
          <p:cNvGrpSpPr/>
          <p:nvPr/>
        </p:nvGrpSpPr>
        <p:grpSpPr>
          <a:xfrm>
            <a:off x="2893913" y="4474120"/>
            <a:ext cx="9514401" cy="809459"/>
            <a:chOff x="2893913" y="4474120"/>
            <a:chExt cx="9080190" cy="809459"/>
          </a:xfrm>
        </p:grpSpPr>
        <p:sp>
          <p:nvSpPr>
            <p:cNvPr id="24" name="矩形 13">
              <a:extLst>
                <a:ext uri="{FF2B5EF4-FFF2-40B4-BE49-F238E27FC236}">
                  <a16:creationId xmlns:a16="http://schemas.microsoft.com/office/drawing/2014/main" id="{1BB3BAAD-1C92-4656-9579-7044864BACDE}"/>
                </a:ext>
              </a:extLst>
            </p:cNvPr>
            <p:cNvSpPr/>
            <p:nvPr/>
          </p:nvSpPr>
          <p:spPr>
            <a:xfrm>
              <a:off x="2893913" y="447412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cs typeface="Segoe SemiBold" panose="020B0703040204020203" pitchFamily="34" charset="0"/>
                </a:rPr>
                <a:t>04</a:t>
              </a:r>
              <a:endParaRPr lang="zh-CN" altLang="en-US" sz="3200">
                <a:cs typeface="Segoe SemiBold" panose="020B0703040204020203" pitchFamily="34" charset="0"/>
              </a:endParaRPr>
            </a:p>
          </p:txBody>
        </p:sp>
        <p:sp>
          <p:nvSpPr>
            <p:cNvPr id="29" name="文本框 14">
              <a:extLst>
                <a:ext uri="{FF2B5EF4-FFF2-40B4-BE49-F238E27FC236}">
                  <a16:creationId xmlns:a16="http://schemas.microsoft.com/office/drawing/2014/main" id="{B6F0CFC4-9399-41B4-9C7B-F0F3BBEA5A27}"/>
                </a:ext>
              </a:extLst>
            </p:cNvPr>
            <p:cNvSpPr txBox="1"/>
            <p:nvPr/>
          </p:nvSpPr>
          <p:spPr>
            <a:xfrm>
              <a:off x="3751704" y="4524907"/>
              <a:ext cx="8222399" cy="758672"/>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chemeClr val="accent1">
                      <a:lumMod val="50000"/>
                    </a:schemeClr>
                  </a:solidFill>
                </a:rPr>
                <a:t> </a:t>
              </a:r>
            </a:p>
          </p:txBody>
        </p:sp>
      </p:gr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extbox-Accelerated Learning versus Remediation">
            <a:extLst>
              <a:ext uri="{FF2B5EF4-FFF2-40B4-BE49-F238E27FC236}">
                <a16:creationId xmlns:a16="http://schemas.microsoft.com/office/drawing/2014/main" id="{C590C0D7-11D8-4456-8A30-00EE698CFF7E}"/>
              </a:ext>
            </a:extLst>
          </p:cNvPr>
          <p:cNvSpPr>
            <a:spLocks noGrp="1"/>
          </p:cNvSpPr>
          <p:nvPr>
            <p:ph type="title"/>
          </p:nvPr>
        </p:nvSpPr>
        <p:spPr>
          <a:xfrm>
            <a:off x="1836718" y="228600"/>
            <a:ext cx="8518566" cy="838200"/>
          </a:xfrm>
        </p:spPr>
        <p:txBody>
          <a:bodyPr vert="horz" wrap="square" lIns="91440" tIns="45720" rIns="91440" bIns="45720" numCol="1" anchor="t" anchorCtr="0" compatLnSpc="1">
            <a:prstTxWarp prst="textNoShape">
              <a:avLst/>
            </a:prstTxWarp>
            <a:normAutofit/>
          </a:bodyPr>
          <a:lstStyle/>
          <a:p>
            <a:r>
              <a:rPr lang="en-US" b="1" dirty="0">
                <a:latin typeface="+mj-lt"/>
                <a:ea typeface="+mj-ea"/>
                <a:cs typeface="+mj-cs"/>
              </a:rPr>
              <a:t>Accelerated Learning versus Remediation</a:t>
            </a:r>
          </a:p>
        </p:txBody>
      </p:sp>
      <p:sp>
        <p:nvSpPr>
          <p:cNvPr id="11" name="Text Placeholder 3">
            <a:extLst>
              <a:ext uri="{FF2B5EF4-FFF2-40B4-BE49-F238E27FC236}">
                <a16:creationId xmlns:a16="http://schemas.microsoft.com/office/drawing/2014/main" id="{C974888E-EBE7-4C0F-A27A-F88A159DA9C8}"/>
              </a:ext>
            </a:extLst>
          </p:cNvPr>
          <p:cNvSpPr>
            <a:spLocks noGrp="1"/>
          </p:cNvSpPr>
          <p:nvPr>
            <p:ph type="body" sz="quarter" idx="11"/>
          </p:nvPr>
        </p:nvSpPr>
        <p:spPr>
          <a:xfrm>
            <a:off x="1610687" y="6477000"/>
            <a:ext cx="6934200" cy="304800"/>
          </a:xfrm>
        </p:spPr>
        <p:txBody>
          <a:bodyPr/>
          <a:lstStyle/>
          <a:p>
            <a:r>
              <a:rPr lang="en-US"/>
              <a:t>Rollins, Suzy Pepper. </a:t>
            </a:r>
            <a:r>
              <a:rPr lang="en-US" i="1"/>
              <a:t>Learning in the Fast Lane: 8 Ways to Put All Students on the Road to Academic Success.</a:t>
            </a:r>
            <a:r>
              <a:rPr lang="en-US"/>
              <a:t> ASCD Member Book. 2014.</a:t>
            </a:r>
          </a:p>
        </p:txBody>
      </p:sp>
      <p:graphicFrame>
        <p:nvGraphicFramePr>
          <p:cNvPr id="8" name="TextBox 4" descr="Textbox-Accelerated Learning versus Remediation">
            <a:extLst>
              <a:ext uri="{FF2B5EF4-FFF2-40B4-BE49-F238E27FC236}">
                <a16:creationId xmlns:a16="http://schemas.microsoft.com/office/drawing/2014/main" id="{34001C53-BED9-42AE-B816-F7CAB87A659B}"/>
              </a:ext>
            </a:extLst>
          </p:cNvPr>
          <p:cNvGraphicFramePr/>
          <p:nvPr>
            <p:extLst>
              <p:ext uri="{D42A27DB-BD31-4B8C-83A1-F6EECF244321}">
                <p14:modId xmlns:p14="http://schemas.microsoft.com/office/powerpoint/2010/main" val="529075617"/>
              </p:ext>
            </p:extLst>
          </p:nvPr>
        </p:nvGraphicFramePr>
        <p:xfrm>
          <a:off x="1836716" y="882396"/>
          <a:ext cx="8396944" cy="54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03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ta describing students largely succeeding on their assignments but rarely able to meet state grade-level standards. ">
            <a:extLst>
              <a:ext uri="{FF2B5EF4-FFF2-40B4-BE49-F238E27FC236}">
                <a16:creationId xmlns:a16="http://schemas.microsoft.com/office/drawing/2014/main" id="{27F59906-F254-4A0D-B2F6-023B0BC7FF1A}"/>
              </a:ext>
            </a:extLst>
          </p:cNvPr>
          <p:cNvSpPr>
            <a:spLocks noGrp="1"/>
          </p:cNvSpPr>
          <p:nvPr>
            <p:ph type="title"/>
          </p:nvPr>
        </p:nvSpPr>
        <p:spPr/>
        <p:txBody>
          <a:bodyPr/>
          <a:lstStyle/>
          <a:p>
            <a:r>
              <a:rPr lang="en-US" dirty="0"/>
              <a:t>As a result, students were largely succeeding on their assignments but rarely able to meet state grade-level standards. </a:t>
            </a:r>
          </a:p>
        </p:txBody>
      </p:sp>
      <p:pic>
        <p:nvPicPr>
          <p:cNvPr id="5" name="Picture 4">
            <a:extLst>
              <a:ext uri="{FF2B5EF4-FFF2-40B4-BE49-F238E27FC236}">
                <a16:creationId xmlns:a16="http://schemas.microsoft.com/office/drawing/2014/main" id="{D959E70D-063C-4600-A4B0-FEF59A4F78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6657" y="1368909"/>
            <a:ext cx="8578686" cy="4775039"/>
          </a:xfrm>
          <a:prstGeom prst="rect">
            <a:avLst/>
          </a:prstGeom>
        </p:spPr>
      </p:pic>
    </p:spTree>
    <p:extLst>
      <p:ext uri="{BB962C8B-B14F-4D97-AF65-F5344CB8AC3E}">
        <p14:creationId xmlns:p14="http://schemas.microsoft.com/office/powerpoint/2010/main" val="189427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9906-F254-4A0D-B2F6-023B0BC7FF1A}"/>
              </a:ext>
            </a:extLst>
          </p:cNvPr>
          <p:cNvSpPr>
            <a:spLocks noGrp="1"/>
          </p:cNvSpPr>
          <p:nvPr>
            <p:ph type="title"/>
          </p:nvPr>
        </p:nvSpPr>
        <p:spPr/>
        <p:txBody>
          <a:bodyPr/>
          <a:lstStyle/>
          <a:p>
            <a:r>
              <a:rPr lang="en-US" dirty="0"/>
              <a:t>But students who received more frequent access to grade-level content made significantly larger gains than their peers who did not. </a:t>
            </a:r>
          </a:p>
        </p:txBody>
      </p:sp>
      <p:pic>
        <p:nvPicPr>
          <p:cNvPr id="7" name="Picture 6" descr="Chart showing students who received more frequent access to grade-level content made significantly larger gains than their peers who did not. ">
            <a:extLst>
              <a:ext uri="{FF2B5EF4-FFF2-40B4-BE49-F238E27FC236}">
                <a16:creationId xmlns:a16="http://schemas.microsoft.com/office/drawing/2014/main" id="{A24FF1C5-5085-4790-86AD-33378769BCA6}"/>
              </a:ext>
            </a:extLst>
          </p:cNvPr>
          <p:cNvPicPr>
            <a:picLocks noChangeAspect="1"/>
          </p:cNvPicPr>
          <p:nvPr/>
        </p:nvPicPr>
        <p:blipFill>
          <a:blip r:embed="rId3"/>
          <a:stretch>
            <a:fillRect/>
          </a:stretch>
        </p:blipFill>
        <p:spPr>
          <a:xfrm>
            <a:off x="1798617" y="1066800"/>
            <a:ext cx="8518566" cy="5436758"/>
          </a:xfrm>
          <a:prstGeom prst="rect">
            <a:avLst/>
          </a:prstGeom>
        </p:spPr>
      </p:pic>
      <p:pic>
        <p:nvPicPr>
          <p:cNvPr id="8" name="Picture 7">
            <a:extLst>
              <a:ext uri="{FF2B5EF4-FFF2-40B4-BE49-F238E27FC236}">
                <a16:creationId xmlns:a16="http://schemas.microsoft.com/office/drawing/2014/main" id="{83A491CE-E8CF-40AC-8500-C2754DEFB8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7546" y="2084181"/>
            <a:ext cx="1867607" cy="2743768"/>
          </a:xfrm>
          <a:prstGeom prst="rect">
            <a:avLst/>
          </a:prstGeom>
        </p:spPr>
      </p:pic>
      <p:pic>
        <p:nvPicPr>
          <p:cNvPr id="9" name="Picture 8">
            <a:extLst>
              <a:ext uri="{FF2B5EF4-FFF2-40B4-BE49-F238E27FC236}">
                <a16:creationId xmlns:a16="http://schemas.microsoft.com/office/drawing/2014/main" id="{071A3B8E-72C1-44AD-9A9A-CF34A538F7A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14713" y="1845087"/>
            <a:ext cx="1867607" cy="4069540"/>
          </a:xfrm>
          <a:prstGeom prst="rect">
            <a:avLst/>
          </a:prstGeom>
        </p:spPr>
      </p:pic>
      <p:sp>
        <p:nvSpPr>
          <p:cNvPr id="11" name="TextBox 10">
            <a:extLst>
              <a:ext uri="{FF2B5EF4-FFF2-40B4-BE49-F238E27FC236}">
                <a16:creationId xmlns:a16="http://schemas.microsoft.com/office/drawing/2014/main" id="{6886964D-33B1-442D-B1EE-BADE5A838020}"/>
              </a:ext>
            </a:extLst>
          </p:cNvPr>
          <p:cNvSpPr txBox="1"/>
          <p:nvPr/>
        </p:nvSpPr>
        <p:spPr>
          <a:xfrm>
            <a:off x="2315996" y="1276357"/>
            <a:ext cx="297369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355F"/>
                </a:solidFill>
                <a:effectLst/>
                <a:uLnTx/>
                <a:uFillTx/>
                <a:latin typeface="Segoe UI"/>
                <a:ea typeface="+mn-ea"/>
                <a:cs typeface="Arial" pitchFamily="34" charset="0"/>
              </a:rPr>
              <a:t>In The Opportunity Myth sample, all students made</a:t>
            </a:r>
          </a:p>
        </p:txBody>
      </p:sp>
      <p:sp>
        <p:nvSpPr>
          <p:cNvPr id="12" name="TextBox 11">
            <a:extLst>
              <a:ext uri="{FF2B5EF4-FFF2-40B4-BE49-F238E27FC236}">
                <a16:creationId xmlns:a16="http://schemas.microsoft.com/office/drawing/2014/main" id="{4616DAED-FAF6-464D-ADD6-F824C7356627}"/>
              </a:ext>
            </a:extLst>
          </p:cNvPr>
          <p:cNvSpPr txBox="1"/>
          <p:nvPr/>
        </p:nvSpPr>
        <p:spPr>
          <a:xfrm>
            <a:off x="6438356" y="1270921"/>
            <a:ext cx="32766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355F"/>
                </a:solidFill>
                <a:effectLst/>
                <a:uLnTx/>
                <a:uFillTx/>
                <a:latin typeface="Segoe UI"/>
                <a:ea typeface="+mn-ea"/>
                <a:cs typeface="Arial" pitchFamily="34" charset="0"/>
              </a:rPr>
              <a:t>But students who were furthest behind made</a:t>
            </a:r>
          </a:p>
        </p:txBody>
      </p:sp>
      <p:sp>
        <p:nvSpPr>
          <p:cNvPr id="13" name="TextBox 12">
            <a:extLst>
              <a:ext uri="{FF2B5EF4-FFF2-40B4-BE49-F238E27FC236}">
                <a16:creationId xmlns:a16="http://schemas.microsoft.com/office/drawing/2014/main" id="{B4861BC5-2A75-4CE2-B9F1-C480CA762A9B}"/>
              </a:ext>
            </a:extLst>
          </p:cNvPr>
          <p:cNvSpPr txBox="1"/>
          <p:nvPr/>
        </p:nvSpPr>
        <p:spPr>
          <a:xfrm>
            <a:off x="1912373" y="6027248"/>
            <a:ext cx="85185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355F"/>
                </a:solidFill>
                <a:effectLst/>
                <a:uLnTx/>
                <a:uFillTx/>
                <a:latin typeface="Segoe UI"/>
                <a:ea typeface="+mn-ea"/>
                <a:cs typeface="Arial" pitchFamily="34" charset="0"/>
              </a:rPr>
              <a:t>This tells us that we must </a:t>
            </a:r>
            <a:r>
              <a:rPr kumimoji="0" lang="en-US" sz="2000" b="1" i="0" u="none" strike="noStrike" kern="1200" cap="none" spc="0" normalizeH="0" baseline="0" noProof="0">
                <a:ln>
                  <a:noFill/>
                </a:ln>
                <a:solidFill>
                  <a:srgbClr val="00355F"/>
                </a:solidFill>
                <a:effectLst/>
                <a:uLnTx/>
                <a:uFillTx/>
                <a:latin typeface="Segoe UI"/>
                <a:ea typeface="+mn-ea"/>
                <a:cs typeface="Arial" pitchFamily="34" charset="0"/>
              </a:rPr>
              <a:t>accelerate—not remediate</a:t>
            </a:r>
            <a:r>
              <a:rPr kumimoji="0" lang="en-US" sz="2000" b="0" i="0" u="none" strike="noStrike" kern="1200" cap="none" spc="0" normalizeH="0" baseline="0" noProof="0">
                <a:ln>
                  <a:noFill/>
                </a:ln>
                <a:solidFill>
                  <a:srgbClr val="00355F"/>
                </a:solidFill>
                <a:effectLst/>
                <a:uLnTx/>
                <a:uFillTx/>
                <a:latin typeface="Segoe UI"/>
                <a:ea typeface="+mn-ea"/>
                <a:cs typeface="Arial" pitchFamily="34" charset="0"/>
              </a:rPr>
              <a:t>—student learning.</a:t>
            </a:r>
          </a:p>
        </p:txBody>
      </p:sp>
    </p:spTree>
    <p:extLst>
      <p:ext uri="{BB962C8B-B14F-4D97-AF65-F5344CB8AC3E}">
        <p14:creationId xmlns:p14="http://schemas.microsoft.com/office/powerpoint/2010/main" val="147154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B06CF-4393-4390-8A75-2888A58E0B47}"/>
              </a:ext>
            </a:extLst>
          </p:cNvPr>
          <p:cNvSpPr>
            <a:spLocks noGrp="1"/>
          </p:cNvSpPr>
          <p:nvPr>
            <p:ph type="title"/>
          </p:nvPr>
        </p:nvSpPr>
        <p:spPr/>
        <p:txBody>
          <a:bodyPr/>
          <a:lstStyle/>
          <a:p>
            <a:r>
              <a:rPr lang="en-US"/>
              <a:t>Why we are accelerating rather than remediating student learning: </a:t>
            </a:r>
          </a:p>
        </p:txBody>
      </p:sp>
      <p:sp>
        <p:nvSpPr>
          <p:cNvPr id="4" name="Text Placeholder 3">
            <a:extLst>
              <a:ext uri="{FF2B5EF4-FFF2-40B4-BE49-F238E27FC236}">
                <a16:creationId xmlns:a16="http://schemas.microsoft.com/office/drawing/2014/main" id="{46EEAEEB-86BD-42DA-92CB-74B9B166CE4A}"/>
              </a:ext>
            </a:extLst>
          </p:cNvPr>
          <p:cNvSpPr>
            <a:spLocks noGrp="1"/>
          </p:cNvSpPr>
          <p:nvPr>
            <p:ph type="body" sz="quarter" idx="11"/>
          </p:nvPr>
        </p:nvSpPr>
        <p:spPr/>
        <p:txBody>
          <a:bodyPr/>
          <a:lstStyle/>
          <a:p>
            <a:r>
              <a:rPr lang="en-US"/>
              <a:t>Page 28 Leader Roadmap </a:t>
            </a:r>
          </a:p>
          <a:p>
            <a:pPr>
              <a:spcBef>
                <a:spcPts val="0"/>
              </a:spcBef>
              <a:spcAft>
                <a:spcPts val="0"/>
              </a:spcAft>
            </a:pPr>
            <a:r>
              <a:rPr lang="en-US" b="1">
                <a:solidFill>
                  <a:srgbClr val="000000"/>
                </a:solidFill>
                <a:effectLst/>
                <a:latin typeface="Segoe UI" panose="020B0502040204020203" pitchFamily="34" charset="0"/>
                <a:ea typeface="Segoe UI" panose="020B0502040204020203" pitchFamily="34" charset="0"/>
                <a:cs typeface="Segoe UI" panose="020B0502040204020203" pitchFamily="34" charset="0"/>
              </a:rPr>
              <a:t>Why are we accelerating rather than remediating student learning?  </a:t>
            </a:r>
            <a:endParaRPr lang="en-US">
              <a:solidFill>
                <a:srgbClr val="000000"/>
              </a:solidFill>
              <a:effectLst/>
              <a:latin typeface="Segoe UI" panose="020B0502040204020203" pitchFamily="34" charset="0"/>
              <a:ea typeface="Times New Roman" panose="02020603050405020304" pitchFamily="18" charset="0"/>
              <a:cs typeface="Arial" panose="020B0604020202020204" pitchFamily="34" charset="0"/>
            </a:endParaRPr>
          </a:p>
          <a:p>
            <a:r>
              <a:rPr lang="en-US">
                <a:solidFill>
                  <a:srgbClr val="000000"/>
                </a:solidFill>
                <a:effectLst/>
                <a:latin typeface="Segoe UI" panose="020B0502040204020203" pitchFamily="34" charset="0"/>
                <a:ea typeface="Dotum" panose="020B0600000101010101" pitchFamily="34" charset="-127"/>
                <a:cs typeface="Arial" panose="020B0604020202020204" pitchFamily="34" charset="0"/>
              </a:rPr>
              <a:t>Excerpt from </a:t>
            </a:r>
            <a:r>
              <a:rPr lang="en-US" i="1">
                <a:solidFill>
                  <a:srgbClr val="000000"/>
                </a:solidFill>
                <a:effectLst/>
                <a:latin typeface="Segoe UI" panose="020B0502040204020203" pitchFamily="34" charset="0"/>
                <a:ea typeface="Dotum" panose="020B0600000101010101" pitchFamily="34" charset="-127"/>
                <a:cs typeface="Arial" panose="020B0604020202020204" pitchFamily="34" charset="0"/>
              </a:rPr>
              <a:t>Learning in the Fast Lane </a:t>
            </a:r>
            <a:r>
              <a:rPr lang="en-US">
                <a:solidFill>
                  <a:srgbClr val="000000"/>
                </a:solidFill>
                <a:effectLst/>
                <a:latin typeface="Segoe UI" panose="020B0502040204020203" pitchFamily="34" charset="0"/>
                <a:ea typeface="Dotum" panose="020B0600000101010101" pitchFamily="34" charset="-127"/>
                <a:cs typeface="Arial" panose="020B0604020202020204" pitchFamily="34" charset="0"/>
              </a:rPr>
              <a:t>by Suzy Pepper Rollins</a:t>
            </a:r>
            <a:r>
              <a:rPr lang="en-US">
                <a:effectLst/>
                <a:latin typeface="ZWAdobeF"/>
                <a:ea typeface="Dotum" panose="020B0600000101010101" pitchFamily="34" charset="-127"/>
              </a:rPr>
              <a:t>4F</a:t>
            </a:r>
            <a:r>
              <a:rPr lang="en-US">
                <a:solidFill>
                  <a:srgbClr val="000000"/>
                </a:solidFill>
                <a:effectLst/>
                <a:latin typeface="Segoe UI" panose="020B0502040204020203" pitchFamily="34" charset="0"/>
                <a:ea typeface="Times New Roman" panose="02020603050405020304" pitchFamily="18" charset="0"/>
              </a:rPr>
              <a:t>Retrieved 3 June 2020 from: </a:t>
            </a:r>
            <a:r>
              <a:rPr lang="en-US" u="sng">
                <a:solidFill>
                  <a:srgbClr val="000000"/>
                </a:solidFill>
                <a:effectLst/>
                <a:latin typeface="Segoe UI" panose="020B0502040204020203" pitchFamily="34" charset="0"/>
                <a:ea typeface="Times New Roman" panose="02020603050405020304" pitchFamily="18" charset="0"/>
                <a:cs typeface="Segoe UI" panose="020B0502040204020203" pitchFamily="34" charset="0"/>
                <a:hlinkClick r:id="rId3"/>
              </a:rPr>
              <a:t>http://www.ascd.org/publications/books/114026/chapters/Acceleration@_Jump-Starting_Students_Who_Are_Behind.aspx</a:t>
            </a:r>
            <a:endParaRPr lang="en-US"/>
          </a:p>
        </p:txBody>
      </p:sp>
      <p:graphicFrame>
        <p:nvGraphicFramePr>
          <p:cNvPr id="2" name="Table 1">
            <a:extLst>
              <a:ext uri="{FF2B5EF4-FFF2-40B4-BE49-F238E27FC236}">
                <a16:creationId xmlns:a16="http://schemas.microsoft.com/office/drawing/2014/main" id="{69A87E72-0AA6-4506-A3DD-D983FA38BE49}"/>
              </a:ext>
            </a:extLst>
          </p:cNvPr>
          <p:cNvGraphicFramePr>
            <a:graphicFrameLocks noGrp="1"/>
          </p:cNvGraphicFramePr>
          <p:nvPr/>
        </p:nvGraphicFramePr>
        <p:xfrm>
          <a:off x="2162175" y="647700"/>
          <a:ext cx="7867650" cy="5478276"/>
        </p:xfrm>
        <a:graphic>
          <a:graphicData uri="http://schemas.openxmlformats.org/drawingml/2006/table">
            <a:tbl>
              <a:tblPr firstRow="1" firstCol="1" bandRow="1"/>
              <a:tblGrid>
                <a:gridCol w="1344605">
                  <a:extLst>
                    <a:ext uri="{9D8B030D-6E8A-4147-A177-3AD203B41FA5}">
                      <a16:colId xmlns:a16="http://schemas.microsoft.com/office/drawing/2014/main" val="906516433"/>
                    </a:ext>
                  </a:extLst>
                </a:gridCol>
                <a:gridCol w="3277676">
                  <a:extLst>
                    <a:ext uri="{9D8B030D-6E8A-4147-A177-3AD203B41FA5}">
                      <a16:colId xmlns:a16="http://schemas.microsoft.com/office/drawing/2014/main" val="618531226"/>
                    </a:ext>
                  </a:extLst>
                </a:gridCol>
                <a:gridCol w="3245369">
                  <a:extLst>
                    <a:ext uri="{9D8B030D-6E8A-4147-A177-3AD203B41FA5}">
                      <a16:colId xmlns:a16="http://schemas.microsoft.com/office/drawing/2014/main" val="3100425897"/>
                    </a:ext>
                  </a:extLst>
                </a:gridCol>
              </a:tblGrid>
              <a:tr h="357636">
                <a:tc>
                  <a:txBody>
                    <a:bodyPr/>
                    <a:lstStyle/>
                    <a:p>
                      <a:pPr marL="0" marR="0" indent="0">
                        <a:spcBef>
                          <a:spcPts val="0"/>
                        </a:spcBef>
                        <a:spcAft>
                          <a:spcPts val="0"/>
                        </a:spcAft>
                        <a:buFont typeface="Segoe UI" panose="020B0502040204020203" pitchFamily="34" charset="0"/>
                        <a:buNone/>
                      </a:pPr>
                      <a:r>
                        <a:rPr lang="en-US" sz="1600" cap="all">
                          <a:solidFill>
                            <a:srgbClr val="00A4C7"/>
                          </a:solidFill>
                          <a:effectLst/>
                          <a:latin typeface="+mn-lt"/>
                          <a:ea typeface="Times New Roman" panose="02020603050405020304" pitchFamily="18" charset="0"/>
                          <a:cs typeface="Segoe UI" panose="020B0502040204020203" pitchFamily="34" charset="0"/>
                        </a:rPr>
                        <a:t> </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buFont typeface="Segoe UI" panose="020B0502040204020203" pitchFamily="34" charset="0"/>
                        <a:buNone/>
                      </a:pPr>
                      <a:r>
                        <a:rPr lang="en-US" sz="1600" b="1">
                          <a:solidFill>
                            <a:srgbClr val="182C50"/>
                          </a:solidFill>
                          <a:effectLst/>
                          <a:latin typeface="+mn-lt"/>
                          <a:ea typeface="Times New Roman" panose="02020603050405020304" pitchFamily="18" charset="0"/>
                          <a:cs typeface="Segoe UI" panose="020B0502040204020203" pitchFamily="34" charset="0"/>
                        </a:rPr>
                        <a:t>ACCELERATION</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indent="0" algn="ctr">
                        <a:spcBef>
                          <a:spcPts val="0"/>
                        </a:spcBef>
                        <a:spcAft>
                          <a:spcPts val="0"/>
                        </a:spcAft>
                        <a:buFont typeface="Segoe UI" panose="020B0502040204020203" pitchFamily="34" charset="0"/>
                        <a:buNone/>
                      </a:pPr>
                      <a:r>
                        <a:rPr lang="en-US" sz="1600" b="1">
                          <a:solidFill>
                            <a:srgbClr val="182C50"/>
                          </a:solidFill>
                          <a:effectLst/>
                          <a:latin typeface="+mn-lt"/>
                          <a:ea typeface="Times New Roman" panose="02020603050405020304" pitchFamily="18" charset="0"/>
                          <a:cs typeface="Segoe UI" panose="020B0502040204020203" pitchFamily="34" charset="0"/>
                        </a:rPr>
                        <a:t>REMEDIATION</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00845624"/>
                  </a:ext>
                </a:extLst>
              </a:tr>
              <a:tr h="771153">
                <a:tc>
                  <a:txBody>
                    <a:bodyPr/>
                    <a:lstStyle/>
                    <a:p>
                      <a:pPr marL="0" marR="0" indent="0" algn="r">
                        <a:spcBef>
                          <a:spcPts val="0"/>
                        </a:spcBef>
                        <a:spcAft>
                          <a:spcPts val="0"/>
                        </a:spcAft>
                        <a:buFont typeface="Segoe UI" panose="020B0502040204020203" pitchFamily="34" charset="0"/>
                        <a:buNone/>
                      </a:pPr>
                      <a:r>
                        <a:rPr lang="en-US" sz="1600" b="1">
                          <a:solidFill>
                            <a:srgbClr val="000000"/>
                          </a:solidFill>
                          <a:effectLst/>
                          <a:latin typeface="+mn-lt"/>
                          <a:ea typeface="Times New Roman" panose="02020603050405020304" pitchFamily="18" charset="0"/>
                          <a:cs typeface="Segoe UI" panose="020B0502040204020203" pitchFamily="34" charset="0"/>
                        </a:rPr>
                        <a:t>Self-efficacy</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Self-confidence and engagement increase.</a:t>
                      </a:r>
                    </a:p>
                    <a:p>
                      <a:pPr marL="285750" indent="-285750">
                        <a:buFont typeface="Courier New" panose="02070309020205020404" pitchFamily="49" charset="0"/>
                        <a:buChar char="o"/>
                      </a:pPr>
                      <a:r>
                        <a:rPr lang="en-US" sz="1600" kern="1200">
                          <a:solidFill>
                            <a:schemeClr val="tx1"/>
                          </a:solidFill>
                          <a:effectLst/>
                          <a:latin typeface="+mn-lt"/>
                          <a:ea typeface="+mn-ea"/>
                          <a:cs typeface="+mn-cs"/>
                        </a:rPr>
                        <a:t>Academic progress is evident.</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Students perceive they're in the "slow class," and self-confidence and engagement decrease.</a:t>
                      </a:r>
                    </a:p>
                    <a:p>
                      <a:pPr marL="285750" indent="-285750">
                        <a:buFont typeface="Courier New" panose="02070309020205020404" pitchFamily="49" charset="0"/>
                        <a:buChar char="o"/>
                      </a:pPr>
                      <a:r>
                        <a:rPr lang="en-US" sz="1600" kern="1200">
                          <a:solidFill>
                            <a:schemeClr val="tx1"/>
                          </a:solidFill>
                          <a:effectLst/>
                          <a:latin typeface="+mn-lt"/>
                          <a:ea typeface="+mn-ea"/>
                          <a:cs typeface="+mn-cs"/>
                        </a:rPr>
                        <a:t>Backward movement leads to a sense of futility and lack of progress.</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48788323"/>
                  </a:ext>
                </a:extLst>
              </a:tr>
              <a:tr h="752527">
                <a:tc>
                  <a:txBody>
                    <a:bodyPr/>
                    <a:lstStyle/>
                    <a:p>
                      <a:pPr marL="0" marR="0" indent="0" algn="r">
                        <a:spcBef>
                          <a:spcPts val="0"/>
                        </a:spcBef>
                        <a:spcAft>
                          <a:spcPts val="0"/>
                        </a:spcAft>
                        <a:buFont typeface="Segoe UI" panose="020B0502040204020203" pitchFamily="34" charset="0"/>
                        <a:buNone/>
                      </a:pPr>
                      <a:r>
                        <a:rPr lang="en-US" sz="1600" b="1">
                          <a:solidFill>
                            <a:srgbClr val="000000"/>
                          </a:solidFill>
                          <a:effectLst/>
                          <a:latin typeface="+mn-lt"/>
                          <a:ea typeface="Times New Roman" panose="02020603050405020304" pitchFamily="18" charset="0"/>
                          <a:cs typeface="Segoe UI" panose="020B0502040204020203" pitchFamily="34" charset="0"/>
                        </a:rPr>
                        <a:t>Basic skills</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Skills are hand-picked just in time for new concepts.</a:t>
                      </a:r>
                    </a:p>
                    <a:p>
                      <a:pPr marL="285750" indent="-285750">
                        <a:buFont typeface="Courier New" panose="02070309020205020404" pitchFamily="49" charset="0"/>
                        <a:buChar char="o"/>
                      </a:pPr>
                      <a:r>
                        <a:rPr lang="en-US" sz="1600" kern="1200">
                          <a:solidFill>
                            <a:schemeClr val="tx1"/>
                          </a:solidFill>
                          <a:effectLst/>
                          <a:latin typeface="+mn-lt"/>
                          <a:ea typeface="+mn-ea"/>
                          <a:cs typeface="+mn-cs"/>
                        </a:rPr>
                        <a:t>Students apply skills immediately.</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Instruction attempts to reteach every missing skill.</a:t>
                      </a:r>
                    </a:p>
                    <a:p>
                      <a:pPr marL="285750" indent="-285750">
                        <a:buFont typeface="Courier New" panose="02070309020205020404" pitchFamily="49" charset="0"/>
                        <a:buChar char="o"/>
                      </a:pPr>
                      <a:r>
                        <a:rPr lang="en-US" sz="1600" kern="1200">
                          <a:solidFill>
                            <a:schemeClr val="tx1"/>
                          </a:solidFill>
                          <a:effectLst/>
                          <a:latin typeface="+mn-lt"/>
                          <a:ea typeface="+mn-ea"/>
                          <a:cs typeface="+mn-cs"/>
                        </a:rPr>
                        <a:t>Skills are taught in isolation and not applied to current learning.</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8863383"/>
                  </a:ext>
                </a:extLst>
              </a:tr>
              <a:tr h="612825">
                <a:tc>
                  <a:txBody>
                    <a:bodyPr/>
                    <a:lstStyle/>
                    <a:p>
                      <a:pPr marL="0" marR="0" indent="0" algn="r">
                        <a:spcBef>
                          <a:spcPts val="0"/>
                        </a:spcBef>
                        <a:spcAft>
                          <a:spcPts val="0"/>
                        </a:spcAft>
                        <a:buFont typeface="Segoe UI" panose="020B0502040204020203" pitchFamily="34" charset="0"/>
                        <a:buNone/>
                      </a:pPr>
                      <a:r>
                        <a:rPr lang="en-US" sz="1600" b="1">
                          <a:solidFill>
                            <a:srgbClr val="000000"/>
                          </a:solidFill>
                          <a:effectLst/>
                          <a:latin typeface="+mn-lt"/>
                          <a:ea typeface="Times New Roman" panose="02020603050405020304" pitchFamily="18" charset="0"/>
                          <a:cs typeface="Segoe UI" panose="020B0502040204020203" pitchFamily="34" charset="0"/>
                        </a:rPr>
                        <a:t>Connection to core class</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fontAlgn="base">
                        <a:spcBef>
                          <a:spcPts val="0"/>
                        </a:spcBef>
                        <a:spcAft>
                          <a:spcPts val="0"/>
                        </a:spcAft>
                        <a:buSzPts val="1000"/>
                        <a:buFont typeface="Courier New" panose="02070309020205020404" pitchFamily="49" charset="0"/>
                        <a:buChar char="o"/>
                        <a:tabLst>
                          <a:tab pos="228600" algn="l"/>
                        </a:tabLst>
                      </a:pPr>
                      <a:r>
                        <a:rPr lang="en-US" sz="1600" kern="1200">
                          <a:solidFill>
                            <a:schemeClr val="tx1"/>
                          </a:solidFill>
                          <a:effectLst/>
                          <a:latin typeface="+mn-lt"/>
                          <a:ea typeface="+mn-ea"/>
                          <a:cs typeface="+mn-cs"/>
                        </a:rPr>
                        <a:t>Instruction is connected to core class; ongoing collaboration is emphasized.</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Instruction is typically isolated from core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59582346"/>
                  </a:ext>
                </a:extLst>
              </a:tr>
              <a:tr h="843798">
                <a:tc>
                  <a:txBody>
                    <a:bodyPr/>
                    <a:lstStyle/>
                    <a:p>
                      <a:pPr marL="0" marR="0" indent="0" algn="r">
                        <a:spcBef>
                          <a:spcPts val="0"/>
                        </a:spcBef>
                        <a:spcAft>
                          <a:spcPts val="0"/>
                        </a:spcAft>
                        <a:buFont typeface="Segoe UI" panose="020B0502040204020203" pitchFamily="34" charset="0"/>
                        <a:buNone/>
                      </a:pPr>
                      <a:r>
                        <a:rPr lang="en-US" sz="1600" b="1">
                          <a:solidFill>
                            <a:srgbClr val="000000"/>
                          </a:solidFill>
                          <a:effectLst/>
                          <a:latin typeface="+mn-lt"/>
                          <a:ea typeface="Times New Roman" panose="02020603050405020304" pitchFamily="18" charset="0"/>
                          <a:cs typeface="Segoe UI" panose="020B0502040204020203" pitchFamily="34" charset="0"/>
                        </a:rPr>
                        <a:t>Pacing and direction</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Active, fast-paced, hands-on.</a:t>
                      </a:r>
                    </a:p>
                    <a:p>
                      <a:pPr marL="285750" indent="-285750">
                        <a:buFont typeface="Courier New" panose="02070309020205020404" pitchFamily="49" charset="0"/>
                        <a:buChar char="o"/>
                      </a:pPr>
                      <a:r>
                        <a:rPr lang="en-US" sz="1600" kern="1200">
                          <a:solidFill>
                            <a:schemeClr val="tx1"/>
                          </a:solidFill>
                          <a:effectLst/>
                          <a:latin typeface="+mn-lt"/>
                          <a:ea typeface="+mn-ea"/>
                          <a:cs typeface="+mn-cs"/>
                        </a:rPr>
                        <a:t>Forward movement; goal is for students to learn on time with peers.</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285750" lvl="0" indent="-285750" fontAlgn="base">
                        <a:buFont typeface="Courier New" panose="02070309020205020404" pitchFamily="49" charset="0"/>
                        <a:buChar char="o"/>
                      </a:pPr>
                      <a:r>
                        <a:rPr lang="en-US" sz="1600" kern="1200">
                          <a:solidFill>
                            <a:schemeClr val="tx1"/>
                          </a:solidFill>
                          <a:effectLst/>
                          <a:latin typeface="+mn-lt"/>
                          <a:ea typeface="+mn-ea"/>
                          <a:cs typeface="+mn-cs"/>
                        </a:rPr>
                        <a:t>Passive, with focus on worksheets or basic software programs.</a:t>
                      </a:r>
                    </a:p>
                    <a:p>
                      <a:pPr marL="285750" indent="-285750">
                        <a:buFont typeface="Courier New" panose="02070309020205020404" pitchFamily="49" charset="0"/>
                        <a:buChar char="o"/>
                      </a:pPr>
                      <a:r>
                        <a:rPr lang="en-US" sz="1600" kern="1200">
                          <a:solidFill>
                            <a:schemeClr val="tx1"/>
                          </a:solidFill>
                          <a:effectLst/>
                          <a:latin typeface="+mn-lt"/>
                          <a:ea typeface="+mn-ea"/>
                          <a:cs typeface="+mn-cs"/>
                        </a:rPr>
                        <a:t>Backward movement; goal is for students to "catch up" to peers.</a:t>
                      </a:r>
                      <a:endParaRPr lang="en-US" sz="160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70931544"/>
                  </a:ext>
                </a:extLst>
              </a:tr>
            </a:tbl>
          </a:graphicData>
        </a:graphic>
      </p:graphicFrame>
    </p:spTree>
    <p:extLst>
      <p:ext uri="{BB962C8B-B14F-4D97-AF65-F5344CB8AC3E}">
        <p14:creationId xmlns:p14="http://schemas.microsoft.com/office/powerpoint/2010/main" val="160804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gh-Leverage Practices for Students with Disabilities logo">
            <a:extLst>
              <a:ext uri="{FF2B5EF4-FFF2-40B4-BE49-F238E27FC236}">
                <a16:creationId xmlns:a16="http://schemas.microsoft.com/office/drawing/2014/main" id="{A62CBDD7-51F9-4FA0-B71C-C836317E6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736" y="761739"/>
            <a:ext cx="8768528" cy="3505721"/>
          </a:xfrm>
          <a:prstGeom prst="rect">
            <a:avLst/>
          </a:prstGeom>
        </p:spPr>
      </p:pic>
      <p:sp>
        <p:nvSpPr>
          <p:cNvPr id="4" name="TextBox 3">
            <a:extLst>
              <a:ext uri="{FF2B5EF4-FFF2-40B4-BE49-F238E27FC236}">
                <a16:creationId xmlns:a16="http://schemas.microsoft.com/office/drawing/2014/main" id="{B01C51FF-95CF-4DDB-B58D-FFEF7E71E3AE}"/>
              </a:ext>
            </a:extLst>
          </p:cNvPr>
          <p:cNvSpPr txBox="1"/>
          <p:nvPr/>
        </p:nvSpPr>
        <p:spPr>
          <a:xfrm>
            <a:off x="1208314" y="5137666"/>
            <a:ext cx="97753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03B6A"/>
                </a:solidFill>
                <a:effectLst/>
                <a:uLnTx/>
                <a:uFillTx/>
                <a:latin typeface="Segoe UI"/>
                <a:ea typeface="+mn-ea"/>
                <a:cs typeface="+mn-cs"/>
                <a:hlinkClick r:id="rId3"/>
              </a:rPr>
              <a:t>https://highleveragepractices.org/</a:t>
            </a:r>
            <a:endParaRPr kumimoji="0" lang="en-US" sz="48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1921A103-E90C-4111-82A9-D86E3D4DBDD3}"/>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High Leverage Practices for Students with Disabilities</a:t>
            </a:r>
          </a:p>
        </p:txBody>
      </p:sp>
    </p:spTree>
    <p:extLst>
      <p:ext uri="{BB962C8B-B14F-4D97-AF65-F5344CB8AC3E}">
        <p14:creationId xmlns:p14="http://schemas.microsoft.com/office/powerpoint/2010/main" val="210289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A8F7-0E94-4A29-A895-A758185435F1}"/>
              </a:ext>
            </a:extLst>
          </p:cNvPr>
          <p:cNvSpPr>
            <a:spLocks noGrp="1"/>
          </p:cNvSpPr>
          <p:nvPr>
            <p:ph type="title"/>
          </p:nvPr>
        </p:nvSpPr>
        <p:spPr/>
        <p:txBody>
          <a:bodyPr/>
          <a:lstStyle/>
          <a:p>
            <a:r>
              <a:rPr lang="en-US">
                <a:latin typeface="Segoe UI Semibold"/>
                <a:cs typeface="Segoe UI Semibold"/>
              </a:rPr>
              <a:t>Implementation Support</a:t>
            </a:r>
            <a:endParaRPr lang="en-US"/>
          </a:p>
        </p:txBody>
      </p:sp>
      <p:sp>
        <p:nvSpPr>
          <p:cNvPr id="3" name="Content Placeholder 2">
            <a:extLst>
              <a:ext uri="{FF2B5EF4-FFF2-40B4-BE49-F238E27FC236}">
                <a16:creationId xmlns:a16="http://schemas.microsoft.com/office/drawing/2014/main" id="{A6347954-19FA-4A17-8888-CDB4425F85A1}"/>
              </a:ext>
            </a:extLst>
          </p:cNvPr>
          <p:cNvSpPr>
            <a:spLocks noGrp="1"/>
          </p:cNvSpPr>
          <p:nvPr>
            <p:ph idx="1"/>
          </p:nvPr>
        </p:nvSpPr>
        <p:spPr/>
        <p:txBody>
          <a:bodyPr vert="horz" lIns="91440" tIns="45720" rIns="91440" bIns="45720" rtlCol="0" anchor="t">
            <a:noAutofit/>
          </a:bodyPr>
          <a:lstStyle/>
          <a:p>
            <a:r>
              <a:rPr lang="en-US">
                <a:hlinkClick r:id="rId2"/>
              </a:rPr>
              <a:t>Upcoming Professional Learning Sessions</a:t>
            </a:r>
            <a:endParaRPr lang="en-US"/>
          </a:p>
          <a:p>
            <a:pPr lvl="1">
              <a:buFont typeface="Courier New" panose="020B0604020202020204" pitchFamily="34" charset="0"/>
              <a:buChar char="o"/>
            </a:pPr>
            <a:r>
              <a:rPr lang="en-US" b="1"/>
              <a:t>Educators:</a:t>
            </a:r>
            <a:endParaRPr lang="en-US"/>
          </a:p>
          <a:p>
            <a:pPr lvl="2">
              <a:buFont typeface="Wingdings" panose="020B0604020202020204" pitchFamily="34" charset="0"/>
              <a:buChar char="§"/>
            </a:pPr>
            <a:r>
              <a:rPr lang="en-US"/>
              <a:t>Diagnosing and planning for unfinished learning</a:t>
            </a:r>
          </a:p>
          <a:p>
            <a:pPr lvl="2">
              <a:buFont typeface="Wingdings" panose="020B0604020202020204" pitchFamily="34" charset="0"/>
              <a:buChar char="§"/>
            </a:pPr>
            <a:r>
              <a:rPr lang="en-US"/>
              <a:t>Supporting students with diverse learning needs</a:t>
            </a:r>
          </a:p>
          <a:p>
            <a:pPr lvl="1">
              <a:buFont typeface="Courier New" panose="020B0604020202020204" pitchFamily="34" charset="0"/>
              <a:buChar char="o"/>
            </a:pPr>
            <a:r>
              <a:rPr lang="en-US" b="1"/>
              <a:t>Leaders: </a:t>
            </a:r>
            <a:endParaRPr lang="en-US"/>
          </a:p>
          <a:p>
            <a:pPr lvl="2">
              <a:buFont typeface="Wingdings" panose="020B0604020202020204" pitchFamily="34" charset="0"/>
              <a:buChar char="§"/>
            </a:pPr>
            <a:r>
              <a:rPr lang="en-US"/>
              <a:t>Change management</a:t>
            </a:r>
          </a:p>
          <a:p>
            <a:pPr lvl="2">
              <a:buFont typeface="Wingdings" panose="020B0604020202020204" pitchFamily="34" charset="0"/>
              <a:buChar char="§"/>
            </a:pPr>
            <a:r>
              <a:rPr lang="en-US"/>
              <a:t>Building a sense of belonging for students and families</a:t>
            </a:r>
          </a:p>
          <a:p>
            <a:endParaRPr lang="en-US"/>
          </a:p>
        </p:txBody>
      </p:sp>
      <p:sp>
        <p:nvSpPr>
          <p:cNvPr id="4" name="Slide Number Placeholder 3">
            <a:extLst>
              <a:ext uri="{FF2B5EF4-FFF2-40B4-BE49-F238E27FC236}">
                <a16:creationId xmlns:a16="http://schemas.microsoft.com/office/drawing/2014/main" id="{DF6E8989-A0A6-4DAE-BA11-055AFB7119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1958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on with idea concept">
            <a:extLst>
              <a:ext uri="{FF2B5EF4-FFF2-40B4-BE49-F238E27FC236}">
                <a16:creationId xmlns:a16="http://schemas.microsoft.com/office/drawing/2014/main" id="{9D4FCC0B-3EC6-4032-88FA-8073292E1FDD}"/>
              </a:ext>
            </a:extLst>
          </p:cNvPr>
          <p:cNvPicPr>
            <a:picLocks noChangeAspect="1"/>
          </p:cNvPicPr>
          <p:nvPr/>
        </p:nvPicPr>
        <p:blipFill>
          <a:blip r:embed="rId2">
            <a:extLst>
              <a:ext uri="{28A0092B-C50C-407E-A947-70E740481C1C}">
                <a14:useLocalDpi xmlns:a14="http://schemas.microsoft.com/office/drawing/2010/main" val="0"/>
              </a:ext>
            </a:extLst>
          </a:blip>
          <a:srcRect t="7909" b="7909"/>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EFCF8F-D344-4234-B0EF-CD4BF63D9A96}"/>
              </a:ext>
            </a:extLst>
          </p:cNvPr>
          <p:cNvSpPr txBox="1">
            <a:spLocks noGrp="1"/>
          </p:cNvSpPr>
          <p:nvPr>
            <p:ph type="title" idx="4294967295"/>
          </p:nvPr>
        </p:nvSpPr>
        <p:spPr>
          <a:xfrm>
            <a:off x="404553" y="3091928"/>
            <a:ext cx="9078562"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mj-lt"/>
                <a:ea typeface="+mj-ea"/>
                <a:cs typeface="+mj-cs"/>
              </a:rPr>
              <a:t>School Year 2021-2022 FAQ</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78198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0D85-F906-4FB7-9044-C6AB2AE5CDC0}"/>
              </a:ext>
            </a:extLst>
          </p:cNvPr>
          <p:cNvSpPr>
            <a:spLocks noGrp="1"/>
          </p:cNvSpPr>
          <p:nvPr>
            <p:ph type="title"/>
          </p:nvPr>
        </p:nvSpPr>
        <p:spPr/>
        <p:txBody>
          <a:bodyPr/>
          <a:lstStyle/>
          <a:p>
            <a:r>
              <a:rPr lang="en-US">
                <a:latin typeface="Segoe UI Semibold"/>
                <a:cs typeface="Segoe UI Semibold"/>
              </a:rPr>
              <a:t>New FAQ for SY 2021-2022</a:t>
            </a:r>
            <a:endParaRPr lang="en-US"/>
          </a:p>
        </p:txBody>
      </p:sp>
      <p:sp>
        <p:nvSpPr>
          <p:cNvPr id="3" name="Content Placeholder 2">
            <a:extLst>
              <a:ext uri="{FF2B5EF4-FFF2-40B4-BE49-F238E27FC236}">
                <a16:creationId xmlns:a16="http://schemas.microsoft.com/office/drawing/2014/main" id="{90FF2531-7918-4978-8FB6-3819DEBC4B9A}"/>
              </a:ext>
            </a:extLst>
          </p:cNvPr>
          <p:cNvSpPr>
            <a:spLocks noGrp="1"/>
          </p:cNvSpPr>
          <p:nvPr>
            <p:ph idx="1"/>
          </p:nvPr>
        </p:nvSpPr>
        <p:spPr>
          <a:xfrm>
            <a:off x="258027" y="1306604"/>
            <a:ext cx="11680688" cy="5049746"/>
          </a:xfrm>
        </p:spPr>
        <p:txBody>
          <a:bodyPr vert="horz" lIns="91440" tIns="45720" rIns="91440" bIns="45720" rtlCol="0" anchor="t">
            <a:noAutofit/>
          </a:bodyPr>
          <a:lstStyle/>
          <a:p>
            <a:pPr>
              <a:buNone/>
            </a:pPr>
            <a:r>
              <a:rPr lang="en-US" sz="1600" b="1" i="1">
                <a:effectLst/>
                <a:latin typeface="Segoe UI"/>
                <a:ea typeface="Calibri" panose="020F0502020204030204" pitchFamily="34" charset="0"/>
                <a:cs typeface="Segoe UI"/>
              </a:rPr>
              <a:t>Q: Will schools continue to use “COVID-19 Special Education Learning Plans” during school year 2021-2022?</a:t>
            </a:r>
            <a:r>
              <a:rPr lang="en-US" sz="1600">
                <a:latin typeface="Segoe UI"/>
                <a:ea typeface="Calibri" panose="020F0502020204030204" pitchFamily="34" charset="0"/>
                <a:cs typeface="Segoe UI"/>
              </a:rPr>
              <a:t> </a:t>
            </a:r>
            <a:endParaRPr lang="en-US"/>
          </a:p>
          <a:p>
            <a:pPr marL="0" indent="0">
              <a:lnSpc>
                <a:spcPct val="107000"/>
              </a:lnSpc>
              <a:spcBef>
                <a:spcPts val="0"/>
              </a:spcBef>
              <a:spcAft>
                <a:spcPts val="800"/>
              </a:spcAft>
              <a:buNone/>
            </a:pPr>
            <a:r>
              <a:rPr lang="en-US" sz="1600" b="1">
                <a:effectLst/>
                <a:latin typeface="Segoe UI"/>
                <a:ea typeface="Calibri" panose="020F0502020204030204" pitchFamily="34" charset="0"/>
                <a:cs typeface="Segoe UI"/>
              </a:rPr>
              <a:t>No.</a:t>
            </a:r>
            <a:r>
              <a:rPr lang="en-US" sz="1600">
                <a:effectLst/>
                <a:latin typeface="Segoe UI"/>
                <a:ea typeface="Calibri" panose="020F0502020204030204" pitchFamily="34" charset="0"/>
                <a:cs typeface="Segoe UI"/>
              </a:rPr>
              <a:t> Schools are expected to provide full-time, in-person learning for students for school year 2021-2022. </a:t>
            </a:r>
            <a:r>
              <a:rPr lang="en-US" sz="1600">
                <a:latin typeface="Segoe UI"/>
                <a:ea typeface="Calibri" panose="020F0502020204030204" pitchFamily="34" charset="0"/>
                <a:cs typeface="Segoe UI"/>
              </a:rPr>
              <a:t>IEP teams </a:t>
            </a:r>
            <a:r>
              <a:rPr lang="en-US" sz="1600">
                <a:effectLst/>
                <a:latin typeface="Segoe UI"/>
                <a:ea typeface="Calibri" panose="020F0502020204030204" pitchFamily="34" charset="0"/>
                <a:cs typeface="Segoe UI"/>
              </a:rPr>
              <a:t>must document all services in IEPs.</a:t>
            </a:r>
            <a:r>
              <a:rPr lang="en-US" sz="1600">
                <a:latin typeface="Segoe UI"/>
                <a:ea typeface="Calibri" panose="020F0502020204030204" pitchFamily="34" charset="0"/>
                <a:cs typeface="Segoe UI"/>
              </a:rPr>
              <a:t>   </a:t>
            </a:r>
            <a:endParaRPr lang="en-US"/>
          </a:p>
          <a:p>
            <a:pPr marL="0" marR="0" indent="0">
              <a:lnSpc>
                <a:spcPts val="1200"/>
              </a:lnSpc>
              <a:spcBef>
                <a:spcPts val="2000"/>
              </a:spcBef>
              <a:spcAft>
                <a:spcPts val="600"/>
              </a:spcAft>
              <a:buNone/>
            </a:pPr>
            <a:r>
              <a:rPr lang="en-US" sz="1600" b="1" i="1" kern="0">
                <a:solidFill>
                  <a:srgbClr val="000000"/>
                </a:solidFill>
                <a:effectLst/>
                <a:latin typeface="Arial"/>
                <a:ea typeface="Calibri" panose="020F0502020204030204" pitchFamily="34" charset="0"/>
                <a:cs typeface="Segoe UI"/>
              </a:rPr>
              <a:t>Q: Can districts continue to hold virtual IEPs meetings?</a:t>
            </a:r>
            <a:endParaRPr lang="en-US" sz="1600" b="1" kern="0">
              <a:effectLst/>
              <a:latin typeface="Arial"/>
              <a:cs typeface="Segoe UI"/>
            </a:endParaRPr>
          </a:p>
          <a:p>
            <a:pPr marL="0" marR="0" indent="0">
              <a:lnSpc>
                <a:spcPct val="107000"/>
              </a:lnSpc>
              <a:spcBef>
                <a:spcPts val="0"/>
              </a:spcBef>
              <a:spcAft>
                <a:spcPts val="800"/>
              </a:spcAft>
              <a:buNone/>
            </a:pPr>
            <a:r>
              <a:rPr lang="en-US" sz="1600" b="1">
                <a:solidFill>
                  <a:srgbClr val="000000"/>
                </a:solidFill>
                <a:effectLst/>
                <a:latin typeface="Arial"/>
                <a:ea typeface="Calibri" panose="020F0502020204030204" pitchFamily="34" charset="0"/>
                <a:cs typeface="Segoe UI"/>
              </a:rPr>
              <a:t>Yes</a:t>
            </a:r>
            <a:r>
              <a:rPr lang="en-US" sz="1600">
                <a:solidFill>
                  <a:srgbClr val="000000"/>
                </a:solidFill>
                <a:effectLst/>
                <a:latin typeface="Arial"/>
                <a:ea typeface="Calibri" panose="020F0502020204030204" pitchFamily="34" charset="0"/>
                <a:cs typeface="Segoe UI"/>
              </a:rPr>
              <a:t>. As students return to full-time, in-person learning, it is more important than ever to build strong relationships with families and continue meaningful family engagement initiatives that may facilitate family participation.</a:t>
            </a:r>
            <a:endParaRPr lang="en-US" sz="1600">
              <a:effectLst/>
              <a:latin typeface="Calibri"/>
              <a:ea typeface="Arial" panose="020B0604020202020204" pitchFamily="34" charset="0"/>
              <a:cs typeface="Segoe UI"/>
            </a:endParaRPr>
          </a:p>
          <a:p>
            <a:pPr marL="0" indent="0">
              <a:lnSpc>
                <a:spcPct val="107000"/>
              </a:lnSpc>
              <a:spcBef>
                <a:spcPts val="0"/>
              </a:spcBef>
              <a:spcAft>
                <a:spcPts val="800"/>
              </a:spcAft>
              <a:buNone/>
            </a:pPr>
            <a:r>
              <a:rPr lang="en-US" sz="1600">
                <a:solidFill>
                  <a:srgbClr val="000000"/>
                </a:solidFill>
                <a:effectLst/>
                <a:latin typeface="Arial"/>
                <a:ea typeface="Calibri" panose="020F0502020204030204" pitchFamily="34" charset="0"/>
                <a:cs typeface="Segoe UI"/>
              </a:rPr>
              <a:t>The Individuals with Disabilities Education Act (IDEA) contemplates that </a:t>
            </a:r>
            <a:r>
              <a:rPr lang="en-US" sz="1600" b="1">
                <a:solidFill>
                  <a:srgbClr val="000000"/>
                </a:solidFill>
                <a:effectLst/>
                <a:latin typeface="Arial"/>
                <a:ea typeface="Calibri" panose="020F0502020204030204" pitchFamily="34" charset="0"/>
                <a:cs typeface="Segoe UI"/>
              </a:rPr>
              <a:t>IEP meetings may be held via telephone and/or video conference.</a:t>
            </a:r>
            <a:r>
              <a:rPr lang="en-US" sz="1600">
                <a:solidFill>
                  <a:srgbClr val="000000"/>
                </a:solidFill>
                <a:effectLst/>
                <a:latin typeface="Arial"/>
                <a:ea typeface="Calibri" panose="020F0502020204030204" pitchFamily="34" charset="0"/>
                <a:cs typeface="Segoe UI"/>
              </a:rPr>
              <a:t> Districts can continue to hold IEP Team meetings using these alternatives means of meeting participation if the parent or guardian agrees to participate using these alternative means.</a:t>
            </a:r>
            <a:r>
              <a:rPr lang="en-US" sz="1600">
                <a:solidFill>
                  <a:srgbClr val="000000"/>
                </a:solidFill>
                <a:latin typeface="Arial"/>
                <a:ea typeface="Calibri" panose="020F0502020204030204" pitchFamily="34" charset="0"/>
                <a:cs typeface="Segoe UI"/>
              </a:rPr>
              <a:t> </a:t>
            </a:r>
            <a:r>
              <a:rPr lang="en-US" sz="1600">
                <a:solidFill>
                  <a:srgbClr val="000000"/>
                </a:solidFill>
                <a:effectLst/>
                <a:latin typeface="Arial"/>
                <a:ea typeface="Calibri" panose="020F0502020204030204" pitchFamily="34" charset="0"/>
                <a:cs typeface="Segoe UI"/>
              </a:rPr>
              <a:t>The school or district should </a:t>
            </a:r>
            <a:r>
              <a:rPr lang="en-US" sz="1600" b="1">
                <a:solidFill>
                  <a:srgbClr val="000000"/>
                </a:solidFill>
                <a:effectLst/>
                <a:latin typeface="Arial"/>
                <a:ea typeface="Calibri" panose="020F0502020204030204" pitchFamily="34" charset="0"/>
                <a:cs typeface="Segoe UI"/>
              </a:rPr>
              <a:t>contact the parent or guardian to </a:t>
            </a:r>
            <a:r>
              <a:rPr lang="en-US" sz="1600" b="1">
                <a:solidFill>
                  <a:srgbClr val="000000"/>
                </a:solidFill>
                <a:latin typeface="Arial"/>
                <a:ea typeface="Calibri" panose="020F0502020204030204" pitchFamily="34" charset="0"/>
                <a:cs typeface="Segoe UI"/>
              </a:rPr>
              <a:t>ask if</a:t>
            </a:r>
            <a:r>
              <a:rPr lang="en-US" sz="1600" b="1">
                <a:solidFill>
                  <a:srgbClr val="000000"/>
                </a:solidFill>
                <a:effectLst/>
                <a:latin typeface="Arial"/>
                <a:ea typeface="Calibri" panose="020F0502020204030204" pitchFamily="34" charset="0"/>
                <a:cs typeface="Segoe UI"/>
              </a:rPr>
              <a:t> the parent or guardian agrees to participate in a Team meeting virtually or telephonically</a:t>
            </a:r>
            <a:r>
              <a:rPr lang="en-US" sz="1600">
                <a:solidFill>
                  <a:srgbClr val="000000"/>
                </a:solidFill>
                <a:effectLst/>
                <a:latin typeface="Arial"/>
                <a:ea typeface="Calibri" panose="020F0502020204030204" pitchFamily="34" charset="0"/>
                <a:cs typeface="Segoe UI"/>
              </a:rPr>
              <a:t>. If the parent agrees, the school or district should issue the </a:t>
            </a:r>
            <a:r>
              <a:rPr lang="en-US" sz="1600" b="1">
                <a:solidFill>
                  <a:srgbClr val="000000"/>
                </a:solidFill>
                <a:effectLst/>
                <a:latin typeface="Arial"/>
                <a:ea typeface="Calibri" panose="020F0502020204030204" pitchFamily="34" charset="0"/>
                <a:cs typeface="Segoe UI"/>
              </a:rPr>
              <a:t>Team Meeting Invitation (</a:t>
            </a:r>
            <a:r>
              <a:rPr lang="en-US" sz="1600" b="1" u="sng">
                <a:solidFill>
                  <a:srgbClr val="0000FF"/>
                </a:solidFill>
                <a:effectLst/>
                <a:latin typeface="Arial"/>
                <a:ea typeface="Calibri" panose="020F0502020204030204" pitchFamily="34" charset="0"/>
                <a:cs typeface="Segoe UI"/>
                <a:hlinkClick r:id="rId2"/>
              </a:rPr>
              <a:t>N3 </a:t>
            </a:r>
            <a:r>
              <a:rPr lang="en-US" sz="1600" b="1">
                <a:solidFill>
                  <a:srgbClr val="000000"/>
                </a:solidFill>
                <a:effectLst/>
                <a:latin typeface="Arial"/>
                <a:ea typeface="Calibri" panose="020F0502020204030204" pitchFamily="34" charset="0"/>
                <a:cs typeface="Segoe UI"/>
              </a:rPr>
              <a:t>) and Attendance Sheet (</a:t>
            </a:r>
            <a:r>
              <a:rPr lang="en-US" sz="1600" b="1" u="sng">
                <a:solidFill>
                  <a:srgbClr val="0000FF"/>
                </a:solidFill>
                <a:effectLst/>
                <a:latin typeface="Arial"/>
                <a:ea typeface="Calibri" panose="020F0502020204030204" pitchFamily="34" charset="0"/>
                <a:cs typeface="Segoe UI"/>
                <a:hlinkClick r:id="rId3"/>
              </a:rPr>
              <a:t>N3A </a:t>
            </a:r>
            <a:r>
              <a:rPr lang="en-US" sz="1600" b="1">
                <a:solidFill>
                  <a:srgbClr val="000000"/>
                </a:solidFill>
                <a:effectLst/>
                <a:latin typeface="Arial"/>
                <a:ea typeface="Calibri" panose="020F0502020204030204" pitchFamily="34" charset="0"/>
                <a:cs typeface="Segoe UI"/>
              </a:rPr>
              <a:t>) by mail, email, or other electronic means (i.e., the parent's preferred method of communication) </a:t>
            </a:r>
            <a:r>
              <a:rPr lang="en-US" sz="1600">
                <a:solidFill>
                  <a:srgbClr val="000000"/>
                </a:solidFill>
                <a:effectLst/>
                <a:latin typeface="Arial"/>
                <a:ea typeface="Calibri" panose="020F0502020204030204" pitchFamily="34" charset="0"/>
                <a:cs typeface="Segoe UI"/>
              </a:rPr>
              <a:t>with the telephone or virtual platform’s dial-in information and proceed to plan to conduct the annual review Team meeting remotely. The school or district </a:t>
            </a:r>
            <a:r>
              <a:rPr lang="en-US" sz="1600" b="1">
                <a:solidFill>
                  <a:srgbClr val="000000"/>
                </a:solidFill>
                <a:effectLst/>
                <a:latin typeface="Arial"/>
                <a:ea typeface="Calibri" panose="020F0502020204030204" pitchFamily="34" charset="0"/>
                <a:cs typeface="Segoe UI"/>
              </a:rPr>
              <a:t>must provide interpreters for limited English proficient parents or guardians</a:t>
            </a:r>
            <a:r>
              <a:rPr lang="en-US" sz="1600">
                <a:solidFill>
                  <a:srgbClr val="000000"/>
                </a:solidFill>
                <a:effectLst/>
                <a:latin typeface="Arial"/>
                <a:ea typeface="Calibri" panose="020F0502020204030204" pitchFamily="34" charset="0"/>
                <a:cs typeface="Segoe UI"/>
              </a:rPr>
              <a:t> for these IEP Team meetings and </a:t>
            </a:r>
            <a:r>
              <a:rPr lang="en-US" sz="1600" b="1">
                <a:solidFill>
                  <a:srgbClr val="000000"/>
                </a:solidFill>
                <a:effectLst/>
                <a:latin typeface="Arial"/>
                <a:ea typeface="Calibri" panose="020F0502020204030204" pitchFamily="34" charset="0"/>
                <a:cs typeface="Segoe UI"/>
              </a:rPr>
              <a:t>translate documents </a:t>
            </a:r>
            <a:r>
              <a:rPr lang="en-US" sz="1600">
                <a:solidFill>
                  <a:srgbClr val="000000"/>
                </a:solidFill>
                <a:effectLst/>
                <a:latin typeface="Arial"/>
                <a:ea typeface="Calibri" panose="020F0502020204030204" pitchFamily="34" charset="0"/>
                <a:cs typeface="Segoe UI"/>
              </a:rPr>
              <a:t>that will be discussed, as appropriate.</a:t>
            </a:r>
            <a:r>
              <a:rPr lang="en-US" sz="1600">
                <a:solidFill>
                  <a:srgbClr val="000000"/>
                </a:solidFill>
                <a:latin typeface="Arial"/>
                <a:ea typeface="Calibri" panose="020F0502020204030204" pitchFamily="34" charset="0"/>
                <a:cs typeface="Segoe UI"/>
              </a:rPr>
              <a:t> </a:t>
            </a:r>
            <a:r>
              <a:rPr lang="en-US" sz="1600" b="0" i="0">
                <a:solidFill>
                  <a:srgbClr val="000000"/>
                </a:solidFill>
                <a:effectLst/>
                <a:latin typeface="Arial"/>
                <a:cs typeface="Segoe UI"/>
              </a:rPr>
              <a:t>Attendance that is conducted virtually should be documented as such on the attendance sheet.</a:t>
            </a:r>
            <a:endParaRPr lang="en-US" sz="1600">
              <a:solidFill>
                <a:srgbClr val="000000"/>
              </a:solidFill>
              <a:effectLst/>
              <a:latin typeface="Arial"/>
              <a:ea typeface="Arial" panose="020B0604020202020204" pitchFamily="34" charset="0"/>
              <a:cs typeface="Segoe UI"/>
            </a:endParaRPr>
          </a:p>
        </p:txBody>
      </p:sp>
      <p:sp>
        <p:nvSpPr>
          <p:cNvPr id="4" name="Slide Number Placeholder 3">
            <a:extLst>
              <a:ext uri="{FF2B5EF4-FFF2-40B4-BE49-F238E27FC236}">
                <a16:creationId xmlns:a16="http://schemas.microsoft.com/office/drawing/2014/main" id="{71AA529A-B88F-4A28-8DD2-EB69FCBAF85E}"/>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89549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8CA-97F4-414B-98A4-21D0CBD0C92F}"/>
              </a:ext>
            </a:extLst>
          </p:cNvPr>
          <p:cNvSpPr>
            <a:spLocks noGrp="1"/>
          </p:cNvSpPr>
          <p:nvPr>
            <p:ph type="title"/>
          </p:nvPr>
        </p:nvSpPr>
        <p:spPr/>
        <p:txBody>
          <a:bodyPr/>
          <a:lstStyle/>
          <a:p>
            <a:r>
              <a:rPr lang="en-US" dirty="0">
                <a:latin typeface="Segoe UI Semibold"/>
                <a:cs typeface="Segoe UI Semibold"/>
              </a:rPr>
              <a:t>New FAQ for SY 2021-2022</a:t>
            </a:r>
            <a:endParaRPr lang="en-US" dirty="0"/>
          </a:p>
        </p:txBody>
      </p:sp>
      <p:sp>
        <p:nvSpPr>
          <p:cNvPr id="3" name="Content Placeholder 2">
            <a:extLst>
              <a:ext uri="{FF2B5EF4-FFF2-40B4-BE49-F238E27FC236}">
                <a16:creationId xmlns:a16="http://schemas.microsoft.com/office/drawing/2014/main" id="{DB99B4AC-C468-4E3D-967E-2E70657D3B5E}"/>
              </a:ext>
            </a:extLst>
          </p:cNvPr>
          <p:cNvSpPr>
            <a:spLocks noGrp="1"/>
          </p:cNvSpPr>
          <p:nvPr>
            <p:ph idx="1"/>
          </p:nvPr>
        </p:nvSpPr>
        <p:spPr/>
        <p:txBody>
          <a:bodyPr/>
          <a:lstStyle/>
          <a:p>
            <a:pPr marL="0" marR="0" indent="0">
              <a:lnSpc>
                <a:spcPct val="107000"/>
              </a:lnSpc>
              <a:spcBef>
                <a:spcPts val="0"/>
              </a:spcBef>
              <a:spcAft>
                <a:spcPts val="800"/>
              </a:spcAft>
              <a:buNone/>
            </a:pPr>
            <a:r>
              <a:rPr lang="en-US" sz="2400" b="1" i="1">
                <a:effectLst/>
                <a:latin typeface="Arial" panose="020B0604020202020204" pitchFamily="34" charset="0"/>
                <a:ea typeface="Calibri" panose="020F0502020204030204" pitchFamily="34" charset="0"/>
              </a:rPr>
              <a:t>Q: What if one of the required IEP Team members is unable to attend the IEP Team meeting?</a:t>
            </a:r>
            <a:endParaRPr lang="en-US" sz="240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2400">
                <a:solidFill>
                  <a:srgbClr val="000000"/>
                </a:solidFill>
                <a:effectLst/>
                <a:latin typeface="Arial" panose="020B0604020202020204" pitchFamily="34" charset="0"/>
                <a:ea typeface="Arial" panose="020B0604020202020204" pitchFamily="34" charset="0"/>
              </a:rPr>
              <a:t>If </a:t>
            </a:r>
            <a:r>
              <a:rPr lang="en-US" sz="2400" u="sng">
                <a:solidFill>
                  <a:srgbClr val="0000FF"/>
                </a:solidFill>
                <a:effectLst/>
                <a:latin typeface="Arial" panose="020B0604020202020204" pitchFamily="34" charset="0"/>
                <a:ea typeface="Arial" panose="020B0604020202020204" pitchFamily="34" charset="0"/>
                <a:hlinkClick r:id="rId2"/>
              </a:rPr>
              <a:t>required members of the IEP Team</a:t>
            </a:r>
            <a:r>
              <a:rPr lang="en-US" sz="2400">
                <a:solidFill>
                  <a:srgbClr val="2B579A"/>
                </a:solidFill>
                <a:effectLst/>
                <a:latin typeface="Arial" panose="020B0604020202020204" pitchFamily="34" charset="0"/>
                <a:ea typeface="Arial" panose="020B0604020202020204" pitchFamily="34" charset="0"/>
              </a:rPr>
              <a:t> </a:t>
            </a:r>
            <a:r>
              <a:rPr lang="en-US" sz="2400">
                <a:solidFill>
                  <a:srgbClr val="000000"/>
                </a:solidFill>
                <a:effectLst/>
                <a:latin typeface="Arial" panose="020B0604020202020204" pitchFamily="34" charset="0"/>
                <a:ea typeface="Arial" panose="020B0604020202020204" pitchFamily="34" charset="0"/>
              </a:rPr>
              <a:t>are unable to attend, IDEA regulations provide that Team members can be excused with agreement from the family, if:</a:t>
            </a:r>
          </a:p>
          <a:p>
            <a:pPr marL="0" marR="0" indent="0">
              <a:lnSpc>
                <a:spcPct val="115000"/>
              </a:lnSpc>
              <a:spcBef>
                <a:spcPts val="0"/>
              </a:spcBef>
              <a:spcAft>
                <a:spcPts val="0"/>
              </a:spcAft>
              <a:buNone/>
            </a:pPr>
            <a:endParaRPr lang="en-US" sz="240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a:solidFill>
                  <a:srgbClr val="000000"/>
                </a:solidFill>
                <a:effectLst/>
                <a:latin typeface="Arial" panose="020B0604020202020204" pitchFamily="34" charset="0"/>
                <a:ea typeface="Arial" panose="020B0604020202020204" pitchFamily="34" charset="0"/>
              </a:rPr>
              <a:t>The district and the family agree, in writing, that the attendance of the Team member is not necessary because the member’s area of the curriculum or related services is not being modified or discussed; or</a:t>
            </a:r>
            <a:endParaRPr lang="en-US" sz="240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a:solidFill>
                  <a:srgbClr val="000000"/>
                </a:solidFill>
                <a:effectLst/>
                <a:latin typeface="Arial" panose="020B0604020202020204" pitchFamily="34" charset="0"/>
                <a:ea typeface="Arial" panose="020B0604020202020204" pitchFamily="34" charset="0"/>
              </a:rPr>
              <a:t>The district and the family agree, in writing, to excuse a required Team member’s participation and the excused member provides written input into the development of the IEP to the family and the IEP Team prior to the meeting.</a:t>
            </a:r>
            <a:endParaRPr lang="en-US" sz="240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74ECEE5B-7897-45B3-97ED-7F15F2D7AAF2}"/>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3811165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5868-282D-4626-9BFE-E800957392A4}"/>
              </a:ext>
            </a:extLst>
          </p:cNvPr>
          <p:cNvSpPr>
            <a:spLocks noGrp="1"/>
          </p:cNvSpPr>
          <p:nvPr>
            <p:ph type="title"/>
          </p:nvPr>
        </p:nvSpPr>
        <p:spPr/>
        <p:txBody>
          <a:bodyPr/>
          <a:lstStyle/>
          <a:p>
            <a:r>
              <a:rPr lang="en-US"/>
              <a:t>Compensatory Services FAQ</a:t>
            </a:r>
          </a:p>
        </p:txBody>
      </p:sp>
      <p:sp>
        <p:nvSpPr>
          <p:cNvPr id="3" name="Content Placeholder 2">
            <a:extLst>
              <a:ext uri="{FF2B5EF4-FFF2-40B4-BE49-F238E27FC236}">
                <a16:creationId xmlns:a16="http://schemas.microsoft.com/office/drawing/2014/main" id="{116D2676-EE98-4AA3-810F-737BBD581436}"/>
              </a:ext>
            </a:extLst>
          </p:cNvPr>
          <p:cNvSpPr>
            <a:spLocks noGrp="1"/>
          </p:cNvSpPr>
          <p:nvPr>
            <p:ph idx="1"/>
          </p:nvPr>
        </p:nvSpPr>
        <p:spPr>
          <a:xfrm>
            <a:off x="132735" y="1230403"/>
            <a:ext cx="11805980" cy="5049746"/>
          </a:xfrm>
        </p:spPr>
        <p:txBody>
          <a:bodyPr vert="horz" lIns="91440" tIns="45720" rIns="91440" bIns="45720" rtlCol="0" anchor="t">
            <a:noAutofit/>
          </a:bodyPr>
          <a:lstStyle/>
          <a:p>
            <a:pPr marL="0" marR="0" indent="0">
              <a:lnSpc>
                <a:spcPct val="115000"/>
              </a:lnSpc>
              <a:spcBef>
                <a:spcPts val="0"/>
              </a:spcBef>
              <a:spcAft>
                <a:spcPts val="0"/>
              </a:spcAft>
              <a:buNone/>
            </a:pPr>
            <a:r>
              <a:rPr lang="en-US" sz="1600" b="1" i="1">
                <a:solidFill>
                  <a:srgbClr val="000000"/>
                </a:solidFill>
                <a:effectLst/>
                <a:latin typeface="Arial" panose="020B0604020202020204" pitchFamily="34" charset="0"/>
                <a:ea typeface="Arial" panose="020B0604020202020204" pitchFamily="34" charset="0"/>
              </a:rPr>
              <a:t>Q: What are the factors that might lead to consideration of compensatory services for students as a result of unforeseen circumstances or inability to fully implement an IEP during the 2020-21 school year?</a:t>
            </a:r>
            <a:endParaRPr lang="en-US" sz="1600">
              <a:effectLst/>
              <a:latin typeface="Arial" panose="020B0604020202020204" pitchFamily="34" charset="0"/>
              <a:ea typeface="Arial" panose="020B0604020202020204" pitchFamily="34" charset="0"/>
            </a:endParaRPr>
          </a:p>
          <a:p>
            <a:pPr marL="0" marR="0" indent="0">
              <a:spcBef>
                <a:spcPts val="0"/>
              </a:spcBef>
              <a:spcAft>
                <a:spcPts val="0"/>
              </a:spcAft>
              <a:buNone/>
            </a:pPr>
            <a:endParaRPr lang="en-US" sz="1600">
              <a:solidFill>
                <a:srgbClr val="000000"/>
              </a:solidFill>
              <a:latin typeface="Arial" panose="020B0604020202020204" pitchFamily="34" charset="0"/>
              <a:ea typeface="Arial" panose="020B0604020202020204" pitchFamily="34" charset="0"/>
            </a:endParaRPr>
          </a:p>
          <a:p>
            <a:pPr marL="0" indent="0">
              <a:spcBef>
                <a:spcPts val="0"/>
              </a:spcBef>
              <a:buNone/>
            </a:pPr>
            <a:r>
              <a:rPr lang="en-US" sz="1600">
                <a:solidFill>
                  <a:srgbClr val="000000"/>
                </a:solidFill>
                <a:effectLst/>
                <a:latin typeface="Arial"/>
                <a:ea typeface="Arial" panose="020B0604020202020204" pitchFamily="34" charset="0"/>
                <a:cs typeface="Segoe UI"/>
              </a:rPr>
              <a:t>USED and DESE have stated that all students were entitled to receive FAPE during the 2020-2021 school year regardless of the instructional model used (remote, hybrid, or modified in-person). DESE’s </a:t>
            </a:r>
            <a:r>
              <a:rPr lang="en-US" sz="1600" u="sng">
                <a:solidFill>
                  <a:srgbClr val="0563C1"/>
                </a:solidFill>
                <a:effectLst/>
                <a:latin typeface="Arial"/>
                <a:ea typeface="Arial" panose="020B0604020202020204" pitchFamily="34" charset="0"/>
                <a:cs typeface="Segoe UI"/>
                <a:hlinkClick r:id="rId2"/>
              </a:rPr>
              <a:t>COVID-19 Compensatory Services Guidance</a:t>
            </a:r>
            <a:r>
              <a:rPr lang="en-US" sz="1600">
                <a:solidFill>
                  <a:srgbClr val="000000"/>
                </a:solidFill>
                <a:effectLst/>
                <a:latin typeface="Arial"/>
                <a:ea typeface="Arial" panose="020B0604020202020204" pitchFamily="34" charset="0"/>
                <a:cs typeface="Segoe UI"/>
              </a:rPr>
              <a:t> was intended to address any disruption or delay in instruction or service delivery during the spring and summer of 2020. However, </a:t>
            </a:r>
            <a:r>
              <a:rPr lang="en-US" sz="1600" b="1">
                <a:solidFill>
                  <a:srgbClr val="000000"/>
                </a:solidFill>
                <a:effectLst/>
                <a:latin typeface="Arial"/>
                <a:ea typeface="Arial" panose="020B0604020202020204" pitchFamily="34" charset="0"/>
                <a:cs typeface="Segoe UI"/>
              </a:rPr>
              <a:t>if a student’s IEP was not fully implemented or if other extenuating circumstances arose during the 2020-2021 school year that impacted the student’s ability to access FAPE, the Team should seek to address any need for compensatory services as necessary and appropriate</a:t>
            </a:r>
            <a:r>
              <a:rPr lang="en-US" sz="1600">
                <a:solidFill>
                  <a:srgbClr val="000000"/>
                </a:solidFill>
                <a:effectLst/>
                <a:latin typeface="Arial"/>
                <a:ea typeface="Arial" panose="020B0604020202020204" pitchFamily="34" charset="0"/>
                <a:cs typeface="Segoe UI"/>
              </a:rPr>
              <a:t>. In particular, IEP Teams should discuss the individual need for compensatory services for the following groups of students who are potentially more likely to need those services: </a:t>
            </a:r>
            <a:endParaRPr lang="en-US" sz="1600">
              <a:effectLst/>
              <a:latin typeface="Arial"/>
              <a:ea typeface="Arial" panose="020B0604020202020204" pitchFamily="34" charset="0"/>
              <a:cs typeface="Segoe UI"/>
            </a:endParaRPr>
          </a:p>
          <a:p>
            <a:pPr marL="342900" marR="0" lvl="0" indent="-342900" fontAlgn="base">
              <a:spcBef>
                <a:spcPts val="0"/>
              </a:spcBef>
              <a:spcAft>
                <a:spcPts val="0"/>
              </a:spcAft>
              <a:buFont typeface="Symbol" panose="05050102010706020507" pitchFamily="18" charset="2"/>
              <a:buChar char=""/>
            </a:pPr>
            <a:r>
              <a:rPr lang="en-US" sz="1600">
                <a:solidFill>
                  <a:srgbClr val="000000"/>
                </a:solidFill>
                <a:effectLst/>
                <a:latin typeface="Arial" panose="020B0604020202020204" pitchFamily="34" charset="0"/>
                <a:ea typeface="Times New Roman" panose="02020603050405020304" pitchFamily="18" charset="0"/>
              </a:rPr>
              <a:t>Students with disabilities in districts that were fully remote for three or more months during the 2020-21 school year; </a:t>
            </a:r>
            <a:endParaRPr lang="en-US" sz="16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a:solidFill>
                  <a:srgbClr val="000000"/>
                </a:solidFill>
                <a:effectLst/>
                <a:latin typeface="Arial" panose="020B0604020202020204" pitchFamily="34" charset="0"/>
                <a:ea typeface="Times New Roman" panose="02020603050405020304" pitchFamily="18" charset="0"/>
              </a:rPr>
              <a:t>All students with disabilities who were chronically absent during the 2020-21 school year; and </a:t>
            </a:r>
            <a:endParaRPr lang="en-US" sz="16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600">
                <a:solidFill>
                  <a:srgbClr val="000000"/>
                </a:solidFill>
                <a:effectLst/>
                <a:latin typeface="Arial" panose="020B0604020202020204" pitchFamily="34" charset="0"/>
                <a:ea typeface="Times New Roman" panose="02020603050405020304" pitchFamily="18" charset="0"/>
              </a:rPr>
              <a:t>All students with disabilities who had significant difficulty accessing remote learning offered by the school district due to the nature or severity of the child’s disability, technology barriers, language access barriers, or barriers resulting from the pandemic. </a:t>
            </a:r>
            <a:endParaRPr lang="en-US" sz="1600">
              <a:effectLst/>
              <a:latin typeface="Arial" panose="020B0604020202020204" pitchFamily="34" charset="0"/>
              <a:ea typeface="Arial" panose="020B0604020202020204" pitchFamily="34" charset="0"/>
            </a:endParaRPr>
          </a:p>
          <a:p>
            <a:pPr marL="0" marR="0" indent="0">
              <a:spcBef>
                <a:spcPts val="0"/>
              </a:spcBef>
              <a:spcAft>
                <a:spcPts val="0"/>
              </a:spcAft>
              <a:buNone/>
            </a:pPr>
            <a:r>
              <a:rPr lang="en-US" sz="1600" b="1">
                <a:solidFill>
                  <a:srgbClr val="000000"/>
                </a:solidFill>
                <a:effectLst/>
                <a:latin typeface="Arial" panose="020B0604020202020204" pitchFamily="34" charset="0"/>
                <a:ea typeface="Arial" panose="020B0604020202020204" pitchFamily="34" charset="0"/>
              </a:rPr>
              <a:t>A discussion about compensatory services related to issues stemming from the 2020-2021 school year can occur during the annual Team meeting, during a meeting that has been scheduled to discuss COVID-19 Compensatory Services stemming from the 2019-2020 school year or during any other Team meeting.</a:t>
            </a:r>
            <a:r>
              <a:rPr lang="en-US" sz="1600">
                <a:solidFill>
                  <a:srgbClr val="000000"/>
                </a:solidFill>
                <a:effectLst/>
                <a:latin typeface="Arial" panose="020B0604020202020204" pitchFamily="34" charset="0"/>
                <a:ea typeface="Arial" panose="020B0604020202020204" pitchFamily="34" charset="0"/>
              </a:rPr>
              <a:t> Parents and guardians also have the procedural rights to pursue a due process hearing at the Bureau of Special Education Appeals or file a complaint with the Department’s Problem Resolution System Office. </a:t>
            </a:r>
            <a:endParaRPr lang="en-US" sz="1600">
              <a:effectLst/>
              <a:latin typeface="Arial" panose="020B0604020202020204" pitchFamily="34" charset="0"/>
              <a:ea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E3AB153B-D8A1-48CF-BF5D-FC07196CA4A5}"/>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260329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chemeClr val="accent1">
                    <a:lumMod val="50000"/>
                  </a:schemeClr>
                </a:solidFill>
                <a:latin typeface="Segoe SemiBold"/>
                <a:ea typeface="Segoe UI Black"/>
              </a:rPr>
              <a:t>Welcome and Ignite</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1B8E-0888-4162-A1EF-8B3D668FFA70}"/>
              </a:ext>
            </a:extLst>
          </p:cNvPr>
          <p:cNvSpPr>
            <a:spLocks noGrp="1"/>
          </p:cNvSpPr>
          <p:nvPr>
            <p:ph type="title"/>
          </p:nvPr>
        </p:nvSpPr>
        <p:spPr>
          <a:xfrm>
            <a:off x="567743" y="288925"/>
            <a:ext cx="11370972" cy="679905"/>
          </a:xfrm>
        </p:spPr>
        <p:txBody>
          <a:bodyPr/>
          <a:lstStyle/>
          <a:p>
            <a:r>
              <a:rPr lang="en-US" dirty="0">
                <a:latin typeface="Segoe UI Semibold"/>
                <a:cs typeface="Segoe UI Semibold"/>
              </a:rPr>
              <a:t>New FAQ for SY 2021-2022</a:t>
            </a:r>
            <a:endParaRPr lang="en-US" dirty="0"/>
          </a:p>
        </p:txBody>
      </p:sp>
      <p:sp>
        <p:nvSpPr>
          <p:cNvPr id="3" name="Content Placeholder 2">
            <a:extLst>
              <a:ext uri="{FF2B5EF4-FFF2-40B4-BE49-F238E27FC236}">
                <a16:creationId xmlns:a16="http://schemas.microsoft.com/office/drawing/2014/main" id="{A37E58BC-0FFC-47CE-AB2B-6583642A4600}"/>
              </a:ext>
            </a:extLst>
          </p:cNvPr>
          <p:cNvSpPr>
            <a:spLocks noGrp="1"/>
          </p:cNvSpPr>
          <p:nvPr>
            <p:ph idx="1"/>
          </p:nvPr>
        </p:nvSpPr>
        <p:spPr>
          <a:xfrm>
            <a:off x="339213" y="1230403"/>
            <a:ext cx="11599502" cy="5049746"/>
          </a:xfrm>
        </p:spPr>
        <p:txBody>
          <a:bodyPr vert="horz" lIns="91440" tIns="45720" rIns="91440" bIns="45720" rtlCol="0" anchor="t">
            <a:noAutofit/>
          </a:bodyPr>
          <a:lstStyle/>
          <a:p>
            <a:pPr marL="0" marR="0" indent="0">
              <a:lnSpc>
                <a:spcPct val="115000"/>
              </a:lnSpc>
              <a:spcBef>
                <a:spcPts val="0"/>
              </a:spcBef>
              <a:spcAft>
                <a:spcPts val="0"/>
              </a:spcAft>
              <a:buNone/>
            </a:pPr>
            <a:r>
              <a:rPr lang="en-US" sz="1800" b="1" i="1">
                <a:effectLst/>
                <a:latin typeface="Arial" panose="020B0604020202020204" pitchFamily="34" charset="0"/>
                <a:ea typeface="Arial" panose="020B0604020202020204" pitchFamily="34" charset="0"/>
              </a:rPr>
              <a:t>Q: Can an electronic or digital signature be accepted to indicate parental consent for an initial evaluation, reevaluation, or the provision of special education and related services?</a:t>
            </a:r>
          </a:p>
          <a:p>
            <a:pPr marL="0" marR="0" indent="0">
              <a:lnSpc>
                <a:spcPct val="115000"/>
              </a:lnSpc>
              <a:spcBef>
                <a:spcPts val="0"/>
              </a:spcBef>
              <a:spcAft>
                <a:spcPts val="0"/>
              </a:spcAft>
              <a:buNone/>
            </a:pPr>
            <a:endParaRPr lang="en-US" sz="1800">
              <a:effectLst/>
              <a:latin typeface="Arial" panose="020B0604020202020204" pitchFamily="34" charset="0"/>
              <a:ea typeface="Arial" panose="020B0604020202020204" pitchFamily="34" charset="0"/>
            </a:endParaRPr>
          </a:p>
          <a:p>
            <a:pPr marL="0" indent="0">
              <a:buNone/>
            </a:pPr>
            <a:r>
              <a:rPr lang="en-US" sz="2000">
                <a:solidFill>
                  <a:srgbClr val="000000"/>
                </a:solidFill>
                <a:effectLst/>
                <a:latin typeface="Arial" panose="020B0604020202020204" pitchFamily="34" charset="0"/>
                <a:ea typeface="Times New Roman" panose="02020603050405020304" pitchFamily="18" charset="0"/>
              </a:rPr>
              <a:t>Yes, electronic or digital signatures may be accepted as long as the school district ensures that there are appropriate safeguards in place to protect the integrity of the process. An electronic or digital signature can be used as long as the parent has been fully informed and the parent has received written notice of the activity for which the consent is being requested. Additionally, written notice must be in the parent’s primary language and in language that is understandable to the general public. The parent must agree in writing to the activity and </a:t>
            </a:r>
            <a:r>
              <a:rPr lang="en-US" sz="2000">
                <a:effectLst/>
                <a:latin typeface="Arial" panose="020B0604020202020204" pitchFamily="34" charset="0"/>
                <a:ea typeface="Arial" panose="020B0604020202020204" pitchFamily="34" charset="0"/>
              </a:rPr>
              <a:t>the signature must authenticate a particular person as the source of the consent.  For further explanation, see Q.1 of the United States Department of Education, Q&amp;A on IDEA Part B, Procedural Safeguards (June 30, 2020) available at </a:t>
            </a:r>
            <a:r>
              <a:rPr lang="en-US" sz="2000" u="sng">
                <a:solidFill>
                  <a:srgbClr val="0000FF"/>
                </a:solidFill>
                <a:effectLst/>
                <a:latin typeface="Arial" panose="020B0604020202020204" pitchFamily="34" charset="0"/>
                <a:ea typeface="Arial" panose="020B0604020202020204" pitchFamily="34" charset="0"/>
                <a:hlinkClick r:id="rId2"/>
              </a:rPr>
              <a:t>https://www2.ed.gov/policy/speced/guid/idea/memosdcltrs/qa-procedural-safeguards-idea-part-b-06-30-2020.pdf</a:t>
            </a:r>
            <a:r>
              <a:rPr lang="en-US" sz="2000" u="sng">
                <a:solidFill>
                  <a:srgbClr val="0000FF"/>
                </a:solidFill>
                <a:effectLst/>
                <a:latin typeface="Arial" panose="020B0604020202020204" pitchFamily="34" charset="0"/>
                <a:ea typeface="Arial" panose="020B0604020202020204" pitchFamily="34" charset="0"/>
              </a:rPr>
              <a:t>.</a:t>
            </a:r>
            <a:r>
              <a:rPr lang="en-US" sz="2000">
                <a:effectLst/>
                <a:latin typeface="Arial" panose="020B0604020202020204" pitchFamily="34" charset="0"/>
                <a:ea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0D622B9D-A183-410C-9769-B48731E5B1DC}"/>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415593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9756-34A3-49B2-9A1B-C910D4B31E56}"/>
              </a:ext>
            </a:extLst>
          </p:cNvPr>
          <p:cNvSpPr>
            <a:spLocks noGrp="1"/>
          </p:cNvSpPr>
          <p:nvPr>
            <p:ph type="title"/>
          </p:nvPr>
        </p:nvSpPr>
        <p:spPr/>
        <p:txBody>
          <a:bodyPr/>
          <a:lstStyle/>
          <a:p>
            <a:r>
              <a:rPr lang="en-US">
                <a:latin typeface="Segoe UI Semibold"/>
                <a:cs typeface="Segoe UI Semibold"/>
              </a:rPr>
              <a:t>New FAQ for SY 2021-2022</a:t>
            </a:r>
            <a:endParaRPr lang="en-US"/>
          </a:p>
        </p:txBody>
      </p:sp>
      <p:sp>
        <p:nvSpPr>
          <p:cNvPr id="3" name="Content Placeholder 2">
            <a:extLst>
              <a:ext uri="{FF2B5EF4-FFF2-40B4-BE49-F238E27FC236}">
                <a16:creationId xmlns:a16="http://schemas.microsoft.com/office/drawing/2014/main" id="{0BA81E21-7F14-4155-8742-D5B89B1D7ACD}"/>
              </a:ext>
            </a:extLst>
          </p:cNvPr>
          <p:cNvSpPr>
            <a:spLocks noGrp="1"/>
          </p:cNvSpPr>
          <p:nvPr>
            <p:ph idx="1"/>
          </p:nvPr>
        </p:nvSpPr>
        <p:spPr>
          <a:xfrm>
            <a:off x="280219" y="1230403"/>
            <a:ext cx="11658496" cy="5049746"/>
          </a:xfrm>
        </p:spPr>
        <p:txBody>
          <a:bodyPr vert="horz" lIns="91440" tIns="45720" rIns="91440" bIns="45720" rtlCol="0" anchor="t">
            <a:noAutofit/>
          </a:bodyPr>
          <a:lstStyle/>
          <a:p>
            <a:pPr marL="0" marR="0" indent="0">
              <a:lnSpc>
                <a:spcPct val="115000"/>
              </a:lnSpc>
              <a:spcBef>
                <a:spcPts val="1800"/>
              </a:spcBef>
              <a:spcAft>
                <a:spcPts val="600"/>
              </a:spcAft>
              <a:buNone/>
            </a:pPr>
            <a:r>
              <a:rPr lang="en-US" sz="2000" b="1" i="1">
                <a:solidFill>
                  <a:srgbClr val="000000"/>
                </a:solidFill>
                <a:effectLst/>
                <a:latin typeface="Arial"/>
                <a:cs typeface="Segoe UI"/>
              </a:rPr>
              <a:t>Q. How can school districts apply for a compliance waiver for preschool inclusionary ratios?</a:t>
            </a:r>
            <a:endParaRPr lang="en-US" sz="2000" b="1" i="1">
              <a:effectLst/>
              <a:latin typeface="Arial"/>
              <a:cs typeface="Segoe UI"/>
            </a:endParaRPr>
          </a:p>
          <a:p>
            <a:pPr marL="0" indent="0">
              <a:lnSpc>
                <a:spcPct val="115000"/>
              </a:lnSpc>
              <a:spcBef>
                <a:spcPts val="0"/>
              </a:spcBef>
              <a:buNone/>
            </a:pPr>
            <a:endParaRPr lang="en-US" sz="2000">
              <a:solidFill>
                <a:srgbClr val="000000"/>
              </a:solidFill>
              <a:latin typeface="Arial"/>
              <a:ea typeface="Arial" panose="020B0604020202020204" pitchFamily="34" charset="0"/>
              <a:cs typeface="Segoe UI"/>
            </a:endParaRPr>
          </a:p>
          <a:p>
            <a:pPr marL="0" indent="0">
              <a:lnSpc>
                <a:spcPct val="114999"/>
              </a:lnSpc>
              <a:spcBef>
                <a:spcPts val="0"/>
              </a:spcBef>
              <a:buNone/>
            </a:pPr>
            <a:r>
              <a:rPr lang="en-US" sz="2000">
                <a:solidFill>
                  <a:srgbClr val="000000"/>
                </a:solidFill>
                <a:effectLst/>
                <a:latin typeface="Arial"/>
                <a:ea typeface="Arial" panose="020B0604020202020204" pitchFamily="34" charset="0"/>
                <a:cs typeface="Segoe UI"/>
              </a:rPr>
              <a:t>Due to the return to full-time, in-person learning, </a:t>
            </a:r>
            <a:r>
              <a:rPr lang="en-US" sz="2000" b="1">
                <a:solidFill>
                  <a:srgbClr val="000000"/>
                </a:solidFill>
                <a:effectLst/>
                <a:latin typeface="Arial"/>
                <a:ea typeface="Arial" panose="020B0604020202020204" pitchFamily="34" charset="0"/>
                <a:cs typeface="Segoe UI"/>
              </a:rPr>
              <a:t>districts will no longer be able to apply for a compliance waiver for preschool inclusionary ratios</a:t>
            </a:r>
            <a:r>
              <a:rPr lang="en-US" sz="2000">
                <a:solidFill>
                  <a:srgbClr val="000000"/>
                </a:solidFill>
                <a:effectLst/>
                <a:latin typeface="Arial"/>
                <a:ea typeface="Arial" panose="020B0604020202020204" pitchFamily="34" charset="0"/>
                <a:cs typeface="Segoe UI"/>
              </a:rPr>
              <a:t>. Districts will be expected to follow the required preschool inclusionary ratios, as outlined in </a:t>
            </a:r>
            <a:r>
              <a:rPr lang="en-US" sz="2000" u="sng">
                <a:solidFill>
                  <a:srgbClr val="0000FF"/>
                </a:solidFill>
                <a:effectLst/>
                <a:latin typeface="Arial"/>
                <a:ea typeface="Arial" panose="020B0604020202020204" pitchFamily="34" charset="0"/>
                <a:cs typeface="Segoe UI"/>
                <a:hlinkClick r:id="rId2"/>
              </a:rPr>
              <a:t>603 CMR 28.06(7)(e)(2)</a:t>
            </a:r>
            <a:r>
              <a:rPr lang="en-US" sz="2000">
                <a:solidFill>
                  <a:srgbClr val="000000"/>
                </a:solidFill>
                <a:effectLst/>
                <a:latin typeface="Arial"/>
                <a:ea typeface="Arial" panose="020B0604020202020204" pitchFamily="34" charset="0"/>
                <a:cs typeface="Segoe UI"/>
              </a:rPr>
              <a:t>, in preschool inclusionary programs for children with disabilities, aged 3-5. Public preschool inclusionary class size shall not exceed 20 students with one teacher and one aide, and no more than 5 students with disabilities. If the number of children with disabilities is six or seven, then the class size may not exceed 15 with one teacher and one aide.</a:t>
            </a:r>
            <a:r>
              <a:rPr lang="en-US" sz="2000">
                <a:solidFill>
                  <a:srgbClr val="000000"/>
                </a:solidFill>
                <a:latin typeface="Arial"/>
                <a:ea typeface="Arial" panose="020B0604020202020204" pitchFamily="34" charset="0"/>
                <a:cs typeface="Segoe UI"/>
              </a:rPr>
              <a:t> </a:t>
            </a:r>
            <a:endParaRPr lang="en-US" sz="2000"/>
          </a:p>
        </p:txBody>
      </p:sp>
      <p:sp>
        <p:nvSpPr>
          <p:cNvPr id="4" name="Slide Number Placeholder 3">
            <a:extLst>
              <a:ext uri="{FF2B5EF4-FFF2-40B4-BE49-F238E27FC236}">
                <a16:creationId xmlns:a16="http://schemas.microsoft.com/office/drawing/2014/main" id="{F8CFB00C-E945-46F1-96DC-A4F9CF45EC6D}"/>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180020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olls of Newspaper">
            <a:extLst>
              <a:ext uri="{FF2B5EF4-FFF2-40B4-BE49-F238E27FC236}">
                <a16:creationId xmlns:a16="http://schemas.microsoft.com/office/drawing/2014/main" id="{9D4FCC0B-3EC6-4032-88FA-8073292E1FDD}"/>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2059" b="1332"/>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EFCF8F-D344-4234-B0EF-CD4BF63D9A96}"/>
              </a:ext>
            </a:extLst>
          </p:cNvPr>
          <p:cNvSpPr txBox="1">
            <a:spLocks noGrp="1"/>
          </p:cNvSpPr>
          <p:nvPr>
            <p:ph type="title" idx="4294967295"/>
          </p:nvPr>
        </p:nvSpPr>
        <p:spPr>
          <a:xfrm>
            <a:off x="404553" y="3091928"/>
            <a:ext cx="9078562"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mj-lt"/>
                <a:ea typeface="+mj-ea"/>
                <a:cs typeface="+mj-cs"/>
              </a:rPr>
              <a:t>Additional Updates</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1070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5E51-DD63-4A2E-9E76-4E313B279D57}"/>
              </a:ext>
            </a:extLst>
          </p:cNvPr>
          <p:cNvSpPr>
            <a:spLocks noGrp="1"/>
          </p:cNvSpPr>
          <p:nvPr>
            <p:ph type="title"/>
          </p:nvPr>
        </p:nvSpPr>
        <p:spPr/>
        <p:txBody>
          <a:bodyPr>
            <a:noAutofit/>
          </a:bodyPr>
          <a:lstStyle/>
          <a:p>
            <a:pPr algn="ctr"/>
            <a:r>
              <a:rPr lang="en-US" sz="2800" b="1" i="1">
                <a:effectLst/>
                <a:latin typeface="+mn-lt"/>
                <a:ea typeface="Calibri" panose="020F0502020204030204" pitchFamily="34" charset="0"/>
                <a:cs typeface="Times New Roman"/>
              </a:rPr>
              <a:t>Update on</a:t>
            </a:r>
            <a:r>
              <a:rPr lang="en-US" sz="2800" b="1">
                <a:effectLst/>
                <a:latin typeface="+mn-lt"/>
                <a:ea typeface="Calibri" panose="020F0502020204030204" pitchFamily="34" charset="0"/>
                <a:cs typeface="Times New Roman"/>
              </a:rPr>
              <a:t> </a:t>
            </a:r>
            <a:r>
              <a:rPr lang="en-US" sz="2800" b="1" i="1">
                <a:effectLst/>
                <a:latin typeface="+mn-lt"/>
                <a:cs typeface="Segoe UI Semibold"/>
              </a:rPr>
              <a:t>Technical Assistance Advisory SPED 2014-5</a:t>
            </a:r>
            <a:br>
              <a:rPr lang="en-US" sz="1800" b="1">
                <a:latin typeface="+mn-lt"/>
              </a:rPr>
            </a:br>
            <a:endParaRPr lang="en-US" sz="1800">
              <a:latin typeface="Calibri"/>
              <a:cs typeface="Times New Roman"/>
            </a:endParaRPr>
          </a:p>
        </p:txBody>
      </p:sp>
      <p:sp>
        <p:nvSpPr>
          <p:cNvPr id="5" name="Content Placeholder 4">
            <a:extLst>
              <a:ext uri="{FF2B5EF4-FFF2-40B4-BE49-F238E27FC236}">
                <a16:creationId xmlns:a16="http://schemas.microsoft.com/office/drawing/2014/main" id="{73B1E9F1-85A4-4DB8-BDE4-573B72E70A8A}"/>
              </a:ext>
            </a:extLst>
          </p:cNvPr>
          <p:cNvSpPr>
            <a:spLocks noGrp="1"/>
          </p:cNvSpPr>
          <p:nvPr>
            <p:ph idx="1"/>
          </p:nvPr>
        </p:nvSpPr>
        <p:spPr/>
        <p:txBody>
          <a:bodyPr vert="horz" lIns="91440" tIns="45720" rIns="91440" bIns="45720" rtlCol="0" anchor="t">
            <a:normAutofit/>
          </a:bodyPr>
          <a:lstStyle/>
          <a:p>
            <a:r>
              <a:rPr lang="en-US" sz="2800">
                <a:latin typeface="Arial"/>
                <a:cs typeface="Segoe UI"/>
              </a:rPr>
              <a:t>In August 2014, DESE released a technical assistance advisory </a:t>
            </a:r>
            <a:r>
              <a:rPr lang="en-US" sz="2800">
                <a:latin typeface="Arial"/>
                <a:cs typeface="Segoe UI"/>
                <a:hlinkClick r:id="rId3"/>
              </a:rPr>
              <a:t>SPED 2014-5</a:t>
            </a:r>
            <a:r>
              <a:rPr lang="en-US" sz="2800">
                <a:latin typeface="Arial"/>
                <a:cs typeface="Segoe UI"/>
              </a:rPr>
              <a:t>: </a:t>
            </a:r>
            <a:r>
              <a:rPr lang="en-US" sz="2800">
                <a:latin typeface="Arial"/>
                <a:cs typeface="Calibri"/>
              </a:rPr>
              <a:t>Charter School Responsibilities for Students with Disabilities Who May Need an Out-of-District Program 603 CMR 28.10(6)</a:t>
            </a:r>
            <a:endParaRPr lang="en-US" sz="2800">
              <a:latin typeface="Arial"/>
              <a:cs typeface="Segoe UI"/>
            </a:endParaRPr>
          </a:p>
          <a:p>
            <a:r>
              <a:rPr lang="en-US" sz="2800">
                <a:latin typeface="Arial"/>
                <a:cs typeface="Segoe UI"/>
              </a:rPr>
              <a:t>DESE has received requests from charters and school districts of residence (SDOR) for clarifications of the guidance, including charter and SDOR responsibilities</a:t>
            </a:r>
            <a:endParaRPr lang="en-US" sz="2800">
              <a:latin typeface="Arial"/>
            </a:endParaRPr>
          </a:p>
          <a:p>
            <a:r>
              <a:rPr lang="en-US" sz="2800">
                <a:latin typeface="Arial"/>
                <a:ea typeface="Calibri" panose="020F0502020204030204" pitchFamily="34" charset="0"/>
                <a:cs typeface="Times New Roman"/>
              </a:rPr>
              <a:t>Updated version is anticipated this summer</a:t>
            </a:r>
            <a:endParaRPr lang="en-US" sz="2400" b="1">
              <a:latin typeface="Arial"/>
              <a:ea typeface="Calibri" panose="020F0502020204030204" pitchFamily="34" charset="0"/>
              <a:cs typeface="Times New Roman"/>
            </a:endParaRPr>
          </a:p>
          <a:p>
            <a:pPr marL="0" indent="0" algn="ctr">
              <a:buNone/>
            </a:pPr>
            <a:r>
              <a:rPr lang="en-US" sz="2400" b="1">
                <a:latin typeface="Arial"/>
                <a:ea typeface="Calibri" panose="020F0502020204030204" pitchFamily="34" charset="0"/>
                <a:cs typeface="Times New Roman"/>
              </a:rPr>
              <a:t>Questions</a:t>
            </a:r>
            <a:r>
              <a:rPr lang="en-US" sz="2400" b="1">
                <a:effectLst/>
                <a:latin typeface="Arial"/>
                <a:ea typeface="Calibri" panose="020F0502020204030204" pitchFamily="34" charset="0"/>
                <a:cs typeface="Times New Roman"/>
              </a:rPr>
              <a:t> or for more information</a:t>
            </a:r>
            <a:r>
              <a:rPr lang="en-US" sz="2400" b="1">
                <a:latin typeface="Arial"/>
                <a:ea typeface="Calibri" panose="020F0502020204030204" pitchFamily="34" charset="0"/>
                <a:cs typeface="Times New Roman"/>
              </a:rPr>
              <a:t>,</a:t>
            </a:r>
            <a:r>
              <a:rPr lang="en-US" sz="2400" b="1">
                <a:effectLst/>
                <a:latin typeface="Arial"/>
                <a:ea typeface="Calibri" panose="020F0502020204030204" pitchFamily="34" charset="0"/>
                <a:cs typeface="Times New Roman"/>
              </a:rPr>
              <a:t> </a:t>
            </a:r>
            <a:r>
              <a:rPr lang="en-US" sz="2400">
                <a:latin typeface="Arial"/>
                <a:ea typeface="Calibri" panose="020F0502020204030204" pitchFamily="34" charset="0"/>
                <a:cs typeface="Times New Roman"/>
              </a:rPr>
              <a:t>c</a:t>
            </a:r>
            <a:r>
              <a:rPr lang="en-US" sz="2400">
                <a:effectLst/>
                <a:latin typeface="Arial"/>
                <a:ea typeface="Calibri" panose="020F0502020204030204" pitchFamily="34" charset="0"/>
                <a:cs typeface="Times New Roman"/>
              </a:rPr>
              <a:t>ontact </a:t>
            </a:r>
            <a:r>
              <a:rPr lang="en-US" sz="2400">
                <a:effectLst/>
                <a:latin typeface="Arial"/>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Melissa Gordon</a:t>
            </a:r>
            <a:endParaRPr lang="en-US" sz="2400">
              <a:effectLst/>
              <a:latin typeface="Arial"/>
              <a:ea typeface="Calibri" panose="020F0502020204030204" pitchFamily="34" charset="0"/>
              <a:cs typeface="Times New Roman"/>
            </a:endParaRPr>
          </a:p>
          <a:p>
            <a:endParaRPr lang="en-US"/>
          </a:p>
          <a:p>
            <a:endParaRPr lang="en-US"/>
          </a:p>
        </p:txBody>
      </p:sp>
    </p:spTree>
    <p:extLst>
      <p:ext uri="{BB962C8B-B14F-4D97-AF65-F5344CB8AC3E}">
        <p14:creationId xmlns:p14="http://schemas.microsoft.com/office/powerpoint/2010/main" val="3219751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9D3C-3F42-4BEE-9C82-E40A049EF9C1}"/>
              </a:ext>
            </a:extLst>
          </p:cNvPr>
          <p:cNvSpPr>
            <a:spLocks noGrp="1"/>
          </p:cNvSpPr>
          <p:nvPr>
            <p:ph type="title"/>
          </p:nvPr>
        </p:nvSpPr>
        <p:spPr/>
        <p:txBody>
          <a:bodyPr/>
          <a:lstStyle/>
          <a:p>
            <a:r>
              <a:rPr lang="en-US"/>
              <a:t>Independent Evaluation Rates</a:t>
            </a:r>
          </a:p>
        </p:txBody>
      </p:sp>
      <p:sp>
        <p:nvSpPr>
          <p:cNvPr id="3" name="Content Placeholder 2">
            <a:extLst>
              <a:ext uri="{FF2B5EF4-FFF2-40B4-BE49-F238E27FC236}">
                <a16:creationId xmlns:a16="http://schemas.microsoft.com/office/drawing/2014/main" id="{C0296B9C-B2ED-4CDD-B336-82687939AE90}"/>
              </a:ext>
            </a:extLst>
          </p:cNvPr>
          <p:cNvSpPr>
            <a:spLocks noGrp="1"/>
          </p:cNvSpPr>
          <p:nvPr>
            <p:ph idx="1"/>
          </p:nvPr>
        </p:nvSpPr>
        <p:spPr/>
        <p:txBody>
          <a:bodyPr vert="horz" lIns="91440" tIns="45720" rIns="91440" bIns="45720" rtlCol="0" anchor="t">
            <a:noAutofit/>
          </a:bodyPr>
          <a:lstStyle/>
          <a:p>
            <a:pPr marL="0">
              <a:spcBef>
                <a:spcPts val="0"/>
              </a:spcBef>
            </a:pPr>
            <a:r>
              <a:rPr lang="en-US" sz="2200">
                <a:latin typeface="Calibri"/>
                <a:ea typeface="Calibri" panose="020F0502020204030204" pitchFamily="34" charset="0"/>
                <a:cs typeface="Segoe UI"/>
              </a:rPr>
              <a:t>R</a:t>
            </a:r>
            <a:r>
              <a:rPr lang="en-US" sz="2200">
                <a:effectLst/>
                <a:latin typeface="Calibri"/>
                <a:ea typeface="Calibri" panose="020F0502020204030204" pitchFamily="34" charset="0"/>
                <a:cs typeface="Segoe UI"/>
              </a:rPr>
              <a:t>ates established in 2019 are still current</a:t>
            </a:r>
            <a:endParaRPr lang="en-US" sz="2200">
              <a:effectLst/>
              <a:latin typeface="Calibri"/>
              <a:ea typeface="Calibri" panose="020F0502020204030204" pitchFamily="34" charset="0"/>
            </a:endParaRPr>
          </a:p>
          <a:p>
            <a:pPr marL="0">
              <a:spcBef>
                <a:spcPts val="0"/>
              </a:spcBef>
            </a:pPr>
            <a:endParaRPr lang="en-US" sz="2200">
              <a:latin typeface="Calibri"/>
              <a:ea typeface="Calibri" panose="020F0502020204030204" pitchFamily="34" charset="0"/>
              <a:cs typeface="Segoe UI"/>
            </a:endParaRPr>
          </a:p>
          <a:p>
            <a:pPr marL="0">
              <a:spcBef>
                <a:spcPts val="0"/>
              </a:spcBef>
            </a:pPr>
            <a:r>
              <a:rPr lang="en-US" sz="2200">
                <a:latin typeface="Calibri"/>
                <a:ea typeface="Calibri" panose="020F0502020204030204" pitchFamily="34" charset="0"/>
                <a:cs typeface="Segoe UI"/>
              </a:rPr>
              <a:t>R</a:t>
            </a:r>
            <a:r>
              <a:rPr lang="en-US" sz="2200">
                <a:effectLst/>
                <a:latin typeface="Calibri"/>
                <a:ea typeface="Calibri" panose="020F0502020204030204" pitchFamily="34" charset="0"/>
                <a:cs typeface="Segoe UI"/>
              </a:rPr>
              <a:t>evised rates and other regulatory changes are in the proposal stage</a:t>
            </a:r>
          </a:p>
          <a:p>
            <a:pPr marL="0">
              <a:spcBef>
                <a:spcPts val="0"/>
              </a:spcBef>
            </a:pPr>
            <a:endParaRPr lang="en-US" sz="2200">
              <a:latin typeface="Calibri"/>
              <a:ea typeface="Calibri" panose="020F0502020204030204" pitchFamily="34" charset="0"/>
              <a:cs typeface="Segoe UI"/>
            </a:endParaRPr>
          </a:p>
          <a:p>
            <a:pPr marL="0">
              <a:spcBef>
                <a:spcPts val="0"/>
              </a:spcBef>
            </a:pPr>
            <a:r>
              <a:rPr lang="en-US" sz="2200">
                <a:effectLst/>
                <a:latin typeface="Calibri"/>
                <a:ea typeface="Calibri" panose="020F0502020204030204" pitchFamily="34" charset="0"/>
                <a:cs typeface="Segoe UI"/>
              </a:rPr>
              <a:t>EOHHS held a public hearing</a:t>
            </a:r>
            <a:r>
              <a:rPr lang="en-US" sz="2200">
                <a:latin typeface="Calibri"/>
                <a:ea typeface="Calibri" panose="020F0502020204030204" pitchFamily="34" charset="0"/>
                <a:cs typeface="Segoe UI"/>
              </a:rPr>
              <a:t> </a:t>
            </a:r>
            <a:r>
              <a:rPr lang="en-US" sz="2200">
                <a:effectLst/>
                <a:latin typeface="Calibri"/>
                <a:ea typeface="Calibri" panose="020F0502020204030204" pitchFamily="34" charset="0"/>
                <a:cs typeface="Segoe UI"/>
              </a:rPr>
              <a:t>about them in April</a:t>
            </a:r>
            <a:r>
              <a:rPr lang="en-US" sz="2200">
                <a:latin typeface="Calibri"/>
                <a:ea typeface="Calibri" panose="020F0502020204030204" pitchFamily="34" charset="0"/>
                <a:cs typeface="Segoe UI"/>
              </a:rPr>
              <a:t> 2021</a:t>
            </a:r>
            <a:endParaRPr lang="en-US" sz="2200">
              <a:effectLst/>
              <a:latin typeface="Calibri"/>
              <a:ea typeface="Calibri" panose="020F0502020204030204" pitchFamily="34" charset="0"/>
            </a:endParaRPr>
          </a:p>
          <a:p>
            <a:pPr marL="0">
              <a:spcBef>
                <a:spcPts val="0"/>
              </a:spcBef>
            </a:pPr>
            <a:endParaRPr lang="en-US" sz="2200">
              <a:latin typeface="Calibri"/>
              <a:ea typeface="Calibri" panose="020F0502020204030204" pitchFamily="34" charset="0"/>
              <a:cs typeface="Segoe UI"/>
            </a:endParaRPr>
          </a:p>
          <a:p>
            <a:pPr marL="0" marR="0">
              <a:spcBef>
                <a:spcPts val="0"/>
              </a:spcBef>
              <a:spcAft>
                <a:spcPts val="0"/>
              </a:spcAft>
            </a:pPr>
            <a:r>
              <a:rPr lang="en-US" sz="2200">
                <a:effectLst/>
                <a:latin typeface="Calibri"/>
                <a:ea typeface="Calibri" panose="020F0502020204030204" pitchFamily="34" charset="0"/>
                <a:cs typeface="Segoe UI"/>
              </a:rPr>
              <a:t>The planned </a:t>
            </a:r>
            <a:r>
              <a:rPr lang="en-US" sz="2200">
                <a:latin typeface="Calibri"/>
                <a:ea typeface="Calibri" panose="020F0502020204030204" pitchFamily="34" charset="0"/>
                <a:cs typeface="Segoe UI"/>
              </a:rPr>
              <a:t>effective</a:t>
            </a:r>
            <a:r>
              <a:rPr lang="en-US" sz="2200">
                <a:effectLst/>
                <a:latin typeface="Calibri"/>
                <a:ea typeface="Calibri" panose="020F0502020204030204" pitchFamily="34" charset="0"/>
                <a:cs typeface="Segoe UI"/>
              </a:rPr>
              <a:t> date for any of these amendments is September 1, 2021</a:t>
            </a:r>
          </a:p>
          <a:p>
            <a:pPr marL="0" marR="0" indent="0">
              <a:spcBef>
                <a:spcPts val="0"/>
              </a:spcBef>
              <a:spcAft>
                <a:spcPts val="0"/>
              </a:spcAft>
              <a:buNone/>
            </a:pPr>
            <a:endParaRPr lang="en-US" sz="2200">
              <a:effectLst/>
              <a:latin typeface="Calibri" panose="020F0502020204030204" pitchFamily="34" charset="0"/>
              <a:ea typeface="Calibri" panose="020F0502020204030204" pitchFamily="34" charset="0"/>
            </a:endParaRPr>
          </a:p>
          <a:p>
            <a:pPr marL="0">
              <a:spcBef>
                <a:spcPts val="0"/>
              </a:spcBef>
            </a:pPr>
            <a:r>
              <a:rPr lang="en-US" sz="2200">
                <a:effectLst/>
                <a:latin typeface="Calibri"/>
                <a:ea typeface="Calibri" panose="020F0502020204030204" pitchFamily="34" charset="0"/>
                <a:cs typeface="Segoe UI"/>
              </a:rPr>
              <a:t> Proposed new rates plus a variety of </a:t>
            </a:r>
            <a:r>
              <a:rPr lang="en-US" sz="2200">
                <a:latin typeface="Calibri"/>
                <a:ea typeface="Calibri" panose="020F0502020204030204" pitchFamily="34" charset="0"/>
                <a:cs typeface="Segoe UI"/>
              </a:rPr>
              <a:t>proposed changes</a:t>
            </a:r>
            <a:r>
              <a:rPr lang="en-US" sz="2200">
                <a:effectLst/>
                <a:latin typeface="Calibri"/>
                <a:ea typeface="Calibri" panose="020F0502020204030204" pitchFamily="34" charset="0"/>
                <a:cs typeface="Segoe UI"/>
              </a:rPr>
              <a:t> </a:t>
            </a:r>
            <a:r>
              <a:rPr lang="en-US" sz="2200">
                <a:latin typeface="Calibri"/>
                <a:ea typeface="Calibri" panose="020F0502020204030204" pitchFamily="34" charset="0"/>
                <a:cs typeface="Segoe UI"/>
              </a:rPr>
              <a:t>to</a:t>
            </a:r>
            <a:r>
              <a:rPr lang="en-US" sz="2200">
                <a:effectLst/>
                <a:latin typeface="Calibri"/>
                <a:ea typeface="Calibri" panose="020F0502020204030204" pitchFamily="34" charset="0"/>
                <a:cs typeface="Segoe UI"/>
              </a:rPr>
              <a:t> regulatory language can be found at</a:t>
            </a:r>
          </a:p>
          <a:p>
            <a:pPr marL="0" indent="0">
              <a:spcBef>
                <a:spcPts val="0"/>
              </a:spcBef>
              <a:buNone/>
            </a:pPr>
            <a:r>
              <a:rPr lang="en-US" sz="2200" u="sng">
                <a:solidFill>
                  <a:srgbClr val="0563C1"/>
                </a:solidFill>
                <a:effectLst/>
                <a:latin typeface="Calibri"/>
                <a:ea typeface="Calibri" panose="020F0502020204030204" pitchFamily="34" charset="0"/>
                <a:cs typeface="Segoe UI"/>
                <a:hlinkClick r:id="rId2"/>
              </a:rPr>
              <a:t>https://www.mass.gov/doc/proposed-regulation-date-filed-march-19-2021-0/download</a:t>
            </a:r>
            <a:endParaRPr lang="en-US" sz="2200" u="sng">
              <a:solidFill>
                <a:srgbClr val="0563C1"/>
              </a:solidFill>
              <a:latin typeface="Calibri"/>
              <a:ea typeface="Calibri" panose="020F0502020204030204" pitchFamily="34" charset="0"/>
              <a:cs typeface="Segoe UI"/>
            </a:endParaRPr>
          </a:p>
          <a:p>
            <a:pPr marL="0" indent="0">
              <a:spcBef>
                <a:spcPts val="0"/>
              </a:spcBef>
              <a:buNone/>
            </a:pPr>
            <a:endParaRPr lang="en-US" sz="2200">
              <a:latin typeface="Calibri"/>
              <a:ea typeface="Calibri" panose="020F0502020204030204" pitchFamily="34" charset="0"/>
              <a:cs typeface="Segoe UI"/>
            </a:endParaRPr>
          </a:p>
          <a:p>
            <a:pPr marL="508000" lvl="1">
              <a:spcBef>
                <a:spcPts val="0"/>
              </a:spcBef>
            </a:pPr>
            <a:r>
              <a:rPr lang="en-US" sz="2200">
                <a:effectLst/>
                <a:latin typeface="Calibri"/>
                <a:ea typeface="Calibri" panose="020F0502020204030204" pitchFamily="34" charset="0"/>
                <a:cs typeface="Segoe UI"/>
              </a:rPr>
              <a:t>Examples of </a:t>
            </a:r>
            <a:r>
              <a:rPr lang="en-US" sz="2200">
                <a:latin typeface="Calibri"/>
                <a:ea typeface="Calibri" panose="020F0502020204030204" pitchFamily="34" charset="0"/>
                <a:cs typeface="Segoe UI"/>
              </a:rPr>
              <a:t>changes </a:t>
            </a:r>
            <a:r>
              <a:rPr lang="en-US" sz="2200">
                <a:effectLst/>
                <a:latin typeface="Calibri"/>
                <a:ea typeface="Calibri" panose="020F0502020204030204" pitchFamily="34" charset="0"/>
                <a:cs typeface="Segoe UI"/>
              </a:rPr>
              <a:t>include a proposed extension of maximum hours allowed (from 20 to 24) for a comprehensive neuropsychological assessment, and authorization for psychologists to conduct educational assessments.  </a:t>
            </a:r>
          </a:p>
          <a:p>
            <a:pPr marL="0" marR="0">
              <a:spcBef>
                <a:spcPts val="0"/>
              </a:spcBef>
              <a:spcAft>
                <a:spcPts val="0"/>
              </a:spcAft>
            </a:pPr>
            <a:endParaRPr lang="en-US" sz="2000">
              <a:effectLst/>
              <a:latin typeface="Calibri" panose="020F0502020204030204" pitchFamily="34" charset="0"/>
              <a:ea typeface="Calibri" panose="020F0502020204030204" pitchFamily="34" charset="0"/>
            </a:endParaRPr>
          </a:p>
          <a:p>
            <a:endParaRPr lang="en-US" sz="2400">
              <a:effectLst/>
              <a:latin typeface="Calibri"/>
              <a:ea typeface="Calibri" panose="020F0502020204030204" pitchFamily="34" charset="0"/>
              <a:cs typeface="Segoe UI"/>
            </a:endParaRPr>
          </a:p>
          <a:p>
            <a:pPr marL="0" indent="0">
              <a:buNone/>
            </a:pPr>
            <a:endParaRPr lang="en-US"/>
          </a:p>
        </p:txBody>
      </p:sp>
      <p:sp>
        <p:nvSpPr>
          <p:cNvPr id="4" name="Slide Number Placeholder 3">
            <a:extLst>
              <a:ext uri="{FF2B5EF4-FFF2-40B4-BE49-F238E27FC236}">
                <a16:creationId xmlns:a16="http://schemas.microsoft.com/office/drawing/2014/main" id="{0DA9DF72-3C74-410D-A214-E82A3F72845F}"/>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3334047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CA90-F053-4F46-BD92-DC70890124CE}"/>
              </a:ext>
            </a:extLst>
          </p:cNvPr>
          <p:cNvSpPr>
            <a:spLocks noGrp="1"/>
          </p:cNvSpPr>
          <p:nvPr>
            <p:ph type="title"/>
          </p:nvPr>
        </p:nvSpPr>
        <p:spPr>
          <a:xfrm>
            <a:off x="719528" y="299803"/>
            <a:ext cx="7891072" cy="659568"/>
          </a:xfrm>
        </p:spPr>
        <p:txBody>
          <a:bodyPr>
            <a:noAutofit/>
          </a:bodyPr>
          <a:lstStyle/>
          <a:p>
            <a:r>
              <a:rPr lang="en-US" sz="2400" dirty="0"/>
              <a:t>IDEA Equitable Services Reminder</a:t>
            </a:r>
            <a:br>
              <a:rPr lang="en-US" sz="2400" dirty="0"/>
            </a:br>
            <a:r>
              <a:rPr lang="en-US" sz="2400" b="1" dirty="0"/>
              <a:t>Remember - June 15, 2021</a:t>
            </a:r>
            <a:endParaRPr lang="en-US" sz="2400" dirty="0"/>
          </a:p>
        </p:txBody>
      </p:sp>
      <p:sp>
        <p:nvSpPr>
          <p:cNvPr id="3" name="Content Placeholder 2">
            <a:extLst>
              <a:ext uri="{FF2B5EF4-FFF2-40B4-BE49-F238E27FC236}">
                <a16:creationId xmlns:a16="http://schemas.microsoft.com/office/drawing/2014/main" id="{5FC2C42E-5CB2-471F-9585-2B4C9778C52F}"/>
              </a:ext>
            </a:extLst>
          </p:cNvPr>
          <p:cNvSpPr>
            <a:spLocks noGrp="1"/>
          </p:cNvSpPr>
          <p:nvPr>
            <p:ph idx="1"/>
          </p:nvPr>
        </p:nvSpPr>
        <p:spPr>
          <a:xfrm>
            <a:off x="464695" y="1254369"/>
            <a:ext cx="8450705" cy="5101981"/>
          </a:xfrm>
        </p:spPr>
        <p:txBody>
          <a:bodyPr anchor="ctr">
            <a:normAutofit fontScale="92500" lnSpcReduction="10000"/>
          </a:bodyPr>
          <a:lstStyle/>
          <a:p>
            <a:pPr fontAlgn="base">
              <a:spcBef>
                <a:spcPts val="0"/>
              </a:spcBef>
            </a:pPr>
            <a:r>
              <a:rPr lang="en-US" sz="2200">
                <a:effectLst/>
                <a:latin typeface="+mn-lt"/>
                <a:ea typeface="Times New Roman" panose="02020603050405020304" pitchFamily="18" charset="0"/>
                <a:cs typeface="Segoe UI"/>
              </a:rPr>
              <a:t>Initial consultation for the expenditure of the </a:t>
            </a:r>
            <a:r>
              <a:rPr lang="en-US" sz="2200">
                <a:latin typeface="+mn-lt"/>
                <a:ea typeface="Times New Roman" panose="02020603050405020304" pitchFamily="18" charset="0"/>
                <a:cs typeface="Segoe UI"/>
              </a:rPr>
              <a:t>resolution funds </a:t>
            </a:r>
            <a:r>
              <a:rPr lang="en-US" sz="2200" b="1">
                <a:effectLst/>
                <a:latin typeface="+mn-lt"/>
                <a:ea typeface="Times New Roman" panose="02020603050405020304" pitchFamily="18" charset="0"/>
                <a:cs typeface="Segoe UI"/>
              </a:rPr>
              <a:t>must be conducted by June 15, 2021.</a:t>
            </a:r>
          </a:p>
          <a:p>
            <a:pPr fontAlgn="base">
              <a:spcBef>
                <a:spcPts val="0"/>
              </a:spcBef>
            </a:pPr>
            <a:endParaRPr lang="en-US" sz="2200">
              <a:latin typeface="+mn-lt"/>
              <a:ea typeface="Times New Roman" panose="02020603050405020304" pitchFamily="18" charset="0"/>
            </a:endParaRPr>
          </a:p>
          <a:p>
            <a:pPr fontAlgn="base">
              <a:spcBef>
                <a:spcPts val="0"/>
              </a:spcBef>
            </a:pPr>
            <a:r>
              <a:rPr lang="en-US" sz="2200">
                <a:latin typeface="+mn-lt"/>
                <a:ea typeface="Times New Roman" panose="02020603050405020304" pitchFamily="18" charset="0"/>
                <a:cs typeface="Segoe UI"/>
              </a:rPr>
              <a:t>W</a:t>
            </a:r>
            <a:r>
              <a:rPr lang="en-US" sz="2200">
                <a:effectLst/>
                <a:latin typeface="+mn-lt"/>
                <a:ea typeface="Times New Roman" panose="02020603050405020304" pitchFamily="18" charset="0"/>
                <a:cs typeface="Segoe UI"/>
              </a:rPr>
              <a:t>ritten affirmations for consultation on the </a:t>
            </a:r>
            <a:r>
              <a:rPr lang="en-US" sz="2200">
                <a:latin typeface="+mn-lt"/>
                <a:ea typeface="Times New Roman" panose="02020603050405020304" pitchFamily="18" charset="0"/>
                <a:cs typeface="Segoe UI"/>
              </a:rPr>
              <a:t>resolution funds </a:t>
            </a:r>
            <a:r>
              <a:rPr lang="en-US" sz="2200">
                <a:effectLst/>
                <a:latin typeface="+mn-lt"/>
                <a:ea typeface="Times New Roman" panose="02020603050405020304" pitchFamily="18" charset="0"/>
                <a:cs typeface="Segoe UI"/>
              </a:rPr>
              <a:t>must be signed and submitted to the Department by </a:t>
            </a:r>
            <a:r>
              <a:rPr lang="en-US" sz="2200" b="1">
                <a:effectLst/>
                <a:latin typeface="+mn-lt"/>
                <a:ea typeface="Times New Roman" panose="02020603050405020304" pitchFamily="18" charset="0"/>
                <a:cs typeface="Segoe UI"/>
              </a:rPr>
              <a:t>June 15, </a:t>
            </a:r>
            <a:r>
              <a:rPr lang="en-US" sz="2200" b="1">
                <a:latin typeface="+mn-lt"/>
                <a:ea typeface="Times New Roman" panose="02020603050405020304" pitchFamily="18" charset="0"/>
                <a:cs typeface="Segoe UI"/>
              </a:rPr>
              <a:t>2021. </a:t>
            </a:r>
            <a:r>
              <a:rPr lang="en-US" sz="2200">
                <a:latin typeface="+mn-lt"/>
                <a:ea typeface="Times New Roman" panose="02020603050405020304" pitchFamily="18" charset="0"/>
                <a:cs typeface="Segoe UI"/>
              </a:rPr>
              <a:t>Email:</a:t>
            </a:r>
            <a:r>
              <a:rPr lang="en-US" sz="2200" b="1">
                <a:latin typeface="+mn-lt"/>
                <a:ea typeface="Times New Roman" panose="02020603050405020304" pitchFamily="18" charset="0"/>
                <a:cs typeface="Segoe UI"/>
              </a:rPr>
              <a:t> </a:t>
            </a:r>
            <a:r>
              <a:rPr lang="en-US" sz="2200" u="sng">
                <a:solidFill>
                  <a:srgbClr val="0563C1"/>
                </a:solidFill>
                <a:latin typeface="+mn-lt"/>
                <a:ea typeface="Times New Roman" panose="02020603050405020304" pitchFamily="18" charset="0"/>
                <a:cs typeface="Segoe UI"/>
                <a:hlinkClick r:id="rId3"/>
              </a:rPr>
              <a:t>ideaequitableservices</a:t>
            </a:r>
            <a:r>
              <a:rPr lang="en-US" sz="2200" u="sng">
                <a:solidFill>
                  <a:srgbClr val="0563C1"/>
                </a:solidFill>
                <a:effectLst/>
                <a:latin typeface="+mn-lt"/>
                <a:ea typeface="Times New Roman" panose="02020603050405020304" pitchFamily="18" charset="0"/>
                <a:cs typeface="Segoe UI"/>
                <a:hlinkClick r:id="rId3"/>
              </a:rPr>
              <a:t>@mass.gov</a:t>
            </a:r>
            <a:endParaRPr lang="en-US" sz="2200" u="sng">
              <a:solidFill>
                <a:srgbClr val="0563C1"/>
              </a:solidFill>
              <a:effectLst/>
              <a:latin typeface="+mn-lt"/>
              <a:ea typeface="Times New Roman" panose="02020603050405020304" pitchFamily="18" charset="0"/>
              <a:cs typeface="Segoe UI"/>
            </a:endParaRPr>
          </a:p>
          <a:p>
            <a:pPr fontAlgn="base">
              <a:spcBef>
                <a:spcPts val="0"/>
              </a:spcBef>
            </a:pPr>
            <a:endParaRPr lang="en-US" sz="2200">
              <a:latin typeface="+mn-lt"/>
            </a:endParaRPr>
          </a:p>
          <a:p>
            <a:pPr fontAlgn="base">
              <a:spcBef>
                <a:spcPts val="0"/>
              </a:spcBef>
            </a:pPr>
            <a:r>
              <a:rPr lang="en-US" sz="2200">
                <a:latin typeface="+mn-lt"/>
                <a:cs typeface="Segoe UI"/>
              </a:rPr>
              <a:t>In the case of districts with five or fewer eligible students, the initial consultation must discuss whether to receive the entire allocation in year one or spread it out over two or three years. </a:t>
            </a:r>
            <a:r>
              <a:rPr lang="en-US" sz="2200" b="1">
                <a:latin typeface="+mn-lt"/>
                <a:cs typeface="Segoe UI"/>
              </a:rPr>
              <a:t>This must be done by June 15, 2021.</a:t>
            </a:r>
          </a:p>
          <a:p>
            <a:pPr fontAlgn="base">
              <a:spcBef>
                <a:spcPts val="0"/>
              </a:spcBef>
            </a:pPr>
            <a:endParaRPr lang="en-US" sz="2200">
              <a:latin typeface="+mn-lt"/>
            </a:endParaRPr>
          </a:p>
          <a:p>
            <a:pPr fontAlgn="base">
              <a:spcBef>
                <a:spcPts val="0"/>
              </a:spcBef>
            </a:pPr>
            <a:r>
              <a:rPr lang="en-US" sz="2200">
                <a:latin typeface="+mn-lt"/>
                <a:cs typeface="Segoe UI"/>
              </a:rPr>
              <a:t>Districts </a:t>
            </a:r>
            <a:r>
              <a:rPr lang="en-US" sz="2200" b="1">
                <a:latin typeface="+mn-lt"/>
                <a:cs typeface="Segoe UI"/>
              </a:rPr>
              <a:t>must notify the Department </a:t>
            </a:r>
            <a:r>
              <a:rPr lang="en-US" sz="2200">
                <a:latin typeface="+mn-lt"/>
                <a:cs typeface="Segoe UI"/>
              </a:rPr>
              <a:t>via email at </a:t>
            </a:r>
            <a:r>
              <a:rPr lang="en-US" sz="2200">
                <a:latin typeface="+mn-lt"/>
                <a:cs typeface="Segoe UI"/>
                <a:hlinkClick r:id="rId3"/>
              </a:rPr>
              <a:t>ideaequitableservices@mass.gov</a:t>
            </a:r>
            <a:r>
              <a:rPr lang="en-US" sz="2200">
                <a:latin typeface="+mn-lt"/>
                <a:cs typeface="Segoe UI"/>
              </a:rPr>
              <a:t> if you are electing to have funds disbursed in their entirety in year one.</a:t>
            </a:r>
          </a:p>
          <a:p>
            <a:pPr lvl="1">
              <a:lnSpc>
                <a:spcPct val="90000"/>
              </a:lnSpc>
            </a:pPr>
            <a:r>
              <a:rPr lang="en-US" sz="1900">
                <a:latin typeface="+mn-lt"/>
                <a:cs typeface="Segoe UI"/>
              </a:rPr>
              <a:t>If the Department does not receive notification by June 15, 2021, the allocation will automatically default to two years for the 262 grant and three years for the 240 grant.</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Error">
            <a:extLst>
              <a:ext uri="{FF2B5EF4-FFF2-40B4-BE49-F238E27FC236}">
                <a16:creationId xmlns:a16="http://schemas.microsoft.com/office/drawing/2014/main" id="{58F137DE-D451-45B4-8D58-0116E29F7B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E063EFF0-8771-45C0-9920-1C9FA7045C1E}"/>
              </a:ext>
            </a:extLst>
          </p:cNvPr>
          <p:cNvSpPr>
            <a:spLocks noGrp="1"/>
          </p:cNvSpPr>
          <p:nvPr>
            <p:ph type="sldNum" sz="quarter" idx="12"/>
          </p:nvPr>
        </p:nvSpPr>
        <p:spPr>
          <a:xfrm>
            <a:off x="10341428" y="6356350"/>
            <a:ext cx="1012371" cy="365125"/>
          </a:xfrm>
        </p:spPr>
        <p:txBody>
          <a:bodyPr>
            <a:normAutofit/>
          </a:bodyPr>
          <a:lstStyle/>
          <a:p>
            <a:pPr>
              <a:spcAft>
                <a:spcPts val="600"/>
              </a:spcAft>
            </a:pPr>
            <a:fld id="{FF27229C-EC7B-4063-A33B-28A5E87E32ED}" type="slidenum">
              <a:rPr lang="zh-CN" altLang="en-US">
                <a:solidFill>
                  <a:srgbClr val="FFFFFF"/>
                </a:solidFill>
              </a:rPr>
              <a:pPr>
                <a:spcAft>
                  <a:spcPts val="600"/>
                </a:spcAft>
              </a:pPr>
              <a:t>35</a:t>
            </a:fld>
            <a:endParaRPr lang="zh-CN" altLang="en-US">
              <a:solidFill>
                <a:srgbClr val="FFFFFF"/>
              </a:solidFill>
            </a:endParaRPr>
          </a:p>
        </p:txBody>
      </p:sp>
    </p:spTree>
    <p:extLst>
      <p:ext uri="{BB962C8B-B14F-4D97-AF65-F5344CB8AC3E}">
        <p14:creationId xmlns:p14="http://schemas.microsoft.com/office/powerpoint/2010/main" val="28659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pcoming Special Education Leaders' Zoom Meetings">
            <a:extLst>
              <a:ext uri="{FF2B5EF4-FFF2-40B4-BE49-F238E27FC236}">
                <a16:creationId xmlns:a16="http://schemas.microsoft.com/office/drawing/2014/main" id="{73882573-5144-41C4-AFD0-0757B344E713}"/>
              </a:ext>
            </a:extLst>
          </p:cNvPr>
          <p:cNvSpPr>
            <a:spLocks noGrp="1"/>
          </p:cNvSpPr>
          <p:nvPr>
            <p:ph type="title"/>
          </p:nvPr>
        </p:nvSpPr>
        <p:spPr>
          <a:xfrm>
            <a:off x="545691" y="1755057"/>
            <a:ext cx="3799314" cy="1279320"/>
          </a:xfrm>
        </p:spPr>
        <p:txBody>
          <a:bodyPr vert="horz" lIns="91440" tIns="45720" rIns="91440" bIns="45720" rtlCol="0" anchor="b">
            <a:normAutofit fontScale="90000"/>
          </a:bodyPr>
          <a:lstStyle/>
          <a:p>
            <a:r>
              <a:rPr lang="en-US" sz="3400">
                <a:solidFill>
                  <a:schemeClr val="tx1"/>
                </a:solidFill>
                <a:latin typeface="+mj-lt"/>
                <a:cs typeface="+mj-cs"/>
              </a:rPr>
              <a:t>Upcoming Special Education Leadership Meetings</a:t>
            </a:r>
          </a:p>
        </p:txBody>
      </p:sp>
      <p:sp>
        <p:nvSpPr>
          <p:cNvPr id="3" name="TextBox 2">
            <a:extLst>
              <a:ext uri="{FF2B5EF4-FFF2-40B4-BE49-F238E27FC236}">
                <a16:creationId xmlns:a16="http://schemas.microsoft.com/office/drawing/2014/main" id="{DF91CB92-EB1D-423E-8C67-01F814E58FAC}"/>
              </a:ext>
            </a:extLst>
          </p:cNvPr>
          <p:cNvSpPr txBox="1"/>
          <p:nvPr/>
        </p:nvSpPr>
        <p:spPr>
          <a:xfrm>
            <a:off x="367411" y="2847236"/>
            <a:ext cx="4944291"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defRPr/>
            </a:pPr>
            <a:endParaRPr lang="en-US" sz="2800" b="1" i="0" u="none" strike="noStrike" cap="none" spc="0" normalizeH="0" baseline="0" noProof="0">
              <a:ln>
                <a:noFill/>
              </a:ln>
              <a:effectLst/>
              <a:uLnTx/>
              <a:uFillTx/>
            </a:endParaRPr>
          </a:p>
          <a:p>
            <a:pPr marL="514350" indent="-228600">
              <a:lnSpc>
                <a:spcPct val="90000"/>
              </a:lnSpc>
              <a:spcAft>
                <a:spcPts val="600"/>
              </a:spcAft>
              <a:buFont typeface="Arial" panose="020B0604020202020204" pitchFamily="34" charset="0"/>
              <a:buChar char="•"/>
              <a:defRPr/>
            </a:pPr>
            <a:r>
              <a:rPr lang="en-US" sz="2800" b="1" i="0" u="none" strike="noStrike" cap="none" spc="0" normalizeH="0" baseline="0" noProof="0">
                <a:ln>
                  <a:noFill/>
                </a:ln>
                <a:effectLst/>
                <a:uLnTx/>
                <a:uFillTx/>
              </a:rPr>
              <a:t>Thursday, July 15, 2021</a:t>
            </a:r>
            <a:br>
              <a:rPr lang="en-US" sz="2800" b="1" i="0" u="none" strike="noStrike" cap="none" spc="0" normalizeH="0" baseline="0" noProof="0">
                <a:ln>
                  <a:noFill/>
                </a:ln>
                <a:effectLst/>
                <a:uLnTx/>
                <a:uFillTx/>
              </a:rPr>
            </a:br>
            <a:r>
              <a:rPr lang="en-US" sz="2800" b="1" i="0" u="none" strike="noStrike" cap="none" spc="0" normalizeH="0" baseline="0" noProof="0">
                <a:ln>
                  <a:noFill/>
                </a:ln>
                <a:effectLst/>
                <a:uLnTx/>
                <a:uFillTx/>
              </a:rPr>
              <a:t>11:30am to 12:30pm</a:t>
            </a:r>
            <a:br>
              <a:rPr lang="en-US" sz="2800" b="1" i="0" u="none" strike="noStrike" cap="none" spc="0" normalizeH="0" baseline="0" noProof="0">
                <a:ln>
                  <a:noFill/>
                </a:ln>
                <a:effectLst/>
                <a:uLnTx/>
                <a:uFillTx/>
              </a:rPr>
            </a:br>
            <a:endParaRPr lang="en-US" sz="2800" b="1" i="0" u="none" strike="noStrike" cap="none" spc="0" normalizeH="0" baseline="0" noProof="0">
              <a:ln>
                <a:noFill/>
              </a:ln>
              <a:effectLst/>
              <a:uLnTx/>
              <a:uFillTx/>
            </a:endParaRPr>
          </a:p>
          <a:p>
            <a:pPr marL="514350" indent="-228600">
              <a:lnSpc>
                <a:spcPct val="90000"/>
              </a:lnSpc>
              <a:spcAft>
                <a:spcPts val="600"/>
              </a:spcAft>
              <a:buFont typeface="Arial" panose="020B0604020202020204" pitchFamily="34" charset="0"/>
              <a:buChar char="•"/>
              <a:defRPr/>
            </a:pPr>
            <a:r>
              <a:rPr lang="en-US" sz="2800" b="1" i="0" u="none" strike="noStrike" cap="none" spc="0" normalizeH="0" baseline="0" noProof="0">
                <a:ln>
                  <a:noFill/>
                </a:ln>
                <a:effectLst/>
                <a:uLnTx/>
                <a:uFillTx/>
              </a:rPr>
              <a:t>Thursday, August 5, 2021</a:t>
            </a:r>
            <a:br>
              <a:rPr lang="en-US" sz="2800" b="1" i="0" u="none" strike="noStrike" cap="none" spc="0" normalizeH="0" baseline="0" noProof="0">
                <a:ln>
                  <a:noFill/>
                </a:ln>
                <a:effectLst/>
                <a:uLnTx/>
                <a:uFillTx/>
              </a:rPr>
            </a:br>
            <a:r>
              <a:rPr lang="en-US" sz="2800" b="1" i="0" u="none" strike="noStrike" cap="none" spc="0" normalizeH="0" baseline="0" noProof="0">
                <a:ln>
                  <a:noFill/>
                </a:ln>
                <a:effectLst/>
                <a:uLnTx/>
                <a:uFillTx/>
              </a:rPr>
              <a:t>11:30am to 12:30pm</a:t>
            </a:r>
          </a:p>
          <a:p>
            <a:pPr marL="514350" indent="-228600">
              <a:lnSpc>
                <a:spcPct val="90000"/>
              </a:lnSpc>
              <a:spcAft>
                <a:spcPts val="600"/>
              </a:spcAft>
              <a:buFont typeface="Arial" panose="020B0604020202020204" pitchFamily="34" charset="0"/>
              <a:buChar char="•"/>
              <a:defRPr/>
            </a:pPr>
            <a:endParaRPr lang="en-US" sz="2800" b="1" i="0" u="none" strike="noStrike" cap="none" spc="0" normalizeH="0" baseline="0" noProof="0">
              <a:ln>
                <a:noFill/>
              </a:ln>
              <a:effectLst/>
              <a:uLnTx/>
              <a:uFillTx/>
            </a:endParaRPr>
          </a:p>
          <a:p>
            <a:pPr indent="-228600">
              <a:lnSpc>
                <a:spcPct val="90000"/>
              </a:lnSpc>
              <a:spcAft>
                <a:spcPts val="600"/>
              </a:spcAft>
              <a:buFont typeface="Arial" panose="020B0604020202020204" pitchFamily="34" charset="0"/>
              <a:buChar char="•"/>
              <a:defRPr/>
            </a:pPr>
            <a:endParaRPr lang="en-US" sz="2800" b="1" i="0" u="none" strike="noStrike" cap="none" spc="0" normalizeH="0" baseline="0" noProof="0">
              <a:ln>
                <a:noFill/>
              </a:ln>
              <a:effectLst/>
              <a:uLnTx/>
              <a:uFillTx/>
            </a:endParaRPr>
          </a:p>
        </p:txBody>
      </p:sp>
      <p:pic>
        <p:nvPicPr>
          <p:cNvPr id="5" name="Picture 6" descr="Picture of a calendar">
            <a:extLst>
              <a:ext uri="{FF2B5EF4-FFF2-40B4-BE49-F238E27FC236}">
                <a16:creationId xmlns:a16="http://schemas.microsoft.com/office/drawing/2014/main" id="{44929788-4755-424D-AE9F-C534B9913F8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02"/>
          <a:stretch/>
        </p:blipFill>
        <p:spPr>
          <a:xfrm>
            <a:off x="6504039" y="1188744"/>
            <a:ext cx="5686438" cy="56692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51BD9FDA-1390-45D7-9CCC-E33AA563CF6F}"/>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FF27229C-EC7B-4063-A33B-28A5E87E32ED}" type="slidenum">
              <a:rPr lang="en-US" altLang="zh-CN">
                <a:solidFill>
                  <a:srgbClr val="FFFFFF"/>
                </a:solidFill>
                <a:latin typeface="Calibri" panose="020F0502020204030204"/>
              </a:rPr>
              <a:pPr>
                <a:spcAft>
                  <a:spcPts val="600"/>
                </a:spcAft>
                <a:defRPr/>
              </a:pPr>
              <a:t>36</a:t>
            </a:fld>
            <a:endParaRPr lang="en-US" altLang="zh-CN">
              <a:solidFill>
                <a:srgbClr val="FFFFFF"/>
              </a:solidFill>
              <a:latin typeface="Calibri" panose="020F0502020204030204"/>
            </a:endParaRPr>
          </a:p>
        </p:txBody>
      </p:sp>
    </p:spTree>
    <p:extLst>
      <p:ext uri="{BB962C8B-B14F-4D97-AF65-F5344CB8AC3E}">
        <p14:creationId xmlns:p14="http://schemas.microsoft.com/office/powerpoint/2010/main" val="1728423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nchor="t">
            <a:spAutoFit/>
          </a:bodyPr>
          <a:lstStyle/>
          <a:p>
            <a:r>
              <a:rPr lang="en-US" altLang="zh-CN" sz="6000">
                <a:solidFill>
                  <a:schemeClr val="bg1"/>
                </a:solidFill>
                <a:latin typeface="Segoe SemiBold"/>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a:solidFill>
                  <a:schemeClr val="accent1">
                    <a:lumMod val="50000"/>
                  </a:schemeClr>
                </a:solidFill>
                <a:latin typeface="Segoe SemiBold"/>
                <a:ea typeface="Segoe UI Black"/>
              </a:rPr>
              <a:t>Q&amp;A</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endParaRPr>
          </a:p>
        </p:txBody>
      </p:sp>
    </p:spTree>
    <p:extLst>
      <p:ext uri="{BB962C8B-B14F-4D97-AF65-F5344CB8AC3E}">
        <p14:creationId xmlns:p14="http://schemas.microsoft.com/office/powerpoint/2010/main" val="94749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B561-5B0D-412B-99C3-D2A883B7F565}"/>
              </a:ext>
            </a:extLst>
          </p:cNvPr>
          <p:cNvSpPr txBox="1">
            <a:spLocks noGrp="1"/>
          </p:cNvSpPr>
          <p:nvPr>
            <p:ph type="title" idx="4294967295"/>
          </p:nvPr>
        </p:nvSpPr>
        <p:spPr>
          <a:xfrm>
            <a:off x="118282" y="971266"/>
            <a:ext cx="11784840"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effectLst/>
                <a:uLnTx/>
                <a:uFillTx/>
                <a:latin typeface="+mn-lt"/>
                <a:ea typeface="+mn-ea"/>
                <a:cs typeface="Segoe UI"/>
              </a:rPr>
              <a:t>Operate from confidence, not from fear​</a:t>
            </a:r>
            <a:endParaRPr lang="en-US" sz="7200" b="0" i="0" u="none" strike="noStrike" kern="1200" cap="none" spc="0" normalizeH="0" baseline="0" noProof="0">
              <a:ln>
                <a:noFill/>
              </a:ln>
              <a:effectLst/>
              <a:uLnTx/>
              <a:uFillTx/>
              <a:latin typeface="+mn-lt"/>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effectLst/>
                <a:uLnTx/>
                <a:uFillTx/>
                <a:latin typeface="+mn-lt"/>
                <a:ea typeface="+mn-ea"/>
                <a:cs typeface="Segoe UI"/>
              </a:rPr>
              <a:t>​</a:t>
            </a:r>
            <a:endParaRPr lang="en-US" sz="7200" b="0" i="0" u="none" strike="noStrike" kern="1200" cap="none" spc="0" normalizeH="0" baseline="0" noProof="0">
              <a:ln>
                <a:noFill/>
              </a:ln>
              <a:effectLst/>
              <a:uLnTx/>
              <a:uFillTx/>
              <a:latin typeface="+mn-lt"/>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effectLst/>
                <a:uLnTx/>
                <a:uFillTx/>
                <a:latin typeface="+mn-lt"/>
                <a:ea typeface="+mn-ea"/>
                <a:cs typeface="Segoe UI"/>
              </a:rPr>
              <a:t>We're better together</a:t>
            </a:r>
            <a:endParaRPr lang="en-US" sz="7200" b="0" i="0" u="none" strike="noStrike" kern="1200" cap="none" spc="0" normalizeH="0" baseline="0" noProof="0">
              <a:ln>
                <a:noFill/>
              </a:ln>
              <a:effectLst/>
              <a:uLnTx/>
              <a:uFillTx/>
              <a:latin typeface="+mn-lt"/>
              <a:ea typeface="+mn-ea"/>
              <a:cs typeface="Segoe UI"/>
            </a:endParaRPr>
          </a:p>
        </p:txBody>
      </p:sp>
    </p:spTree>
    <p:extLst>
      <p:ext uri="{BB962C8B-B14F-4D97-AF65-F5344CB8AC3E}">
        <p14:creationId xmlns:p14="http://schemas.microsoft.com/office/powerpoint/2010/main" val="293363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Recall</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endParaRPr>
          </a:p>
        </p:txBody>
      </p:sp>
    </p:spTree>
    <p:extLst>
      <p:ext uri="{BB962C8B-B14F-4D97-AF65-F5344CB8AC3E}">
        <p14:creationId xmlns:p14="http://schemas.microsoft.com/office/powerpoint/2010/main" val="69005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CA90-F053-4F46-BD92-DC70890124CE}"/>
              </a:ext>
            </a:extLst>
          </p:cNvPr>
          <p:cNvSpPr>
            <a:spLocks noGrp="1"/>
          </p:cNvSpPr>
          <p:nvPr>
            <p:ph type="title"/>
          </p:nvPr>
        </p:nvSpPr>
        <p:spPr>
          <a:xfrm>
            <a:off x="719528" y="299803"/>
            <a:ext cx="7891072" cy="659568"/>
          </a:xfrm>
        </p:spPr>
        <p:txBody>
          <a:bodyPr>
            <a:noAutofit/>
          </a:bodyPr>
          <a:lstStyle/>
          <a:p>
            <a:r>
              <a:rPr lang="en-US" sz="2400"/>
              <a:t>IDEA Equitable Services Reminder</a:t>
            </a:r>
            <a:br>
              <a:rPr lang="en-US" sz="2400"/>
            </a:br>
            <a:r>
              <a:rPr lang="en-US" sz="2400" b="1"/>
              <a:t>Remember - June 15, 2021</a:t>
            </a:r>
            <a:endParaRPr lang="en-US" sz="2400"/>
          </a:p>
        </p:txBody>
      </p:sp>
      <p:sp>
        <p:nvSpPr>
          <p:cNvPr id="3" name="Content Placeholder 2">
            <a:extLst>
              <a:ext uri="{FF2B5EF4-FFF2-40B4-BE49-F238E27FC236}">
                <a16:creationId xmlns:a16="http://schemas.microsoft.com/office/drawing/2014/main" id="{5FC2C42E-5CB2-471F-9585-2B4C9778C52F}"/>
              </a:ext>
            </a:extLst>
          </p:cNvPr>
          <p:cNvSpPr>
            <a:spLocks noGrp="1"/>
          </p:cNvSpPr>
          <p:nvPr>
            <p:ph idx="1"/>
          </p:nvPr>
        </p:nvSpPr>
        <p:spPr>
          <a:xfrm>
            <a:off x="464695" y="1254369"/>
            <a:ext cx="8450705" cy="5101981"/>
          </a:xfrm>
        </p:spPr>
        <p:txBody>
          <a:bodyPr anchor="ctr">
            <a:normAutofit fontScale="92500" lnSpcReduction="10000"/>
          </a:bodyPr>
          <a:lstStyle/>
          <a:p>
            <a:pPr fontAlgn="base">
              <a:spcBef>
                <a:spcPts val="0"/>
              </a:spcBef>
            </a:pPr>
            <a:r>
              <a:rPr lang="en-US" sz="2200">
                <a:effectLst/>
                <a:latin typeface="+mn-lt"/>
                <a:ea typeface="Times New Roman" panose="02020603050405020304" pitchFamily="18" charset="0"/>
                <a:cs typeface="Segoe UI"/>
              </a:rPr>
              <a:t>Initial consultation for the expenditure of the </a:t>
            </a:r>
            <a:r>
              <a:rPr lang="en-US" sz="2200">
                <a:latin typeface="+mn-lt"/>
                <a:ea typeface="Times New Roman" panose="02020603050405020304" pitchFamily="18" charset="0"/>
                <a:cs typeface="Segoe UI"/>
              </a:rPr>
              <a:t>resolution funds </a:t>
            </a:r>
            <a:r>
              <a:rPr lang="en-US" sz="2200" b="1">
                <a:effectLst/>
                <a:latin typeface="+mn-lt"/>
                <a:ea typeface="Times New Roman" panose="02020603050405020304" pitchFamily="18" charset="0"/>
                <a:cs typeface="Segoe UI"/>
              </a:rPr>
              <a:t>must be conducted by June 15, 2021.</a:t>
            </a:r>
          </a:p>
          <a:p>
            <a:pPr fontAlgn="base">
              <a:spcBef>
                <a:spcPts val="0"/>
              </a:spcBef>
            </a:pPr>
            <a:endParaRPr lang="en-US" sz="2200">
              <a:latin typeface="+mn-lt"/>
              <a:ea typeface="Times New Roman" panose="02020603050405020304" pitchFamily="18" charset="0"/>
            </a:endParaRPr>
          </a:p>
          <a:p>
            <a:pPr fontAlgn="base">
              <a:spcBef>
                <a:spcPts val="0"/>
              </a:spcBef>
            </a:pPr>
            <a:r>
              <a:rPr lang="en-US" sz="2200">
                <a:latin typeface="+mn-lt"/>
                <a:ea typeface="Times New Roman" panose="02020603050405020304" pitchFamily="18" charset="0"/>
                <a:cs typeface="Segoe UI"/>
              </a:rPr>
              <a:t>W</a:t>
            </a:r>
            <a:r>
              <a:rPr lang="en-US" sz="2200">
                <a:effectLst/>
                <a:latin typeface="+mn-lt"/>
                <a:ea typeface="Times New Roman" panose="02020603050405020304" pitchFamily="18" charset="0"/>
                <a:cs typeface="Segoe UI"/>
              </a:rPr>
              <a:t>ritten affirmations for consultation on the </a:t>
            </a:r>
            <a:r>
              <a:rPr lang="en-US" sz="2200">
                <a:latin typeface="+mn-lt"/>
                <a:ea typeface="Times New Roman" panose="02020603050405020304" pitchFamily="18" charset="0"/>
                <a:cs typeface="Segoe UI"/>
              </a:rPr>
              <a:t>resolution funds </a:t>
            </a:r>
            <a:r>
              <a:rPr lang="en-US" sz="2200">
                <a:effectLst/>
                <a:latin typeface="+mn-lt"/>
                <a:ea typeface="Times New Roman" panose="02020603050405020304" pitchFamily="18" charset="0"/>
                <a:cs typeface="Segoe UI"/>
              </a:rPr>
              <a:t>must be signed and submitted to the Department by </a:t>
            </a:r>
            <a:r>
              <a:rPr lang="en-US" sz="2200" b="1">
                <a:effectLst/>
                <a:latin typeface="+mn-lt"/>
                <a:ea typeface="Times New Roman" panose="02020603050405020304" pitchFamily="18" charset="0"/>
                <a:cs typeface="Segoe UI"/>
              </a:rPr>
              <a:t>June 15, </a:t>
            </a:r>
            <a:r>
              <a:rPr lang="en-US" sz="2200" b="1">
                <a:latin typeface="+mn-lt"/>
                <a:ea typeface="Times New Roman" panose="02020603050405020304" pitchFamily="18" charset="0"/>
                <a:cs typeface="Segoe UI"/>
              </a:rPr>
              <a:t>2021. </a:t>
            </a:r>
            <a:r>
              <a:rPr lang="en-US" sz="2200">
                <a:latin typeface="+mn-lt"/>
                <a:ea typeface="Times New Roman" panose="02020603050405020304" pitchFamily="18" charset="0"/>
                <a:cs typeface="Segoe UI"/>
              </a:rPr>
              <a:t>Email:</a:t>
            </a:r>
            <a:r>
              <a:rPr lang="en-US" sz="2200" b="1">
                <a:latin typeface="+mn-lt"/>
                <a:ea typeface="Times New Roman" panose="02020603050405020304" pitchFamily="18" charset="0"/>
                <a:cs typeface="Segoe UI"/>
              </a:rPr>
              <a:t> </a:t>
            </a:r>
            <a:r>
              <a:rPr lang="en-US" sz="2200" u="sng">
                <a:solidFill>
                  <a:srgbClr val="0563C1"/>
                </a:solidFill>
                <a:latin typeface="+mn-lt"/>
                <a:ea typeface="Times New Roman" panose="02020603050405020304" pitchFamily="18" charset="0"/>
                <a:cs typeface="Segoe UI"/>
                <a:hlinkClick r:id="rId3"/>
              </a:rPr>
              <a:t>ideaequitableservices</a:t>
            </a:r>
            <a:r>
              <a:rPr lang="en-US" sz="2200" u="sng">
                <a:solidFill>
                  <a:srgbClr val="0563C1"/>
                </a:solidFill>
                <a:effectLst/>
                <a:latin typeface="+mn-lt"/>
                <a:ea typeface="Times New Roman" panose="02020603050405020304" pitchFamily="18" charset="0"/>
                <a:cs typeface="Segoe UI"/>
                <a:hlinkClick r:id="rId3"/>
              </a:rPr>
              <a:t>@mass.gov</a:t>
            </a:r>
            <a:endParaRPr lang="en-US" sz="2200" u="sng">
              <a:solidFill>
                <a:srgbClr val="0563C1"/>
              </a:solidFill>
              <a:effectLst/>
              <a:latin typeface="+mn-lt"/>
              <a:ea typeface="Times New Roman" panose="02020603050405020304" pitchFamily="18" charset="0"/>
              <a:cs typeface="Segoe UI"/>
            </a:endParaRPr>
          </a:p>
          <a:p>
            <a:pPr fontAlgn="base">
              <a:spcBef>
                <a:spcPts val="0"/>
              </a:spcBef>
            </a:pPr>
            <a:endParaRPr lang="en-US" sz="2200">
              <a:latin typeface="+mn-lt"/>
            </a:endParaRPr>
          </a:p>
          <a:p>
            <a:pPr fontAlgn="base">
              <a:spcBef>
                <a:spcPts val="0"/>
              </a:spcBef>
            </a:pPr>
            <a:r>
              <a:rPr lang="en-US" sz="2200">
                <a:latin typeface="+mn-lt"/>
                <a:cs typeface="Segoe UI"/>
              </a:rPr>
              <a:t>In the case of districts with five or fewer eligible students, the initial consultation must discuss whether to receive the entire allocation in year one or spread it out over two or three years. </a:t>
            </a:r>
            <a:r>
              <a:rPr lang="en-US" sz="2200" b="1">
                <a:latin typeface="+mn-lt"/>
                <a:cs typeface="Segoe UI"/>
              </a:rPr>
              <a:t>This must be done by June 15, 2021.</a:t>
            </a:r>
          </a:p>
          <a:p>
            <a:pPr fontAlgn="base">
              <a:spcBef>
                <a:spcPts val="0"/>
              </a:spcBef>
            </a:pPr>
            <a:endParaRPr lang="en-US" sz="2200">
              <a:latin typeface="+mn-lt"/>
            </a:endParaRPr>
          </a:p>
          <a:p>
            <a:pPr fontAlgn="base">
              <a:spcBef>
                <a:spcPts val="0"/>
              </a:spcBef>
            </a:pPr>
            <a:r>
              <a:rPr lang="en-US" sz="2200">
                <a:latin typeface="+mn-lt"/>
                <a:cs typeface="Segoe UI"/>
              </a:rPr>
              <a:t>Districts </a:t>
            </a:r>
            <a:r>
              <a:rPr lang="en-US" sz="2200" b="1">
                <a:latin typeface="+mn-lt"/>
                <a:cs typeface="Segoe UI"/>
              </a:rPr>
              <a:t>must notify the Department </a:t>
            </a:r>
            <a:r>
              <a:rPr lang="en-US" sz="2200">
                <a:latin typeface="+mn-lt"/>
                <a:cs typeface="Segoe UI"/>
              </a:rPr>
              <a:t>via email at </a:t>
            </a:r>
            <a:r>
              <a:rPr lang="en-US" sz="2200">
                <a:latin typeface="+mn-lt"/>
                <a:cs typeface="Segoe UI"/>
                <a:hlinkClick r:id="rId3"/>
              </a:rPr>
              <a:t>ideaequitableservices@mass.gov</a:t>
            </a:r>
            <a:r>
              <a:rPr lang="en-US" sz="2200">
                <a:latin typeface="+mn-lt"/>
                <a:cs typeface="Segoe UI"/>
              </a:rPr>
              <a:t> if you are electing to have funds disbursed in their entirety in year one.</a:t>
            </a:r>
          </a:p>
          <a:p>
            <a:pPr lvl="1">
              <a:lnSpc>
                <a:spcPct val="90000"/>
              </a:lnSpc>
            </a:pPr>
            <a:r>
              <a:rPr lang="en-US" sz="1900">
                <a:latin typeface="+mn-lt"/>
                <a:cs typeface="Segoe UI"/>
              </a:rPr>
              <a:t>If the Department does not receive notification by June 15, 2021, the allocation will automatically default to two years for the 262 grant and three years for the 240 grant.</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Error">
            <a:extLst>
              <a:ext uri="{FF2B5EF4-FFF2-40B4-BE49-F238E27FC236}">
                <a16:creationId xmlns:a16="http://schemas.microsoft.com/office/drawing/2014/main" id="{58F137DE-D451-45B4-8D58-0116E29F7B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E063EFF0-8771-45C0-9920-1C9FA7045C1E}"/>
              </a:ext>
            </a:extLst>
          </p:cNvPr>
          <p:cNvSpPr>
            <a:spLocks noGrp="1"/>
          </p:cNvSpPr>
          <p:nvPr>
            <p:ph type="sldNum" sz="quarter" idx="12"/>
          </p:nvPr>
        </p:nvSpPr>
        <p:spPr>
          <a:xfrm>
            <a:off x="10341428" y="6356350"/>
            <a:ext cx="1012371" cy="365125"/>
          </a:xfrm>
        </p:spPr>
        <p:txBody>
          <a:bodyPr>
            <a:normAutofit/>
          </a:bodyPr>
          <a:lstStyle/>
          <a:p>
            <a:pPr>
              <a:spcAft>
                <a:spcPts val="600"/>
              </a:spcAft>
            </a:pPr>
            <a:fld id="{FF27229C-EC7B-4063-A33B-28A5E87E32ED}" type="slidenum">
              <a:rPr lang="zh-CN" altLang="en-US">
                <a:solidFill>
                  <a:srgbClr val="FFFFFF"/>
                </a:solidFill>
              </a:rPr>
              <a:pPr>
                <a:spcAft>
                  <a:spcPts val="600"/>
                </a:spcAft>
              </a:pPr>
              <a:t>6</a:t>
            </a:fld>
            <a:endParaRPr lang="zh-CN" altLang="en-US">
              <a:solidFill>
                <a:srgbClr val="FFFFFF"/>
              </a:solidFill>
            </a:endParaRPr>
          </a:p>
        </p:txBody>
      </p:sp>
    </p:spTree>
    <p:extLst>
      <p:ext uri="{BB962C8B-B14F-4D97-AF65-F5344CB8AC3E}">
        <p14:creationId xmlns:p14="http://schemas.microsoft.com/office/powerpoint/2010/main" val="125851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59BFEC-195A-4FAC-84E4-9F47D94B9E2F}"/>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Segoe UI Semibold"/>
                <a:cs typeface="Segoe UI Semibold"/>
              </a:rPr>
              <a:t>Use of Restraint Prevention </a:t>
            </a:r>
            <a:r>
              <a:rPr lang="en-US" sz="4000" dirty="0">
                <a:solidFill>
                  <a:srgbClr val="FFFFFF"/>
                </a:solidFill>
                <a:latin typeface="Segoe UI Semibold"/>
                <a:cs typeface="Segoe UI Semibold"/>
                <a:hlinkClick r:id="rId3"/>
              </a:rPr>
              <a:t>RLO</a:t>
            </a:r>
            <a:r>
              <a:rPr lang="en-US" sz="4000" dirty="0">
                <a:solidFill>
                  <a:srgbClr val="FFFFFF"/>
                </a:solidFill>
                <a:latin typeface="Segoe UI Semibold"/>
                <a:cs typeface="Segoe UI Semibold"/>
              </a:rPr>
              <a:t> for staff trainings</a:t>
            </a:r>
            <a:endParaRPr lang="en-US" sz="4000" dirty="0">
              <a:solidFill>
                <a:srgbClr val="FFFFFF"/>
              </a:solidFill>
            </a:endParaRPr>
          </a:p>
        </p:txBody>
      </p:sp>
      <p:pic>
        <p:nvPicPr>
          <p:cNvPr id="4" name="Picture 4" descr="Use of Restraint Prevention RLO for staff trainings">
            <a:extLst>
              <a:ext uri="{FF2B5EF4-FFF2-40B4-BE49-F238E27FC236}">
                <a16:creationId xmlns:a16="http://schemas.microsoft.com/office/drawing/2014/main" id="{2B7187E9-8F06-40D0-9D67-B0515D26F141}"/>
              </a:ext>
            </a:extLst>
          </p:cNvPr>
          <p:cNvPicPr>
            <a:picLocks noGrp="1" noChangeAspect="1"/>
          </p:cNvPicPr>
          <p:nvPr>
            <p:ph idx="1"/>
          </p:nvPr>
        </p:nvPicPr>
        <p:blipFill rotWithShape="1">
          <a:blip r:embed="rId4"/>
          <a:srcRect l="2132" t="17127" r="29515" b="13812"/>
          <a:stretch/>
        </p:blipFill>
        <p:spPr>
          <a:xfrm>
            <a:off x="2638564" y="2585658"/>
            <a:ext cx="6921112" cy="3924591"/>
          </a:xfrm>
        </p:spPr>
      </p:pic>
      <p:sp>
        <p:nvSpPr>
          <p:cNvPr id="3" name="TextBox 2">
            <a:extLst>
              <a:ext uri="{FF2B5EF4-FFF2-40B4-BE49-F238E27FC236}">
                <a16:creationId xmlns:a16="http://schemas.microsoft.com/office/drawing/2014/main" id="{70E7E22A-108A-4312-A9D9-A22A99636724}"/>
              </a:ext>
            </a:extLst>
          </p:cNvPr>
          <p:cNvSpPr txBox="1"/>
          <p:nvPr/>
        </p:nvSpPr>
        <p:spPr>
          <a:xfrm rot="20735040">
            <a:off x="9667982" y="4284324"/>
            <a:ext cx="2044557" cy="923330"/>
          </a:xfrm>
          <a:prstGeom prst="rect">
            <a:avLst/>
          </a:prstGeom>
          <a:noFill/>
        </p:spPr>
        <p:txBody>
          <a:bodyPr wrap="square" rtlCol="0">
            <a:spAutoFit/>
          </a:bodyPr>
          <a:lstStyle/>
          <a:p>
            <a:r>
              <a:rPr lang="en-US" b="1">
                <a:solidFill>
                  <a:schemeClr val="accent2"/>
                </a:solidFill>
              </a:rPr>
              <a:t>Updated with a focus on </a:t>
            </a:r>
          </a:p>
          <a:p>
            <a:r>
              <a:rPr lang="en-US" b="1">
                <a:solidFill>
                  <a:schemeClr val="accent2"/>
                </a:solidFill>
              </a:rPr>
              <a:t>de-escalation</a:t>
            </a:r>
          </a:p>
        </p:txBody>
      </p:sp>
    </p:spTree>
    <p:extLst>
      <p:ext uri="{BB962C8B-B14F-4D97-AF65-F5344CB8AC3E}">
        <p14:creationId xmlns:p14="http://schemas.microsoft.com/office/powerpoint/2010/main" val="161679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617A-0782-4C50-AB0B-A772FE687FA3}"/>
              </a:ext>
            </a:extLst>
          </p:cNvPr>
          <p:cNvSpPr>
            <a:spLocks noGrp="1"/>
          </p:cNvSpPr>
          <p:nvPr>
            <p:ph type="title"/>
          </p:nvPr>
        </p:nvSpPr>
        <p:spPr/>
        <p:txBody>
          <a:bodyPr/>
          <a:lstStyle/>
          <a:p>
            <a:r>
              <a:rPr lang="en-US"/>
              <a:t>COVID-19 Protocols for Summer 2021</a:t>
            </a:r>
          </a:p>
        </p:txBody>
      </p:sp>
      <p:sp>
        <p:nvSpPr>
          <p:cNvPr id="3" name="Content Placeholder 2">
            <a:extLst>
              <a:ext uri="{FF2B5EF4-FFF2-40B4-BE49-F238E27FC236}">
                <a16:creationId xmlns:a16="http://schemas.microsoft.com/office/drawing/2014/main" id="{55814F9E-BC80-4EA5-A16E-8DDEF0ADDFD7}"/>
              </a:ext>
            </a:extLst>
          </p:cNvPr>
          <p:cNvSpPr>
            <a:spLocks noGrp="1"/>
          </p:cNvSpPr>
          <p:nvPr>
            <p:ph idx="1"/>
          </p:nvPr>
        </p:nvSpPr>
        <p:spPr/>
        <p:txBody>
          <a:bodyPr/>
          <a:lstStyle/>
          <a:p>
            <a:r>
              <a:rPr lang="en-US"/>
              <a:t>DESE will not issue separate guidance for summer school programs</a:t>
            </a:r>
          </a:p>
          <a:p>
            <a:r>
              <a:rPr lang="en-US"/>
              <a:t>For summer programs, districts and schools are encouraged to follow the health and safety guidance from DESE currently in place for in-person learning this spring</a:t>
            </a:r>
          </a:p>
          <a:p>
            <a:endParaRPr lang="en-US"/>
          </a:p>
        </p:txBody>
      </p:sp>
      <p:sp>
        <p:nvSpPr>
          <p:cNvPr id="4" name="Slide Number Placeholder 3">
            <a:extLst>
              <a:ext uri="{FF2B5EF4-FFF2-40B4-BE49-F238E27FC236}">
                <a16:creationId xmlns:a16="http://schemas.microsoft.com/office/drawing/2014/main" id="{6263061A-4B51-44E3-B728-CBB60AE4042C}"/>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282805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617A-0782-4C50-AB0B-A772FE687FA3}"/>
              </a:ext>
            </a:extLst>
          </p:cNvPr>
          <p:cNvSpPr>
            <a:spLocks noGrp="1"/>
          </p:cNvSpPr>
          <p:nvPr>
            <p:ph type="title"/>
          </p:nvPr>
        </p:nvSpPr>
        <p:spPr/>
        <p:txBody>
          <a:bodyPr/>
          <a:lstStyle/>
          <a:p>
            <a:r>
              <a:rPr lang="en-US"/>
              <a:t>COVID-19 Protocols for School Year 2021-22</a:t>
            </a:r>
          </a:p>
        </p:txBody>
      </p:sp>
      <p:sp>
        <p:nvSpPr>
          <p:cNvPr id="3" name="Content Placeholder 2">
            <a:extLst>
              <a:ext uri="{FF2B5EF4-FFF2-40B4-BE49-F238E27FC236}">
                <a16:creationId xmlns:a16="http://schemas.microsoft.com/office/drawing/2014/main" id="{55814F9E-BC80-4EA5-A16E-8DDEF0ADDFD7}"/>
              </a:ext>
            </a:extLst>
          </p:cNvPr>
          <p:cNvSpPr>
            <a:spLocks noGrp="1"/>
          </p:cNvSpPr>
          <p:nvPr>
            <p:ph idx="1"/>
          </p:nvPr>
        </p:nvSpPr>
        <p:spPr/>
        <p:txBody>
          <a:bodyPr/>
          <a:lstStyle/>
          <a:p>
            <a:r>
              <a:rPr lang="en-US" sz="2800" dirty="0"/>
              <a:t>For the fall, all districts and schools will be required to be in-person, full-time, five days a week, and all DESE health and safety requirements will be lifted </a:t>
            </a:r>
          </a:p>
          <a:p>
            <a:r>
              <a:rPr lang="en-US" sz="2800" dirty="0"/>
              <a:t>This includes all physical distancing requirements </a:t>
            </a:r>
          </a:p>
          <a:p>
            <a:r>
              <a:rPr lang="en-US" sz="2800" dirty="0"/>
              <a:t>We will collaborate with the Department of Public Health (DPH) to issue any additional health and safety recommendations over the summer (e.g., masks for elementary school students) </a:t>
            </a:r>
          </a:p>
          <a:p>
            <a:r>
              <a:rPr lang="en-US" sz="2800" dirty="0"/>
              <a:t>We will provide any updates to districts and schools as we receive them </a:t>
            </a:r>
          </a:p>
          <a:p>
            <a:r>
              <a:rPr lang="en-US" sz="2800" dirty="0"/>
              <a:t>See </a:t>
            </a:r>
            <a:r>
              <a:rPr lang="en-US" sz="2800" dirty="0">
                <a:hlinkClick r:id="rId2"/>
              </a:rPr>
              <a:t>Updates to DESE COVID-19 Guidance </a:t>
            </a:r>
            <a:r>
              <a:rPr lang="en-US" sz="2800" dirty="0"/>
              <a:t>(5/27) for more information</a:t>
            </a:r>
          </a:p>
        </p:txBody>
      </p:sp>
      <p:sp>
        <p:nvSpPr>
          <p:cNvPr id="4" name="Slide Number Placeholder 3">
            <a:extLst>
              <a:ext uri="{FF2B5EF4-FFF2-40B4-BE49-F238E27FC236}">
                <a16:creationId xmlns:a16="http://schemas.microsoft.com/office/drawing/2014/main" id="{6263061A-4B51-44E3-B728-CBB60AE4042C}"/>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33588609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NTP Template 2013">
  <a:themeElements>
    <a:clrScheme name="Custom 18">
      <a:dk1>
        <a:srgbClr val="000000"/>
      </a:dk1>
      <a:lt1>
        <a:srgbClr val="FFFFFF"/>
      </a:lt1>
      <a:dk2>
        <a:srgbClr val="00355F"/>
      </a:dk2>
      <a:lt2>
        <a:srgbClr val="414042"/>
      </a:lt2>
      <a:accent1>
        <a:srgbClr val="00A4C7"/>
      </a:accent1>
      <a:accent2>
        <a:srgbClr val="81D2EB"/>
      </a:accent2>
      <a:accent3>
        <a:srgbClr val="FFC72F"/>
      </a:accent3>
      <a:accent4>
        <a:srgbClr val="EA8835"/>
      </a:accent4>
      <a:accent5>
        <a:srgbClr val="8EBF3F"/>
      </a:accent5>
      <a:accent6>
        <a:srgbClr val="C0C2C4"/>
      </a:accent6>
      <a:hlink>
        <a:srgbClr val="00A4C7"/>
      </a:hlink>
      <a:folHlink>
        <a:srgbClr val="00355F"/>
      </a:folHlink>
    </a:clrScheme>
    <a:fontScheme name="TNTP FY 2013">
      <a:majorFont>
        <a:latin typeface="Segoe UI"/>
        <a:ea typeface=""/>
        <a:cs typeface="Arial"/>
      </a:majorFont>
      <a:minorFont>
        <a:latin typeface="Segoe U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3.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DESE-231-71657</_dlc_DocId>
    <_dlc_DocIdUrl xmlns="733efe1c-5bbe-4968-87dc-d400e65c879f">
      <Url>https://sharepoint.doemass.org/ese/webteam/cps/_layouts/DocIdRedir.aspx?ID=DESE-231-71657</Url>
      <Description>DESE-231-71657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A163624-F102-48A3-BF83-524480A44CE1}">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0a4e05da-b9bc-4326-ad73-01ef31b95567"/>
    <ds:schemaRef ds:uri="http://purl.org/dc/terms/"/>
    <ds:schemaRef ds:uri="733efe1c-5bbe-4968-87dc-d400e65c879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F64B89-3C4E-46D0-8B93-7E5DE1658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31D0D-88B4-4B46-A56B-2889951A8ADC}">
  <ds:schemaRefs>
    <ds:schemaRef ds:uri="http://schemas.microsoft.com/sharepoint/v3/contenttype/forms"/>
  </ds:schemaRefs>
</ds:datastoreItem>
</file>

<file path=customXml/itemProps4.xml><?xml version="1.0" encoding="utf-8"?>
<ds:datastoreItem xmlns:ds="http://schemas.openxmlformats.org/officeDocument/2006/customXml" ds:itemID="{CBF35E22-6CFD-4EC5-B655-F458AA47429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TotalTime>
  <Words>2967</Words>
  <Application>Microsoft Office PowerPoint</Application>
  <PresentationFormat>Widescreen</PresentationFormat>
  <Paragraphs>252</Paragraphs>
  <Slides>38</Slides>
  <Notes>17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38</vt:i4>
      </vt:variant>
    </vt:vector>
  </HeadingPairs>
  <TitlesOfParts>
    <vt:vector size="56" baseType="lpstr">
      <vt:lpstr>等线</vt:lpstr>
      <vt:lpstr>Arial</vt:lpstr>
      <vt:lpstr>Book Antiqua</vt:lpstr>
      <vt:lpstr>Calibri</vt:lpstr>
      <vt:lpstr>Century Gothic</vt:lpstr>
      <vt:lpstr>Courier New</vt:lpstr>
      <vt:lpstr>Quattrocento Sans</vt:lpstr>
      <vt:lpstr>Segoe</vt:lpstr>
      <vt:lpstr>Segoe SemiBold</vt:lpstr>
      <vt:lpstr>Segoe UI</vt:lpstr>
      <vt:lpstr>Segoe UI Semibold</vt:lpstr>
      <vt:lpstr>Symbol</vt:lpstr>
      <vt:lpstr>Times New Roman</vt:lpstr>
      <vt:lpstr>Wingdings</vt:lpstr>
      <vt:lpstr>ZWAdobeF</vt:lpstr>
      <vt:lpstr>ESE​​</vt:lpstr>
      <vt:lpstr>TNTP Template 2013</vt:lpstr>
      <vt:lpstr>1_ESE​​</vt:lpstr>
      <vt:lpstr>Special Education Leaders' Meeting</vt:lpstr>
      <vt:lpstr>CONTENTS</vt:lpstr>
      <vt:lpstr>Welcome and Ignite</vt:lpstr>
      <vt:lpstr>Operate from confidence, not from fear​ ​ We're better together</vt:lpstr>
      <vt:lpstr>Recall</vt:lpstr>
      <vt:lpstr>IDEA Equitable Services Reminder Remember - June 15, 2021</vt:lpstr>
      <vt:lpstr>Use of Restraint Prevention RLO for staff trainings</vt:lpstr>
      <vt:lpstr>COVID-19 Protocols for Summer 2021</vt:lpstr>
      <vt:lpstr>COVID-19 Protocols for School Year 2021-22</vt:lpstr>
      <vt:lpstr>SY22 Planning for Students with Unique Needs</vt:lpstr>
      <vt:lpstr>Individual Student Accommodations  603 CMR 28.03 (3)(c) and 28.04 (4)</vt:lpstr>
      <vt:lpstr>Implementing Education in Home or Hospital Settings 608 CMR 28.04(4) – New Form and Guidance</vt:lpstr>
      <vt:lpstr>Chunk and Chew </vt:lpstr>
      <vt:lpstr>Acceleration Roadmap</vt:lpstr>
      <vt:lpstr>Acceleration Roadmap Overview</vt:lpstr>
      <vt:lpstr>Overview of the Leader Edition of the Academic Excellence Roadmap</vt:lpstr>
      <vt:lpstr>Throughout the Roadmap, resources and tools are organized by priority and phase of the year.</vt:lpstr>
      <vt:lpstr>Components to look out for as you navigate the Roadmap</vt:lpstr>
      <vt:lpstr>Why are we accelerating rather than remediating student learning?</vt:lpstr>
      <vt:lpstr>Accelerated Learning versus Remediation</vt:lpstr>
      <vt:lpstr>As a result, students were largely succeeding on their assignments but rarely able to meet state grade-level standards. </vt:lpstr>
      <vt:lpstr>But students who received more frequent access to grade-level content made significantly larger gains than their peers who did not. </vt:lpstr>
      <vt:lpstr>Why we are accelerating rather than remediating student learning: </vt:lpstr>
      <vt:lpstr>High Leverage Practices for Students with Disabilities</vt:lpstr>
      <vt:lpstr>Implementation Support</vt:lpstr>
      <vt:lpstr>School Year 2021-2022 FAQ</vt:lpstr>
      <vt:lpstr>New FAQ for SY 2021-2022</vt:lpstr>
      <vt:lpstr>New FAQ for SY 2021-2022</vt:lpstr>
      <vt:lpstr>Compensatory Services FAQ</vt:lpstr>
      <vt:lpstr>New FAQ for SY 2021-2022</vt:lpstr>
      <vt:lpstr>New FAQ for SY 2021-2022</vt:lpstr>
      <vt:lpstr>Additional Updates</vt:lpstr>
      <vt:lpstr>Update on Technical Assistance Advisory SPED 2014-5 </vt:lpstr>
      <vt:lpstr>Independent Evaluation Rates</vt:lpstr>
      <vt:lpstr>IDEA Equitable Services Reminder Remember - June 15, 2021</vt:lpstr>
      <vt:lpstr>Upcoming Special Education Leadership Meetings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June 11, 2021</dc:title>
  <dc:creator>DESE</dc:creator>
  <cp:lastModifiedBy>Zou, Dong (EOE)</cp:lastModifiedBy>
  <cp:revision>37</cp:revision>
  <dcterms:created xsi:type="dcterms:W3CDTF">2021-03-23T23:04:03Z</dcterms:created>
  <dcterms:modified xsi:type="dcterms:W3CDTF">2021-07-19T14:35:02Z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14 2021</vt:lpwstr>
  </property>
</Properties>
</file>