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5"/>
    <p:sldMasterId id="2147483668" r:id="rId6"/>
    <p:sldMasterId id="2147483680" r:id="rId7"/>
  </p:sldMasterIdLst>
  <p:notesMasterIdLst>
    <p:notesMasterId r:id="rId44"/>
  </p:notesMasterIdLst>
  <p:handoutMasterIdLst>
    <p:handoutMasterId r:id="rId45"/>
  </p:handoutMasterIdLst>
  <p:sldIdLst>
    <p:sldId id="277" r:id="rId8"/>
    <p:sldId id="257" r:id="rId9"/>
    <p:sldId id="260" r:id="rId10"/>
    <p:sldId id="476" r:id="rId11"/>
    <p:sldId id="399" r:id="rId12"/>
    <p:sldId id="715" r:id="rId13"/>
    <p:sldId id="295" r:id="rId14"/>
    <p:sldId id="316" r:id="rId15"/>
    <p:sldId id="479" r:id="rId16"/>
    <p:sldId id="477" r:id="rId17"/>
    <p:sldId id="258" r:id="rId18"/>
    <p:sldId id="701" r:id="rId19"/>
    <p:sldId id="288" r:id="rId20"/>
    <p:sldId id="344" r:id="rId21"/>
    <p:sldId id="714" r:id="rId22"/>
    <p:sldId id="345" r:id="rId23"/>
    <p:sldId id="321" r:id="rId24"/>
    <p:sldId id="320" r:id="rId25"/>
    <p:sldId id="343" r:id="rId26"/>
    <p:sldId id="708" r:id="rId27"/>
    <p:sldId id="294" r:id="rId28"/>
    <p:sldId id="287" r:id="rId29"/>
    <p:sldId id="282" r:id="rId30"/>
    <p:sldId id="285" r:id="rId31"/>
    <p:sldId id="283" r:id="rId32"/>
    <p:sldId id="284" r:id="rId33"/>
    <p:sldId id="706" r:id="rId34"/>
    <p:sldId id="704" r:id="rId35"/>
    <p:sldId id="608" r:id="rId36"/>
    <p:sldId id="607" r:id="rId37"/>
    <p:sldId id="703" r:id="rId38"/>
    <p:sldId id="478" r:id="rId39"/>
    <p:sldId id="702" r:id="rId40"/>
    <p:sldId id="455" r:id="rId41"/>
    <p:sldId id="286" r:id="rId42"/>
    <p:sldId id="265"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257"/>
            <p14:sldId id="260"/>
            <p14:sldId id="476"/>
            <p14:sldId id="399"/>
            <p14:sldId id="715"/>
            <p14:sldId id="295"/>
            <p14:sldId id="316"/>
            <p14:sldId id="479"/>
            <p14:sldId id="477"/>
            <p14:sldId id="258"/>
            <p14:sldId id="701"/>
            <p14:sldId id="288"/>
            <p14:sldId id="344"/>
            <p14:sldId id="714"/>
            <p14:sldId id="345"/>
            <p14:sldId id="321"/>
            <p14:sldId id="320"/>
            <p14:sldId id="343"/>
            <p14:sldId id="708"/>
            <p14:sldId id="294"/>
            <p14:sldId id="287"/>
            <p14:sldId id="282"/>
            <p14:sldId id="285"/>
            <p14:sldId id="283"/>
            <p14:sldId id="284"/>
            <p14:sldId id="706"/>
            <p14:sldId id="704"/>
            <p14:sldId id="608"/>
            <p14:sldId id="607"/>
            <p14:sldId id="703"/>
            <p14:sldId id="478"/>
            <p14:sldId id="702"/>
            <p14:sldId id="455"/>
            <p14:sldId id="286"/>
            <p14:sldId id="265"/>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astogi-Kelly, Vandana (DESE)" initials="R(" lastIdx="2" clrIdx="6">
    <p:extLst>
      <p:ext uri="{19B8F6BF-5375-455C-9EA6-DF929625EA0E}">
        <p15:presenceInfo xmlns:p15="http://schemas.microsoft.com/office/powerpoint/2012/main" userId="S::vandana.r.rastogi-kelly@mass.gov::04ea3925-efd3-4cb6-91ff-2bb834262727" providerId="AD"/>
      </p:ext>
    </p:extLst>
  </p:cmAuthor>
  <p:cmAuthor id="1" name="Marchese, Nina (DESE)" initials="M(" lastIdx="9" clrIdx="0">
    <p:extLst>
      <p:ext uri="{19B8F6BF-5375-455C-9EA6-DF929625EA0E}">
        <p15:presenceInfo xmlns:p15="http://schemas.microsoft.com/office/powerpoint/2012/main" userId="S::nina.m.marchese@mass.gov::c064ef28-27b3-4c11-bd04-f9be75850966" providerId="AD"/>
      </p:ext>
    </p:extLst>
  </p:cmAuthor>
  <p:cmAuthor id="8" name="Camacho, Jamie L. (DESE)" initials="C(" lastIdx="7" clrIdx="7">
    <p:extLst>
      <p:ext uri="{19B8F6BF-5375-455C-9EA6-DF929625EA0E}">
        <p15:presenceInfo xmlns:p15="http://schemas.microsoft.com/office/powerpoint/2012/main" userId="S::jamie.l.camacho@mass.gov::21f49f1e-e593-4860-b32e-bdd5656b5338" providerId="AD"/>
      </p:ext>
    </p:extLst>
  </p:cmAuthor>
  <p:cmAuthor id="2" name="Cote, Andrea (DESE)" initials="C(" lastIdx="2" clrIdx="1">
    <p:extLst>
      <p:ext uri="{19B8F6BF-5375-455C-9EA6-DF929625EA0E}">
        <p15:presenceInfo xmlns:p15="http://schemas.microsoft.com/office/powerpoint/2012/main" userId="S::andrea.j.cote@mass.gov::2daef489-b5e8-4fe6-8a49-16de58dc3def" providerId="AD"/>
      </p:ext>
    </p:extLst>
  </p:cmAuthor>
  <p:cmAuthor id="9" name="April.Rist" initials="Ap" lastIdx="1" clrIdx="8">
    <p:extLst>
      <p:ext uri="{19B8F6BF-5375-455C-9EA6-DF929625EA0E}">
        <p15:presenceInfo xmlns:p15="http://schemas.microsoft.com/office/powerpoint/2012/main" userId="S::april.rist_ssosma.org#ext#@massgov.onmicrosoft.com::3e763295-8668-49fb-9654-3f4606d19e17" providerId="AD"/>
      </p:ext>
    </p:extLst>
  </p:cmAuthor>
  <p:cmAuthor id="3" name="Alvarez, Iraida (DESE)" initials="A(" lastIdx="40" clrIdx="2">
    <p:extLst>
      <p:ext uri="{19B8F6BF-5375-455C-9EA6-DF929625EA0E}">
        <p15:presenceInfo xmlns:p15="http://schemas.microsoft.com/office/powerpoint/2012/main" userId="S::iraida.j.alvarez@mass.gov::66b89c24-7507-40c7-9620-66ed0feaf784" providerId="AD"/>
      </p:ext>
    </p:extLst>
  </p:cmAuthor>
  <p:cmAuthor id="10" name="April Rist" initials="AR" lastIdx="4" clrIdx="9">
    <p:extLst>
      <p:ext uri="{19B8F6BF-5375-455C-9EA6-DF929625EA0E}">
        <p15:presenceInfo xmlns:p15="http://schemas.microsoft.com/office/powerpoint/2012/main" userId="S::arist@lpvec.org::2e87416d-317a-47c3-bd73-da4794f60f51" providerId="AD"/>
      </p:ext>
    </p:extLst>
  </p:cmAuthor>
  <p:cmAuthor id="4" name="Johnston, Russell (DESE)" initials="J(" lastIdx="10" clrIdx="3">
    <p:extLst>
      <p:ext uri="{19B8F6BF-5375-455C-9EA6-DF929625EA0E}">
        <p15:presenceInfo xmlns:p15="http://schemas.microsoft.com/office/powerpoint/2012/main" userId="S::russell.johnston@mass.gov::7c120461-dde6-4347-b09f-f9c0472c7017" providerId="AD"/>
      </p:ext>
    </p:extLst>
  </p:cmAuthor>
  <p:cmAuthor id="11" name="Johnston, Russell (DESE)" initials="JR(" lastIdx="1" clrIdx="10">
    <p:extLst>
      <p:ext uri="{19B8F6BF-5375-455C-9EA6-DF929625EA0E}">
        <p15:presenceInfo xmlns:p15="http://schemas.microsoft.com/office/powerpoint/2012/main" userId="S::russell.johnston@mass.gov::9dc7468c-4e37-4531-b5d7-de3dc3343d55" providerId="AD"/>
      </p:ext>
    </p:extLst>
  </p:cmAuthor>
  <p:cmAuthor id="5" name="Viviani, Lauren (DESE)" initials="V(" lastIdx="4" clrIdx="4">
    <p:extLst>
      <p:ext uri="{19B8F6BF-5375-455C-9EA6-DF929625EA0E}">
        <p15:presenceInfo xmlns:p15="http://schemas.microsoft.com/office/powerpoint/2012/main" userId="S::lauren.m.viviani@mass.gov::a2788da4-dd76-4dfc-998f-31fcce3f4a22" providerId="AD"/>
      </p:ext>
    </p:extLst>
  </p:cmAuthor>
  <p:cmAuthor id="12" name="Rist, April K." initials="RK" lastIdx="1" clrIdx="11">
    <p:extLst>
      <p:ext uri="{19B8F6BF-5375-455C-9EA6-DF929625EA0E}">
        <p15:presenceInfo xmlns:p15="http://schemas.microsoft.com/office/powerpoint/2012/main" userId="S::april.k.rist@mass.gov::4389eada-97b1-467b-82fe-16345834928a" providerId="AD"/>
      </p:ext>
    </p:extLst>
  </p:cmAuthor>
  <p:cmAuthor id="6" name="Valentine, Teri (DESE)" initials="V(" lastIdx="2" clrIdx="5">
    <p:extLst>
      <p:ext uri="{19B8F6BF-5375-455C-9EA6-DF929625EA0E}">
        <p15:presenceInfo xmlns:p15="http://schemas.microsoft.com/office/powerpoint/2012/main" userId="S::teri.w.valentine@mass.gov::03feb773-6935-44ed-b6af-bbadae3969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FD3CF2-24CB-0A09-D8C1-1CCA4466072D}" v="1270" dt="2021-07-15T14:48:48.644"/>
    <p1510:client id="{3683AD3F-0F95-4774-93D5-040B9BB5F523}" v="310" dt="2021-07-15T13:57:24.892"/>
    <p1510:client id="{613243E4-A6A0-473D-AF2B-C073A0BB81E0}" v="28" dt="2021-07-15T14:39:52.596"/>
    <p1510:client id="{63F3ADA9-E05E-42EF-9F5A-2EC588F14291}" v="1" dt="2021-07-15T13:33:04.219"/>
    <p1510:client id="{7026BD64-1E81-AB8E-0BC0-89560D1CD8A2}" v="3" dt="2021-07-15T01:55:25.970"/>
    <p1510:client id="{A3449C30-E904-4AB0-8E51-9005031F393A}" v="8" dt="2021-07-15T13:03:05.197"/>
    <p1510:client id="{ABF8A1F6-C774-4ABA-A1C7-1B0E8441CD69}" v="6" vWet="10" dt="2021-07-15T13:32:38.105"/>
    <p1510:client id="{AC23297B-645D-4178-9A2A-FF859D6ACFE3}" v="612" dt="2021-07-15T15:00:18.605"/>
    <p1510:client id="{C006FA78-5397-4B4E-8EAD-FE068859E3A4}" v="89" dt="2021-07-15T13:41:06.967"/>
    <p1510:client id="{E6ADB650-CEF8-4211-ABA9-5C4BCECD5A88}" v="913" dt="2021-07-15T14:51:39.1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78" autoAdjust="0"/>
  </p:normalViewPr>
  <p:slideViewPr>
    <p:cSldViewPr snapToGrid="0">
      <p:cViewPr varScale="1">
        <p:scale>
          <a:sx n="104" d="100"/>
          <a:sy n="104" d="100"/>
        </p:scale>
        <p:origin x="756" y="84"/>
      </p:cViewPr>
      <p:guideLst>
        <p:guide orient="horz" pos="2160"/>
        <p:guide pos="3840"/>
      </p:guideLst>
    </p:cSldViewPr>
  </p:slideViewPr>
  <p:outlineViewPr>
    <p:cViewPr>
      <p:scale>
        <a:sx n="33" d="100"/>
        <a:sy n="33" d="100"/>
      </p:scale>
      <p:origin x="0" y="-3656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51"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hyperlink" Target="https://www.cdc.gov/coronavirus/2019-ncov/community/schools-childcare/k-12-guidance.html" TargetMode="External"/><Relationship Id="rId5" Type="http://schemas.openxmlformats.org/officeDocument/2006/relationships/image" Target="../media/image11.svg"/><Relationship Id="rId4"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hyperlink" Target="https://www.cdc.gov/coronavirus/2019-ncov/community/schools-childcare/k-12-guidance.html" TargetMode="External"/><Relationship Id="rId2" Type="http://schemas.openxmlformats.org/officeDocument/2006/relationships/image" Target="../media/image9.svg"/><Relationship Id="rId1" Type="http://schemas.openxmlformats.org/officeDocument/2006/relationships/image" Target="../media/image8.png"/><Relationship Id="rId5" Type="http://schemas.openxmlformats.org/officeDocument/2006/relationships/image" Target="../media/image11.sv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9220A9-4508-4D35-AB3C-DCCFEF70B68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11E60E9-E4D1-4735-A38E-78F867E6402A}">
      <dgm:prSet/>
      <dgm:spPr/>
      <dgm:t>
        <a:bodyPr/>
        <a:lstStyle/>
        <a:p>
          <a:r>
            <a:rPr lang="en-US" baseline="0" dirty="0">
              <a:hlinkClick xmlns:r="http://schemas.openxmlformats.org/officeDocument/2006/relationships" r:id="rId1"/>
            </a:rPr>
            <a:t>New CDC guidance for K12 schools</a:t>
          </a:r>
          <a:endParaRPr lang="en-US" dirty="0"/>
        </a:p>
      </dgm:t>
    </dgm:pt>
    <dgm:pt modelId="{D693EAD2-C8EF-4603-B44C-30C2BC22726F}" type="parTrans" cxnId="{88886438-7779-4AAE-B0F3-1D77E54D417D}">
      <dgm:prSet/>
      <dgm:spPr/>
      <dgm:t>
        <a:bodyPr/>
        <a:lstStyle/>
        <a:p>
          <a:endParaRPr lang="en-US"/>
        </a:p>
      </dgm:t>
    </dgm:pt>
    <dgm:pt modelId="{72EA9034-633E-4E25-BB40-3625EA128F47}" type="sibTrans" cxnId="{88886438-7779-4AAE-B0F3-1D77E54D417D}">
      <dgm:prSet/>
      <dgm:spPr/>
      <dgm:t>
        <a:bodyPr/>
        <a:lstStyle/>
        <a:p>
          <a:endParaRPr lang="en-US"/>
        </a:p>
      </dgm:t>
    </dgm:pt>
    <dgm:pt modelId="{824737A4-0BBD-4D9D-BA7D-57ED54D130FF}">
      <dgm:prSet/>
      <dgm:spPr/>
      <dgm:t>
        <a:bodyPr/>
        <a:lstStyle/>
        <a:p>
          <a:r>
            <a:rPr lang="en-US" baseline="0"/>
            <a:t>Updated DESE and DPH guidance in early August</a:t>
          </a:r>
          <a:endParaRPr lang="en-US"/>
        </a:p>
      </dgm:t>
    </dgm:pt>
    <dgm:pt modelId="{72053C76-8E5C-446C-AFD3-4DB65C22AAAE}" type="parTrans" cxnId="{65C90B92-9289-46C6-8F09-215B19484126}">
      <dgm:prSet/>
      <dgm:spPr/>
      <dgm:t>
        <a:bodyPr/>
        <a:lstStyle/>
        <a:p>
          <a:endParaRPr lang="en-US"/>
        </a:p>
      </dgm:t>
    </dgm:pt>
    <dgm:pt modelId="{E5A054C3-9886-417A-BF2B-4AE0D882E1FD}" type="sibTrans" cxnId="{65C90B92-9289-46C6-8F09-215B19484126}">
      <dgm:prSet/>
      <dgm:spPr/>
      <dgm:t>
        <a:bodyPr/>
        <a:lstStyle/>
        <a:p>
          <a:endParaRPr lang="en-US"/>
        </a:p>
      </dgm:t>
    </dgm:pt>
    <dgm:pt modelId="{3B96BBA4-5C47-41A3-BAC5-BC64EBA7BA07}" type="pres">
      <dgm:prSet presAssocID="{129220A9-4508-4D35-AB3C-DCCFEF70B686}" presName="root" presStyleCnt="0">
        <dgm:presLayoutVars>
          <dgm:dir/>
          <dgm:resizeHandles val="exact"/>
        </dgm:presLayoutVars>
      </dgm:prSet>
      <dgm:spPr/>
    </dgm:pt>
    <dgm:pt modelId="{6330790F-7120-413D-82AE-AD84B4A0E334}" type="pres">
      <dgm:prSet presAssocID="{D11E60E9-E4D1-4735-A38E-78F867E6402A}" presName="compNode" presStyleCnt="0"/>
      <dgm:spPr/>
    </dgm:pt>
    <dgm:pt modelId="{16DEF378-05FC-46E5-AD11-86BF9405E90E}" type="pres">
      <dgm:prSet presAssocID="{D11E60E9-E4D1-4735-A38E-78F867E6402A}" presName="bgRect" presStyleLbl="bgShp" presStyleIdx="0" presStyleCnt="2"/>
      <dgm:spPr/>
    </dgm:pt>
    <dgm:pt modelId="{AC71BD8F-0D6D-4518-9269-D284DC93B346}" type="pres">
      <dgm:prSet presAssocID="{D11E60E9-E4D1-4735-A38E-78F867E6402A}"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choolhouse"/>
        </a:ext>
      </dgm:extLst>
    </dgm:pt>
    <dgm:pt modelId="{157FB0CF-6B0F-456A-98FC-DCE69FFBD4D3}" type="pres">
      <dgm:prSet presAssocID="{D11E60E9-E4D1-4735-A38E-78F867E6402A}" presName="spaceRect" presStyleCnt="0"/>
      <dgm:spPr/>
    </dgm:pt>
    <dgm:pt modelId="{79F1E719-0CEC-4B6F-BDDC-4D20E620BB11}" type="pres">
      <dgm:prSet presAssocID="{D11E60E9-E4D1-4735-A38E-78F867E6402A}" presName="parTx" presStyleLbl="revTx" presStyleIdx="0" presStyleCnt="2">
        <dgm:presLayoutVars>
          <dgm:chMax val="0"/>
          <dgm:chPref val="0"/>
        </dgm:presLayoutVars>
      </dgm:prSet>
      <dgm:spPr/>
    </dgm:pt>
    <dgm:pt modelId="{6194C143-ACE4-4EC2-99B3-B16B4BD9EC25}" type="pres">
      <dgm:prSet presAssocID="{72EA9034-633E-4E25-BB40-3625EA128F47}" presName="sibTrans" presStyleCnt="0"/>
      <dgm:spPr/>
    </dgm:pt>
    <dgm:pt modelId="{1E4AC06F-0D3C-4B36-8C40-B473A424A5BD}" type="pres">
      <dgm:prSet presAssocID="{824737A4-0BBD-4D9D-BA7D-57ED54D130FF}" presName="compNode" presStyleCnt="0"/>
      <dgm:spPr/>
    </dgm:pt>
    <dgm:pt modelId="{5CA21E80-F358-4974-8110-F3F53958730B}" type="pres">
      <dgm:prSet presAssocID="{824737A4-0BBD-4D9D-BA7D-57ED54D130FF}" presName="bgRect" presStyleLbl="bgShp" presStyleIdx="1" presStyleCnt="2"/>
      <dgm:spPr/>
    </dgm:pt>
    <dgm:pt modelId="{3F85D925-B407-496B-A4F7-3272B442D627}" type="pres">
      <dgm:prSet presAssocID="{824737A4-0BBD-4D9D-BA7D-57ED54D130FF}"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heckmark"/>
        </a:ext>
      </dgm:extLst>
    </dgm:pt>
    <dgm:pt modelId="{6160A057-EB3D-4799-AF2C-A17370621FBE}" type="pres">
      <dgm:prSet presAssocID="{824737A4-0BBD-4D9D-BA7D-57ED54D130FF}" presName="spaceRect" presStyleCnt="0"/>
      <dgm:spPr/>
    </dgm:pt>
    <dgm:pt modelId="{2957F3B2-1449-455F-B9F5-FA12CFE06030}" type="pres">
      <dgm:prSet presAssocID="{824737A4-0BBD-4D9D-BA7D-57ED54D130FF}" presName="parTx" presStyleLbl="revTx" presStyleIdx="1" presStyleCnt="2">
        <dgm:presLayoutVars>
          <dgm:chMax val="0"/>
          <dgm:chPref val="0"/>
        </dgm:presLayoutVars>
      </dgm:prSet>
      <dgm:spPr/>
    </dgm:pt>
  </dgm:ptLst>
  <dgm:cxnLst>
    <dgm:cxn modelId="{21550024-0302-4814-9E27-0B0D120970E2}" type="presOf" srcId="{D11E60E9-E4D1-4735-A38E-78F867E6402A}" destId="{79F1E719-0CEC-4B6F-BDDC-4D20E620BB11}" srcOrd="0" destOrd="0" presId="urn:microsoft.com/office/officeart/2018/2/layout/IconVerticalSolidList"/>
    <dgm:cxn modelId="{C345EA2E-7C94-4885-965E-27D6D05ACA85}" type="presOf" srcId="{129220A9-4508-4D35-AB3C-DCCFEF70B686}" destId="{3B96BBA4-5C47-41A3-BAC5-BC64EBA7BA07}" srcOrd="0" destOrd="0" presId="urn:microsoft.com/office/officeart/2018/2/layout/IconVerticalSolidList"/>
    <dgm:cxn modelId="{88886438-7779-4AAE-B0F3-1D77E54D417D}" srcId="{129220A9-4508-4D35-AB3C-DCCFEF70B686}" destId="{D11E60E9-E4D1-4735-A38E-78F867E6402A}" srcOrd="0" destOrd="0" parTransId="{D693EAD2-C8EF-4603-B44C-30C2BC22726F}" sibTransId="{72EA9034-633E-4E25-BB40-3625EA128F47}"/>
    <dgm:cxn modelId="{65C90B92-9289-46C6-8F09-215B19484126}" srcId="{129220A9-4508-4D35-AB3C-DCCFEF70B686}" destId="{824737A4-0BBD-4D9D-BA7D-57ED54D130FF}" srcOrd="1" destOrd="0" parTransId="{72053C76-8E5C-446C-AFD3-4DB65C22AAAE}" sibTransId="{E5A054C3-9886-417A-BF2B-4AE0D882E1FD}"/>
    <dgm:cxn modelId="{FE623EE2-E8E9-4894-8B33-EBE40B13D9A8}" type="presOf" srcId="{824737A4-0BBD-4D9D-BA7D-57ED54D130FF}" destId="{2957F3B2-1449-455F-B9F5-FA12CFE06030}" srcOrd="0" destOrd="0" presId="urn:microsoft.com/office/officeart/2018/2/layout/IconVerticalSolidList"/>
    <dgm:cxn modelId="{3B76CA1C-435F-4BAA-AF46-7642D3D696AD}" type="presParOf" srcId="{3B96BBA4-5C47-41A3-BAC5-BC64EBA7BA07}" destId="{6330790F-7120-413D-82AE-AD84B4A0E334}" srcOrd="0" destOrd="0" presId="urn:microsoft.com/office/officeart/2018/2/layout/IconVerticalSolidList"/>
    <dgm:cxn modelId="{A4C1D2AD-8D69-41E6-9A3A-37AEAEAD1669}" type="presParOf" srcId="{6330790F-7120-413D-82AE-AD84B4A0E334}" destId="{16DEF378-05FC-46E5-AD11-86BF9405E90E}" srcOrd="0" destOrd="0" presId="urn:microsoft.com/office/officeart/2018/2/layout/IconVerticalSolidList"/>
    <dgm:cxn modelId="{D884A585-0DB4-452E-A3B3-668C70BBE2BF}" type="presParOf" srcId="{6330790F-7120-413D-82AE-AD84B4A0E334}" destId="{AC71BD8F-0D6D-4518-9269-D284DC93B346}" srcOrd="1" destOrd="0" presId="urn:microsoft.com/office/officeart/2018/2/layout/IconVerticalSolidList"/>
    <dgm:cxn modelId="{F48E7200-8B17-4C83-BE10-E27CEB32FC1C}" type="presParOf" srcId="{6330790F-7120-413D-82AE-AD84B4A0E334}" destId="{157FB0CF-6B0F-456A-98FC-DCE69FFBD4D3}" srcOrd="2" destOrd="0" presId="urn:microsoft.com/office/officeart/2018/2/layout/IconVerticalSolidList"/>
    <dgm:cxn modelId="{9CFC7C2B-0F90-4A1B-86D6-42E4A6273026}" type="presParOf" srcId="{6330790F-7120-413D-82AE-AD84B4A0E334}" destId="{79F1E719-0CEC-4B6F-BDDC-4D20E620BB11}" srcOrd="3" destOrd="0" presId="urn:microsoft.com/office/officeart/2018/2/layout/IconVerticalSolidList"/>
    <dgm:cxn modelId="{E697481E-6BED-4A72-877D-B09CC871FDC8}" type="presParOf" srcId="{3B96BBA4-5C47-41A3-BAC5-BC64EBA7BA07}" destId="{6194C143-ACE4-4EC2-99B3-B16B4BD9EC25}" srcOrd="1" destOrd="0" presId="urn:microsoft.com/office/officeart/2018/2/layout/IconVerticalSolidList"/>
    <dgm:cxn modelId="{89EE51BD-94E9-4834-B770-FB191CBA7E25}" type="presParOf" srcId="{3B96BBA4-5C47-41A3-BAC5-BC64EBA7BA07}" destId="{1E4AC06F-0D3C-4B36-8C40-B473A424A5BD}" srcOrd="2" destOrd="0" presId="urn:microsoft.com/office/officeart/2018/2/layout/IconVerticalSolidList"/>
    <dgm:cxn modelId="{F68D3507-7D2A-49AA-B4CA-2277622B2DF6}" type="presParOf" srcId="{1E4AC06F-0D3C-4B36-8C40-B473A424A5BD}" destId="{5CA21E80-F358-4974-8110-F3F53958730B}" srcOrd="0" destOrd="0" presId="urn:microsoft.com/office/officeart/2018/2/layout/IconVerticalSolidList"/>
    <dgm:cxn modelId="{A9E7C603-DFDC-427B-A1CE-77E134392906}" type="presParOf" srcId="{1E4AC06F-0D3C-4B36-8C40-B473A424A5BD}" destId="{3F85D925-B407-496B-A4F7-3272B442D627}" srcOrd="1" destOrd="0" presId="urn:microsoft.com/office/officeart/2018/2/layout/IconVerticalSolidList"/>
    <dgm:cxn modelId="{00531E6E-E3DD-48B4-953A-28C2E9761D01}" type="presParOf" srcId="{1E4AC06F-0D3C-4B36-8C40-B473A424A5BD}" destId="{6160A057-EB3D-4799-AF2C-A17370621FBE}" srcOrd="2" destOrd="0" presId="urn:microsoft.com/office/officeart/2018/2/layout/IconVerticalSolidList"/>
    <dgm:cxn modelId="{B4574ACC-89B5-4F39-A648-3E8708F46502}" type="presParOf" srcId="{1E4AC06F-0D3C-4B36-8C40-B473A424A5BD}" destId="{2957F3B2-1449-455F-B9F5-FA12CFE0603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717FEC-C124-4C2E-9404-24C3A1A9EAE5}"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BA3F1B45-4F87-4ED3-A27D-4D1BCAA6119A}">
      <dgm:prSet/>
      <dgm:spPr/>
      <dgm:t>
        <a:bodyPr/>
        <a:lstStyle/>
        <a:p>
          <a:r>
            <a:rPr lang="en-US"/>
            <a:t>Consolidated stakeholder feedback received </a:t>
          </a:r>
        </a:p>
      </dgm:t>
    </dgm:pt>
    <dgm:pt modelId="{AB3B4513-A64A-4132-9E53-A03C9EC009E5}" type="parTrans" cxnId="{71376EEE-C3C2-4FAF-9F1F-26ABBA0C5B12}">
      <dgm:prSet/>
      <dgm:spPr/>
      <dgm:t>
        <a:bodyPr/>
        <a:lstStyle/>
        <a:p>
          <a:endParaRPr lang="en-US"/>
        </a:p>
      </dgm:t>
    </dgm:pt>
    <dgm:pt modelId="{164444CE-F93E-489B-BF93-6294FCB32056}" type="sibTrans" cxnId="{71376EEE-C3C2-4FAF-9F1F-26ABBA0C5B12}">
      <dgm:prSet/>
      <dgm:spPr/>
      <dgm:t>
        <a:bodyPr/>
        <a:lstStyle/>
        <a:p>
          <a:endParaRPr lang="en-US"/>
        </a:p>
      </dgm:t>
    </dgm:pt>
    <dgm:pt modelId="{7C9A4FA4-A6CC-4D46-9C46-D1518DE37850}">
      <dgm:prSet/>
      <dgm:spPr/>
      <dgm:t>
        <a:bodyPr/>
        <a:lstStyle/>
        <a:p>
          <a:r>
            <a:rPr lang="en-US"/>
            <a:t>DESE will continue with focused stakeholder feedback in the future</a:t>
          </a:r>
        </a:p>
      </dgm:t>
    </dgm:pt>
    <dgm:pt modelId="{6226CF70-4B0A-4B83-8836-1CF9B94539CD}" type="parTrans" cxnId="{B4B340CE-6831-4B9F-9989-DB29F3E4996F}">
      <dgm:prSet/>
      <dgm:spPr/>
      <dgm:t>
        <a:bodyPr/>
        <a:lstStyle/>
        <a:p>
          <a:endParaRPr lang="en-US"/>
        </a:p>
      </dgm:t>
    </dgm:pt>
    <dgm:pt modelId="{D81A407D-D450-468D-A0F2-40C18801C50E}" type="sibTrans" cxnId="{B4B340CE-6831-4B9F-9989-DB29F3E4996F}">
      <dgm:prSet/>
      <dgm:spPr/>
      <dgm:t>
        <a:bodyPr/>
        <a:lstStyle/>
        <a:p>
          <a:endParaRPr lang="en-US"/>
        </a:p>
      </dgm:t>
    </dgm:pt>
    <dgm:pt modelId="{CF78CFFE-097B-41A8-B9C1-C33D85F3BF51}">
      <dgm:prSet/>
      <dgm:spPr/>
      <dgm:t>
        <a:bodyPr/>
        <a:lstStyle/>
        <a:p>
          <a:r>
            <a:rPr lang="en-US"/>
            <a:t>Continued work with CAST and Early Adopters </a:t>
          </a:r>
        </a:p>
      </dgm:t>
    </dgm:pt>
    <dgm:pt modelId="{77A15A97-5907-42C6-8036-B86891ADFB7B}" type="parTrans" cxnId="{F205FAAB-E1DB-4A85-B1BA-6E838338ADB3}">
      <dgm:prSet/>
      <dgm:spPr/>
      <dgm:t>
        <a:bodyPr/>
        <a:lstStyle/>
        <a:p>
          <a:endParaRPr lang="en-US"/>
        </a:p>
      </dgm:t>
    </dgm:pt>
    <dgm:pt modelId="{A64BB188-1625-41F1-A743-5C706E218309}" type="sibTrans" cxnId="{F205FAAB-E1DB-4A85-B1BA-6E838338ADB3}">
      <dgm:prSet/>
      <dgm:spPr/>
      <dgm:t>
        <a:bodyPr/>
        <a:lstStyle/>
        <a:p>
          <a:endParaRPr lang="en-US"/>
        </a:p>
      </dgm:t>
    </dgm:pt>
    <dgm:pt modelId="{DB35CF57-C36B-45E6-B090-6327620CDB40}">
      <dgm:prSet/>
      <dgm:spPr/>
      <dgm:t>
        <a:bodyPr/>
        <a:lstStyle/>
        <a:p>
          <a:r>
            <a:rPr lang="en-US"/>
            <a:t>Formation of Steering Committee</a:t>
          </a:r>
        </a:p>
      </dgm:t>
    </dgm:pt>
    <dgm:pt modelId="{3E17CA61-C4FC-4620-971F-251085090295}" type="parTrans" cxnId="{2B48D6B4-1E47-4207-A6B2-3638C031B9C6}">
      <dgm:prSet/>
      <dgm:spPr/>
      <dgm:t>
        <a:bodyPr/>
        <a:lstStyle/>
        <a:p>
          <a:endParaRPr lang="en-US"/>
        </a:p>
      </dgm:t>
    </dgm:pt>
    <dgm:pt modelId="{E515ACC0-5E27-4B4F-9D2F-A5AB36078D39}" type="sibTrans" cxnId="{2B48D6B4-1E47-4207-A6B2-3638C031B9C6}">
      <dgm:prSet/>
      <dgm:spPr/>
      <dgm:t>
        <a:bodyPr/>
        <a:lstStyle/>
        <a:p>
          <a:endParaRPr lang="en-US"/>
        </a:p>
      </dgm:t>
    </dgm:pt>
    <dgm:pt modelId="{49A3DA86-873A-4D33-A2D2-48DEC3A842FB}">
      <dgm:prSet/>
      <dgm:spPr/>
      <dgm:t>
        <a:bodyPr/>
        <a:lstStyle/>
        <a:p>
          <a:r>
            <a:rPr lang="en-US"/>
            <a:t>DESE Cross-Office Participants: SEPP, SSoS, OASES, SEIS</a:t>
          </a:r>
        </a:p>
      </dgm:t>
    </dgm:pt>
    <dgm:pt modelId="{30C1D9C0-35A9-4FAA-ABB4-5BE205EF6582}" type="parTrans" cxnId="{012A37F3-FBFF-4AC4-8676-DD446354B662}">
      <dgm:prSet/>
      <dgm:spPr/>
      <dgm:t>
        <a:bodyPr/>
        <a:lstStyle/>
        <a:p>
          <a:endParaRPr lang="en-US"/>
        </a:p>
      </dgm:t>
    </dgm:pt>
    <dgm:pt modelId="{83465090-28DC-4A5F-93DD-795515F62F21}" type="sibTrans" cxnId="{012A37F3-FBFF-4AC4-8676-DD446354B662}">
      <dgm:prSet/>
      <dgm:spPr/>
      <dgm:t>
        <a:bodyPr/>
        <a:lstStyle/>
        <a:p>
          <a:endParaRPr lang="en-US"/>
        </a:p>
      </dgm:t>
    </dgm:pt>
    <dgm:pt modelId="{90E6C8A1-68E3-4017-B030-F54038F7ACBA}">
      <dgm:prSet/>
      <dgm:spPr/>
      <dgm:t>
        <a:bodyPr/>
        <a:lstStyle/>
        <a:p>
          <a:r>
            <a:rPr lang="en-US"/>
            <a:t>External Partners: CES, CAST, NCSI</a:t>
          </a:r>
        </a:p>
      </dgm:t>
    </dgm:pt>
    <dgm:pt modelId="{AE31254E-2EBD-4689-84FD-C330B6E756E5}" type="parTrans" cxnId="{5635B1B5-E5C3-4FBE-9E46-0231710E01DA}">
      <dgm:prSet/>
      <dgm:spPr/>
      <dgm:t>
        <a:bodyPr/>
        <a:lstStyle/>
        <a:p>
          <a:endParaRPr lang="en-US"/>
        </a:p>
      </dgm:t>
    </dgm:pt>
    <dgm:pt modelId="{7CBEBF3C-5496-465E-8F8A-7BC357D8587A}" type="sibTrans" cxnId="{5635B1B5-E5C3-4FBE-9E46-0231710E01DA}">
      <dgm:prSet/>
      <dgm:spPr/>
      <dgm:t>
        <a:bodyPr/>
        <a:lstStyle/>
        <a:p>
          <a:endParaRPr lang="en-US"/>
        </a:p>
      </dgm:t>
    </dgm:pt>
    <dgm:pt modelId="{D8A1371C-9F15-40E9-A7F7-83B5F5AA076A}">
      <dgm:prSet/>
      <dgm:spPr/>
      <dgm:t>
        <a:bodyPr/>
        <a:lstStyle/>
        <a:p>
          <a:r>
            <a:rPr lang="en-US"/>
            <a:t>Deliverables (in order of release): </a:t>
          </a:r>
        </a:p>
      </dgm:t>
    </dgm:pt>
    <dgm:pt modelId="{B4C09587-5239-446F-B7CF-F3AB520AB5EE}" type="parTrans" cxnId="{5C19EB3D-E01F-4FEF-948E-67148637A139}">
      <dgm:prSet/>
      <dgm:spPr/>
      <dgm:t>
        <a:bodyPr/>
        <a:lstStyle/>
        <a:p>
          <a:endParaRPr lang="en-US"/>
        </a:p>
      </dgm:t>
    </dgm:pt>
    <dgm:pt modelId="{E1989558-8555-45A5-AFC9-D21BF460F32C}" type="sibTrans" cxnId="{5C19EB3D-E01F-4FEF-948E-67148637A139}">
      <dgm:prSet/>
      <dgm:spPr/>
      <dgm:t>
        <a:bodyPr/>
        <a:lstStyle/>
        <a:p>
          <a:endParaRPr lang="en-US"/>
        </a:p>
      </dgm:t>
    </dgm:pt>
    <dgm:pt modelId="{E52BD86B-FFD3-4931-838C-F309CEDA7279}">
      <dgm:prSet/>
      <dgm:spPr/>
      <dgm:t>
        <a:bodyPr/>
        <a:lstStyle/>
        <a:p>
          <a:r>
            <a:rPr lang="en-US"/>
            <a:t>Referral, Evaluation, Eligibility Guidance</a:t>
          </a:r>
        </a:p>
      </dgm:t>
    </dgm:pt>
    <dgm:pt modelId="{CF22B500-4352-40A3-AC21-16BD99BFAA43}" type="parTrans" cxnId="{B8FC0E0B-0506-4D13-98FA-09E454646081}">
      <dgm:prSet/>
      <dgm:spPr/>
      <dgm:t>
        <a:bodyPr/>
        <a:lstStyle/>
        <a:p>
          <a:endParaRPr lang="en-US"/>
        </a:p>
      </dgm:t>
    </dgm:pt>
    <dgm:pt modelId="{3C766EF2-5BCE-480D-AC01-5984434A039C}" type="sibTrans" cxnId="{B8FC0E0B-0506-4D13-98FA-09E454646081}">
      <dgm:prSet/>
      <dgm:spPr/>
      <dgm:t>
        <a:bodyPr/>
        <a:lstStyle/>
        <a:p>
          <a:endParaRPr lang="en-US"/>
        </a:p>
      </dgm:t>
    </dgm:pt>
    <dgm:pt modelId="{86EAD526-F539-4664-81AF-277F73E31867}">
      <dgm:prSet/>
      <dgm:spPr/>
      <dgm:t>
        <a:bodyPr/>
        <a:lstStyle/>
        <a:p>
          <a:r>
            <a:rPr lang="en-US"/>
            <a:t>Forms</a:t>
          </a:r>
        </a:p>
      </dgm:t>
    </dgm:pt>
    <dgm:pt modelId="{5C973631-4A47-46AA-892B-D8315A83844A}" type="parTrans" cxnId="{CF4EA179-57EE-44EA-B16B-9C57731C1384}">
      <dgm:prSet/>
      <dgm:spPr/>
      <dgm:t>
        <a:bodyPr/>
        <a:lstStyle/>
        <a:p>
          <a:endParaRPr lang="en-US"/>
        </a:p>
      </dgm:t>
    </dgm:pt>
    <dgm:pt modelId="{375FED1C-85BB-4DC7-8028-5702C40AAE87}" type="sibTrans" cxnId="{CF4EA179-57EE-44EA-B16B-9C57731C1384}">
      <dgm:prSet/>
      <dgm:spPr/>
      <dgm:t>
        <a:bodyPr/>
        <a:lstStyle/>
        <a:p>
          <a:endParaRPr lang="en-US"/>
        </a:p>
      </dgm:t>
    </dgm:pt>
    <dgm:pt modelId="{48B47A2E-EB1A-4636-935B-1FE53627EFBF}">
      <dgm:prSet/>
      <dgm:spPr/>
      <dgm:t>
        <a:bodyPr/>
        <a:lstStyle/>
        <a:p>
          <a:r>
            <a:rPr lang="en-US"/>
            <a:t>Process Guide</a:t>
          </a:r>
        </a:p>
      </dgm:t>
    </dgm:pt>
    <dgm:pt modelId="{28B3E5D2-8176-46AC-BCBF-C51A9AB2E8BD}" type="parTrans" cxnId="{68F90501-6C14-453B-ADC4-C48F45AA6CB1}">
      <dgm:prSet/>
      <dgm:spPr/>
      <dgm:t>
        <a:bodyPr/>
        <a:lstStyle/>
        <a:p>
          <a:endParaRPr lang="en-US"/>
        </a:p>
      </dgm:t>
    </dgm:pt>
    <dgm:pt modelId="{63F64CB6-CC34-486F-BA54-6D78B5BD950E}" type="sibTrans" cxnId="{68F90501-6C14-453B-ADC4-C48F45AA6CB1}">
      <dgm:prSet/>
      <dgm:spPr/>
      <dgm:t>
        <a:bodyPr/>
        <a:lstStyle/>
        <a:p>
          <a:endParaRPr lang="en-US"/>
        </a:p>
      </dgm:t>
    </dgm:pt>
    <dgm:pt modelId="{47E5970D-F26C-42D3-8F05-FD4EC73ABB2E}">
      <dgm:prSet/>
      <dgm:spPr/>
      <dgm:t>
        <a:bodyPr/>
        <a:lstStyle/>
        <a:p>
          <a:r>
            <a:rPr lang="en-US"/>
            <a:t>Annotated Agendas</a:t>
          </a:r>
        </a:p>
      </dgm:t>
    </dgm:pt>
    <dgm:pt modelId="{A2A05282-57F2-4C6E-AE0D-E33CB71700FB}" type="parTrans" cxnId="{6E2E225A-56B1-432D-A515-DF834B040FA0}">
      <dgm:prSet/>
      <dgm:spPr/>
      <dgm:t>
        <a:bodyPr/>
        <a:lstStyle/>
        <a:p>
          <a:endParaRPr lang="en-US"/>
        </a:p>
      </dgm:t>
    </dgm:pt>
    <dgm:pt modelId="{A78BDCF2-6EB7-4798-8C56-4345BF32C786}" type="sibTrans" cxnId="{6E2E225A-56B1-432D-A515-DF834B040FA0}">
      <dgm:prSet/>
      <dgm:spPr/>
      <dgm:t>
        <a:bodyPr/>
        <a:lstStyle/>
        <a:p>
          <a:endParaRPr lang="en-US"/>
        </a:p>
      </dgm:t>
    </dgm:pt>
    <dgm:pt modelId="{DC1020FD-E124-4E0C-A488-2CB2A509C6F6}">
      <dgm:prSet/>
      <dgm:spPr/>
      <dgm:t>
        <a:bodyPr/>
        <a:lstStyle/>
        <a:p>
          <a:r>
            <a:rPr lang="en-US"/>
            <a:t>Parent Guide</a:t>
          </a:r>
        </a:p>
      </dgm:t>
    </dgm:pt>
    <dgm:pt modelId="{2F280959-F136-4B1D-838F-CC8B3E07AC6D}" type="parTrans" cxnId="{1CE0D892-D159-476F-8CD8-F296A9BD4ECE}">
      <dgm:prSet/>
      <dgm:spPr/>
      <dgm:t>
        <a:bodyPr/>
        <a:lstStyle/>
        <a:p>
          <a:endParaRPr lang="en-US"/>
        </a:p>
      </dgm:t>
    </dgm:pt>
    <dgm:pt modelId="{649F2FDA-3564-4316-AF50-42F13446CFC9}" type="sibTrans" cxnId="{1CE0D892-D159-476F-8CD8-F296A9BD4ECE}">
      <dgm:prSet/>
      <dgm:spPr/>
      <dgm:t>
        <a:bodyPr/>
        <a:lstStyle/>
        <a:p>
          <a:endParaRPr lang="en-US"/>
        </a:p>
      </dgm:t>
    </dgm:pt>
    <dgm:pt modelId="{8E346A64-6ACF-4B55-BAB1-A65FEF5E3C61}" type="pres">
      <dgm:prSet presAssocID="{92717FEC-C124-4C2E-9404-24C3A1A9EAE5}" presName="linear" presStyleCnt="0">
        <dgm:presLayoutVars>
          <dgm:dir/>
          <dgm:animLvl val="lvl"/>
          <dgm:resizeHandles val="exact"/>
        </dgm:presLayoutVars>
      </dgm:prSet>
      <dgm:spPr/>
    </dgm:pt>
    <dgm:pt modelId="{660CDE26-3FAE-427E-9AA3-8AA5D6D4E35C}" type="pres">
      <dgm:prSet presAssocID="{BA3F1B45-4F87-4ED3-A27D-4D1BCAA6119A}" presName="parentLin" presStyleCnt="0"/>
      <dgm:spPr/>
    </dgm:pt>
    <dgm:pt modelId="{00A181A7-98EC-42C9-B503-537FC60278B5}" type="pres">
      <dgm:prSet presAssocID="{BA3F1B45-4F87-4ED3-A27D-4D1BCAA6119A}" presName="parentLeftMargin" presStyleLbl="node1" presStyleIdx="0" presStyleCnt="4"/>
      <dgm:spPr/>
    </dgm:pt>
    <dgm:pt modelId="{0C836E92-0940-4C36-B7D3-82F9F9F2E6E6}" type="pres">
      <dgm:prSet presAssocID="{BA3F1B45-4F87-4ED3-A27D-4D1BCAA6119A}" presName="parentText" presStyleLbl="node1" presStyleIdx="0" presStyleCnt="4">
        <dgm:presLayoutVars>
          <dgm:chMax val="0"/>
          <dgm:bulletEnabled val="1"/>
        </dgm:presLayoutVars>
      </dgm:prSet>
      <dgm:spPr/>
    </dgm:pt>
    <dgm:pt modelId="{38C85106-4249-4392-AE60-9872A6F91182}" type="pres">
      <dgm:prSet presAssocID="{BA3F1B45-4F87-4ED3-A27D-4D1BCAA6119A}" presName="negativeSpace" presStyleCnt="0"/>
      <dgm:spPr/>
    </dgm:pt>
    <dgm:pt modelId="{20337FA4-8D0E-466C-94FE-D58F45AB5CE9}" type="pres">
      <dgm:prSet presAssocID="{BA3F1B45-4F87-4ED3-A27D-4D1BCAA6119A}" presName="childText" presStyleLbl="conFgAcc1" presStyleIdx="0" presStyleCnt="4">
        <dgm:presLayoutVars>
          <dgm:bulletEnabled val="1"/>
        </dgm:presLayoutVars>
      </dgm:prSet>
      <dgm:spPr/>
    </dgm:pt>
    <dgm:pt modelId="{83B42E3D-AE66-4142-A6C3-5F12D4FC5321}" type="pres">
      <dgm:prSet presAssocID="{164444CE-F93E-489B-BF93-6294FCB32056}" presName="spaceBetweenRectangles" presStyleCnt="0"/>
      <dgm:spPr/>
    </dgm:pt>
    <dgm:pt modelId="{2AA6368B-F85C-4957-84CD-E45E9A51E26C}" type="pres">
      <dgm:prSet presAssocID="{CF78CFFE-097B-41A8-B9C1-C33D85F3BF51}" presName="parentLin" presStyleCnt="0"/>
      <dgm:spPr/>
    </dgm:pt>
    <dgm:pt modelId="{010B0700-A550-4820-B3EF-50F44432F42C}" type="pres">
      <dgm:prSet presAssocID="{CF78CFFE-097B-41A8-B9C1-C33D85F3BF51}" presName="parentLeftMargin" presStyleLbl="node1" presStyleIdx="0" presStyleCnt="4"/>
      <dgm:spPr/>
    </dgm:pt>
    <dgm:pt modelId="{3FDC1EE3-56C5-4A2D-84A0-A2630F3DAA81}" type="pres">
      <dgm:prSet presAssocID="{CF78CFFE-097B-41A8-B9C1-C33D85F3BF51}" presName="parentText" presStyleLbl="node1" presStyleIdx="1" presStyleCnt="4">
        <dgm:presLayoutVars>
          <dgm:chMax val="0"/>
          <dgm:bulletEnabled val="1"/>
        </dgm:presLayoutVars>
      </dgm:prSet>
      <dgm:spPr/>
    </dgm:pt>
    <dgm:pt modelId="{24DEEA76-8712-4BC2-9581-6E6A62835F54}" type="pres">
      <dgm:prSet presAssocID="{CF78CFFE-097B-41A8-B9C1-C33D85F3BF51}" presName="negativeSpace" presStyleCnt="0"/>
      <dgm:spPr/>
    </dgm:pt>
    <dgm:pt modelId="{779C7E62-854C-4271-A5ED-CB79D77E041E}" type="pres">
      <dgm:prSet presAssocID="{CF78CFFE-097B-41A8-B9C1-C33D85F3BF51}" presName="childText" presStyleLbl="conFgAcc1" presStyleIdx="1" presStyleCnt="4">
        <dgm:presLayoutVars>
          <dgm:bulletEnabled val="1"/>
        </dgm:presLayoutVars>
      </dgm:prSet>
      <dgm:spPr/>
    </dgm:pt>
    <dgm:pt modelId="{B072BCF5-752A-49C1-BA61-F5CAEB1A22F2}" type="pres">
      <dgm:prSet presAssocID="{A64BB188-1625-41F1-A743-5C706E218309}" presName="spaceBetweenRectangles" presStyleCnt="0"/>
      <dgm:spPr/>
    </dgm:pt>
    <dgm:pt modelId="{7923640C-BE19-45B2-958B-BD97043957A9}" type="pres">
      <dgm:prSet presAssocID="{DB35CF57-C36B-45E6-B090-6327620CDB40}" presName="parentLin" presStyleCnt="0"/>
      <dgm:spPr/>
    </dgm:pt>
    <dgm:pt modelId="{0E7B355D-5F84-4891-8F37-237AA91A6877}" type="pres">
      <dgm:prSet presAssocID="{DB35CF57-C36B-45E6-B090-6327620CDB40}" presName="parentLeftMargin" presStyleLbl="node1" presStyleIdx="1" presStyleCnt="4"/>
      <dgm:spPr/>
    </dgm:pt>
    <dgm:pt modelId="{D2A78FE1-B488-489F-803C-25F863338454}" type="pres">
      <dgm:prSet presAssocID="{DB35CF57-C36B-45E6-B090-6327620CDB40}" presName="parentText" presStyleLbl="node1" presStyleIdx="2" presStyleCnt="4">
        <dgm:presLayoutVars>
          <dgm:chMax val="0"/>
          <dgm:bulletEnabled val="1"/>
        </dgm:presLayoutVars>
      </dgm:prSet>
      <dgm:spPr/>
    </dgm:pt>
    <dgm:pt modelId="{53C78A1A-C402-45EE-A694-B1259AC59EAE}" type="pres">
      <dgm:prSet presAssocID="{DB35CF57-C36B-45E6-B090-6327620CDB40}" presName="negativeSpace" presStyleCnt="0"/>
      <dgm:spPr/>
    </dgm:pt>
    <dgm:pt modelId="{C14DF934-D181-4355-B6D7-F3A4B1927BAB}" type="pres">
      <dgm:prSet presAssocID="{DB35CF57-C36B-45E6-B090-6327620CDB40}" presName="childText" presStyleLbl="conFgAcc1" presStyleIdx="2" presStyleCnt="4">
        <dgm:presLayoutVars>
          <dgm:bulletEnabled val="1"/>
        </dgm:presLayoutVars>
      </dgm:prSet>
      <dgm:spPr/>
    </dgm:pt>
    <dgm:pt modelId="{B4FCB626-9932-49E9-8712-CB2347906222}" type="pres">
      <dgm:prSet presAssocID="{E515ACC0-5E27-4B4F-9D2F-A5AB36078D39}" presName="spaceBetweenRectangles" presStyleCnt="0"/>
      <dgm:spPr/>
    </dgm:pt>
    <dgm:pt modelId="{816075E0-9EE5-4D8E-89F4-7B428238B9BC}" type="pres">
      <dgm:prSet presAssocID="{D8A1371C-9F15-40E9-A7F7-83B5F5AA076A}" presName="parentLin" presStyleCnt="0"/>
      <dgm:spPr/>
    </dgm:pt>
    <dgm:pt modelId="{1C1BE7CD-D03D-4AB6-953E-77C61AACF8C0}" type="pres">
      <dgm:prSet presAssocID="{D8A1371C-9F15-40E9-A7F7-83B5F5AA076A}" presName="parentLeftMargin" presStyleLbl="node1" presStyleIdx="2" presStyleCnt="4"/>
      <dgm:spPr/>
    </dgm:pt>
    <dgm:pt modelId="{0348D0FA-360E-4C2F-9065-C079CCDE6E68}" type="pres">
      <dgm:prSet presAssocID="{D8A1371C-9F15-40E9-A7F7-83B5F5AA076A}" presName="parentText" presStyleLbl="node1" presStyleIdx="3" presStyleCnt="4">
        <dgm:presLayoutVars>
          <dgm:chMax val="0"/>
          <dgm:bulletEnabled val="1"/>
        </dgm:presLayoutVars>
      </dgm:prSet>
      <dgm:spPr/>
    </dgm:pt>
    <dgm:pt modelId="{D99D5E71-767E-4B22-988C-F82925B44769}" type="pres">
      <dgm:prSet presAssocID="{D8A1371C-9F15-40E9-A7F7-83B5F5AA076A}" presName="negativeSpace" presStyleCnt="0"/>
      <dgm:spPr/>
    </dgm:pt>
    <dgm:pt modelId="{693BA1B3-6BC2-4EB7-9CDF-57CCD7486558}" type="pres">
      <dgm:prSet presAssocID="{D8A1371C-9F15-40E9-A7F7-83B5F5AA076A}" presName="childText" presStyleLbl="conFgAcc1" presStyleIdx="3" presStyleCnt="4">
        <dgm:presLayoutVars>
          <dgm:bulletEnabled val="1"/>
        </dgm:presLayoutVars>
      </dgm:prSet>
      <dgm:spPr/>
    </dgm:pt>
  </dgm:ptLst>
  <dgm:cxnLst>
    <dgm:cxn modelId="{68F90501-6C14-453B-ADC4-C48F45AA6CB1}" srcId="{D8A1371C-9F15-40E9-A7F7-83B5F5AA076A}" destId="{48B47A2E-EB1A-4636-935B-1FE53627EFBF}" srcOrd="2" destOrd="0" parTransId="{28B3E5D2-8176-46AC-BCBF-C51A9AB2E8BD}" sibTransId="{63F64CB6-CC34-486F-BA54-6D78B5BD950E}"/>
    <dgm:cxn modelId="{F328F104-38A2-4DFB-B8D5-3EC1BBDC33AF}" type="presOf" srcId="{D8A1371C-9F15-40E9-A7F7-83B5F5AA076A}" destId="{0348D0FA-360E-4C2F-9065-C079CCDE6E68}" srcOrd="1" destOrd="0" presId="urn:microsoft.com/office/officeart/2005/8/layout/list1"/>
    <dgm:cxn modelId="{B8FC0E0B-0506-4D13-98FA-09E454646081}" srcId="{D8A1371C-9F15-40E9-A7F7-83B5F5AA076A}" destId="{E52BD86B-FFD3-4931-838C-F309CEDA7279}" srcOrd="0" destOrd="0" parTransId="{CF22B500-4352-40A3-AC21-16BD99BFAA43}" sibTransId="{3C766EF2-5BCE-480D-AC01-5984434A039C}"/>
    <dgm:cxn modelId="{4C6E4B2E-3922-4C17-873A-A05C262EC7EE}" type="presOf" srcId="{E52BD86B-FFD3-4931-838C-F309CEDA7279}" destId="{693BA1B3-6BC2-4EB7-9CDF-57CCD7486558}" srcOrd="0" destOrd="0" presId="urn:microsoft.com/office/officeart/2005/8/layout/list1"/>
    <dgm:cxn modelId="{5C19EB3D-E01F-4FEF-948E-67148637A139}" srcId="{92717FEC-C124-4C2E-9404-24C3A1A9EAE5}" destId="{D8A1371C-9F15-40E9-A7F7-83B5F5AA076A}" srcOrd="3" destOrd="0" parTransId="{B4C09587-5239-446F-B7CF-F3AB520AB5EE}" sibTransId="{E1989558-8555-45A5-AFC9-D21BF460F32C}"/>
    <dgm:cxn modelId="{ADEDFF5E-EB0E-40E6-AFE8-BC42BEB462C5}" type="presOf" srcId="{CF78CFFE-097B-41A8-B9C1-C33D85F3BF51}" destId="{3FDC1EE3-56C5-4A2D-84A0-A2630F3DAA81}" srcOrd="1" destOrd="0" presId="urn:microsoft.com/office/officeart/2005/8/layout/list1"/>
    <dgm:cxn modelId="{B1761E5F-F33B-4AE7-B113-9F215B5E6F08}" type="presOf" srcId="{47E5970D-F26C-42D3-8F05-FD4EC73ABB2E}" destId="{693BA1B3-6BC2-4EB7-9CDF-57CCD7486558}" srcOrd="0" destOrd="3" presId="urn:microsoft.com/office/officeart/2005/8/layout/list1"/>
    <dgm:cxn modelId="{3458A463-1C58-4DF6-ABD9-653F6A7B1D2D}" type="presOf" srcId="{BA3F1B45-4F87-4ED3-A27D-4D1BCAA6119A}" destId="{00A181A7-98EC-42C9-B503-537FC60278B5}" srcOrd="0" destOrd="0" presId="urn:microsoft.com/office/officeart/2005/8/layout/list1"/>
    <dgm:cxn modelId="{CB055B45-1F14-40B4-93CF-83512EC9D63F}" type="presOf" srcId="{DB35CF57-C36B-45E6-B090-6327620CDB40}" destId="{0E7B355D-5F84-4891-8F37-237AA91A6877}" srcOrd="0" destOrd="0" presId="urn:microsoft.com/office/officeart/2005/8/layout/list1"/>
    <dgm:cxn modelId="{05EA1E71-9EB1-4E56-8654-84618F837A60}" type="presOf" srcId="{7C9A4FA4-A6CC-4D46-9C46-D1518DE37850}" destId="{20337FA4-8D0E-466C-94FE-D58F45AB5CE9}" srcOrd="0" destOrd="0" presId="urn:microsoft.com/office/officeart/2005/8/layout/list1"/>
    <dgm:cxn modelId="{CF4EA179-57EE-44EA-B16B-9C57731C1384}" srcId="{D8A1371C-9F15-40E9-A7F7-83B5F5AA076A}" destId="{86EAD526-F539-4664-81AF-277F73E31867}" srcOrd="1" destOrd="0" parTransId="{5C973631-4A47-46AA-892B-D8315A83844A}" sibTransId="{375FED1C-85BB-4DC7-8028-5702C40AAE87}"/>
    <dgm:cxn modelId="{6E2E225A-56B1-432D-A515-DF834B040FA0}" srcId="{D8A1371C-9F15-40E9-A7F7-83B5F5AA076A}" destId="{47E5970D-F26C-42D3-8F05-FD4EC73ABB2E}" srcOrd="3" destOrd="0" parTransId="{A2A05282-57F2-4C6E-AE0D-E33CB71700FB}" sibTransId="{A78BDCF2-6EB7-4798-8C56-4345BF32C786}"/>
    <dgm:cxn modelId="{70627B8D-EDEC-4A2F-9697-E0BEC864F8CF}" type="presOf" srcId="{DB35CF57-C36B-45E6-B090-6327620CDB40}" destId="{D2A78FE1-B488-489F-803C-25F863338454}" srcOrd="1" destOrd="0" presId="urn:microsoft.com/office/officeart/2005/8/layout/list1"/>
    <dgm:cxn modelId="{3336C38E-736F-4716-9AC9-A85480CB84A1}" type="presOf" srcId="{CF78CFFE-097B-41A8-B9C1-C33D85F3BF51}" destId="{010B0700-A550-4820-B3EF-50F44432F42C}" srcOrd="0" destOrd="0" presId="urn:microsoft.com/office/officeart/2005/8/layout/list1"/>
    <dgm:cxn modelId="{1CE0D892-D159-476F-8CD8-F296A9BD4ECE}" srcId="{D8A1371C-9F15-40E9-A7F7-83B5F5AA076A}" destId="{DC1020FD-E124-4E0C-A488-2CB2A509C6F6}" srcOrd="4" destOrd="0" parTransId="{2F280959-F136-4B1D-838F-CC8B3E07AC6D}" sibTransId="{649F2FDA-3564-4316-AF50-42F13446CFC9}"/>
    <dgm:cxn modelId="{ABB3D79E-CEDA-4EA7-A72B-2C39A5070C00}" type="presOf" srcId="{DC1020FD-E124-4E0C-A488-2CB2A509C6F6}" destId="{693BA1B3-6BC2-4EB7-9CDF-57CCD7486558}" srcOrd="0" destOrd="4" presId="urn:microsoft.com/office/officeart/2005/8/layout/list1"/>
    <dgm:cxn modelId="{BEDE9DA6-1A70-42B8-B34E-6EE234CB3E1C}" type="presOf" srcId="{49A3DA86-873A-4D33-A2D2-48DEC3A842FB}" destId="{C14DF934-D181-4355-B6D7-F3A4B1927BAB}" srcOrd="0" destOrd="0" presId="urn:microsoft.com/office/officeart/2005/8/layout/list1"/>
    <dgm:cxn modelId="{F205FAAB-E1DB-4A85-B1BA-6E838338ADB3}" srcId="{92717FEC-C124-4C2E-9404-24C3A1A9EAE5}" destId="{CF78CFFE-097B-41A8-B9C1-C33D85F3BF51}" srcOrd="1" destOrd="0" parTransId="{77A15A97-5907-42C6-8036-B86891ADFB7B}" sibTransId="{A64BB188-1625-41F1-A743-5C706E218309}"/>
    <dgm:cxn modelId="{2B48D6B4-1E47-4207-A6B2-3638C031B9C6}" srcId="{92717FEC-C124-4C2E-9404-24C3A1A9EAE5}" destId="{DB35CF57-C36B-45E6-B090-6327620CDB40}" srcOrd="2" destOrd="0" parTransId="{3E17CA61-C4FC-4620-971F-251085090295}" sibTransId="{E515ACC0-5E27-4B4F-9D2F-A5AB36078D39}"/>
    <dgm:cxn modelId="{5635B1B5-E5C3-4FBE-9E46-0231710E01DA}" srcId="{DB35CF57-C36B-45E6-B090-6327620CDB40}" destId="{90E6C8A1-68E3-4017-B030-F54038F7ACBA}" srcOrd="1" destOrd="0" parTransId="{AE31254E-2EBD-4689-84FD-C330B6E756E5}" sibTransId="{7CBEBF3C-5496-465E-8F8A-7BC357D8587A}"/>
    <dgm:cxn modelId="{FB6275BB-8259-49CD-B2A5-52F39EAB38F3}" type="presOf" srcId="{86EAD526-F539-4664-81AF-277F73E31867}" destId="{693BA1B3-6BC2-4EB7-9CDF-57CCD7486558}" srcOrd="0" destOrd="1" presId="urn:microsoft.com/office/officeart/2005/8/layout/list1"/>
    <dgm:cxn modelId="{B4B340CE-6831-4B9F-9989-DB29F3E4996F}" srcId="{BA3F1B45-4F87-4ED3-A27D-4D1BCAA6119A}" destId="{7C9A4FA4-A6CC-4D46-9C46-D1518DE37850}" srcOrd="0" destOrd="0" parTransId="{6226CF70-4B0A-4B83-8836-1CF9B94539CD}" sibTransId="{D81A407D-D450-468D-A0F2-40C18801C50E}"/>
    <dgm:cxn modelId="{B63F68D3-5247-448C-80FA-E3E8ED57F633}" type="presOf" srcId="{92717FEC-C124-4C2E-9404-24C3A1A9EAE5}" destId="{8E346A64-6ACF-4B55-BAB1-A65FEF5E3C61}" srcOrd="0" destOrd="0" presId="urn:microsoft.com/office/officeart/2005/8/layout/list1"/>
    <dgm:cxn modelId="{01425CE1-3023-47D7-9C72-DEB6F1F47445}" type="presOf" srcId="{D8A1371C-9F15-40E9-A7F7-83B5F5AA076A}" destId="{1C1BE7CD-D03D-4AB6-953E-77C61AACF8C0}" srcOrd="0" destOrd="0" presId="urn:microsoft.com/office/officeart/2005/8/layout/list1"/>
    <dgm:cxn modelId="{38AF89E8-0254-4156-BE85-D1E2994852EB}" type="presOf" srcId="{48B47A2E-EB1A-4636-935B-1FE53627EFBF}" destId="{693BA1B3-6BC2-4EB7-9CDF-57CCD7486558}" srcOrd="0" destOrd="2" presId="urn:microsoft.com/office/officeart/2005/8/layout/list1"/>
    <dgm:cxn modelId="{71376EEE-C3C2-4FAF-9F1F-26ABBA0C5B12}" srcId="{92717FEC-C124-4C2E-9404-24C3A1A9EAE5}" destId="{BA3F1B45-4F87-4ED3-A27D-4D1BCAA6119A}" srcOrd="0" destOrd="0" parTransId="{AB3B4513-A64A-4132-9E53-A03C9EC009E5}" sibTransId="{164444CE-F93E-489B-BF93-6294FCB32056}"/>
    <dgm:cxn modelId="{012A37F3-FBFF-4AC4-8676-DD446354B662}" srcId="{DB35CF57-C36B-45E6-B090-6327620CDB40}" destId="{49A3DA86-873A-4D33-A2D2-48DEC3A842FB}" srcOrd="0" destOrd="0" parTransId="{30C1D9C0-35A9-4FAA-ABB4-5BE205EF6582}" sibTransId="{83465090-28DC-4A5F-93DD-795515F62F21}"/>
    <dgm:cxn modelId="{A8AE64F7-C7D9-4221-866C-939C28F85695}" type="presOf" srcId="{BA3F1B45-4F87-4ED3-A27D-4D1BCAA6119A}" destId="{0C836E92-0940-4C36-B7D3-82F9F9F2E6E6}" srcOrd="1" destOrd="0" presId="urn:microsoft.com/office/officeart/2005/8/layout/list1"/>
    <dgm:cxn modelId="{6DA6E3FA-DF8F-4D94-B6EE-F0A9C0EA2BD7}" type="presOf" srcId="{90E6C8A1-68E3-4017-B030-F54038F7ACBA}" destId="{C14DF934-D181-4355-B6D7-F3A4B1927BAB}" srcOrd="0" destOrd="1" presId="urn:microsoft.com/office/officeart/2005/8/layout/list1"/>
    <dgm:cxn modelId="{DC7253C3-B097-4A7B-9257-EE1A06D6AEB3}" type="presParOf" srcId="{8E346A64-6ACF-4B55-BAB1-A65FEF5E3C61}" destId="{660CDE26-3FAE-427E-9AA3-8AA5D6D4E35C}" srcOrd="0" destOrd="0" presId="urn:microsoft.com/office/officeart/2005/8/layout/list1"/>
    <dgm:cxn modelId="{33158C35-AB27-467D-86E0-1398706833D8}" type="presParOf" srcId="{660CDE26-3FAE-427E-9AA3-8AA5D6D4E35C}" destId="{00A181A7-98EC-42C9-B503-537FC60278B5}" srcOrd="0" destOrd="0" presId="urn:microsoft.com/office/officeart/2005/8/layout/list1"/>
    <dgm:cxn modelId="{C64EF558-621D-4FAE-A951-A7E468BD2C54}" type="presParOf" srcId="{660CDE26-3FAE-427E-9AA3-8AA5D6D4E35C}" destId="{0C836E92-0940-4C36-B7D3-82F9F9F2E6E6}" srcOrd="1" destOrd="0" presId="urn:microsoft.com/office/officeart/2005/8/layout/list1"/>
    <dgm:cxn modelId="{F648A570-3818-4487-9BFC-2820B9038E43}" type="presParOf" srcId="{8E346A64-6ACF-4B55-BAB1-A65FEF5E3C61}" destId="{38C85106-4249-4392-AE60-9872A6F91182}" srcOrd="1" destOrd="0" presId="urn:microsoft.com/office/officeart/2005/8/layout/list1"/>
    <dgm:cxn modelId="{BC501C61-CAF6-4BF6-8F87-07338A349C17}" type="presParOf" srcId="{8E346A64-6ACF-4B55-BAB1-A65FEF5E3C61}" destId="{20337FA4-8D0E-466C-94FE-D58F45AB5CE9}" srcOrd="2" destOrd="0" presId="urn:microsoft.com/office/officeart/2005/8/layout/list1"/>
    <dgm:cxn modelId="{2CC236C9-0675-45F3-B255-83163E2CF31F}" type="presParOf" srcId="{8E346A64-6ACF-4B55-BAB1-A65FEF5E3C61}" destId="{83B42E3D-AE66-4142-A6C3-5F12D4FC5321}" srcOrd="3" destOrd="0" presId="urn:microsoft.com/office/officeart/2005/8/layout/list1"/>
    <dgm:cxn modelId="{FCE9674D-D2D4-4B49-9088-19DCFD5C3683}" type="presParOf" srcId="{8E346A64-6ACF-4B55-BAB1-A65FEF5E3C61}" destId="{2AA6368B-F85C-4957-84CD-E45E9A51E26C}" srcOrd="4" destOrd="0" presId="urn:microsoft.com/office/officeart/2005/8/layout/list1"/>
    <dgm:cxn modelId="{6B7D330A-D38B-4D50-9EC5-6D9009339C3B}" type="presParOf" srcId="{2AA6368B-F85C-4957-84CD-E45E9A51E26C}" destId="{010B0700-A550-4820-B3EF-50F44432F42C}" srcOrd="0" destOrd="0" presId="urn:microsoft.com/office/officeart/2005/8/layout/list1"/>
    <dgm:cxn modelId="{FB533A8E-4E25-492C-B7FE-39A9CAD8AF2D}" type="presParOf" srcId="{2AA6368B-F85C-4957-84CD-E45E9A51E26C}" destId="{3FDC1EE3-56C5-4A2D-84A0-A2630F3DAA81}" srcOrd="1" destOrd="0" presId="urn:microsoft.com/office/officeart/2005/8/layout/list1"/>
    <dgm:cxn modelId="{E275F3E2-FA99-46AD-BAAB-150F5ACAE385}" type="presParOf" srcId="{8E346A64-6ACF-4B55-BAB1-A65FEF5E3C61}" destId="{24DEEA76-8712-4BC2-9581-6E6A62835F54}" srcOrd="5" destOrd="0" presId="urn:microsoft.com/office/officeart/2005/8/layout/list1"/>
    <dgm:cxn modelId="{DC9D0783-D0DF-45CC-8BB1-73D64B46254C}" type="presParOf" srcId="{8E346A64-6ACF-4B55-BAB1-A65FEF5E3C61}" destId="{779C7E62-854C-4271-A5ED-CB79D77E041E}" srcOrd="6" destOrd="0" presId="urn:microsoft.com/office/officeart/2005/8/layout/list1"/>
    <dgm:cxn modelId="{F24D6C13-E20B-4916-9264-65D9859E112A}" type="presParOf" srcId="{8E346A64-6ACF-4B55-BAB1-A65FEF5E3C61}" destId="{B072BCF5-752A-49C1-BA61-F5CAEB1A22F2}" srcOrd="7" destOrd="0" presId="urn:microsoft.com/office/officeart/2005/8/layout/list1"/>
    <dgm:cxn modelId="{F1270DE6-6278-4D89-91E5-2708F653B507}" type="presParOf" srcId="{8E346A64-6ACF-4B55-BAB1-A65FEF5E3C61}" destId="{7923640C-BE19-45B2-958B-BD97043957A9}" srcOrd="8" destOrd="0" presId="urn:microsoft.com/office/officeart/2005/8/layout/list1"/>
    <dgm:cxn modelId="{9A5F074A-546B-4D00-A2D7-99C03A30413B}" type="presParOf" srcId="{7923640C-BE19-45B2-958B-BD97043957A9}" destId="{0E7B355D-5F84-4891-8F37-237AA91A6877}" srcOrd="0" destOrd="0" presId="urn:microsoft.com/office/officeart/2005/8/layout/list1"/>
    <dgm:cxn modelId="{F264D56F-FE1D-4F07-AA30-BFCAFA548BDE}" type="presParOf" srcId="{7923640C-BE19-45B2-958B-BD97043957A9}" destId="{D2A78FE1-B488-489F-803C-25F863338454}" srcOrd="1" destOrd="0" presId="urn:microsoft.com/office/officeart/2005/8/layout/list1"/>
    <dgm:cxn modelId="{19FDB6AC-BEBA-4687-A510-7D5DA7FBE5D7}" type="presParOf" srcId="{8E346A64-6ACF-4B55-BAB1-A65FEF5E3C61}" destId="{53C78A1A-C402-45EE-A694-B1259AC59EAE}" srcOrd="9" destOrd="0" presId="urn:microsoft.com/office/officeart/2005/8/layout/list1"/>
    <dgm:cxn modelId="{1874FEC8-3E26-4FB1-9222-18104A6E129A}" type="presParOf" srcId="{8E346A64-6ACF-4B55-BAB1-A65FEF5E3C61}" destId="{C14DF934-D181-4355-B6D7-F3A4B1927BAB}" srcOrd="10" destOrd="0" presId="urn:microsoft.com/office/officeart/2005/8/layout/list1"/>
    <dgm:cxn modelId="{298E7EC8-962D-404F-B060-6C5D6B982C86}" type="presParOf" srcId="{8E346A64-6ACF-4B55-BAB1-A65FEF5E3C61}" destId="{B4FCB626-9932-49E9-8712-CB2347906222}" srcOrd="11" destOrd="0" presId="urn:microsoft.com/office/officeart/2005/8/layout/list1"/>
    <dgm:cxn modelId="{8A36D423-A2B2-4082-A4CE-00AF7E21BA16}" type="presParOf" srcId="{8E346A64-6ACF-4B55-BAB1-A65FEF5E3C61}" destId="{816075E0-9EE5-4D8E-89F4-7B428238B9BC}" srcOrd="12" destOrd="0" presId="urn:microsoft.com/office/officeart/2005/8/layout/list1"/>
    <dgm:cxn modelId="{C413A42F-2B25-4DCD-BB68-7C335F2BCA25}" type="presParOf" srcId="{816075E0-9EE5-4D8E-89F4-7B428238B9BC}" destId="{1C1BE7CD-D03D-4AB6-953E-77C61AACF8C0}" srcOrd="0" destOrd="0" presId="urn:microsoft.com/office/officeart/2005/8/layout/list1"/>
    <dgm:cxn modelId="{97507320-4BF0-4C12-9140-BC2B10AB23C7}" type="presParOf" srcId="{816075E0-9EE5-4D8E-89F4-7B428238B9BC}" destId="{0348D0FA-360E-4C2F-9065-C079CCDE6E68}" srcOrd="1" destOrd="0" presId="urn:microsoft.com/office/officeart/2005/8/layout/list1"/>
    <dgm:cxn modelId="{8065F49D-D374-477E-9F96-2A4F67F1CFAF}" type="presParOf" srcId="{8E346A64-6ACF-4B55-BAB1-A65FEF5E3C61}" destId="{D99D5E71-767E-4B22-988C-F82925B44769}" srcOrd="13" destOrd="0" presId="urn:microsoft.com/office/officeart/2005/8/layout/list1"/>
    <dgm:cxn modelId="{58D7CF46-0CF5-40B0-87B5-D2A8535FD264}" type="presParOf" srcId="{8E346A64-6ACF-4B55-BAB1-A65FEF5E3C61}" destId="{693BA1B3-6BC2-4EB7-9CDF-57CCD748655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3E0A42-6AA8-4CF8-9433-85CDEFC52CCE}"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FA05C705-A002-4808-8A15-378B93584090}">
      <dgm:prSet/>
      <dgm:spPr/>
      <dgm:t>
        <a:bodyPr/>
        <a:lstStyle/>
        <a:p>
          <a:r>
            <a:rPr lang="en-US"/>
            <a:t>School-aged students attending ABA centers part-time or full-time</a:t>
          </a:r>
        </a:p>
      </dgm:t>
    </dgm:pt>
    <dgm:pt modelId="{D2ED5E62-5FC6-4243-AFFB-51C94B82F43A}" type="parTrans" cxnId="{3481C71C-2F55-4343-898D-8354EE245B1A}">
      <dgm:prSet/>
      <dgm:spPr/>
      <dgm:t>
        <a:bodyPr/>
        <a:lstStyle/>
        <a:p>
          <a:endParaRPr lang="en-US"/>
        </a:p>
      </dgm:t>
    </dgm:pt>
    <dgm:pt modelId="{ACF14AD3-B15B-4637-9EA3-196ADEC1DC78}" type="sibTrans" cxnId="{3481C71C-2F55-4343-898D-8354EE245B1A}">
      <dgm:prSet/>
      <dgm:spPr/>
      <dgm:t>
        <a:bodyPr/>
        <a:lstStyle/>
        <a:p>
          <a:endParaRPr lang="en-US"/>
        </a:p>
      </dgm:t>
    </dgm:pt>
    <dgm:pt modelId="{1137FA33-52D9-4532-90C4-90E2C2872292}">
      <dgm:prSet/>
      <dgm:spPr/>
      <dgm:t>
        <a:bodyPr/>
        <a:lstStyle/>
        <a:p>
          <a:r>
            <a:rPr lang="en-US" dirty="0"/>
            <a:t>Is this happening in your school district?</a:t>
          </a:r>
        </a:p>
      </dgm:t>
    </dgm:pt>
    <dgm:pt modelId="{65F4F522-68B2-487E-AFAA-2C4E73121E64}" type="parTrans" cxnId="{278DCCA6-58AC-48DD-BBD0-D8B89CF91109}">
      <dgm:prSet/>
      <dgm:spPr/>
      <dgm:t>
        <a:bodyPr/>
        <a:lstStyle/>
        <a:p>
          <a:endParaRPr lang="en-US"/>
        </a:p>
      </dgm:t>
    </dgm:pt>
    <dgm:pt modelId="{84E17D3A-2F40-4A3C-9FE7-B7EDE08D00A5}" type="sibTrans" cxnId="{278DCCA6-58AC-48DD-BBD0-D8B89CF91109}">
      <dgm:prSet/>
      <dgm:spPr/>
      <dgm:t>
        <a:bodyPr/>
        <a:lstStyle/>
        <a:p>
          <a:endParaRPr lang="en-US"/>
        </a:p>
      </dgm:t>
    </dgm:pt>
    <dgm:pt modelId="{F0554588-E264-4AEA-8221-1C79776F2B14}">
      <dgm:prSet/>
      <dgm:spPr/>
      <dgm:t>
        <a:bodyPr/>
        <a:lstStyle/>
        <a:p>
          <a:r>
            <a:rPr lang="en-US" dirty="0"/>
            <a:t>Please reach out to Russell.Johnston@mass.gov</a:t>
          </a:r>
        </a:p>
      </dgm:t>
    </dgm:pt>
    <dgm:pt modelId="{807E8BA4-7B36-47C4-879F-91A9E4CE37A6}" type="parTrans" cxnId="{AF2EB1F6-6EC8-4629-ADB9-754A681DC168}">
      <dgm:prSet/>
      <dgm:spPr/>
      <dgm:t>
        <a:bodyPr/>
        <a:lstStyle/>
        <a:p>
          <a:endParaRPr lang="en-US"/>
        </a:p>
      </dgm:t>
    </dgm:pt>
    <dgm:pt modelId="{75A192A9-DB9E-45BB-86C4-619B911FAA4A}" type="sibTrans" cxnId="{AF2EB1F6-6EC8-4629-ADB9-754A681DC168}">
      <dgm:prSet/>
      <dgm:spPr/>
      <dgm:t>
        <a:bodyPr/>
        <a:lstStyle/>
        <a:p>
          <a:endParaRPr lang="en-US"/>
        </a:p>
      </dgm:t>
    </dgm:pt>
    <dgm:pt modelId="{46535AEB-3782-4596-80D3-21D56079F587}" type="pres">
      <dgm:prSet presAssocID="{C33E0A42-6AA8-4CF8-9433-85CDEFC52CCE}" presName="linear" presStyleCnt="0">
        <dgm:presLayoutVars>
          <dgm:animLvl val="lvl"/>
          <dgm:resizeHandles val="exact"/>
        </dgm:presLayoutVars>
      </dgm:prSet>
      <dgm:spPr/>
    </dgm:pt>
    <dgm:pt modelId="{92D503A3-7A7F-4BB5-889F-3BE5945167AC}" type="pres">
      <dgm:prSet presAssocID="{FA05C705-A002-4808-8A15-378B93584090}" presName="parentText" presStyleLbl="node1" presStyleIdx="0" presStyleCnt="3">
        <dgm:presLayoutVars>
          <dgm:chMax val="0"/>
          <dgm:bulletEnabled val="1"/>
        </dgm:presLayoutVars>
      </dgm:prSet>
      <dgm:spPr/>
    </dgm:pt>
    <dgm:pt modelId="{9116EB03-346A-4B98-A893-2A74D977FC54}" type="pres">
      <dgm:prSet presAssocID="{ACF14AD3-B15B-4637-9EA3-196ADEC1DC78}" presName="spacer" presStyleCnt="0"/>
      <dgm:spPr/>
    </dgm:pt>
    <dgm:pt modelId="{96806149-2BF2-4C8D-9F7A-C7150517064A}" type="pres">
      <dgm:prSet presAssocID="{1137FA33-52D9-4532-90C4-90E2C2872292}" presName="parentText" presStyleLbl="node1" presStyleIdx="1" presStyleCnt="3">
        <dgm:presLayoutVars>
          <dgm:chMax val="0"/>
          <dgm:bulletEnabled val="1"/>
        </dgm:presLayoutVars>
      </dgm:prSet>
      <dgm:spPr/>
    </dgm:pt>
    <dgm:pt modelId="{47AE0FA5-24AE-451D-8181-E0A55C11F4CA}" type="pres">
      <dgm:prSet presAssocID="{84E17D3A-2F40-4A3C-9FE7-B7EDE08D00A5}" presName="spacer" presStyleCnt="0"/>
      <dgm:spPr/>
    </dgm:pt>
    <dgm:pt modelId="{A0748BDA-ECC6-4310-8767-CCEA4422337C}" type="pres">
      <dgm:prSet presAssocID="{F0554588-E264-4AEA-8221-1C79776F2B14}" presName="parentText" presStyleLbl="node1" presStyleIdx="2" presStyleCnt="3">
        <dgm:presLayoutVars>
          <dgm:chMax val="0"/>
          <dgm:bulletEnabled val="1"/>
        </dgm:presLayoutVars>
      </dgm:prSet>
      <dgm:spPr/>
    </dgm:pt>
  </dgm:ptLst>
  <dgm:cxnLst>
    <dgm:cxn modelId="{945BCB18-CD1E-4C4A-BC36-C825A20A7CEA}" type="presOf" srcId="{F0554588-E264-4AEA-8221-1C79776F2B14}" destId="{A0748BDA-ECC6-4310-8767-CCEA4422337C}" srcOrd="0" destOrd="0" presId="urn:microsoft.com/office/officeart/2005/8/layout/vList2"/>
    <dgm:cxn modelId="{3481C71C-2F55-4343-898D-8354EE245B1A}" srcId="{C33E0A42-6AA8-4CF8-9433-85CDEFC52CCE}" destId="{FA05C705-A002-4808-8A15-378B93584090}" srcOrd="0" destOrd="0" parTransId="{D2ED5E62-5FC6-4243-AFFB-51C94B82F43A}" sibTransId="{ACF14AD3-B15B-4637-9EA3-196ADEC1DC78}"/>
    <dgm:cxn modelId="{046B6567-05B2-4F79-A8CC-FF174B19F88A}" type="presOf" srcId="{FA05C705-A002-4808-8A15-378B93584090}" destId="{92D503A3-7A7F-4BB5-889F-3BE5945167AC}" srcOrd="0" destOrd="0" presId="urn:microsoft.com/office/officeart/2005/8/layout/vList2"/>
    <dgm:cxn modelId="{278DCCA6-58AC-48DD-BBD0-D8B89CF91109}" srcId="{C33E0A42-6AA8-4CF8-9433-85CDEFC52CCE}" destId="{1137FA33-52D9-4532-90C4-90E2C2872292}" srcOrd="1" destOrd="0" parTransId="{65F4F522-68B2-487E-AFAA-2C4E73121E64}" sibTransId="{84E17D3A-2F40-4A3C-9FE7-B7EDE08D00A5}"/>
    <dgm:cxn modelId="{27ACFAE7-2555-45CE-84CB-33713B865829}" type="presOf" srcId="{1137FA33-52D9-4532-90C4-90E2C2872292}" destId="{96806149-2BF2-4C8D-9F7A-C7150517064A}" srcOrd="0" destOrd="0" presId="urn:microsoft.com/office/officeart/2005/8/layout/vList2"/>
    <dgm:cxn modelId="{291E34F4-2F90-4083-ABFD-85CCDD251F82}" type="presOf" srcId="{C33E0A42-6AA8-4CF8-9433-85CDEFC52CCE}" destId="{46535AEB-3782-4596-80D3-21D56079F587}" srcOrd="0" destOrd="0" presId="urn:microsoft.com/office/officeart/2005/8/layout/vList2"/>
    <dgm:cxn modelId="{AF2EB1F6-6EC8-4629-ADB9-754A681DC168}" srcId="{C33E0A42-6AA8-4CF8-9433-85CDEFC52CCE}" destId="{F0554588-E264-4AEA-8221-1C79776F2B14}" srcOrd="2" destOrd="0" parTransId="{807E8BA4-7B36-47C4-879F-91A9E4CE37A6}" sibTransId="{75A192A9-DB9E-45BB-86C4-619B911FAA4A}"/>
    <dgm:cxn modelId="{7DDE5891-6BF5-4B8E-846C-11E4493C0243}" type="presParOf" srcId="{46535AEB-3782-4596-80D3-21D56079F587}" destId="{92D503A3-7A7F-4BB5-889F-3BE5945167AC}" srcOrd="0" destOrd="0" presId="urn:microsoft.com/office/officeart/2005/8/layout/vList2"/>
    <dgm:cxn modelId="{38E5C829-0FC0-4539-83B3-81AA0732BE6F}" type="presParOf" srcId="{46535AEB-3782-4596-80D3-21D56079F587}" destId="{9116EB03-346A-4B98-A893-2A74D977FC54}" srcOrd="1" destOrd="0" presId="urn:microsoft.com/office/officeart/2005/8/layout/vList2"/>
    <dgm:cxn modelId="{C7D9E0CC-016E-4831-9DA3-AA7EA18DD524}" type="presParOf" srcId="{46535AEB-3782-4596-80D3-21D56079F587}" destId="{96806149-2BF2-4C8D-9F7A-C7150517064A}" srcOrd="2" destOrd="0" presId="urn:microsoft.com/office/officeart/2005/8/layout/vList2"/>
    <dgm:cxn modelId="{BC25331A-82DF-4AF1-84E1-14035E33DAED}" type="presParOf" srcId="{46535AEB-3782-4596-80D3-21D56079F587}" destId="{47AE0FA5-24AE-451D-8181-E0A55C11F4CA}" srcOrd="3" destOrd="0" presId="urn:microsoft.com/office/officeart/2005/8/layout/vList2"/>
    <dgm:cxn modelId="{23E5F0C3-690D-4BE1-9C31-B1805BFCB6F9}" type="presParOf" srcId="{46535AEB-3782-4596-80D3-21D56079F587}" destId="{A0748BDA-ECC6-4310-8767-CCEA4422337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EF378-05FC-46E5-AD11-86BF9405E90E}">
      <dsp:nvSpPr>
        <dsp:cNvPr id="0" name=""/>
        <dsp:cNvSpPr/>
      </dsp:nvSpPr>
      <dsp:spPr>
        <a:xfrm>
          <a:off x="0" y="956381"/>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71BD8F-0D6D-4518-9269-D284DC93B346}">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F1E719-0CEC-4B6F-BDDC-4D20E620BB11}">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en-US" sz="2500" kern="1200" baseline="0" dirty="0">
              <a:hlinkClick xmlns:r="http://schemas.openxmlformats.org/officeDocument/2006/relationships" r:id="rId3"/>
            </a:rPr>
            <a:t>New CDC guidance for K12 schools</a:t>
          </a:r>
          <a:endParaRPr lang="en-US" sz="2500" kern="1200" dirty="0"/>
        </a:p>
      </dsp:txBody>
      <dsp:txXfrm>
        <a:off x="2039300" y="956381"/>
        <a:ext cx="4474303" cy="1765627"/>
      </dsp:txXfrm>
    </dsp:sp>
    <dsp:sp modelId="{5CA21E80-F358-4974-8110-F3F53958730B}">
      <dsp:nvSpPr>
        <dsp:cNvPr id="0" name=""/>
        <dsp:cNvSpPr/>
      </dsp:nvSpPr>
      <dsp:spPr>
        <a:xfrm>
          <a:off x="0" y="3163416"/>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85D925-B407-496B-A4F7-3272B442D627}">
      <dsp:nvSpPr>
        <dsp:cNvPr id="0" name=""/>
        <dsp:cNvSpPr/>
      </dsp:nvSpPr>
      <dsp:spPr>
        <a:xfrm>
          <a:off x="534102" y="3560682"/>
          <a:ext cx="971095" cy="971095"/>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57F3B2-1449-455F-B9F5-FA12CFE06030}">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en-US" sz="2500" kern="1200" baseline="0"/>
            <a:t>Updated DESE and DPH guidance in early August</a:t>
          </a:r>
          <a:endParaRPr lang="en-US" sz="2500" kern="1200"/>
        </a:p>
      </dsp:txBody>
      <dsp:txXfrm>
        <a:off x="2039300" y="3163416"/>
        <a:ext cx="4474303" cy="1765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37FA4-8D0E-466C-94FE-D58F45AB5CE9}">
      <dsp:nvSpPr>
        <dsp:cNvPr id="0" name=""/>
        <dsp:cNvSpPr/>
      </dsp:nvSpPr>
      <dsp:spPr>
        <a:xfrm>
          <a:off x="0" y="257000"/>
          <a:ext cx="6666833" cy="957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33248" rIns="51742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DESE will continue with focused stakeholder feedback in the future</a:t>
          </a:r>
        </a:p>
      </dsp:txBody>
      <dsp:txXfrm>
        <a:off x="0" y="257000"/>
        <a:ext cx="6666833" cy="957600"/>
      </dsp:txXfrm>
    </dsp:sp>
    <dsp:sp modelId="{0C836E92-0940-4C36-B7D3-82F9F9F2E6E6}">
      <dsp:nvSpPr>
        <dsp:cNvPr id="0" name=""/>
        <dsp:cNvSpPr/>
      </dsp:nvSpPr>
      <dsp:spPr>
        <a:xfrm>
          <a:off x="333341" y="20840"/>
          <a:ext cx="4666783" cy="472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11200">
            <a:lnSpc>
              <a:spcPct val="90000"/>
            </a:lnSpc>
            <a:spcBef>
              <a:spcPct val="0"/>
            </a:spcBef>
            <a:spcAft>
              <a:spcPct val="35000"/>
            </a:spcAft>
            <a:buNone/>
          </a:pPr>
          <a:r>
            <a:rPr lang="en-US" sz="1600" kern="1200"/>
            <a:t>Consolidated stakeholder feedback received </a:t>
          </a:r>
        </a:p>
      </dsp:txBody>
      <dsp:txXfrm>
        <a:off x="356398" y="43897"/>
        <a:ext cx="4620669" cy="426206"/>
      </dsp:txXfrm>
    </dsp:sp>
    <dsp:sp modelId="{779C7E62-854C-4271-A5ED-CB79D77E041E}">
      <dsp:nvSpPr>
        <dsp:cNvPr id="0" name=""/>
        <dsp:cNvSpPr/>
      </dsp:nvSpPr>
      <dsp:spPr>
        <a:xfrm>
          <a:off x="0" y="1537160"/>
          <a:ext cx="6666833" cy="403200"/>
        </a:xfrm>
        <a:prstGeom prst="rect">
          <a:avLst/>
        </a:prstGeom>
        <a:solidFill>
          <a:schemeClr val="lt1">
            <a:alpha val="90000"/>
            <a:hueOff val="0"/>
            <a:satOff val="0"/>
            <a:lumOff val="0"/>
            <a:alphaOff val="0"/>
          </a:schemeClr>
        </a:solidFill>
        <a:ln w="6350" cap="flat" cmpd="sng" algn="ctr">
          <a:solidFill>
            <a:schemeClr val="accent2">
              <a:hueOff val="418412"/>
              <a:satOff val="5357"/>
              <a:lumOff val="-2026"/>
              <a:alphaOff val="0"/>
            </a:schemeClr>
          </a:solidFill>
          <a:prstDash val="solid"/>
          <a:miter lim="800000"/>
        </a:ln>
        <a:effectLst/>
      </dsp:spPr>
      <dsp:style>
        <a:lnRef idx="1">
          <a:scrgbClr r="0" g="0" b="0"/>
        </a:lnRef>
        <a:fillRef idx="1">
          <a:scrgbClr r="0" g="0" b="0"/>
        </a:fillRef>
        <a:effectRef idx="0">
          <a:scrgbClr r="0" g="0" b="0"/>
        </a:effectRef>
        <a:fontRef idx="minor"/>
      </dsp:style>
    </dsp:sp>
    <dsp:sp modelId="{3FDC1EE3-56C5-4A2D-84A0-A2630F3DAA81}">
      <dsp:nvSpPr>
        <dsp:cNvPr id="0" name=""/>
        <dsp:cNvSpPr/>
      </dsp:nvSpPr>
      <dsp:spPr>
        <a:xfrm>
          <a:off x="333341" y="1301000"/>
          <a:ext cx="4666783" cy="472320"/>
        </a:xfrm>
        <a:prstGeom prst="roundRect">
          <a:avLst/>
        </a:prstGeom>
        <a:gradFill rotWithShape="0">
          <a:gsLst>
            <a:gs pos="0">
              <a:schemeClr val="accent2">
                <a:hueOff val="418412"/>
                <a:satOff val="5357"/>
                <a:lumOff val="-2026"/>
                <a:alphaOff val="0"/>
                <a:satMod val="103000"/>
                <a:lumMod val="102000"/>
                <a:tint val="94000"/>
              </a:schemeClr>
            </a:gs>
            <a:gs pos="50000">
              <a:schemeClr val="accent2">
                <a:hueOff val="418412"/>
                <a:satOff val="5357"/>
                <a:lumOff val="-2026"/>
                <a:alphaOff val="0"/>
                <a:satMod val="110000"/>
                <a:lumMod val="100000"/>
                <a:shade val="100000"/>
              </a:schemeClr>
            </a:gs>
            <a:gs pos="100000">
              <a:schemeClr val="accent2">
                <a:hueOff val="418412"/>
                <a:satOff val="5357"/>
                <a:lumOff val="-20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11200">
            <a:lnSpc>
              <a:spcPct val="90000"/>
            </a:lnSpc>
            <a:spcBef>
              <a:spcPct val="0"/>
            </a:spcBef>
            <a:spcAft>
              <a:spcPct val="35000"/>
            </a:spcAft>
            <a:buNone/>
          </a:pPr>
          <a:r>
            <a:rPr lang="en-US" sz="1600" kern="1200"/>
            <a:t>Continued work with CAST and Early Adopters </a:t>
          </a:r>
        </a:p>
      </dsp:txBody>
      <dsp:txXfrm>
        <a:off x="356398" y="1324057"/>
        <a:ext cx="4620669" cy="426206"/>
      </dsp:txXfrm>
    </dsp:sp>
    <dsp:sp modelId="{C14DF934-D181-4355-B6D7-F3A4B1927BAB}">
      <dsp:nvSpPr>
        <dsp:cNvPr id="0" name=""/>
        <dsp:cNvSpPr/>
      </dsp:nvSpPr>
      <dsp:spPr>
        <a:xfrm>
          <a:off x="0" y="2262920"/>
          <a:ext cx="6666833" cy="982799"/>
        </a:xfrm>
        <a:prstGeom prst="rect">
          <a:avLst/>
        </a:prstGeom>
        <a:solidFill>
          <a:schemeClr val="lt1">
            <a:alpha val="90000"/>
            <a:hueOff val="0"/>
            <a:satOff val="0"/>
            <a:lumOff val="0"/>
            <a:alphaOff val="0"/>
          </a:schemeClr>
        </a:solidFill>
        <a:ln w="6350" cap="flat" cmpd="sng" algn="ctr">
          <a:solidFill>
            <a:schemeClr val="accent2">
              <a:hueOff val="836824"/>
              <a:satOff val="10715"/>
              <a:lumOff val="-405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33248" rIns="51742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DESE Cross-Office Participants: SEPP, SSoS, OASES, SEIS</a:t>
          </a:r>
        </a:p>
        <a:p>
          <a:pPr marL="171450" lvl="1" indent="-171450" algn="l" defTabSz="711200">
            <a:lnSpc>
              <a:spcPct val="90000"/>
            </a:lnSpc>
            <a:spcBef>
              <a:spcPct val="0"/>
            </a:spcBef>
            <a:spcAft>
              <a:spcPct val="15000"/>
            </a:spcAft>
            <a:buChar char="•"/>
          </a:pPr>
          <a:r>
            <a:rPr lang="en-US" sz="1600" kern="1200"/>
            <a:t>External Partners: CES, CAST, NCSI</a:t>
          </a:r>
        </a:p>
      </dsp:txBody>
      <dsp:txXfrm>
        <a:off x="0" y="2262920"/>
        <a:ext cx="6666833" cy="982799"/>
      </dsp:txXfrm>
    </dsp:sp>
    <dsp:sp modelId="{D2A78FE1-B488-489F-803C-25F863338454}">
      <dsp:nvSpPr>
        <dsp:cNvPr id="0" name=""/>
        <dsp:cNvSpPr/>
      </dsp:nvSpPr>
      <dsp:spPr>
        <a:xfrm>
          <a:off x="333341" y="2026760"/>
          <a:ext cx="4666783" cy="472320"/>
        </a:xfrm>
        <a:prstGeom prst="roundRect">
          <a:avLst/>
        </a:prstGeom>
        <a:gradFill rotWithShape="0">
          <a:gsLst>
            <a:gs pos="0">
              <a:schemeClr val="accent2">
                <a:hueOff val="836824"/>
                <a:satOff val="10715"/>
                <a:lumOff val="-4052"/>
                <a:alphaOff val="0"/>
                <a:satMod val="103000"/>
                <a:lumMod val="102000"/>
                <a:tint val="94000"/>
              </a:schemeClr>
            </a:gs>
            <a:gs pos="50000">
              <a:schemeClr val="accent2">
                <a:hueOff val="836824"/>
                <a:satOff val="10715"/>
                <a:lumOff val="-4052"/>
                <a:alphaOff val="0"/>
                <a:satMod val="110000"/>
                <a:lumMod val="100000"/>
                <a:shade val="100000"/>
              </a:schemeClr>
            </a:gs>
            <a:gs pos="100000">
              <a:schemeClr val="accent2">
                <a:hueOff val="836824"/>
                <a:satOff val="10715"/>
                <a:lumOff val="-40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11200">
            <a:lnSpc>
              <a:spcPct val="90000"/>
            </a:lnSpc>
            <a:spcBef>
              <a:spcPct val="0"/>
            </a:spcBef>
            <a:spcAft>
              <a:spcPct val="35000"/>
            </a:spcAft>
            <a:buNone/>
          </a:pPr>
          <a:r>
            <a:rPr lang="en-US" sz="1600" kern="1200"/>
            <a:t>Formation of Steering Committee</a:t>
          </a:r>
        </a:p>
      </dsp:txBody>
      <dsp:txXfrm>
        <a:off x="356398" y="2049817"/>
        <a:ext cx="4620669" cy="426206"/>
      </dsp:txXfrm>
    </dsp:sp>
    <dsp:sp modelId="{693BA1B3-6BC2-4EB7-9CDF-57CCD7486558}">
      <dsp:nvSpPr>
        <dsp:cNvPr id="0" name=""/>
        <dsp:cNvSpPr/>
      </dsp:nvSpPr>
      <dsp:spPr>
        <a:xfrm>
          <a:off x="0" y="3568280"/>
          <a:ext cx="6666833" cy="1864800"/>
        </a:xfrm>
        <a:prstGeom prst="rect">
          <a:avLst/>
        </a:prstGeom>
        <a:solidFill>
          <a:schemeClr val="lt1">
            <a:alpha val="90000"/>
            <a:hueOff val="0"/>
            <a:satOff val="0"/>
            <a:lumOff val="0"/>
            <a:alphaOff val="0"/>
          </a:schemeClr>
        </a:solidFill>
        <a:ln w="6350" cap="flat" cmpd="sng" algn="ctr">
          <a:solidFill>
            <a:schemeClr val="accent2">
              <a:hueOff val="1255236"/>
              <a:satOff val="16072"/>
              <a:lumOff val="-607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33248" rIns="51742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Referral, Evaluation, Eligibility Guidance</a:t>
          </a:r>
        </a:p>
        <a:p>
          <a:pPr marL="171450" lvl="1" indent="-171450" algn="l" defTabSz="711200">
            <a:lnSpc>
              <a:spcPct val="90000"/>
            </a:lnSpc>
            <a:spcBef>
              <a:spcPct val="0"/>
            </a:spcBef>
            <a:spcAft>
              <a:spcPct val="15000"/>
            </a:spcAft>
            <a:buChar char="•"/>
          </a:pPr>
          <a:r>
            <a:rPr lang="en-US" sz="1600" kern="1200"/>
            <a:t>Forms</a:t>
          </a:r>
        </a:p>
        <a:p>
          <a:pPr marL="171450" lvl="1" indent="-171450" algn="l" defTabSz="711200">
            <a:lnSpc>
              <a:spcPct val="90000"/>
            </a:lnSpc>
            <a:spcBef>
              <a:spcPct val="0"/>
            </a:spcBef>
            <a:spcAft>
              <a:spcPct val="15000"/>
            </a:spcAft>
            <a:buChar char="•"/>
          </a:pPr>
          <a:r>
            <a:rPr lang="en-US" sz="1600" kern="1200"/>
            <a:t>Process Guide</a:t>
          </a:r>
        </a:p>
        <a:p>
          <a:pPr marL="171450" lvl="1" indent="-171450" algn="l" defTabSz="711200">
            <a:lnSpc>
              <a:spcPct val="90000"/>
            </a:lnSpc>
            <a:spcBef>
              <a:spcPct val="0"/>
            </a:spcBef>
            <a:spcAft>
              <a:spcPct val="15000"/>
            </a:spcAft>
            <a:buChar char="•"/>
          </a:pPr>
          <a:r>
            <a:rPr lang="en-US" sz="1600" kern="1200"/>
            <a:t>Annotated Agendas</a:t>
          </a:r>
        </a:p>
        <a:p>
          <a:pPr marL="171450" lvl="1" indent="-171450" algn="l" defTabSz="711200">
            <a:lnSpc>
              <a:spcPct val="90000"/>
            </a:lnSpc>
            <a:spcBef>
              <a:spcPct val="0"/>
            </a:spcBef>
            <a:spcAft>
              <a:spcPct val="15000"/>
            </a:spcAft>
            <a:buChar char="•"/>
          </a:pPr>
          <a:r>
            <a:rPr lang="en-US" sz="1600" kern="1200"/>
            <a:t>Parent Guide</a:t>
          </a:r>
        </a:p>
      </dsp:txBody>
      <dsp:txXfrm>
        <a:off x="0" y="3568280"/>
        <a:ext cx="6666833" cy="1864800"/>
      </dsp:txXfrm>
    </dsp:sp>
    <dsp:sp modelId="{0348D0FA-360E-4C2F-9065-C079CCDE6E68}">
      <dsp:nvSpPr>
        <dsp:cNvPr id="0" name=""/>
        <dsp:cNvSpPr/>
      </dsp:nvSpPr>
      <dsp:spPr>
        <a:xfrm>
          <a:off x="333341" y="3332120"/>
          <a:ext cx="4666783" cy="472320"/>
        </a:xfrm>
        <a:prstGeom prst="roundRect">
          <a:avLst/>
        </a:prstGeom>
        <a:gradFill rotWithShape="0">
          <a:gsLst>
            <a:gs pos="0">
              <a:schemeClr val="accent2">
                <a:hueOff val="1255236"/>
                <a:satOff val="16072"/>
                <a:lumOff val="-6078"/>
                <a:alphaOff val="0"/>
                <a:satMod val="103000"/>
                <a:lumMod val="102000"/>
                <a:tint val="94000"/>
              </a:schemeClr>
            </a:gs>
            <a:gs pos="50000">
              <a:schemeClr val="accent2">
                <a:hueOff val="1255236"/>
                <a:satOff val="16072"/>
                <a:lumOff val="-6078"/>
                <a:alphaOff val="0"/>
                <a:satMod val="110000"/>
                <a:lumMod val="100000"/>
                <a:shade val="100000"/>
              </a:schemeClr>
            </a:gs>
            <a:gs pos="100000">
              <a:schemeClr val="accent2">
                <a:hueOff val="1255236"/>
                <a:satOff val="16072"/>
                <a:lumOff val="-607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11200">
            <a:lnSpc>
              <a:spcPct val="90000"/>
            </a:lnSpc>
            <a:spcBef>
              <a:spcPct val="0"/>
            </a:spcBef>
            <a:spcAft>
              <a:spcPct val="35000"/>
            </a:spcAft>
            <a:buNone/>
          </a:pPr>
          <a:r>
            <a:rPr lang="en-US" sz="1600" kern="1200"/>
            <a:t>Deliverables (in order of release): </a:t>
          </a:r>
        </a:p>
      </dsp:txBody>
      <dsp:txXfrm>
        <a:off x="356398" y="3355177"/>
        <a:ext cx="4620669"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503A3-7A7F-4BB5-889F-3BE5945167AC}">
      <dsp:nvSpPr>
        <dsp:cNvPr id="0" name=""/>
        <dsp:cNvSpPr/>
      </dsp:nvSpPr>
      <dsp:spPr>
        <a:xfrm>
          <a:off x="0" y="251923"/>
          <a:ext cx="6111297" cy="12987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School-aged students attending ABA centers part-time or full-time</a:t>
          </a:r>
        </a:p>
      </dsp:txBody>
      <dsp:txXfrm>
        <a:off x="63397" y="315320"/>
        <a:ext cx="5984503" cy="1171906"/>
      </dsp:txXfrm>
    </dsp:sp>
    <dsp:sp modelId="{96806149-2BF2-4C8D-9F7A-C7150517064A}">
      <dsp:nvSpPr>
        <dsp:cNvPr id="0" name=""/>
        <dsp:cNvSpPr/>
      </dsp:nvSpPr>
      <dsp:spPr>
        <a:xfrm>
          <a:off x="0" y="1637023"/>
          <a:ext cx="6111297" cy="12987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Is this happening in your school district?</a:t>
          </a:r>
        </a:p>
      </dsp:txBody>
      <dsp:txXfrm>
        <a:off x="63397" y="1700420"/>
        <a:ext cx="5984503" cy="1171906"/>
      </dsp:txXfrm>
    </dsp:sp>
    <dsp:sp modelId="{A0748BDA-ECC6-4310-8767-CCEA4422337C}">
      <dsp:nvSpPr>
        <dsp:cNvPr id="0" name=""/>
        <dsp:cNvSpPr/>
      </dsp:nvSpPr>
      <dsp:spPr>
        <a:xfrm>
          <a:off x="0" y="3022123"/>
          <a:ext cx="6111297" cy="12987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Please reach out to Russell.Johnston@mass.gov</a:t>
          </a:r>
        </a:p>
      </dsp:txBody>
      <dsp:txXfrm>
        <a:off x="63397" y="3085520"/>
        <a:ext cx="5984503" cy="117190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2021/7/19</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2021/7/19</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23053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c4adc86b3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c4adc86b3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15</a:t>
            </a:fld>
            <a:endParaRPr lang="en-US"/>
          </a:p>
        </p:txBody>
      </p:sp>
    </p:spTree>
    <p:extLst>
      <p:ext uri="{BB962C8B-B14F-4D97-AF65-F5344CB8AC3E}">
        <p14:creationId xmlns:p14="http://schemas.microsoft.com/office/powerpoint/2010/main" val="364531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66">
              <a:defRPr/>
            </a:pPr>
            <a:endParaRPr lang="en-US"/>
          </a:p>
          <a:p>
            <a:pPr defTabSz="914266">
              <a:defRPr/>
            </a:pPr>
            <a:endParaRPr lang="en-US"/>
          </a:p>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17</a:t>
            </a:fld>
            <a:endParaRPr lang="en-US"/>
          </a:p>
        </p:txBody>
      </p:sp>
    </p:spTree>
    <p:extLst>
      <p:ext uri="{BB962C8B-B14F-4D97-AF65-F5344CB8AC3E}">
        <p14:creationId xmlns:p14="http://schemas.microsoft.com/office/powerpoint/2010/main" val="307357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18</a:t>
            </a:fld>
            <a:endParaRPr lang="en-US"/>
          </a:p>
        </p:txBody>
      </p:sp>
    </p:spTree>
    <p:extLst>
      <p:ext uri="{BB962C8B-B14F-4D97-AF65-F5344CB8AC3E}">
        <p14:creationId xmlns:p14="http://schemas.microsoft.com/office/powerpoint/2010/main" val="2431139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28</a:t>
            </a:fld>
            <a:endParaRPr lang="zh-CN" altLang="en-US"/>
          </a:p>
        </p:txBody>
      </p:sp>
    </p:spTree>
    <p:extLst>
      <p:ext uri="{BB962C8B-B14F-4D97-AF65-F5344CB8AC3E}">
        <p14:creationId xmlns:p14="http://schemas.microsoft.com/office/powerpoint/2010/main" val="1320284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29</a:t>
            </a:fld>
            <a:endParaRPr lang="zh-CN" altLang="en-US"/>
          </a:p>
        </p:txBody>
      </p:sp>
    </p:spTree>
    <p:extLst>
      <p:ext uri="{BB962C8B-B14F-4D97-AF65-F5344CB8AC3E}">
        <p14:creationId xmlns:p14="http://schemas.microsoft.com/office/powerpoint/2010/main" val="324604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a:p>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30</a:t>
            </a:fld>
            <a:endParaRPr lang="zh-CN" altLang="en-US"/>
          </a:p>
        </p:txBody>
      </p:sp>
    </p:spTree>
    <p:extLst>
      <p:ext uri="{BB962C8B-B14F-4D97-AF65-F5344CB8AC3E}">
        <p14:creationId xmlns:p14="http://schemas.microsoft.com/office/powerpoint/2010/main" val="36411440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17169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28395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5389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79613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65649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85083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0229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8992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64538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24406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75072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733244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483612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310694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487546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37884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4134267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2295931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8286635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3992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998842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5657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Large Objec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79120" y="1231392"/>
            <a:ext cx="11033760" cy="5093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title"/>
          </p:nvPr>
        </p:nvSpPr>
        <p:spPr bwMode="auto">
          <a:xfrm>
            <a:off x="416957" y="228600"/>
            <a:ext cx="11358088"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 name="Text Placeholder 14"/>
          <p:cNvSpPr>
            <a:spLocks noGrp="1"/>
          </p:cNvSpPr>
          <p:nvPr>
            <p:ph type="body" sz="quarter" idx="11" hasCustomPrompt="1"/>
          </p:nvPr>
        </p:nvSpPr>
        <p:spPr>
          <a:xfrm>
            <a:off x="416957" y="6432514"/>
            <a:ext cx="9245600" cy="304800"/>
          </a:xfrm>
        </p:spPr>
        <p:txBody>
          <a:bodyPr lIns="0" tIns="0" rIns="0" bIns="0" anchor="b" anchorCtr="0"/>
          <a:lstStyle>
            <a:lvl1pPr marL="0" indent="0">
              <a:buNone/>
              <a:defRPr sz="800" baseline="0"/>
            </a:lvl1pPr>
          </a:lstStyle>
          <a:p>
            <a:pPr lvl="0"/>
            <a:r>
              <a:rPr lang="en-US"/>
              <a:t>Click to edit source information</a:t>
            </a:r>
          </a:p>
        </p:txBody>
      </p:sp>
    </p:spTree>
    <p:extLst>
      <p:ext uri="{BB962C8B-B14F-4D97-AF65-F5344CB8AC3E}">
        <p14:creationId xmlns:p14="http://schemas.microsoft.com/office/powerpoint/2010/main" val="14423783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Large Text Box">
  <p:cSld name="Large Text Box">
    <p:spTree>
      <p:nvGrpSpPr>
        <p:cNvPr id="1" name="Shape 28"/>
        <p:cNvGrpSpPr/>
        <p:nvPr/>
      </p:nvGrpSpPr>
      <p:grpSpPr>
        <a:xfrm>
          <a:off x="0" y="0"/>
          <a:ext cx="0" cy="0"/>
          <a:chOff x="0" y="0"/>
          <a:chExt cx="0" cy="0"/>
        </a:xfrm>
      </p:grpSpPr>
      <p:sp>
        <p:nvSpPr>
          <p:cNvPr id="29" name="Google Shape;29;p5"/>
          <p:cNvSpPr txBox="1">
            <a:spLocks noGrp="1"/>
          </p:cNvSpPr>
          <p:nvPr>
            <p:ph type="body" idx="1"/>
          </p:nvPr>
        </p:nvSpPr>
        <p:spPr>
          <a:xfrm>
            <a:off x="579120" y="1219200"/>
            <a:ext cx="11033760" cy="5093208"/>
          </a:xfrm>
          <a:prstGeom prst="rect">
            <a:avLst/>
          </a:prstGeom>
          <a:noFill/>
          <a:ln>
            <a:noFill/>
          </a:ln>
        </p:spPr>
        <p:txBody>
          <a:bodyPr spcFirstLastPara="1" wrap="square" lIns="91425" tIns="45700" rIns="91425" bIns="45700" anchor="t" anchorCtr="0">
            <a:noAutofit/>
          </a:bodyPr>
          <a:lstStyle>
            <a:lvl1pPr marL="457200" lvl="0" indent="-317500" algn="l">
              <a:spcBef>
                <a:spcPts val="280"/>
              </a:spcBef>
              <a:spcAft>
                <a:spcPts val="0"/>
              </a:spcAft>
              <a:buSzPts val="1400"/>
              <a:buFont typeface="Quattrocento Sans"/>
              <a:buChar char="•"/>
              <a:defRPr>
                <a:solidFill>
                  <a:schemeClr val="dk1"/>
                </a:solidFill>
              </a:defRPr>
            </a:lvl1pPr>
            <a:lvl2pPr marL="914400" lvl="1" indent="-317500" algn="l">
              <a:spcBef>
                <a:spcPts val="280"/>
              </a:spcBef>
              <a:spcAft>
                <a:spcPts val="0"/>
              </a:spcAft>
              <a:buSzPts val="1400"/>
              <a:buFont typeface="Quattrocento Sans"/>
              <a:buChar char="o"/>
              <a:defRPr>
                <a:solidFill>
                  <a:schemeClr val="dk1"/>
                </a:solidFill>
              </a:defRPr>
            </a:lvl2pPr>
            <a:lvl3pPr marL="1371600" lvl="2" indent="-317500" algn="l">
              <a:spcBef>
                <a:spcPts val="280"/>
              </a:spcBef>
              <a:spcAft>
                <a:spcPts val="0"/>
              </a:spcAft>
              <a:buSzPts val="1400"/>
              <a:buChar char="▪"/>
              <a:defRPr>
                <a:solidFill>
                  <a:schemeClr val="dk1"/>
                </a:solidFill>
              </a:defRPr>
            </a:lvl3pPr>
            <a:lvl4pPr marL="1828800" lvl="3" indent="-317500" algn="l">
              <a:spcBef>
                <a:spcPts val="280"/>
              </a:spcBef>
              <a:spcAft>
                <a:spcPts val="0"/>
              </a:spcAft>
              <a:buSzPts val="1400"/>
              <a:buFont typeface="Quattrocento Sans"/>
              <a:buChar char="•"/>
              <a:defRPr>
                <a:solidFill>
                  <a:schemeClr val="dk1"/>
                </a:solidFill>
              </a:defRPr>
            </a:lvl4pPr>
            <a:lvl5pPr marL="2286000" lvl="4" indent="-317500" algn="l">
              <a:spcBef>
                <a:spcPts val="350"/>
              </a:spcBef>
              <a:spcAft>
                <a:spcPts val="0"/>
              </a:spcAft>
              <a:buSzPts val="1400"/>
              <a:buFont typeface="Quattrocento Sans"/>
              <a:buChar char="•"/>
              <a:defRPr>
                <a:solidFill>
                  <a:schemeClr val="dk1"/>
                </a:solidFill>
              </a:defRPr>
            </a:lvl5pPr>
            <a:lvl6pPr marL="2743200" lvl="5" indent="-342900" algn="l">
              <a:spcBef>
                <a:spcPts val="450"/>
              </a:spcBef>
              <a:spcAft>
                <a:spcPts val="0"/>
              </a:spcAft>
              <a:buSzPts val="1800"/>
              <a:buChar char="•"/>
              <a:defRPr/>
            </a:lvl6pPr>
            <a:lvl7pPr marL="3200400" lvl="6" indent="-342900" algn="l">
              <a:spcBef>
                <a:spcPts val="450"/>
              </a:spcBef>
              <a:spcAft>
                <a:spcPts val="0"/>
              </a:spcAft>
              <a:buSzPts val="1800"/>
              <a:buChar char="•"/>
              <a:defRPr/>
            </a:lvl7pPr>
            <a:lvl8pPr marL="3657600" lvl="7" indent="-342900" algn="l">
              <a:spcBef>
                <a:spcPts val="450"/>
              </a:spcBef>
              <a:spcAft>
                <a:spcPts val="0"/>
              </a:spcAft>
              <a:buSzPts val="1800"/>
              <a:buChar char="•"/>
              <a:defRPr/>
            </a:lvl8pPr>
            <a:lvl9pPr marL="4114800" lvl="8" indent="-342900" algn="l">
              <a:spcBef>
                <a:spcPts val="450"/>
              </a:spcBef>
              <a:spcAft>
                <a:spcPts val="0"/>
              </a:spcAft>
              <a:buSzPts val="1800"/>
              <a:buChar char="•"/>
              <a:defRPr/>
            </a:lvl9pPr>
          </a:lstStyle>
          <a:p>
            <a:endParaRPr/>
          </a:p>
        </p:txBody>
      </p:sp>
      <p:sp>
        <p:nvSpPr>
          <p:cNvPr id="30" name="Google Shape;30;p5"/>
          <p:cNvSpPr txBox="1">
            <a:spLocks noGrp="1"/>
          </p:cNvSpPr>
          <p:nvPr>
            <p:ph type="title"/>
          </p:nvPr>
        </p:nvSpPr>
        <p:spPr>
          <a:xfrm>
            <a:off x="416957" y="228600"/>
            <a:ext cx="11358088" cy="838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body" idx="2"/>
          </p:nvPr>
        </p:nvSpPr>
        <p:spPr>
          <a:xfrm>
            <a:off x="416957" y="6432514"/>
            <a:ext cx="9245600" cy="304800"/>
          </a:xfrm>
          <a:prstGeom prst="rect">
            <a:avLst/>
          </a:prstGeom>
          <a:noFill/>
          <a:ln>
            <a:noFill/>
          </a:ln>
        </p:spPr>
        <p:txBody>
          <a:bodyPr spcFirstLastPara="1" wrap="square" lIns="0" tIns="0" rIns="0" bIns="0" anchor="b" anchorCtr="0">
            <a:noAutofit/>
          </a:bodyPr>
          <a:lstStyle>
            <a:lvl1pPr marL="457200" lvl="0" indent="-228600" algn="l">
              <a:spcBef>
                <a:spcPts val="160"/>
              </a:spcBef>
              <a:spcAft>
                <a:spcPts val="0"/>
              </a:spcAft>
              <a:buSzPts val="800"/>
              <a:buFont typeface="Quattrocento Sans"/>
              <a:buNone/>
              <a:defRPr sz="800"/>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450"/>
              </a:spcBef>
              <a:spcAft>
                <a:spcPts val="0"/>
              </a:spcAft>
              <a:buSzPts val="1800"/>
              <a:buChar char="•"/>
              <a:defRPr/>
            </a:lvl5pPr>
            <a:lvl6pPr marL="2743200" lvl="5" indent="-342900" algn="l">
              <a:spcBef>
                <a:spcPts val="450"/>
              </a:spcBef>
              <a:spcAft>
                <a:spcPts val="0"/>
              </a:spcAft>
              <a:buSzPts val="1800"/>
              <a:buChar char="•"/>
              <a:defRPr/>
            </a:lvl6pPr>
            <a:lvl7pPr marL="3200400" lvl="6" indent="-342900" algn="l">
              <a:spcBef>
                <a:spcPts val="450"/>
              </a:spcBef>
              <a:spcAft>
                <a:spcPts val="0"/>
              </a:spcAft>
              <a:buSzPts val="1800"/>
              <a:buChar char="•"/>
              <a:defRPr/>
            </a:lvl7pPr>
            <a:lvl8pPr marL="3657600" lvl="7" indent="-342900" algn="l">
              <a:spcBef>
                <a:spcPts val="450"/>
              </a:spcBef>
              <a:spcAft>
                <a:spcPts val="0"/>
              </a:spcAft>
              <a:buSzPts val="1800"/>
              <a:buChar char="•"/>
              <a:defRPr/>
            </a:lvl8pPr>
            <a:lvl9pPr marL="4114800" lvl="8" indent="-342900" algn="l">
              <a:spcBef>
                <a:spcPts val="450"/>
              </a:spcBef>
              <a:spcAft>
                <a:spcPts val="0"/>
              </a:spcAft>
              <a:buSzPts val="1800"/>
              <a:buChar char="•"/>
              <a:defRPr/>
            </a:lvl9pPr>
          </a:lstStyle>
          <a:p>
            <a:endParaRPr/>
          </a:p>
        </p:txBody>
      </p:sp>
    </p:spTree>
    <p:extLst>
      <p:ext uri="{BB962C8B-B14F-4D97-AF65-F5344CB8AC3E}">
        <p14:creationId xmlns:p14="http://schemas.microsoft.com/office/powerpoint/2010/main" val="35011649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bwMode="auto">
          <a:xfrm>
            <a:off x="416957" y="228600"/>
            <a:ext cx="11358088"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4544210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Large Text Box">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79120" y="1219200"/>
            <a:ext cx="11033760" cy="50932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3"/>
          <p:cNvSpPr>
            <a:spLocks noGrp="1" noChangeArrowheads="1"/>
          </p:cNvSpPr>
          <p:nvPr>
            <p:ph type="title"/>
          </p:nvPr>
        </p:nvSpPr>
        <p:spPr bwMode="auto">
          <a:xfrm>
            <a:off x="416957" y="228600"/>
            <a:ext cx="11358088"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en-US"/>
              <a:t>Click to edit Master title style</a:t>
            </a:r>
          </a:p>
        </p:txBody>
      </p:sp>
      <p:sp>
        <p:nvSpPr>
          <p:cNvPr id="15" name="Text Placeholder 14"/>
          <p:cNvSpPr>
            <a:spLocks noGrp="1"/>
          </p:cNvSpPr>
          <p:nvPr>
            <p:ph type="body" sz="quarter" idx="11" hasCustomPrompt="1"/>
          </p:nvPr>
        </p:nvSpPr>
        <p:spPr>
          <a:xfrm>
            <a:off x="416957" y="6432514"/>
            <a:ext cx="9245600" cy="304800"/>
          </a:xfrm>
        </p:spPr>
        <p:txBody>
          <a:bodyPr lIns="0" tIns="0" rIns="0" bIns="0" anchor="b" anchorCtr="0"/>
          <a:lstStyle>
            <a:lvl1pPr marL="0" indent="0">
              <a:buNone/>
              <a:defRPr sz="800" baseline="0"/>
            </a:lvl1pPr>
          </a:lstStyle>
          <a:p>
            <a:pPr lvl="0"/>
            <a:r>
              <a:rPr lang="en-US"/>
              <a:t>Click to edit source information</a:t>
            </a:r>
          </a:p>
        </p:txBody>
      </p:sp>
    </p:spTree>
    <p:extLst>
      <p:ext uri="{BB962C8B-B14F-4D97-AF65-F5344CB8AC3E}">
        <p14:creationId xmlns:p14="http://schemas.microsoft.com/office/powerpoint/2010/main" val="1808503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Large Text Box">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79120" y="1219200"/>
            <a:ext cx="11033760" cy="50932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3"/>
          <p:cNvSpPr>
            <a:spLocks noGrp="1" noChangeArrowheads="1"/>
          </p:cNvSpPr>
          <p:nvPr>
            <p:ph type="title"/>
          </p:nvPr>
        </p:nvSpPr>
        <p:spPr bwMode="auto">
          <a:xfrm>
            <a:off x="416957" y="228600"/>
            <a:ext cx="11358088"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en-US"/>
              <a:t>Click to edit Master title style</a:t>
            </a:r>
          </a:p>
        </p:txBody>
      </p:sp>
      <p:sp>
        <p:nvSpPr>
          <p:cNvPr id="15" name="Text Placeholder 14"/>
          <p:cNvSpPr>
            <a:spLocks noGrp="1"/>
          </p:cNvSpPr>
          <p:nvPr>
            <p:ph type="body" sz="quarter" idx="11" hasCustomPrompt="1"/>
          </p:nvPr>
        </p:nvSpPr>
        <p:spPr>
          <a:xfrm>
            <a:off x="416957" y="6432514"/>
            <a:ext cx="9245600" cy="304800"/>
          </a:xfrm>
        </p:spPr>
        <p:txBody>
          <a:bodyPr lIns="0" tIns="0" rIns="0" bIns="0" anchor="b" anchorCtr="0"/>
          <a:lstStyle>
            <a:lvl1pPr marL="0" indent="0">
              <a:buNone/>
              <a:defRPr sz="800" baseline="0"/>
            </a:lvl1pPr>
          </a:lstStyle>
          <a:p>
            <a:pPr lvl="0"/>
            <a:r>
              <a:rPr lang="en-US"/>
              <a:t>Click to edit source information</a:t>
            </a:r>
          </a:p>
        </p:txBody>
      </p:sp>
    </p:spTree>
    <p:extLst>
      <p:ext uri="{BB962C8B-B14F-4D97-AF65-F5344CB8AC3E}">
        <p14:creationId xmlns:p14="http://schemas.microsoft.com/office/powerpoint/2010/main" val="9991158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Large Text Box">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79120" y="1219200"/>
            <a:ext cx="11033760" cy="50932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3"/>
          <p:cNvSpPr>
            <a:spLocks noGrp="1" noChangeArrowheads="1"/>
          </p:cNvSpPr>
          <p:nvPr>
            <p:ph type="title"/>
          </p:nvPr>
        </p:nvSpPr>
        <p:spPr bwMode="auto">
          <a:xfrm>
            <a:off x="416957" y="228600"/>
            <a:ext cx="11358088"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en-US"/>
              <a:t>Click to edit Master title style</a:t>
            </a:r>
          </a:p>
        </p:txBody>
      </p:sp>
      <p:sp>
        <p:nvSpPr>
          <p:cNvPr id="15" name="Text Placeholder 14"/>
          <p:cNvSpPr>
            <a:spLocks noGrp="1"/>
          </p:cNvSpPr>
          <p:nvPr>
            <p:ph type="body" sz="quarter" idx="11" hasCustomPrompt="1"/>
          </p:nvPr>
        </p:nvSpPr>
        <p:spPr>
          <a:xfrm>
            <a:off x="416957" y="6432514"/>
            <a:ext cx="9245600" cy="304800"/>
          </a:xfrm>
        </p:spPr>
        <p:txBody>
          <a:bodyPr lIns="0" tIns="0" rIns="0" bIns="0" anchor="b" anchorCtr="0"/>
          <a:lstStyle>
            <a:lvl1pPr marL="0" indent="0">
              <a:buNone/>
              <a:defRPr sz="800" baseline="0"/>
            </a:lvl1pPr>
          </a:lstStyle>
          <a:p>
            <a:pPr lvl="0"/>
            <a:r>
              <a:rPr lang="en-US"/>
              <a:t>Click to edit source information</a:t>
            </a:r>
          </a:p>
        </p:txBody>
      </p:sp>
    </p:spTree>
    <p:extLst>
      <p:ext uri="{BB962C8B-B14F-4D97-AF65-F5344CB8AC3E}">
        <p14:creationId xmlns:p14="http://schemas.microsoft.com/office/powerpoint/2010/main" val="2614305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Large Text Box">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79120" y="1219200"/>
            <a:ext cx="11033760" cy="50932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3"/>
          <p:cNvSpPr>
            <a:spLocks noGrp="1" noChangeArrowheads="1"/>
          </p:cNvSpPr>
          <p:nvPr>
            <p:ph type="title"/>
          </p:nvPr>
        </p:nvSpPr>
        <p:spPr bwMode="auto">
          <a:xfrm>
            <a:off x="416957" y="228600"/>
            <a:ext cx="11358088"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en-US"/>
              <a:t>Click to edit Master title style</a:t>
            </a:r>
          </a:p>
        </p:txBody>
      </p:sp>
      <p:sp>
        <p:nvSpPr>
          <p:cNvPr id="15" name="Text Placeholder 14"/>
          <p:cNvSpPr>
            <a:spLocks noGrp="1"/>
          </p:cNvSpPr>
          <p:nvPr>
            <p:ph type="body" sz="quarter" idx="11" hasCustomPrompt="1"/>
          </p:nvPr>
        </p:nvSpPr>
        <p:spPr>
          <a:xfrm>
            <a:off x="416957" y="6432514"/>
            <a:ext cx="9245600" cy="304800"/>
          </a:xfrm>
        </p:spPr>
        <p:txBody>
          <a:bodyPr lIns="0" tIns="0" rIns="0" bIns="0" anchor="b" anchorCtr="0"/>
          <a:lstStyle>
            <a:lvl1pPr marL="0" indent="0">
              <a:buNone/>
              <a:defRPr sz="800" baseline="0"/>
            </a:lvl1pPr>
          </a:lstStyle>
          <a:p>
            <a:pPr lvl="0"/>
            <a:r>
              <a:rPr lang="en-US"/>
              <a:t>Click to edit source information</a:t>
            </a:r>
          </a:p>
        </p:txBody>
      </p:sp>
    </p:spTree>
    <p:extLst>
      <p:ext uri="{BB962C8B-B14F-4D97-AF65-F5344CB8AC3E}">
        <p14:creationId xmlns:p14="http://schemas.microsoft.com/office/powerpoint/2010/main" val="296414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7/19/2021</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7"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35865049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7/19/2021</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212276559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oe.mass.edu/covid19/sped-faq.docx" TargetMode="External"/><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hyperlink" Target="https://www.doe.mass.edu/prs/ta/hhep-qa.html"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doe.mass.edu/prs/sa-nr/603cmr28.03-3c-form/" TargetMode="External"/><Relationship Id="rId2" Type="http://schemas.openxmlformats.org/officeDocument/2006/relationships/hyperlink" Target="https://www.doe.mass.edu/prs/ta/hhep-qa.html" TargetMode="External"/><Relationship Id="rId1" Type="http://schemas.openxmlformats.org/officeDocument/2006/relationships/slideLayout" Target="../slideLayouts/slideLayout5.xml"/><Relationship Id="rId5" Type="http://schemas.openxmlformats.org/officeDocument/2006/relationships/hyperlink" Target="https://www.doe.mass.edu/news/news.aspx?id=26474" TargetMode="External"/><Relationship Id="rId4" Type="http://schemas.openxmlformats.org/officeDocument/2006/relationships/hyperlink" Target="https://www.doe.mass.edu/prs/sa-nr/603cmr28.04-4-for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mailto:IDEAequitableservices@mass.gov"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doe.mass.edu/sped/proshare/"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doe.mass.edu/sped/proshare/sample-homeschool-not-attend.docx" TargetMode="External"/><Relationship Id="rId2" Type="http://schemas.openxmlformats.org/officeDocument/2006/relationships/hyperlink" Target="https://www.doe.mass.edu/sped/proshare/" TargetMode="External"/><Relationship Id="rId1" Type="http://schemas.openxmlformats.org/officeDocument/2006/relationships/slideLayout" Target="../slideLayouts/slideLayout5.xml"/><Relationship Id="rId4" Type="http://schemas.openxmlformats.org/officeDocument/2006/relationships/hyperlink" Target="https://www.doe.mass.edu/sped/proshare/sample-private-not-attend.doc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https://www.doe.mass.edu/federalgrants/idea/guidance.html"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ideadata.org/sites/default/files/media/documents/2020-11/58103_IDC_LmntdCrds_PRINT.pdf" TargetMode="External"/><Relationship Id="rId2" Type="http://schemas.openxmlformats.org/officeDocument/2006/relationships/hyperlink" Target="https://ideadata.org/sites/default/files/media/documents/2020-10/58103_IDC_LmntdCrds.pdf" TargetMode="External"/><Relationship Id="rId1" Type="http://schemas.openxmlformats.org/officeDocument/2006/relationships/slideLayout" Target="../slideLayouts/slideLayout5.xml"/><Relationship Id="rId6" Type="http://schemas.openxmlformats.org/officeDocument/2006/relationships/hyperlink" Target="https://sites.ed.gov/idea/spp-apr/" TargetMode="External"/><Relationship Id="rId5" Type="http://schemas.openxmlformats.org/officeDocument/2006/relationships/hyperlink" Target="https://profiles.doe.mass.edu/statereport/special_education.aspx" TargetMode="External"/><Relationship Id="rId4" Type="http://schemas.openxmlformats.org/officeDocument/2006/relationships/hyperlink" Target="https://www.doe.mass.edu/sped/spp/maspp.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hyperlink" Target="mailto:Amanda.C.Green@mass.gov" TargetMode="External"/><Relationship Id="rId3" Type="http://schemas.openxmlformats.org/officeDocument/2006/relationships/hyperlink" Target="https://www.doe.mass.edu/sfs/family-engagement-framework.pdf" TargetMode="External"/><Relationship Id="rId7" Type="http://schemas.openxmlformats.org/officeDocument/2006/relationships/hyperlink" Target="https://fcsn.org/" TargetMode="External"/><Relationship Id="rId2" Type="http://schemas.openxmlformats.org/officeDocument/2006/relationships/hyperlink" Target="mailto:Martha.S.Daigle@mass.gov" TargetMode="External"/><Relationship Id="rId1" Type="http://schemas.openxmlformats.org/officeDocument/2006/relationships/slideLayout" Target="../slideLayouts/slideLayout5.xml"/><Relationship Id="rId6" Type="http://schemas.openxmlformats.org/officeDocument/2006/relationships/hyperlink" Target="https://www.ideadata.org/resources/resource/1926/making-the-most-of-parent-involvement-data-improving-quality-and-enhancing" TargetMode="External"/><Relationship Id="rId5" Type="http://schemas.openxmlformats.org/officeDocument/2006/relationships/hyperlink" Target="https://masfec.org/" TargetMode="External"/><Relationship Id="rId4" Type="http://schemas.openxmlformats.org/officeDocument/2006/relationships/hyperlink" Target="https://www.doe.mass.edu/sfs/fscp-fundamentals.docx" TargetMode="External"/><Relationship Id="rId9" Type="http://schemas.openxmlformats.org/officeDocument/2006/relationships/hyperlink" Target="https://www.doe.mass.edu/sped/spp/datacollection.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aimlibrary.org/"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doe.mass.edu/sfs/earlylearning/resources/dap-brief1.docx" TargetMode="External"/><Relationship Id="rId7" Type="http://schemas.openxmlformats.org/officeDocument/2006/relationships/hyperlink" Target="https://www.doe.mass.edu/sfs/earlylearning/resources/dap-brief5.docx"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www.doe.mass.edu/sfs/earlylearning/resources/dap-brief4.docx" TargetMode="External"/><Relationship Id="rId5" Type="http://schemas.openxmlformats.org/officeDocument/2006/relationships/hyperlink" Target="https://www.doe.mass.edu/sfs/earlylearning/resources/dap-brief3.docx" TargetMode="External"/><Relationship Id="rId4" Type="http://schemas.openxmlformats.org/officeDocument/2006/relationships/hyperlink" Target="https://www.doe.mass.edu/sfs/earlylearning/resources/dap-brief2.docx"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doe.mass.edu/covid19/on-desktop/roadmap/" TargetMode="External"/><Relationship Id="rId1" Type="http://schemas.openxmlformats.org/officeDocument/2006/relationships/slideLayout" Target="../slideLayouts/slideLayout27.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hyperlink" Target="https://urldefense.com/v3/__https:/docs.google.com/document/d/1VewF_SVigCo6oI91YnP5w_u1Lrh-OeREhx4NbodzbFw/edit__;!!CUhgQOZqV7M!yPhHGPAKdgxQCQTEMp6OVo1vrPVL5kBL_wGx0S5TtzXvMlfEah7XI3Ee0kOaHp0fyO1AWg$" TargetMode="Externa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1958196"/>
            <a:ext cx="6678954" cy="1437045"/>
          </a:xfrm>
        </p:spPr>
        <p:txBody>
          <a:bodyPr/>
          <a:lstStyle/>
          <a:p>
            <a:r>
              <a:rPr lang="en-US" altLang="zh-CN" b="1" dirty="0">
                <a:latin typeface="Segoe SemiBold"/>
              </a:rPr>
              <a:t>Special Education Leaders' Meeting</a:t>
            </a:r>
            <a:endParaRPr lang="en-US" b="1" dirty="0"/>
          </a:p>
        </p:txBody>
      </p:sp>
      <p:sp>
        <p:nvSpPr>
          <p:cNvPr id="3" name="Subtitle 2"/>
          <p:cNvSpPr>
            <a:spLocks noGrp="1"/>
          </p:cNvSpPr>
          <p:nvPr>
            <p:ph type="subTitle" idx="1"/>
          </p:nvPr>
        </p:nvSpPr>
        <p:spPr/>
        <p:txBody>
          <a:bodyPr/>
          <a:lstStyle/>
          <a:p>
            <a:r>
              <a:rPr lang="en-US">
                <a:latin typeface="Segoe"/>
              </a:rPr>
              <a:t>July 15,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 name="Rectangle 152">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5" name="Picture 154">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F4AC051-5508-4914-98E4-037E2E01A169}"/>
              </a:ext>
            </a:extLst>
          </p:cNvPr>
          <p:cNvSpPr>
            <a:spLocks noGrp="1"/>
          </p:cNvSpPr>
          <p:nvPr>
            <p:ph type="title"/>
          </p:nvPr>
        </p:nvSpPr>
        <p:spPr>
          <a:xfrm>
            <a:off x="1179576" y="822960"/>
            <a:ext cx="9829800" cy="1325880"/>
          </a:xfrm>
        </p:spPr>
        <p:txBody>
          <a:bodyPr vert="horz" lIns="91440" tIns="45720" rIns="91440" bIns="45720" rtlCol="0">
            <a:normAutofit/>
          </a:bodyPr>
          <a:lstStyle/>
          <a:p>
            <a:pPr algn="ctr"/>
            <a:r>
              <a:rPr lang="en-US" sz="4000" dirty="0">
                <a:solidFill>
                  <a:srgbClr val="FFFFFF"/>
                </a:solidFill>
                <a:latin typeface="+mj-lt"/>
                <a:cs typeface="+mj-cs"/>
              </a:rPr>
              <a:t>Updated </a:t>
            </a:r>
            <a:r>
              <a:rPr lang="en-US" sz="4000" dirty="0">
                <a:solidFill>
                  <a:srgbClr val="FFFFFF"/>
                </a:solidFill>
                <a:latin typeface="+mj-lt"/>
                <a:cs typeface="+mj-cs"/>
                <a:hlinkClick r:id="rId3"/>
              </a:rPr>
              <a:t>FAQ</a:t>
            </a:r>
            <a:r>
              <a:rPr lang="en-US" sz="4000" dirty="0">
                <a:solidFill>
                  <a:srgbClr val="FFFFFF"/>
                </a:solidFill>
                <a:latin typeface="+mj-lt"/>
                <a:cs typeface="+mj-cs"/>
              </a:rPr>
              <a:t>: Compensatory Services</a:t>
            </a:r>
          </a:p>
        </p:txBody>
      </p:sp>
      <p:sp>
        <p:nvSpPr>
          <p:cNvPr id="3" name="Content Placeholder 2">
            <a:extLst>
              <a:ext uri="{FF2B5EF4-FFF2-40B4-BE49-F238E27FC236}">
                <a16:creationId xmlns:a16="http://schemas.microsoft.com/office/drawing/2014/main" id="{C5652D47-54ED-4E27-89F0-A4B4912B1695}"/>
              </a:ext>
            </a:extLst>
          </p:cNvPr>
          <p:cNvSpPr>
            <a:spLocks noGrp="1"/>
          </p:cNvSpPr>
          <p:nvPr>
            <p:ph idx="1"/>
          </p:nvPr>
        </p:nvSpPr>
        <p:spPr>
          <a:xfrm>
            <a:off x="373352" y="2482363"/>
            <a:ext cx="6895310" cy="4478454"/>
          </a:xfrm>
        </p:spPr>
        <p:txBody>
          <a:bodyPr vert="horz" lIns="91440" tIns="45720" rIns="91440" bIns="45720" rtlCol="0" anchor="ctr">
            <a:noAutofit/>
          </a:bodyPr>
          <a:lstStyle/>
          <a:p>
            <a:pPr marL="0" indent="0">
              <a:lnSpc>
                <a:spcPct val="90000"/>
              </a:lnSpc>
              <a:buNone/>
            </a:pPr>
            <a:r>
              <a:rPr lang="en-US" sz="2400" i="1">
                <a:solidFill>
                  <a:srgbClr val="000000"/>
                </a:solidFill>
                <a:effectLst/>
                <a:latin typeface="Arial"/>
                <a:ea typeface="Arial" panose="020B0604020202020204" pitchFamily="34" charset="0"/>
                <a:cs typeface="Segoe UI"/>
              </a:rPr>
              <a:t>In the event that the IEP Team has not yet convened to address a student’s individual need for compensatory services consistent with DESE’s guidance, the district should convene the IEP Team meeting as soon as possible during the 2021-2022 school year to make individualized determinations of need.</a:t>
            </a:r>
            <a:r>
              <a:rPr lang="en-US" sz="2400" i="1">
                <a:solidFill>
                  <a:srgbClr val="000000"/>
                </a:solidFill>
                <a:latin typeface="Arial"/>
                <a:ea typeface="Arial" panose="020B0604020202020204" pitchFamily="34" charset="0"/>
                <a:cs typeface="Segoe UI"/>
              </a:rPr>
              <a:t> </a:t>
            </a:r>
            <a:r>
              <a:rPr lang="en-US" sz="2400" i="1">
                <a:solidFill>
                  <a:srgbClr val="000000"/>
                </a:solidFill>
                <a:effectLst/>
                <a:latin typeface="Arial"/>
                <a:ea typeface="Arial" panose="020B0604020202020204" pitchFamily="34" charset="0"/>
                <a:cs typeface="Segoe UI"/>
              </a:rPr>
              <a:t> Parents and guardians also have the procedural rights to request an IEP Team meeting, pursue a due process hearing at the Bureau of Special Education Appeals or file a complaint with the Department’s Problem Resolution System Office. </a:t>
            </a:r>
          </a:p>
        </p:txBody>
      </p:sp>
      <p:pic>
        <p:nvPicPr>
          <p:cNvPr id="1026" name="Picture 2" descr="Why Weekly FACE Team Meetings Are Important | FACE Resources">
            <a:extLst>
              <a:ext uri="{FF2B5EF4-FFF2-40B4-BE49-F238E27FC236}">
                <a16:creationId xmlns:a16="http://schemas.microsoft.com/office/drawing/2014/main" id="{D1237217-2557-412B-8767-30763EF800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584" r="14853" b="1"/>
          <a:stretch/>
        </p:blipFill>
        <p:spPr bwMode="auto">
          <a:xfrm>
            <a:off x="7369783" y="2837712"/>
            <a:ext cx="3073882" cy="321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802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567743" y="288925"/>
            <a:ext cx="11370972" cy="679905"/>
          </a:xfrm>
        </p:spPr>
        <p:txBody>
          <a:bodyPr spcFirstLastPara="1" vert="horz" lIns="121900" tIns="121900" rIns="121900" bIns="121900" rtlCol="0" anchorCtr="0">
            <a:normAutofit fontScale="90000"/>
          </a:bodyPr>
          <a:lstStyle/>
          <a:p>
            <a:r>
              <a:rPr lang="en-US" b="1">
                <a:latin typeface="Segoe UI Semibold"/>
                <a:cs typeface="Segoe UI"/>
              </a:rPr>
              <a:t>Individual Student Accommodations </a:t>
            </a:r>
            <a:br>
              <a:rPr lang="en-US" b="1">
                <a:latin typeface="Segoe UI Semibold"/>
                <a:cs typeface="Segoe UI"/>
              </a:rPr>
            </a:br>
            <a:r>
              <a:rPr lang="en-US" b="1">
                <a:latin typeface="Segoe UI Semibold"/>
                <a:cs typeface="Segoe UI"/>
              </a:rPr>
              <a:t>603 CMR 28.03 (3)(c) and 28.04 (4)</a:t>
            </a:r>
            <a:endParaRPr lang="en-US" b="1">
              <a:latin typeface="Segoe UI Semibold"/>
            </a:endParaRPr>
          </a:p>
        </p:txBody>
      </p:sp>
      <p:graphicFrame>
        <p:nvGraphicFramePr>
          <p:cNvPr id="8" name="Table 8">
            <a:extLst>
              <a:ext uri="{FF2B5EF4-FFF2-40B4-BE49-F238E27FC236}">
                <a16:creationId xmlns:a16="http://schemas.microsoft.com/office/drawing/2014/main" id="{1DA21254-B782-1648-A4FD-E02E1D5BDB6E}"/>
              </a:ext>
            </a:extLst>
          </p:cNvPr>
          <p:cNvGraphicFramePr>
            <a:graphicFrameLocks noGrp="1"/>
          </p:cNvGraphicFramePr>
          <p:nvPr/>
        </p:nvGraphicFramePr>
        <p:xfrm>
          <a:off x="530728" y="1325452"/>
          <a:ext cx="5396568" cy="2589318"/>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5396568">
                  <a:extLst>
                    <a:ext uri="{9D8B030D-6E8A-4147-A177-3AD203B41FA5}">
                      <a16:colId xmlns:a16="http://schemas.microsoft.com/office/drawing/2014/main" val="1939123035"/>
                    </a:ext>
                  </a:extLst>
                </a:gridCol>
              </a:tblGrid>
              <a:tr h="976312">
                <a:tc>
                  <a:txBody>
                    <a:bodyPr/>
                    <a:lstStyle/>
                    <a:p>
                      <a:pPr lvl="0" algn="ctr">
                        <a:buNone/>
                      </a:pPr>
                      <a:r>
                        <a:rPr lang="en-US" sz="1800" b="1" i="0" u="none" strike="noStrike" noProof="0" dirty="0">
                          <a:latin typeface="Segoe UI"/>
                        </a:rPr>
                        <a:t>Individual Student</a:t>
                      </a:r>
                      <a:r>
                        <a:rPr lang="en-US" sz="1800" b="0" i="0" u="none" strike="noStrike" noProof="0" dirty="0">
                          <a:latin typeface="Segoe UI"/>
                        </a:rPr>
                        <a:t> </a:t>
                      </a:r>
                      <a:r>
                        <a:rPr lang="en-US" sz="1800" b="1" i="0" u="none" strike="noStrike" noProof="0" dirty="0">
                          <a:latin typeface="Segoe UI"/>
                        </a:rPr>
                        <a:t>Medical Requirement</a:t>
                      </a:r>
                      <a:endParaRPr lang="en-US" dirty="0"/>
                    </a:p>
                    <a:p>
                      <a:pPr lvl="0" algn="ctr">
                        <a:buNone/>
                      </a:pPr>
                      <a:r>
                        <a:rPr lang="en-US" dirty="0"/>
                        <a:t>Home or Hospital Services</a:t>
                      </a:r>
                    </a:p>
                    <a:p>
                      <a:pPr algn="ctr"/>
                      <a:r>
                        <a:rPr lang="en-US" dirty="0"/>
                        <a:t>603 CMR 28.03(3)(c)</a:t>
                      </a:r>
                    </a:p>
                  </a:txBody>
                  <a:tcPr/>
                </a:tc>
                <a:extLst>
                  <a:ext uri="{0D108BD9-81ED-4DB2-BD59-A6C34878D82A}">
                    <a16:rowId xmlns:a16="http://schemas.microsoft.com/office/drawing/2014/main" val="3538052575"/>
                  </a:ext>
                </a:extLst>
              </a:tr>
              <a:tr h="1613006">
                <a:tc>
                  <a:txBody>
                    <a:bodyPr/>
                    <a:lstStyle/>
                    <a:p>
                      <a:r>
                        <a:rPr lang="en-US" sz="2000" kern="1200" dirty="0">
                          <a:solidFill>
                            <a:schemeClr val="dk1"/>
                          </a:solidFill>
                          <a:effectLst/>
                          <a:latin typeface="+mn-lt"/>
                          <a:ea typeface="+mn-ea"/>
                          <a:cs typeface="+mn-cs"/>
                        </a:rPr>
                        <a:t>Students unable to attend school in person for a minimum of 14 days. More information about this regulation may be found in the </a:t>
                      </a:r>
                      <a:r>
                        <a:rPr lang="en-US" sz="2000" u="sng" kern="1200" dirty="0">
                          <a:solidFill>
                            <a:schemeClr val="dk1"/>
                          </a:solidFill>
                          <a:effectLst/>
                          <a:latin typeface="+mn-lt"/>
                          <a:ea typeface="+mn-ea"/>
                          <a:cs typeface="+mn-cs"/>
                          <a:hlinkClick r:id="rId3"/>
                        </a:rPr>
                        <a:t>Q&amp;A guide</a:t>
                      </a:r>
                      <a:r>
                        <a:rPr lang="en-US" sz="2000" kern="1200" dirty="0">
                          <a:solidFill>
                            <a:schemeClr val="dk1"/>
                          </a:solidFill>
                          <a:effectLst/>
                          <a:latin typeface="+mn-lt"/>
                          <a:ea typeface="+mn-ea"/>
                          <a:cs typeface="+mn-cs"/>
                        </a:rPr>
                        <a:t>.</a:t>
                      </a:r>
                      <a:r>
                        <a:rPr lang="en-US" sz="2000" dirty="0">
                          <a:effectLst/>
                        </a:rPr>
                        <a:t> </a:t>
                      </a:r>
                      <a:endParaRPr lang="en-US" sz="2000" dirty="0"/>
                    </a:p>
                  </a:txBody>
                  <a:tcPr/>
                </a:tc>
                <a:extLst>
                  <a:ext uri="{0D108BD9-81ED-4DB2-BD59-A6C34878D82A}">
                    <a16:rowId xmlns:a16="http://schemas.microsoft.com/office/drawing/2014/main" val="507510640"/>
                  </a:ext>
                </a:extLst>
              </a:tr>
            </a:tbl>
          </a:graphicData>
        </a:graphic>
      </p:graphicFrame>
      <p:graphicFrame>
        <p:nvGraphicFramePr>
          <p:cNvPr id="17" name="Table 8">
            <a:extLst>
              <a:ext uri="{FF2B5EF4-FFF2-40B4-BE49-F238E27FC236}">
                <a16:creationId xmlns:a16="http://schemas.microsoft.com/office/drawing/2014/main" id="{890D5F75-D05F-2440-A585-0CF55232622D}"/>
              </a:ext>
            </a:extLst>
          </p:cNvPr>
          <p:cNvGraphicFramePr>
            <a:graphicFrameLocks noGrp="1"/>
          </p:cNvGraphicFramePr>
          <p:nvPr/>
        </p:nvGraphicFramePr>
        <p:xfrm>
          <a:off x="6131832" y="1321535"/>
          <a:ext cx="5599220" cy="2583592"/>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5599220">
                  <a:extLst>
                    <a:ext uri="{9D8B030D-6E8A-4147-A177-3AD203B41FA5}">
                      <a16:colId xmlns:a16="http://schemas.microsoft.com/office/drawing/2014/main" val="1939123035"/>
                    </a:ext>
                  </a:extLst>
                </a:gridCol>
              </a:tblGrid>
              <a:tr h="918337">
                <a:tc>
                  <a:txBody>
                    <a:bodyPr/>
                    <a:lstStyle/>
                    <a:p>
                      <a:pPr algn="ctr"/>
                      <a:r>
                        <a:rPr lang="en-US" dirty="0"/>
                        <a:t>Individual Student IEP Contingency</a:t>
                      </a:r>
                    </a:p>
                    <a:p>
                      <a:pPr lvl="0" algn="ctr">
                        <a:buNone/>
                      </a:pPr>
                      <a:r>
                        <a:rPr lang="en-US" sz="1800" b="1" i="0" u="none" strike="noStrike" noProof="0" dirty="0">
                          <a:latin typeface="Segoe UI"/>
                        </a:rPr>
                        <a:t>(Unscheduled evaluations for medical reasons)</a:t>
                      </a:r>
                      <a:endParaRPr lang="en-US" dirty="0"/>
                    </a:p>
                    <a:p>
                      <a:pPr algn="ctr"/>
                      <a:r>
                        <a:rPr lang="en-US" dirty="0"/>
                        <a:t>603 CMR 28.04(4)</a:t>
                      </a:r>
                    </a:p>
                  </a:txBody>
                  <a:tcPr/>
                </a:tc>
                <a:extLst>
                  <a:ext uri="{0D108BD9-81ED-4DB2-BD59-A6C34878D82A}">
                    <a16:rowId xmlns:a16="http://schemas.microsoft.com/office/drawing/2014/main" val="3538052575"/>
                  </a:ext>
                </a:extLst>
              </a:tr>
              <a:tr h="1665255">
                <a:tc>
                  <a:txBody>
                    <a:bodyPr/>
                    <a:lstStyle/>
                    <a:p>
                      <a:pPr>
                        <a:spcAft>
                          <a:spcPts val="600"/>
                        </a:spcAft>
                      </a:pPr>
                      <a:r>
                        <a:rPr lang="en-US" sz="2000" kern="1200" dirty="0">
                          <a:solidFill>
                            <a:schemeClr val="dk1"/>
                          </a:solidFill>
                          <a:effectLst/>
                          <a:latin typeface="+mn-lt"/>
                          <a:ea typeface="+mn-ea"/>
                          <a:cs typeface="+mn-cs"/>
                        </a:rPr>
                        <a:t>Students with an IEP who are likely unable to attend school in person for more than sixty (60) school days in any school year, as documented by a physician. </a:t>
                      </a:r>
                      <a:r>
                        <a:rPr lang="en-US" sz="2000" b="0" i="0" u="none" strike="noStrike" kern="1200" noProof="0" dirty="0">
                          <a:effectLst/>
                        </a:rPr>
                        <a:t>More information  may be found in the </a:t>
                      </a:r>
                      <a:r>
                        <a:rPr lang="en-US" sz="2000" b="0" i="0" u="none" strike="noStrike" kern="1200" noProof="0" dirty="0">
                          <a:effectLst/>
                          <a:hlinkClick r:id="rId3"/>
                        </a:rPr>
                        <a:t>Q&amp;A guide</a:t>
                      </a:r>
                      <a:r>
                        <a:rPr lang="en-US" sz="2000" b="0" i="0" u="none" strike="noStrike" kern="1200" noProof="0" dirty="0">
                          <a:effectLst/>
                        </a:rPr>
                        <a:t>.</a:t>
                      </a:r>
                      <a:endParaRPr lang="en-US" sz="2000" dirty="0"/>
                    </a:p>
                  </a:txBody>
                  <a:tcPr/>
                </a:tc>
                <a:extLst>
                  <a:ext uri="{0D108BD9-81ED-4DB2-BD59-A6C34878D82A}">
                    <a16:rowId xmlns:a16="http://schemas.microsoft.com/office/drawing/2014/main" val="507510640"/>
                  </a:ext>
                </a:extLst>
              </a:tr>
            </a:tbl>
          </a:graphicData>
        </a:graphic>
      </p:graphicFrame>
      <p:sp>
        <p:nvSpPr>
          <p:cNvPr id="9" name="TextBox 8">
            <a:extLst>
              <a:ext uri="{FF2B5EF4-FFF2-40B4-BE49-F238E27FC236}">
                <a16:creationId xmlns:a16="http://schemas.microsoft.com/office/drawing/2014/main" id="{61BB5B4B-4D65-0C4F-BE57-211D0F1F324B}"/>
              </a:ext>
            </a:extLst>
          </p:cNvPr>
          <p:cNvSpPr txBox="1"/>
          <p:nvPr/>
        </p:nvSpPr>
        <p:spPr>
          <a:xfrm>
            <a:off x="497095" y="4110063"/>
            <a:ext cx="11206743" cy="1938992"/>
          </a:xfrm>
          <a:prstGeom prst="rect">
            <a:avLst/>
          </a:prstGeom>
          <a:noFill/>
        </p:spPr>
        <p:txBody>
          <a:bodyPr wrap="square" lIns="91440" tIns="45720" rIns="91440" bIns="45720" rtlCol="0" anchor="t">
            <a:spAutoFit/>
          </a:bodyPr>
          <a:lstStyle/>
          <a:p>
            <a:r>
              <a:rPr lang="en-US" sz="2000">
                <a:solidFill>
                  <a:srgbClr val="101D35"/>
                </a:solidFill>
              </a:rPr>
              <a:t>Under these circumstances, districts </a:t>
            </a:r>
            <a:r>
              <a:rPr lang="en-US" sz="2000" b="1">
                <a:solidFill>
                  <a:srgbClr val="101D35"/>
                </a:solidFill>
              </a:rPr>
              <a:t>may need </a:t>
            </a:r>
            <a:r>
              <a:rPr lang="en-US" sz="2000">
                <a:solidFill>
                  <a:srgbClr val="101D35"/>
                </a:solidFill>
              </a:rPr>
              <a:t>to provide services, which </a:t>
            </a:r>
            <a:r>
              <a:rPr lang="en-US" sz="2000" b="1">
                <a:solidFill>
                  <a:srgbClr val="101D35"/>
                </a:solidFill>
              </a:rPr>
              <a:t>may</a:t>
            </a:r>
            <a:r>
              <a:rPr lang="en-US" sz="2000">
                <a:solidFill>
                  <a:srgbClr val="101D35"/>
                </a:solidFill>
              </a:rPr>
              <a:t> </a:t>
            </a:r>
            <a:r>
              <a:rPr lang="en-US" sz="2000">
                <a:solidFill>
                  <a:srgbClr val="101D35"/>
                </a:solidFill>
                <a:ea typeface="+mn-lt"/>
                <a:cs typeface="+mn-lt"/>
              </a:rPr>
              <a:t>include live streaming and/or remote learning. These accommodations apply only to individual students with documented medical needs. School districts should work with families individually to accommodate the rare cases in which a sibling or family member is immunocompromised and additional precautions are required from the whole family. Remote or virtual learning may be an option for students in these families at a district’s discretion.  </a:t>
            </a:r>
            <a:endParaRPr lang="en-US" sz="2000">
              <a:solidFill>
                <a:srgbClr val="101D35"/>
              </a:solidFill>
              <a:cs typeface="Segoe UI"/>
            </a:endParaRPr>
          </a:p>
        </p:txBody>
      </p:sp>
      <p:sp>
        <p:nvSpPr>
          <p:cNvPr id="15" name="Slide Number Placeholder 11">
            <a:extLst>
              <a:ext uri="{FF2B5EF4-FFF2-40B4-BE49-F238E27FC236}">
                <a16:creationId xmlns:a16="http://schemas.microsoft.com/office/drawing/2014/main" id="{5705C073-B812-48FE-AD4D-37C49A6E3DFE}"/>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FF27229C-EC7B-4063-A33B-28A5E87E32ED}" type="slidenum">
              <a:rPr lang="zh-CN" altLang="en-US" smtClean="0"/>
              <a:pPr/>
              <a:t>11</a:t>
            </a:fld>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89D3C-3F42-4BEE-9C82-E40A049EF9C1}"/>
              </a:ext>
            </a:extLst>
          </p:cNvPr>
          <p:cNvSpPr>
            <a:spLocks noGrp="1"/>
          </p:cNvSpPr>
          <p:nvPr>
            <p:ph type="title"/>
          </p:nvPr>
        </p:nvSpPr>
        <p:spPr/>
        <p:txBody>
          <a:bodyPr/>
          <a:lstStyle/>
          <a:p>
            <a:r>
              <a:rPr lang="en-US"/>
              <a:t>Implementing Education in Home or Hospital Settings</a:t>
            </a:r>
            <a:br>
              <a:rPr lang="en-US"/>
            </a:br>
            <a:r>
              <a:rPr lang="en-US"/>
              <a:t>608 CMR 28.04(4) –Form and Guidance</a:t>
            </a:r>
          </a:p>
        </p:txBody>
      </p:sp>
      <p:sp>
        <p:nvSpPr>
          <p:cNvPr id="3" name="Content Placeholder 2">
            <a:extLst>
              <a:ext uri="{FF2B5EF4-FFF2-40B4-BE49-F238E27FC236}">
                <a16:creationId xmlns:a16="http://schemas.microsoft.com/office/drawing/2014/main" id="{C0296B9C-B2ED-4CDD-B336-82687939AE90}"/>
              </a:ext>
            </a:extLst>
          </p:cNvPr>
          <p:cNvSpPr>
            <a:spLocks noGrp="1"/>
          </p:cNvSpPr>
          <p:nvPr>
            <p:ph idx="1"/>
          </p:nvPr>
        </p:nvSpPr>
        <p:spPr/>
        <p:txBody>
          <a:bodyPr vert="horz" lIns="91440" tIns="45720" rIns="91440" bIns="45720" rtlCol="0" anchor="t">
            <a:noAutofit/>
          </a:bodyPr>
          <a:lstStyle/>
          <a:p>
            <a:r>
              <a:rPr lang="en-US" sz="2800" dirty="0">
                <a:solidFill>
                  <a:srgbClr val="201F1E"/>
                </a:solidFill>
                <a:latin typeface="Calibri" panose="020F0502020204030204" pitchFamily="34" charset="0"/>
              </a:rPr>
              <a:t>U</a:t>
            </a:r>
            <a:r>
              <a:rPr lang="en-US" sz="2800" b="0" i="0" dirty="0">
                <a:solidFill>
                  <a:srgbClr val="201F1E"/>
                </a:solidFill>
                <a:effectLst/>
                <a:latin typeface="Calibri" panose="020F0502020204030204" pitchFamily="34" charset="0"/>
              </a:rPr>
              <a:t>pdated information related to the implementation of educational services in the home or hospital settings</a:t>
            </a:r>
          </a:p>
          <a:p>
            <a:pPr lvl="1"/>
            <a:r>
              <a:rPr lang="en-US" sz="2000" b="0" i="0" dirty="0">
                <a:solidFill>
                  <a:srgbClr val="201F1E"/>
                </a:solidFill>
                <a:effectLst/>
                <a:latin typeface="Calibri"/>
                <a:cs typeface="Segoe UI"/>
                <a:hlinkClick r:id="rId2"/>
              </a:rPr>
              <a:t>Question and Answer Guide on the Implementation of Educational Services in the Home or Hospital</a:t>
            </a:r>
            <a:r>
              <a:rPr lang="en-US" sz="2000" b="0" i="0" dirty="0">
                <a:solidFill>
                  <a:srgbClr val="201F1E"/>
                </a:solidFill>
                <a:effectLst/>
                <a:latin typeface="Calibri"/>
                <a:cs typeface="Segoe UI"/>
              </a:rPr>
              <a:t> </a:t>
            </a:r>
          </a:p>
          <a:p>
            <a:pPr lvl="2"/>
            <a:r>
              <a:rPr lang="en-US" sz="2000" b="0" i="0" dirty="0">
                <a:solidFill>
                  <a:srgbClr val="FF0000"/>
                </a:solidFill>
                <a:effectLst/>
                <a:latin typeface="Calibri"/>
                <a:cs typeface="Segoe UI"/>
              </a:rPr>
              <a:t>Updated Question 4 to include “livestreaming and/or remote instruction”</a:t>
            </a:r>
            <a:endParaRPr lang="en-US" sz="2000" b="0" i="0" dirty="0">
              <a:solidFill>
                <a:srgbClr val="201F1E"/>
              </a:solidFill>
              <a:effectLst/>
              <a:latin typeface="Calibri"/>
              <a:cs typeface="Segoe UI"/>
            </a:endParaRPr>
          </a:p>
          <a:p>
            <a:pPr lvl="1"/>
            <a:r>
              <a:rPr lang="en-US" sz="2000" b="0" i="0" dirty="0">
                <a:solidFill>
                  <a:srgbClr val="201F1E"/>
                </a:solidFill>
                <a:effectLst/>
                <a:latin typeface="Calibri"/>
                <a:cs typeface="Segoe UI"/>
                <a:hlinkClick r:id="rId3"/>
              </a:rPr>
              <a:t>Physician's Affirmation of Need for Temporary Home or Hospital Education for Medically Necessary Reasons (</a:t>
            </a:r>
            <a:r>
              <a:rPr lang="en-US" sz="2000" dirty="0">
                <a:solidFill>
                  <a:srgbClr val="201F1E"/>
                </a:solidFill>
                <a:latin typeface="Calibri"/>
                <a:cs typeface="Segoe UI"/>
                <a:hlinkClick r:id="rId3"/>
              </a:rPr>
              <a:t>28.03(3)(c))</a:t>
            </a:r>
            <a:r>
              <a:rPr lang="en-US" sz="2000" b="0" i="0" dirty="0">
                <a:solidFill>
                  <a:srgbClr val="201F1E"/>
                </a:solidFill>
                <a:effectLst/>
                <a:latin typeface="Calibri"/>
                <a:cs typeface="Segoe UI"/>
              </a:rPr>
              <a:t> </a:t>
            </a:r>
          </a:p>
          <a:p>
            <a:pPr lvl="2"/>
            <a:r>
              <a:rPr lang="en-US" sz="2000" b="0" i="0" dirty="0">
                <a:solidFill>
                  <a:srgbClr val="FF0000"/>
                </a:solidFill>
                <a:effectLst/>
                <a:latin typeface="Calibri" panose="020F0502020204030204" pitchFamily="34" charset="0"/>
              </a:rPr>
              <a:t>This form is unchanged</a:t>
            </a:r>
            <a:endParaRPr lang="en-US" sz="2000" b="0" i="0" dirty="0">
              <a:solidFill>
                <a:srgbClr val="201F1E"/>
              </a:solidFill>
              <a:effectLst/>
              <a:latin typeface="Calibri" panose="020F0502020204030204" pitchFamily="34" charset="0"/>
            </a:endParaRPr>
          </a:p>
          <a:p>
            <a:pPr lvl="1"/>
            <a:r>
              <a:rPr lang="en-US" sz="2000" b="0" i="0" dirty="0">
                <a:solidFill>
                  <a:srgbClr val="201F1E"/>
                </a:solidFill>
                <a:effectLst/>
                <a:latin typeface="Calibri"/>
                <a:cs typeface="Segoe UI"/>
                <a:hlinkClick r:id="rId4"/>
              </a:rPr>
              <a:t>Physician's Affirmation of Medical Reasons That Student is Likely to Remain at Home, in a Hospital, or in a Pediatric Nursing Home for More than 60 School Days (</a:t>
            </a:r>
            <a:r>
              <a:rPr lang="en-US" sz="2000" dirty="0">
                <a:solidFill>
                  <a:srgbClr val="201F1E"/>
                </a:solidFill>
                <a:latin typeface="Calibri"/>
                <a:cs typeface="Segoe UI"/>
                <a:hlinkClick r:id="rId4"/>
              </a:rPr>
              <a:t>28.04(4)) </a:t>
            </a:r>
            <a:r>
              <a:rPr lang="en-US" sz="2000" b="0" i="0" dirty="0">
                <a:solidFill>
                  <a:srgbClr val="201F1E"/>
                </a:solidFill>
                <a:effectLst/>
                <a:latin typeface="Calibri"/>
                <a:cs typeface="Segoe UI"/>
              </a:rPr>
              <a:t> </a:t>
            </a:r>
          </a:p>
          <a:p>
            <a:pPr lvl="2"/>
            <a:r>
              <a:rPr lang="en-US" sz="2000" b="0" i="0" dirty="0">
                <a:solidFill>
                  <a:srgbClr val="FF0000"/>
                </a:solidFill>
                <a:effectLst/>
                <a:latin typeface="Calibri"/>
                <a:cs typeface="Segoe UI"/>
              </a:rPr>
              <a:t>New form</a:t>
            </a:r>
            <a:r>
              <a:rPr lang="en-US" sz="2000" dirty="0">
                <a:solidFill>
                  <a:srgbClr val="FF0000"/>
                </a:solidFill>
                <a:latin typeface="Calibri"/>
                <a:cs typeface="Segoe UI"/>
              </a:rPr>
              <a:t> that can be used</a:t>
            </a:r>
            <a:endParaRPr lang="en-US" sz="2000" b="0" i="0" dirty="0">
              <a:solidFill>
                <a:srgbClr val="201F1E"/>
              </a:solidFill>
              <a:effectLst/>
              <a:latin typeface="Calibri" panose="020F0502020204030204" pitchFamily="34" charset="0"/>
            </a:endParaRPr>
          </a:p>
          <a:p>
            <a:pPr lvl="1"/>
            <a:r>
              <a:rPr lang="en-US" sz="2000" b="0" i="0" dirty="0">
                <a:solidFill>
                  <a:srgbClr val="201F1E"/>
                </a:solidFill>
                <a:effectLst/>
                <a:latin typeface="Calibri"/>
                <a:cs typeface="Segoe UI"/>
              </a:rPr>
              <a:t>All these materials have also been posted here: </a:t>
            </a:r>
            <a:r>
              <a:rPr lang="en-US" sz="2000" b="0" i="0" dirty="0">
                <a:solidFill>
                  <a:srgbClr val="201F1E"/>
                </a:solidFill>
                <a:effectLst/>
                <a:latin typeface="Calibri"/>
                <a:cs typeface="Segoe UI"/>
                <a:hlinkClick r:id="rId5"/>
              </a:rPr>
              <a:t>https://www.doe.mass.edu/news/news.aspx?id=26474</a:t>
            </a:r>
            <a:r>
              <a:rPr lang="en-US" sz="2000" dirty="0">
                <a:solidFill>
                  <a:srgbClr val="201F1E"/>
                </a:solidFill>
                <a:latin typeface="Calibri"/>
                <a:cs typeface="Segoe UI"/>
              </a:rPr>
              <a:t>  </a:t>
            </a:r>
          </a:p>
          <a:p>
            <a:pPr marL="508000" lvl="1" indent="0">
              <a:buNone/>
            </a:pPr>
            <a:endParaRPr lang="en-US" sz="1600" b="0" i="0" dirty="0">
              <a:solidFill>
                <a:srgbClr val="201F1E"/>
              </a:solidFill>
              <a:effectLst/>
              <a:latin typeface="Calibri" panose="020F0502020204030204" pitchFamily="34" charset="0"/>
            </a:endParaRPr>
          </a:p>
          <a:p>
            <a:pPr marL="508000" lvl="1" indent="0" algn="ctr">
              <a:buNone/>
            </a:pPr>
            <a:r>
              <a:rPr lang="en-US" sz="2400" dirty="0">
                <a:solidFill>
                  <a:srgbClr val="FF0000"/>
                </a:solidFill>
                <a:latin typeface="Calibri" panose="020F0502020204030204" pitchFamily="34" charset="0"/>
              </a:rPr>
              <a:t>Translations posted!</a:t>
            </a:r>
            <a:endParaRPr lang="en-US" sz="2400" b="0" i="0" dirty="0">
              <a:solidFill>
                <a:srgbClr val="FF0000"/>
              </a:solidFill>
              <a:effectLst/>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0DA9DF72-3C74-410D-A214-E82A3F72845F}"/>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a:p>
        </p:txBody>
      </p:sp>
    </p:spTree>
    <p:extLst>
      <p:ext uri="{BB962C8B-B14F-4D97-AF65-F5344CB8AC3E}">
        <p14:creationId xmlns:p14="http://schemas.microsoft.com/office/powerpoint/2010/main" val="3668171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94417-2661-4C9C-BEEB-5E37C97091B4}"/>
              </a:ext>
            </a:extLst>
          </p:cNvPr>
          <p:cNvSpPr>
            <a:spLocks noGrp="1"/>
          </p:cNvSpPr>
          <p:nvPr>
            <p:ph type="title"/>
          </p:nvPr>
        </p:nvSpPr>
        <p:spPr/>
        <p:txBody>
          <a:bodyPr/>
          <a:lstStyle/>
          <a:p>
            <a:br>
              <a:rPr lang="en-US" sz="3200" b="1" i="1">
                <a:solidFill>
                  <a:srgbClr val="FF0000"/>
                </a:solidFill>
                <a:latin typeface="Calibri" panose="020F0502020204030204" pitchFamily="34" charset="0"/>
                <a:cs typeface="Calibri" panose="020F0502020204030204" pitchFamily="34" charset="0"/>
              </a:rPr>
            </a:br>
            <a:r>
              <a:rPr lang="en-US" sz="2800" i="1">
                <a:latin typeface="Calibri" panose="020F0502020204030204" pitchFamily="34" charset="0"/>
                <a:cs typeface="Calibri" panose="020F0502020204030204" pitchFamily="34" charset="0"/>
              </a:rPr>
              <a:t>What are IDEA Equitable Services Resolution Funds? </a:t>
            </a:r>
            <a:br>
              <a:rPr lang="en-US" sz="3200">
                <a:latin typeface="Calibri" panose="020F0502020204030204" pitchFamily="34" charset="0"/>
                <a:cs typeface="Calibri" panose="020F0502020204030204" pitchFamily="34" charset="0"/>
              </a:rPr>
            </a:br>
            <a:endParaRPr lang="en-US"/>
          </a:p>
        </p:txBody>
      </p:sp>
      <p:sp>
        <p:nvSpPr>
          <p:cNvPr id="3" name="Content Placeholder 2">
            <a:extLst>
              <a:ext uri="{FF2B5EF4-FFF2-40B4-BE49-F238E27FC236}">
                <a16:creationId xmlns:a16="http://schemas.microsoft.com/office/drawing/2014/main" id="{364E8063-957E-4FEC-A3A0-6A8CB014622D}"/>
              </a:ext>
            </a:extLst>
          </p:cNvPr>
          <p:cNvSpPr>
            <a:spLocks noGrp="1"/>
          </p:cNvSpPr>
          <p:nvPr>
            <p:ph idx="1"/>
          </p:nvPr>
        </p:nvSpPr>
        <p:spPr/>
        <p:txBody>
          <a:bodyPr/>
          <a:lstStyle/>
          <a:p>
            <a:pPr>
              <a:spcBef>
                <a:spcPts val="0"/>
              </a:spcBef>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 April 28, 2021, 202 school districts received notification from DESE that they had been impacted by the resolution of the complaint brought forth by the private school officials regarding equitable services for certain fiscal years.</a:t>
            </a:r>
          </a:p>
          <a:p>
            <a:pPr marL="0" marR="0" indent="0">
              <a:spcBef>
                <a:spcPts val="0"/>
              </a:spcBef>
              <a:spcAft>
                <a:spcPts val="0"/>
              </a:spcAft>
              <a:buNone/>
            </a:pP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These school districts were notified that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they would be receiving an </a:t>
            </a:r>
            <a:r>
              <a:rPr lang="en-US" sz="2400" b="1" dirty="0">
                <a:solidFill>
                  <a:srgbClr val="101D35"/>
                </a:solidFill>
                <a:latin typeface="Calibri" panose="020F0502020204030204" pitchFamily="34" charset="0"/>
                <a:ea typeface="Calibri" panose="020F0502020204030204" pitchFamily="34" charset="0"/>
                <a:cs typeface="Calibri" panose="020F0502020204030204" pitchFamily="34" charset="0"/>
              </a:rPr>
              <a:t>additional</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allocation for Fund Code 262 and/or Fund Code 240 for the next two or three fiscal years.</a:t>
            </a:r>
          </a:p>
          <a:p>
            <a:pPr marL="0" indent="0">
              <a:spcBef>
                <a:spcPts val="0"/>
              </a:spcBef>
              <a:buNone/>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spcBef>
                <a:spcPts val="0"/>
              </a:spcBef>
              <a:buFont typeface="Wingdings" panose="05000000000000000000" pitchFamily="2" charset="2"/>
              <a:buChar char="Ø"/>
            </a:pPr>
            <a:r>
              <a:rPr lang="en-US" sz="2400" dirty="0">
                <a:solidFill>
                  <a:srgbClr val="202020"/>
                </a:solidFill>
                <a:latin typeface="Calibri" panose="020F0502020204030204" pitchFamily="34" charset="0"/>
                <a:ea typeface="Calibri" panose="020F0502020204030204" pitchFamily="34" charset="0"/>
                <a:cs typeface="Calibri" panose="020F0502020204030204" pitchFamily="34" charset="0"/>
              </a:rPr>
              <a:t>202 districts </a:t>
            </a:r>
            <a:r>
              <a:rPr lang="en-US" sz="2400" dirty="0">
                <a:solidFill>
                  <a:srgbClr val="202020"/>
                </a:solidFill>
                <a:effectLst/>
                <a:latin typeface="Calibri" panose="020F0502020204030204" pitchFamily="34" charset="0"/>
                <a:ea typeface="Calibri" panose="020F0502020204030204" pitchFamily="34" charset="0"/>
                <a:cs typeface="Calibri" panose="020F0502020204030204" pitchFamily="34" charset="0"/>
              </a:rPr>
              <a:t>will receive approximately $3.8 million to provide additional services for parentally-placed private school children with disabilities and home-schooled children with disabilities over a period of three years.    </a:t>
            </a:r>
            <a:endParaRPr lang="en-US" sz="2400" dirty="0">
              <a:latin typeface="Calibri" panose="020F0502020204030204" pitchFamily="34" charset="0"/>
              <a:cs typeface="Calibri" panose="020F0502020204030204" pitchFamily="34" charset="0"/>
            </a:endParaRPr>
          </a:p>
          <a:p>
            <a:pPr marL="0" marR="0" indent="0">
              <a:spcBef>
                <a:spcPts val="0"/>
              </a:spcBef>
              <a:spcAft>
                <a:spcPts val="0"/>
              </a:spcAft>
              <a:buNone/>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3C5B7351-7CB2-4AB8-8084-1AD08B31FFCE}"/>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a:p>
        </p:txBody>
      </p:sp>
    </p:spTree>
    <p:extLst>
      <p:ext uri="{BB962C8B-B14F-4D97-AF65-F5344CB8AC3E}">
        <p14:creationId xmlns:p14="http://schemas.microsoft.com/office/powerpoint/2010/main" val="1965419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200DD-8303-444F-A788-1FA71CC326F7}"/>
              </a:ext>
            </a:extLst>
          </p:cNvPr>
          <p:cNvSpPr>
            <a:spLocks noGrp="1"/>
          </p:cNvSpPr>
          <p:nvPr>
            <p:ph type="title"/>
          </p:nvPr>
        </p:nvSpPr>
        <p:spPr/>
        <p:txBody>
          <a:bodyPr/>
          <a:lstStyle/>
          <a:p>
            <a:r>
              <a:rPr lang="en-US"/>
              <a:t>Resolution Fund Elections and Consultation</a:t>
            </a:r>
          </a:p>
        </p:txBody>
      </p:sp>
      <p:sp>
        <p:nvSpPr>
          <p:cNvPr id="3" name="Content Placeholder 2">
            <a:extLst>
              <a:ext uri="{FF2B5EF4-FFF2-40B4-BE49-F238E27FC236}">
                <a16:creationId xmlns:a16="http://schemas.microsoft.com/office/drawing/2014/main" id="{D3F272CA-4390-4E0F-83B0-0AC48404DA26}"/>
              </a:ext>
            </a:extLst>
          </p:cNvPr>
          <p:cNvSpPr>
            <a:spLocks noGrp="1"/>
          </p:cNvSpPr>
          <p:nvPr>
            <p:ph idx="1"/>
          </p:nvPr>
        </p:nvSpPr>
        <p:spPr>
          <a:xfrm>
            <a:off x="183695" y="1306604"/>
            <a:ext cx="11370972" cy="5049746"/>
          </a:xfrm>
        </p:spPr>
        <p:txBody>
          <a:bodyPr vert="horz" lIns="91440" tIns="45720" rIns="91440" bIns="45720" rtlCol="0" anchor="t">
            <a:noAutofit/>
          </a:bodyPr>
          <a:lstStyle/>
          <a:p>
            <a:pPr>
              <a:spcBef>
                <a:spcPts val="0"/>
              </a:spcBef>
              <a:tabLst>
                <a:tab pos="457200" algn="l"/>
              </a:tabLst>
            </a:pPr>
            <a:r>
              <a:rPr lang="en-US" sz="2800" kern="1200" dirty="0">
                <a:solidFill>
                  <a:srgbClr val="101D35"/>
                </a:solidFill>
                <a:effectLst/>
                <a:latin typeface="Calibri"/>
                <a:ea typeface="Calibri" panose="020F0502020204030204" pitchFamily="34" charset="0"/>
                <a:cs typeface="Times New Roman"/>
              </a:rPr>
              <a:t>School districts</a:t>
            </a:r>
            <a:r>
              <a:rPr lang="en-US" sz="2800" dirty="0">
                <a:solidFill>
                  <a:srgbClr val="101D35"/>
                </a:solidFill>
                <a:latin typeface="Calibri"/>
                <a:ea typeface="Calibri" panose="020F0502020204030204" pitchFamily="34" charset="0"/>
                <a:cs typeface="Times New Roman"/>
              </a:rPr>
              <a:t> who</a:t>
            </a:r>
            <a:r>
              <a:rPr lang="en-US" sz="2800" kern="1200" dirty="0">
                <a:solidFill>
                  <a:srgbClr val="101D35"/>
                </a:solidFill>
                <a:effectLst/>
                <a:latin typeface="Calibri"/>
                <a:ea typeface="Calibri" panose="020F0502020204030204" pitchFamily="34" charset="0"/>
                <a:cs typeface="Times New Roman"/>
              </a:rPr>
              <a:t> did not notify the Department </a:t>
            </a:r>
            <a:r>
              <a:rPr lang="en-US" sz="2800" dirty="0">
                <a:solidFill>
                  <a:srgbClr val="101D35"/>
                </a:solidFill>
                <a:latin typeface="Calibri"/>
                <a:ea typeface="Calibri" panose="020F0502020204030204" pitchFamily="34" charset="0"/>
                <a:cs typeface="Times New Roman"/>
              </a:rPr>
              <a:t>of whether they chose to receive all of the resolution funds in Year 1 by</a:t>
            </a:r>
            <a:r>
              <a:rPr lang="en-US" sz="2800" kern="1200" dirty="0">
                <a:solidFill>
                  <a:srgbClr val="101D35"/>
                </a:solidFill>
                <a:effectLst/>
                <a:latin typeface="Calibri"/>
                <a:ea typeface="Calibri" panose="020F0502020204030204" pitchFamily="34" charset="0"/>
                <a:cs typeface="Times New Roman"/>
              </a:rPr>
              <a:t> June 15, 2021, have </a:t>
            </a:r>
            <a:r>
              <a:rPr lang="en-US" sz="2800" dirty="0">
                <a:solidFill>
                  <a:srgbClr val="101D35"/>
                </a:solidFill>
                <a:latin typeface="Calibri"/>
                <a:ea typeface="Calibri" panose="020F0502020204030204" pitchFamily="34" charset="0"/>
                <a:cs typeface="Times New Roman"/>
              </a:rPr>
              <a:t>been </a:t>
            </a:r>
            <a:r>
              <a:rPr lang="en-US" sz="2800" b="1" i="1" dirty="0">
                <a:solidFill>
                  <a:srgbClr val="101D35"/>
                </a:solidFill>
                <a:latin typeface="Calibri"/>
                <a:ea typeface="Calibri" panose="020F0502020204030204" pitchFamily="34" charset="0"/>
                <a:cs typeface="Times New Roman"/>
              </a:rPr>
              <a:t>automatically</a:t>
            </a:r>
            <a:r>
              <a:rPr lang="en-US" sz="2800" b="1" i="1" kern="1200" dirty="0">
                <a:solidFill>
                  <a:srgbClr val="101D35"/>
                </a:solidFill>
                <a:effectLst/>
                <a:latin typeface="Calibri"/>
                <a:ea typeface="Calibri" panose="020F0502020204030204" pitchFamily="34" charset="0"/>
                <a:cs typeface="Times New Roman"/>
              </a:rPr>
              <a:t> </a:t>
            </a:r>
            <a:r>
              <a:rPr lang="en-US" sz="2800" b="1" i="1" dirty="0">
                <a:solidFill>
                  <a:srgbClr val="101D35"/>
                </a:solidFill>
                <a:latin typeface="Calibri"/>
                <a:ea typeface="Calibri" panose="020F0502020204030204" pitchFamily="34" charset="0"/>
                <a:cs typeface="Times New Roman"/>
              </a:rPr>
              <a:t>selected </a:t>
            </a:r>
            <a:r>
              <a:rPr lang="en-US" sz="2800" kern="1200" dirty="0">
                <a:solidFill>
                  <a:srgbClr val="101D35"/>
                </a:solidFill>
                <a:effectLst/>
                <a:latin typeface="Calibri"/>
                <a:ea typeface="Calibri" panose="020F0502020204030204" pitchFamily="34" charset="0"/>
                <a:cs typeface="Times New Roman"/>
              </a:rPr>
              <a:t>to </a:t>
            </a:r>
            <a:r>
              <a:rPr lang="en-US" sz="2800" dirty="0">
                <a:solidFill>
                  <a:srgbClr val="101D35"/>
                </a:solidFill>
                <a:latin typeface="Calibri"/>
                <a:ea typeface="Calibri" panose="020F0502020204030204" pitchFamily="34" charset="0"/>
                <a:cs typeface="Times New Roman"/>
              </a:rPr>
              <a:t>receive</a:t>
            </a:r>
            <a:r>
              <a:rPr lang="en-US" sz="2800" kern="1200" dirty="0">
                <a:solidFill>
                  <a:srgbClr val="101D35"/>
                </a:solidFill>
                <a:effectLst/>
                <a:latin typeface="Calibri"/>
                <a:ea typeface="Calibri" panose="020F0502020204030204" pitchFamily="34" charset="0"/>
                <a:cs typeface="Times New Roman"/>
              </a:rPr>
              <a:t> the funds over the two- or three-year time period.</a:t>
            </a:r>
          </a:p>
          <a:p>
            <a:pPr>
              <a:spcBef>
                <a:spcPts val="0"/>
              </a:spcBef>
              <a:tabLst>
                <a:tab pos="457200" algn="l"/>
              </a:tabLst>
            </a:pPr>
            <a:r>
              <a:rPr lang="en-US" sz="2800" dirty="0">
                <a:solidFill>
                  <a:srgbClr val="101D35"/>
                </a:solidFill>
                <a:latin typeface="Calibri"/>
                <a:ea typeface="Calibri" panose="020F0502020204030204" pitchFamily="34" charset="0"/>
                <a:cs typeface="Times New Roman"/>
              </a:rPr>
              <a:t>Timely and meaningful consultation must be conducted.</a:t>
            </a:r>
          </a:p>
          <a:p>
            <a:pPr lvl="1">
              <a:spcBef>
                <a:spcPts val="0"/>
              </a:spcBef>
              <a:tabLst>
                <a:tab pos="457200" algn="l"/>
              </a:tabLst>
            </a:pPr>
            <a:r>
              <a:rPr lang="en-US" sz="2400" dirty="0">
                <a:latin typeface="Calibri"/>
                <a:cs typeface="Calibri"/>
              </a:rPr>
              <a:t>Responsibility is on the public school district to initiate consultation </a:t>
            </a:r>
          </a:p>
          <a:p>
            <a:pPr lvl="1">
              <a:spcBef>
                <a:spcPts val="0"/>
              </a:spcBef>
              <a:tabLst>
                <a:tab pos="457200" algn="l"/>
              </a:tabLst>
            </a:pPr>
            <a:r>
              <a:rPr lang="en-US" sz="2400" dirty="0">
                <a:latin typeface="Calibri"/>
                <a:cs typeface="Calibri"/>
              </a:rPr>
              <a:t>It provides an opportunity for </a:t>
            </a:r>
            <a:r>
              <a:rPr lang="en-US" sz="2400" u="sng" dirty="0">
                <a:latin typeface="Calibri"/>
                <a:cs typeface="Calibri"/>
              </a:rPr>
              <a:t>all parties </a:t>
            </a:r>
            <a:r>
              <a:rPr lang="en-US" sz="2400" dirty="0">
                <a:latin typeface="Calibri"/>
                <a:cs typeface="Calibri"/>
              </a:rPr>
              <a:t>to express their views</a:t>
            </a:r>
          </a:p>
          <a:p>
            <a:pPr lvl="1">
              <a:spcBef>
                <a:spcPts val="0"/>
              </a:spcBef>
              <a:tabLst>
                <a:tab pos="457200" algn="l"/>
              </a:tabLst>
            </a:pPr>
            <a:r>
              <a:rPr lang="en-US" sz="2400" dirty="0">
                <a:latin typeface="Calibri"/>
                <a:cs typeface="Calibri"/>
              </a:rPr>
              <a:t>It is conducted as a collaborative decision making &amp; communication process</a:t>
            </a:r>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C474126-131D-4EE2-B8BB-FAF1FA337EC0}"/>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a:p>
        </p:txBody>
      </p:sp>
    </p:spTree>
    <p:extLst>
      <p:ext uri="{BB962C8B-B14F-4D97-AF65-F5344CB8AC3E}">
        <p14:creationId xmlns:p14="http://schemas.microsoft.com/office/powerpoint/2010/main" val="721858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b="1" i="1" dirty="0"/>
              <a:t>Timely and Meaningful Consultation</a:t>
            </a:r>
            <a:br>
              <a:rPr lang="en-US" sz="2800" b="1" i="1" dirty="0"/>
            </a:br>
            <a:r>
              <a:rPr lang="en-US" sz="2800" i="1" dirty="0"/>
              <a:t>(applies to all IDEA Equitable Services including Resolution Funds)</a:t>
            </a:r>
            <a:endParaRPr lang="en-US" sz="2800" b="1" i="1" dirty="0"/>
          </a:p>
        </p:txBody>
      </p:sp>
      <p:sp>
        <p:nvSpPr>
          <p:cNvPr id="5" name="Content Placeholder 4"/>
          <p:cNvSpPr>
            <a:spLocks noGrp="1"/>
          </p:cNvSpPr>
          <p:nvPr>
            <p:ph idx="1"/>
          </p:nvPr>
        </p:nvSpPr>
        <p:spPr>
          <a:xfrm>
            <a:off x="567743" y="1230403"/>
            <a:ext cx="11370972" cy="5049746"/>
          </a:xfrm>
        </p:spPr>
        <p:txBody>
          <a:bodyPr vert="horz" lIns="91440" tIns="45720" rIns="91440" bIns="45720" rtlCol="0" anchor="t">
            <a:noAutofit/>
          </a:bodyPr>
          <a:lstStyle/>
          <a:p>
            <a:pPr marL="0" indent="0">
              <a:buNone/>
            </a:pPr>
            <a:r>
              <a:rPr lang="en-US" sz="2800" b="1" i="1">
                <a:solidFill>
                  <a:srgbClr val="FF0000"/>
                </a:solidFill>
                <a:latin typeface="Calibri"/>
                <a:cs typeface="Calibri"/>
              </a:rPr>
              <a:t>Consultation Required Topics: 34 C.F.R. § 300.134</a:t>
            </a:r>
          </a:p>
          <a:p>
            <a:r>
              <a:rPr lang="en-US" sz="2800">
                <a:latin typeface="Calibri"/>
                <a:cs typeface="Calibri"/>
              </a:rPr>
              <a:t>Child find (of resident and non-resident students) attending private schools in the district and homeschooled students</a:t>
            </a:r>
          </a:p>
          <a:p>
            <a:r>
              <a:rPr lang="en-US" sz="2800">
                <a:latin typeface="Calibri"/>
                <a:cs typeface="Calibri"/>
              </a:rPr>
              <a:t>Determination of the amount of the proportionate share of funds available for the whole pool of eligible parentally-placed students attending private schools and homeschooled in the district</a:t>
            </a:r>
          </a:p>
          <a:p>
            <a:r>
              <a:rPr lang="en-US" sz="2800">
                <a:latin typeface="Calibri"/>
                <a:cs typeface="Calibri"/>
              </a:rPr>
              <a:t>The consultation process, methodology, and schedule for the school</a:t>
            </a:r>
            <a:r>
              <a:rPr lang="en-US" sz="2800">
                <a:solidFill>
                  <a:srgbClr val="FF0000"/>
                </a:solidFill>
                <a:latin typeface="Calibri"/>
                <a:cs typeface="Calibri"/>
              </a:rPr>
              <a:t> </a:t>
            </a:r>
            <a:r>
              <a:rPr lang="en-US" sz="2800">
                <a:latin typeface="Calibri"/>
                <a:cs typeface="Calibri"/>
              </a:rPr>
              <a:t>year</a:t>
            </a:r>
          </a:p>
          <a:p>
            <a:r>
              <a:rPr lang="en-US" sz="2800">
                <a:latin typeface="Calibri"/>
                <a:cs typeface="Calibri"/>
              </a:rPr>
              <a:t>Determination of services and their method(s) of provision for the whole pool of students, including how individual decisions will be made</a:t>
            </a:r>
            <a:endParaRPr lang="en-US" sz="2800">
              <a:latin typeface="Calibri" panose="020F0502020204030204" pitchFamily="34" charset="0"/>
              <a:cs typeface="Calibri" panose="020F0502020204030204" pitchFamily="34" charset="0"/>
            </a:endParaRPr>
          </a:p>
          <a:p>
            <a:pPr marL="0" indent="0">
              <a:buNone/>
            </a:pPr>
            <a:endParaRPr lang="en-US" sz="2000"/>
          </a:p>
        </p:txBody>
      </p:sp>
      <p:sp>
        <p:nvSpPr>
          <p:cNvPr id="3" name="Slide Number Placeholder 2"/>
          <p:cNvSpPr>
            <a:spLocks noGrp="1"/>
          </p:cNvSpPr>
          <p:nvPr>
            <p:ph type="sldNum" sz="quarter" idx="12"/>
          </p:nvPr>
        </p:nvSpPr>
        <p:spPr/>
        <p:txBody>
          <a:bodyPr/>
          <a:lstStyle/>
          <a:p>
            <a:fld id="{BD26C40E-487C-40A4-A841-8174FD7B7142}" type="slidenum">
              <a:rPr lang="en-US" smtClean="0"/>
              <a:pPr/>
              <a:t>15</a:t>
            </a:fld>
            <a:endParaRPr lang="en-US"/>
          </a:p>
        </p:txBody>
      </p:sp>
    </p:spTree>
    <p:extLst>
      <p:ext uri="{BB962C8B-B14F-4D97-AF65-F5344CB8AC3E}">
        <p14:creationId xmlns:p14="http://schemas.microsoft.com/office/powerpoint/2010/main" val="3507787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7398B-7321-4F5A-B0DF-08777D72B67B}"/>
              </a:ext>
            </a:extLst>
          </p:cNvPr>
          <p:cNvSpPr>
            <a:spLocks noGrp="1"/>
          </p:cNvSpPr>
          <p:nvPr>
            <p:ph type="title"/>
          </p:nvPr>
        </p:nvSpPr>
        <p:spPr/>
        <p:txBody>
          <a:bodyPr/>
          <a:lstStyle/>
          <a:p>
            <a:pPr algn="just"/>
            <a:r>
              <a:rPr lang="en-US"/>
              <a:t>Requirement for Written Affirmation for the Resolution Funds</a:t>
            </a:r>
          </a:p>
        </p:txBody>
      </p:sp>
      <p:sp>
        <p:nvSpPr>
          <p:cNvPr id="3" name="Content Placeholder 2">
            <a:extLst>
              <a:ext uri="{FF2B5EF4-FFF2-40B4-BE49-F238E27FC236}">
                <a16:creationId xmlns:a16="http://schemas.microsoft.com/office/drawing/2014/main" id="{CA2C6894-E885-4F9A-B2A3-C5825B2F5AF4}"/>
              </a:ext>
            </a:extLst>
          </p:cNvPr>
          <p:cNvSpPr>
            <a:spLocks noGrp="1"/>
          </p:cNvSpPr>
          <p:nvPr>
            <p:ph idx="1"/>
          </p:nvPr>
        </p:nvSpPr>
        <p:spPr/>
        <p:txBody>
          <a:bodyPr vert="horz" lIns="91440" tIns="45720" rIns="91440" bIns="45720" rtlCol="0" anchor="t">
            <a:noAutofit/>
          </a:bodyPr>
          <a:lstStyle/>
          <a:p>
            <a:r>
              <a:rPr lang="en-US" sz="3000" dirty="0">
                <a:solidFill>
                  <a:srgbClr val="101D35"/>
                </a:solidFill>
                <a:latin typeface="Calibri" panose="020F0502020204030204" pitchFamily="34" charset="0"/>
                <a:cs typeface="Calibri" panose="020F0502020204030204" pitchFamily="34" charset="0"/>
              </a:rPr>
              <a:t>Written affirmation of consultation related to the use of Resolution Funds is required</a:t>
            </a:r>
          </a:p>
          <a:p>
            <a:r>
              <a:rPr lang="en-US" sz="3000" dirty="0">
                <a:solidFill>
                  <a:srgbClr val="101D35"/>
                </a:solidFill>
                <a:latin typeface="Calibri"/>
                <a:cs typeface="Calibri"/>
              </a:rPr>
              <a:t>DESE notified districts on April 28 and is still waiting for some districts to submit this documentation</a:t>
            </a:r>
          </a:p>
          <a:p>
            <a:r>
              <a:rPr lang="en-US" sz="3000" dirty="0">
                <a:solidFill>
                  <a:srgbClr val="101D35"/>
                </a:solidFill>
                <a:latin typeface="Calibri" panose="020F0502020204030204" pitchFamily="34" charset="0"/>
                <a:cs typeface="Calibri" panose="020F0502020204030204" pitchFamily="34" charset="0"/>
              </a:rPr>
              <a:t>IDEA grant applications will not be processed until submission of written affirmation</a:t>
            </a:r>
          </a:p>
          <a:p>
            <a:r>
              <a:rPr lang="en-US" sz="3000" b="1" dirty="0">
                <a:solidFill>
                  <a:srgbClr val="101D35"/>
                </a:solidFill>
                <a:latin typeface="Calibri"/>
                <a:cs typeface="Calibri"/>
              </a:rPr>
              <a:t>Please check on the status of your district with this activity ASAP</a:t>
            </a:r>
            <a:r>
              <a:rPr lang="en-US" sz="3000" dirty="0">
                <a:solidFill>
                  <a:srgbClr val="101D35"/>
                </a:solidFill>
                <a:latin typeface="Calibri"/>
                <a:cs typeface="Calibri"/>
              </a:rPr>
              <a:t> </a:t>
            </a:r>
            <a:endParaRPr lang="en-US" sz="3000" dirty="0">
              <a:solidFill>
                <a:srgbClr val="101D35"/>
              </a:solidFill>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662EAB29-45DE-4EC3-AC1E-D64D8522710A}"/>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a:p>
        </p:txBody>
      </p:sp>
    </p:spTree>
    <p:extLst>
      <p:ext uri="{BB962C8B-B14F-4D97-AF65-F5344CB8AC3E}">
        <p14:creationId xmlns:p14="http://schemas.microsoft.com/office/powerpoint/2010/main" val="3209120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 </a:t>
            </a:r>
            <a:br>
              <a:rPr lang="en-US" sz="2400" dirty="0"/>
            </a:br>
            <a:r>
              <a:rPr lang="en-US" sz="2800" i="1" dirty="0"/>
              <a:t>Written Affirmation</a:t>
            </a:r>
            <a:br>
              <a:rPr lang="en-US" sz="2800" i="1" dirty="0"/>
            </a:br>
            <a:r>
              <a:rPr lang="en-US" sz="2400" i="1" dirty="0"/>
              <a:t>(applies to all IDEA Equitable Services including Resolution Funds)</a:t>
            </a:r>
            <a:br>
              <a:rPr lang="en-US" sz="2400" dirty="0"/>
            </a:br>
            <a:endParaRPr lang="en-US" sz="2400" dirty="0"/>
          </a:p>
        </p:txBody>
      </p:sp>
      <p:sp>
        <p:nvSpPr>
          <p:cNvPr id="3" name="Content Placeholder 2"/>
          <p:cNvSpPr>
            <a:spLocks noGrp="1"/>
          </p:cNvSpPr>
          <p:nvPr>
            <p:ph idx="1"/>
          </p:nvPr>
        </p:nvSpPr>
        <p:spPr>
          <a:xfrm>
            <a:off x="567743" y="1230402"/>
            <a:ext cx="11180561" cy="5125947"/>
          </a:xfrm>
        </p:spPr>
        <p:txBody>
          <a:bodyPr/>
          <a:lstStyle/>
          <a:p>
            <a:r>
              <a:rPr lang="en-US" sz="2600" dirty="0">
                <a:latin typeface="Calibri" panose="020F0502020204030204" pitchFamily="34" charset="0"/>
                <a:cs typeface="Calibri" panose="020F0502020204030204" pitchFamily="34" charset="0"/>
              </a:rPr>
              <a:t>When timely and meaningful consultation has occurred, school districts must obtain a written affirmation signed by the representatives of participating private schools and representatives of parents of homeschooled students.</a:t>
            </a:r>
          </a:p>
          <a:p>
            <a:r>
              <a:rPr lang="en-US" sz="2600" dirty="0">
                <a:solidFill>
                  <a:srgbClr val="101D35"/>
                </a:solidFill>
                <a:latin typeface="Calibri" panose="020F0502020204030204" pitchFamily="34" charset="0"/>
                <a:cs typeface="Calibri" panose="020F0502020204030204" pitchFamily="34" charset="0"/>
              </a:rPr>
              <a:t>If the representatives do not provide the affirmation within a </a:t>
            </a:r>
            <a:r>
              <a:rPr lang="en-US" sz="2600" b="1" dirty="0">
                <a:solidFill>
                  <a:srgbClr val="101D35"/>
                </a:solidFill>
                <a:latin typeface="Calibri" panose="020F0502020204030204" pitchFamily="34" charset="0"/>
                <a:cs typeface="Calibri" panose="020F0502020204030204" pitchFamily="34" charset="0"/>
              </a:rPr>
              <a:t>reasonable period of time</a:t>
            </a:r>
            <a:r>
              <a:rPr lang="en-US" sz="2600" dirty="0">
                <a:solidFill>
                  <a:srgbClr val="101D35"/>
                </a:solidFill>
                <a:latin typeface="Calibri" panose="020F0502020204030204" pitchFamily="34" charset="0"/>
                <a:cs typeface="Calibri" panose="020F0502020204030204" pitchFamily="34" charset="0"/>
              </a:rPr>
              <a:t>, the LEA must forward the documentation of the consultation process to the Department at </a:t>
            </a:r>
            <a:r>
              <a:rPr lang="es-ES" sz="2600" b="1" dirty="0">
                <a:solidFill>
                  <a:srgbClr val="FF0000"/>
                </a:solidFill>
                <a:latin typeface="Calibri" panose="020F0502020204030204" pitchFamily="34" charset="0"/>
                <a:cs typeface="Calibri" panose="020F0502020204030204" pitchFamily="34" charset="0"/>
                <a:hlinkClick r:id="rId3"/>
              </a:rPr>
              <a:t>IDEAequitableservices@mass.gov</a:t>
            </a:r>
            <a:endParaRPr lang="es-ES" sz="2600" b="1" dirty="0">
              <a:solidFill>
                <a:srgbClr val="FF0000"/>
              </a:solidFill>
              <a:latin typeface="Calibri" panose="020F0502020204030204" pitchFamily="34" charset="0"/>
              <a:cs typeface="Calibri" panose="020F0502020204030204" pitchFamily="34" charset="0"/>
            </a:endParaRPr>
          </a:p>
          <a:p>
            <a:r>
              <a:rPr lang="en-US" sz="2600" dirty="0">
                <a:solidFill>
                  <a:srgbClr val="002060"/>
                </a:solidFill>
                <a:latin typeface="Calibri" panose="020F0502020204030204" pitchFamily="34" charset="0"/>
                <a:cs typeface="Calibri" panose="020F0502020204030204" pitchFamily="34" charset="0"/>
              </a:rPr>
              <a:t>If written affirmation is not obtained, school districts should email  </a:t>
            </a:r>
            <a:r>
              <a:rPr lang="es-ES" sz="2600" b="1" dirty="0">
                <a:solidFill>
                  <a:srgbClr val="FF0000"/>
                </a:solidFill>
                <a:latin typeface="Calibri" panose="020F0502020204030204" pitchFamily="34" charset="0"/>
                <a:cs typeface="Calibri" panose="020F0502020204030204" pitchFamily="34" charset="0"/>
                <a:hlinkClick r:id="rId3"/>
              </a:rPr>
              <a:t>IDEAequitableservices@mass.gov</a:t>
            </a:r>
            <a:r>
              <a:rPr lang="es-ES" sz="2600" b="1" dirty="0">
                <a:solidFill>
                  <a:srgbClr val="FF0000"/>
                </a:solidFill>
                <a:latin typeface="Calibri" panose="020F0502020204030204" pitchFamily="34" charset="0"/>
                <a:cs typeface="Calibri" panose="020F0502020204030204" pitchFamily="34" charset="0"/>
              </a:rPr>
              <a:t> </a:t>
            </a:r>
            <a:r>
              <a:rPr lang="en-US" sz="2600" dirty="0">
                <a:solidFill>
                  <a:srgbClr val="002060"/>
                </a:solidFill>
                <a:latin typeface="Calibri" panose="020F0502020204030204" pitchFamily="34" charset="0"/>
                <a:cs typeface="Calibri" panose="020F0502020204030204" pitchFamily="34" charset="0"/>
              </a:rPr>
              <a:t>with information about their consultation and outreach efforts to the private schools and home school representatives</a:t>
            </a:r>
            <a:endParaRPr lang="en-US" sz="2600" dirty="0">
              <a:solidFill>
                <a:srgbClr val="FF0000"/>
              </a:solidFill>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BD26C40E-487C-40A4-A841-8174FD7B7142}" type="slidenum">
              <a:rPr lang="en-US" smtClean="0"/>
              <a:pPr/>
              <a:t>17</a:t>
            </a:fld>
            <a:endParaRPr lang="en-US"/>
          </a:p>
        </p:txBody>
      </p:sp>
    </p:spTree>
    <p:extLst>
      <p:ext uri="{BB962C8B-B14F-4D97-AF65-F5344CB8AC3E}">
        <p14:creationId xmlns:p14="http://schemas.microsoft.com/office/powerpoint/2010/main" val="1178996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i="1">
                <a:latin typeface="Calibri" panose="020F0502020204030204" pitchFamily="34" charset="0"/>
                <a:cs typeface="Calibri" panose="020F0502020204030204" pitchFamily="34" charset="0"/>
              </a:rPr>
              <a:t>Written Affirmation Sample</a:t>
            </a:r>
          </a:p>
        </p:txBody>
      </p:sp>
      <p:sp>
        <p:nvSpPr>
          <p:cNvPr id="3" name="Content Placeholder 2"/>
          <p:cNvSpPr>
            <a:spLocks noGrp="1"/>
          </p:cNvSpPr>
          <p:nvPr>
            <p:ph idx="1"/>
          </p:nvPr>
        </p:nvSpPr>
        <p:spPr>
          <a:xfrm>
            <a:off x="567743" y="1230403"/>
            <a:ext cx="11143187" cy="5049746"/>
          </a:xfrm>
        </p:spPr>
        <p:txBody>
          <a:bodyPr/>
          <a:lstStyle/>
          <a:p>
            <a:pPr marL="0" indent="0">
              <a:buNone/>
            </a:pPr>
            <a:r>
              <a:rPr lang="en-US" sz="2800" b="1" i="1" dirty="0">
                <a:solidFill>
                  <a:srgbClr val="FF0000"/>
                </a:solidFill>
                <a:latin typeface="Calibri" panose="020F0502020204030204" pitchFamily="34" charset="0"/>
                <a:cs typeface="Calibri" panose="020F0502020204030204" pitchFamily="34" charset="0"/>
              </a:rPr>
              <a:t>Question: </a:t>
            </a:r>
            <a:r>
              <a:rPr lang="en-US" sz="2800" b="1" dirty="0">
                <a:latin typeface="Calibri" panose="020F0502020204030204" pitchFamily="34" charset="0"/>
                <a:cs typeface="Calibri" panose="020F0502020204030204" pitchFamily="34" charset="0"/>
              </a:rPr>
              <a:t>Does DESE have a Written Affirmation Sample? </a:t>
            </a:r>
            <a:endParaRPr lang="en-US" sz="2800" dirty="0">
              <a:solidFill>
                <a:srgbClr val="333333"/>
              </a:solidFill>
              <a:latin typeface="Calibri" panose="020F0502020204030204" pitchFamily="34" charset="0"/>
              <a:cs typeface="Calibri" panose="020F0502020204030204" pitchFamily="34" charset="0"/>
            </a:endParaRPr>
          </a:p>
          <a:p>
            <a:pPr marL="0" indent="0">
              <a:buNone/>
            </a:pPr>
            <a:r>
              <a:rPr lang="en-US" sz="2800" b="1" i="1" dirty="0">
                <a:solidFill>
                  <a:srgbClr val="FF0000"/>
                </a:solidFill>
                <a:effectLst/>
                <a:latin typeface="Calibri" panose="020F0502020204030204" pitchFamily="34" charset="0"/>
                <a:cs typeface="Calibri" panose="020F0502020204030204" pitchFamily="34" charset="0"/>
              </a:rPr>
              <a:t>Answer: </a:t>
            </a:r>
            <a:r>
              <a:rPr lang="en-US" sz="2800" b="0" i="0" dirty="0">
                <a:solidFill>
                  <a:srgbClr val="101D35"/>
                </a:solidFill>
                <a:effectLst/>
                <a:latin typeface="Calibri" panose="020F0502020204030204" pitchFamily="34" charset="0"/>
                <a:cs typeface="Calibri" panose="020F0502020204030204" pitchFamily="34" charset="0"/>
              </a:rPr>
              <a:t>Yes! You can find a </a:t>
            </a:r>
            <a:r>
              <a:rPr lang="en-US" sz="2800" b="0" i="0" dirty="0">
                <a:solidFill>
                  <a:srgbClr val="101D35"/>
                </a:solidFill>
                <a:effectLst/>
                <a:latin typeface="Calibri" panose="020F0502020204030204" pitchFamily="34" charset="0"/>
                <a:cs typeface="Calibri" panose="020F0502020204030204" pitchFamily="34" charset="0"/>
                <a:hlinkClick r:id="rId3"/>
              </a:rPr>
              <a:t>Written Affirmation Sample </a:t>
            </a:r>
            <a:r>
              <a:rPr lang="en-US" sz="2800" dirty="0">
                <a:solidFill>
                  <a:srgbClr val="101D35"/>
                </a:solidFill>
                <a:latin typeface="Calibri" panose="020F0502020204030204" pitchFamily="34" charset="0"/>
                <a:cs typeface="Calibri" panose="020F0502020204030204" pitchFamily="34" charset="0"/>
              </a:rPr>
              <a:t>o</a:t>
            </a:r>
            <a:r>
              <a:rPr lang="en-US" sz="2800" b="0" i="0" dirty="0">
                <a:solidFill>
                  <a:srgbClr val="101D35"/>
                </a:solidFill>
                <a:effectLst/>
                <a:latin typeface="Calibri" panose="020F0502020204030204" pitchFamily="34" charset="0"/>
                <a:cs typeface="Calibri" panose="020F0502020204030204" pitchFamily="34" charset="0"/>
              </a:rPr>
              <a:t>n page 21 of the Administrative Advisory SPED 2018-1</a:t>
            </a:r>
            <a:endParaRPr lang="en-US" sz="2800" dirty="0">
              <a:solidFill>
                <a:srgbClr val="101D35"/>
              </a:solidFill>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BD26C40E-487C-40A4-A841-8174FD7B7142}" type="slidenum">
              <a:rPr lang="en-US" smtClean="0"/>
              <a:pPr/>
              <a:t>18</a:t>
            </a:fld>
            <a:endParaRPr lang="en-US"/>
          </a:p>
        </p:txBody>
      </p:sp>
    </p:spTree>
    <p:extLst>
      <p:ext uri="{BB962C8B-B14F-4D97-AF65-F5344CB8AC3E}">
        <p14:creationId xmlns:p14="http://schemas.microsoft.com/office/powerpoint/2010/main" val="2942164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E491D-F8C0-40D6-8A1E-699C0BB0256F}"/>
              </a:ext>
            </a:extLst>
          </p:cNvPr>
          <p:cNvSpPr>
            <a:spLocks noGrp="1"/>
          </p:cNvSpPr>
          <p:nvPr>
            <p:ph type="title"/>
          </p:nvPr>
        </p:nvSpPr>
        <p:spPr>
          <a:xfrm>
            <a:off x="567743" y="288925"/>
            <a:ext cx="11370972" cy="941478"/>
          </a:xfrm>
        </p:spPr>
        <p:txBody>
          <a:bodyPr/>
          <a:lstStyle/>
          <a:p>
            <a:r>
              <a:rPr lang="en-US" sz="2400" b="1" i="1" dirty="0">
                <a:solidFill>
                  <a:srgbClr val="FF0000"/>
                </a:solidFill>
                <a:latin typeface="Segoe UI Semibold"/>
                <a:cs typeface="Segoe UI Semibold"/>
              </a:rPr>
              <a:t>Question: </a:t>
            </a:r>
            <a:r>
              <a:rPr lang="en-US" sz="2400" dirty="0">
                <a:latin typeface="Segoe UI Semibold"/>
                <a:cs typeface="Segoe UI Semibold"/>
              </a:rPr>
              <a:t> What should the district do if private school representatives and homeschooled parents did not attend the meeting?</a:t>
            </a:r>
            <a:br>
              <a:rPr lang="en-US" sz="1800" dirty="0"/>
            </a:br>
            <a:endParaRPr lang="en-US" sz="1800" dirty="0"/>
          </a:p>
        </p:txBody>
      </p:sp>
      <p:sp>
        <p:nvSpPr>
          <p:cNvPr id="3" name="Content Placeholder 2">
            <a:extLst>
              <a:ext uri="{FF2B5EF4-FFF2-40B4-BE49-F238E27FC236}">
                <a16:creationId xmlns:a16="http://schemas.microsoft.com/office/drawing/2014/main" id="{C38EC782-B74C-4608-86CE-649CA9CE1F38}"/>
              </a:ext>
            </a:extLst>
          </p:cNvPr>
          <p:cNvSpPr>
            <a:spLocks noGrp="1"/>
          </p:cNvSpPr>
          <p:nvPr>
            <p:ph idx="1"/>
          </p:nvPr>
        </p:nvSpPr>
        <p:spPr/>
        <p:txBody>
          <a:bodyPr vert="horz" lIns="91440" tIns="45720" rIns="91440" bIns="45720" rtlCol="0" anchor="t">
            <a:noAutofit/>
          </a:bodyPr>
          <a:lstStyle/>
          <a:p>
            <a:pPr marL="0" marR="0" indent="0">
              <a:lnSpc>
                <a:spcPct val="107000"/>
              </a:lnSpc>
              <a:spcBef>
                <a:spcPts val="0"/>
              </a:spcBef>
              <a:spcAft>
                <a:spcPts val="800"/>
              </a:spcAft>
              <a:buNone/>
            </a:pPr>
            <a:r>
              <a:rPr lang="en-US" sz="22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Answer: </a:t>
            </a:r>
          </a:p>
          <a:p>
            <a:pPr marL="0" indent="0">
              <a:lnSpc>
                <a:spcPct val="107000"/>
              </a:lnSpc>
              <a:spcBef>
                <a:spcPts val="0"/>
              </a:spcBef>
              <a:spcAft>
                <a:spcPts val="800"/>
              </a:spcAft>
              <a:buNone/>
            </a:pPr>
            <a:r>
              <a:rPr lang="en-US" sz="2000" dirty="0">
                <a:latin typeface="Calibri" panose="020F0502020204030204" pitchFamily="34" charset="0"/>
                <a:ea typeface="Calibri" panose="020F0502020204030204" pitchFamily="34" charset="0"/>
                <a:cs typeface="Calibri" panose="020F0502020204030204" pitchFamily="34" charset="0"/>
              </a:rPr>
              <a:t>After the meeting, you should</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reach out to the invited attendees by phone and in writing and attempt to schedule another meeting.  If the invited attendees do not wish to participate in the meeting, you should request written confirmation that they do not wish to participate.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000" dirty="0">
                <a:solidFill>
                  <a:srgbClr val="000000"/>
                </a:solidFill>
                <a:effectLst/>
                <a:latin typeface="Calibri"/>
                <a:ea typeface="Calibri" panose="020F0502020204030204" pitchFamily="34" charset="0"/>
                <a:cs typeface="Calibri"/>
              </a:rPr>
              <a:t>Sample d</a:t>
            </a:r>
            <a:r>
              <a:rPr lang="en-US" sz="2000" dirty="0">
                <a:solidFill>
                  <a:srgbClr val="333333"/>
                </a:solidFill>
                <a:effectLst/>
                <a:latin typeface="Calibri"/>
                <a:ea typeface="Calibri" panose="020F0502020204030204" pitchFamily="34" charset="0"/>
                <a:cs typeface="Calibri"/>
              </a:rPr>
              <a:t>raft letters are available at </a:t>
            </a:r>
            <a:r>
              <a:rPr lang="en-US" sz="2000" u="sng" dirty="0">
                <a:solidFill>
                  <a:srgbClr val="000000"/>
                </a:solidFill>
                <a:effectLst/>
                <a:latin typeface="Calibri"/>
                <a:ea typeface="Calibri" panose="020F0502020204030204" pitchFamily="34" charset="0"/>
                <a:cs typeface="Calibri"/>
                <a:hlinkClick r:id="rId2"/>
              </a:rPr>
              <a:t>IDEA Equitable Services for Students with Disabilities Enrolled by Their Parents in Private Schools - Special Education (mass.edu)</a:t>
            </a:r>
            <a:r>
              <a:rPr lang="en-US" sz="2000" u="sng" dirty="0">
                <a:solidFill>
                  <a:srgbClr val="000000"/>
                </a:solidFill>
                <a:effectLst/>
                <a:latin typeface="Calibri"/>
                <a:ea typeface="Calibri" panose="020F0502020204030204" pitchFamily="34" charset="0"/>
                <a:cs typeface="Calibri"/>
              </a:rPr>
              <a:t>.</a:t>
            </a:r>
          </a:p>
          <a:p>
            <a:pPr>
              <a:lnSpc>
                <a:spcPct val="107000"/>
              </a:lnSpc>
              <a:spcBef>
                <a:spcPts val="0"/>
              </a:spcBef>
              <a:spcAft>
                <a:spcPts val="800"/>
              </a:spcAft>
            </a:pPr>
            <a:r>
              <a:rPr kumimoji="0" lang="en-US" altLang="en-US" sz="2000" b="0" i="0" u="none" strike="noStrike" cap="none" normalizeH="0" baseline="0" dirty="0">
                <a:ln>
                  <a:noFill/>
                </a:ln>
                <a:solidFill>
                  <a:srgbClr val="333333"/>
                </a:solidFill>
                <a:effectLst/>
                <a:latin typeface="Calibri"/>
                <a:cs typeface="Calibri"/>
                <a:hlinkClick r:id="rId3"/>
              </a:rPr>
              <a:t>Draft Sample Letter </a:t>
            </a:r>
            <a:r>
              <a:rPr kumimoji="0" lang="en-US" altLang="en-US" sz="2000" b="0" i="0" u="none" strike="noStrike" cap="none" normalizeH="0" baseline="0" dirty="0">
                <a:ln>
                  <a:noFill/>
                </a:ln>
                <a:solidFill>
                  <a:srgbClr val="333333"/>
                </a:solidFill>
                <a:effectLst/>
                <a:latin typeface="Calibri"/>
                <a:cs typeface="Calibri"/>
              </a:rPr>
              <a:t>— For use when parents of homeschooled </a:t>
            </a:r>
            <a:r>
              <a:rPr lang="en-US" altLang="en-US" sz="2000" dirty="0">
                <a:solidFill>
                  <a:srgbClr val="333333"/>
                </a:solidFill>
                <a:latin typeface="Calibri"/>
                <a:cs typeface="Calibri"/>
              </a:rPr>
              <a:t>students</a:t>
            </a:r>
            <a:r>
              <a:rPr kumimoji="0" lang="en-US" altLang="en-US" sz="2000" b="0" i="0" u="none" strike="noStrike" cap="none" normalizeH="0" baseline="0" dirty="0">
                <a:ln>
                  <a:noFill/>
                </a:ln>
                <a:solidFill>
                  <a:srgbClr val="333333"/>
                </a:solidFill>
                <a:effectLst/>
                <a:latin typeface="Calibri"/>
                <a:cs typeface="Calibri"/>
              </a:rPr>
              <a:t> could not attend the consultation meeting</a:t>
            </a:r>
            <a:endParaRPr lang="en-US" altLang="en-US" sz="2000" b="0" i="0" u="none" strike="noStrike" cap="none" normalizeH="0" baseline="0" dirty="0">
              <a:ln>
                <a:noFill/>
              </a:ln>
              <a:solidFill>
                <a:srgbClr val="333333"/>
              </a:solidFill>
              <a:effectLst/>
              <a:latin typeface="Calibri"/>
              <a:cs typeface="Calibri"/>
            </a:endParaRPr>
          </a:p>
          <a:p>
            <a:pPr>
              <a:lnSpc>
                <a:spcPct val="107000"/>
              </a:lnSpc>
              <a:spcBef>
                <a:spcPts val="0"/>
              </a:spcBef>
              <a:spcAft>
                <a:spcPts val="800"/>
              </a:spcAft>
            </a:pPr>
            <a:r>
              <a:rPr kumimoji="0" lang="en-US" altLang="en-US" sz="2000" b="0" i="0" u="none" strike="noStrike" cap="none" normalizeH="0" baseline="0" dirty="0">
                <a:ln>
                  <a:noFill/>
                </a:ln>
                <a:solidFill>
                  <a:srgbClr val="333333"/>
                </a:solidFill>
                <a:effectLst/>
                <a:latin typeface="Calibri"/>
                <a:cs typeface="Calibri"/>
                <a:hlinkClick r:id="rId4"/>
              </a:rPr>
              <a:t>Draft Sample Letter</a:t>
            </a:r>
            <a:r>
              <a:rPr kumimoji="0" lang="en-US" altLang="en-US" sz="2000" b="0" i="0" u="none" strike="noStrike" cap="none" normalizeH="0" baseline="0" dirty="0">
                <a:ln>
                  <a:noFill/>
                </a:ln>
                <a:solidFill>
                  <a:srgbClr val="333333"/>
                </a:solidFill>
                <a:effectLst/>
                <a:latin typeface="Calibri"/>
                <a:cs typeface="Calibri"/>
              </a:rPr>
              <a:t> — For use when private schools could not attend the consultation meeting</a:t>
            </a:r>
            <a:endParaRPr lang="en-US" sz="2000" dirty="0">
              <a:effectLst/>
              <a:latin typeface="Calibri"/>
              <a:ea typeface="Calibri" panose="020F0502020204030204" pitchFamily="34" charset="0"/>
              <a:cs typeface="Calibri"/>
            </a:endParaRPr>
          </a:p>
          <a:p>
            <a:pPr marL="0" marR="0"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Once you have received written confirmation, you can notify the Department that you could not conduct the consultation. Be sure to include all the documentation to support your outreach efforts.  </a:t>
            </a:r>
          </a:p>
          <a:p>
            <a:endParaRPr lang="en-US" dirty="0"/>
          </a:p>
        </p:txBody>
      </p:sp>
      <p:sp>
        <p:nvSpPr>
          <p:cNvPr id="4" name="Slide Number Placeholder 3">
            <a:extLst>
              <a:ext uri="{FF2B5EF4-FFF2-40B4-BE49-F238E27FC236}">
                <a16:creationId xmlns:a16="http://schemas.microsoft.com/office/drawing/2014/main" id="{985CF89F-F6C8-4120-AA07-582A834DE4E8}"/>
              </a:ext>
            </a:extLst>
          </p:cNvPr>
          <p:cNvSpPr>
            <a:spLocks noGrp="1"/>
          </p:cNvSpPr>
          <p:nvPr>
            <p:ph type="sldNum" sz="quarter" idx="12"/>
          </p:nvPr>
        </p:nvSpPr>
        <p:spPr/>
        <p:txBody>
          <a:bodyPr/>
          <a:lstStyle/>
          <a:p>
            <a:fld id="{FF27229C-EC7B-4063-A33B-28A5E87E32ED}" type="slidenum">
              <a:rPr lang="zh-CN" altLang="en-US" smtClean="0"/>
              <a:pPr/>
              <a:t>19</a:t>
            </a:fld>
            <a:endParaRPr lang="zh-CN" altLang="en-US"/>
          </a:p>
        </p:txBody>
      </p:sp>
    </p:spTree>
    <p:extLst>
      <p:ext uri="{BB962C8B-B14F-4D97-AF65-F5344CB8AC3E}">
        <p14:creationId xmlns:p14="http://schemas.microsoft.com/office/powerpoint/2010/main" val="561582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0C315A-057B-4784-B61A-E9DD640F9898}"/>
              </a:ext>
            </a:extLst>
          </p:cNvPr>
          <p:cNvSpPr txBox="1">
            <a:spLocks noGrp="1"/>
          </p:cNvSpPr>
          <p:nvPr>
            <p:ph type="title" idx="4294967295"/>
          </p:nvPr>
        </p:nvSpPr>
        <p:spPr>
          <a:xfrm>
            <a:off x="1" y="3190714"/>
            <a:ext cx="2769078"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CONTENTS</a:t>
            </a:r>
            <a:endParaRPr kumimoji="0" lang="zh-CN" altLang="en-US" sz="3200" b="0" i="0" u="none" strike="noStrike" kern="1200" cap="none" spc="0" normalizeH="0" baseline="0" noProof="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grpSp>
        <p:nvGrpSpPr>
          <p:cNvPr id="18" name="Group 17" descr="Welcome"/>
          <p:cNvGrpSpPr/>
          <p:nvPr/>
        </p:nvGrpSpPr>
        <p:grpSpPr>
          <a:xfrm>
            <a:off x="2893914" y="670495"/>
            <a:ext cx="8839199" cy="818885"/>
            <a:chOff x="3061064" y="188784"/>
            <a:chExt cx="8839199" cy="818885"/>
          </a:xfrm>
        </p:grpSpPr>
        <p:sp>
          <p:nvSpPr>
            <p:cNvPr id="8" name="矩形 7">
              <a:extLst>
                <a:ext uri="{FF2B5EF4-FFF2-40B4-BE49-F238E27FC236}">
                  <a16:creationId xmlns:a16="http://schemas.microsoft.com/office/drawing/2014/main" id="{C0795994-20AF-4E22-89F5-60153C5543DF}"/>
                </a:ext>
              </a:extLst>
            </p:cNvPr>
            <p:cNvSpPr/>
            <p:nvPr/>
          </p:nvSpPr>
          <p:spPr>
            <a:xfrm>
              <a:off x="3061064" y="198211"/>
              <a:ext cx="809458" cy="809458"/>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rgbClr val="000000"/>
                  </a:solidFill>
                  <a:latin typeface="Segoe SemiBold" panose="020B0703040204020203" pitchFamily="34" charset="0"/>
                  <a:cs typeface="Segoe SemiBold" panose="020B0703040204020203" pitchFamily="34" charset="0"/>
                </a:rPr>
                <a:t>01</a:t>
              </a:r>
              <a:endParaRPr lang="zh-CN" altLang="en-US" sz="3200">
                <a:solidFill>
                  <a:srgbClr val="000000"/>
                </a:solidFill>
                <a:latin typeface="Segoe SemiBold" panose="020B0703040204020203" pitchFamily="34" charset="0"/>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18853" y="188784"/>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b="1">
                  <a:solidFill>
                    <a:schemeClr val="accent1">
                      <a:lumMod val="50000"/>
                    </a:schemeClr>
                  </a:solidFill>
                  <a:latin typeface="Segoe SemiBold"/>
                  <a:ea typeface="Segoe UI Black"/>
                </a:rPr>
                <a:t>Welcome and Ignite</a:t>
              </a:r>
              <a:endParaRPr lang="zh-CN" altLang="en-US" sz="3600" b="1">
                <a:solidFill>
                  <a:schemeClr val="accent1">
                    <a:lumMod val="50000"/>
                  </a:schemeClr>
                </a:solidFill>
              </a:endParaRPr>
            </a:p>
          </p:txBody>
        </p:sp>
      </p:grpSp>
      <p:grpSp>
        <p:nvGrpSpPr>
          <p:cNvPr id="19" name="Group 18" descr="Timelines Update">
            <a:extLst>
              <a:ext uri="{FF2B5EF4-FFF2-40B4-BE49-F238E27FC236}">
                <a16:creationId xmlns:a16="http://schemas.microsoft.com/office/drawing/2014/main" id="{577DF3D8-9228-447D-B84C-8C66D678BB4B}"/>
              </a:ext>
            </a:extLst>
          </p:cNvPr>
          <p:cNvGrpSpPr/>
          <p:nvPr/>
        </p:nvGrpSpPr>
        <p:grpSpPr>
          <a:xfrm>
            <a:off x="2893912" y="1888842"/>
            <a:ext cx="8797756" cy="896056"/>
            <a:chOff x="3070470" y="1786483"/>
            <a:chExt cx="8929716" cy="896056"/>
          </a:xfrm>
        </p:grpSpPr>
        <p:sp>
          <p:nvSpPr>
            <p:cNvPr id="20" name="矩形 9">
              <a:extLst>
                <a:ext uri="{FF2B5EF4-FFF2-40B4-BE49-F238E27FC236}">
                  <a16:creationId xmlns:a16="http://schemas.microsoft.com/office/drawing/2014/main" id="{3C6C5F95-B3AF-4343-BFA4-B54DB96C5D09}"/>
                </a:ext>
              </a:extLst>
            </p:cNvPr>
            <p:cNvSpPr/>
            <p:nvPr/>
          </p:nvSpPr>
          <p:spPr>
            <a:xfrm>
              <a:off x="3070470" y="1873080"/>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a:solidFill>
                    <a:schemeClr val="tx1"/>
                  </a:solidFill>
                  <a:latin typeface="Segoe SemiBold" panose="020B0703040204020203" pitchFamily="34" charset="0"/>
                  <a:cs typeface="Segoe SemiBold" panose="020B0703040204020203" pitchFamily="34" charset="0"/>
                </a:rPr>
                <a:t>02</a:t>
              </a:r>
              <a:endParaRPr lang="zh-CN" altLang="en-US" sz="3200">
                <a:solidFill>
                  <a:schemeClr val="tx1"/>
                </a:solidFill>
                <a:latin typeface="Segoe SemiBold" panose="020B0703040204020203" pitchFamily="34" charset="0"/>
                <a:cs typeface="Segoe SemiBold" panose="020B0703040204020203" pitchFamily="34" charset="0"/>
              </a:endParaRPr>
            </a:p>
          </p:txBody>
        </p:sp>
        <p:sp>
          <p:nvSpPr>
            <p:cNvPr id="25" name="文本框 10">
              <a:extLst>
                <a:ext uri="{FF2B5EF4-FFF2-40B4-BE49-F238E27FC236}">
                  <a16:creationId xmlns:a16="http://schemas.microsoft.com/office/drawing/2014/main" id="{9D12FDF8-F0C9-495A-BC27-27FF25E7CA87}"/>
                </a:ext>
              </a:extLst>
            </p:cNvPr>
            <p:cNvSpPr txBox="1"/>
            <p:nvPr/>
          </p:nvSpPr>
          <p:spPr>
            <a:xfrm>
              <a:off x="4018776" y="1786483"/>
              <a:ext cx="7981410" cy="809459"/>
            </a:xfrm>
            <a:prstGeom prst="rect">
              <a:avLst/>
            </a:prstGeom>
            <a:noFill/>
          </p:spPr>
          <p:txBody>
            <a:bodyPr wrap="square"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a:solidFill>
                    <a:srgbClr val="000000"/>
                  </a:solidFill>
                  <a:latin typeface="Segoe SemiBold" panose="020B0703040204020203"/>
                  <a:cs typeface="Segoe UI"/>
                </a:rPr>
                <a:t>Recall</a:t>
              </a:r>
            </a:p>
          </p:txBody>
        </p:sp>
      </p:grpSp>
      <p:grpSp>
        <p:nvGrpSpPr>
          <p:cNvPr id="22" name="Group 21" descr="Previous Topics: Going Deeper"/>
          <p:cNvGrpSpPr/>
          <p:nvPr/>
        </p:nvGrpSpPr>
        <p:grpSpPr>
          <a:xfrm>
            <a:off x="2893912" y="3138371"/>
            <a:ext cx="8915702" cy="858367"/>
            <a:chOff x="3061062" y="3038166"/>
            <a:chExt cx="8915702" cy="882092"/>
          </a:xfrm>
        </p:grpSpPr>
        <p:sp>
          <p:nvSpPr>
            <p:cNvPr id="12" name="矩形 11">
              <a:extLst>
                <a:ext uri="{FF2B5EF4-FFF2-40B4-BE49-F238E27FC236}">
                  <a16:creationId xmlns:a16="http://schemas.microsoft.com/office/drawing/2014/main" id="{8EED5C95-0E4E-4512-8773-6CA4934A6C58}"/>
                </a:ext>
              </a:extLst>
            </p:cNvPr>
            <p:cNvSpPr/>
            <p:nvPr/>
          </p:nvSpPr>
          <p:spPr>
            <a:xfrm>
              <a:off x="3061062" y="3110799"/>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solidFill>
                  <a:latin typeface="Segoe SemiBold" panose="020B0703040204020203" pitchFamily="34" charset="0"/>
                  <a:cs typeface="Segoe SemiBold" panose="020B0703040204020203" pitchFamily="34" charset="0"/>
                </a:rPr>
                <a:t>03</a:t>
              </a:r>
              <a:endParaRPr lang="zh-CN" altLang="en-US" sz="3200">
                <a:solidFill>
                  <a:schemeClr val="tx1"/>
                </a:solidFill>
                <a:latin typeface="Segoe SemiBold" panose="020B0703040204020203" pitchFamily="34" charset="0"/>
                <a:cs typeface="Segoe SemiBold" panose="020B0703040204020203" pitchFamily="34" charset="0"/>
              </a:endParaRPr>
            </a:p>
          </p:txBody>
        </p:sp>
        <p:sp>
          <p:nvSpPr>
            <p:cNvPr id="13" name="文本框 12">
              <a:extLst>
                <a:ext uri="{FF2B5EF4-FFF2-40B4-BE49-F238E27FC236}">
                  <a16:creationId xmlns:a16="http://schemas.microsoft.com/office/drawing/2014/main" id="{2EAD39A1-22F8-4668-9D3F-D036B2AB825E}"/>
                </a:ext>
              </a:extLst>
            </p:cNvPr>
            <p:cNvSpPr txBox="1"/>
            <p:nvPr/>
          </p:nvSpPr>
          <p:spPr>
            <a:xfrm>
              <a:off x="3995354" y="3038166"/>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b="1">
                  <a:solidFill>
                    <a:schemeClr val="accent1">
                      <a:lumMod val="50000"/>
                    </a:schemeClr>
                  </a:solidFill>
                  <a:latin typeface="Segoe SemiBold"/>
                  <a:ea typeface="Segoe UI Black"/>
                </a:rPr>
                <a:t>Chunk and Chew – New Information</a:t>
              </a:r>
            </a:p>
          </p:txBody>
        </p:sp>
      </p:grpSp>
      <p:grpSp>
        <p:nvGrpSpPr>
          <p:cNvPr id="23" name="Group 22" descr="Special Education Resource Guide"/>
          <p:cNvGrpSpPr/>
          <p:nvPr/>
        </p:nvGrpSpPr>
        <p:grpSpPr>
          <a:xfrm>
            <a:off x="2893913" y="4474120"/>
            <a:ext cx="9514401" cy="809459"/>
            <a:chOff x="3061061" y="4335544"/>
            <a:chExt cx="9080190" cy="809459"/>
          </a:xfrm>
        </p:grpSpPr>
        <p:sp>
          <p:nvSpPr>
            <p:cNvPr id="14" name="矩形 13">
              <a:extLst>
                <a:ext uri="{FF2B5EF4-FFF2-40B4-BE49-F238E27FC236}">
                  <a16:creationId xmlns:a16="http://schemas.microsoft.com/office/drawing/2014/main" id="{DF81D714-3905-427B-B5F8-783DEB3D0A2D}"/>
                </a:ext>
              </a:extLst>
            </p:cNvPr>
            <p:cNvSpPr/>
            <p:nvPr/>
          </p:nvSpPr>
          <p:spPr>
            <a:xfrm>
              <a:off x="3061061" y="4335544"/>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solidFill>
                  <a:latin typeface="Segoe SemiBold" panose="020B0703040204020203" pitchFamily="34" charset="0"/>
                  <a:cs typeface="Segoe SemiBold" panose="020B0703040204020203" pitchFamily="34" charset="0"/>
                </a:rPr>
                <a:t>04</a:t>
              </a:r>
              <a:endParaRPr lang="zh-CN" altLang="en-US" sz="3200">
                <a:solidFill>
                  <a:schemeClr val="tx1"/>
                </a:solidFill>
                <a:latin typeface="Segoe SemiBold" panose="020B0703040204020203" pitchFamily="34" charset="0"/>
                <a:cs typeface="Segoe SemiBold" panose="020B0703040204020203" pitchFamily="34" charset="0"/>
              </a:endParaRPr>
            </a:p>
          </p:txBody>
        </p:sp>
        <p:sp>
          <p:nvSpPr>
            <p:cNvPr id="15" name="文本框 14">
              <a:extLst>
                <a:ext uri="{FF2B5EF4-FFF2-40B4-BE49-F238E27FC236}">
                  <a16:creationId xmlns:a16="http://schemas.microsoft.com/office/drawing/2014/main" id="{9440FE6B-2417-4F54-8A87-259875C67EB3}"/>
                </a:ext>
              </a:extLst>
            </p:cNvPr>
            <p:cNvSpPr txBox="1"/>
            <p:nvPr/>
          </p:nvSpPr>
          <p:spPr>
            <a:xfrm>
              <a:off x="3918852" y="4386331"/>
              <a:ext cx="8222399"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b="1">
                  <a:solidFill>
                    <a:schemeClr val="accent1">
                      <a:lumMod val="50000"/>
                    </a:schemeClr>
                  </a:solidFill>
                </a:rPr>
                <a:t>Q&amp;A</a:t>
              </a:r>
            </a:p>
          </p:txBody>
        </p:sp>
      </p:grpSp>
      <p:grpSp>
        <p:nvGrpSpPr>
          <p:cNvPr id="21" name="Group 20" descr="Special Education Resource Guide">
            <a:extLst>
              <a:ext uri="{FF2B5EF4-FFF2-40B4-BE49-F238E27FC236}">
                <a16:creationId xmlns:a16="http://schemas.microsoft.com/office/drawing/2014/main" id="{8AFCA876-1B3D-4E8C-B0DD-70220A3369D3}"/>
              </a:ext>
            </a:extLst>
          </p:cNvPr>
          <p:cNvGrpSpPr/>
          <p:nvPr/>
        </p:nvGrpSpPr>
        <p:grpSpPr>
          <a:xfrm>
            <a:off x="2893913" y="4474120"/>
            <a:ext cx="9514401" cy="809459"/>
            <a:chOff x="2893913" y="4474120"/>
            <a:chExt cx="9080190" cy="809459"/>
          </a:xfrm>
        </p:grpSpPr>
        <p:sp>
          <p:nvSpPr>
            <p:cNvPr id="24" name="矩形 13">
              <a:extLst>
                <a:ext uri="{FF2B5EF4-FFF2-40B4-BE49-F238E27FC236}">
                  <a16:creationId xmlns:a16="http://schemas.microsoft.com/office/drawing/2014/main" id="{1BB3BAAD-1C92-4656-9579-7044864BACDE}"/>
                </a:ext>
              </a:extLst>
            </p:cNvPr>
            <p:cNvSpPr/>
            <p:nvPr/>
          </p:nvSpPr>
          <p:spPr>
            <a:xfrm>
              <a:off x="2893913" y="4474120"/>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a:solidFill>
                    <a:schemeClr val="tx1"/>
                  </a:solidFill>
                  <a:cs typeface="Segoe SemiBold" panose="020B0703040204020203" pitchFamily="34" charset="0"/>
                </a:rPr>
                <a:t>04</a:t>
              </a:r>
              <a:endParaRPr lang="zh-CN" altLang="en-US" sz="3200">
                <a:solidFill>
                  <a:schemeClr val="tx1"/>
                </a:solidFill>
                <a:cs typeface="Segoe SemiBold" panose="020B0703040204020203" pitchFamily="34" charset="0"/>
              </a:endParaRPr>
            </a:p>
          </p:txBody>
        </p:sp>
        <p:sp>
          <p:nvSpPr>
            <p:cNvPr id="29" name="文本框 14">
              <a:extLst>
                <a:ext uri="{FF2B5EF4-FFF2-40B4-BE49-F238E27FC236}">
                  <a16:creationId xmlns:a16="http://schemas.microsoft.com/office/drawing/2014/main" id="{B6F0CFC4-9399-41B4-9C7B-F0F3BBEA5A27}"/>
                </a:ext>
              </a:extLst>
            </p:cNvPr>
            <p:cNvSpPr txBox="1"/>
            <p:nvPr/>
          </p:nvSpPr>
          <p:spPr>
            <a:xfrm>
              <a:off x="3751704" y="4524907"/>
              <a:ext cx="8222399" cy="758672"/>
            </a:xfrm>
            <a:prstGeom prst="rect">
              <a:avLst/>
            </a:prstGeom>
            <a:noFill/>
          </p:spPr>
          <p:txBody>
            <a:bodyPr wrap="square"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a:solidFill>
                    <a:schemeClr val="accent1">
                      <a:lumMod val="50000"/>
                    </a:schemeClr>
                  </a:solidFill>
                </a:rPr>
                <a:t> </a:t>
              </a:r>
            </a:p>
          </p:txBody>
        </p:sp>
      </p:grpSp>
    </p:spTree>
    <p:extLst>
      <p:ext uri="{BB962C8B-B14F-4D97-AF65-F5344CB8AC3E}">
        <p14:creationId xmlns:p14="http://schemas.microsoft.com/office/powerpoint/2010/main" val="3218815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8006F-6414-4FC8-B949-C477A6F7F383}"/>
              </a:ext>
            </a:extLst>
          </p:cNvPr>
          <p:cNvSpPr>
            <a:spLocks noGrp="1"/>
          </p:cNvSpPr>
          <p:nvPr>
            <p:ph type="title"/>
          </p:nvPr>
        </p:nvSpPr>
        <p:spPr>
          <a:xfrm>
            <a:off x="567743" y="474297"/>
            <a:ext cx="11370972" cy="679905"/>
          </a:xfrm>
        </p:spPr>
        <p:txBody>
          <a:bodyPr/>
          <a:lstStyle/>
          <a:p>
            <a:br>
              <a:rPr lang="en-US" sz="2800" b="1" i="1" dirty="0">
                <a:latin typeface="Calibri" panose="020F0502020204030204" pitchFamily="34" charset="0"/>
                <a:cs typeface="Calibri" panose="020F0502020204030204" pitchFamily="34" charset="0"/>
              </a:rPr>
            </a:br>
            <a:r>
              <a:rPr lang="en-US" sz="2800" b="1" i="1" dirty="0">
                <a:solidFill>
                  <a:srgbClr val="FF0000"/>
                </a:solidFill>
                <a:latin typeface="Calibri"/>
                <a:cs typeface="Calibri"/>
              </a:rPr>
              <a:t>Question: </a:t>
            </a:r>
            <a:r>
              <a:rPr lang="en-US" sz="2800" dirty="0">
                <a:latin typeface="Calibri"/>
                <a:cs typeface="Calibri"/>
              </a:rPr>
              <a:t>Can a district carryover unused resolution funds from year one (FY22)  to year two (FY23)?</a:t>
            </a:r>
            <a:br>
              <a:rPr lang="en-US" sz="2400" b="1" i="1"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endParaRPr lang="en-US" sz="2400" dirty="0"/>
          </a:p>
        </p:txBody>
      </p:sp>
      <p:sp>
        <p:nvSpPr>
          <p:cNvPr id="3" name="Content Placeholder 2">
            <a:extLst>
              <a:ext uri="{FF2B5EF4-FFF2-40B4-BE49-F238E27FC236}">
                <a16:creationId xmlns:a16="http://schemas.microsoft.com/office/drawing/2014/main" id="{9950C694-B899-47BC-81D2-3EEA88142963}"/>
              </a:ext>
            </a:extLst>
          </p:cNvPr>
          <p:cNvSpPr>
            <a:spLocks noGrp="1"/>
          </p:cNvSpPr>
          <p:nvPr>
            <p:ph idx="1"/>
          </p:nvPr>
        </p:nvSpPr>
        <p:spPr/>
        <p:txBody>
          <a:bodyPr vert="horz" lIns="91440" tIns="45720" rIns="91440" bIns="45720" rtlCol="0" anchor="t">
            <a:noAutofit/>
          </a:bodyPr>
          <a:lstStyle/>
          <a:p>
            <a:pPr marL="0" indent="0" fontAlgn="base">
              <a:spcBef>
                <a:spcPts val="0"/>
              </a:spcBef>
              <a:buNone/>
            </a:pPr>
            <a:r>
              <a:rPr lang="en-US" sz="2800" b="1" i="1">
                <a:solidFill>
                  <a:srgbClr val="FF0000"/>
                </a:solidFill>
                <a:latin typeface="Calibri"/>
                <a:cs typeface="Calibri"/>
              </a:rPr>
              <a:t>Answer: </a:t>
            </a:r>
            <a:r>
              <a:rPr lang="en-US" sz="2800">
                <a:latin typeface="Calibri"/>
                <a:cs typeface="Calibri"/>
              </a:rPr>
              <a:t>No.</a:t>
            </a:r>
          </a:p>
          <a:p>
            <a:pPr marL="0" indent="0" fontAlgn="base">
              <a:spcBef>
                <a:spcPts val="0"/>
              </a:spcBef>
              <a:buNone/>
            </a:pPr>
            <a:endParaRPr lang="en-US" sz="2800">
              <a:latin typeface="Calibri" panose="020F0502020204030204" pitchFamily="34" charset="0"/>
              <a:cs typeface="Calibri" panose="020F0502020204030204" pitchFamily="34" charset="0"/>
            </a:endParaRPr>
          </a:p>
          <a:p>
            <a:pPr fontAlgn="base">
              <a:spcBef>
                <a:spcPts val="0"/>
              </a:spcBef>
              <a:buFont typeface="Wingdings" panose="05000000000000000000" pitchFamily="2" charset="2"/>
              <a:buChar char="Ø"/>
            </a:pPr>
            <a:r>
              <a:rPr lang="en-US" sz="2800">
                <a:solidFill>
                  <a:srgbClr val="000000"/>
                </a:solidFill>
                <a:effectLst/>
                <a:latin typeface="Calibri"/>
                <a:ea typeface="Calibri" panose="020F0502020204030204" pitchFamily="34" charset="0"/>
                <a:cs typeface="Calibri"/>
              </a:rPr>
              <a:t>The </a:t>
            </a:r>
            <a:r>
              <a:rPr lang="en-US" sz="2800">
                <a:solidFill>
                  <a:srgbClr val="000000"/>
                </a:solidFill>
                <a:latin typeface="Calibri"/>
                <a:ea typeface="Calibri" panose="020F0502020204030204" pitchFamily="34" charset="0"/>
                <a:cs typeface="Calibri"/>
              </a:rPr>
              <a:t>FY22</a:t>
            </a:r>
            <a:r>
              <a:rPr lang="en-US" sz="2800">
                <a:solidFill>
                  <a:srgbClr val="000000"/>
                </a:solidFill>
                <a:effectLst/>
                <a:latin typeface="Calibri"/>
                <a:ea typeface="Calibri" panose="020F0502020204030204" pitchFamily="34" charset="0"/>
                <a:cs typeface="Calibri"/>
              </a:rPr>
              <a:t> resolution fund allocated amounts will be available for use in FY </a:t>
            </a:r>
            <a:r>
              <a:rPr lang="en-US" sz="2800">
                <a:solidFill>
                  <a:srgbClr val="000000"/>
                </a:solidFill>
                <a:latin typeface="Calibri"/>
                <a:ea typeface="Calibri" panose="020F0502020204030204" pitchFamily="34" charset="0"/>
                <a:cs typeface="Calibri"/>
              </a:rPr>
              <a:t>22</a:t>
            </a:r>
            <a:r>
              <a:rPr lang="en-US" sz="2800">
                <a:solidFill>
                  <a:srgbClr val="000000"/>
                </a:solidFill>
                <a:effectLst/>
                <a:latin typeface="Calibri"/>
                <a:ea typeface="Calibri" panose="020F0502020204030204" pitchFamily="34" charset="0"/>
                <a:cs typeface="Calibri"/>
              </a:rPr>
              <a:t> only and </a:t>
            </a:r>
            <a:r>
              <a:rPr lang="en-US" sz="2800">
                <a:solidFill>
                  <a:srgbClr val="202020"/>
                </a:solidFill>
                <a:effectLst/>
                <a:latin typeface="Calibri"/>
                <a:ea typeface="Calibri" panose="020F0502020204030204" pitchFamily="34" charset="0"/>
                <a:cs typeface="Calibri"/>
              </a:rPr>
              <a:t>must be spent by </a:t>
            </a:r>
            <a:r>
              <a:rPr lang="en-US" sz="2800" b="1">
                <a:solidFill>
                  <a:srgbClr val="202020"/>
                </a:solidFill>
                <a:effectLst/>
                <a:latin typeface="Calibri"/>
                <a:ea typeface="Calibri" panose="020F0502020204030204" pitchFamily="34" charset="0"/>
                <a:cs typeface="Calibri"/>
              </a:rPr>
              <a:t>September 30, 2022</a:t>
            </a:r>
            <a:r>
              <a:rPr lang="en-US" sz="2800">
                <a:solidFill>
                  <a:srgbClr val="202020"/>
                </a:solidFill>
                <a:effectLst/>
                <a:latin typeface="Calibri"/>
                <a:ea typeface="Calibri" panose="020F0502020204030204" pitchFamily="34" charset="0"/>
                <a:cs typeface="Calibri"/>
              </a:rPr>
              <a:t>. Unspent funds </a:t>
            </a:r>
            <a:r>
              <a:rPr lang="en-US" sz="2800" i="1" u="sng">
                <a:solidFill>
                  <a:srgbClr val="FF0000"/>
                </a:solidFill>
                <a:effectLst/>
                <a:latin typeface="Calibri"/>
                <a:ea typeface="Calibri" panose="020F0502020204030204" pitchFamily="34" charset="0"/>
                <a:cs typeface="Calibri"/>
              </a:rPr>
              <a:t>will not be allowed to be carried over into FY </a:t>
            </a:r>
            <a:r>
              <a:rPr lang="en-US" sz="2800" i="1" u="sng">
                <a:solidFill>
                  <a:srgbClr val="FF0000"/>
                </a:solidFill>
                <a:latin typeface="Calibri"/>
                <a:ea typeface="Calibri" panose="020F0502020204030204" pitchFamily="34" charset="0"/>
                <a:cs typeface="Calibri"/>
              </a:rPr>
              <a:t>23</a:t>
            </a:r>
            <a:r>
              <a:rPr lang="en-US" sz="2800" i="1" u="sng">
                <a:solidFill>
                  <a:srgbClr val="FF0000"/>
                </a:solidFill>
                <a:effectLst/>
                <a:latin typeface="Calibri"/>
                <a:ea typeface="Calibri" panose="020F0502020204030204" pitchFamily="34" charset="0"/>
                <a:cs typeface="Calibri"/>
              </a:rPr>
              <a:t>.</a:t>
            </a:r>
            <a:endParaRPr lang="en-US" sz="2800" i="1" u="sng">
              <a:solidFill>
                <a:srgbClr val="FF0000"/>
              </a:solidFill>
              <a:effectLst/>
              <a:latin typeface="Calibri"/>
              <a:ea typeface="Calibri" panose="020F0502020204030204" pitchFamily="34" charset="0"/>
              <a:cs typeface="Calibri" panose="020F0502020204030204" pitchFamily="34" charset="0"/>
            </a:endParaRPr>
          </a:p>
          <a:p>
            <a:pPr marL="0" indent="0" fontAlgn="base">
              <a:spcBef>
                <a:spcPts val="0"/>
              </a:spcBef>
              <a:buNone/>
            </a:pPr>
            <a:endParaRPr lang="en-US" sz="1000" i="1" u="sng">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fontAlgn="base">
              <a:spcBef>
                <a:spcPts val="0"/>
              </a:spcBef>
              <a:buFont typeface="Wingdings" panose="05000000000000000000" pitchFamily="2" charset="2"/>
              <a:buChar char="Ø"/>
            </a:pPr>
            <a:r>
              <a:rPr lang="en-US" sz="2800">
                <a:solidFill>
                  <a:srgbClr val="202020"/>
                </a:solidFill>
                <a:effectLst/>
                <a:latin typeface="Calibri"/>
                <a:ea typeface="Calibri" panose="020F0502020204030204" pitchFamily="34" charset="0"/>
                <a:cs typeface="Calibri"/>
              </a:rPr>
              <a:t>The resolution funds </a:t>
            </a:r>
            <a:r>
              <a:rPr lang="en-US" sz="2800" b="1">
                <a:solidFill>
                  <a:srgbClr val="202020"/>
                </a:solidFill>
                <a:effectLst/>
                <a:latin typeface="Calibri"/>
                <a:ea typeface="Calibri" panose="020F0502020204030204" pitchFamily="34" charset="0"/>
                <a:cs typeface="Calibri"/>
              </a:rPr>
              <a:t>must be</a:t>
            </a:r>
            <a:r>
              <a:rPr lang="en-US" sz="2800">
                <a:solidFill>
                  <a:srgbClr val="202020"/>
                </a:solidFill>
                <a:effectLst/>
                <a:latin typeface="Calibri"/>
                <a:ea typeface="Calibri" panose="020F0502020204030204" pitchFamily="34" charset="0"/>
                <a:cs typeface="Calibri"/>
              </a:rPr>
              <a:t> </a:t>
            </a:r>
            <a:r>
              <a:rPr lang="en-US" sz="2800" b="1">
                <a:solidFill>
                  <a:srgbClr val="202020"/>
                </a:solidFill>
                <a:effectLst/>
                <a:latin typeface="Calibri"/>
                <a:ea typeface="Calibri" panose="020F0502020204030204" pitchFamily="34" charset="0"/>
                <a:cs typeface="Calibri"/>
              </a:rPr>
              <a:t>used concurrently</a:t>
            </a:r>
            <a:r>
              <a:rPr lang="en-US" sz="2800">
                <a:solidFill>
                  <a:srgbClr val="202020"/>
                </a:solidFill>
                <a:effectLst/>
                <a:latin typeface="Calibri"/>
                <a:ea typeface="Calibri" panose="020F0502020204030204" pitchFamily="34" charset="0"/>
                <a:cs typeface="Calibri"/>
              </a:rPr>
              <a:t> with</a:t>
            </a:r>
            <a:r>
              <a:rPr lang="en-US" sz="2800">
                <a:solidFill>
                  <a:srgbClr val="202020"/>
                </a:solidFill>
                <a:latin typeface="Calibri"/>
                <a:ea typeface="Calibri" panose="020F0502020204030204" pitchFamily="34" charset="0"/>
                <a:cs typeface="Calibri"/>
              </a:rPr>
              <a:t> the </a:t>
            </a:r>
            <a:r>
              <a:rPr lang="en-US" sz="2800">
                <a:solidFill>
                  <a:srgbClr val="202020"/>
                </a:solidFill>
                <a:effectLst/>
                <a:latin typeface="Calibri"/>
                <a:ea typeface="Calibri" panose="020F0502020204030204" pitchFamily="34" charset="0"/>
                <a:cs typeface="Calibri"/>
              </a:rPr>
              <a:t>current </a:t>
            </a:r>
            <a:r>
              <a:rPr lang="en-US" sz="2800">
                <a:solidFill>
                  <a:srgbClr val="202020"/>
                </a:solidFill>
                <a:latin typeface="Calibri"/>
                <a:ea typeface="Calibri" panose="020F0502020204030204" pitchFamily="34" charset="0"/>
                <a:cs typeface="Calibri"/>
              </a:rPr>
              <a:t>amount  of proportionate share of IDEA Part B funds and</a:t>
            </a:r>
            <a:r>
              <a:rPr lang="en-US" sz="2800">
                <a:solidFill>
                  <a:srgbClr val="202020"/>
                </a:solidFill>
                <a:effectLst/>
                <a:latin typeface="Calibri"/>
                <a:ea typeface="Calibri" panose="020F0502020204030204" pitchFamily="34" charset="0"/>
                <a:cs typeface="Calibri"/>
              </a:rPr>
              <a:t> </a:t>
            </a:r>
            <a:r>
              <a:rPr lang="en-US" sz="2800">
                <a:solidFill>
                  <a:srgbClr val="202020"/>
                </a:solidFill>
                <a:latin typeface="Calibri"/>
                <a:ea typeface="Calibri" panose="020F0502020204030204" pitchFamily="34" charset="0"/>
                <a:cs typeface="Calibri"/>
              </a:rPr>
              <a:t>any carryover</a:t>
            </a:r>
            <a:r>
              <a:rPr lang="en-US" sz="2800">
                <a:solidFill>
                  <a:srgbClr val="202020"/>
                </a:solidFill>
                <a:effectLst/>
                <a:latin typeface="Calibri"/>
                <a:ea typeface="Calibri" panose="020F0502020204030204" pitchFamily="34" charset="0"/>
                <a:cs typeface="Calibri"/>
              </a:rPr>
              <a:t> proportionate share funds</a:t>
            </a:r>
            <a:r>
              <a:rPr lang="en-US" sz="2800">
                <a:solidFill>
                  <a:srgbClr val="202020"/>
                </a:solidFill>
                <a:latin typeface="Calibri"/>
                <a:ea typeface="Calibri" panose="020F0502020204030204" pitchFamily="34" charset="0"/>
                <a:cs typeface="Calibri"/>
              </a:rPr>
              <a:t> from the prior fiscal year</a:t>
            </a:r>
            <a:r>
              <a:rPr lang="en-US" sz="2800">
                <a:solidFill>
                  <a:srgbClr val="202020"/>
                </a:solidFill>
                <a:effectLst/>
                <a:latin typeface="Calibri"/>
                <a:ea typeface="Calibri" panose="020F0502020204030204" pitchFamily="34" charset="0"/>
                <a:cs typeface="Calibri"/>
              </a:rPr>
              <a:t>.</a:t>
            </a:r>
            <a:r>
              <a:rPr lang="en-US" sz="2800">
                <a:latin typeface="Calibri"/>
                <a:ea typeface="Calibri" panose="020F0502020204030204" pitchFamily="34" charset="0"/>
                <a:cs typeface="Calibri"/>
              </a:rPr>
              <a:t> </a:t>
            </a:r>
            <a:endParaRPr lang="en-US" sz="2800">
              <a:latin typeface="Calibri"/>
              <a:ea typeface="Calibri" panose="020F0502020204030204" pitchFamily="34" charset="0"/>
              <a:cs typeface="Calibri" panose="020F0502020204030204" pitchFamily="34" charset="0"/>
            </a:endParaRPr>
          </a:p>
          <a:p>
            <a:pPr marL="0" indent="0" fontAlgn="base">
              <a:spcBef>
                <a:spcPts val="0"/>
              </a:spcBef>
              <a:buNone/>
            </a:pPr>
            <a:endParaRPr lang="en-US" sz="1000">
              <a:latin typeface="Calibri" panose="020F0502020204030204" pitchFamily="34" charset="0"/>
              <a:ea typeface="Calibri" panose="020F0502020204030204" pitchFamily="34" charset="0"/>
              <a:cs typeface="Calibri" panose="020F0502020204030204" pitchFamily="34" charset="0"/>
            </a:endParaRPr>
          </a:p>
          <a:p>
            <a:pPr marL="0" indent="0" fontAlgn="base">
              <a:spcBef>
                <a:spcPts val="0"/>
              </a:spcBef>
              <a:buNone/>
            </a:pPr>
            <a:endParaRPr lang="en-US" sz="2800">
              <a:solidFill>
                <a:srgbClr val="000000"/>
              </a:solidFill>
              <a:effectLst/>
              <a:latin typeface="Calibri" panose="020F0502020204030204" pitchFamily="34" charset="0"/>
              <a:ea typeface="Calibri" panose="020F0502020204030204" pitchFamily="34" charset="0"/>
              <a:cs typeface="Calibri"/>
            </a:endParaRPr>
          </a:p>
          <a:p>
            <a:pPr marL="0" indent="0">
              <a:buNone/>
            </a:pPr>
            <a:endParaRPr lang="en-US"/>
          </a:p>
        </p:txBody>
      </p:sp>
      <p:sp>
        <p:nvSpPr>
          <p:cNvPr id="4" name="Slide Number Placeholder 3">
            <a:extLst>
              <a:ext uri="{FF2B5EF4-FFF2-40B4-BE49-F238E27FC236}">
                <a16:creationId xmlns:a16="http://schemas.microsoft.com/office/drawing/2014/main" id="{3CDD779F-59D0-45DB-95EC-A50739D07932}"/>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a:p>
        </p:txBody>
      </p:sp>
    </p:spTree>
    <p:extLst>
      <p:ext uri="{BB962C8B-B14F-4D97-AF65-F5344CB8AC3E}">
        <p14:creationId xmlns:p14="http://schemas.microsoft.com/office/powerpoint/2010/main" val="2197568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DA363-7064-4ACA-A21A-0053C6540F19}"/>
              </a:ext>
            </a:extLst>
          </p:cNvPr>
          <p:cNvSpPr>
            <a:spLocks noGrp="1"/>
          </p:cNvSpPr>
          <p:nvPr>
            <p:ph type="title"/>
          </p:nvPr>
        </p:nvSpPr>
        <p:spPr/>
        <p:txBody>
          <a:bodyPr/>
          <a:lstStyle/>
          <a:p>
            <a:r>
              <a:rPr lang="en-US" sz="2800" i="1"/>
              <a:t>Federal Grant Application and Other Resources </a:t>
            </a:r>
          </a:p>
        </p:txBody>
      </p:sp>
      <p:sp>
        <p:nvSpPr>
          <p:cNvPr id="3" name="Content Placeholder 2">
            <a:extLst>
              <a:ext uri="{FF2B5EF4-FFF2-40B4-BE49-F238E27FC236}">
                <a16:creationId xmlns:a16="http://schemas.microsoft.com/office/drawing/2014/main" id="{EC985ADD-FFB9-4912-9024-1C76AB8378A8}"/>
              </a:ext>
            </a:extLst>
          </p:cNvPr>
          <p:cNvSpPr>
            <a:spLocks noGrp="1"/>
          </p:cNvSpPr>
          <p:nvPr>
            <p:ph idx="1"/>
          </p:nvPr>
        </p:nvSpPr>
        <p:spPr/>
        <p:txBody>
          <a:bodyPr/>
          <a:lstStyle/>
          <a:p>
            <a:pPr>
              <a:buFont typeface="Wingdings" panose="05000000000000000000" pitchFamily="2" charset="2"/>
              <a:buChar char="Ø"/>
            </a:pPr>
            <a:r>
              <a:rPr lang="en-US" sz="1800" dirty="0">
                <a:latin typeface="Calibri" panose="020F0502020204030204" pitchFamily="34" charset="0"/>
                <a:ea typeface="Calibri" panose="020F0502020204030204" pitchFamily="34" charset="0"/>
                <a:cs typeface="Calibri" panose="020F0502020204030204" pitchFamily="34" charset="0"/>
              </a:rPr>
              <a:t>The </a:t>
            </a:r>
            <a:r>
              <a:rPr lang="en-US" sz="1800" b="0" i="0" dirty="0">
                <a:solidFill>
                  <a:srgbClr val="333333"/>
                </a:solidFill>
                <a:effectLst/>
                <a:latin typeface="Calibri" panose="020F0502020204030204" pitchFamily="34" charset="0"/>
                <a:cs typeface="Calibri" panose="020F0502020204030204" pitchFamily="34" charset="0"/>
              </a:rPr>
              <a:t>FY2022 District Reservations for IDEA Equitable Services (Proportionate Share)</a:t>
            </a:r>
            <a:r>
              <a:rPr lang="en-US" sz="1800" dirty="0">
                <a:effectLst/>
                <a:latin typeface="Calibri" panose="020F0502020204030204" pitchFamily="34" charset="0"/>
                <a:ea typeface="Calibri" panose="020F0502020204030204" pitchFamily="34" charset="0"/>
                <a:cs typeface="Calibri" panose="020F0502020204030204" pitchFamily="34" charset="0"/>
              </a:rPr>
              <a:t> form will be posted on the </a:t>
            </a:r>
            <a:r>
              <a:rPr lang="en-US" sz="1800" dirty="0">
                <a:effectLst/>
                <a:latin typeface="Calibri" panose="020F0502020204030204" pitchFamily="34" charset="0"/>
                <a:ea typeface="Calibri" panose="020F0502020204030204" pitchFamily="34" charset="0"/>
                <a:cs typeface="Calibri" panose="020F0502020204030204" pitchFamily="34" charset="0"/>
                <a:hlinkClick r:id="rId2"/>
              </a:rPr>
              <a:t>Federal Grants webpage</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Will be posted soon!</a:t>
            </a:r>
            <a:endParaRPr lang="en-US" sz="18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Calibri" panose="020F0502020204030204" pitchFamily="34" charset="0"/>
              </a:rPr>
              <a:t>The FY2022 workbook has been updated to include the Resolution Funds. You will be prompted where to enter the Resolution Funds information. </a:t>
            </a:r>
            <a:r>
              <a:rPr lang="en-US"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Will be posted soon!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1800" b="1" i="1" dirty="0">
                <a:latin typeface="Calibri" panose="020F0502020204030204" pitchFamily="34" charset="0"/>
                <a:ea typeface="Calibri" panose="020F0502020204030204" pitchFamily="34" charset="0"/>
                <a:cs typeface="Calibri" panose="020F0502020204030204" pitchFamily="34" charset="0"/>
              </a:rPr>
              <a:t>The Quick Reference Guide </a:t>
            </a:r>
            <a:r>
              <a:rPr lang="en-US" sz="1800" dirty="0">
                <a:latin typeface="Calibri" panose="020F0502020204030204" pitchFamily="34" charset="0"/>
                <a:ea typeface="Calibri" panose="020F0502020204030204" pitchFamily="34" charset="0"/>
                <a:cs typeface="Calibri" panose="020F0502020204030204" pitchFamily="34" charset="0"/>
              </a:rPr>
              <a:t>on the Federal Grants webpage provides a list of allowable activities under IDEA Equitable Services. </a:t>
            </a:r>
            <a:r>
              <a:rPr lang="en-US" sz="1800" dirty="0">
                <a:solidFill>
                  <a:srgbClr val="FF0000"/>
                </a:solidFill>
                <a:latin typeface="Calibri" panose="020F0502020204030204" pitchFamily="34" charset="0"/>
                <a:ea typeface="Calibri" panose="020F0502020204030204" pitchFamily="34" charset="0"/>
                <a:cs typeface="Calibri" panose="020F0502020204030204" pitchFamily="34" charset="0"/>
              </a:rPr>
              <a:t>This has been revised and will be posted soon!</a:t>
            </a:r>
            <a:endParaRPr lang="en-US"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57150" marR="0" indent="-285750">
              <a:lnSpc>
                <a:spcPct val="115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Calibri" panose="020F0502020204030204" pitchFamily="34" charset="0"/>
              </a:rPr>
              <a:t>State and local funds may be used to </a:t>
            </a:r>
            <a:r>
              <a:rPr lang="en-US" sz="1800" i="1" dirty="0">
                <a:effectLst/>
                <a:latin typeface="Calibri" panose="020F0502020204030204" pitchFamily="34" charset="0"/>
                <a:ea typeface="Calibri" panose="020F0502020204030204" pitchFamily="34" charset="0"/>
                <a:cs typeface="Calibri" panose="020F0502020204030204" pitchFamily="34" charset="0"/>
              </a:rPr>
              <a:t>supplement but not supplant</a:t>
            </a:r>
            <a:r>
              <a:rPr lang="en-US" sz="1800" dirty="0">
                <a:effectLst/>
                <a:latin typeface="Calibri" panose="020F0502020204030204" pitchFamily="34" charset="0"/>
                <a:ea typeface="Calibri" panose="020F0502020204030204" pitchFamily="34" charset="0"/>
                <a:cs typeface="Calibri" panose="020F0502020204030204" pitchFamily="34" charset="0"/>
              </a:rPr>
              <a:t> the required expenditure of federal funds. LEAs must document expenditures and other activities related to IDEA and the calculated proportionate share.</a:t>
            </a:r>
          </a:p>
          <a:p>
            <a:pPr marL="0" marR="0" indent="0">
              <a:lnSpc>
                <a:spcPct val="115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57150" marR="0" indent="-285750">
              <a:spcBef>
                <a:spcPts val="0"/>
              </a:spcBef>
              <a:spcAft>
                <a:spcPts val="100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Calibri" panose="020F0502020204030204" pitchFamily="34" charset="0"/>
              </a:rPr>
              <a:t>IDEA equitable services (proportionate share) funds must only benefit eligible students who are parentally-placed in private schools located in the district or home schooled. </a:t>
            </a:r>
          </a:p>
          <a:p>
            <a:pPr marL="57150" marR="0" indent="-285750">
              <a:spcBef>
                <a:spcPts val="0"/>
              </a:spcBef>
              <a:spcAft>
                <a:spcPts val="100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Calibri" panose="020F0502020204030204" pitchFamily="34" charset="0"/>
              </a:rPr>
              <a:t>Funds must not "finance the existing level of instruction in a private school or … otherwise benefit the private school.”  </a:t>
            </a:r>
          </a:p>
        </p:txBody>
      </p:sp>
      <p:sp>
        <p:nvSpPr>
          <p:cNvPr id="4" name="Slide Number Placeholder 3">
            <a:extLst>
              <a:ext uri="{FF2B5EF4-FFF2-40B4-BE49-F238E27FC236}">
                <a16:creationId xmlns:a16="http://schemas.microsoft.com/office/drawing/2014/main" id="{0BFDC6AE-0568-4CF7-9D69-45C9DF835A34}"/>
              </a:ext>
            </a:extLst>
          </p:cNvPr>
          <p:cNvSpPr>
            <a:spLocks noGrp="1"/>
          </p:cNvSpPr>
          <p:nvPr>
            <p:ph type="sldNum" sz="quarter" idx="12"/>
          </p:nvPr>
        </p:nvSpPr>
        <p:spPr/>
        <p:txBody>
          <a:bodyPr/>
          <a:lstStyle/>
          <a:p>
            <a:fld id="{FF27229C-EC7B-4063-A33B-28A5E87E32ED}" type="slidenum">
              <a:rPr lang="zh-CN" altLang="en-US" smtClean="0"/>
              <a:pPr/>
              <a:t>21</a:t>
            </a:fld>
            <a:endParaRPr lang="zh-CN" altLang="en-US"/>
          </a:p>
        </p:txBody>
      </p:sp>
    </p:spTree>
    <p:extLst>
      <p:ext uri="{BB962C8B-B14F-4D97-AF65-F5344CB8AC3E}">
        <p14:creationId xmlns:p14="http://schemas.microsoft.com/office/powerpoint/2010/main" val="4147926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03</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lnSpc>
                <a:spcPct val="100000"/>
              </a:lnSpc>
              <a:spcBef>
                <a:spcPts val="0"/>
              </a:spcBef>
              <a:defRPr/>
            </a:pPr>
            <a:r>
              <a:rPr lang="en-US" altLang="zh-CN" sz="4000" b="0" i="0" u="none" strike="noStrike" kern="1200" cap="none" spc="0" normalizeH="0" baseline="0" noProof="0" dirty="0">
                <a:ln>
                  <a:noFill/>
                </a:ln>
                <a:solidFill>
                  <a:schemeClr val="accent1">
                    <a:lumMod val="50000"/>
                  </a:schemeClr>
                </a:solidFill>
                <a:effectLst/>
                <a:uLnTx/>
                <a:uFillTx/>
                <a:latin typeface="Segoe SemiBold"/>
              </a:rPr>
              <a:t>Chunk and Chew </a:t>
            </a:r>
            <a:br>
              <a:rPr lang="en-US" altLang="zh-CN" sz="4000" b="0" i="0" u="none" strike="noStrike" kern="1200" cap="none" spc="0" normalizeH="0" baseline="0" noProof="0" dirty="0">
                <a:ln>
                  <a:noFill/>
                </a:ln>
                <a:solidFill>
                  <a:schemeClr val="accent1">
                    <a:lumMod val="50000"/>
                  </a:schemeClr>
                </a:solidFill>
                <a:effectLst/>
                <a:uLnTx/>
                <a:uFillTx/>
                <a:latin typeface="Segoe SemiBold"/>
              </a:rPr>
            </a:br>
            <a:r>
              <a:rPr lang="en-US" altLang="zh-CN" sz="4000" b="0" i="0" u="none" strike="noStrike" kern="1200" cap="none" spc="0" normalizeH="0" baseline="0" noProof="0" dirty="0">
                <a:ln>
                  <a:noFill/>
                </a:ln>
                <a:solidFill>
                  <a:schemeClr val="accent1">
                    <a:lumMod val="50000"/>
                  </a:schemeClr>
                </a:solidFill>
                <a:effectLst/>
                <a:uLnTx/>
                <a:uFillTx/>
                <a:latin typeface="Segoe SemiBold"/>
              </a:rPr>
              <a:t>New </a:t>
            </a:r>
            <a:r>
              <a:rPr lang="en-US" altLang="zh-CN" sz="4000" dirty="0">
                <a:solidFill>
                  <a:schemeClr val="accent1">
                    <a:lumMod val="50000"/>
                  </a:schemeClr>
                </a:solidFill>
                <a:latin typeface="Segoe SemiBold"/>
              </a:rPr>
              <a:t>Information</a:t>
            </a:r>
            <a:endParaRPr lang="en-US" altLang="zh-CN" sz="4000" b="0" i="0" u="none" strike="noStrike" kern="1200" cap="none" spc="0" normalizeH="0" baseline="0" noProof="0" dirty="0">
              <a:ln>
                <a:noFill/>
              </a:ln>
              <a:solidFill>
                <a:schemeClr val="accent1">
                  <a:lumMod val="50000"/>
                </a:schemeClr>
              </a:solidFill>
              <a:effectLst/>
              <a:uLnTx/>
              <a:uFillTx/>
              <a:latin typeface="Segoe SemiBold"/>
            </a:endParaRPr>
          </a:p>
        </p:txBody>
      </p:sp>
    </p:spTree>
    <p:extLst>
      <p:ext uri="{BB962C8B-B14F-4D97-AF65-F5344CB8AC3E}">
        <p14:creationId xmlns:p14="http://schemas.microsoft.com/office/powerpoint/2010/main" val="760780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Annual Federal Compliance and Performance Reporting</a:t>
            </a:r>
          </a:p>
        </p:txBody>
      </p:sp>
      <p:sp>
        <p:nvSpPr>
          <p:cNvPr id="9" name="Content Placeholder 8"/>
          <p:cNvSpPr>
            <a:spLocks noGrp="1"/>
          </p:cNvSpPr>
          <p:nvPr>
            <p:ph idx="1"/>
          </p:nvPr>
        </p:nvSpPr>
        <p:spPr>
          <a:xfrm>
            <a:off x="567743" y="1114697"/>
            <a:ext cx="11370972" cy="5329646"/>
          </a:xfrm>
        </p:spPr>
        <p:txBody>
          <a:bodyPr/>
          <a:lstStyle/>
          <a:p>
            <a:pPr>
              <a:spcBef>
                <a:spcPts val="600"/>
              </a:spcBef>
              <a:spcAft>
                <a:spcPts val="600"/>
              </a:spcAft>
            </a:pPr>
            <a:r>
              <a:rPr lang="en-US" sz="1800" dirty="0"/>
              <a:t>U.S. Office of Special Education Programs (OSEP) mandates 17 Indicators with requirements that are updated every five years. Our annual report is called the </a:t>
            </a:r>
            <a:r>
              <a:rPr lang="en-US" sz="1800" b="1" dirty="0">
                <a:solidFill>
                  <a:schemeClr val="accent2"/>
                </a:solidFill>
              </a:rPr>
              <a:t>State Performance Plan/Annual Performance Report (SPP/APR)</a:t>
            </a:r>
            <a:r>
              <a:rPr lang="en-US" sz="1800" dirty="0"/>
              <a:t>: </a:t>
            </a:r>
          </a:p>
          <a:p>
            <a:pPr lvl="1">
              <a:spcBef>
                <a:spcPts val="600"/>
              </a:spcBef>
              <a:spcAft>
                <a:spcPts val="600"/>
              </a:spcAft>
            </a:pPr>
            <a:r>
              <a:rPr lang="en-US" sz="1600" dirty="0"/>
              <a:t>Indicator measurements for data submissions February 2017 – February 2021: </a:t>
            </a:r>
            <a:r>
              <a:rPr lang="en-US" sz="1600" dirty="0">
                <a:hlinkClick r:id="rId2"/>
              </a:rPr>
              <a:t>https://ideadata.org/sites/default/files/media/documents/2020-10/58103_IDC_LmntdCrds.pdf</a:t>
            </a:r>
            <a:r>
              <a:rPr lang="en-US" sz="1600" dirty="0"/>
              <a:t> </a:t>
            </a:r>
          </a:p>
          <a:p>
            <a:pPr lvl="1">
              <a:spcBef>
                <a:spcPts val="600"/>
              </a:spcBef>
              <a:spcAft>
                <a:spcPts val="600"/>
              </a:spcAft>
            </a:pPr>
            <a:r>
              <a:rPr lang="en-US" sz="1600" dirty="0"/>
              <a:t>Indicator measurements for data submissions February 2022 – February 2026:</a:t>
            </a:r>
            <a:r>
              <a:rPr lang="en-US" sz="1600" dirty="0">
                <a:solidFill>
                  <a:srgbClr val="FF0000"/>
                </a:solidFill>
              </a:rPr>
              <a:t> New package this cycle </a:t>
            </a:r>
            <a:r>
              <a:rPr lang="en-US" sz="1600" dirty="0">
                <a:hlinkClick r:id="rId3"/>
              </a:rPr>
              <a:t>https://ideadata.org/sites/default/files/media/documents/2020-11/58103_IDC_LmntdCrds_PRINT.pdf</a:t>
            </a:r>
            <a:r>
              <a:rPr lang="en-US" sz="1600" dirty="0"/>
              <a:t> </a:t>
            </a:r>
          </a:p>
          <a:p>
            <a:pPr>
              <a:spcBef>
                <a:spcPts val="600"/>
              </a:spcBef>
              <a:spcAft>
                <a:spcPts val="600"/>
              </a:spcAft>
            </a:pPr>
            <a:r>
              <a:rPr lang="en-US" sz="1800" dirty="0"/>
              <a:t>Massachusetts SPP/APR: </a:t>
            </a:r>
            <a:r>
              <a:rPr lang="en-US" sz="1800" dirty="0">
                <a:hlinkClick r:id="rId4"/>
              </a:rPr>
              <a:t>https://www.doe.mass.edu/sped/spp/maspp.html</a:t>
            </a:r>
            <a:r>
              <a:rPr lang="en-US" sz="1800" dirty="0"/>
              <a:t> </a:t>
            </a:r>
          </a:p>
          <a:p>
            <a:pPr>
              <a:spcBef>
                <a:spcPts val="600"/>
              </a:spcBef>
              <a:spcAft>
                <a:spcPts val="600"/>
              </a:spcAft>
            </a:pPr>
            <a:r>
              <a:rPr lang="en-US" sz="1800" dirty="0"/>
              <a:t>Massachusetts public reporting of Indicator results for each LEA: </a:t>
            </a:r>
            <a:r>
              <a:rPr lang="en-US" sz="1800" dirty="0">
                <a:hlinkClick r:id="rId5"/>
              </a:rPr>
              <a:t>https://profiles.doe.mass.edu/statereport/special_education.aspx</a:t>
            </a:r>
            <a:r>
              <a:rPr lang="en-US" sz="1800" dirty="0"/>
              <a:t> </a:t>
            </a:r>
          </a:p>
          <a:p>
            <a:pPr>
              <a:spcBef>
                <a:spcPts val="600"/>
              </a:spcBef>
              <a:spcAft>
                <a:spcPts val="600"/>
              </a:spcAft>
            </a:pPr>
            <a:r>
              <a:rPr lang="en-US" sz="1800" dirty="0"/>
              <a:t>OSEP’s SPP/APR information and determinations: </a:t>
            </a:r>
            <a:r>
              <a:rPr lang="en-US" sz="1800" dirty="0">
                <a:hlinkClick r:id="rId6"/>
              </a:rPr>
              <a:t>https://sites.ed.gov/idea/spp-apr/</a:t>
            </a:r>
            <a:r>
              <a:rPr lang="en-US" sz="1800" dirty="0"/>
              <a:t> </a:t>
            </a:r>
          </a:p>
          <a:p>
            <a:pPr>
              <a:spcBef>
                <a:spcPts val="600"/>
              </a:spcBef>
              <a:spcAft>
                <a:spcPts val="600"/>
              </a:spcAft>
            </a:pPr>
            <a:r>
              <a:rPr lang="en-US" sz="1800" dirty="0"/>
              <a:t>OSEP has four categories of determinations based on compliance and performance data: </a:t>
            </a:r>
          </a:p>
          <a:p>
            <a:pPr lvl="1">
              <a:spcBef>
                <a:spcPts val="0"/>
              </a:spcBef>
            </a:pPr>
            <a:r>
              <a:rPr lang="en-US" sz="1600" b="1" dirty="0">
                <a:solidFill>
                  <a:schemeClr val="accent2"/>
                </a:solidFill>
              </a:rPr>
              <a:t>Meets requirements – Massachusetts since 2014 </a:t>
            </a:r>
          </a:p>
          <a:p>
            <a:pPr lvl="1">
              <a:spcBef>
                <a:spcPts val="0"/>
              </a:spcBef>
            </a:pPr>
            <a:r>
              <a:rPr lang="en-US" sz="1600" dirty="0"/>
              <a:t>Needs assistance</a:t>
            </a:r>
          </a:p>
          <a:p>
            <a:pPr lvl="1">
              <a:spcBef>
                <a:spcPts val="0"/>
              </a:spcBef>
            </a:pPr>
            <a:r>
              <a:rPr lang="en-US" sz="1600" dirty="0"/>
              <a:t>Needs intervention</a:t>
            </a:r>
          </a:p>
          <a:p>
            <a:pPr lvl="1">
              <a:spcBef>
                <a:spcPts val="0"/>
              </a:spcBef>
            </a:pPr>
            <a:r>
              <a:rPr lang="en-US" sz="1600" dirty="0"/>
              <a:t>Needs substantial intervention</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3958641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D95DC-CB40-430C-BB02-B7BFD91AB9C7}"/>
              </a:ext>
            </a:extLst>
          </p:cNvPr>
          <p:cNvSpPr>
            <a:spLocks noGrp="1"/>
          </p:cNvSpPr>
          <p:nvPr>
            <p:ph type="title"/>
          </p:nvPr>
        </p:nvSpPr>
        <p:spPr/>
        <p:txBody>
          <a:bodyPr/>
          <a:lstStyle/>
          <a:p>
            <a:r>
              <a:rPr lang="en-US"/>
              <a:t>Why the SPP/APR Matters to Special Education Leaders</a:t>
            </a:r>
          </a:p>
        </p:txBody>
      </p:sp>
      <p:sp>
        <p:nvSpPr>
          <p:cNvPr id="3" name="Content Placeholder 2">
            <a:extLst>
              <a:ext uri="{FF2B5EF4-FFF2-40B4-BE49-F238E27FC236}">
                <a16:creationId xmlns:a16="http://schemas.microsoft.com/office/drawing/2014/main" id="{82C24335-F33D-4ED1-A941-B43F66C38255}"/>
              </a:ext>
            </a:extLst>
          </p:cNvPr>
          <p:cNvSpPr>
            <a:spLocks noGrp="1"/>
          </p:cNvSpPr>
          <p:nvPr>
            <p:ph idx="1"/>
          </p:nvPr>
        </p:nvSpPr>
        <p:spPr>
          <a:xfrm>
            <a:off x="523464" y="1230403"/>
            <a:ext cx="11370972" cy="5049746"/>
          </a:xfrm>
        </p:spPr>
        <p:txBody>
          <a:bodyPr/>
          <a:lstStyle/>
          <a:p>
            <a:r>
              <a:rPr lang="en-US" sz="2000" dirty="0"/>
              <a:t>It gives us important information that we can </a:t>
            </a:r>
            <a:r>
              <a:rPr lang="en-US" sz="2000" b="1" dirty="0">
                <a:solidFill>
                  <a:srgbClr val="E38526"/>
                </a:solidFill>
              </a:rPr>
              <a:t>integrate with other information </a:t>
            </a:r>
            <a:r>
              <a:rPr lang="en-US" sz="2000" dirty="0"/>
              <a:t>(e.g., data from Tiered Focused Monitoring, District and School Accountability, Resource Allocation and District Action Reports, Edwin Reports, etc.) to get a fuller picture of our education systems and student outcomes.</a:t>
            </a:r>
          </a:p>
          <a:p>
            <a:r>
              <a:rPr lang="en-US" sz="2000" dirty="0"/>
              <a:t>It helps the state and LEAs to </a:t>
            </a:r>
            <a:r>
              <a:rPr lang="en-US" sz="2000" b="1" dirty="0">
                <a:solidFill>
                  <a:srgbClr val="E38526"/>
                </a:solidFill>
              </a:rPr>
              <a:t>answer key questions </a:t>
            </a:r>
            <a:r>
              <a:rPr lang="en-US" sz="2000" dirty="0"/>
              <a:t>regarding student outcomes and our shared work to educate and support students. For example:</a:t>
            </a:r>
          </a:p>
          <a:p>
            <a:pPr lvl="1"/>
            <a:r>
              <a:rPr lang="en-US" sz="2000" dirty="0"/>
              <a:t>Are young children with disabilities entering kindergarten ready to learn? </a:t>
            </a:r>
          </a:p>
          <a:p>
            <a:pPr lvl="1"/>
            <a:r>
              <a:rPr lang="en-US" sz="2000" dirty="0"/>
              <a:t>Are students with IEPs afforded equal educational opportunity? </a:t>
            </a:r>
          </a:p>
          <a:p>
            <a:pPr lvl="1"/>
            <a:r>
              <a:rPr lang="en-US" sz="2000" dirty="0"/>
              <a:t>Are students with IEPs achieving at high levels?</a:t>
            </a:r>
          </a:p>
          <a:p>
            <a:pPr lvl="1"/>
            <a:r>
              <a:rPr lang="en-US" sz="2000" dirty="0"/>
              <a:t>How engaged are Massachusetts families in the learning of their children with IEPs? </a:t>
            </a:r>
          </a:p>
          <a:p>
            <a:pPr lvl="1"/>
            <a:r>
              <a:rPr lang="en-US" sz="2000" dirty="0"/>
              <a:t>Are students with IEPs learning in the same spaces as their peers?</a:t>
            </a:r>
          </a:p>
          <a:p>
            <a:pPr lvl="1"/>
            <a:r>
              <a:rPr lang="en-US" sz="2000" dirty="0"/>
              <a:t>Are youth with IEPs prepared for life, work and postsecondary education? </a:t>
            </a:r>
          </a:p>
          <a:p>
            <a:pPr lvl="1"/>
            <a:r>
              <a:rPr lang="en-US" sz="2000" dirty="0"/>
              <a:t>Do LEAs implement IDEA with fidelity?</a:t>
            </a:r>
          </a:p>
        </p:txBody>
      </p:sp>
      <p:sp>
        <p:nvSpPr>
          <p:cNvPr id="4" name="Slide Number Placeholder 3">
            <a:extLst>
              <a:ext uri="{FF2B5EF4-FFF2-40B4-BE49-F238E27FC236}">
                <a16:creationId xmlns:a16="http://schemas.microsoft.com/office/drawing/2014/main" id="{3BE4F876-D4B4-4423-8101-E71D176DFC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4198005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537CD-FA0E-4933-9B9F-1807205F5725}"/>
              </a:ext>
            </a:extLst>
          </p:cNvPr>
          <p:cNvSpPr>
            <a:spLocks noGrp="1"/>
          </p:cNvSpPr>
          <p:nvPr>
            <p:ph type="title"/>
          </p:nvPr>
        </p:nvSpPr>
        <p:spPr/>
        <p:txBody>
          <a:bodyPr/>
          <a:lstStyle/>
          <a:p>
            <a:r>
              <a:rPr lang="en-US"/>
              <a:t>Compliance Indicators: 11, 12, 13</a:t>
            </a:r>
          </a:p>
        </p:txBody>
      </p:sp>
      <p:sp>
        <p:nvSpPr>
          <p:cNvPr id="3" name="Content Placeholder 2">
            <a:extLst>
              <a:ext uri="{FF2B5EF4-FFF2-40B4-BE49-F238E27FC236}">
                <a16:creationId xmlns:a16="http://schemas.microsoft.com/office/drawing/2014/main" id="{F1F2A9B6-C6CB-4E4E-B5AF-30C9C2927C59}"/>
              </a:ext>
            </a:extLst>
          </p:cNvPr>
          <p:cNvSpPr>
            <a:spLocks noGrp="1"/>
          </p:cNvSpPr>
          <p:nvPr>
            <p:ph idx="1"/>
          </p:nvPr>
        </p:nvSpPr>
        <p:spPr>
          <a:xfrm>
            <a:off x="567743" y="1230403"/>
            <a:ext cx="11370972" cy="4865597"/>
          </a:xfrm>
        </p:spPr>
        <p:txBody>
          <a:bodyPr/>
          <a:lstStyle/>
          <a:p>
            <a:r>
              <a:rPr lang="en-US" sz="2400" dirty="0"/>
              <a:t>What are they?</a:t>
            </a:r>
          </a:p>
          <a:p>
            <a:pPr lvl="1"/>
            <a:r>
              <a:rPr lang="en-US" sz="2000" dirty="0"/>
              <a:t>11: Initial Evaluation Timelines</a:t>
            </a:r>
          </a:p>
          <a:p>
            <a:pPr lvl="1"/>
            <a:r>
              <a:rPr lang="en-US" sz="2000" dirty="0"/>
              <a:t>12: Early Childhood Transition</a:t>
            </a:r>
          </a:p>
          <a:p>
            <a:pPr lvl="1"/>
            <a:r>
              <a:rPr lang="en-US" sz="2000" dirty="0"/>
              <a:t>13: Secondary Transition</a:t>
            </a:r>
          </a:p>
          <a:p>
            <a:r>
              <a:rPr lang="en-US" sz="2400" dirty="0"/>
              <a:t>If 100% compliance is not achieved, OSEP requires that LEAs correct all noncompliance by: </a:t>
            </a:r>
          </a:p>
          <a:p>
            <a:pPr lvl="1"/>
            <a:r>
              <a:rPr lang="en-US" sz="2000" dirty="0"/>
              <a:t>Identifying root causes of noncompliance.</a:t>
            </a:r>
          </a:p>
          <a:p>
            <a:pPr lvl="1"/>
            <a:r>
              <a:rPr lang="en-US" sz="2000" dirty="0"/>
              <a:t>If needed, changing policies, procedures, and/or practices that contributed to or resulted in noncompliance.</a:t>
            </a:r>
          </a:p>
          <a:p>
            <a:pPr lvl="1"/>
            <a:r>
              <a:rPr lang="en-US" sz="2000" dirty="0"/>
              <a:t>Correcting all individual instances of noncompliance for students whose data was included in the original data submission.</a:t>
            </a:r>
          </a:p>
          <a:p>
            <a:pPr lvl="1"/>
            <a:r>
              <a:rPr lang="en-US" sz="2000" dirty="0"/>
              <a:t>Submitting </a:t>
            </a:r>
            <a:r>
              <a:rPr lang="en-US" sz="2000" b="1" dirty="0"/>
              <a:t>subsequent data </a:t>
            </a:r>
            <a:r>
              <a:rPr lang="en-US" sz="2000" dirty="0"/>
              <a:t>to the Department to prove that noncompliance has been corrected.</a:t>
            </a:r>
          </a:p>
        </p:txBody>
      </p:sp>
      <p:sp>
        <p:nvSpPr>
          <p:cNvPr id="4" name="Slide Number Placeholder 3">
            <a:extLst>
              <a:ext uri="{FF2B5EF4-FFF2-40B4-BE49-F238E27FC236}">
                <a16:creationId xmlns:a16="http://schemas.microsoft.com/office/drawing/2014/main" id="{67DF94CA-DED3-4CB0-AD4A-FAA7DD605E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3132493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2B18A-A168-45DA-93BB-64A5A77C8C6C}"/>
              </a:ext>
            </a:extLst>
          </p:cNvPr>
          <p:cNvSpPr>
            <a:spLocks noGrp="1"/>
          </p:cNvSpPr>
          <p:nvPr>
            <p:ph type="title"/>
          </p:nvPr>
        </p:nvSpPr>
        <p:spPr/>
        <p:txBody>
          <a:bodyPr/>
          <a:lstStyle/>
          <a:p>
            <a:r>
              <a:rPr lang="en-US"/>
              <a:t>Performance Indicators 8 and 14: Parent and Exiter Surveys</a:t>
            </a:r>
          </a:p>
        </p:txBody>
      </p:sp>
      <p:sp>
        <p:nvSpPr>
          <p:cNvPr id="3" name="Content Placeholder 2">
            <a:extLst>
              <a:ext uri="{FF2B5EF4-FFF2-40B4-BE49-F238E27FC236}">
                <a16:creationId xmlns:a16="http://schemas.microsoft.com/office/drawing/2014/main" id="{6386D049-1F51-4779-8CCE-2247750840D0}"/>
              </a:ext>
            </a:extLst>
          </p:cNvPr>
          <p:cNvSpPr>
            <a:spLocks noGrp="1"/>
          </p:cNvSpPr>
          <p:nvPr>
            <p:ph idx="1"/>
          </p:nvPr>
        </p:nvSpPr>
        <p:spPr>
          <a:xfrm>
            <a:off x="567743" y="1152025"/>
            <a:ext cx="11370972" cy="5266191"/>
          </a:xfrm>
        </p:spPr>
        <p:txBody>
          <a:bodyPr/>
          <a:lstStyle/>
          <a:p>
            <a:pPr marL="0" indent="0">
              <a:buNone/>
            </a:pPr>
            <a:r>
              <a:rPr lang="en-US" sz="2000" dirty="0">
                <a:solidFill>
                  <a:schemeClr val="accent1">
                    <a:lumMod val="75000"/>
                  </a:schemeClr>
                </a:solidFill>
              </a:rPr>
              <a:t>Performance Indicator targets are set by the Department, in consultation with stakeholders such as the State Special Education Advisory Panel.</a:t>
            </a:r>
          </a:p>
          <a:p>
            <a:pPr marL="0" indent="0">
              <a:buNone/>
            </a:pPr>
            <a:r>
              <a:rPr lang="en-US" sz="2400" b="1" dirty="0">
                <a:solidFill>
                  <a:schemeClr val="accent2"/>
                </a:solidFill>
              </a:rPr>
              <a:t>Indicator 8: Parent Involvement</a:t>
            </a:r>
          </a:p>
          <a:p>
            <a:pPr marL="228600" lvl="1" indent="-228600">
              <a:spcBef>
                <a:spcPts val="1000"/>
              </a:spcBef>
              <a:buFont typeface="Arial" panose="020B0604020202020204" pitchFamily="34" charset="0"/>
              <a:buChar char="•"/>
            </a:pPr>
            <a:r>
              <a:rPr lang="en-US" sz="2200" dirty="0"/>
              <a:t>In future SPP/APRs, OSEP requires that Massachusetts report:</a:t>
            </a:r>
          </a:p>
          <a:p>
            <a:pPr marL="635000" lvl="2">
              <a:spcBef>
                <a:spcPts val="1000"/>
              </a:spcBef>
              <a:buFont typeface="Arial" panose="020B0604020202020204" pitchFamily="34" charset="0"/>
              <a:buChar char="•"/>
            </a:pPr>
            <a:r>
              <a:rPr lang="en-US" sz="1700" dirty="0"/>
              <a:t>Whether data are from a response group that is representative of the demographics of children receiving special education services, and, if not, the actions Massachusetts is taking to address this issue. </a:t>
            </a:r>
          </a:p>
          <a:p>
            <a:pPr marL="635000" lvl="2">
              <a:spcBef>
                <a:spcPts val="1000"/>
              </a:spcBef>
              <a:buFont typeface="Arial" panose="020B0604020202020204" pitchFamily="34" charset="0"/>
              <a:buChar char="•"/>
            </a:pPr>
            <a:r>
              <a:rPr lang="en-US" sz="1700" dirty="0"/>
              <a:t>An analysis of the extent to which the demographics of the parents responding are representative of the demographics of children receiving special education services. </a:t>
            </a:r>
          </a:p>
          <a:p>
            <a:pPr marL="0" lvl="1" indent="0">
              <a:spcBef>
                <a:spcPts val="1000"/>
              </a:spcBef>
              <a:buNone/>
            </a:pPr>
            <a:r>
              <a:rPr lang="en-US" sz="2400" b="1" dirty="0">
                <a:solidFill>
                  <a:schemeClr val="accent2"/>
                </a:solidFill>
              </a:rPr>
              <a:t>Indicator 14: Post-school Outcomes</a:t>
            </a:r>
          </a:p>
          <a:p>
            <a:pPr marL="228600" lvl="1" indent="-228600">
              <a:spcBef>
                <a:spcPts val="1000"/>
              </a:spcBef>
              <a:buFont typeface="Arial" panose="020B0604020202020204" pitchFamily="34" charset="0"/>
              <a:buChar char="•"/>
            </a:pPr>
            <a:r>
              <a:rPr lang="en-US" sz="2200" dirty="0"/>
              <a:t>In future SPP/APRs, OSEP requires that Massachusetts report:</a:t>
            </a:r>
          </a:p>
          <a:p>
            <a:pPr marL="635000" lvl="2">
              <a:spcBef>
                <a:spcPts val="1000"/>
              </a:spcBef>
              <a:buFont typeface="Arial" panose="020B0604020202020204" pitchFamily="34" charset="0"/>
              <a:buChar char="•"/>
            </a:pPr>
            <a:r>
              <a:rPr lang="en-US" sz="1700" dirty="0"/>
              <a:t>Whether data are representative of the demographics of youth who are no longer in secondary school and had IEPs in effect at the time they left school, and, if not, the actions the State is taking to address this issue. </a:t>
            </a:r>
          </a:p>
          <a:p>
            <a:pPr marL="635000" lvl="2">
              <a:spcBef>
                <a:spcPts val="1000"/>
              </a:spcBef>
              <a:buFont typeface="Arial" panose="020B0604020202020204" pitchFamily="34" charset="0"/>
              <a:buChar char="•"/>
            </a:pPr>
            <a:r>
              <a:rPr lang="en-US" sz="1700" dirty="0"/>
              <a:t>An analysis of the extent to which the response data are representative of the demographics of youth who are no longer in secondary school and had IEPs in effect at the time they left school. </a:t>
            </a:r>
          </a:p>
          <a:p>
            <a:pPr marL="457200" lvl="1" indent="-457200">
              <a:spcBef>
                <a:spcPts val="1000"/>
              </a:spcBef>
            </a:pPr>
            <a:endParaRPr lang="en-US" dirty="0"/>
          </a:p>
        </p:txBody>
      </p:sp>
      <p:sp>
        <p:nvSpPr>
          <p:cNvPr id="4" name="Slide Number Placeholder 3">
            <a:extLst>
              <a:ext uri="{FF2B5EF4-FFF2-40B4-BE49-F238E27FC236}">
                <a16:creationId xmlns:a16="http://schemas.microsoft.com/office/drawing/2014/main" id="{F4E5809D-940F-45D7-851D-ECF82634AA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1906998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57105-5C83-4FD5-B2FD-FFD6396E715B}"/>
              </a:ext>
            </a:extLst>
          </p:cNvPr>
          <p:cNvSpPr>
            <a:spLocks noGrp="1"/>
          </p:cNvSpPr>
          <p:nvPr>
            <p:ph type="title"/>
          </p:nvPr>
        </p:nvSpPr>
        <p:spPr/>
        <p:txBody>
          <a:bodyPr/>
          <a:lstStyle/>
          <a:p>
            <a:r>
              <a:rPr lang="en-US"/>
              <a:t>Resources for Indicators 8 and 14</a:t>
            </a:r>
          </a:p>
        </p:txBody>
      </p:sp>
      <p:sp>
        <p:nvSpPr>
          <p:cNvPr id="3" name="Content Placeholder 2">
            <a:extLst>
              <a:ext uri="{FF2B5EF4-FFF2-40B4-BE49-F238E27FC236}">
                <a16:creationId xmlns:a16="http://schemas.microsoft.com/office/drawing/2014/main" id="{39F56B36-BE3E-492A-B99E-4C7F388087BF}"/>
              </a:ext>
            </a:extLst>
          </p:cNvPr>
          <p:cNvSpPr>
            <a:spLocks noGrp="1"/>
          </p:cNvSpPr>
          <p:nvPr>
            <p:ph idx="1"/>
          </p:nvPr>
        </p:nvSpPr>
        <p:spPr>
          <a:xfrm>
            <a:off x="567743" y="1343614"/>
            <a:ext cx="11370972" cy="4813346"/>
          </a:xfrm>
        </p:spPr>
        <p:txBody>
          <a:bodyPr/>
          <a:lstStyle/>
          <a:p>
            <a:r>
              <a:rPr lang="en-US" sz="2200" b="1" dirty="0">
                <a:solidFill>
                  <a:srgbClr val="E38526"/>
                </a:solidFill>
              </a:rPr>
              <a:t>Indicator 8: Parent Involvement</a:t>
            </a:r>
          </a:p>
          <a:p>
            <a:pPr lvl="1"/>
            <a:r>
              <a:rPr lang="en-US" sz="1600" dirty="0"/>
              <a:t>Martha Daigle, Special Education Family and Student Engagement Specialist, </a:t>
            </a:r>
            <a:r>
              <a:rPr lang="en-US" sz="1600" dirty="0">
                <a:hlinkClick r:id="rId2"/>
              </a:rPr>
              <a:t>Martha.S.Daigle@mass.gov</a:t>
            </a:r>
            <a:r>
              <a:rPr lang="en-US" sz="1600" dirty="0"/>
              <a:t> or 781-338-3366</a:t>
            </a:r>
          </a:p>
          <a:p>
            <a:pPr lvl="1"/>
            <a:r>
              <a:rPr lang="en-US" sz="1600" dirty="0"/>
              <a:t>Prenatal through Young Adulthood Family Engagement Framework for Massachusetts, </a:t>
            </a:r>
            <a:r>
              <a:rPr lang="en-US" sz="1600" dirty="0">
                <a:hlinkClick r:id="rId3"/>
              </a:rPr>
              <a:t>https://www.doe.mass.edu/sfs/family-engagement-framework.pdf</a:t>
            </a:r>
            <a:r>
              <a:rPr lang="en-US" sz="1600" dirty="0"/>
              <a:t> </a:t>
            </a:r>
            <a:r>
              <a:rPr lang="en-US" sz="1600" dirty="0">
                <a:solidFill>
                  <a:schemeClr val="accent1">
                    <a:lumMod val="75000"/>
                  </a:schemeClr>
                </a:solidFill>
                <a:effectLst/>
                <a:latin typeface="Segoe UI" panose="020B0502040204020203" pitchFamily="34" charset="0"/>
                <a:ea typeface="Calibri" panose="020F0502020204030204" pitchFamily="34" charset="0"/>
              </a:rPr>
              <a:t>​</a:t>
            </a:r>
            <a:endParaRPr lang="en-US" sz="1600" dirty="0">
              <a:solidFill>
                <a:schemeClr val="accent1">
                  <a:lumMod val="75000"/>
                </a:schemeClr>
              </a:solidFill>
              <a:latin typeface="Calibri" panose="020F0502020204030204" pitchFamily="34" charset="0"/>
              <a:ea typeface="Calibri" panose="020F0502020204030204" pitchFamily="34" charset="0"/>
            </a:endParaRPr>
          </a:p>
          <a:p>
            <a:pPr lvl="1"/>
            <a:r>
              <a:rPr lang="en-US" sz="1600" dirty="0"/>
              <a:t>Family, School and Community Partnership Fundamentals Self-Assessment Version 2.0, </a:t>
            </a:r>
            <a:r>
              <a:rPr lang="en-US" sz="1600" dirty="0">
                <a:hlinkClick r:id="rId4"/>
              </a:rPr>
              <a:t>https://www.</a:t>
            </a:r>
            <a:r>
              <a:rPr lang="en-US" sz="1600" dirty="0">
                <a:latin typeface="+mn-lt"/>
                <a:hlinkClick r:id="rId4"/>
              </a:rPr>
              <a:t>doe.mass.edu/sfs/fscp-fundamentals.docx</a:t>
            </a:r>
            <a:r>
              <a:rPr lang="en-US" sz="1600" dirty="0">
                <a:latin typeface="+mn-lt"/>
              </a:rPr>
              <a:t>  </a:t>
            </a:r>
            <a:endParaRPr lang="en-US" sz="1600" dirty="0">
              <a:solidFill>
                <a:schemeClr val="accent1">
                  <a:lumMod val="75000"/>
                </a:schemeClr>
              </a:solidFill>
              <a:latin typeface="+mn-lt"/>
            </a:endParaRPr>
          </a:p>
          <a:p>
            <a:pPr lvl="1"/>
            <a:r>
              <a:rPr lang="en-US" sz="1600" dirty="0">
                <a:solidFill>
                  <a:schemeClr val="accent1">
                    <a:lumMod val="75000"/>
                  </a:schemeClr>
                </a:solidFill>
                <a:effectLst/>
                <a:latin typeface="+mn-lt"/>
                <a:ea typeface="Calibri" panose="020F0502020204030204" pitchFamily="34" charset="0"/>
              </a:rPr>
              <a:t>Statewide Family Engagement Center​, </a:t>
            </a:r>
            <a:r>
              <a:rPr lang="en-US" sz="1600" dirty="0">
                <a:solidFill>
                  <a:schemeClr val="accent1">
                    <a:lumMod val="75000"/>
                  </a:schemeClr>
                </a:solidFill>
                <a:effectLst/>
                <a:latin typeface="+mn-lt"/>
                <a:ea typeface="Calibri" panose="020F0502020204030204" pitchFamily="34" charset="0"/>
                <a:hlinkClick r:id="rId5"/>
              </a:rPr>
              <a:t>https://masfec.org/</a:t>
            </a:r>
            <a:endParaRPr lang="en-US" sz="1600" dirty="0">
              <a:solidFill>
                <a:schemeClr val="accent1">
                  <a:lumMod val="75000"/>
                </a:schemeClr>
              </a:solidFill>
              <a:effectLst/>
              <a:latin typeface="+mn-lt"/>
              <a:ea typeface="Calibri" panose="020F0502020204030204" pitchFamily="34" charset="0"/>
            </a:endParaRPr>
          </a:p>
          <a:p>
            <a:pPr lvl="1"/>
            <a:r>
              <a:rPr lang="en-US" sz="1600" dirty="0">
                <a:solidFill>
                  <a:schemeClr val="accent1">
                    <a:lumMod val="75000"/>
                  </a:schemeClr>
                </a:solidFill>
                <a:latin typeface="+mn-lt"/>
                <a:ea typeface="Calibri" panose="020F0502020204030204" pitchFamily="34" charset="0"/>
              </a:rPr>
              <a:t>Making the Most of Parent Involvement Data: Improving Quality and Enhancing Understanding, </a:t>
            </a:r>
            <a:r>
              <a:rPr lang="en-US" sz="1600" dirty="0">
                <a:solidFill>
                  <a:schemeClr val="accent1">
                    <a:lumMod val="75000"/>
                  </a:schemeClr>
                </a:solidFill>
                <a:latin typeface="+mn-lt"/>
                <a:ea typeface="Calibri" panose="020F0502020204030204" pitchFamily="34" charset="0"/>
                <a:hlinkClick r:id="rId6"/>
              </a:rPr>
              <a:t>https://www.ideadata.org/resources/resource/1926/making-the-most-of-parent-involvement-data-improving-quality-and-enhancing</a:t>
            </a:r>
            <a:r>
              <a:rPr lang="en-US" sz="1600" dirty="0">
                <a:solidFill>
                  <a:schemeClr val="accent1">
                    <a:lumMod val="75000"/>
                  </a:schemeClr>
                </a:solidFill>
                <a:latin typeface="+mn-lt"/>
                <a:ea typeface="Calibri" panose="020F0502020204030204" pitchFamily="34" charset="0"/>
              </a:rPr>
              <a:t> </a:t>
            </a:r>
            <a:endParaRPr lang="en-US" sz="1600" dirty="0">
              <a:solidFill>
                <a:schemeClr val="accent1">
                  <a:lumMod val="75000"/>
                </a:schemeClr>
              </a:solidFill>
              <a:effectLst/>
              <a:latin typeface="+mn-lt"/>
              <a:ea typeface="Calibri" panose="020F0502020204030204" pitchFamily="34" charset="0"/>
            </a:endParaRPr>
          </a:p>
          <a:p>
            <a:pPr lvl="1"/>
            <a:r>
              <a:rPr lang="en-US" sz="1600" dirty="0">
                <a:solidFill>
                  <a:schemeClr val="accent1">
                    <a:lumMod val="75000"/>
                  </a:schemeClr>
                </a:solidFill>
                <a:effectLst/>
                <a:latin typeface="+mn-lt"/>
                <a:ea typeface="Calibri" panose="020F0502020204030204" pitchFamily="34" charset="0"/>
              </a:rPr>
              <a:t>Federation for Children with Special Needs​, </a:t>
            </a:r>
            <a:r>
              <a:rPr lang="en-US" sz="1600" dirty="0">
                <a:solidFill>
                  <a:schemeClr val="accent1">
                    <a:lumMod val="75000"/>
                  </a:schemeClr>
                </a:solidFill>
                <a:effectLst/>
                <a:latin typeface="+mn-lt"/>
                <a:ea typeface="Calibri" panose="020F0502020204030204" pitchFamily="34" charset="0"/>
                <a:hlinkClick r:id="rId7"/>
              </a:rPr>
              <a:t>https://fcsn.org/</a:t>
            </a:r>
            <a:r>
              <a:rPr lang="en-US" sz="1600" dirty="0">
                <a:solidFill>
                  <a:schemeClr val="accent1">
                    <a:lumMod val="75000"/>
                  </a:schemeClr>
                </a:solidFill>
                <a:effectLst/>
                <a:latin typeface="+mn-lt"/>
                <a:ea typeface="Calibri" panose="020F0502020204030204" pitchFamily="34" charset="0"/>
              </a:rPr>
              <a:t> </a:t>
            </a:r>
            <a:endParaRPr lang="en-US" sz="2000" dirty="0"/>
          </a:p>
          <a:p>
            <a:r>
              <a:rPr lang="en-US" sz="2200" b="1" dirty="0">
                <a:solidFill>
                  <a:srgbClr val="E38526"/>
                </a:solidFill>
              </a:rPr>
              <a:t>Indicator 14: Post-School Outcome</a:t>
            </a:r>
          </a:p>
          <a:p>
            <a:pPr lvl="1"/>
            <a:r>
              <a:rPr lang="en-US" sz="1600" dirty="0"/>
              <a:t>Amanda Green, Special Education Secondary Transition Supervisor, </a:t>
            </a:r>
            <a:r>
              <a:rPr lang="en-US" sz="1600" dirty="0">
                <a:hlinkClick r:id="rId8"/>
              </a:rPr>
              <a:t>Amanda.C.Green@mass.gov</a:t>
            </a:r>
            <a:r>
              <a:rPr lang="en-US" sz="1600" dirty="0"/>
              <a:t> or 781-338-3368</a:t>
            </a:r>
          </a:p>
          <a:p>
            <a:pPr lvl="1"/>
            <a:r>
              <a:rPr lang="en-US" sz="1600" dirty="0"/>
              <a:t>What is the LEA data collection schedule? </a:t>
            </a:r>
            <a:r>
              <a:rPr lang="en-US" sz="1600" dirty="0">
                <a:hlinkClick r:id="rId9"/>
              </a:rPr>
              <a:t>https://www.doe.mass.edu/sped/spp/datacollection.html</a:t>
            </a:r>
            <a:r>
              <a:rPr lang="en-US" sz="1600" dirty="0"/>
              <a:t> </a:t>
            </a:r>
          </a:p>
        </p:txBody>
      </p:sp>
      <p:sp>
        <p:nvSpPr>
          <p:cNvPr id="4" name="Slide Number Placeholder 3">
            <a:extLst>
              <a:ext uri="{FF2B5EF4-FFF2-40B4-BE49-F238E27FC236}">
                <a16:creationId xmlns:a16="http://schemas.microsoft.com/office/drawing/2014/main" id="{3266FD69-F11B-4FF4-98FE-AEDFA88199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3037592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67743" y="288925"/>
            <a:ext cx="11370972" cy="1161503"/>
          </a:xfrm>
        </p:spPr>
        <p:txBody>
          <a:bodyPr/>
          <a:lstStyle/>
          <a:p>
            <a:r>
              <a:rPr lang="en-US" sz="2400"/>
              <a:t>Accessible Instructional Materials Library:</a:t>
            </a:r>
            <a:br>
              <a:rPr lang="en-US" sz="2400"/>
            </a:br>
            <a:r>
              <a:rPr lang="en-US" sz="2400"/>
              <a:t>DESE Collaborates with Massachusetts Commission for the Blind (MCB)</a:t>
            </a:r>
            <a:br>
              <a:rPr lang="en-US" sz="2800"/>
            </a:br>
            <a:endParaRPr lang="en-US" sz="2800"/>
          </a:p>
        </p:txBody>
      </p:sp>
      <p:sp>
        <p:nvSpPr>
          <p:cNvPr id="9" name="Content Placeholder 8"/>
          <p:cNvSpPr>
            <a:spLocks noGrp="1"/>
          </p:cNvSpPr>
          <p:nvPr>
            <p:ph idx="1"/>
          </p:nvPr>
        </p:nvSpPr>
        <p:spPr>
          <a:xfrm>
            <a:off x="204952" y="1087394"/>
            <a:ext cx="11733763" cy="5770605"/>
          </a:xfrm>
        </p:spPr>
        <p:txBody>
          <a:bodyPr/>
          <a:lstStyle/>
          <a:p>
            <a:r>
              <a:rPr lang="en-US" sz="2000" b="1" dirty="0">
                <a:solidFill>
                  <a:srgbClr val="000000"/>
                </a:solidFill>
                <a:latin typeface="+mn-lt"/>
              </a:rPr>
              <a:t>The Collaboration and sharing of DESE and MCB expertise through an Inter-agency service agreement (ISA):</a:t>
            </a:r>
          </a:p>
          <a:p>
            <a:pPr lvl="1"/>
            <a:r>
              <a:rPr lang="en-US" sz="2000" dirty="0">
                <a:solidFill>
                  <a:srgbClr val="000000"/>
                </a:solidFill>
                <a:latin typeface="+mn-lt"/>
              </a:rPr>
              <a:t>allows for oversight of the operation of the </a:t>
            </a:r>
            <a:r>
              <a:rPr lang="en-US" sz="2000" u="sng" dirty="0">
                <a:solidFill>
                  <a:srgbClr val="0000FF"/>
                </a:solidFill>
                <a:latin typeface="+mn-lt"/>
                <a:hlinkClick r:id="rId3"/>
              </a:rPr>
              <a:t>Accessible Instructional Materials (AIM) Library</a:t>
            </a:r>
            <a:r>
              <a:rPr lang="en-US" sz="2000" dirty="0">
                <a:solidFill>
                  <a:srgbClr val="000000"/>
                </a:solidFill>
                <a:latin typeface="+mn-lt"/>
              </a:rPr>
              <a:t> by MCB</a:t>
            </a:r>
          </a:p>
          <a:p>
            <a:pPr lvl="1"/>
            <a:r>
              <a:rPr lang="en-US" sz="2000" dirty="0">
                <a:effectLst/>
                <a:latin typeface="+mn-lt"/>
                <a:ea typeface="Calibri" panose="020F0502020204030204" pitchFamily="34" charset="0"/>
              </a:rPr>
              <a:t>aligns our systems of support by creating a more efficient system for utilizing staff and funding, as well as other resources</a:t>
            </a:r>
          </a:p>
          <a:p>
            <a:pPr lvl="1"/>
            <a:r>
              <a:rPr lang="en-US" sz="2000" dirty="0">
                <a:latin typeface="+mn-lt"/>
                <a:ea typeface="Calibri" panose="020F0502020204030204" pitchFamily="34" charset="0"/>
              </a:rPr>
              <a:t>a</a:t>
            </a:r>
            <a:r>
              <a:rPr lang="en-US" sz="2000" dirty="0">
                <a:effectLst/>
                <a:latin typeface="+mn-lt"/>
                <a:ea typeface="Calibri" panose="020F0502020204030204" pitchFamily="34" charset="0"/>
              </a:rPr>
              <a:t>llows for improved quality of services provided by the AIM Library</a:t>
            </a:r>
          </a:p>
          <a:p>
            <a:pPr marL="457200" lvl="1" indent="0">
              <a:buNone/>
            </a:pPr>
            <a:endParaRPr lang="en-US" sz="2000" dirty="0">
              <a:effectLst/>
              <a:latin typeface="+mn-lt"/>
              <a:ea typeface="Calibri" panose="020F0502020204030204" pitchFamily="34" charset="0"/>
            </a:endParaRPr>
          </a:p>
          <a:p>
            <a:r>
              <a:rPr lang="en-US" sz="2000" b="1" dirty="0">
                <a:latin typeface="+mn-lt"/>
              </a:rPr>
              <a:t>Carrie Brasier will continue in her role as Program Director for the AIM Library  </a:t>
            </a:r>
          </a:p>
          <a:p>
            <a:pPr lvl="1"/>
            <a:r>
              <a:rPr lang="en-US" sz="2000" dirty="0">
                <a:latin typeface="+mn-lt"/>
              </a:rPr>
              <a:t>TVIs will continue to contact the AIM Library directly to facilitate resource requests</a:t>
            </a:r>
          </a:p>
          <a:p>
            <a:pPr marL="457200" lvl="1" indent="0">
              <a:buNone/>
            </a:pPr>
            <a:endParaRPr lang="en-US" sz="2400" dirty="0">
              <a:latin typeface="+mn-lt"/>
              <a:hlinkClick r:id="rId3">
                <a:extLst>
                  <a:ext uri="{A12FA001-AC4F-418D-AE19-62706E023703}">
                    <ahyp:hlinkClr xmlns:ahyp="http://schemas.microsoft.com/office/drawing/2018/hyperlinkcolor" val="tx"/>
                  </a:ext>
                </a:extLst>
              </a:hlinkClick>
            </a:endParaRPr>
          </a:p>
          <a:p>
            <a:r>
              <a:rPr lang="en-US" sz="2000" dirty="0">
                <a:latin typeface="+mn-lt"/>
              </a:rPr>
              <a:t>The AIM Library acquires, maintains and distributes accessible textbooks and specialized instructional materials to assist LEA’s and TVI’s to support equal access to the curriculum, and to support and improve the quality of education for students, receiving special education services, who are blind or visually impaired</a:t>
            </a:r>
            <a:r>
              <a:rPr lang="en-US" sz="2400" dirty="0">
                <a:latin typeface="+mn-lt"/>
              </a:rPr>
              <a:t>.</a:t>
            </a:r>
          </a:p>
          <a:p>
            <a:endParaRPr lang="en-US" sz="2000"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28</a:t>
            </a:fld>
            <a:endParaRPr lang="zh-CN" altLang="en-US"/>
          </a:p>
        </p:txBody>
      </p:sp>
    </p:spTree>
    <p:extLst>
      <p:ext uri="{BB962C8B-B14F-4D97-AF65-F5344CB8AC3E}">
        <p14:creationId xmlns:p14="http://schemas.microsoft.com/office/powerpoint/2010/main" val="1645534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E6AD8-C3DD-4732-8D2F-AB5223CBCF76}"/>
              </a:ext>
            </a:extLst>
          </p:cNvPr>
          <p:cNvSpPr>
            <a:spLocks noGrp="1"/>
          </p:cNvSpPr>
          <p:nvPr>
            <p:ph type="title"/>
          </p:nvPr>
        </p:nvSpPr>
        <p:spPr/>
        <p:txBody>
          <a:bodyPr/>
          <a:lstStyle/>
          <a:p>
            <a:r>
              <a:rPr lang="en-US"/>
              <a:t>Early Childhood Briefs</a:t>
            </a:r>
          </a:p>
        </p:txBody>
      </p:sp>
      <p:sp>
        <p:nvSpPr>
          <p:cNvPr id="3" name="Content Placeholder 2">
            <a:extLst>
              <a:ext uri="{FF2B5EF4-FFF2-40B4-BE49-F238E27FC236}">
                <a16:creationId xmlns:a16="http://schemas.microsoft.com/office/drawing/2014/main" id="{D2B04E09-90F1-468E-86D0-59B508AC9491}"/>
              </a:ext>
            </a:extLst>
          </p:cNvPr>
          <p:cNvSpPr>
            <a:spLocks noGrp="1"/>
          </p:cNvSpPr>
          <p:nvPr>
            <p:ph idx="1"/>
          </p:nvPr>
        </p:nvSpPr>
        <p:spPr/>
        <p:txBody>
          <a:bodyPr/>
          <a:lstStyle/>
          <a:p>
            <a:r>
              <a:rPr lang="en-US" sz="3600" dirty="0"/>
              <a:t>Five briefs for prekindergarten through 3</a:t>
            </a:r>
            <a:r>
              <a:rPr lang="en-US" sz="3600" baseline="30000" dirty="0"/>
              <a:t>rd</a:t>
            </a:r>
            <a:r>
              <a:rPr lang="en-US" sz="3600" dirty="0"/>
              <a:t> grade</a:t>
            </a:r>
          </a:p>
          <a:p>
            <a:r>
              <a:rPr lang="en-US" sz="3600" dirty="0"/>
              <a:t>Provide strategies, approaches, and links to additional resources for high quality early childhood practices</a:t>
            </a:r>
          </a:p>
          <a:p>
            <a:r>
              <a:rPr lang="en-US" sz="3600" dirty="0"/>
              <a:t>Created as companion documents for </a:t>
            </a:r>
          </a:p>
          <a:p>
            <a:pPr lvl="1"/>
            <a:r>
              <a:rPr lang="en-US" sz="3200" dirty="0"/>
              <a:t>Elements of High-Quality Kindergarten</a:t>
            </a:r>
          </a:p>
          <a:p>
            <a:pPr lvl="1"/>
            <a:r>
              <a:rPr lang="en-US" sz="3200" dirty="0"/>
              <a:t>Elements of High-Quality Elementary Classrooms</a:t>
            </a:r>
          </a:p>
          <a:p>
            <a:pPr lvl="1"/>
            <a:r>
              <a:rPr lang="en-US" sz="3200" dirty="0"/>
              <a:t>Joint statement on play as an instructional strategy</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B9CAA5A-052F-46D7-BB83-9C3C25576327}"/>
              </a:ext>
            </a:extLst>
          </p:cNvPr>
          <p:cNvSpPr>
            <a:spLocks noGrp="1"/>
          </p:cNvSpPr>
          <p:nvPr>
            <p:ph type="sldNum" sz="quarter" idx="12"/>
          </p:nvPr>
        </p:nvSpPr>
        <p:spPr/>
        <p:txBody>
          <a:bodyPr/>
          <a:lstStyle/>
          <a:p>
            <a:fld id="{FF27229C-EC7B-4063-A33B-28A5E87E32ED}" type="slidenum">
              <a:rPr lang="zh-CN" altLang="en-US" smtClean="0"/>
              <a:pPr/>
              <a:t>29</a:t>
            </a:fld>
            <a:endParaRPr lang="zh-CN" altLang="en-US"/>
          </a:p>
        </p:txBody>
      </p:sp>
    </p:spTree>
    <p:extLst>
      <p:ext uri="{BB962C8B-B14F-4D97-AF65-F5344CB8AC3E}">
        <p14:creationId xmlns:p14="http://schemas.microsoft.com/office/powerpoint/2010/main" val="1684003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01</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a:solidFill>
                  <a:schemeClr val="accent1">
                    <a:lumMod val="50000"/>
                  </a:schemeClr>
                </a:solidFill>
                <a:latin typeface="Segoe SemiBold"/>
                <a:ea typeface="Segoe UI Black"/>
              </a:rPr>
              <a:t>Welcome and Ignite</a:t>
            </a:r>
            <a:endParaRPr kumimoji="0" lang="zh-CN" altLang="en-US" sz="4000" b="0"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1350330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8A460-F06D-4A74-8EF2-B38530F48EA4}"/>
              </a:ext>
            </a:extLst>
          </p:cNvPr>
          <p:cNvSpPr>
            <a:spLocks noGrp="1"/>
          </p:cNvSpPr>
          <p:nvPr>
            <p:ph type="title"/>
          </p:nvPr>
        </p:nvSpPr>
        <p:spPr/>
        <p:txBody>
          <a:bodyPr/>
          <a:lstStyle/>
          <a:p>
            <a:r>
              <a:rPr lang="en-US"/>
              <a:t>Early Childhood Briefs</a:t>
            </a:r>
          </a:p>
        </p:txBody>
      </p:sp>
      <p:sp>
        <p:nvSpPr>
          <p:cNvPr id="3" name="Content Placeholder 2">
            <a:extLst>
              <a:ext uri="{FF2B5EF4-FFF2-40B4-BE49-F238E27FC236}">
                <a16:creationId xmlns:a16="http://schemas.microsoft.com/office/drawing/2014/main" id="{D9A85827-B0A8-4396-809E-B2103A7DBE42}"/>
              </a:ext>
            </a:extLst>
          </p:cNvPr>
          <p:cNvSpPr>
            <a:spLocks noGrp="1"/>
          </p:cNvSpPr>
          <p:nvPr>
            <p:ph idx="1"/>
          </p:nvPr>
        </p:nvSpPr>
        <p:spPr/>
        <p:txBody>
          <a:bodyPr/>
          <a:lstStyle/>
          <a:p>
            <a:pPr marL="514350" indent="-514350">
              <a:buFont typeface="+mj-lt"/>
              <a:buAutoNum type="arabicPeriod"/>
            </a:pPr>
            <a:r>
              <a:rPr lang="en-US" sz="3600" dirty="0">
                <a:hlinkClick r:id="rId3"/>
              </a:rPr>
              <a:t>Collaboration with Community-Based Partners</a:t>
            </a:r>
            <a:endParaRPr lang="en-US" sz="3600" dirty="0"/>
          </a:p>
          <a:p>
            <a:pPr marL="514350" indent="-514350">
              <a:buFont typeface="+mj-lt"/>
              <a:buAutoNum type="arabicPeriod"/>
            </a:pPr>
            <a:r>
              <a:rPr lang="en-US" sz="3600" dirty="0">
                <a:hlinkClick r:id="rId4"/>
              </a:rPr>
              <a:t>Culturally Responsive Family Engagement</a:t>
            </a:r>
            <a:endParaRPr lang="en-US" sz="3600" dirty="0"/>
          </a:p>
          <a:p>
            <a:pPr marL="514350" indent="-514350">
              <a:buFont typeface="+mj-lt"/>
              <a:buAutoNum type="arabicPeriod"/>
            </a:pPr>
            <a:r>
              <a:rPr lang="en-US" sz="3600" dirty="0">
                <a:hlinkClick r:id="rId5"/>
              </a:rPr>
              <a:t>Supporting Social-Emotional Learning and Well-Being in Culturally Responsive Ways</a:t>
            </a:r>
            <a:endParaRPr lang="en-US" sz="3600" dirty="0"/>
          </a:p>
          <a:p>
            <a:pPr marL="514350" indent="-514350">
              <a:buFont typeface="+mj-lt"/>
              <a:buAutoNum type="arabicPeriod"/>
            </a:pPr>
            <a:r>
              <a:rPr lang="en-US" sz="3600" dirty="0">
                <a:hlinkClick r:id="rId6"/>
              </a:rPr>
              <a:t>Creating Antiracist Environments for Young Children</a:t>
            </a:r>
            <a:endParaRPr lang="en-US" sz="3600" dirty="0"/>
          </a:p>
          <a:p>
            <a:pPr marL="514350" indent="-514350">
              <a:buFont typeface="+mj-lt"/>
              <a:buAutoNum type="arabicPeriod"/>
            </a:pPr>
            <a:r>
              <a:rPr lang="en-US" sz="3600" dirty="0">
                <a:hlinkClick r:id="rId7"/>
              </a:rPr>
              <a:t>Planning for Developmentally Appropriate Practices</a:t>
            </a:r>
            <a:endParaRPr lang="en-US" sz="3600" dirty="0"/>
          </a:p>
          <a:p>
            <a:pPr marL="0" indent="0">
              <a:buNone/>
            </a:pPr>
            <a:endParaRPr lang="en-US" dirty="0"/>
          </a:p>
        </p:txBody>
      </p:sp>
      <p:sp>
        <p:nvSpPr>
          <p:cNvPr id="4" name="Slide Number Placeholder 3">
            <a:extLst>
              <a:ext uri="{FF2B5EF4-FFF2-40B4-BE49-F238E27FC236}">
                <a16:creationId xmlns:a16="http://schemas.microsoft.com/office/drawing/2014/main" id="{C39A8EC9-1B4C-45B6-9760-25DB071B1EE9}"/>
              </a:ext>
            </a:extLst>
          </p:cNvPr>
          <p:cNvSpPr>
            <a:spLocks noGrp="1"/>
          </p:cNvSpPr>
          <p:nvPr>
            <p:ph type="sldNum" sz="quarter" idx="12"/>
          </p:nvPr>
        </p:nvSpPr>
        <p:spPr/>
        <p:txBody>
          <a:bodyPr/>
          <a:lstStyle/>
          <a:p>
            <a:fld id="{FF27229C-EC7B-4063-A33B-28A5E87E32ED}" type="slidenum">
              <a:rPr lang="zh-CN" altLang="en-US" smtClean="0"/>
              <a:pPr/>
              <a:t>30</a:t>
            </a:fld>
            <a:endParaRPr lang="zh-CN" altLang="en-US"/>
          </a:p>
        </p:txBody>
      </p:sp>
    </p:spTree>
    <p:extLst>
      <p:ext uri="{BB962C8B-B14F-4D97-AF65-F5344CB8AC3E}">
        <p14:creationId xmlns:p14="http://schemas.microsoft.com/office/powerpoint/2010/main" val="3471460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5" name="Rectangle 77">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45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DC2684D-8EFE-44A0-8ACE-9AC9F397082A}"/>
              </a:ext>
            </a:extLst>
          </p:cNvPr>
          <p:cNvSpPr txBox="1">
            <a:spLocks noGrp="1"/>
          </p:cNvSpPr>
          <p:nvPr>
            <p:ph type="title" idx="4294967295"/>
          </p:nvPr>
        </p:nvSpPr>
        <p:spPr>
          <a:xfrm>
            <a:off x="9093496" y="618681"/>
            <a:ext cx="2613872" cy="47945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mj-lt"/>
                <a:ea typeface="+mj-ea"/>
                <a:cs typeface="+mj-cs"/>
              </a:rPr>
              <a:t>All Calls!</a:t>
            </a:r>
          </a:p>
        </p:txBody>
      </p:sp>
      <p:sp>
        <p:nvSpPr>
          <p:cNvPr id="76"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Person with idea concept">
            <a:extLst>
              <a:ext uri="{FF2B5EF4-FFF2-40B4-BE49-F238E27FC236}">
                <a16:creationId xmlns:a16="http://schemas.microsoft.com/office/drawing/2014/main" id="{9E2BC07E-829C-4636-930A-765FABB885B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59" r="1" b="1"/>
          <a:stretch/>
        </p:blipFill>
        <p:spPr>
          <a:xfrm>
            <a:off x="976251" y="942538"/>
            <a:ext cx="7163222" cy="4808332"/>
          </a:xfrm>
          <a:prstGeom prst="rect">
            <a:avLst/>
          </a:prstGeom>
          <a:effectLst/>
        </p:spPr>
      </p:pic>
    </p:spTree>
    <p:extLst>
      <p:ext uri="{BB962C8B-B14F-4D97-AF65-F5344CB8AC3E}">
        <p14:creationId xmlns:p14="http://schemas.microsoft.com/office/powerpoint/2010/main" val="1912827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20">
            <a:extLst>
              <a:ext uri="{FF2B5EF4-FFF2-40B4-BE49-F238E27FC236}">
                <a16:creationId xmlns:a16="http://schemas.microsoft.com/office/drawing/2014/main" id="{1D9F7BF7-0470-4643-98A4-6BC35B3D4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157694" cy="4950634"/>
          </a:xfrm>
          <a:custGeom>
            <a:avLst/>
            <a:gdLst>
              <a:gd name="connsiteX0" fmla="*/ 5157694 w 5157694"/>
              <a:gd name="connsiteY0" fmla="*/ 0 h 4950634"/>
              <a:gd name="connsiteX1" fmla="*/ 263400 w 5157694"/>
              <a:gd name="connsiteY1" fmla="*/ 0 h 4950634"/>
              <a:gd name="connsiteX2" fmla="*/ 161950 w 5157694"/>
              <a:gd name="connsiteY2" fmla="*/ 277179 h 4950634"/>
              <a:gd name="connsiteX3" fmla="*/ 0 w 5157694"/>
              <a:gd name="connsiteY3" fmla="*/ 1348379 h 4950634"/>
              <a:gd name="connsiteX4" fmla="*/ 3602256 w 5157694"/>
              <a:gd name="connsiteY4" fmla="*/ 4950634 h 4950634"/>
              <a:gd name="connsiteX5" fmla="*/ 4984183 w 5157694"/>
              <a:gd name="connsiteY5" fmla="*/ 4676036 h 4950634"/>
              <a:gd name="connsiteX6" fmla="*/ 5157694 w 5157694"/>
              <a:gd name="connsiteY6" fmla="*/ 4598233 h 495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7694" h="4950634">
                <a:moveTo>
                  <a:pt x="5157694" y="0"/>
                </a:moveTo>
                <a:lnTo>
                  <a:pt x="263400" y="0"/>
                </a:lnTo>
                <a:lnTo>
                  <a:pt x="161950" y="277179"/>
                </a:lnTo>
                <a:cubicBezTo>
                  <a:pt x="56700" y="615571"/>
                  <a:pt x="0" y="975354"/>
                  <a:pt x="0" y="1348379"/>
                </a:cubicBezTo>
                <a:cubicBezTo>
                  <a:pt x="0" y="3337849"/>
                  <a:pt x="1612786" y="4950634"/>
                  <a:pt x="3602256" y="4950634"/>
                </a:cubicBezTo>
                <a:cubicBezTo>
                  <a:pt x="4091852" y="4950634"/>
                  <a:pt x="4558635" y="4852960"/>
                  <a:pt x="4984183" y="4676036"/>
                </a:cubicBezTo>
                <a:lnTo>
                  <a:pt x="5157694" y="459823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22">
            <a:extLst>
              <a:ext uri="{FF2B5EF4-FFF2-40B4-BE49-F238E27FC236}">
                <a16:creationId xmlns:a16="http://schemas.microsoft.com/office/drawing/2014/main" id="{644AD5F1-5EFA-450C-8A99-3B23B033F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4931983" cy="4724929"/>
          </a:xfrm>
          <a:custGeom>
            <a:avLst/>
            <a:gdLst>
              <a:gd name="connsiteX0" fmla="*/ 4931983 w 4931983"/>
              <a:gd name="connsiteY0" fmla="*/ 0 h 4724929"/>
              <a:gd name="connsiteX1" fmla="*/ 281761 w 4931983"/>
              <a:gd name="connsiteY1" fmla="*/ 0 h 4724929"/>
              <a:gd name="connsiteX2" fmla="*/ 265347 w 4931983"/>
              <a:gd name="connsiteY2" fmla="*/ 34074 h 4724929"/>
              <a:gd name="connsiteX3" fmla="*/ 0 w 4931983"/>
              <a:gd name="connsiteY3" fmla="*/ 1348380 h 4724929"/>
              <a:gd name="connsiteX4" fmla="*/ 3376549 w 4931983"/>
              <a:gd name="connsiteY4" fmla="*/ 4724929 h 4724929"/>
              <a:gd name="connsiteX5" fmla="*/ 4840423 w 4931983"/>
              <a:gd name="connsiteY5" fmla="*/ 4391965 h 4724929"/>
              <a:gd name="connsiteX6" fmla="*/ 4931983 w 4931983"/>
              <a:gd name="connsiteY6" fmla="*/ 4341519 h 472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1983" h="4724929">
                <a:moveTo>
                  <a:pt x="4931983" y="0"/>
                </a:moveTo>
                <a:lnTo>
                  <a:pt x="281761" y="0"/>
                </a:lnTo>
                <a:lnTo>
                  <a:pt x="265347" y="34074"/>
                </a:lnTo>
                <a:cubicBezTo>
                  <a:pt x="94485" y="438040"/>
                  <a:pt x="0" y="882177"/>
                  <a:pt x="0" y="1348380"/>
                </a:cubicBezTo>
                <a:cubicBezTo>
                  <a:pt x="0" y="3213197"/>
                  <a:pt x="1511732" y="4724929"/>
                  <a:pt x="3376549" y="4724929"/>
                </a:cubicBezTo>
                <a:cubicBezTo>
                  <a:pt x="3901029" y="4724929"/>
                  <a:pt x="4397579" y="4605349"/>
                  <a:pt x="4840423" y="4391965"/>
                </a:cubicBezTo>
                <a:lnTo>
                  <a:pt x="4931983" y="43415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7AF59FE-6E87-4753-8973-53AF0FDF1747}"/>
              </a:ext>
            </a:extLst>
          </p:cNvPr>
          <p:cNvSpPr>
            <a:spLocks noGrp="1"/>
          </p:cNvSpPr>
          <p:nvPr>
            <p:ph type="title"/>
          </p:nvPr>
        </p:nvSpPr>
        <p:spPr>
          <a:xfrm>
            <a:off x="801098" y="603504"/>
            <a:ext cx="3221067" cy="3036167"/>
          </a:xfrm>
        </p:spPr>
        <p:txBody>
          <a:bodyPr>
            <a:normAutofit/>
          </a:bodyPr>
          <a:lstStyle/>
          <a:p>
            <a:r>
              <a:rPr lang="en-US" dirty="0">
                <a:solidFill>
                  <a:schemeClr val="bg1">
                    <a:lumMod val="85000"/>
                    <a:lumOff val="15000"/>
                  </a:schemeClr>
                </a:solidFill>
              </a:rPr>
              <a:t>ABA Centers</a:t>
            </a:r>
          </a:p>
        </p:txBody>
      </p:sp>
      <p:graphicFrame>
        <p:nvGraphicFramePr>
          <p:cNvPr id="16" name="Content Placeholder 2">
            <a:extLst>
              <a:ext uri="{FF2B5EF4-FFF2-40B4-BE49-F238E27FC236}">
                <a16:creationId xmlns:a16="http://schemas.microsoft.com/office/drawing/2014/main" id="{1E99E307-1704-4EF9-B046-D1E81CE8596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516760208"/>
              </p:ext>
            </p:extLst>
          </p:nvPr>
        </p:nvGraphicFramePr>
        <p:xfrm>
          <a:off x="5683624" y="1409700"/>
          <a:ext cx="6111297" cy="4572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5876439"/>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4"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25B05B-0E32-4B9D-A993-8D36E5559D40}"/>
              </a:ext>
            </a:extLst>
          </p:cNvPr>
          <p:cNvSpPr>
            <a:spLocks noGrp="1"/>
          </p:cNvSpPr>
          <p:nvPr>
            <p:ph type="title" idx="4294967295"/>
          </p:nvPr>
        </p:nvSpPr>
        <p:spPr>
          <a:xfrm>
            <a:off x="630238" y="2660650"/>
            <a:ext cx="4819650" cy="35480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n-lt"/>
                <a:ea typeface="+mn-ea"/>
                <a:cs typeface="+mn-cs"/>
              </a:rPr>
              <a:t>Please invite us to visit your schools and districts! </a:t>
            </a:r>
          </a:p>
        </p:txBody>
      </p:sp>
      <p:pic>
        <p:nvPicPr>
          <p:cNvPr id="2050" name="Picture 2" descr="Come On In | American Letterpress Print – Old Try">
            <a:extLst>
              <a:ext uri="{FF2B5EF4-FFF2-40B4-BE49-F238E27FC236}">
                <a16:creationId xmlns:a16="http://schemas.microsoft.com/office/drawing/2014/main" id="{55C2C24E-7F2D-4C10-82EB-D3469490671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36842" y="640080"/>
            <a:ext cx="4183380" cy="557784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A895169-11A9-4392-AA1F-9CA6A6846AAB}"/>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pPr>
            <a:fld id="{FF27229C-EC7B-4063-A33B-28A5E87E32ED}" type="slidenum">
              <a:rPr lang="en-US" altLang="zh-CN"/>
              <a:pPr>
                <a:spcAft>
                  <a:spcPts val="600"/>
                </a:spcAft>
              </a:pPr>
              <a:t>33</a:t>
            </a:fld>
            <a:endParaRPr lang="en-US" altLang="zh-CN"/>
          </a:p>
        </p:txBody>
      </p:sp>
    </p:spTree>
    <p:extLst>
      <p:ext uri="{BB962C8B-B14F-4D97-AF65-F5344CB8AC3E}">
        <p14:creationId xmlns:p14="http://schemas.microsoft.com/office/powerpoint/2010/main" val="2065006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82573-5144-41C4-AFD0-0757B344E713}"/>
              </a:ext>
            </a:extLst>
          </p:cNvPr>
          <p:cNvSpPr>
            <a:spLocks noGrp="1"/>
          </p:cNvSpPr>
          <p:nvPr>
            <p:ph type="title"/>
          </p:nvPr>
        </p:nvSpPr>
        <p:spPr/>
        <p:txBody>
          <a:bodyPr/>
          <a:lstStyle/>
          <a:p>
            <a:r>
              <a:rPr lang="en-US" b="0" i="0" dirty="0">
                <a:solidFill>
                  <a:srgbClr val="FFFFFF"/>
                </a:solidFill>
                <a:effectLst/>
                <a:latin typeface="Segoe UI Semibold" panose="020B0702040204020203" pitchFamily="34" charset="0"/>
              </a:rPr>
              <a:t>Upcoming Special Education Leaders' Zoom Meetings</a:t>
            </a:r>
            <a:endParaRPr lang="en-US" dirty="0"/>
          </a:p>
        </p:txBody>
      </p:sp>
      <p:graphicFrame>
        <p:nvGraphicFramePr>
          <p:cNvPr id="5" name="Content Placeholder 4">
            <a:extLst>
              <a:ext uri="{FF2B5EF4-FFF2-40B4-BE49-F238E27FC236}">
                <a16:creationId xmlns:a16="http://schemas.microsoft.com/office/drawing/2014/main" id="{C5B50D38-4CB8-43BF-89F0-7D79A6CF196D}"/>
              </a:ext>
            </a:extLst>
          </p:cNvPr>
          <p:cNvGraphicFramePr>
            <a:graphicFrameLocks noGrp="1"/>
          </p:cNvGraphicFramePr>
          <p:nvPr>
            <p:ph idx="1"/>
            <p:extLst>
              <p:ext uri="{D42A27DB-BD31-4B8C-83A1-F6EECF244321}">
                <p14:modId xmlns:p14="http://schemas.microsoft.com/office/powerpoint/2010/main" val="2002469889"/>
              </p:ext>
            </p:extLst>
          </p:nvPr>
        </p:nvGraphicFramePr>
        <p:xfrm>
          <a:off x="1527857" y="1273215"/>
          <a:ext cx="8553691" cy="4826643"/>
        </p:xfrm>
        <a:graphic>
          <a:graphicData uri="http://schemas.openxmlformats.org/drawingml/2006/table">
            <a:tbl>
              <a:tblPr firstRow="1"/>
              <a:tblGrid>
                <a:gridCol w="8553691">
                  <a:extLst>
                    <a:ext uri="{9D8B030D-6E8A-4147-A177-3AD203B41FA5}">
                      <a16:colId xmlns:a16="http://schemas.microsoft.com/office/drawing/2014/main" val="260899059"/>
                    </a:ext>
                  </a:extLst>
                </a:gridCol>
              </a:tblGrid>
              <a:tr h="1821902">
                <a:tc>
                  <a:txBody>
                    <a:bodyPr/>
                    <a:lstStyle/>
                    <a:p>
                      <a:pPr algn="ctr" fontAlgn="base"/>
                      <a:endParaRPr lang="en-US" sz="1600" b="1" i="0">
                        <a:solidFill>
                          <a:srgbClr val="FFFFFF"/>
                        </a:solidFill>
                        <a:effectLst/>
                        <a:latin typeface="Segoe UI"/>
                      </a:endParaRPr>
                    </a:p>
                    <a:p>
                      <a:pPr lvl="0" algn="ctr">
                        <a:buNone/>
                      </a:pPr>
                      <a:endParaRPr lang="en-US" sz="3200" b="1" i="0">
                        <a:solidFill>
                          <a:srgbClr val="FFFFFF"/>
                        </a:solidFill>
                        <a:effectLst/>
                        <a:latin typeface="Segoe UI"/>
                      </a:endParaRPr>
                    </a:p>
                    <a:p>
                      <a:pPr lvl="0" algn="ctr">
                        <a:buNone/>
                      </a:pPr>
                      <a:r>
                        <a:rPr lang="en-US" sz="3200" b="1" i="0">
                          <a:solidFill>
                            <a:srgbClr val="FFFFFF"/>
                          </a:solidFill>
                          <a:effectLst/>
                          <a:latin typeface="Segoe UI"/>
                        </a:rPr>
                        <a:t>Date/Time of Meeting​</a:t>
                      </a:r>
                    </a:p>
                    <a:p>
                      <a:pPr lvl="0" algn="ctr">
                        <a:buNone/>
                      </a:pPr>
                      <a:endParaRPr lang="en-US" sz="1600" b="1" i="0">
                        <a:solidFill>
                          <a:srgbClr val="FFFFFF"/>
                        </a:solidFill>
                        <a:effectLst/>
                        <a:latin typeface="Segoe UI"/>
                      </a:endParaRPr>
                    </a:p>
                  </a:txBody>
                  <a:tcPr marL="66591" marR="66591" marT="33296" marB="33296">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5450" cap="flat" cmpd="sng" algn="ctr">
                      <a:solidFill>
                        <a:srgbClr val="FFFFFF"/>
                      </a:solidFill>
                      <a:prstDash val="solid"/>
                      <a:round/>
                      <a:headEnd type="none" w="med" len="med"/>
                      <a:tailEnd type="none" w="med" len="med"/>
                    </a:lnB>
                    <a:solidFill>
                      <a:srgbClr val="203B6A"/>
                    </a:solidFill>
                  </a:tcPr>
                </a:tc>
                <a:extLst>
                  <a:ext uri="{0D108BD9-81ED-4DB2-BD59-A6C34878D82A}">
                    <a16:rowId xmlns:a16="http://schemas.microsoft.com/office/drawing/2014/main" val="2239473020"/>
                  </a:ext>
                </a:extLst>
              </a:tr>
              <a:tr h="3004741">
                <a:tc>
                  <a:txBody>
                    <a:bodyPr/>
                    <a:lstStyle/>
                    <a:p>
                      <a:pPr lvl="0" algn="ctr">
                        <a:buNone/>
                      </a:pPr>
                      <a:endParaRPr lang="en-US" sz="3200" b="1" i="0" strike="sngStrike" dirty="0">
                        <a:solidFill>
                          <a:schemeClr val="bg1"/>
                        </a:solidFill>
                        <a:effectLst/>
                        <a:latin typeface="+mn-lt"/>
                      </a:endParaRPr>
                    </a:p>
                    <a:p>
                      <a:pPr algn="ctr" fontAlgn="base"/>
                      <a:r>
                        <a:rPr lang="en-US" sz="3200" b="1" i="0" strike="noStrike" dirty="0">
                          <a:solidFill>
                            <a:schemeClr val="bg1"/>
                          </a:solidFill>
                          <a:effectLst/>
                          <a:latin typeface="Segoe UI"/>
                        </a:rPr>
                        <a:t>Thursday August 5</a:t>
                      </a:r>
                      <a:r>
                        <a:rPr lang="en-US" sz="3200" b="1" i="0" strike="noStrike" baseline="30000" dirty="0">
                          <a:solidFill>
                            <a:schemeClr val="bg1"/>
                          </a:solidFill>
                          <a:effectLst/>
                          <a:latin typeface="Segoe UI"/>
                        </a:rPr>
                        <a:t>th</a:t>
                      </a:r>
                      <a:endParaRPr lang="en-US" sz="3200" b="1" i="0" strike="noStrike" dirty="0">
                        <a:solidFill>
                          <a:schemeClr val="bg1"/>
                        </a:solidFill>
                        <a:effectLst/>
                        <a:latin typeface="Segoe UI"/>
                      </a:endParaRPr>
                    </a:p>
                    <a:p>
                      <a:pPr algn="ctr" fontAlgn="base"/>
                      <a:r>
                        <a:rPr lang="en-US" sz="3200" b="1" i="0" strike="noStrike" dirty="0">
                          <a:solidFill>
                            <a:schemeClr val="bg1"/>
                          </a:solidFill>
                          <a:effectLst/>
                          <a:latin typeface="Segoe UI"/>
                        </a:rPr>
                        <a:t>11:30-12:30</a:t>
                      </a:r>
                    </a:p>
                    <a:p>
                      <a:pPr algn="ctr" fontAlgn="base"/>
                      <a:r>
                        <a:rPr lang="en-US" sz="1800" kern="1200" dirty="0">
                          <a:solidFill>
                            <a:schemeClr val="bg1"/>
                          </a:solidFill>
                          <a:effectLst/>
                          <a:latin typeface="+mn-lt"/>
                          <a:ea typeface="+mn-ea"/>
                          <a:cs typeface="+mn-cs"/>
                        </a:rPr>
                        <a:t>Join Zoom Meeting</a:t>
                      </a:r>
                      <a:br>
                        <a:rPr lang="en-US" sz="1800" kern="1200" dirty="0">
                          <a:solidFill>
                            <a:schemeClr val="bg1"/>
                          </a:solidFill>
                          <a:effectLst/>
                          <a:latin typeface="+mn-lt"/>
                          <a:ea typeface="+mn-ea"/>
                          <a:cs typeface="+mn-cs"/>
                        </a:rPr>
                      </a:br>
                      <a:endParaRPr lang="en-US" sz="1600" b="1" i="0" strike="sngStrike" dirty="0">
                        <a:solidFill>
                          <a:schemeClr val="bg1"/>
                        </a:solidFill>
                        <a:effectLst/>
                        <a:latin typeface="Segoe UI"/>
                      </a:endParaRPr>
                    </a:p>
                  </a:txBody>
                  <a:tcPr marL="66591" marR="66591" marT="33296" marB="33296">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54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03B6A"/>
                    </a:solidFill>
                  </a:tcPr>
                </a:tc>
                <a:extLst>
                  <a:ext uri="{0D108BD9-81ED-4DB2-BD59-A6C34878D82A}">
                    <a16:rowId xmlns:a16="http://schemas.microsoft.com/office/drawing/2014/main" val="3761938059"/>
                  </a:ext>
                </a:extLst>
              </a:tr>
            </a:tbl>
          </a:graphicData>
        </a:graphic>
      </p:graphicFrame>
      <p:sp>
        <p:nvSpPr>
          <p:cNvPr id="4" name="Slide Number Placeholder 3">
            <a:extLst>
              <a:ext uri="{FF2B5EF4-FFF2-40B4-BE49-F238E27FC236}">
                <a16:creationId xmlns:a16="http://schemas.microsoft.com/office/drawing/2014/main" id="{51BD9FDA-1390-45D7-9CCC-E33AA563CF6F}"/>
              </a:ext>
            </a:extLst>
          </p:cNvPr>
          <p:cNvSpPr>
            <a:spLocks noGrp="1"/>
          </p:cNvSpPr>
          <p:nvPr>
            <p:ph type="sldNum" sz="quarter" idx="12"/>
          </p:nvPr>
        </p:nvSpPr>
        <p:spPr/>
        <p:txBody>
          <a:bodyPr/>
          <a:lstStyle/>
          <a:p>
            <a:fld id="{FF27229C-EC7B-4063-A33B-28A5E87E32ED}" type="slidenum">
              <a:rPr lang="zh-CN" altLang="en-US" smtClean="0"/>
              <a:pPr/>
              <a:t>34</a:t>
            </a:fld>
            <a:endParaRPr lang="zh-CN" altLang="en-US"/>
          </a:p>
        </p:txBody>
      </p:sp>
    </p:spTree>
    <p:extLst>
      <p:ext uri="{BB962C8B-B14F-4D97-AF65-F5344CB8AC3E}">
        <p14:creationId xmlns:p14="http://schemas.microsoft.com/office/powerpoint/2010/main" val="4133572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nchor="t">
            <a:spAutoFit/>
          </a:bodyPr>
          <a:lstStyle/>
          <a:p>
            <a:r>
              <a:rPr lang="en-US" altLang="zh-CN" sz="6000">
                <a:solidFill>
                  <a:schemeClr val="bg1"/>
                </a:solidFill>
                <a:latin typeface="Segoe SemiBold"/>
                <a:cs typeface="Segoe SemiBold" panose="020B0703040204020203" pitchFamily="34" charset="0"/>
              </a:rPr>
              <a:t>04</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lnSpc>
                <a:spcPct val="100000"/>
              </a:lnSpc>
              <a:spcBef>
                <a:spcPts val="0"/>
              </a:spcBef>
              <a:defRPr/>
            </a:pPr>
            <a:r>
              <a:rPr lang="en-US" altLang="zh-CN" sz="4000" dirty="0">
                <a:solidFill>
                  <a:schemeClr val="accent1">
                    <a:lumMod val="50000"/>
                  </a:schemeClr>
                </a:solidFill>
                <a:latin typeface="Segoe SemiBold"/>
                <a:ea typeface="Segoe UI Black"/>
              </a:rPr>
              <a:t>Q&amp;A</a:t>
            </a:r>
            <a:endParaRPr kumimoji="0" lang="zh-CN" altLang="en-US"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endParaRPr>
          </a:p>
        </p:txBody>
      </p:sp>
    </p:spTree>
    <p:extLst>
      <p:ext uri="{BB962C8B-B14F-4D97-AF65-F5344CB8AC3E}">
        <p14:creationId xmlns:p14="http://schemas.microsoft.com/office/powerpoint/2010/main" val="94749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a:spLocks noGrp="1"/>
          </p:cNvSpPr>
          <p:nvPr>
            <p:ph type="title" idx="4294967295"/>
          </p:nvPr>
        </p:nvSpPr>
        <p:spPr>
          <a:xfrm>
            <a:off x="0" y="963497"/>
            <a:ext cx="12191999" cy="18620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dirty="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THANK YOU</a:t>
            </a:r>
            <a:endParaRPr kumimoji="0" lang="zh-CN" altLang="en-US" sz="115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spTree>
    <p:extLst>
      <p:ext uri="{BB962C8B-B14F-4D97-AF65-F5344CB8AC3E}">
        <p14:creationId xmlns:p14="http://schemas.microsoft.com/office/powerpoint/2010/main" val="2289681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14CF7AB-F02E-4F34-AC73-B1540400015C}"/>
              </a:ext>
            </a:extLst>
          </p:cNvPr>
          <p:cNvSpPr txBox="1">
            <a:spLocks noGrp="1"/>
          </p:cNvSpPr>
          <p:nvPr>
            <p:ph type="title" idx="4294967295"/>
          </p:nvPr>
        </p:nvSpPr>
        <p:spPr>
          <a:xfrm>
            <a:off x="640080" y="2872899"/>
            <a:ext cx="4243589" cy="33206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As you grow older, you will discover that you have two hands, one for helping yourself, the other for helping others.</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Sam Levenson (sometimes attributed to Audrey Hepburn)</a:t>
            </a:r>
          </a:p>
        </p:txBody>
      </p:sp>
      <p:pic>
        <p:nvPicPr>
          <p:cNvPr id="6" name="Picture 5" descr="Mother holding baby">
            <a:extLst>
              <a:ext uri="{FF2B5EF4-FFF2-40B4-BE49-F238E27FC236}">
                <a16:creationId xmlns:a16="http://schemas.microsoft.com/office/drawing/2014/main" id="{9B2E498B-B1ED-4155-A5E6-8B9AB29BAC12}"/>
              </a:ext>
            </a:extLst>
          </p:cNvPr>
          <p:cNvPicPr>
            <a:picLocks noChangeAspect="1"/>
          </p:cNvPicPr>
          <p:nvPr/>
        </p:nvPicPr>
        <p:blipFill rotWithShape="1">
          <a:blip r:embed="rId2">
            <a:extLst>
              <a:ext uri="{28A0092B-C50C-407E-A947-70E740481C1C}">
                <a14:useLocalDpi xmlns:a14="http://schemas.microsoft.com/office/drawing/2010/main" val="0"/>
              </a:ext>
            </a:extLst>
          </a:blip>
          <a:srcRect l="10773" r="22274"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51434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02</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lnSpc>
                <a:spcPct val="100000"/>
              </a:lnSpc>
              <a:spcBef>
                <a:spcPts val="0"/>
              </a:spcBef>
              <a:defRPr/>
            </a:pPr>
            <a:r>
              <a:rPr lang="en-US" altLang="zh-CN" sz="4000">
                <a:solidFill>
                  <a:schemeClr val="accent1">
                    <a:lumMod val="50000"/>
                  </a:schemeClr>
                </a:solidFill>
                <a:latin typeface="Segoe SemiBold"/>
                <a:ea typeface="Segoe UI Black"/>
              </a:rPr>
              <a:t>Recall</a:t>
            </a:r>
            <a:endParaRPr lang="en-US" altLang="zh-CN" sz="4000" b="0" i="0" u="none" strike="noStrike" kern="1200" cap="none" spc="0" normalizeH="0" baseline="0" noProof="0">
              <a:ln>
                <a:noFill/>
              </a:ln>
              <a:solidFill>
                <a:schemeClr val="accent1">
                  <a:lumMod val="50000"/>
                </a:schemeClr>
              </a:solidFill>
              <a:effectLst/>
              <a:uLnTx/>
              <a:uFillTx/>
              <a:latin typeface="Segoe SemiBold"/>
              <a:ea typeface="Segoe UI Black"/>
            </a:endParaRPr>
          </a:p>
        </p:txBody>
      </p:sp>
    </p:spTree>
    <p:extLst>
      <p:ext uri="{BB962C8B-B14F-4D97-AF65-F5344CB8AC3E}">
        <p14:creationId xmlns:p14="http://schemas.microsoft.com/office/powerpoint/2010/main" val="1642481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F7A190-3F6E-427F-8D53-DEC702AABF70}"/>
              </a:ext>
            </a:extLst>
          </p:cNvPr>
          <p:cNvSpPr>
            <a:spLocks noGrp="1"/>
          </p:cNvSpPr>
          <p:nvPr>
            <p:ph type="title"/>
          </p:nvPr>
        </p:nvSpPr>
        <p:spPr>
          <a:xfrm>
            <a:off x="863029" y="1012004"/>
            <a:ext cx="3416158" cy="4795408"/>
          </a:xfrm>
        </p:spPr>
        <p:txBody>
          <a:bodyPr>
            <a:normAutofit/>
          </a:bodyPr>
          <a:lstStyle/>
          <a:p>
            <a:r>
              <a:rPr lang="en-US">
                <a:solidFill>
                  <a:srgbClr val="FFFFFF"/>
                </a:solidFill>
              </a:rPr>
              <a:t>SY22 School Health and Safety Mitigation Strategies</a:t>
            </a:r>
          </a:p>
        </p:txBody>
      </p:sp>
      <p:sp>
        <p:nvSpPr>
          <p:cNvPr id="4" name="Slide Number Placeholder 3">
            <a:extLst>
              <a:ext uri="{FF2B5EF4-FFF2-40B4-BE49-F238E27FC236}">
                <a16:creationId xmlns:a16="http://schemas.microsoft.com/office/drawing/2014/main" id="{3DE1924E-9BBE-42D1-AF85-42CDD61C22F1}"/>
              </a:ext>
            </a:extLst>
          </p:cNvPr>
          <p:cNvSpPr>
            <a:spLocks noGrp="1"/>
          </p:cNvSpPr>
          <p:nvPr>
            <p:ph type="sldNum" sz="quarter" idx="12"/>
          </p:nvPr>
        </p:nvSpPr>
        <p:spPr>
          <a:xfrm>
            <a:off x="10726220" y="6356350"/>
            <a:ext cx="627580" cy="365125"/>
          </a:xfrm>
        </p:spPr>
        <p:txBody>
          <a:bodyPr>
            <a:normAutofit/>
          </a:bodyPr>
          <a:lstStyle/>
          <a:p>
            <a:pPr>
              <a:spcAft>
                <a:spcPts val="600"/>
              </a:spcAft>
            </a:pPr>
            <a:fld id="{FF27229C-EC7B-4063-A33B-28A5E87E32ED}" type="slidenum">
              <a:rPr lang="zh-CN" altLang="en-US">
                <a:solidFill>
                  <a:prstClr val="black">
                    <a:tint val="75000"/>
                  </a:prstClr>
                </a:solidFill>
              </a:rPr>
              <a:pPr>
                <a:spcAft>
                  <a:spcPts val="600"/>
                </a:spcAft>
              </a:pPr>
              <a:t>6</a:t>
            </a:fld>
            <a:endParaRPr lang="zh-CN" altLang="en-US">
              <a:solidFill>
                <a:prstClr val="black">
                  <a:tint val="75000"/>
                </a:prstClr>
              </a:solidFill>
            </a:endParaRPr>
          </a:p>
        </p:txBody>
      </p:sp>
      <p:graphicFrame>
        <p:nvGraphicFramePr>
          <p:cNvPr id="25" name="Content Placeholder 2">
            <a:extLst>
              <a:ext uri="{FF2B5EF4-FFF2-40B4-BE49-F238E27FC236}">
                <a16:creationId xmlns:a16="http://schemas.microsoft.com/office/drawing/2014/main" id="{55AEC603-1D09-424F-8E76-4C8636BAD0C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8711157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3124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C771B-3ABD-45A8-AA09-D5068AFC9094}"/>
              </a:ext>
            </a:extLst>
          </p:cNvPr>
          <p:cNvSpPr>
            <a:spLocks noGrp="1"/>
          </p:cNvSpPr>
          <p:nvPr>
            <p:ph type="title"/>
          </p:nvPr>
        </p:nvSpPr>
        <p:spPr>
          <a:xfrm>
            <a:off x="567743" y="298653"/>
            <a:ext cx="11370972" cy="679905"/>
          </a:xfrm>
        </p:spPr>
        <p:txBody>
          <a:bodyPr/>
          <a:lstStyle/>
          <a:p>
            <a:r>
              <a:rPr lang="en-US">
                <a:latin typeface="Segoe UI Semibold"/>
                <a:cs typeface="Segoe UI Semibold"/>
              </a:rPr>
              <a:t>Acceleration Roadmap Overview</a:t>
            </a:r>
            <a:endParaRPr lang="en-US"/>
          </a:p>
        </p:txBody>
      </p:sp>
      <p:sp>
        <p:nvSpPr>
          <p:cNvPr id="6" name="TextBox 5">
            <a:extLst>
              <a:ext uri="{FF2B5EF4-FFF2-40B4-BE49-F238E27FC236}">
                <a16:creationId xmlns:a16="http://schemas.microsoft.com/office/drawing/2014/main" id="{8E5B5722-C064-4C1D-95F0-72C92DEC9F2D}"/>
              </a:ext>
            </a:extLst>
          </p:cNvPr>
          <p:cNvSpPr txBox="1"/>
          <p:nvPr/>
        </p:nvSpPr>
        <p:spPr>
          <a:xfrm>
            <a:off x="729049" y="1532237"/>
            <a:ext cx="424660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03B6A"/>
                </a:solidFill>
                <a:effectLst/>
                <a:uLnTx/>
                <a:uFillTx/>
                <a:latin typeface="Segoe UI"/>
                <a:ea typeface="+mn-ea"/>
                <a:cs typeface="Segoe UI"/>
                <a:hlinkClick r:id="rId2"/>
              </a:rPr>
              <a:t>Classroom Educator Roadmap</a:t>
            </a:r>
            <a:endParaRPr kumimoji="0" lang="en-US" sz="3600" b="0" i="0" u="none" strike="noStrike" kern="1200" cap="none" spc="0" normalizeH="0" baseline="0" noProof="0" dirty="0">
              <a:ln>
                <a:noFill/>
              </a:ln>
              <a:solidFill>
                <a:srgbClr val="203B6A"/>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203B6A"/>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203B6A"/>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03B6A"/>
                </a:solidFill>
                <a:effectLst/>
                <a:uLnTx/>
                <a:uFillTx/>
                <a:latin typeface="Segoe UI"/>
                <a:ea typeface="+mn-ea"/>
                <a:cs typeface="Segoe UI"/>
                <a:hlinkClick r:id="rId2"/>
              </a:rPr>
              <a:t>School Leader Roadmap</a:t>
            </a:r>
            <a:endParaRPr kumimoji="0" lang="en-US" sz="3600" b="0" i="0" u="none" strike="noStrike" kern="1200" cap="none" spc="0" normalizeH="0" baseline="0" noProof="0" dirty="0">
              <a:ln>
                <a:noFill/>
              </a:ln>
              <a:solidFill>
                <a:srgbClr val="203B6A"/>
              </a:solidFill>
              <a:effectLst/>
              <a:uLnTx/>
              <a:uFillTx/>
              <a:latin typeface="Segoe UI"/>
              <a:ea typeface="+mn-ea"/>
              <a:cs typeface="Segoe UI"/>
            </a:endParaRPr>
          </a:p>
        </p:txBody>
      </p:sp>
      <p:sp>
        <p:nvSpPr>
          <p:cNvPr id="9" name="Arrow: Right 8">
            <a:extLst>
              <a:ext uri="{FF2B5EF4-FFF2-40B4-BE49-F238E27FC236}">
                <a16:creationId xmlns:a16="http://schemas.microsoft.com/office/drawing/2014/main" id="{365B2FF7-55FE-4E13-9998-089B3E7199CF}"/>
              </a:ext>
              <a:ext uri="{C183D7F6-B498-43B3-948B-1728B52AA6E4}">
                <adec:decorative xmlns:adec="http://schemas.microsoft.com/office/drawing/2017/decorative" val="1"/>
              </a:ext>
            </a:extLst>
          </p:cNvPr>
          <p:cNvSpPr/>
          <p:nvPr/>
        </p:nvSpPr>
        <p:spPr>
          <a:xfrm>
            <a:off x="848156" y="4766081"/>
            <a:ext cx="8083378" cy="5404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7" name="Arrow: Right 6">
            <a:extLst>
              <a:ext uri="{FF2B5EF4-FFF2-40B4-BE49-F238E27FC236}">
                <a16:creationId xmlns:a16="http://schemas.microsoft.com/office/drawing/2014/main" id="{0747D5A1-6355-4D0C-AF31-67D90ABFA788}"/>
              </a:ext>
              <a:ext uri="{C183D7F6-B498-43B3-948B-1728B52AA6E4}">
                <adec:decorative xmlns:adec="http://schemas.microsoft.com/office/drawing/2017/decorative" val="1"/>
              </a:ext>
            </a:extLst>
          </p:cNvPr>
          <p:cNvSpPr/>
          <p:nvPr/>
        </p:nvSpPr>
        <p:spPr>
          <a:xfrm>
            <a:off x="848156" y="2597078"/>
            <a:ext cx="4757351" cy="5404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pic>
        <p:nvPicPr>
          <p:cNvPr id="11" name="Picture 11">
            <a:extLst>
              <a:ext uri="{FF2B5EF4-FFF2-40B4-BE49-F238E27FC236}">
                <a16:creationId xmlns:a16="http://schemas.microsoft.com/office/drawing/2014/main" id="{C687F0DA-D1B8-4BA5-A0C5-D18FA95103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76875" y="1867318"/>
            <a:ext cx="2676525" cy="3513889"/>
          </a:xfrm>
          <a:prstGeom prst="rect">
            <a:avLst/>
          </a:prstGeom>
        </p:spPr>
      </p:pic>
      <p:pic>
        <p:nvPicPr>
          <p:cNvPr id="10" name="Picture 10">
            <a:extLst>
              <a:ext uri="{FF2B5EF4-FFF2-40B4-BE49-F238E27FC236}">
                <a16:creationId xmlns:a16="http://schemas.microsoft.com/office/drawing/2014/main" id="{8C19014C-0B86-4E24-B31B-9DC700901E8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410575" y="1905070"/>
            <a:ext cx="2638425" cy="3400286"/>
          </a:xfrm>
          <a:prstGeom prst="rect">
            <a:avLst/>
          </a:prstGeom>
        </p:spPr>
      </p:pic>
      <p:pic>
        <p:nvPicPr>
          <p:cNvPr id="5" name="Picture 5">
            <a:extLst>
              <a:ext uri="{FF2B5EF4-FFF2-40B4-BE49-F238E27FC236}">
                <a16:creationId xmlns:a16="http://schemas.microsoft.com/office/drawing/2014/main" id="{AEF56664-9DC0-424E-BC1A-2B0A41B103CB}"/>
              </a:ext>
              <a:ext uri="{C183D7F6-B498-43B3-948B-1728B52AA6E4}">
                <adec:decorative xmlns:adec="http://schemas.microsoft.com/office/drawing/2017/decorative" val="1"/>
              </a:ext>
            </a:extLst>
          </p:cNvPr>
          <p:cNvPicPr>
            <a:picLocks noGrp="1" noChangeAspect="1"/>
          </p:cNvPicPr>
          <p:nvPr>
            <p:ph idx="1"/>
          </p:nvPr>
        </p:nvPicPr>
        <p:blipFill>
          <a:blip r:embed="rId5"/>
          <a:stretch>
            <a:fillRect/>
          </a:stretch>
        </p:blipFill>
        <p:spPr>
          <a:xfrm>
            <a:off x="4919272" y="1055349"/>
            <a:ext cx="6848617" cy="5049746"/>
          </a:xfrm>
        </p:spPr>
      </p:pic>
      <p:sp>
        <p:nvSpPr>
          <p:cNvPr id="4" name="Slide Number Placeholder 3">
            <a:extLst>
              <a:ext uri="{FF2B5EF4-FFF2-40B4-BE49-F238E27FC236}">
                <a16:creationId xmlns:a16="http://schemas.microsoft.com/office/drawing/2014/main" id="{C028DD6B-B144-48B4-B831-DB3973D7BA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957889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5A8F7-0E94-4A29-A895-A758185435F1}"/>
              </a:ext>
            </a:extLst>
          </p:cNvPr>
          <p:cNvSpPr>
            <a:spLocks noGrp="1"/>
          </p:cNvSpPr>
          <p:nvPr>
            <p:ph type="title"/>
          </p:nvPr>
        </p:nvSpPr>
        <p:spPr/>
        <p:txBody>
          <a:bodyPr/>
          <a:lstStyle/>
          <a:p>
            <a:r>
              <a:rPr lang="en-US">
                <a:latin typeface="Segoe UI Semibold"/>
                <a:cs typeface="Segoe UI Semibold"/>
              </a:rPr>
              <a:t>Implementation Support</a:t>
            </a:r>
            <a:endParaRPr lang="en-US"/>
          </a:p>
        </p:txBody>
      </p:sp>
      <p:sp>
        <p:nvSpPr>
          <p:cNvPr id="3" name="Content Placeholder 2">
            <a:extLst>
              <a:ext uri="{FF2B5EF4-FFF2-40B4-BE49-F238E27FC236}">
                <a16:creationId xmlns:a16="http://schemas.microsoft.com/office/drawing/2014/main" id="{A6347954-19FA-4A17-8888-CDB4425F85A1}"/>
              </a:ext>
            </a:extLst>
          </p:cNvPr>
          <p:cNvSpPr>
            <a:spLocks noGrp="1"/>
          </p:cNvSpPr>
          <p:nvPr>
            <p:ph idx="1"/>
          </p:nvPr>
        </p:nvSpPr>
        <p:spPr/>
        <p:txBody>
          <a:bodyPr vert="horz" lIns="91440" tIns="45720" rIns="91440" bIns="45720" rtlCol="0" anchor="t">
            <a:noAutofit/>
          </a:bodyPr>
          <a:lstStyle/>
          <a:p>
            <a:pPr marL="0" indent="0">
              <a:buNone/>
            </a:pPr>
            <a:r>
              <a:rPr lang="en-US" dirty="0">
                <a:hlinkClick r:id="rId2"/>
              </a:rPr>
              <a:t>Upcoming Professional Learning Sessions</a:t>
            </a:r>
            <a:endParaRPr lang="en-US" dirty="0"/>
          </a:p>
          <a:p>
            <a:pPr marL="0" indent="0">
              <a:buNone/>
            </a:pPr>
            <a:r>
              <a:rPr lang="en-US" b="1" dirty="0"/>
              <a:t>Educators:</a:t>
            </a:r>
            <a:endParaRPr lang="en-US" dirty="0"/>
          </a:p>
          <a:p>
            <a:pPr lvl="1">
              <a:buFont typeface="Wingdings" panose="020B0604020202020204" pitchFamily="34" charset="0"/>
              <a:buChar char="§"/>
            </a:pPr>
            <a:r>
              <a:rPr lang="en-US" dirty="0"/>
              <a:t>Diagnosing and planning for unfinished learning</a:t>
            </a:r>
          </a:p>
          <a:p>
            <a:pPr lvl="1">
              <a:buFont typeface="Wingdings" panose="020B0604020202020204" pitchFamily="34" charset="0"/>
              <a:buChar char="§"/>
            </a:pPr>
            <a:r>
              <a:rPr lang="en-US" dirty="0"/>
              <a:t>Supporting students with diverse learning needs</a:t>
            </a:r>
          </a:p>
          <a:p>
            <a:pPr marL="0" indent="0">
              <a:buNone/>
            </a:pPr>
            <a:r>
              <a:rPr lang="en-US" b="1" dirty="0"/>
              <a:t>Leaders: </a:t>
            </a:r>
            <a:endParaRPr lang="en-US" dirty="0"/>
          </a:p>
          <a:p>
            <a:pPr lvl="1">
              <a:buFont typeface="Wingdings" panose="020B0604020202020204" pitchFamily="34" charset="0"/>
              <a:buChar char="§"/>
            </a:pPr>
            <a:r>
              <a:rPr lang="en-US" dirty="0"/>
              <a:t>Change management</a:t>
            </a:r>
          </a:p>
          <a:p>
            <a:pPr lvl="1">
              <a:buFont typeface="Wingdings" panose="020B0604020202020204" pitchFamily="34" charset="0"/>
              <a:buChar char="§"/>
            </a:pPr>
            <a:r>
              <a:rPr lang="en-US" dirty="0"/>
              <a:t>Building a sense of belonging for students and families</a:t>
            </a:r>
          </a:p>
          <a:p>
            <a:endParaRPr lang="en-US" dirty="0"/>
          </a:p>
        </p:txBody>
      </p:sp>
      <p:sp>
        <p:nvSpPr>
          <p:cNvPr id="4" name="Slide Number Placeholder 3">
            <a:extLst>
              <a:ext uri="{FF2B5EF4-FFF2-40B4-BE49-F238E27FC236}">
                <a16:creationId xmlns:a16="http://schemas.microsoft.com/office/drawing/2014/main" id="{DF6E8989-A0A6-4DAE-BA11-055AFB7119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719585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4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ectangle 5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1B19CD-B460-41A3-A44E-77DB4D10641C}"/>
              </a:ext>
            </a:extLst>
          </p:cNvPr>
          <p:cNvSpPr>
            <a:spLocks noGrp="1"/>
          </p:cNvSpPr>
          <p:nvPr>
            <p:ph type="title"/>
          </p:nvPr>
        </p:nvSpPr>
        <p:spPr>
          <a:xfrm>
            <a:off x="586478" y="1683756"/>
            <a:ext cx="3115265" cy="2396359"/>
          </a:xfrm>
        </p:spPr>
        <p:txBody>
          <a:bodyPr anchor="b">
            <a:normAutofit/>
          </a:bodyPr>
          <a:lstStyle/>
          <a:p>
            <a:pPr algn="r"/>
            <a:r>
              <a:rPr lang="en-US" sz="3700">
                <a:solidFill>
                  <a:srgbClr val="FFFFFF"/>
                </a:solidFill>
              </a:rPr>
              <a:t>IEP Improvement Project Updates</a:t>
            </a:r>
          </a:p>
        </p:txBody>
      </p:sp>
      <p:sp>
        <p:nvSpPr>
          <p:cNvPr id="4" name="Slide Number Placeholder 3">
            <a:extLst>
              <a:ext uri="{FF2B5EF4-FFF2-40B4-BE49-F238E27FC236}">
                <a16:creationId xmlns:a16="http://schemas.microsoft.com/office/drawing/2014/main" id="{D83941D4-DEFE-481D-8981-D69DDA7B36ED}"/>
              </a:ext>
            </a:extLst>
          </p:cNvPr>
          <p:cNvSpPr>
            <a:spLocks noGrp="1"/>
          </p:cNvSpPr>
          <p:nvPr>
            <p:ph type="sldNum" sz="quarter" idx="12"/>
          </p:nvPr>
        </p:nvSpPr>
        <p:spPr>
          <a:xfrm>
            <a:off x="11704320" y="6455664"/>
            <a:ext cx="448056" cy="365125"/>
          </a:xfrm>
        </p:spPr>
        <p:txBody>
          <a:bodyPr>
            <a:normAutofit/>
          </a:bodyPr>
          <a:lstStyle/>
          <a:p>
            <a:pPr>
              <a:spcAft>
                <a:spcPts val="600"/>
              </a:spcAft>
            </a:pPr>
            <a:fld id="{FF27229C-EC7B-4063-A33B-28A5E87E32ED}" type="slidenum">
              <a:rPr lang="zh-CN" altLang="en-US" sz="1100" smtClean="0">
                <a:solidFill>
                  <a:schemeClr val="tx1">
                    <a:lumMod val="50000"/>
                    <a:lumOff val="50000"/>
                  </a:schemeClr>
                </a:solidFill>
              </a:rPr>
              <a:pPr>
                <a:spcAft>
                  <a:spcPts val="600"/>
                </a:spcAft>
              </a:pPr>
              <a:t>9</a:t>
            </a:fld>
            <a:endParaRPr lang="zh-CN" altLang="en-US" sz="1100">
              <a:solidFill>
                <a:schemeClr val="tx1">
                  <a:lumMod val="50000"/>
                  <a:lumOff val="50000"/>
                </a:schemeClr>
              </a:solidFill>
            </a:endParaRPr>
          </a:p>
        </p:txBody>
      </p:sp>
      <p:graphicFrame>
        <p:nvGraphicFramePr>
          <p:cNvPr id="68" name="Content Placeholder 2">
            <a:extLst>
              <a:ext uri="{FF2B5EF4-FFF2-40B4-BE49-F238E27FC236}">
                <a16:creationId xmlns:a16="http://schemas.microsoft.com/office/drawing/2014/main" id="{79AD3E5F-3796-4B4F-87F4-BAC27E00FBA9}"/>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41386114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9359409"/>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 PowerPoint Template 2021.potx  -  Read-Only" id="{F8841664-056A-4F73-A8A5-998F083450B6}" vid="{3034F793-1FE1-452D-9C7D-64A8C0E8CC6C}"/>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DESE-231-72328</_dlc_DocId>
    <_dlc_DocIdUrl xmlns="733efe1c-5bbe-4968-87dc-d400e65c879f">
      <Url>https://sharepoint.doemass.org/ese/webteam/cps/_layouts/DocIdRedir.aspx?ID=DESE-231-72328</Url>
      <Description>DESE-231-72328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6F296888-5121-4D46-B240-80D09279959D}">
  <ds:schemaRefs>
    <ds:schemaRef ds:uri="http://schemas.microsoft.com/sharepoint/events"/>
  </ds:schemaRefs>
</ds:datastoreItem>
</file>

<file path=customXml/itemProps2.xml><?xml version="1.0" encoding="utf-8"?>
<ds:datastoreItem xmlns:ds="http://schemas.openxmlformats.org/officeDocument/2006/customXml" ds:itemID="{0A163624-F102-48A3-BF83-524480A44CE1}">
  <ds:schemaRefs>
    <ds:schemaRef ds:uri="http://purl.org/dc/terms/"/>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733efe1c-5bbe-4968-87dc-d400e65c879f"/>
    <ds:schemaRef ds:uri="http://schemas.openxmlformats.org/package/2006/metadata/core-properties"/>
    <ds:schemaRef ds:uri="0a4e05da-b9bc-4326-ad73-01ef31b95567"/>
    <ds:schemaRef ds:uri="http://www.w3.org/XML/1998/namespace"/>
  </ds:schemaRefs>
</ds:datastoreItem>
</file>

<file path=customXml/itemProps3.xml><?xml version="1.0" encoding="utf-8"?>
<ds:datastoreItem xmlns:ds="http://schemas.openxmlformats.org/officeDocument/2006/customXml" ds:itemID="{A773BE2B-D2EA-4D4C-924E-B7342B7825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2F1DFF5-9908-4582-8276-3107448131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TotalTime>
  <Words>2860</Words>
  <Application>Microsoft Office PowerPoint</Application>
  <PresentationFormat>Widescreen</PresentationFormat>
  <Paragraphs>254</Paragraphs>
  <Slides>36</Slides>
  <Notes>8</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36</vt:i4>
      </vt:variant>
    </vt:vector>
  </HeadingPairs>
  <TitlesOfParts>
    <vt:vector size="50" baseType="lpstr">
      <vt:lpstr>等线</vt:lpstr>
      <vt:lpstr>Arial</vt:lpstr>
      <vt:lpstr>Calibri</vt:lpstr>
      <vt:lpstr>Calibri Light</vt:lpstr>
      <vt:lpstr>Courier New</vt:lpstr>
      <vt:lpstr>Quattrocento Sans</vt:lpstr>
      <vt:lpstr>Segoe</vt:lpstr>
      <vt:lpstr>Segoe SemiBold</vt:lpstr>
      <vt:lpstr>Segoe UI</vt:lpstr>
      <vt:lpstr>Segoe UI Semibold</vt:lpstr>
      <vt:lpstr>Wingdings</vt:lpstr>
      <vt:lpstr>ESE​​</vt:lpstr>
      <vt:lpstr>office theme</vt:lpstr>
      <vt:lpstr>1_ESE​​</vt:lpstr>
      <vt:lpstr>Special Education Leaders' Meeting</vt:lpstr>
      <vt:lpstr>CONTENTS</vt:lpstr>
      <vt:lpstr>Welcome and Ignite</vt:lpstr>
      <vt:lpstr>As you grow older, you will discover that you have two hands, one for helping yourself, the other for helping others. Sam Levenson (sometimes attributed to Audrey Hepburn)</vt:lpstr>
      <vt:lpstr>Recall</vt:lpstr>
      <vt:lpstr>SY22 School Health and Safety Mitigation Strategies</vt:lpstr>
      <vt:lpstr>Acceleration Roadmap Overview</vt:lpstr>
      <vt:lpstr>Implementation Support</vt:lpstr>
      <vt:lpstr>IEP Improvement Project Updates</vt:lpstr>
      <vt:lpstr>Updated FAQ: Compensatory Services</vt:lpstr>
      <vt:lpstr>Individual Student Accommodations  603 CMR 28.03 (3)(c) and 28.04 (4)</vt:lpstr>
      <vt:lpstr>Implementing Education in Home or Hospital Settings 608 CMR 28.04(4) –Form and Guidance</vt:lpstr>
      <vt:lpstr> What are IDEA Equitable Services Resolution Funds?  </vt:lpstr>
      <vt:lpstr>Resolution Fund Elections and Consultation</vt:lpstr>
      <vt:lpstr>Timely and Meaningful Consultation (applies to all IDEA Equitable Services including Resolution Funds)</vt:lpstr>
      <vt:lpstr>Requirement for Written Affirmation for the Resolution Funds</vt:lpstr>
      <vt:lpstr>  Written Affirmation (applies to all IDEA Equitable Services including Resolution Funds) </vt:lpstr>
      <vt:lpstr>Written Affirmation Sample</vt:lpstr>
      <vt:lpstr>Question:  What should the district do if private school representatives and homeschooled parents did not attend the meeting? </vt:lpstr>
      <vt:lpstr> Question: Can a district carryover unused resolution funds from year one (FY22)  to year two (FY23)?  </vt:lpstr>
      <vt:lpstr>Federal Grant Application and Other Resources </vt:lpstr>
      <vt:lpstr>Chunk and Chew  New Information</vt:lpstr>
      <vt:lpstr>Annual Federal Compliance and Performance Reporting</vt:lpstr>
      <vt:lpstr>Why the SPP/APR Matters to Special Education Leaders</vt:lpstr>
      <vt:lpstr>Compliance Indicators: 11, 12, 13</vt:lpstr>
      <vt:lpstr>Performance Indicators 8 and 14: Parent and Exiter Surveys</vt:lpstr>
      <vt:lpstr>Resources for Indicators 8 and 14</vt:lpstr>
      <vt:lpstr>Accessible Instructional Materials Library: DESE Collaborates with Massachusetts Commission for the Blind (MCB) </vt:lpstr>
      <vt:lpstr>Early Childhood Briefs</vt:lpstr>
      <vt:lpstr>Early Childhood Briefs</vt:lpstr>
      <vt:lpstr>All Calls!</vt:lpstr>
      <vt:lpstr>ABA Centers</vt:lpstr>
      <vt:lpstr>Please invite us to visit your schools and districts! </vt:lpstr>
      <vt:lpstr>Upcoming Special Education Leaders' Zoom Meetings</vt:lpstr>
      <vt:lpstr>Q&amp;A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July 15, 2021</dc:title>
  <dc:creator>DESE</dc:creator>
  <cp:lastModifiedBy>Zou, Dong (EOE)</cp:lastModifiedBy>
  <cp:revision>20</cp:revision>
  <dcterms:created xsi:type="dcterms:W3CDTF">2021-07-15T13:50:20Z</dcterms:created>
  <dcterms:modified xsi:type="dcterms:W3CDTF">2021-07-19T14:32:47Z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Jul 19 2021</vt:lpwstr>
  </property>
</Properties>
</file>