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Lst>
  <p:notesMasterIdLst>
    <p:notesMasterId r:id="rId50"/>
  </p:notesMasterIdLst>
  <p:handoutMasterIdLst>
    <p:handoutMasterId r:id="rId51"/>
  </p:handoutMasterIdLst>
  <p:sldIdLst>
    <p:sldId id="277" r:id="rId6"/>
    <p:sldId id="257" r:id="rId7"/>
    <p:sldId id="260" r:id="rId8"/>
    <p:sldId id="399" r:id="rId9"/>
    <p:sldId id="732" r:id="rId10"/>
    <p:sldId id="287" r:id="rId11"/>
    <p:sldId id="733" r:id="rId12"/>
    <p:sldId id="446" r:id="rId13"/>
    <p:sldId id="744" r:id="rId14"/>
    <p:sldId id="444" r:id="rId15"/>
    <p:sldId id="463" r:id="rId16"/>
    <p:sldId id="453" r:id="rId17"/>
    <p:sldId id="464" r:id="rId18"/>
    <p:sldId id="457" r:id="rId19"/>
    <p:sldId id="465" r:id="rId20"/>
    <p:sldId id="459" r:id="rId21"/>
    <p:sldId id="469" r:id="rId22"/>
    <p:sldId id="475" r:id="rId23"/>
    <p:sldId id="481" r:id="rId24"/>
    <p:sldId id="482" r:id="rId25"/>
    <p:sldId id="745" r:id="rId26"/>
    <p:sldId id="486" r:id="rId27"/>
    <p:sldId id="743" r:id="rId28"/>
    <p:sldId id="742" r:id="rId29"/>
    <p:sldId id="730" r:id="rId30"/>
    <p:sldId id="258" r:id="rId31"/>
    <p:sldId id="285" r:id="rId32"/>
    <p:sldId id="735" r:id="rId33"/>
    <p:sldId id="736" r:id="rId34"/>
    <p:sldId id="737" r:id="rId35"/>
    <p:sldId id="738" r:id="rId36"/>
    <p:sldId id="674" r:id="rId37"/>
    <p:sldId id="740" r:id="rId38"/>
    <p:sldId id="741" r:id="rId39"/>
    <p:sldId id="739" r:id="rId40"/>
    <p:sldId id="731" r:id="rId41"/>
    <p:sldId id="282" r:id="rId42"/>
    <p:sldId id="283" r:id="rId43"/>
    <p:sldId id="284" r:id="rId44"/>
    <p:sldId id="729" r:id="rId45"/>
    <p:sldId id="483" r:id="rId46"/>
    <p:sldId id="455" r:id="rId47"/>
    <p:sldId id="286" r:id="rId48"/>
    <p:sldId id="265"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399"/>
            <p14:sldId id="732"/>
            <p14:sldId id="287"/>
            <p14:sldId id="733"/>
            <p14:sldId id="446"/>
            <p14:sldId id="744"/>
            <p14:sldId id="444"/>
            <p14:sldId id="463"/>
            <p14:sldId id="453"/>
            <p14:sldId id="464"/>
            <p14:sldId id="457"/>
            <p14:sldId id="465"/>
            <p14:sldId id="459"/>
            <p14:sldId id="469"/>
            <p14:sldId id="475"/>
            <p14:sldId id="481"/>
            <p14:sldId id="482"/>
            <p14:sldId id="745"/>
            <p14:sldId id="486"/>
            <p14:sldId id="743"/>
            <p14:sldId id="742"/>
            <p14:sldId id="730"/>
            <p14:sldId id="258"/>
            <p14:sldId id="285"/>
            <p14:sldId id="735"/>
            <p14:sldId id="736"/>
            <p14:sldId id="737"/>
            <p14:sldId id="738"/>
            <p14:sldId id="674"/>
            <p14:sldId id="740"/>
            <p14:sldId id="741"/>
            <p14:sldId id="739"/>
            <p14:sldId id="731"/>
            <p14:sldId id="282"/>
            <p14:sldId id="283"/>
            <p14:sldId id="284"/>
            <p14:sldId id="729"/>
            <p14:sldId id="483"/>
            <p14:sldId id="455"/>
            <p14:sldId id="286"/>
            <p14:sldId id="265"/>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hese, Nina (DESE)" initials="M(" lastIdx="9" clrIdx="0">
    <p:extLst>
      <p:ext uri="{19B8F6BF-5375-455C-9EA6-DF929625EA0E}">
        <p15:presenceInfo xmlns:p15="http://schemas.microsoft.com/office/powerpoint/2012/main" userId="S::nina.m.marchese@mass.gov::c064ef28-27b3-4c11-bd04-f9be75850966"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3" name="Alvarez, Iraida (DESE)" initials="A(" lastIdx="53" clrIdx="2">
    <p:extLst>
      <p:ext uri="{19B8F6BF-5375-455C-9EA6-DF929625EA0E}">
        <p15:presenceInfo xmlns:p15="http://schemas.microsoft.com/office/powerpoint/2012/main" userId="S::iraida.j.alvarez@mass.gov::66b89c24-7507-40c7-9620-66ed0feaf784" providerId="AD"/>
      </p:ext>
    </p:extLst>
  </p:cmAuthor>
  <p:cmAuthor id="4" name="Johnston, Russell (DESE)" initials="J(" lastIdx="10" clrIdx="3">
    <p:extLst>
      <p:ext uri="{19B8F6BF-5375-455C-9EA6-DF929625EA0E}">
        <p15:presenceInfo xmlns:p15="http://schemas.microsoft.com/office/powerpoint/2012/main" userId="S::russell.johnston@mass.gov::7c120461-dde6-4347-b09f-f9c0472c7017" providerId="AD"/>
      </p:ext>
    </p:extLst>
  </p:cmAuthor>
  <p:cmAuthor id="5" name="Viviani, Lauren (DESE)" initials="V(" lastIdx="4" clrIdx="4">
    <p:extLst>
      <p:ext uri="{19B8F6BF-5375-455C-9EA6-DF929625EA0E}">
        <p15:presenceInfo xmlns:p15="http://schemas.microsoft.com/office/powerpoint/2012/main" userId="S::lauren.m.viviani@mass.gov::a2788da4-dd76-4dfc-998f-31fcce3f4a22"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 id="7" name="Rastogi-Kelly, Vandana (DESE)" initials="R(" lastIdx="2" clrIdx="6">
    <p:extLst>
      <p:ext uri="{19B8F6BF-5375-455C-9EA6-DF929625EA0E}">
        <p15:presenceInfo xmlns:p15="http://schemas.microsoft.com/office/powerpoint/2012/main" userId="S::vandana.r.rastogi-kelly@mass.gov::04ea3925-efd3-4cb6-91ff-2bb834262727" providerId="AD"/>
      </p:ext>
    </p:extLst>
  </p:cmAuthor>
  <p:cmAuthor id="8" name="Camacho, Jamie L. (DESE)" initials="C(" lastIdx="7" clrIdx="7">
    <p:extLst>
      <p:ext uri="{19B8F6BF-5375-455C-9EA6-DF929625EA0E}">
        <p15:presenceInfo xmlns:p15="http://schemas.microsoft.com/office/powerpoint/2012/main" userId="S::jamie.l.camacho@mass.gov::21f49f1e-e593-4860-b32e-bdd5656b5338"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10" name="April Rist" initials="AR" lastIdx="4" clrIdx="9">
    <p:extLst>
      <p:ext uri="{19B8F6BF-5375-455C-9EA6-DF929625EA0E}">
        <p15:presenceInfo xmlns:p15="http://schemas.microsoft.com/office/powerpoint/2012/main" userId="S::arist@lpvec.org::2e87416d-317a-47c3-bd73-da4794f60f51" providerId="AD"/>
      </p:ext>
    </p:extLst>
  </p:cmAuthor>
  <p:cmAuthor id="11" name="Johnston, Russell (DESE)" initials="JR(" lastIdx="2" clrIdx="10">
    <p:extLst>
      <p:ext uri="{19B8F6BF-5375-455C-9EA6-DF929625EA0E}">
        <p15:presenceInfo xmlns:p15="http://schemas.microsoft.com/office/powerpoint/2012/main" userId="S::russell.johnston@mass.gov::9dc7468c-4e37-4531-b5d7-de3dc3343d55" providerId="AD"/>
      </p:ext>
    </p:extLst>
  </p:cmAuthor>
  <p:cmAuthor id="12" name="Rist, April K." initials="RK" lastIdx="7" clrIdx="11">
    <p:extLst>
      <p:ext uri="{19B8F6BF-5375-455C-9EA6-DF929625EA0E}">
        <p15:presenceInfo xmlns:p15="http://schemas.microsoft.com/office/powerpoint/2012/main" userId="S::april.k.rist@mass.gov::4389eada-97b1-467b-82fe-16345834928a" providerId="AD"/>
      </p:ext>
    </p:extLst>
  </p:cmAuthor>
  <p:cmAuthor id="13" name="Rist, April K." initials="RAK" lastIdx="2" clrIdx="12">
    <p:extLst>
      <p:ext uri="{19B8F6BF-5375-455C-9EA6-DF929625EA0E}">
        <p15:presenceInfo xmlns:p15="http://schemas.microsoft.com/office/powerpoint/2012/main" userId="Rist, April 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43" autoAdjust="0"/>
  </p:normalViewPr>
  <p:slideViewPr>
    <p:cSldViewPr snapToGrid="0">
      <p:cViewPr varScale="1">
        <p:scale>
          <a:sx n="39" d="100"/>
          <a:sy n="39" d="100"/>
        </p:scale>
        <p:origin x="54" y="1194"/>
      </p:cViewPr>
      <p:guideLst>
        <p:guide orient="horz" pos="2160"/>
        <p:guide pos="3840"/>
      </p:guideLst>
    </p:cSldViewPr>
  </p:slideViewPr>
  <p:outlineViewPr>
    <p:cViewPr>
      <p:scale>
        <a:sx n="33" d="100"/>
        <a:sy n="33" d="100"/>
      </p:scale>
      <p:origin x="0" y="-33139"/>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1EC3E-E1DF-4EF3-A0A9-249463954F86}" type="doc">
      <dgm:prSet loTypeId="urn:microsoft.com/office/officeart/2005/8/layout/vProcess5" loCatId="process" qsTypeId="urn:microsoft.com/office/officeart/2005/8/quickstyle/simple1" qsCatId="simple" csTypeId="urn:microsoft.com/office/officeart/2005/8/colors/accent0_2" csCatId="mainScheme"/>
      <dgm:spPr/>
      <dgm:t>
        <a:bodyPr/>
        <a:lstStyle/>
        <a:p>
          <a:endParaRPr lang="en-US"/>
        </a:p>
      </dgm:t>
    </dgm:pt>
    <dgm:pt modelId="{B79BE97E-7022-4ED9-BFE8-46E3E08CE21C}">
      <dgm:prSet/>
      <dgm:spPr/>
      <dgm:t>
        <a:bodyPr/>
        <a:lstStyle/>
        <a:p>
          <a:r>
            <a:rPr lang="en-US" baseline="0"/>
            <a:t>ISERS </a:t>
          </a:r>
          <a:endParaRPr lang="en-US"/>
        </a:p>
      </dgm:t>
    </dgm:pt>
    <dgm:pt modelId="{2919B14B-D3B4-422A-B5A5-90CF65D96267}" type="parTrans" cxnId="{B50310C2-AFF3-4F2E-847B-BC4890AEEA45}">
      <dgm:prSet/>
      <dgm:spPr/>
      <dgm:t>
        <a:bodyPr/>
        <a:lstStyle/>
        <a:p>
          <a:endParaRPr lang="en-US"/>
        </a:p>
      </dgm:t>
    </dgm:pt>
    <dgm:pt modelId="{005484BD-D362-45EF-8F61-31627AFFA0B3}" type="sibTrans" cxnId="{B50310C2-AFF3-4F2E-847B-BC4890AEEA45}">
      <dgm:prSet/>
      <dgm:spPr/>
      <dgm:t>
        <a:bodyPr/>
        <a:lstStyle/>
        <a:p>
          <a:endParaRPr lang="en-US"/>
        </a:p>
      </dgm:t>
    </dgm:pt>
    <dgm:pt modelId="{C697C6E0-B090-4D2B-A8BE-D6D49A6FF17F}">
      <dgm:prSet/>
      <dgm:spPr/>
      <dgm:t>
        <a:bodyPr/>
        <a:lstStyle/>
        <a:p>
          <a:r>
            <a:rPr lang="en-US" baseline="0"/>
            <a:t>Referral, Evaluation, and Eligibility Guidance</a:t>
          </a:r>
          <a:endParaRPr lang="en-US"/>
        </a:p>
      </dgm:t>
    </dgm:pt>
    <dgm:pt modelId="{5E92B41C-499E-4EC0-B013-3FDAFE88B935}" type="parTrans" cxnId="{2D157ED7-27C3-4537-88F8-C4D53284ED14}">
      <dgm:prSet/>
      <dgm:spPr/>
      <dgm:t>
        <a:bodyPr/>
        <a:lstStyle/>
        <a:p>
          <a:endParaRPr lang="en-US"/>
        </a:p>
      </dgm:t>
    </dgm:pt>
    <dgm:pt modelId="{261C49C9-0D81-423C-A23F-EAED4B31A899}" type="sibTrans" cxnId="{2D157ED7-27C3-4537-88F8-C4D53284ED14}">
      <dgm:prSet/>
      <dgm:spPr/>
      <dgm:t>
        <a:bodyPr/>
        <a:lstStyle/>
        <a:p>
          <a:endParaRPr lang="en-US"/>
        </a:p>
      </dgm:t>
    </dgm:pt>
    <dgm:pt modelId="{05F490CB-0875-49B1-AE13-3B64008CDA61}" type="pres">
      <dgm:prSet presAssocID="{2A41EC3E-E1DF-4EF3-A0A9-249463954F86}" presName="outerComposite" presStyleCnt="0">
        <dgm:presLayoutVars>
          <dgm:chMax val="5"/>
          <dgm:dir/>
          <dgm:resizeHandles val="exact"/>
        </dgm:presLayoutVars>
      </dgm:prSet>
      <dgm:spPr/>
    </dgm:pt>
    <dgm:pt modelId="{A135E7AA-D5A7-4405-9B29-10A36E1005F2}" type="pres">
      <dgm:prSet presAssocID="{2A41EC3E-E1DF-4EF3-A0A9-249463954F86}" presName="dummyMaxCanvas" presStyleCnt="0">
        <dgm:presLayoutVars/>
      </dgm:prSet>
      <dgm:spPr/>
    </dgm:pt>
    <dgm:pt modelId="{15F17DBC-B52D-47DA-ACB6-2C855F6B283C}" type="pres">
      <dgm:prSet presAssocID="{2A41EC3E-E1DF-4EF3-A0A9-249463954F86}" presName="TwoNodes_1" presStyleLbl="node1" presStyleIdx="0" presStyleCnt="2">
        <dgm:presLayoutVars>
          <dgm:bulletEnabled val="1"/>
        </dgm:presLayoutVars>
      </dgm:prSet>
      <dgm:spPr/>
    </dgm:pt>
    <dgm:pt modelId="{6C8D0637-F2C6-43E3-9359-710307A1BD1A}" type="pres">
      <dgm:prSet presAssocID="{2A41EC3E-E1DF-4EF3-A0A9-249463954F86}" presName="TwoNodes_2" presStyleLbl="node1" presStyleIdx="1" presStyleCnt="2">
        <dgm:presLayoutVars>
          <dgm:bulletEnabled val="1"/>
        </dgm:presLayoutVars>
      </dgm:prSet>
      <dgm:spPr/>
    </dgm:pt>
    <dgm:pt modelId="{8CE09DC4-6EE0-45A4-8090-E87ED96F9E6B}" type="pres">
      <dgm:prSet presAssocID="{2A41EC3E-E1DF-4EF3-A0A9-249463954F86}" presName="TwoConn_1-2" presStyleLbl="fgAccFollowNode1" presStyleIdx="0" presStyleCnt="1">
        <dgm:presLayoutVars>
          <dgm:bulletEnabled val="1"/>
        </dgm:presLayoutVars>
      </dgm:prSet>
      <dgm:spPr/>
    </dgm:pt>
    <dgm:pt modelId="{872718D8-09C2-40F0-9C9A-AAB7FE36673F}" type="pres">
      <dgm:prSet presAssocID="{2A41EC3E-E1DF-4EF3-A0A9-249463954F86}" presName="TwoNodes_1_text" presStyleLbl="node1" presStyleIdx="1" presStyleCnt="2">
        <dgm:presLayoutVars>
          <dgm:bulletEnabled val="1"/>
        </dgm:presLayoutVars>
      </dgm:prSet>
      <dgm:spPr/>
    </dgm:pt>
    <dgm:pt modelId="{6546D9E8-46BB-4447-8D74-1FAB8199A7B0}" type="pres">
      <dgm:prSet presAssocID="{2A41EC3E-E1DF-4EF3-A0A9-249463954F86}" presName="TwoNodes_2_text" presStyleLbl="node1" presStyleIdx="1" presStyleCnt="2">
        <dgm:presLayoutVars>
          <dgm:bulletEnabled val="1"/>
        </dgm:presLayoutVars>
      </dgm:prSet>
      <dgm:spPr/>
    </dgm:pt>
  </dgm:ptLst>
  <dgm:cxnLst>
    <dgm:cxn modelId="{DD1D4705-F8FE-4199-88AB-0DD6B5B5F380}" type="presOf" srcId="{C697C6E0-B090-4D2B-A8BE-D6D49A6FF17F}" destId="{6C8D0637-F2C6-43E3-9359-710307A1BD1A}" srcOrd="0" destOrd="0" presId="urn:microsoft.com/office/officeart/2005/8/layout/vProcess5"/>
    <dgm:cxn modelId="{0A1A935C-2698-4799-9B7F-AB22FCE07389}" type="presOf" srcId="{005484BD-D362-45EF-8F61-31627AFFA0B3}" destId="{8CE09DC4-6EE0-45A4-8090-E87ED96F9E6B}" srcOrd="0" destOrd="0" presId="urn:microsoft.com/office/officeart/2005/8/layout/vProcess5"/>
    <dgm:cxn modelId="{2EF05F6C-987D-430A-8FBA-8330AD6CEF1A}" type="presOf" srcId="{C697C6E0-B090-4D2B-A8BE-D6D49A6FF17F}" destId="{6546D9E8-46BB-4447-8D74-1FAB8199A7B0}" srcOrd="1" destOrd="0" presId="urn:microsoft.com/office/officeart/2005/8/layout/vProcess5"/>
    <dgm:cxn modelId="{326C2C54-FE64-4507-8768-1C4D938153B2}" type="presOf" srcId="{B79BE97E-7022-4ED9-BFE8-46E3E08CE21C}" destId="{872718D8-09C2-40F0-9C9A-AAB7FE36673F}" srcOrd="1" destOrd="0" presId="urn:microsoft.com/office/officeart/2005/8/layout/vProcess5"/>
    <dgm:cxn modelId="{5B16DD76-A621-44D7-B986-3A11A7B319E8}" type="presOf" srcId="{2A41EC3E-E1DF-4EF3-A0A9-249463954F86}" destId="{05F490CB-0875-49B1-AE13-3B64008CDA61}" srcOrd="0" destOrd="0" presId="urn:microsoft.com/office/officeart/2005/8/layout/vProcess5"/>
    <dgm:cxn modelId="{B50310C2-AFF3-4F2E-847B-BC4890AEEA45}" srcId="{2A41EC3E-E1DF-4EF3-A0A9-249463954F86}" destId="{B79BE97E-7022-4ED9-BFE8-46E3E08CE21C}" srcOrd="0" destOrd="0" parTransId="{2919B14B-D3B4-422A-B5A5-90CF65D96267}" sibTransId="{005484BD-D362-45EF-8F61-31627AFFA0B3}"/>
    <dgm:cxn modelId="{2D157ED7-27C3-4537-88F8-C4D53284ED14}" srcId="{2A41EC3E-E1DF-4EF3-A0A9-249463954F86}" destId="{C697C6E0-B090-4D2B-A8BE-D6D49A6FF17F}" srcOrd="1" destOrd="0" parTransId="{5E92B41C-499E-4EC0-B013-3FDAFE88B935}" sibTransId="{261C49C9-0D81-423C-A23F-EAED4B31A899}"/>
    <dgm:cxn modelId="{0C9087EC-DBB6-467C-9B45-93B4B4EFEA8E}" type="presOf" srcId="{B79BE97E-7022-4ED9-BFE8-46E3E08CE21C}" destId="{15F17DBC-B52D-47DA-ACB6-2C855F6B283C}" srcOrd="0" destOrd="0" presId="urn:microsoft.com/office/officeart/2005/8/layout/vProcess5"/>
    <dgm:cxn modelId="{8D1FEF3C-ABCC-48E5-8926-4E35656773DF}" type="presParOf" srcId="{05F490CB-0875-49B1-AE13-3B64008CDA61}" destId="{A135E7AA-D5A7-4405-9B29-10A36E1005F2}" srcOrd="0" destOrd="0" presId="urn:microsoft.com/office/officeart/2005/8/layout/vProcess5"/>
    <dgm:cxn modelId="{F2B365C6-7CC2-4A64-851F-FDE76C94849E}" type="presParOf" srcId="{05F490CB-0875-49B1-AE13-3B64008CDA61}" destId="{15F17DBC-B52D-47DA-ACB6-2C855F6B283C}" srcOrd="1" destOrd="0" presId="urn:microsoft.com/office/officeart/2005/8/layout/vProcess5"/>
    <dgm:cxn modelId="{F7B67949-5031-4B67-899D-5189C5E01FE2}" type="presParOf" srcId="{05F490CB-0875-49B1-AE13-3B64008CDA61}" destId="{6C8D0637-F2C6-43E3-9359-710307A1BD1A}" srcOrd="2" destOrd="0" presId="urn:microsoft.com/office/officeart/2005/8/layout/vProcess5"/>
    <dgm:cxn modelId="{CEB03129-B39E-4ED0-955E-1DD86A8F866C}" type="presParOf" srcId="{05F490CB-0875-49B1-AE13-3B64008CDA61}" destId="{8CE09DC4-6EE0-45A4-8090-E87ED96F9E6B}" srcOrd="3" destOrd="0" presId="urn:microsoft.com/office/officeart/2005/8/layout/vProcess5"/>
    <dgm:cxn modelId="{3F547235-E26E-4CDF-A7CA-32D2394BC0A9}" type="presParOf" srcId="{05F490CB-0875-49B1-AE13-3B64008CDA61}" destId="{872718D8-09C2-40F0-9C9A-AAB7FE36673F}" srcOrd="4" destOrd="0" presId="urn:microsoft.com/office/officeart/2005/8/layout/vProcess5"/>
    <dgm:cxn modelId="{C4BD0BC8-9F5E-4D87-996D-D1357D9DC9A9}" type="presParOf" srcId="{05F490CB-0875-49B1-AE13-3B64008CDA61}" destId="{6546D9E8-46BB-4447-8D74-1FAB8199A7B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17DBC-B52D-47DA-ACB6-2C855F6B283C}">
      <dsp:nvSpPr>
        <dsp:cNvPr id="0" name=""/>
        <dsp:cNvSpPr/>
      </dsp:nvSpPr>
      <dsp:spPr>
        <a:xfrm>
          <a:off x="0" y="0"/>
          <a:ext cx="9696363" cy="195810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baseline="0"/>
            <a:t>ISERS </a:t>
          </a:r>
          <a:endParaRPr lang="en-US" sz="4700" kern="1200"/>
        </a:p>
      </dsp:txBody>
      <dsp:txXfrm>
        <a:off x="57351" y="57351"/>
        <a:ext cx="7672512" cy="1843400"/>
      </dsp:txXfrm>
    </dsp:sp>
    <dsp:sp modelId="{6C8D0637-F2C6-43E3-9359-710307A1BD1A}">
      <dsp:nvSpPr>
        <dsp:cNvPr id="0" name=""/>
        <dsp:cNvSpPr/>
      </dsp:nvSpPr>
      <dsp:spPr>
        <a:xfrm>
          <a:off x="1711123" y="2393235"/>
          <a:ext cx="9696363" cy="195810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baseline="0"/>
            <a:t>Referral, Evaluation, and Eligibility Guidance</a:t>
          </a:r>
          <a:endParaRPr lang="en-US" sz="4700" kern="1200"/>
        </a:p>
      </dsp:txBody>
      <dsp:txXfrm>
        <a:off x="1768474" y="2450586"/>
        <a:ext cx="6597772" cy="1843400"/>
      </dsp:txXfrm>
    </dsp:sp>
    <dsp:sp modelId="{8CE09DC4-6EE0-45A4-8090-E87ED96F9E6B}">
      <dsp:nvSpPr>
        <dsp:cNvPr id="0" name=""/>
        <dsp:cNvSpPr/>
      </dsp:nvSpPr>
      <dsp:spPr>
        <a:xfrm>
          <a:off x="8423597" y="1539285"/>
          <a:ext cx="1272766" cy="127276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09969" y="1539285"/>
        <a:ext cx="700022" cy="9577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2021/9/17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2021/9/17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3053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744120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121870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314449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79483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1336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4adc86b3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4adc86b3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44750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88374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197609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628650" lvl="1" indent="-171450">
              <a:buFontTx/>
              <a:buChar cha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396338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49901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9/17/2021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exploreveg.org/2020/04/08/meet-our-new-community-organizer/" TargetMode="External"/><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mass211.org/" TargetMode="External"/><Relationship Id="rId2" Type="http://schemas.openxmlformats.org/officeDocument/2006/relationships/hyperlink" Target="https://www.frcma.org/locations" TargetMode="External"/><Relationship Id="rId1" Type="http://schemas.openxmlformats.org/officeDocument/2006/relationships/slideLayout" Target="../slideLayouts/slideLayout5.xml"/><Relationship Id="rId5" Type="http://schemas.openxmlformats.org/officeDocument/2006/relationships/hyperlink" Target="http://www.masssupport.org/" TargetMode="External"/><Relationship Id="rId4" Type="http://schemas.openxmlformats.org/officeDocument/2006/relationships/hyperlink" Target="https://handholdma.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urses.lumenlearning.com/suny-mcc-cos2master/chapter/defining-goals/"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mcc.gse.harvard.edu/resources-for-educators/relationship-mapping-strategy"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mindfulrambles.blogspot.com/2014/01/small-victories.html" TargetMode="External"/><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ies.ed.gov/ncee/edlabs/regions/appalachia/events/materials/04-8-20-Handout3_common-trauma-symptoms-and-helpful-strategies-for-educators.pdf"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mass.gov/files/documents/2017/08/28/can-mandated-reporters-guide.pdf"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how-to/report-child-abuse-or-neglect" TargetMode="External"/><Relationship Id="rId2" Type="http://schemas.openxmlformats.org/officeDocument/2006/relationships/hyperlink" Target="http://www.mass.gov/eohhs/gov/departments/dcf/contact-us/dss-directory.html"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e.mass.edu/prs/ta/hhep-qa.html" TargetMode="External"/><Relationship Id="rId2" Type="http://schemas.openxmlformats.org/officeDocument/2006/relationships/hyperlink" Target="https://www.doe.mass.edu/covid19/on-desktop/covid19-guide-updates.pdf" TargetMode="External"/><Relationship Id="rId1" Type="http://schemas.openxmlformats.org/officeDocument/2006/relationships/slideLayout" Target="../slideLayouts/slideLayout5.xml"/><Relationship Id="rId4" Type="http://schemas.openxmlformats.org/officeDocument/2006/relationships/hyperlink" Target="https://www.doe.mass.edu/cmv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sites.ed.gov/idea/files/rts-idea-08-24-2021.pdf?utm_content=&amp;utm_medium=email&amp;utm_name=&amp;utm_source=govdelivery&amp;utm_ter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sites.ed.gov/idea/files/rts-qa-child-find-part-b-08-24-2021.pdf?utm_content=&amp;utm_medium=email&amp;utm_name=&amp;utm_source=govdelivery&amp;utm_ter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ites.ed.gov/idea/files/ocr-factsheet-504-20210726.pdf"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e.mass.edu/prs/ta/hhep-qa.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covid19/sped.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e.mass.edu/covid19/sped-faq.doc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doe.mass.edu/covid19/sped.htm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7.sv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doe.mass.edu/mcas/alt/resources.html" TargetMode="External"/><Relationship Id="rId2" Type="http://schemas.openxmlformats.org/officeDocument/2006/relationships/hyperlink" Target="http://www.mcas-alt.ort/training" TargetMode="External"/><Relationship Id="rId1" Type="http://schemas.openxmlformats.org/officeDocument/2006/relationships/slideLayout" Target="../slideLayouts/slideLayout5.xml"/><Relationship Id="rId4" Type="http://schemas.openxmlformats.org/officeDocument/2006/relationships/hyperlink" Target="mailto:debra.d.hand@mass.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mailchi.mp/f9b8a9344a8a/dese-special-education-updates?e=9007812227"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survey.alchemer.com/s3/6486839/Special-Education-Administrators-Survey-August-2021"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doe.mass.edu/prs/sa-nr/form3.docx"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mailto:jean.jonker@mass.gov" TargetMode="External"/><Relationship Id="rId4" Type="http://schemas.openxmlformats.org/officeDocument/2006/relationships/hyperlink" Target="https://www.doe.mass.edu/prs/sa-nr/application.doc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covid19/on-desktop/protocols/protocols.pdf" TargetMode="External"/><Relationship Id="rId2" Type="http://schemas.openxmlformats.org/officeDocument/2006/relationships/hyperlink" Target="https://www.doe.mass.edu/covid19/on-desktop/2021-0825mask-requirement.pdf" TargetMode="External"/><Relationship Id="rId1" Type="http://schemas.openxmlformats.org/officeDocument/2006/relationships/slideLayout" Target="../slideLayouts/slideLayout6.xml"/><Relationship Id="rId5" Type="http://schemas.openxmlformats.org/officeDocument/2006/relationships/hyperlink" Target="https://www.doe.mass.edu/covid19/testing/2021-0824testing-faq.docx" TargetMode="External"/><Relationship Id="rId4" Type="http://schemas.openxmlformats.org/officeDocument/2006/relationships/hyperlink" Target="https://www.doe.mass.edu/covid19/faq/2021-0820faq-installment.doc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oe.mass.edu/sfs/promoting-wellbeing.docx" TargetMode="External"/><Relationship Id="rId1" Type="http://schemas.openxmlformats.org/officeDocument/2006/relationships/slideLayout" Target="../slideLayouts/slideLayout5.xml"/><Relationship Id="rId5" Type="http://schemas.openxmlformats.org/officeDocument/2006/relationships/hyperlink" Target="https://www.aliem.com/2016/11/michelle-lall-promote-wellness/" TargetMode="Externa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cpcmc.org/ce-season-lit-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dirty="0">
                <a:latin typeface="Segoe SemiBold"/>
              </a:rPr>
              <a:t>Special Education Leaders' Meeting</a:t>
            </a:r>
            <a:endParaRPr lang="en-US" b="1" dirty="0"/>
          </a:p>
        </p:txBody>
      </p:sp>
      <p:sp>
        <p:nvSpPr>
          <p:cNvPr id="3" name="Subtitle 2"/>
          <p:cNvSpPr>
            <a:spLocks noGrp="1"/>
          </p:cNvSpPr>
          <p:nvPr>
            <p:ph type="subTitle" idx="1"/>
          </p:nvPr>
        </p:nvSpPr>
        <p:spPr/>
        <p:txBody>
          <a:bodyPr/>
          <a:lstStyle/>
          <a:p>
            <a:r>
              <a:rPr lang="en-US" dirty="0">
                <a:latin typeface="Segoe"/>
              </a:rPr>
              <a:t>August 26,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D4B7-9E26-4E44-B27D-DECA09ED5BAD}"/>
              </a:ext>
            </a:extLst>
          </p:cNvPr>
          <p:cNvSpPr>
            <a:spLocks noGrp="1"/>
          </p:cNvSpPr>
          <p:nvPr>
            <p:ph type="title"/>
          </p:nvPr>
        </p:nvSpPr>
        <p:spPr/>
        <p:txBody>
          <a:bodyPr/>
          <a:lstStyle/>
          <a:p>
            <a:r>
              <a:rPr lang="en-US" dirty="0"/>
              <a:t>Promoting the Wellbeing of Students in the Wake of a Pandemic</a:t>
            </a:r>
          </a:p>
        </p:txBody>
      </p:sp>
      <p:sp>
        <p:nvSpPr>
          <p:cNvPr id="3" name="Content Placeholder 2">
            <a:extLst>
              <a:ext uri="{FF2B5EF4-FFF2-40B4-BE49-F238E27FC236}">
                <a16:creationId xmlns:a16="http://schemas.microsoft.com/office/drawing/2014/main" id="{8460E6FB-B1AB-4ECC-AF55-697D70396617}"/>
              </a:ext>
            </a:extLst>
          </p:cNvPr>
          <p:cNvSpPr>
            <a:spLocks noGrp="1"/>
          </p:cNvSpPr>
          <p:nvPr>
            <p:ph idx="1"/>
          </p:nvPr>
        </p:nvSpPr>
        <p:spPr/>
        <p:txBody>
          <a:bodyPr/>
          <a:lstStyle/>
          <a:p>
            <a:pPr marL="285750" marR="0" indent="-285750">
              <a:lnSpc>
                <a:spcPct val="107000"/>
              </a:lnSpc>
              <a:spcBef>
                <a:spcPts val="0"/>
              </a:spcBef>
              <a:spcAft>
                <a:spcPts val="0"/>
              </a:spcAft>
              <a:buFont typeface="Arial" panose="020B0604020202020204" pitchFamily="34" charset="0"/>
              <a:buChar char="•"/>
            </a:pPr>
            <a:r>
              <a:rPr lang="en-US" sz="2200">
                <a:effectLst/>
                <a:latin typeface="Calibri" panose="020F0502020204030204" pitchFamily="34" charset="0"/>
                <a:ea typeface="Calibri" panose="020F0502020204030204" pitchFamily="34" charset="0"/>
                <a:cs typeface="Arial" panose="020B0604020202020204" pitchFamily="34" charset="0"/>
              </a:rPr>
              <a:t>The Massachusetts Department of Elementary and Secondary Education has </a:t>
            </a:r>
            <a:r>
              <a:rPr lang="en-US" sz="2200">
                <a:latin typeface="Calibri" panose="020F0502020204030204" pitchFamily="34" charset="0"/>
                <a:ea typeface="Calibri" panose="020F0502020204030204" pitchFamily="34" charset="0"/>
                <a:cs typeface="Arial" panose="020B0604020202020204" pitchFamily="34" charset="0"/>
              </a:rPr>
              <a:t>updated its </a:t>
            </a:r>
            <a:r>
              <a:rPr lang="en-US" sz="2200">
                <a:effectLst/>
                <a:latin typeface="Calibri" panose="020F0502020204030204" pitchFamily="34" charset="0"/>
                <a:ea typeface="Calibri" panose="020F0502020204030204" pitchFamily="34" charset="0"/>
                <a:cs typeface="Arial" panose="020B0604020202020204" pitchFamily="34" charset="0"/>
              </a:rPr>
              <a:t>January 2021</a:t>
            </a:r>
            <a:r>
              <a:rPr lang="en-US" sz="22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1">
                <a:effectLst/>
                <a:latin typeface="Calibri" panose="020F0502020204030204" pitchFamily="34" charset="0"/>
                <a:ea typeface="Calibri" panose="020F0502020204030204" pitchFamily="34" charset="0"/>
                <a:cs typeface="Arial" panose="020B0604020202020204" pitchFamily="34" charset="0"/>
              </a:rPr>
              <a:t>Promoting Student Engagement, Learning, Wellbeing and Safety </a:t>
            </a:r>
            <a:r>
              <a:rPr lang="en-US" sz="2200">
                <a:effectLst/>
                <a:latin typeface="Calibri" panose="020F0502020204030204" pitchFamily="34" charset="0"/>
                <a:ea typeface="Calibri" panose="020F0502020204030204" pitchFamily="34" charset="0"/>
                <a:cs typeface="Arial" panose="020B0604020202020204" pitchFamily="34" charset="0"/>
              </a:rPr>
              <a:t>document to support educators in:</a:t>
            </a:r>
          </a:p>
          <a:p>
            <a:pPr marL="1654175" lvl="1" indent="-336550">
              <a:lnSpc>
                <a:spcPct val="107000"/>
              </a:lnSpc>
              <a:spcBef>
                <a:spcPts val="0"/>
              </a:spcBef>
            </a:pPr>
            <a:r>
              <a:rPr lang="en-US" sz="2200">
                <a:effectLst/>
                <a:latin typeface="Calibri" panose="020F0502020204030204" pitchFamily="34" charset="0"/>
                <a:ea typeface="Calibri" panose="020F0502020204030204" pitchFamily="34" charset="0"/>
                <a:cs typeface="Arial" panose="020B0604020202020204" pitchFamily="34" charset="0"/>
              </a:rPr>
              <a:t>developing , strengthening, and implementing comprehensive systems for engaging with students and their families, </a:t>
            </a:r>
          </a:p>
          <a:p>
            <a:pPr marL="1654175" lvl="1" indent="-336550">
              <a:lnSpc>
                <a:spcPct val="107000"/>
              </a:lnSpc>
              <a:spcBef>
                <a:spcPts val="0"/>
              </a:spcBef>
            </a:pPr>
            <a:r>
              <a:rPr lang="en-US" sz="2200">
                <a:effectLst/>
                <a:latin typeface="Calibri" panose="020F0502020204030204" pitchFamily="34" charset="0"/>
                <a:ea typeface="Calibri" panose="020F0502020204030204" pitchFamily="34" charset="0"/>
                <a:cs typeface="Arial" panose="020B0604020202020204" pitchFamily="34" charset="0"/>
              </a:rPr>
              <a:t>connecting students and families with additional supports they may need, and </a:t>
            </a:r>
          </a:p>
          <a:p>
            <a:pPr marL="1654175" lvl="1" indent="-336550">
              <a:lnSpc>
                <a:spcPct val="107000"/>
              </a:lnSpc>
              <a:spcBef>
                <a:spcPts val="0"/>
              </a:spcBef>
            </a:pPr>
            <a:r>
              <a:rPr lang="en-US" sz="2200">
                <a:effectLst/>
                <a:latin typeface="Calibri" panose="020F0502020204030204" pitchFamily="34" charset="0"/>
                <a:ea typeface="Calibri" panose="020F0502020204030204" pitchFamily="34" charset="0"/>
                <a:cs typeface="Arial" panose="020B0604020202020204" pitchFamily="34" charset="0"/>
              </a:rPr>
              <a:t>promoting student safety.  </a:t>
            </a:r>
          </a:p>
          <a:p>
            <a:pPr marL="285750" marR="0" indent="-285750">
              <a:lnSpc>
                <a:spcPct val="107000"/>
              </a:lnSpc>
              <a:spcBef>
                <a:spcPts val="0"/>
              </a:spcBef>
              <a:spcAft>
                <a:spcPts val="0"/>
              </a:spcAft>
              <a:buFont typeface="Arial" panose="020B0604020202020204" pitchFamily="34" charset="0"/>
              <a:buChar char="•"/>
            </a:pPr>
            <a:r>
              <a:rPr lang="en-US" sz="2200">
                <a:effectLst/>
                <a:latin typeface="Calibri" panose="020F0502020204030204" pitchFamily="34" charset="0"/>
                <a:ea typeface="Calibri" panose="020F0502020204030204" pitchFamily="34" charset="0"/>
                <a:cs typeface="Arial" panose="020B0604020202020204" pitchFamily="34" charset="0"/>
              </a:rPr>
              <a:t>The updated document also includes racial equity and cultural responsiveness considerations: </a:t>
            </a:r>
          </a:p>
          <a:p>
            <a:pPr marL="1654175" lvl="1" indent="-336550">
              <a:lnSpc>
                <a:spcPct val="107000"/>
              </a:lnSpc>
              <a:spcBef>
                <a:spcPts val="0"/>
              </a:spcBef>
            </a:pPr>
            <a:r>
              <a:rPr lang="en-US" sz="2200">
                <a:effectLst/>
                <a:latin typeface="Calibri" panose="020F0502020204030204" pitchFamily="34" charset="0"/>
                <a:ea typeface="Calibri" panose="020F0502020204030204" pitchFamily="34" charset="0"/>
                <a:cs typeface="Arial" panose="020B0604020202020204" pitchFamily="34" charset="0"/>
              </a:rPr>
              <a:t>“Equity-Related Questions” are provided in each section for school leaders and teams to consider while developing and/or revising systems to support students.</a:t>
            </a:r>
          </a:p>
          <a:p>
            <a:pPr marL="1654175" lvl="1" indent="-336550">
              <a:lnSpc>
                <a:spcPct val="107000"/>
              </a:lnSpc>
              <a:spcBef>
                <a:spcPts val="0"/>
              </a:spcBef>
            </a:pPr>
            <a:r>
              <a:rPr lang="en-US" sz="2200">
                <a:effectLst/>
                <a:latin typeface="Calibri" panose="020F0502020204030204" pitchFamily="34" charset="0"/>
                <a:ea typeface="Calibri" panose="020F0502020204030204" pitchFamily="34" charset="0"/>
                <a:cs typeface="Arial" panose="020B0604020202020204" pitchFamily="34" charset="0"/>
              </a:rPr>
              <a:t>We have included some special considerations for students, who </a:t>
            </a:r>
            <a:r>
              <a:rPr lang="en-US" sz="2200" b="1" i="1">
                <a:effectLst/>
                <a:latin typeface="Calibri" panose="020F0502020204030204" pitchFamily="34" charset="0"/>
                <a:ea typeface="Calibri" panose="020F0502020204030204" pitchFamily="34" charset="0"/>
                <a:cs typeface="Arial" panose="020B0604020202020204" pitchFamily="34" charset="0"/>
              </a:rPr>
              <a:t>in exceptional cases</a:t>
            </a:r>
            <a:r>
              <a:rPr lang="en-US" sz="2200">
                <a:effectLst/>
                <a:latin typeface="Calibri" panose="020F0502020204030204" pitchFamily="34" charset="0"/>
                <a:ea typeface="Calibri" panose="020F0502020204030204" pitchFamily="34" charset="0"/>
                <a:cs typeface="Arial" panose="020B0604020202020204" pitchFamily="34" charset="0"/>
              </a:rPr>
              <a:t> continue to learn remotely. These recommendations are included as examples as they relate to engaging students.  </a:t>
            </a:r>
          </a:p>
          <a:p>
            <a:endParaRPr lang="en-US"/>
          </a:p>
        </p:txBody>
      </p:sp>
      <p:sp>
        <p:nvSpPr>
          <p:cNvPr id="4" name="Slide Number Placeholder 3">
            <a:extLst>
              <a:ext uri="{FF2B5EF4-FFF2-40B4-BE49-F238E27FC236}">
                <a16:creationId xmlns:a16="http://schemas.microsoft.com/office/drawing/2014/main" id="{4BC8BDCC-31B9-420E-856A-41C320525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55754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118E-0DFA-42D9-9D80-7A4A84258614}"/>
              </a:ext>
            </a:extLst>
          </p:cNvPr>
          <p:cNvSpPr>
            <a:spLocks noGrp="1"/>
          </p:cNvSpPr>
          <p:nvPr>
            <p:ph type="title" idx="4294967295"/>
          </p:nvPr>
        </p:nvSpPr>
        <p:spPr>
          <a:xfrm>
            <a:off x="367252" y="757535"/>
            <a:ext cx="11457496"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203B6A"/>
                </a:solidFill>
                <a:effectLst>
                  <a:outerShdw blurRad="12700" dist="38100" dir="2700000" algn="tl" rotWithShape="0">
                    <a:prstClr val="white">
                      <a:lumMod val="50000"/>
                    </a:prstClr>
                  </a:outerShdw>
                </a:effectLst>
                <a:uLnTx/>
                <a:uFillTx/>
                <a:latin typeface="Segoe UI"/>
                <a:ea typeface="+mn-ea"/>
                <a:cs typeface="+mn-cs"/>
              </a:rPr>
              <a:t>Engaging with Families as Partners</a:t>
            </a:r>
          </a:p>
        </p:txBody>
      </p:sp>
      <p:pic>
        <p:nvPicPr>
          <p:cNvPr id="4" name="Picture 3" descr="Parent and a child taking a selfie in a field">
            <a:extLst>
              <a:ext uri="{FF2B5EF4-FFF2-40B4-BE49-F238E27FC236}">
                <a16:creationId xmlns:a16="http://schemas.microsoft.com/office/drawing/2014/main" id="{3F7EFEC4-5712-413A-A767-94AE2B09C8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72543" y="2192494"/>
            <a:ext cx="5442857" cy="4082143"/>
          </a:xfrm>
          <a:prstGeom prst="rect">
            <a:avLst/>
          </a:prstGeom>
        </p:spPr>
      </p:pic>
    </p:spTree>
    <p:extLst>
      <p:ext uri="{BB962C8B-B14F-4D97-AF65-F5344CB8AC3E}">
        <p14:creationId xmlns:p14="http://schemas.microsoft.com/office/powerpoint/2010/main" val="314507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73C6-2402-4487-B591-F9E924CD211D}"/>
              </a:ext>
            </a:extLst>
          </p:cNvPr>
          <p:cNvSpPr>
            <a:spLocks noGrp="1"/>
          </p:cNvSpPr>
          <p:nvPr>
            <p:ph type="title"/>
          </p:nvPr>
        </p:nvSpPr>
        <p:spPr/>
        <p:txBody>
          <a:bodyPr/>
          <a:lstStyle/>
          <a:p>
            <a:r>
              <a:rPr lang="en-US" dirty="0"/>
              <a:t>Connecting Families to Resources </a:t>
            </a:r>
          </a:p>
        </p:txBody>
      </p:sp>
      <p:sp>
        <p:nvSpPr>
          <p:cNvPr id="3" name="Content Placeholder 2">
            <a:extLst>
              <a:ext uri="{FF2B5EF4-FFF2-40B4-BE49-F238E27FC236}">
                <a16:creationId xmlns:a16="http://schemas.microsoft.com/office/drawing/2014/main" id="{703DAF80-E092-4201-99E6-CEB996CE8F18}"/>
              </a:ext>
            </a:extLst>
          </p:cNvPr>
          <p:cNvSpPr>
            <a:spLocks noGrp="1"/>
          </p:cNvSpPr>
          <p:nvPr>
            <p:ph idx="1"/>
          </p:nvPr>
        </p:nvSpPr>
        <p:spPr/>
        <p:txBody>
          <a:bodyPr/>
          <a:lstStyle/>
          <a:p>
            <a:r>
              <a:rPr lang="en-US" sz="2800" dirty="0">
                <a:effectLst/>
                <a:latin typeface="+mn-lt"/>
                <a:ea typeface="Calibri" panose="020F0502020204030204" pitchFamily="34" charset="0"/>
                <a:cs typeface="Arial" panose="020B0604020202020204" pitchFamily="34" charset="0"/>
              </a:rPr>
              <a:t>Schools can facilitate referrals to connect families with </a:t>
            </a:r>
            <a:r>
              <a:rPr lang="en-US" sz="2800" u="sng" dirty="0">
                <a:solidFill>
                  <a:srgbClr val="0563C1"/>
                </a:solidFill>
                <a:effectLst/>
                <a:latin typeface="+mn-lt"/>
                <a:ea typeface="Calibri" panose="020F0502020204030204" pitchFamily="34" charset="0"/>
                <a:cs typeface="Arial" panose="020B0604020202020204" pitchFamily="34" charset="0"/>
                <a:hlinkClick r:id="rId2"/>
              </a:rPr>
              <a:t>Family Resource Centers (FRCs)</a:t>
            </a:r>
            <a:r>
              <a:rPr lang="en-US" sz="2800" dirty="0">
                <a:effectLst/>
                <a:latin typeface="+mn-lt"/>
                <a:ea typeface="Calibri" panose="020F0502020204030204" pitchFamily="34" charset="0"/>
                <a:cs typeface="Arial" panose="020B0604020202020204" pitchFamily="34" charset="0"/>
              </a:rPr>
              <a:t> and other local organizations that can help families access supports and services, reduce stress, and strengthen their working relationship with the school or district. </a:t>
            </a:r>
          </a:p>
          <a:p>
            <a:r>
              <a:rPr lang="en-US" sz="2800" dirty="0">
                <a:effectLst/>
                <a:latin typeface="+mn-lt"/>
                <a:ea typeface="Calibri" panose="020F0502020204030204" pitchFamily="34" charset="0"/>
                <a:cs typeface="Arial" panose="020B0604020202020204" pitchFamily="34" charset="0"/>
              </a:rPr>
              <a:t>Families and educators can call </a:t>
            </a:r>
            <a:r>
              <a:rPr lang="en-US" sz="2800" u="sng" dirty="0">
                <a:solidFill>
                  <a:srgbClr val="0563C1"/>
                </a:solidFill>
                <a:effectLst/>
                <a:latin typeface="+mn-lt"/>
                <a:ea typeface="Calibri" panose="020F0502020204030204" pitchFamily="34" charset="0"/>
                <a:cs typeface="Arial" panose="020B0604020202020204" pitchFamily="34" charset="0"/>
                <a:hlinkClick r:id="rId3"/>
              </a:rPr>
              <a:t>Mass 2-1-1</a:t>
            </a:r>
            <a:r>
              <a:rPr lang="en-US" sz="2800" dirty="0">
                <a:effectLst/>
                <a:latin typeface="+mn-lt"/>
                <a:ea typeface="Calibri" panose="020F0502020204030204" pitchFamily="34" charset="0"/>
                <a:cs typeface="Arial" panose="020B0604020202020204" pitchFamily="34" charset="0"/>
              </a:rPr>
              <a:t>, a 24/7 service for information about critical health and human service needs, and access </a:t>
            </a:r>
            <a:r>
              <a:rPr lang="en-US" sz="2800" u="sng" dirty="0">
                <a:solidFill>
                  <a:srgbClr val="0563C1"/>
                </a:solidFill>
                <a:effectLst/>
                <a:latin typeface="+mn-lt"/>
                <a:ea typeface="Calibri" panose="020F0502020204030204" pitchFamily="34" charset="0"/>
                <a:cs typeface="Arial" panose="020B0604020202020204" pitchFamily="34" charset="0"/>
                <a:hlinkClick r:id="rId4"/>
              </a:rPr>
              <a:t>HandholdMA.org</a:t>
            </a:r>
            <a:r>
              <a:rPr lang="en-US" sz="2800" dirty="0">
                <a:effectLst/>
                <a:latin typeface="+mn-lt"/>
                <a:ea typeface="Calibri" panose="020F0502020204030204" pitchFamily="34" charset="0"/>
                <a:cs typeface="Arial" panose="020B0604020202020204" pitchFamily="34" charset="0"/>
              </a:rPr>
              <a:t>, a new family-friendly website designed for parents of school-aged children in Massachusetts who are worried about their child’s mental health. </a:t>
            </a:r>
          </a:p>
          <a:p>
            <a:r>
              <a:rPr lang="en-US" sz="2800" dirty="0">
                <a:effectLst/>
                <a:latin typeface="+mn-lt"/>
                <a:ea typeface="Calibri" panose="020F0502020204030204" pitchFamily="34" charset="0"/>
                <a:cs typeface="Arial" panose="020B0604020202020204" pitchFamily="34" charset="0"/>
              </a:rPr>
              <a:t>The </a:t>
            </a:r>
            <a:r>
              <a:rPr lang="en-US" sz="2800" u="sng" dirty="0">
                <a:solidFill>
                  <a:srgbClr val="0563C1"/>
                </a:solidFill>
                <a:effectLst/>
                <a:latin typeface="+mn-lt"/>
                <a:ea typeface="Calibri" panose="020F0502020204030204" pitchFamily="34" charset="0"/>
                <a:cs typeface="Arial" panose="020B0604020202020204" pitchFamily="34" charset="0"/>
                <a:hlinkClick r:id="rId5"/>
              </a:rPr>
              <a:t>MassSupport</a:t>
            </a:r>
            <a:r>
              <a:rPr lang="en-US" sz="2800" dirty="0">
                <a:effectLst/>
                <a:latin typeface="+mn-lt"/>
                <a:ea typeface="Calibri" panose="020F0502020204030204" pitchFamily="34" charset="0"/>
                <a:cs typeface="Arial" panose="020B0604020202020204" pitchFamily="34" charset="0"/>
              </a:rPr>
              <a:t> Network provides community outreach and support services to residents of all ages statewide in response to COVID-19.</a:t>
            </a:r>
            <a:r>
              <a:rPr lang="en-US" sz="2800" dirty="0">
                <a:effectLst/>
                <a:latin typeface="+mn-lt"/>
                <a:ea typeface="Calibri" panose="020F0502020204030204" pitchFamily="34" charset="0"/>
                <a:cs typeface="Georgia" panose="02040502050405020303" pitchFamily="18" charset="0"/>
              </a:rPr>
              <a:t> </a:t>
            </a:r>
            <a:r>
              <a:rPr lang="en-US" sz="2800" dirty="0">
                <a:effectLst/>
                <a:latin typeface="+mn-lt"/>
                <a:ea typeface="Calibri" panose="020F0502020204030204" pitchFamily="34" charset="0"/>
                <a:cs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542F7626-5210-4928-83FD-06BBB4A9F4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8876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4FFD-21C0-41D2-8A35-8DD8A87A0526}"/>
              </a:ext>
            </a:extLst>
          </p:cNvPr>
          <p:cNvSpPr>
            <a:spLocks noGrp="1"/>
          </p:cNvSpPr>
          <p:nvPr>
            <p:ph type="title" idx="4294967295"/>
          </p:nvPr>
        </p:nvSpPr>
        <p:spPr>
          <a:xfrm>
            <a:off x="823346" y="801079"/>
            <a:ext cx="10545323"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203B6A"/>
                </a:solidFill>
                <a:effectLst>
                  <a:outerShdw blurRad="12700" dist="38100" dir="2700000" algn="tl" rotWithShape="0">
                    <a:prstClr val="white">
                      <a:lumMod val="50000"/>
                    </a:prstClr>
                  </a:outerShdw>
                </a:effectLst>
                <a:uLnTx/>
                <a:uFillTx/>
                <a:latin typeface="Segoe UI"/>
                <a:ea typeface="+mn-ea"/>
                <a:cs typeface="+mn-cs"/>
              </a:rPr>
              <a:t>Re-envisioning School Culture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203B6A"/>
                </a:solidFill>
                <a:effectLst>
                  <a:outerShdw blurRad="12700" dist="38100" dir="2700000" algn="tl" rotWithShape="0">
                    <a:prstClr val="white">
                      <a:lumMod val="50000"/>
                    </a:prstClr>
                  </a:outerShdw>
                </a:effectLst>
                <a:uLnTx/>
                <a:uFillTx/>
                <a:latin typeface="Segoe UI"/>
                <a:ea typeface="+mn-ea"/>
                <a:cs typeface="+mn-cs"/>
              </a:rPr>
              <a:t>and the Conditions for Learning</a:t>
            </a:r>
          </a:p>
        </p:txBody>
      </p:sp>
      <p:pic>
        <p:nvPicPr>
          <p:cNvPr id="5" name="Picture 4" descr="A student celebrating at graduation">
            <a:extLst>
              <a:ext uri="{FF2B5EF4-FFF2-40B4-BE49-F238E27FC236}">
                <a16:creationId xmlns:a16="http://schemas.microsoft.com/office/drawing/2014/main" id="{4BAE7A30-5BAD-4773-8762-594B7910D6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89085" y="2555405"/>
            <a:ext cx="5413829" cy="3603580"/>
          </a:xfrm>
          <a:prstGeom prst="rect">
            <a:avLst/>
          </a:prstGeom>
        </p:spPr>
      </p:pic>
    </p:spTree>
    <p:extLst>
      <p:ext uri="{BB962C8B-B14F-4D97-AF65-F5344CB8AC3E}">
        <p14:creationId xmlns:p14="http://schemas.microsoft.com/office/powerpoint/2010/main" val="14780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DE66-895C-4263-A9C6-741EF864A925}"/>
              </a:ext>
            </a:extLst>
          </p:cNvPr>
          <p:cNvSpPr>
            <a:spLocks noGrp="1"/>
          </p:cNvSpPr>
          <p:nvPr>
            <p:ph type="title"/>
          </p:nvPr>
        </p:nvSpPr>
        <p:spPr/>
        <p:txBody>
          <a:bodyPr/>
          <a:lstStyle/>
          <a:p>
            <a:r>
              <a:rPr lang="en-US" dirty="0"/>
              <a:t>Focusing on Relationship-building</a:t>
            </a:r>
          </a:p>
        </p:txBody>
      </p:sp>
      <p:sp>
        <p:nvSpPr>
          <p:cNvPr id="3" name="Content Placeholder 2">
            <a:extLst>
              <a:ext uri="{FF2B5EF4-FFF2-40B4-BE49-F238E27FC236}">
                <a16:creationId xmlns:a16="http://schemas.microsoft.com/office/drawing/2014/main" id="{12EEADDF-EFA4-4836-BFCB-7F2B28611A37}"/>
              </a:ext>
            </a:extLst>
          </p:cNvPr>
          <p:cNvSpPr>
            <a:spLocks noGrp="1"/>
          </p:cNvSpPr>
          <p:nvPr>
            <p:ph idx="1"/>
          </p:nvPr>
        </p:nvSpPr>
        <p:spPr/>
        <p:txBody>
          <a:bodyPr/>
          <a:lstStyle/>
          <a:p>
            <a:pPr marL="0" indent="0">
              <a:buNone/>
            </a:pPr>
            <a:r>
              <a:rPr lang="en-US" sz="2400" dirty="0">
                <a:solidFill>
                  <a:srgbClr val="000000"/>
                </a:solidFill>
                <a:effectLst/>
                <a:latin typeface="+mn-lt"/>
                <a:ea typeface="Noto Sans Symbols"/>
                <a:cs typeface="Noto Sans Symbols"/>
              </a:rPr>
              <a:t>Relationships thrive where authentic two-way conversations thrive. </a:t>
            </a:r>
          </a:p>
          <a:p>
            <a:pPr marL="0" indent="0">
              <a:buNone/>
            </a:pPr>
            <a:endParaRPr lang="en-US" sz="1000" dirty="0">
              <a:solidFill>
                <a:srgbClr val="000000"/>
              </a:solidFill>
              <a:effectLst/>
              <a:latin typeface="+mn-lt"/>
              <a:ea typeface="Noto Sans Symbols"/>
              <a:cs typeface="Noto Sans Symbols"/>
            </a:endParaRPr>
          </a:p>
          <a:p>
            <a:pPr lvl="1"/>
            <a:r>
              <a:rPr lang="en-US" sz="2400" u="sng" dirty="0">
                <a:solidFill>
                  <a:srgbClr val="1155CC"/>
                </a:solidFill>
                <a:effectLst/>
                <a:latin typeface="+mn-lt"/>
                <a:ea typeface="Noto Sans Symbols"/>
                <a:cs typeface="Noto Sans Symbols"/>
                <a:hlinkClick r:id="rId2"/>
              </a:rPr>
              <a:t>Relationship mapping</a:t>
            </a:r>
            <a:r>
              <a:rPr lang="en-US" sz="2400" dirty="0">
                <a:solidFill>
                  <a:srgbClr val="000000"/>
                </a:solidFill>
                <a:effectLst/>
                <a:latin typeface="+mn-lt"/>
                <a:ea typeface="Noto Sans Symbols"/>
                <a:cs typeface="Noto Sans Symbols"/>
              </a:rPr>
              <a:t> strategies can help schools create a caring environment and systematically assess the extent to which students and educators feel connected and supported at school, particularly after a period of significant isolation during the pandemic. </a:t>
            </a:r>
          </a:p>
          <a:p>
            <a:pPr lvl="1"/>
            <a:endParaRPr lang="en-US" sz="2400" dirty="0">
              <a:solidFill>
                <a:srgbClr val="000000"/>
              </a:solidFill>
              <a:effectLst/>
              <a:latin typeface="+mn-lt"/>
              <a:ea typeface="Noto Sans Symbols"/>
              <a:cs typeface="Noto Sans Symbols"/>
            </a:endParaRPr>
          </a:p>
          <a:p>
            <a:pPr lvl="1"/>
            <a:r>
              <a:rPr lang="en-US" sz="2400" dirty="0">
                <a:solidFill>
                  <a:srgbClr val="000000"/>
                </a:solidFill>
                <a:effectLst/>
                <a:latin typeface="+mn-lt"/>
                <a:ea typeface="Noto Sans Symbols"/>
                <a:cs typeface="Noto Sans Symbols"/>
              </a:rPr>
              <a:t>Beyond relationship mapping, there are various effective practices that schools can use to promote student-to-student, student-to-adult, and adult-to-adult relationships; for example, thoughtful pairing of students for collaborative work, team building, mix and mingle activities, </a:t>
            </a:r>
            <a:r>
              <a:rPr lang="en-US" sz="2400" dirty="0">
                <a:effectLst/>
                <a:latin typeface="+mn-lt"/>
                <a:ea typeface="Noto Sans Symbols"/>
                <a:cs typeface="Noto Sans Symbols"/>
              </a:rPr>
              <a:t>and </a:t>
            </a:r>
            <a:r>
              <a:rPr lang="en-US" sz="2400" dirty="0">
                <a:solidFill>
                  <a:srgbClr val="000000"/>
                </a:solidFill>
                <a:effectLst/>
                <a:latin typeface="+mn-lt"/>
                <a:ea typeface="Noto Sans Symbols"/>
                <a:cs typeface="Noto Sans Symbols"/>
              </a:rPr>
              <a:t>cross grade mentoring or “buddy” strategies.</a:t>
            </a:r>
            <a:r>
              <a:rPr lang="en-US" sz="2400" dirty="0">
                <a:effectLst/>
                <a:latin typeface="+mn-lt"/>
                <a:ea typeface="Noto Sans Symbols"/>
                <a:cs typeface="Noto Sans Symbols"/>
              </a:rPr>
              <a:t> </a:t>
            </a:r>
          </a:p>
          <a:p>
            <a:endParaRPr lang="en-US" dirty="0"/>
          </a:p>
        </p:txBody>
      </p:sp>
      <p:sp>
        <p:nvSpPr>
          <p:cNvPr id="4" name="Slide Number Placeholder 3">
            <a:extLst>
              <a:ext uri="{FF2B5EF4-FFF2-40B4-BE49-F238E27FC236}">
                <a16:creationId xmlns:a16="http://schemas.microsoft.com/office/drawing/2014/main" id="{4A639777-0A2E-486E-92F6-735FC1C9AF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67586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F28C-789E-40A6-BED5-7E0C49D62E3C}"/>
              </a:ext>
            </a:extLst>
          </p:cNvPr>
          <p:cNvSpPr>
            <a:spLocks noGrp="1"/>
          </p:cNvSpPr>
          <p:nvPr>
            <p:ph type="title" idx="4294967295"/>
          </p:nvPr>
        </p:nvSpPr>
        <p:spPr>
          <a:xfrm>
            <a:off x="1321783" y="1367135"/>
            <a:ext cx="9548448"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203B6A"/>
                </a:solidFill>
                <a:effectLst>
                  <a:outerShdw blurRad="12700" dist="38100" dir="2700000" algn="tl" rotWithShape="0">
                    <a:prstClr val="white">
                      <a:lumMod val="50000"/>
                    </a:prstClr>
                  </a:outerShdw>
                </a:effectLst>
                <a:uLnTx/>
                <a:uFillTx/>
                <a:latin typeface="Segoe UI"/>
                <a:ea typeface="+mn-ea"/>
                <a:cs typeface="+mn-cs"/>
              </a:rPr>
              <a:t>Cultivating Positive Behavior</a:t>
            </a:r>
          </a:p>
        </p:txBody>
      </p:sp>
      <p:pic>
        <p:nvPicPr>
          <p:cNvPr id="4" name="Picture 3" descr="Text reading &quot;Every day may not be good, but there is something good in every day.&quot;&#10;&#10;">
            <a:extLst>
              <a:ext uri="{FF2B5EF4-FFF2-40B4-BE49-F238E27FC236}">
                <a16:creationId xmlns:a16="http://schemas.microsoft.com/office/drawing/2014/main" id="{9E3E1024-A369-4908-A124-AE4BFD31E1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24387" y="2569028"/>
            <a:ext cx="2943225" cy="3810000"/>
          </a:xfrm>
          <a:prstGeom prst="rect">
            <a:avLst/>
          </a:prstGeom>
        </p:spPr>
      </p:pic>
    </p:spTree>
    <p:extLst>
      <p:ext uri="{BB962C8B-B14F-4D97-AF65-F5344CB8AC3E}">
        <p14:creationId xmlns:p14="http://schemas.microsoft.com/office/powerpoint/2010/main" val="84756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E14F-4346-46A8-8C4D-18C55A97D00C}"/>
              </a:ext>
            </a:extLst>
          </p:cNvPr>
          <p:cNvSpPr>
            <a:spLocks noGrp="1"/>
          </p:cNvSpPr>
          <p:nvPr>
            <p:ph type="title"/>
          </p:nvPr>
        </p:nvSpPr>
        <p:spPr>
          <a:xfrm>
            <a:off x="567743" y="288925"/>
            <a:ext cx="11504514" cy="679905"/>
          </a:xfrm>
        </p:spPr>
        <p:txBody>
          <a:bodyPr/>
          <a:lstStyle/>
          <a:p>
            <a:r>
              <a:rPr lang="en-US" sz="2200" dirty="0"/>
              <a:t>Clearly defining what positive behavior looks like and updating the school community regarding expectations and student development strategies related to positive behavior </a:t>
            </a:r>
          </a:p>
        </p:txBody>
      </p:sp>
      <p:sp>
        <p:nvSpPr>
          <p:cNvPr id="3" name="Content Placeholder 2">
            <a:extLst>
              <a:ext uri="{FF2B5EF4-FFF2-40B4-BE49-F238E27FC236}">
                <a16:creationId xmlns:a16="http://schemas.microsoft.com/office/drawing/2014/main" id="{37A856B0-61AA-4203-912C-84B93668C7C5}"/>
              </a:ext>
            </a:extLst>
          </p:cNvPr>
          <p:cNvSpPr>
            <a:spLocks noGrp="1"/>
          </p:cNvSpPr>
          <p:nvPr>
            <p:ph idx="1"/>
          </p:nvPr>
        </p:nvSpPr>
        <p:spPr/>
        <p:txBody>
          <a:bodyPr/>
          <a:lstStyle/>
          <a:p>
            <a:pPr marL="0" indent="0">
              <a:spcBef>
                <a:spcPts val="0"/>
              </a:spcBef>
              <a:buNone/>
            </a:pPr>
            <a:r>
              <a:rPr lang="en-US" sz="2800">
                <a:solidFill>
                  <a:srgbClr val="000000"/>
                </a:solidFill>
                <a:effectLst/>
                <a:latin typeface="+mn-lt"/>
                <a:ea typeface="Noto Sans Symbols"/>
                <a:cs typeface="Noto Sans Symbols"/>
              </a:rPr>
              <a:t>Schools are encouraged to regularly</a:t>
            </a:r>
            <a:r>
              <a:rPr lang="en-US" sz="2800">
                <a:effectLst/>
                <a:latin typeface="+mn-lt"/>
                <a:ea typeface="Noto Sans Symbols"/>
                <a:cs typeface="Noto Sans Symbols"/>
              </a:rPr>
              <a:t> </a:t>
            </a:r>
            <a:r>
              <a:rPr lang="en-US" sz="2800">
                <a:solidFill>
                  <a:srgbClr val="000000"/>
                </a:solidFill>
                <a:effectLst/>
                <a:latin typeface="+mn-lt"/>
                <a:ea typeface="Noto Sans Symbols"/>
                <a:cs typeface="Noto Sans Symbols"/>
              </a:rPr>
              <a:t>reexamine the norms and values they aspire to uphold and whether corresponding behaviors are clearly defined, communicated, and supported. </a:t>
            </a:r>
          </a:p>
          <a:p>
            <a:pPr lvl="1"/>
            <a:r>
              <a:rPr lang="en-US" sz="2400">
                <a:solidFill>
                  <a:srgbClr val="000000"/>
                </a:solidFill>
                <a:effectLst/>
                <a:latin typeface="+mn-lt"/>
                <a:ea typeface="Noto Sans Symbols"/>
                <a:cs typeface="Noto Sans Symbols"/>
              </a:rPr>
              <a:t>This is most effectively done in collaboration with students, families, staff, and community partners. </a:t>
            </a:r>
          </a:p>
          <a:p>
            <a:pPr lvl="2"/>
            <a:r>
              <a:rPr lang="en-US" sz="2000">
                <a:solidFill>
                  <a:srgbClr val="000000"/>
                </a:solidFill>
                <a:effectLst/>
                <a:latin typeface="+mn-lt"/>
                <a:ea typeface="Noto Sans Symbols"/>
                <a:cs typeface="Noto Sans Symbols"/>
              </a:rPr>
              <a:t>For example, the school community may consider together what respect for self, others, community, and property should look like in our current context. </a:t>
            </a:r>
          </a:p>
          <a:p>
            <a:pPr lvl="1"/>
            <a:r>
              <a:rPr lang="en-US" sz="2400">
                <a:solidFill>
                  <a:srgbClr val="000000"/>
                </a:solidFill>
                <a:effectLst/>
                <a:latin typeface="+mn-lt"/>
                <a:ea typeface="Noto Sans Symbols"/>
                <a:cs typeface="Noto Sans Symbols"/>
              </a:rPr>
              <a:t>While the specific language regarding positive behavior may vary across districts and schools, what is most important is that the expectations for positive behavior are shared regularly throughout the school year. </a:t>
            </a:r>
          </a:p>
          <a:p>
            <a:pPr lvl="1"/>
            <a:r>
              <a:rPr lang="en-US" sz="2400">
                <a:solidFill>
                  <a:srgbClr val="000000"/>
                </a:solidFill>
                <a:latin typeface="+mn-lt"/>
                <a:ea typeface="Noto Sans Symbols"/>
                <a:cs typeface="Noto Sans Symbols"/>
              </a:rPr>
              <a:t>S</a:t>
            </a:r>
            <a:r>
              <a:rPr lang="en-US" sz="2400">
                <a:solidFill>
                  <a:srgbClr val="000000"/>
                </a:solidFill>
                <a:effectLst/>
                <a:latin typeface="+mn-lt"/>
                <a:ea typeface="Noto Sans Symbols"/>
                <a:cs typeface="Noto Sans Symbols"/>
              </a:rPr>
              <a:t>chools can also consider multiple modes of sharing and teaching these expectations, including through student handbooks. </a:t>
            </a:r>
            <a:endParaRPr lang="en-US" sz="2400">
              <a:effectLst/>
              <a:latin typeface="+mn-lt"/>
              <a:ea typeface="Noto Sans Symbols"/>
              <a:cs typeface="Noto Sans Symbols"/>
            </a:endParaRPr>
          </a:p>
          <a:p>
            <a:endParaRPr lang="en-US"/>
          </a:p>
        </p:txBody>
      </p:sp>
      <p:sp>
        <p:nvSpPr>
          <p:cNvPr id="4" name="Slide Number Placeholder 3">
            <a:extLst>
              <a:ext uri="{FF2B5EF4-FFF2-40B4-BE49-F238E27FC236}">
                <a16:creationId xmlns:a16="http://schemas.microsoft.com/office/drawing/2014/main" id="{F24156A3-D8C1-48B5-81CD-563BA34CA5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52886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3BF9-FCF3-4814-B974-6D8789942500}"/>
              </a:ext>
            </a:extLst>
          </p:cNvPr>
          <p:cNvSpPr>
            <a:spLocks noGrp="1"/>
          </p:cNvSpPr>
          <p:nvPr>
            <p:ph type="title"/>
          </p:nvPr>
        </p:nvSpPr>
        <p:spPr/>
        <p:txBody>
          <a:bodyPr/>
          <a:lstStyle/>
          <a:p>
            <a:r>
              <a:rPr lang="en-US" dirty="0"/>
              <a:t>Ensuring that Staff and Families Know What to Look For</a:t>
            </a:r>
          </a:p>
        </p:txBody>
      </p:sp>
      <p:sp>
        <p:nvSpPr>
          <p:cNvPr id="3" name="Content Placeholder 2">
            <a:extLst>
              <a:ext uri="{FF2B5EF4-FFF2-40B4-BE49-F238E27FC236}">
                <a16:creationId xmlns:a16="http://schemas.microsoft.com/office/drawing/2014/main" id="{10ED57D7-FD99-43DE-9A34-75311EF9B855}"/>
              </a:ext>
            </a:extLst>
          </p:cNvPr>
          <p:cNvSpPr>
            <a:spLocks noGrp="1"/>
          </p:cNvSpPr>
          <p:nvPr>
            <p:ph idx="1"/>
          </p:nvPr>
        </p:nvSpPr>
        <p:spPr/>
        <p:txBody>
          <a:bodyPr/>
          <a:lstStyle/>
          <a:p>
            <a:r>
              <a:rPr lang="en-US">
                <a:latin typeface="+mn-lt"/>
              </a:rPr>
              <a:t>Provide professional development and other resources to help staff and families know the signs of increased mental health needs, or neglect and abuse, and not mistake them for willful non-compliance, low engagement, or truancy.</a:t>
            </a:r>
          </a:p>
          <a:p>
            <a:r>
              <a:rPr lang="en-US">
                <a:latin typeface="+mn-lt"/>
              </a:rPr>
              <a:t>Students can then be connected to more intensive mental health supports and services. </a:t>
            </a:r>
            <a:r>
              <a:rPr lang="en-US" sz="3200">
                <a:solidFill>
                  <a:srgbClr val="000000"/>
                </a:solidFill>
                <a:effectLst/>
                <a:latin typeface="+mn-lt"/>
                <a:ea typeface="Noto Sans Symbols"/>
                <a:cs typeface="Noto Sans Symbols"/>
              </a:rPr>
              <a:t>(See</a:t>
            </a:r>
            <a:r>
              <a:rPr lang="en-US" sz="3200" u="sng">
                <a:solidFill>
                  <a:srgbClr val="0563C1"/>
                </a:solidFill>
                <a:effectLst/>
                <a:latin typeface="+mn-lt"/>
                <a:ea typeface="Noto Sans Symbols"/>
                <a:cs typeface="Noto Sans Symbols"/>
                <a:hlinkClick r:id="rId2"/>
              </a:rPr>
              <a:t> list of common symptoms of exposure to trauma and strategies to address them in the classroom</a:t>
            </a:r>
            <a:r>
              <a:rPr lang="en-US" sz="3200">
                <a:solidFill>
                  <a:srgbClr val="000000"/>
                </a:solidFill>
                <a:effectLst/>
                <a:latin typeface="+mn-lt"/>
                <a:ea typeface="Noto Sans Symbols"/>
                <a:cs typeface="Noto Sans Symbols"/>
              </a:rPr>
              <a:t>.) </a:t>
            </a:r>
            <a:endParaRPr lang="en-US" sz="3200">
              <a:effectLst/>
              <a:latin typeface="+mn-lt"/>
              <a:ea typeface="Noto Sans Symbols"/>
              <a:cs typeface="Noto Sans Symbols"/>
            </a:endParaRPr>
          </a:p>
          <a:p>
            <a:endParaRPr lang="en-US"/>
          </a:p>
        </p:txBody>
      </p:sp>
      <p:sp>
        <p:nvSpPr>
          <p:cNvPr id="4" name="Slide Number Placeholder 3">
            <a:extLst>
              <a:ext uri="{FF2B5EF4-FFF2-40B4-BE49-F238E27FC236}">
                <a16:creationId xmlns:a16="http://schemas.microsoft.com/office/drawing/2014/main" id="{FB2E0800-FDFD-416A-A286-CFC1A3914A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32156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C00F-B852-48C2-A68D-CAFE5600F57F}"/>
              </a:ext>
            </a:extLst>
          </p:cNvPr>
          <p:cNvSpPr>
            <a:spLocks noGrp="1"/>
          </p:cNvSpPr>
          <p:nvPr>
            <p:ph type="title"/>
          </p:nvPr>
        </p:nvSpPr>
        <p:spPr/>
        <p:txBody>
          <a:bodyPr/>
          <a:lstStyle/>
          <a:p>
            <a:r>
              <a:rPr lang="en-US" dirty="0"/>
              <a:t>When to File a 51A</a:t>
            </a:r>
          </a:p>
        </p:txBody>
      </p:sp>
      <p:sp>
        <p:nvSpPr>
          <p:cNvPr id="3" name="Content Placeholder 2">
            <a:extLst>
              <a:ext uri="{FF2B5EF4-FFF2-40B4-BE49-F238E27FC236}">
                <a16:creationId xmlns:a16="http://schemas.microsoft.com/office/drawing/2014/main" id="{AE57BAE4-913F-4F1C-AE62-82EF39EEDE0E}"/>
              </a:ext>
            </a:extLst>
          </p:cNvPr>
          <p:cNvSpPr>
            <a:spLocks noGrp="1"/>
          </p:cNvSpPr>
          <p:nvPr>
            <p:ph idx="1"/>
          </p:nvPr>
        </p:nvSpPr>
        <p:spPr/>
        <p:txBody>
          <a:bodyPr/>
          <a:lstStyle/>
          <a:p>
            <a:pPr marL="0" marR="0" indent="0">
              <a:spcBef>
                <a:spcPts val="0"/>
              </a:spcBef>
              <a:buNone/>
            </a:pPr>
            <a:r>
              <a:rPr lang="en-US" sz="2400" b="1">
                <a:latin typeface="+mn-lt"/>
                <a:ea typeface="Calibri" panose="020F0502020204030204" pitchFamily="34" charset="0"/>
                <a:cs typeface="Arial" panose="020B0604020202020204" pitchFamily="34" charset="0"/>
              </a:rPr>
              <a:t>S</a:t>
            </a:r>
            <a:r>
              <a:rPr lang="en-US" sz="2400" b="1">
                <a:effectLst/>
                <a:latin typeface="+mn-lt"/>
                <a:ea typeface="Calibri" panose="020F0502020204030204" pitchFamily="34" charset="0"/>
                <a:cs typeface="Arial" panose="020B0604020202020204" pitchFamily="34" charset="0"/>
              </a:rPr>
              <a:t>chools and districts can build and implement comprehensive, multi-tiered systems of support for students and their families to prevent the need for more drastic interventions in most circumstances. Many concerns that educators have about students and their families can be addressed and supported through ongoing efforts and referrals to community resources.</a:t>
            </a:r>
          </a:p>
          <a:p>
            <a:pPr marL="0" marR="0" indent="0">
              <a:spcBef>
                <a:spcPts val="0"/>
              </a:spcBef>
              <a:buNone/>
            </a:pPr>
            <a:endParaRPr lang="en-US" sz="2400" b="1">
              <a:effectLst/>
              <a:latin typeface="+mn-lt"/>
              <a:ea typeface="Calibri" panose="020F0502020204030204" pitchFamily="34" charset="0"/>
              <a:cs typeface="Arial" panose="020B0604020202020204" pitchFamily="34" charset="0"/>
            </a:endParaRPr>
          </a:p>
          <a:p>
            <a:pPr>
              <a:spcBef>
                <a:spcPts val="0"/>
              </a:spcBef>
            </a:pPr>
            <a:r>
              <a:rPr lang="en-US" sz="2400">
                <a:effectLst/>
                <a:latin typeface="+mn-lt"/>
                <a:ea typeface="Calibri" panose="020F0502020204030204" pitchFamily="34" charset="0"/>
                <a:cs typeface="Arial" panose="020B0604020202020204" pitchFamily="34" charset="0"/>
              </a:rPr>
              <a:t>However, when there is reasonable cause to believe that a child is suffering physical or emotional injury resulting from abuse or neglect, educators must fulfill their </a:t>
            </a:r>
            <a:r>
              <a:rPr lang="en-US" sz="2400" u="sng">
                <a:solidFill>
                  <a:srgbClr val="0563C1"/>
                </a:solidFill>
                <a:effectLst/>
                <a:latin typeface="+mn-lt"/>
                <a:ea typeface="Calibri" panose="020F0502020204030204" pitchFamily="34" charset="0"/>
                <a:cs typeface="Arial" panose="020B0604020202020204" pitchFamily="34" charset="0"/>
                <a:hlinkClick r:id="rId2"/>
              </a:rPr>
              <a:t>responsibilities as mandated reporters</a:t>
            </a:r>
            <a:r>
              <a:rPr lang="en-US" sz="2400">
                <a:effectLst/>
                <a:latin typeface="+mn-lt"/>
                <a:ea typeface="Calibri" panose="020F0502020204030204" pitchFamily="34" charset="0"/>
                <a:cs typeface="Arial" panose="020B0604020202020204" pitchFamily="34" charset="0"/>
              </a:rPr>
              <a:t> and report these concerns immediately to the Department of Children and Families (DCF). </a:t>
            </a:r>
          </a:p>
          <a:p>
            <a:pPr marL="0" indent="0">
              <a:buNone/>
            </a:pPr>
            <a:endParaRPr lang="en-US" sz="2400">
              <a:effectLst/>
              <a:latin typeface="+mn-lt"/>
              <a:ea typeface="Calibri" panose="020F0502020204030204" pitchFamily="34" charset="0"/>
              <a:cs typeface="Arial" panose="020B060402020202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9FC34861-2063-46DA-ACFF-DE6BDD6A4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75523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7363-0854-41D2-9900-1B8353E062B0}"/>
              </a:ext>
            </a:extLst>
          </p:cNvPr>
          <p:cNvSpPr>
            <a:spLocks noGrp="1"/>
          </p:cNvSpPr>
          <p:nvPr>
            <p:ph type="title"/>
          </p:nvPr>
        </p:nvSpPr>
        <p:spPr/>
        <p:txBody>
          <a:bodyPr/>
          <a:lstStyle/>
          <a:p>
            <a:r>
              <a:rPr lang="en-US" dirty="0"/>
              <a:t>Important Considerations Relating to 51As</a:t>
            </a:r>
          </a:p>
        </p:txBody>
      </p:sp>
      <p:sp>
        <p:nvSpPr>
          <p:cNvPr id="3" name="Content Placeholder 2">
            <a:extLst>
              <a:ext uri="{FF2B5EF4-FFF2-40B4-BE49-F238E27FC236}">
                <a16:creationId xmlns:a16="http://schemas.microsoft.com/office/drawing/2014/main" id="{C2D8D753-A2D9-40E9-8459-5D64F73557D4}"/>
              </a:ext>
            </a:extLst>
          </p:cNvPr>
          <p:cNvSpPr>
            <a:spLocks noGrp="1"/>
          </p:cNvSpPr>
          <p:nvPr>
            <p:ph idx="1"/>
          </p:nvPr>
        </p:nvSpPr>
        <p:spPr/>
        <p:txBody>
          <a:bodyPr/>
          <a:lstStyle/>
          <a:p>
            <a:pPr marL="0" indent="0">
              <a:buNone/>
            </a:pPr>
            <a:r>
              <a:rPr lang="en-US" sz="1800" b="1" i="1">
                <a:effectLst/>
                <a:latin typeface="+mn-lt"/>
                <a:ea typeface="Times New Roman" panose="02020603050405020304" pitchFamily="18" charset="0"/>
                <a:cs typeface="Times New Roman" panose="02020603050405020304" pitchFamily="18" charset="0"/>
              </a:rPr>
              <a:t>(particularly for issues related to engagement, truancy, and absenteeism)</a:t>
            </a:r>
          </a:p>
          <a:p>
            <a:pPr marL="0" indent="0">
              <a:buNone/>
            </a:pPr>
            <a:endParaRPr lang="en-US" sz="2400" b="1" i="1">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b="1">
                <a:effectLst/>
                <a:latin typeface="+mn-lt"/>
                <a:ea typeface="Calibri" panose="020F0502020204030204" pitchFamily="34" charset="0"/>
                <a:cs typeface="Arial" panose="020B0604020202020204" pitchFamily="34" charset="0"/>
              </a:rPr>
              <a:t>Has the school explored and documented all possible opportunities to support and assist the student and their family to overcome barriers to engagement and attendance </a:t>
            </a:r>
            <a:r>
              <a:rPr lang="en-US" sz="2400">
                <a:effectLst/>
                <a:latin typeface="+mn-lt"/>
                <a:ea typeface="Calibri" panose="020F0502020204030204" pitchFamily="34" charset="0"/>
                <a:cs typeface="Arial" panose="020B0604020202020204" pitchFamily="34" charset="0"/>
              </a:rPr>
              <a:t>(e.g., technology access if the student is learning remotely, support, etc.)? What additional supports might be needed and how can students and families get connected to those supports? What alternative learning opportunities might be available to support engagement?</a:t>
            </a:r>
          </a:p>
          <a:p>
            <a:r>
              <a:rPr lang="en-US" sz="2400" b="1">
                <a:effectLst/>
                <a:latin typeface="+mn-lt"/>
                <a:ea typeface="Calibri" panose="020F0502020204030204" pitchFamily="34" charset="0"/>
                <a:cs typeface="Arial" panose="020B0604020202020204" pitchFamily="34" charset="0"/>
              </a:rPr>
              <a:t>Has the school reviewed data to identify whether there is an over-reliance on 51A </a:t>
            </a:r>
            <a:r>
              <a:rPr lang="en-US" sz="2400" b="1">
                <a:effectLst/>
                <a:latin typeface="+mn-lt"/>
                <a:ea typeface="Times New Roman" panose="02020603050405020304" pitchFamily="18" charset="0"/>
                <a:cs typeface="Times New Roman" panose="02020603050405020304" pitchFamily="18" charset="0"/>
              </a:rPr>
              <a:t>filings as an intervention for specific student groups </a:t>
            </a:r>
            <a:r>
              <a:rPr lang="en-US" sz="2400">
                <a:effectLst/>
                <a:latin typeface="+mn-lt"/>
                <a:ea typeface="Times New Roman" panose="02020603050405020304" pitchFamily="18" charset="0"/>
                <a:cs typeface="Times New Roman" panose="02020603050405020304" pitchFamily="18" charset="0"/>
              </a:rPr>
              <a:t>(e.g., students of color, students with disabilities,</a:t>
            </a:r>
            <a:r>
              <a:rPr lang="en-US" sz="2400">
                <a:effectLst/>
                <a:latin typeface="+mn-lt"/>
                <a:ea typeface="Calibri" panose="020F0502020204030204" pitchFamily="34" charset="0"/>
                <a:cs typeface="Arial" panose="020B0604020202020204" pitchFamily="34" charset="0"/>
              </a:rPr>
              <a:t> etc.)?</a:t>
            </a:r>
            <a:endParaRPr lang="en-US" sz="2400">
              <a:latin typeface="+mn-lt"/>
            </a:endParaRPr>
          </a:p>
        </p:txBody>
      </p:sp>
      <p:sp>
        <p:nvSpPr>
          <p:cNvPr id="4" name="Slide Number Placeholder 3">
            <a:extLst>
              <a:ext uri="{FF2B5EF4-FFF2-40B4-BE49-F238E27FC236}">
                <a16:creationId xmlns:a16="http://schemas.microsoft.com/office/drawing/2014/main" id="{7B2B85EB-2D2A-414B-AD1F-1F3A4E5A79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71054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Welcome"/>
          <p:cNvGrpSpPr/>
          <p:nvPr/>
        </p:nvGrpSpPr>
        <p:grpSpPr>
          <a:xfrm>
            <a:off x="2893914" y="670495"/>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01</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latin typeface="Segoe SemiBold"/>
                  <a:ea typeface="Segoe UI Black"/>
                </a:rPr>
                <a:t>Welcome and Ignite</a:t>
              </a:r>
              <a:endParaRPr lang="zh-CN" altLang="en-US" sz="3600" b="1">
                <a:solidFill>
                  <a:schemeClr val="accent1">
                    <a:lumMod val="50000"/>
                  </a:schemeClr>
                </a:solidFill>
              </a:endParaRPr>
            </a:p>
          </p:txBody>
        </p:sp>
      </p:grpSp>
      <p:grpSp>
        <p:nvGrpSpPr>
          <p:cNvPr id="19" name="Group 18" descr="Timelines Update">
            <a:extLst>
              <a:ext uri="{FF2B5EF4-FFF2-40B4-BE49-F238E27FC236}">
                <a16:creationId xmlns:a16="http://schemas.microsoft.com/office/drawing/2014/main" id="{577DF3D8-9228-447D-B84C-8C66D678BB4B}"/>
              </a:ext>
            </a:extLst>
          </p:cNvPr>
          <p:cNvGrpSpPr/>
          <p:nvPr/>
        </p:nvGrpSpPr>
        <p:grpSpPr>
          <a:xfrm>
            <a:off x="2893912" y="1888842"/>
            <a:ext cx="8797755" cy="896056"/>
            <a:chOff x="3070470" y="1786483"/>
            <a:chExt cx="8929716" cy="896056"/>
          </a:xfrm>
        </p:grpSpPr>
        <p:sp>
          <p:nvSpPr>
            <p:cNvPr id="20" name="矩形 9">
              <a:extLst>
                <a:ext uri="{FF2B5EF4-FFF2-40B4-BE49-F238E27FC236}">
                  <a16:creationId xmlns:a16="http://schemas.microsoft.com/office/drawing/2014/main" id="{3C6C5F95-B3AF-4343-BFA4-B54DB96C5D09}"/>
                </a:ext>
              </a:extLst>
            </p:cNvPr>
            <p:cNvSpPr/>
            <p:nvPr/>
          </p:nvSpPr>
          <p:spPr>
            <a:xfrm>
              <a:off x="3070470"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a:solidFill>
                    <a:schemeClr val="tx1"/>
                  </a:solidFill>
                  <a:latin typeface="Segoe SemiBold" panose="020B0703040204020203" pitchFamily="34" charset="0"/>
                  <a:cs typeface="Segoe SemiBold" panose="020B0703040204020203" pitchFamily="34" charset="0"/>
                </a:rPr>
                <a:t>02</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25" name="文本框 10">
              <a:extLst>
                <a:ext uri="{FF2B5EF4-FFF2-40B4-BE49-F238E27FC236}">
                  <a16:creationId xmlns:a16="http://schemas.microsoft.com/office/drawing/2014/main" id="{9D12FDF8-F0C9-495A-BC27-27FF25E7CA87}"/>
                </a:ext>
              </a:extLst>
            </p:cNvPr>
            <p:cNvSpPr txBox="1"/>
            <p:nvPr/>
          </p:nvSpPr>
          <p:spPr>
            <a:xfrm>
              <a:off x="4018776" y="1786483"/>
              <a:ext cx="7981410" cy="809459"/>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rgbClr val="000000"/>
                  </a:solidFill>
                  <a:latin typeface="Segoe UI Semibold"/>
                  <a:ea typeface="+mn-lt"/>
                  <a:cs typeface="+mn-lt"/>
                </a:rPr>
                <a:t>Recall</a:t>
              </a:r>
              <a:endParaRPr lang="en-US" b="1">
                <a:latin typeface="Segoe UI Semibold"/>
              </a:endParaRPr>
            </a:p>
          </p:txBody>
        </p:sp>
      </p:grpSp>
      <p:grpSp>
        <p:nvGrpSpPr>
          <p:cNvPr id="22" name="Group 21" descr="Previous Topics: Going Deeper"/>
          <p:cNvGrpSpPr/>
          <p:nvPr/>
        </p:nvGrpSpPr>
        <p:grpSpPr>
          <a:xfrm>
            <a:off x="2893912" y="3138371"/>
            <a:ext cx="8915702" cy="858367"/>
            <a:chOff x="3061062" y="3038166"/>
            <a:chExt cx="8915702" cy="882092"/>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03</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95354" y="3038166"/>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latin typeface="Segoe SemiBold"/>
                  <a:ea typeface="Segoe UI Black"/>
                </a:rPr>
                <a:t>Chunk and Chew – New Information</a:t>
              </a:r>
            </a:p>
          </p:txBody>
        </p:sp>
      </p:grpSp>
      <p:grpSp>
        <p:nvGrpSpPr>
          <p:cNvPr id="23" name="Group 22" descr="Special Education Resource Guide"/>
          <p:cNvGrpSpPr/>
          <p:nvPr/>
        </p:nvGrpSpPr>
        <p:grpSpPr>
          <a:xfrm>
            <a:off x="2893913" y="4474120"/>
            <a:ext cx="9514401" cy="809459"/>
            <a:chOff x="3061061" y="4335544"/>
            <a:chExt cx="9080190"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04</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2" y="4386331"/>
              <a:ext cx="8222399"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rPr>
                <a:t>Q&amp;A</a:t>
              </a:r>
            </a:p>
          </p:txBody>
        </p:sp>
      </p:grpSp>
      <p:grpSp>
        <p:nvGrpSpPr>
          <p:cNvPr id="21" name="Group 20" descr="Special Education Resource Guide">
            <a:extLst>
              <a:ext uri="{FF2B5EF4-FFF2-40B4-BE49-F238E27FC236}">
                <a16:creationId xmlns:a16="http://schemas.microsoft.com/office/drawing/2014/main" id="{8AFCA876-1B3D-4E8C-B0DD-70220A3369D3}"/>
              </a:ext>
            </a:extLst>
          </p:cNvPr>
          <p:cNvGrpSpPr/>
          <p:nvPr/>
        </p:nvGrpSpPr>
        <p:grpSpPr>
          <a:xfrm>
            <a:off x="2893913" y="4474120"/>
            <a:ext cx="9514401" cy="809459"/>
            <a:chOff x="2893913" y="4474120"/>
            <a:chExt cx="9080190" cy="809459"/>
          </a:xfrm>
        </p:grpSpPr>
        <p:sp>
          <p:nvSpPr>
            <p:cNvPr id="24" name="矩形 13">
              <a:extLst>
                <a:ext uri="{FF2B5EF4-FFF2-40B4-BE49-F238E27FC236}">
                  <a16:creationId xmlns:a16="http://schemas.microsoft.com/office/drawing/2014/main" id="{1BB3BAAD-1C92-4656-9579-7044864BACDE}"/>
                </a:ext>
              </a:extLst>
            </p:cNvPr>
            <p:cNvSpPr/>
            <p:nvPr/>
          </p:nvSpPr>
          <p:spPr>
            <a:xfrm>
              <a:off x="2893913" y="447412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a:solidFill>
                    <a:schemeClr val="tx1"/>
                  </a:solidFill>
                  <a:cs typeface="Segoe SemiBold" panose="020B0703040204020203" pitchFamily="34" charset="0"/>
                </a:rPr>
                <a:t>04</a:t>
              </a:r>
              <a:endParaRPr lang="zh-CN" altLang="en-US" sz="3200">
                <a:solidFill>
                  <a:schemeClr val="tx1"/>
                </a:solidFill>
                <a:cs typeface="Segoe SemiBold" panose="020B0703040204020203" pitchFamily="34" charset="0"/>
              </a:endParaRPr>
            </a:p>
          </p:txBody>
        </p:sp>
        <p:sp>
          <p:nvSpPr>
            <p:cNvPr id="29" name="文本框 14">
              <a:extLst>
                <a:ext uri="{FF2B5EF4-FFF2-40B4-BE49-F238E27FC236}">
                  <a16:creationId xmlns:a16="http://schemas.microsoft.com/office/drawing/2014/main" id="{B6F0CFC4-9399-41B4-9C7B-F0F3BBEA5A27}"/>
                </a:ext>
              </a:extLst>
            </p:cNvPr>
            <p:cNvSpPr txBox="1"/>
            <p:nvPr/>
          </p:nvSpPr>
          <p:spPr>
            <a:xfrm>
              <a:off x="3751704" y="4524907"/>
              <a:ext cx="8222399" cy="758672"/>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chemeClr val="accent1">
                      <a:lumMod val="50000"/>
                    </a:schemeClr>
                  </a:solidFill>
                </a:rPr>
                <a:t> </a:t>
              </a:r>
            </a:p>
          </p:txBody>
        </p:sp>
      </p:gr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339E-F046-43B8-A24C-2C105C73A4DE}"/>
              </a:ext>
            </a:extLst>
          </p:cNvPr>
          <p:cNvSpPr>
            <a:spLocks noGrp="1"/>
          </p:cNvSpPr>
          <p:nvPr>
            <p:ph type="title"/>
          </p:nvPr>
        </p:nvSpPr>
        <p:spPr/>
        <p:txBody>
          <a:bodyPr/>
          <a:lstStyle/>
          <a:p>
            <a:r>
              <a:rPr lang="en-US" dirty="0"/>
              <a:t>Situations that May Warrant A 51A Filing Include (But Are Not Limited To):</a:t>
            </a:r>
          </a:p>
        </p:txBody>
      </p:sp>
      <p:sp>
        <p:nvSpPr>
          <p:cNvPr id="3" name="Content Placeholder 2">
            <a:extLst>
              <a:ext uri="{FF2B5EF4-FFF2-40B4-BE49-F238E27FC236}">
                <a16:creationId xmlns:a16="http://schemas.microsoft.com/office/drawing/2014/main" id="{823952C6-2861-41DB-8863-E9D89EB5BA80}"/>
              </a:ext>
            </a:extLst>
          </p:cNvPr>
          <p:cNvSpPr>
            <a:spLocks noGrp="1"/>
          </p:cNvSpPr>
          <p:nvPr>
            <p:ph idx="1"/>
          </p:nvPr>
        </p:nvSpPr>
        <p:spPr/>
        <p:txBody>
          <a:bodyPr/>
          <a:lstStyle/>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When there is a </a:t>
            </a:r>
            <a:r>
              <a:rPr lang="en-US" sz="2000" b="1">
                <a:solidFill>
                  <a:srgbClr val="141414"/>
                </a:solidFill>
                <a:effectLst/>
                <a:latin typeface="+mn-lt"/>
                <a:ea typeface="Times New Roman" panose="02020603050405020304" pitchFamily="18" charset="0"/>
                <a:cs typeface="Calibri" panose="020F0502020204030204" pitchFamily="34" charset="0"/>
              </a:rPr>
              <a:t>legitimate concern </a:t>
            </a:r>
            <a:r>
              <a:rPr lang="en-US" sz="2000">
                <a:solidFill>
                  <a:srgbClr val="141414"/>
                </a:solidFill>
                <a:effectLst/>
                <a:latin typeface="+mn-lt"/>
                <a:ea typeface="Times New Roman" panose="02020603050405020304" pitchFamily="18" charset="0"/>
                <a:cs typeface="Calibri" panose="020F0502020204030204" pitchFamily="34" charset="0"/>
              </a:rPr>
              <a:t>about </a:t>
            </a:r>
            <a:r>
              <a:rPr lang="en-US" sz="2000" b="1">
                <a:solidFill>
                  <a:srgbClr val="141414"/>
                </a:solidFill>
                <a:effectLst/>
                <a:latin typeface="+mn-lt"/>
                <a:ea typeface="Times New Roman" panose="02020603050405020304" pitchFamily="18" charset="0"/>
                <a:cs typeface="Calibri" panose="020F0502020204030204" pitchFamily="34" charset="0"/>
              </a:rPr>
              <a:t>abuse or neglect </a:t>
            </a:r>
            <a:r>
              <a:rPr lang="en-US" sz="2000">
                <a:solidFill>
                  <a:srgbClr val="141414"/>
                </a:solidFill>
                <a:effectLst/>
                <a:latin typeface="+mn-lt"/>
                <a:ea typeface="Times New Roman" panose="02020603050405020304" pitchFamily="18" charset="0"/>
                <a:cs typeface="Calibri" panose="020F0502020204030204" pitchFamily="34" charset="0"/>
              </a:rPr>
              <a:t>and students and/or families are </a:t>
            </a:r>
            <a:r>
              <a:rPr lang="en-US" sz="2000" b="1">
                <a:solidFill>
                  <a:srgbClr val="141414"/>
                </a:solidFill>
                <a:effectLst/>
                <a:latin typeface="+mn-lt"/>
                <a:ea typeface="Times New Roman" panose="02020603050405020304" pitchFamily="18" charset="0"/>
                <a:cs typeface="Calibri" panose="020F0502020204030204" pitchFamily="34" charset="0"/>
              </a:rPr>
              <a:t>non-responsive to ongoing, multiple, and varied efforts to connect and engage</a:t>
            </a:r>
            <a:r>
              <a:rPr lang="en-US" sz="2000">
                <a:solidFill>
                  <a:srgbClr val="141414"/>
                </a:solidFill>
                <a:effectLst/>
                <a:latin typeface="+mn-lt"/>
                <a:ea typeface="Times New Roman" panose="02020603050405020304" pitchFamily="18" charset="0"/>
                <a:cs typeface="Calibri" panose="020F0502020204030204" pitchFamily="34" charset="0"/>
              </a:rPr>
              <a:t>.</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b="1">
                <a:solidFill>
                  <a:srgbClr val="141414"/>
                </a:solidFill>
                <a:effectLst/>
                <a:latin typeface="+mn-lt"/>
                <a:ea typeface="Times New Roman" panose="02020603050405020304" pitchFamily="18" charset="0"/>
                <a:cs typeface="Calibri" panose="020F0502020204030204" pitchFamily="34" charset="0"/>
              </a:rPr>
              <a:t>Chronic truancy </a:t>
            </a:r>
            <a:r>
              <a:rPr lang="en-US" sz="2000">
                <a:solidFill>
                  <a:srgbClr val="141414"/>
                </a:solidFill>
                <a:effectLst/>
                <a:latin typeface="+mn-lt"/>
                <a:ea typeface="Times New Roman" panose="02020603050405020304" pitchFamily="18" charset="0"/>
                <a:cs typeface="Calibri" panose="020F0502020204030204" pitchFamily="34" charset="0"/>
              </a:rPr>
              <a:t>or absence from school programming without improvement that, </a:t>
            </a:r>
            <a:r>
              <a:rPr lang="en-US" sz="2000" b="1">
                <a:solidFill>
                  <a:srgbClr val="141414"/>
                </a:solidFill>
                <a:effectLst/>
                <a:latin typeface="+mn-lt"/>
                <a:ea typeface="Times New Roman" panose="02020603050405020304" pitchFamily="18" charset="0"/>
                <a:cs typeface="Calibri" panose="020F0502020204030204" pitchFamily="34" charset="0"/>
              </a:rPr>
              <a:t>despite attempts at intervention and support</a:t>
            </a:r>
            <a:r>
              <a:rPr lang="en-US" sz="2000">
                <a:solidFill>
                  <a:srgbClr val="141414"/>
                </a:solidFill>
                <a:effectLst/>
                <a:latin typeface="+mn-lt"/>
                <a:ea typeface="Times New Roman" panose="02020603050405020304" pitchFamily="18" charset="0"/>
                <a:cs typeface="Calibri" panose="020F0502020204030204" pitchFamily="34" charset="0"/>
              </a:rPr>
              <a:t>, also calls into question </a:t>
            </a:r>
            <a:r>
              <a:rPr lang="en-US" sz="2000" b="1">
                <a:solidFill>
                  <a:srgbClr val="141414"/>
                </a:solidFill>
                <a:effectLst/>
                <a:latin typeface="+mn-lt"/>
                <a:ea typeface="Times New Roman" panose="02020603050405020304" pitchFamily="18" charset="0"/>
                <a:cs typeface="Calibri" panose="020F0502020204030204" pitchFamily="34" charset="0"/>
              </a:rPr>
              <a:t>student safety</a:t>
            </a:r>
            <a:r>
              <a:rPr lang="en-US" sz="2000">
                <a:solidFill>
                  <a:srgbClr val="141414"/>
                </a:solidFill>
                <a:effectLst/>
                <a:latin typeface="+mn-lt"/>
                <a:ea typeface="Times New Roman" panose="02020603050405020304" pitchFamily="18" charset="0"/>
                <a:cs typeface="Calibri" panose="020F0502020204030204" pitchFamily="34" charset="0"/>
              </a:rPr>
              <a:t>.</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Observation of </a:t>
            </a:r>
            <a:r>
              <a:rPr lang="en-US" sz="2000" b="1">
                <a:effectLst/>
                <a:latin typeface="+mn-lt"/>
                <a:ea typeface="Calibri" panose="020F0502020204030204" pitchFamily="34" charset="0"/>
                <a:cs typeface="Arial" panose="020B0604020202020204" pitchFamily="34" charset="0"/>
              </a:rPr>
              <a:t>unexplained or suspicious</a:t>
            </a:r>
            <a:r>
              <a:rPr lang="en-US" sz="2000" b="1">
                <a:solidFill>
                  <a:srgbClr val="141414"/>
                </a:solidFill>
                <a:effectLst/>
                <a:latin typeface="+mn-lt"/>
                <a:ea typeface="Times New Roman" panose="02020603050405020304" pitchFamily="18" charset="0"/>
                <a:cs typeface="Calibri" panose="020F0502020204030204" pitchFamily="34" charset="0"/>
              </a:rPr>
              <a:t> bruising, welts, cuts, or other injuries </a:t>
            </a:r>
            <a:r>
              <a:rPr lang="en-US" sz="2000">
                <a:solidFill>
                  <a:srgbClr val="141414"/>
                </a:solidFill>
                <a:effectLst/>
                <a:latin typeface="+mn-lt"/>
                <a:ea typeface="Times New Roman" panose="02020603050405020304" pitchFamily="18" charset="0"/>
                <a:cs typeface="Calibri" panose="020F0502020204030204" pitchFamily="34" charset="0"/>
              </a:rPr>
              <a:t>on a child.</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Observation of or </a:t>
            </a:r>
            <a:r>
              <a:rPr lang="en-US" sz="2000" b="1">
                <a:solidFill>
                  <a:srgbClr val="141414"/>
                </a:solidFill>
                <a:effectLst/>
                <a:latin typeface="+mn-lt"/>
                <a:ea typeface="Times New Roman" panose="02020603050405020304" pitchFamily="18" charset="0"/>
                <a:cs typeface="Calibri" panose="020F0502020204030204" pitchFamily="34" charset="0"/>
              </a:rPr>
              <a:t>reasonable cause to believe the child, adult, or caregiver is providing care while under the influence of drugs or alcohol</a:t>
            </a:r>
            <a:r>
              <a:rPr lang="en-US" sz="2000">
                <a:solidFill>
                  <a:srgbClr val="141414"/>
                </a:solidFill>
                <a:effectLst/>
                <a:latin typeface="+mn-lt"/>
                <a:ea typeface="Times New Roman" panose="02020603050405020304" pitchFamily="18" charset="0"/>
                <a:cs typeface="Calibri" panose="020F0502020204030204" pitchFamily="34" charset="0"/>
              </a:rPr>
              <a:t> that could be resulting in abuse or neglect. </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Observation of or reasonable cause to believe there are </a:t>
            </a:r>
            <a:r>
              <a:rPr lang="en-US" sz="2000" b="1">
                <a:solidFill>
                  <a:srgbClr val="141414"/>
                </a:solidFill>
                <a:effectLst/>
                <a:latin typeface="+mn-lt"/>
                <a:ea typeface="Times New Roman" panose="02020603050405020304" pitchFamily="18" charset="0"/>
                <a:cs typeface="Calibri" panose="020F0502020204030204" pitchFamily="34" charset="0"/>
              </a:rPr>
              <a:t>hazards that create safety concerns </a:t>
            </a:r>
            <a:r>
              <a:rPr lang="en-US" sz="2000">
                <a:solidFill>
                  <a:srgbClr val="141414"/>
                </a:solidFill>
                <a:effectLst/>
                <a:latin typeface="+mn-lt"/>
                <a:ea typeface="Times New Roman" panose="02020603050405020304" pitchFamily="18" charset="0"/>
                <a:cs typeface="Calibri" panose="020F0502020204030204" pitchFamily="34" charset="0"/>
              </a:rPr>
              <a:t>in the home (e.g., weapons within reach).</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Observation of or a student discloses </a:t>
            </a:r>
            <a:r>
              <a:rPr lang="en-US" sz="2000" b="1">
                <a:solidFill>
                  <a:srgbClr val="141414"/>
                </a:solidFill>
                <a:effectLst/>
                <a:latin typeface="+mn-lt"/>
                <a:ea typeface="Times New Roman" panose="02020603050405020304" pitchFamily="18" charset="0"/>
                <a:cs typeface="Calibri" panose="020F0502020204030204" pitchFamily="34" charset="0"/>
              </a:rPr>
              <a:t>abuse or neglect</a:t>
            </a:r>
            <a:r>
              <a:rPr lang="en-US" sz="2000">
                <a:solidFill>
                  <a:srgbClr val="141414"/>
                </a:solidFill>
                <a:effectLst/>
                <a:latin typeface="+mn-lt"/>
                <a:ea typeface="Times New Roman" panose="02020603050405020304" pitchFamily="18" charset="0"/>
                <a:cs typeface="Calibri" panose="020F0502020204030204" pitchFamily="34" charset="0"/>
              </a:rPr>
              <a:t>. </a:t>
            </a:r>
          </a:p>
          <a:p>
            <a:pPr marL="34290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Any other time there is </a:t>
            </a:r>
            <a:r>
              <a:rPr lang="en-US" sz="2000" b="1">
                <a:solidFill>
                  <a:srgbClr val="141414"/>
                </a:solidFill>
                <a:effectLst/>
                <a:latin typeface="+mn-lt"/>
                <a:ea typeface="Times New Roman" panose="02020603050405020304" pitchFamily="18" charset="0"/>
                <a:cs typeface="Calibri" panose="020F0502020204030204" pitchFamily="34" charset="0"/>
              </a:rPr>
              <a:t>reasonable cause to believe </a:t>
            </a:r>
            <a:r>
              <a:rPr lang="en-US" sz="2000">
                <a:solidFill>
                  <a:srgbClr val="141414"/>
                </a:solidFill>
                <a:effectLst/>
                <a:latin typeface="+mn-lt"/>
                <a:ea typeface="Times New Roman" panose="02020603050405020304" pitchFamily="18" charset="0"/>
                <a:cs typeface="Calibri" panose="020F0502020204030204" pitchFamily="34" charset="0"/>
              </a:rPr>
              <a:t>that </a:t>
            </a:r>
            <a:r>
              <a:rPr lang="en-US" sz="2000" b="1">
                <a:solidFill>
                  <a:srgbClr val="141414"/>
                </a:solidFill>
                <a:effectLst/>
                <a:latin typeface="+mn-lt"/>
                <a:ea typeface="Times New Roman" panose="02020603050405020304" pitchFamily="18" charset="0"/>
                <a:cs typeface="Calibri" panose="020F0502020204030204" pitchFamily="34" charset="0"/>
              </a:rPr>
              <a:t>a child(ren) </a:t>
            </a:r>
            <a:r>
              <a:rPr lang="en-US" sz="2000">
                <a:solidFill>
                  <a:srgbClr val="141414"/>
                </a:solidFill>
                <a:effectLst/>
                <a:latin typeface="+mn-lt"/>
                <a:ea typeface="Times New Roman" panose="02020603050405020304" pitchFamily="18" charset="0"/>
                <a:cs typeface="Calibri" panose="020F0502020204030204" pitchFamily="34" charset="0"/>
              </a:rPr>
              <a:t>is being </a:t>
            </a:r>
            <a:r>
              <a:rPr lang="en-US" sz="2000" b="1">
                <a:solidFill>
                  <a:srgbClr val="141414"/>
                </a:solidFill>
                <a:effectLst/>
                <a:latin typeface="+mn-lt"/>
                <a:ea typeface="Times New Roman" panose="02020603050405020304" pitchFamily="18" charset="0"/>
                <a:cs typeface="Calibri" panose="020F0502020204030204" pitchFamily="34" charset="0"/>
              </a:rPr>
              <a:t>abused or neglected. </a:t>
            </a:r>
            <a:r>
              <a:rPr lang="en-US" sz="2000">
                <a:solidFill>
                  <a:srgbClr val="141414"/>
                </a:solidFill>
                <a:effectLst/>
                <a:latin typeface="+mn-lt"/>
                <a:ea typeface="Times New Roman" panose="02020603050405020304" pitchFamily="18" charset="0"/>
                <a:cs typeface="Calibri" panose="020F0502020204030204" pitchFamily="34" charset="0"/>
              </a:rPr>
              <a:t>(This reasonable cause can be based on expertise as an educator and/or past experiences with this child or family.)</a:t>
            </a:r>
            <a:endParaRPr lang="en-US" sz="20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pPr>
            <a:endParaRPr lang="en-US" sz="1800">
              <a:solidFill>
                <a:srgbClr val="141414"/>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78F5CE19-7968-4357-99F2-5AC0AD6BEB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90347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B0AA-3E3E-4B0C-8536-1A7F3098626D}"/>
              </a:ext>
            </a:extLst>
          </p:cNvPr>
          <p:cNvSpPr>
            <a:spLocks noGrp="1"/>
          </p:cNvSpPr>
          <p:nvPr>
            <p:ph type="title"/>
          </p:nvPr>
        </p:nvSpPr>
        <p:spPr/>
        <p:txBody>
          <a:bodyPr/>
          <a:lstStyle/>
          <a:p>
            <a:r>
              <a:rPr lang="en-US" dirty="0"/>
              <a:t>How to Communicate a Report of Suspected Abuse or Neglect</a:t>
            </a:r>
          </a:p>
        </p:txBody>
      </p:sp>
      <p:sp>
        <p:nvSpPr>
          <p:cNvPr id="3" name="Content Placeholder 2">
            <a:extLst>
              <a:ext uri="{FF2B5EF4-FFF2-40B4-BE49-F238E27FC236}">
                <a16:creationId xmlns:a16="http://schemas.microsoft.com/office/drawing/2014/main" id="{352EFC41-419A-4161-BD1A-5A30FB7AF69B}"/>
              </a:ext>
            </a:extLst>
          </p:cNvPr>
          <p:cNvSpPr>
            <a:spLocks noGrp="1"/>
          </p:cNvSpPr>
          <p:nvPr>
            <p:ph idx="1"/>
          </p:nvPr>
        </p:nvSpPr>
        <p:spPr/>
        <p:txBody>
          <a:bodyPr/>
          <a:lstStyle/>
          <a:p>
            <a:r>
              <a:rPr lang="en-US" sz="2400">
                <a:effectLst/>
                <a:latin typeface="+mn-lt"/>
                <a:ea typeface="Calibri" panose="020F0502020204030204" pitchFamily="34" charset="0"/>
                <a:cs typeface="Arial" panose="020B0604020202020204" pitchFamily="34" charset="0"/>
              </a:rPr>
              <a:t>All reports of suspected child abuse or neglect must be communicated by telephone to DCF. </a:t>
            </a:r>
          </a:p>
          <a:p>
            <a:r>
              <a:rPr lang="en-US" sz="2400">
                <a:effectLst/>
                <a:latin typeface="+mn-lt"/>
                <a:ea typeface="Calibri" panose="020F0502020204030204" pitchFamily="34" charset="0"/>
                <a:cs typeface="Arial" panose="020B0604020202020204" pitchFamily="34" charset="0"/>
              </a:rPr>
              <a:t>During regular business hours (8:45 a.m. to 5:00 p.m. M-F) educators may call the </a:t>
            </a:r>
            <a:r>
              <a:rPr lang="en-US" sz="2400" u="sng">
                <a:solidFill>
                  <a:srgbClr val="0563C1"/>
                </a:solidFill>
                <a:effectLst/>
                <a:latin typeface="+mn-lt"/>
                <a:ea typeface="Calibri" panose="020F0502020204030204" pitchFamily="34" charset="0"/>
                <a:cs typeface="Arial" panose="020B0604020202020204" pitchFamily="34" charset="0"/>
                <a:hlinkClick r:id="rId2"/>
              </a:rPr>
              <a:t>DCF area office</a:t>
            </a:r>
            <a:r>
              <a:rPr lang="en-US" sz="2400">
                <a:effectLst/>
                <a:latin typeface="+mn-lt"/>
                <a:ea typeface="Calibri" panose="020F0502020204030204" pitchFamily="34" charset="0"/>
                <a:cs typeface="Arial" panose="020B0604020202020204" pitchFamily="34" charset="0"/>
              </a:rPr>
              <a:t> that serves the city or town where the child lives. </a:t>
            </a:r>
          </a:p>
          <a:p>
            <a:r>
              <a:rPr lang="en-US" sz="2400">
                <a:effectLst/>
                <a:latin typeface="+mn-lt"/>
                <a:ea typeface="Calibri" panose="020F0502020204030204" pitchFamily="34" charset="0"/>
                <a:cs typeface="Arial" panose="020B0604020202020204" pitchFamily="34" charset="0"/>
              </a:rPr>
              <a:t>Nights, weekends, and holidays, educators may dial the Child-at-Risk Hotline at (800) 792-5200. More information is available at </a:t>
            </a:r>
            <a:r>
              <a:rPr lang="en-US" sz="2400" u="sng">
                <a:solidFill>
                  <a:srgbClr val="0563C1"/>
                </a:solidFill>
                <a:effectLst/>
                <a:latin typeface="+mn-lt"/>
                <a:ea typeface="Calibri" panose="020F0502020204030204" pitchFamily="34" charset="0"/>
                <a:cs typeface="Arial" panose="020B0604020202020204" pitchFamily="34" charset="0"/>
                <a:hlinkClick r:id="rId3"/>
              </a:rPr>
              <a:t>https://www.mass.gov/how-to/report-child-abuse-or-neglect</a:t>
            </a:r>
            <a:r>
              <a:rPr lang="en-US" sz="2400">
                <a:effectLst/>
                <a:latin typeface="+mn-lt"/>
                <a:ea typeface="Calibri" panose="020F0502020204030204" pitchFamily="34" charset="0"/>
                <a:cs typeface="Arial" panose="020B0604020202020204" pitchFamily="34" charset="0"/>
              </a:rPr>
              <a:t>.</a:t>
            </a:r>
          </a:p>
          <a:p>
            <a:endParaRPr lang="en-US"/>
          </a:p>
        </p:txBody>
      </p:sp>
      <p:sp>
        <p:nvSpPr>
          <p:cNvPr id="4" name="Slide Number Placeholder 3">
            <a:extLst>
              <a:ext uri="{FF2B5EF4-FFF2-40B4-BE49-F238E27FC236}">
                <a16:creationId xmlns:a16="http://schemas.microsoft.com/office/drawing/2014/main" id="{9D544AA3-3D75-401A-BF61-69C102ECF4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01239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83D-BBDC-4683-AD3A-39F44F845C56}"/>
              </a:ext>
            </a:extLst>
          </p:cNvPr>
          <p:cNvSpPr>
            <a:spLocks noGrp="1"/>
          </p:cNvSpPr>
          <p:nvPr>
            <p:ph type="title"/>
          </p:nvPr>
        </p:nvSpPr>
        <p:spPr/>
        <p:txBody>
          <a:bodyPr/>
          <a:lstStyle/>
          <a:p>
            <a:r>
              <a:rPr lang="en-US" dirty="0"/>
              <a:t>Remote Learning</a:t>
            </a:r>
          </a:p>
        </p:txBody>
      </p:sp>
      <p:sp>
        <p:nvSpPr>
          <p:cNvPr id="3" name="Content Placeholder 2">
            <a:extLst>
              <a:ext uri="{FF2B5EF4-FFF2-40B4-BE49-F238E27FC236}">
                <a16:creationId xmlns:a16="http://schemas.microsoft.com/office/drawing/2014/main" id="{807897E4-05BF-43D9-A9CF-4EB69CD56975}"/>
              </a:ext>
            </a:extLst>
          </p:cNvPr>
          <p:cNvSpPr>
            <a:spLocks noGrp="1"/>
          </p:cNvSpPr>
          <p:nvPr>
            <p:ph idx="1"/>
          </p:nvPr>
        </p:nvSpPr>
        <p:spPr/>
        <p:txBody>
          <a:bodyPr/>
          <a:lstStyle/>
          <a:p>
            <a:pPr marL="0" indent="0">
              <a:buNone/>
            </a:pPr>
            <a:r>
              <a:rPr lang="en-US" sz="2600" b="1">
                <a:effectLst/>
                <a:latin typeface="+mn-lt"/>
                <a:ea typeface="Calibri" panose="020F0502020204030204" pitchFamily="34" charset="0"/>
                <a:cs typeface="Arial" panose="020B0604020202020204" pitchFamily="34" charset="0"/>
              </a:rPr>
              <a:t>This fall, all schools and districts are required to resume </a:t>
            </a:r>
            <a:r>
              <a:rPr lang="en-US" sz="2600" b="1" u="sng">
                <a:solidFill>
                  <a:srgbClr val="0563C1"/>
                </a:solidFill>
                <a:effectLst/>
                <a:latin typeface="+mn-lt"/>
                <a:ea typeface="Calibri" panose="020F0502020204030204" pitchFamily="34" charset="0"/>
                <a:cs typeface="Arial" panose="020B0604020202020204" pitchFamily="34" charset="0"/>
                <a:hlinkClick r:id="rId2"/>
              </a:rPr>
              <a:t>full, in-person learning</a:t>
            </a:r>
            <a:r>
              <a:rPr lang="en-US" sz="2600" b="1">
                <a:effectLst/>
                <a:latin typeface="+mn-lt"/>
                <a:ea typeface="Calibri" panose="020F0502020204030204" pitchFamily="34" charset="0"/>
                <a:cs typeface="Arial" panose="020B0604020202020204" pitchFamily="34" charset="0"/>
              </a:rPr>
              <a:t>, but in exceptional cases remote learning may continue to be an option.  </a:t>
            </a:r>
          </a:p>
          <a:p>
            <a:r>
              <a:rPr lang="en-US" sz="2200">
                <a:effectLst/>
                <a:latin typeface="+mn-lt"/>
                <a:ea typeface="Calibri" panose="020F0502020204030204" pitchFamily="34" charset="0"/>
                <a:cs typeface="Arial" panose="020B0604020202020204" pitchFamily="34" charset="0"/>
              </a:rPr>
              <a:t>For example, remote learning may be appropriate for </a:t>
            </a:r>
            <a:r>
              <a:rPr lang="en-US" sz="2200" u="sng">
                <a:solidFill>
                  <a:srgbClr val="0563C1"/>
                </a:solidFill>
                <a:effectLst/>
                <a:latin typeface="+mn-lt"/>
                <a:ea typeface="Calibri" panose="020F0502020204030204" pitchFamily="34" charset="0"/>
                <a:cs typeface="Arial" panose="020B0604020202020204" pitchFamily="34" charset="0"/>
                <a:hlinkClick r:id="rId3"/>
              </a:rPr>
              <a:t>students with medical conditions who may need educational services in the home or hospital setting (requires Physician’s Affirmation)</a:t>
            </a:r>
            <a:r>
              <a:rPr lang="en-US" sz="2200">
                <a:effectLst/>
                <a:latin typeface="+mn-lt"/>
                <a:ea typeface="Calibri" panose="020F0502020204030204" pitchFamily="34" charset="0"/>
                <a:cs typeface="Arial" panose="020B0604020202020204" pitchFamily="34" charset="0"/>
              </a:rPr>
              <a:t>, students attending in-district </a:t>
            </a:r>
            <a:r>
              <a:rPr lang="en-US" sz="2200" u="sng">
                <a:solidFill>
                  <a:srgbClr val="0563C1"/>
                </a:solidFill>
                <a:effectLst/>
                <a:latin typeface="+mn-lt"/>
                <a:ea typeface="Calibri" panose="020F0502020204030204" pitchFamily="34" charset="0"/>
                <a:cs typeface="Arial" panose="020B0604020202020204" pitchFamily="34" charset="0"/>
                <a:hlinkClick r:id="rId4"/>
              </a:rPr>
              <a:t>virtual schools</a:t>
            </a:r>
            <a:r>
              <a:rPr lang="en-US" sz="2200">
                <a:effectLst/>
                <a:latin typeface="+mn-lt"/>
                <a:ea typeface="Calibri" panose="020F0502020204030204" pitchFamily="34" charset="0"/>
                <a:cs typeface="Arial" panose="020B0604020202020204" pitchFamily="34" charset="0"/>
              </a:rPr>
              <a:t>, or students attending approved district virtual programs). </a:t>
            </a:r>
          </a:p>
          <a:p>
            <a:pPr marL="0" indent="0">
              <a:buNone/>
            </a:pPr>
            <a:r>
              <a:rPr lang="en-US" sz="2600" b="1">
                <a:latin typeface="+mn-lt"/>
                <a:ea typeface="Calibri" panose="020F0502020204030204" pitchFamily="34" charset="0"/>
                <a:cs typeface="Arial" panose="020B0604020202020204" pitchFamily="34" charset="0"/>
              </a:rPr>
              <a:t>The updated version of the </a:t>
            </a:r>
            <a:r>
              <a:rPr lang="en-US" sz="2600" b="1" i="1">
                <a:effectLst/>
                <a:latin typeface="+mn-lt"/>
                <a:ea typeface="Calibri" panose="020F0502020204030204" pitchFamily="34" charset="0"/>
                <a:cs typeface="Arial" panose="020B0604020202020204" pitchFamily="34" charset="0"/>
              </a:rPr>
              <a:t>Promoting Student Engagement, Learning, Wellbeing and Safety</a:t>
            </a:r>
            <a:r>
              <a:rPr lang="en-US" sz="2600" b="1">
                <a:effectLst/>
                <a:latin typeface="+mn-lt"/>
                <a:ea typeface="Calibri" panose="020F0502020204030204" pitchFamily="34" charset="0"/>
                <a:cs typeface="Arial" panose="020B0604020202020204" pitchFamily="34" charset="0"/>
              </a:rPr>
              <a:t> document contains an updated Appendix aimed at For students learning remotely, please consider the following strategies for promoting engagement, learning, wellbeing, and safety.</a:t>
            </a:r>
          </a:p>
          <a:p>
            <a:r>
              <a:rPr lang="en-US" sz="2200">
                <a:effectLst/>
                <a:latin typeface="+mn-lt"/>
                <a:ea typeface="Calibri" panose="020F0502020204030204" pitchFamily="34" charset="0"/>
                <a:cs typeface="Arial" panose="020B0604020202020204" pitchFamily="34" charset="0"/>
              </a:rPr>
              <a:t>The strategies in this Appendix are intended to supplement the other guidance in the document, not to replace it.</a:t>
            </a:r>
          </a:p>
          <a:p>
            <a:endParaRPr lang="en-US" sz="3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36B0BA14-DB94-413D-AA1A-D2EFD8870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80596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337C-BA43-438D-B5D7-9D32A314A4C6}"/>
              </a:ext>
            </a:extLst>
          </p:cNvPr>
          <p:cNvSpPr>
            <a:spLocks noGrp="1"/>
          </p:cNvSpPr>
          <p:nvPr>
            <p:ph type="title"/>
          </p:nvPr>
        </p:nvSpPr>
        <p:spPr/>
        <p:txBody>
          <a:bodyPr/>
          <a:lstStyle/>
          <a:p>
            <a:r>
              <a:rPr lang="en-US" dirty="0">
                <a:latin typeface="Segoe UI Semibold"/>
                <a:cs typeface="Segoe UI Semibold"/>
              </a:rPr>
              <a:t>OSERS Updates: Return To School Roadmap</a:t>
            </a:r>
          </a:p>
        </p:txBody>
      </p:sp>
      <p:sp>
        <p:nvSpPr>
          <p:cNvPr id="3" name="Content Placeholder 2">
            <a:extLst>
              <a:ext uri="{FF2B5EF4-FFF2-40B4-BE49-F238E27FC236}">
                <a16:creationId xmlns:a16="http://schemas.microsoft.com/office/drawing/2014/main" id="{BB51D4CC-0560-4752-80D5-CF978CF23D40}"/>
              </a:ext>
            </a:extLst>
          </p:cNvPr>
          <p:cNvSpPr>
            <a:spLocks noGrp="1"/>
          </p:cNvSpPr>
          <p:nvPr>
            <p:ph idx="1"/>
          </p:nvPr>
        </p:nvSpPr>
        <p:spPr>
          <a:xfrm>
            <a:off x="132735" y="1230403"/>
            <a:ext cx="11805980" cy="5049746"/>
          </a:xfrm>
        </p:spPr>
        <p:txBody>
          <a:bodyPr vert="horz" lIns="91440" tIns="45720" rIns="91440" bIns="45720" rtlCol="0" anchor="t">
            <a:noAutofit/>
          </a:bodyPr>
          <a:lstStyle/>
          <a:p>
            <a:pPr marL="0" indent="0">
              <a:buNone/>
            </a:pPr>
            <a:r>
              <a:rPr lang="en-US" dirty="0">
                <a:latin typeface="Segoe UI"/>
                <a:cs typeface="Segoe UI"/>
                <a:hlinkClick r:id="rId2"/>
              </a:rPr>
              <a:t>Dear Partner Letter </a:t>
            </a:r>
            <a:r>
              <a:rPr lang="en-US" dirty="0">
                <a:latin typeface="Segoe UI"/>
                <a:cs typeface="Segoe UI"/>
              </a:rPr>
              <a:t>from OSERS/OSEP</a:t>
            </a:r>
          </a:p>
          <a:p>
            <a:pPr marL="0" indent="0">
              <a:buNone/>
            </a:pPr>
            <a:r>
              <a:rPr lang="en-US" sz="2400" dirty="0">
                <a:latin typeface="Segoe UI"/>
                <a:cs typeface="Segoe UI"/>
              </a:rPr>
              <a:t>Key Points:</a:t>
            </a:r>
          </a:p>
          <a:p>
            <a:pPr marL="457200" indent="-457200">
              <a:buFont typeface="Arial" panose="020B0604020202020204" pitchFamily="34" charset="0"/>
              <a:buChar char="•"/>
            </a:pPr>
            <a:r>
              <a:rPr lang="en-US" sz="2400" dirty="0">
                <a:latin typeface="Segoe UI"/>
                <a:cs typeface="Segoe UI"/>
              </a:rPr>
              <a:t>OSERS will release IDEA guidance documents in the coming weeks and months focusing on school reopening efforts and are intended to support the full implementation of IDEA requirements.</a:t>
            </a:r>
          </a:p>
          <a:p>
            <a:pPr marL="457200" indent="-457200">
              <a:buFont typeface="Arial" panose="020B0604020202020204" pitchFamily="34" charset="0"/>
              <a:buChar char="•"/>
            </a:pPr>
            <a:r>
              <a:rPr lang="en-US" sz="2400" dirty="0">
                <a:latin typeface="Segoe UI"/>
                <a:cs typeface="Segoe UI"/>
              </a:rPr>
              <a:t>OSERS expects that all schools and districts will provide every student with the opportunity for full-time, in-person learning for the 2021–2022 school year.</a:t>
            </a:r>
          </a:p>
          <a:p>
            <a:pPr marL="457200" indent="-457200">
              <a:buFont typeface="Arial" panose="020B0604020202020204" pitchFamily="34" charset="0"/>
              <a:buChar char="•"/>
            </a:pPr>
            <a:r>
              <a:rPr lang="en-US" sz="2400" dirty="0">
                <a:latin typeface="Segoe UI"/>
                <a:cs typeface="Segoe UI"/>
              </a:rPr>
              <a:t>OSERS reiterates and emphasizes that children with disabilities retain their rights to receive appropriate services under IDEA. This includes ensuring that IEPs are in effect for children with disabilities at the start of the upcoming school year, and all of the rights of children with disabilities and their parents under IDEA Part B.</a:t>
            </a:r>
            <a:endParaRPr lang="en-US" dirty="0">
              <a:latin typeface="Segoe UI"/>
              <a:cs typeface="Segoe UI"/>
            </a:endParaRPr>
          </a:p>
        </p:txBody>
      </p:sp>
      <p:sp>
        <p:nvSpPr>
          <p:cNvPr id="4" name="Slide Number Placeholder 3">
            <a:extLst>
              <a:ext uri="{FF2B5EF4-FFF2-40B4-BE49-F238E27FC236}">
                <a16:creationId xmlns:a16="http://schemas.microsoft.com/office/drawing/2014/main" id="{A04628B7-5E17-4080-8519-9F2DA9350FCA}"/>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2950331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7814-A782-4104-A512-9088CB52412E}"/>
              </a:ext>
            </a:extLst>
          </p:cNvPr>
          <p:cNvSpPr>
            <a:spLocks noGrp="1"/>
          </p:cNvSpPr>
          <p:nvPr>
            <p:ph type="title"/>
          </p:nvPr>
        </p:nvSpPr>
        <p:spPr>
          <a:xfrm>
            <a:off x="467102" y="44510"/>
            <a:ext cx="11370972" cy="1112172"/>
          </a:xfrm>
        </p:spPr>
        <p:txBody>
          <a:bodyPr/>
          <a:lstStyle/>
          <a:p>
            <a:r>
              <a:rPr lang="en-US" dirty="0">
                <a:latin typeface="Segoe UI Semibold"/>
                <a:cs typeface="Segoe UI Semibold"/>
              </a:rPr>
              <a:t>OSERS Updates: Return To School Roadmap</a:t>
            </a:r>
          </a:p>
        </p:txBody>
      </p:sp>
      <p:sp>
        <p:nvSpPr>
          <p:cNvPr id="3" name="Content Placeholder 2">
            <a:extLst>
              <a:ext uri="{FF2B5EF4-FFF2-40B4-BE49-F238E27FC236}">
                <a16:creationId xmlns:a16="http://schemas.microsoft.com/office/drawing/2014/main" id="{82B4CAD8-26B1-4771-B0B9-EFBE074137A1}"/>
              </a:ext>
            </a:extLst>
          </p:cNvPr>
          <p:cNvSpPr>
            <a:spLocks noGrp="1"/>
          </p:cNvSpPr>
          <p:nvPr>
            <p:ph idx="1"/>
          </p:nvPr>
        </p:nvSpPr>
        <p:spPr/>
        <p:txBody>
          <a:bodyPr/>
          <a:lstStyle/>
          <a:p>
            <a:pPr marL="0" indent="0">
              <a:buNone/>
            </a:pPr>
            <a:r>
              <a:rPr lang="en-US" dirty="0">
                <a:hlinkClick r:id="rId2"/>
              </a:rPr>
              <a:t>OSEP Q&amp;A on Child Find</a:t>
            </a:r>
            <a:r>
              <a:rPr lang="en-US" dirty="0"/>
              <a:t> answers:</a:t>
            </a:r>
          </a:p>
          <a:p>
            <a:pPr marL="0" indent="0">
              <a:buNone/>
            </a:pPr>
            <a:endParaRPr lang="en-US" dirty="0"/>
          </a:p>
          <a:p>
            <a:pPr marL="457200" indent="-457200">
              <a:buFont typeface="Wingdings" panose="05000000000000000000" pitchFamily="2" charset="2"/>
              <a:buChar char="Ø"/>
            </a:pPr>
            <a:r>
              <a:rPr lang="en-US" dirty="0"/>
              <a:t>General Child Find Requirements</a:t>
            </a:r>
          </a:p>
          <a:p>
            <a:pPr lvl="1">
              <a:buFont typeface="Arial" panose="020B0604020202020204" pitchFamily="34" charset="0"/>
              <a:buChar char="•"/>
            </a:pPr>
            <a:r>
              <a:rPr lang="en-US" sz="2400" dirty="0"/>
              <a:t>Regular and supplemental IDEA Part B (240/262), ESSER, and the GEER Funds may be used for child find activities</a:t>
            </a:r>
          </a:p>
          <a:p>
            <a:pPr marL="457200" indent="-457200">
              <a:buFont typeface="Wingdings" panose="05000000000000000000" pitchFamily="2" charset="2"/>
              <a:buChar char="Ø"/>
            </a:pPr>
            <a:r>
              <a:rPr lang="en-US" dirty="0"/>
              <a:t>Referral and Initial Evaluation</a:t>
            </a:r>
          </a:p>
          <a:p>
            <a:pPr marL="457200" indent="-457200">
              <a:buFont typeface="Wingdings" panose="05000000000000000000" pitchFamily="2" charset="2"/>
              <a:buChar char="Ø"/>
            </a:pPr>
            <a:r>
              <a:rPr lang="en-US" dirty="0"/>
              <a:t>Child Find Considerations related to COVID-19 Pandemic</a:t>
            </a:r>
          </a:p>
          <a:p>
            <a:pPr lvl="1">
              <a:buFont typeface="Arial" panose="020B0604020202020204" pitchFamily="34" charset="0"/>
              <a:buChar char="•"/>
            </a:pPr>
            <a:r>
              <a:rPr lang="en-US" sz="2400" dirty="0"/>
              <a:t>Unique challenges of child find during online learning</a:t>
            </a:r>
          </a:p>
          <a:p>
            <a:pPr lvl="1">
              <a:buFont typeface="Arial" panose="020B0604020202020204" pitchFamily="34" charset="0"/>
              <a:buChar char="•"/>
            </a:pPr>
            <a:r>
              <a:rPr lang="en-US" sz="2400" dirty="0"/>
              <a:t>Suggestions for enhancing child find activities</a:t>
            </a:r>
          </a:p>
          <a:p>
            <a:pPr lvl="1">
              <a:buFont typeface="Arial" panose="020B0604020202020204" pitchFamily="34" charset="0"/>
              <a:buChar char="•"/>
            </a:pPr>
            <a:r>
              <a:rPr lang="en-US" sz="2400" dirty="0"/>
              <a:t>Limited instruction because of COVID-19 and referrals for eligibly</a:t>
            </a:r>
          </a:p>
          <a:p>
            <a:pPr lvl="1">
              <a:buFont typeface="Arial" panose="020B0604020202020204" pitchFamily="34" charset="0"/>
              <a:buChar char="•"/>
            </a:pPr>
            <a:r>
              <a:rPr lang="en-US" sz="2400" dirty="0"/>
              <a:t>Long COVID and its impact on a child’s ability to learn</a:t>
            </a:r>
          </a:p>
          <a:p>
            <a:pPr lvl="1">
              <a:buFont typeface="Arial" panose="020B0604020202020204" pitchFamily="34" charset="0"/>
              <a:buChar char="•"/>
            </a:pPr>
            <a:endParaRPr lang="en-US" dirty="0"/>
          </a:p>
          <a:p>
            <a:pPr marL="457200" lvl="1" indent="0">
              <a:buNone/>
            </a:pPr>
            <a:endParaRPr lang="en-US" dirty="0"/>
          </a:p>
          <a:p>
            <a:pPr marL="0" indent="0">
              <a:buNone/>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783E304-E931-41FB-8B42-0FB5080828CE}"/>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258659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A392-9F51-4141-AD35-752EFA550CCB}"/>
              </a:ext>
            </a:extLst>
          </p:cNvPr>
          <p:cNvSpPr>
            <a:spLocks noGrp="1"/>
          </p:cNvSpPr>
          <p:nvPr>
            <p:ph type="title"/>
          </p:nvPr>
        </p:nvSpPr>
        <p:spPr/>
        <p:txBody>
          <a:bodyPr/>
          <a:lstStyle/>
          <a:p>
            <a:r>
              <a:rPr lang="en-US" dirty="0"/>
              <a:t>Long COVID under Section 504 and the IDEA (OSEP Fact Sheet)</a:t>
            </a:r>
          </a:p>
        </p:txBody>
      </p:sp>
      <p:sp>
        <p:nvSpPr>
          <p:cNvPr id="3" name="Content Placeholder 2">
            <a:extLst>
              <a:ext uri="{FF2B5EF4-FFF2-40B4-BE49-F238E27FC236}">
                <a16:creationId xmlns:a16="http://schemas.microsoft.com/office/drawing/2014/main" id="{F0A062FD-016D-4912-B506-1A546DC01D1A}"/>
              </a:ext>
            </a:extLst>
          </p:cNvPr>
          <p:cNvSpPr>
            <a:spLocks noGrp="1"/>
          </p:cNvSpPr>
          <p:nvPr>
            <p:ph idx="1"/>
          </p:nvPr>
        </p:nvSpPr>
        <p:spPr>
          <a:xfrm>
            <a:off x="567743" y="4683608"/>
            <a:ext cx="11370972" cy="1405221"/>
          </a:xfrm>
        </p:spPr>
        <p:txBody>
          <a:bodyPr/>
          <a:lstStyle/>
          <a:p>
            <a:pPr marL="0" indent="0">
              <a:buNone/>
            </a:pPr>
            <a:r>
              <a:rPr lang="en-US" dirty="0">
                <a:hlinkClick r:id="rId2"/>
              </a:rPr>
              <a:t>https://sites.ed.gov/idea/files/ocr-factsheet-504-20210726.pdf</a:t>
            </a:r>
            <a:endParaRPr lang="en-US" dirty="0"/>
          </a:p>
          <a:p>
            <a:endParaRPr lang="en-US" dirty="0"/>
          </a:p>
          <a:p>
            <a:endParaRPr lang="en-US" dirty="0"/>
          </a:p>
        </p:txBody>
      </p:sp>
      <p:pic>
        <p:nvPicPr>
          <p:cNvPr id="5" name="Picture 4" descr="A screenshot of the U.S. Department of Education logo.">
            <a:extLst>
              <a:ext uri="{FF2B5EF4-FFF2-40B4-BE49-F238E27FC236}">
                <a16:creationId xmlns:a16="http://schemas.microsoft.com/office/drawing/2014/main" id="{B51D6F03-7BE8-454E-9ABF-BD01E8430B32}"/>
              </a:ext>
            </a:extLst>
          </p:cNvPr>
          <p:cNvPicPr>
            <a:picLocks noChangeAspect="1"/>
          </p:cNvPicPr>
          <p:nvPr/>
        </p:nvPicPr>
        <p:blipFill rotWithShape="1">
          <a:blip r:embed="rId3"/>
          <a:srcRect l="18530" t="22902" r="73247" b="62496"/>
          <a:stretch/>
        </p:blipFill>
        <p:spPr>
          <a:xfrm>
            <a:off x="5063266" y="1703740"/>
            <a:ext cx="2065467" cy="2062781"/>
          </a:xfrm>
          <a:prstGeom prst="rect">
            <a:avLst/>
          </a:prstGeom>
        </p:spPr>
      </p:pic>
    </p:spTree>
    <p:extLst>
      <p:ext uri="{BB962C8B-B14F-4D97-AF65-F5344CB8AC3E}">
        <p14:creationId xmlns:p14="http://schemas.microsoft.com/office/powerpoint/2010/main" val="397345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567743" y="288925"/>
            <a:ext cx="11370972" cy="679905"/>
          </a:xfrm>
        </p:spPr>
        <p:txBody>
          <a:bodyPr spcFirstLastPara="1" vert="horz" lIns="121900" tIns="121900" rIns="121900" bIns="121900" rtlCol="0" anchorCtr="0">
            <a:normAutofit fontScale="90000"/>
          </a:bodyPr>
          <a:lstStyle/>
          <a:p>
            <a:r>
              <a:rPr lang="en-US" b="1" dirty="0">
                <a:latin typeface="Segoe UI Semibold"/>
                <a:cs typeface="Segoe UI"/>
              </a:rPr>
              <a:t>Individual Student Accommodations </a:t>
            </a:r>
            <a:br>
              <a:rPr lang="en-US" b="1" dirty="0">
                <a:latin typeface="Segoe UI Semibold"/>
                <a:cs typeface="Segoe UI"/>
              </a:rPr>
            </a:br>
            <a:r>
              <a:rPr lang="en-US" b="1" dirty="0">
                <a:latin typeface="Segoe UI Semibold"/>
                <a:cs typeface="Segoe UI"/>
              </a:rPr>
              <a:t>603 CMR 28.03 (3)(c) and 28.04 (4)</a:t>
            </a:r>
            <a:endParaRPr lang="en-US" b="1" dirty="0">
              <a:latin typeface="Segoe UI Semibold"/>
            </a:endParaRPr>
          </a:p>
        </p:txBody>
      </p:sp>
      <p:graphicFrame>
        <p:nvGraphicFramePr>
          <p:cNvPr id="8" name="Table 8">
            <a:extLst>
              <a:ext uri="{FF2B5EF4-FFF2-40B4-BE49-F238E27FC236}">
                <a16:creationId xmlns:a16="http://schemas.microsoft.com/office/drawing/2014/main" id="{1DA21254-B782-1648-A4FD-E02E1D5BDB6E}"/>
              </a:ext>
            </a:extLst>
          </p:cNvPr>
          <p:cNvGraphicFramePr>
            <a:graphicFrameLocks noGrp="1"/>
          </p:cNvGraphicFramePr>
          <p:nvPr/>
        </p:nvGraphicFramePr>
        <p:xfrm>
          <a:off x="530728" y="1325452"/>
          <a:ext cx="5396568" cy="258931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5396568">
                  <a:extLst>
                    <a:ext uri="{9D8B030D-6E8A-4147-A177-3AD203B41FA5}">
                      <a16:colId xmlns:a16="http://schemas.microsoft.com/office/drawing/2014/main" val="1939123035"/>
                    </a:ext>
                  </a:extLst>
                </a:gridCol>
              </a:tblGrid>
              <a:tr h="976312">
                <a:tc>
                  <a:txBody>
                    <a:bodyPr/>
                    <a:lstStyle/>
                    <a:p>
                      <a:pPr lvl="0" algn="ctr">
                        <a:buNone/>
                      </a:pPr>
                      <a:r>
                        <a:rPr lang="en-US" sz="1800" b="1" i="0" u="none" strike="noStrike" noProof="0">
                          <a:latin typeface="Segoe UI"/>
                        </a:rPr>
                        <a:t>Individual Student</a:t>
                      </a:r>
                      <a:r>
                        <a:rPr lang="en-US" sz="1800" b="0" i="0" u="none" strike="noStrike" noProof="0">
                          <a:latin typeface="Segoe UI"/>
                        </a:rPr>
                        <a:t> </a:t>
                      </a:r>
                      <a:r>
                        <a:rPr lang="en-US" sz="1800" b="1" i="0" u="none" strike="noStrike" noProof="0">
                          <a:latin typeface="Segoe UI"/>
                        </a:rPr>
                        <a:t>Medical Requirement</a:t>
                      </a:r>
                      <a:endParaRPr lang="en-US"/>
                    </a:p>
                    <a:p>
                      <a:pPr lvl="0" algn="ctr">
                        <a:buNone/>
                      </a:pPr>
                      <a:r>
                        <a:rPr lang="en-US"/>
                        <a:t>Home or Hospital Services</a:t>
                      </a:r>
                    </a:p>
                    <a:p>
                      <a:pPr algn="ctr"/>
                      <a:r>
                        <a:rPr lang="en-US"/>
                        <a:t>603 CMR 28.03(3)(c)</a:t>
                      </a:r>
                    </a:p>
                  </a:txBody>
                  <a:tcPr/>
                </a:tc>
                <a:extLst>
                  <a:ext uri="{0D108BD9-81ED-4DB2-BD59-A6C34878D82A}">
                    <a16:rowId xmlns:a16="http://schemas.microsoft.com/office/drawing/2014/main" val="3538052575"/>
                  </a:ext>
                </a:extLst>
              </a:tr>
              <a:tr h="1613006">
                <a:tc>
                  <a:txBody>
                    <a:bodyPr/>
                    <a:lstStyle/>
                    <a:p>
                      <a:r>
                        <a:rPr lang="en-US" sz="2000" kern="1200">
                          <a:solidFill>
                            <a:schemeClr val="dk1"/>
                          </a:solidFill>
                          <a:effectLst/>
                          <a:latin typeface="+mn-lt"/>
                          <a:ea typeface="+mn-ea"/>
                          <a:cs typeface="+mn-cs"/>
                        </a:rPr>
                        <a:t>Students unable to attend school in person for a minimum of 14 days. More information about this regulation may be found in the </a:t>
                      </a:r>
                      <a:r>
                        <a:rPr lang="en-US" sz="2000" u="sng" kern="1200">
                          <a:solidFill>
                            <a:schemeClr val="dk1"/>
                          </a:solidFill>
                          <a:effectLst/>
                          <a:latin typeface="+mn-lt"/>
                          <a:ea typeface="+mn-ea"/>
                          <a:cs typeface="+mn-cs"/>
                          <a:hlinkClick r:id="rId3"/>
                        </a:rPr>
                        <a:t>Q&amp;A guide</a:t>
                      </a:r>
                      <a:r>
                        <a:rPr lang="en-US" sz="2000" kern="1200">
                          <a:solidFill>
                            <a:schemeClr val="dk1"/>
                          </a:solidFill>
                          <a:effectLst/>
                          <a:latin typeface="+mn-lt"/>
                          <a:ea typeface="+mn-ea"/>
                          <a:cs typeface="+mn-cs"/>
                        </a:rPr>
                        <a:t>.</a:t>
                      </a:r>
                      <a:r>
                        <a:rPr lang="en-US" sz="2000">
                          <a:effectLst/>
                        </a:rPr>
                        <a:t> </a:t>
                      </a:r>
                      <a:endParaRPr lang="en-US" sz="2000"/>
                    </a:p>
                  </a:txBody>
                  <a:tcPr/>
                </a:tc>
                <a:extLst>
                  <a:ext uri="{0D108BD9-81ED-4DB2-BD59-A6C34878D82A}">
                    <a16:rowId xmlns:a16="http://schemas.microsoft.com/office/drawing/2014/main" val="507510640"/>
                  </a:ext>
                </a:extLst>
              </a:tr>
            </a:tbl>
          </a:graphicData>
        </a:graphic>
      </p:graphicFrame>
      <p:graphicFrame>
        <p:nvGraphicFramePr>
          <p:cNvPr id="17" name="Table 8">
            <a:extLst>
              <a:ext uri="{FF2B5EF4-FFF2-40B4-BE49-F238E27FC236}">
                <a16:creationId xmlns:a16="http://schemas.microsoft.com/office/drawing/2014/main" id="{890D5F75-D05F-2440-A585-0CF55232622D}"/>
              </a:ext>
            </a:extLst>
          </p:cNvPr>
          <p:cNvGraphicFramePr>
            <a:graphicFrameLocks noGrp="1"/>
          </p:cNvGraphicFramePr>
          <p:nvPr/>
        </p:nvGraphicFramePr>
        <p:xfrm>
          <a:off x="6131832" y="1321535"/>
          <a:ext cx="5599220" cy="258359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5599220">
                  <a:extLst>
                    <a:ext uri="{9D8B030D-6E8A-4147-A177-3AD203B41FA5}">
                      <a16:colId xmlns:a16="http://schemas.microsoft.com/office/drawing/2014/main" val="1939123035"/>
                    </a:ext>
                  </a:extLst>
                </a:gridCol>
              </a:tblGrid>
              <a:tr h="918337">
                <a:tc>
                  <a:txBody>
                    <a:bodyPr/>
                    <a:lstStyle/>
                    <a:p>
                      <a:pPr algn="ctr"/>
                      <a:r>
                        <a:rPr lang="en-US"/>
                        <a:t>Individual Student IEP Contingency</a:t>
                      </a:r>
                    </a:p>
                    <a:p>
                      <a:pPr lvl="0" algn="ctr">
                        <a:buNone/>
                      </a:pPr>
                      <a:r>
                        <a:rPr lang="en-US" sz="1800" b="1" i="0" u="none" strike="noStrike" noProof="0">
                          <a:latin typeface="Segoe UI"/>
                        </a:rPr>
                        <a:t>(Unscheduled evaluations for medical reasons)</a:t>
                      </a:r>
                      <a:endParaRPr lang="en-US"/>
                    </a:p>
                    <a:p>
                      <a:pPr algn="ctr"/>
                      <a:r>
                        <a:rPr lang="en-US"/>
                        <a:t>603 CMR 28.04(4)</a:t>
                      </a:r>
                    </a:p>
                  </a:txBody>
                  <a:tcPr/>
                </a:tc>
                <a:extLst>
                  <a:ext uri="{0D108BD9-81ED-4DB2-BD59-A6C34878D82A}">
                    <a16:rowId xmlns:a16="http://schemas.microsoft.com/office/drawing/2014/main" val="3538052575"/>
                  </a:ext>
                </a:extLst>
              </a:tr>
              <a:tr h="1665255">
                <a:tc>
                  <a:txBody>
                    <a:bodyPr/>
                    <a:lstStyle/>
                    <a:p>
                      <a:pPr>
                        <a:spcAft>
                          <a:spcPts val="600"/>
                        </a:spcAft>
                      </a:pPr>
                      <a:r>
                        <a:rPr lang="en-US" sz="2000" kern="1200" dirty="0">
                          <a:solidFill>
                            <a:schemeClr val="dk1"/>
                          </a:solidFill>
                          <a:effectLst/>
                          <a:latin typeface="+mn-lt"/>
                          <a:ea typeface="+mn-ea"/>
                          <a:cs typeface="+mn-cs"/>
                        </a:rPr>
                        <a:t>Students with an IEP who are likely unable to attend school in person for more than sixty (60) school days in any school year, as documented by a physician. </a:t>
                      </a:r>
                      <a:r>
                        <a:rPr lang="en-US" sz="2000" b="0" i="0" u="none" strike="noStrike" kern="1200" noProof="0" dirty="0">
                          <a:effectLst/>
                        </a:rPr>
                        <a:t>More information  may be found in the </a:t>
                      </a:r>
                      <a:r>
                        <a:rPr lang="en-US" sz="2000" b="0" i="0" u="none" strike="noStrike" kern="1200" noProof="0" dirty="0">
                          <a:effectLst/>
                          <a:hlinkClick r:id="rId3"/>
                        </a:rPr>
                        <a:t>Q&amp;A guide</a:t>
                      </a:r>
                      <a:r>
                        <a:rPr lang="en-US" sz="2000" b="0" i="0" u="none" strike="noStrike" kern="1200" noProof="0" dirty="0">
                          <a:effectLst/>
                        </a:rPr>
                        <a:t>.</a:t>
                      </a:r>
                      <a:endParaRPr lang="en-US" sz="2000" dirty="0"/>
                    </a:p>
                  </a:txBody>
                  <a:tcPr/>
                </a:tc>
                <a:extLst>
                  <a:ext uri="{0D108BD9-81ED-4DB2-BD59-A6C34878D82A}">
                    <a16:rowId xmlns:a16="http://schemas.microsoft.com/office/drawing/2014/main" val="507510640"/>
                  </a:ext>
                </a:extLst>
              </a:tr>
            </a:tbl>
          </a:graphicData>
        </a:graphic>
      </p:graphicFrame>
      <p:sp>
        <p:nvSpPr>
          <p:cNvPr id="9" name="TextBox 8">
            <a:extLst>
              <a:ext uri="{FF2B5EF4-FFF2-40B4-BE49-F238E27FC236}">
                <a16:creationId xmlns:a16="http://schemas.microsoft.com/office/drawing/2014/main" id="{61BB5B4B-4D65-0C4F-BE57-211D0F1F324B}"/>
              </a:ext>
            </a:extLst>
          </p:cNvPr>
          <p:cNvSpPr txBox="1"/>
          <p:nvPr/>
        </p:nvSpPr>
        <p:spPr>
          <a:xfrm>
            <a:off x="497095" y="4110063"/>
            <a:ext cx="11206743" cy="1938992"/>
          </a:xfrm>
          <a:prstGeom prst="rect">
            <a:avLst/>
          </a:prstGeom>
          <a:noFill/>
        </p:spPr>
        <p:txBody>
          <a:bodyPr wrap="square" lIns="91440" tIns="45720" rIns="91440" bIns="45720" rtlCol="0" anchor="t">
            <a:spAutoFit/>
          </a:bodyPr>
          <a:lstStyle/>
          <a:p>
            <a:r>
              <a:rPr lang="en-US" sz="2000">
                <a:solidFill>
                  <a:srgbClr val="101D35"/>
                </a:solidFill>
              </a:rPr>
              <a:t>Under these circumstances, districts </a:t>
            </a:r>
            <a:r>
              <a:rPr lang="en-US" sz="2000" b="1">
                <a:solidFill>
                  <a:srgbClr val="101D35"/>
                </a:solidFill>
              </a:rPr>
              <a:t>may need </a:t>
            </a:r>
            <a:r>
              <a:rPr lang="en-US" sz="2000">
                <a:solidFill>
                  <a:srgbClr val="101D35"/>
                </a:solidFill>
              </a:rPr>
              <a:t>to provide services, which </a:t>
            </a:r>
            <a:r>
              <a:rPr lang="en-US" sz="2000" b="1">
                <a:solidFill>
                  <a:srgbClr val="101D35"/>
                </a:solidFill>
              </a:rPr>
              <a:t>may</a:t>
            </a:r>
            <a:r>
              <a:rPr lang="en-US" sz="2000">
                <a:solidFill>
                  <a:srgbClr val="101D35"/>
                </a:solidFill>
              </a:rPr>
              <a:t> </a:t>
            </a:r>
            <a:r>
              <a:rPr lang="en-US" sz="2000">
                <a:solidFill>
                  <a:srgbClr val="101D35"/>
                </a:solidFill>
                <a:ea typeface="+mn-lt"/>
                <a:cs typeface="+mn-lt"/>
              </a:rPr>
              <a:t>include live streaming and/or remote learning. These accommodations apply only to individual students with documented medical needs. School districts should work with families individually to accommodate the rare cases in which a sibling or family member is immunocompromised and additional precautions are required from the whole family. Remote or virtual learning may be an option for students in these families at a district’s discretion.  </a:t>
            </a:r>
            <a:endParaRPr lang="en-US" sz="2000">
              <a:solidFill>
                <a:srgbClr val="101D35"/>
              </a:solidFill>
              <a:cs typeface="Segoe UI"/>
            </a:endParaRPr>
          </a:p>
        </p:txBody>
      </p:sp>
      <p:sp>
        <p:nvSpPr>
          <p:cNvPr id="15" name="Slide Number Placeholder 11">
            <a:extLst>
              <a:ext uri="{FF2B5EF4-FFF2-40B4-BE49-F238E27FC236}">
                <a16:creationId xmlns:a16="http://schemas.microsoft.com/office/drawing/2014/main" id="{5705C073-B812-48FE-AD4D-37C49A6E3DFE}"/>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26</a:t>
            </a:fld>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1900-333C-480C-A8BF-16B9D451A0A4}"/>
              </a:ext>
            </a:extLst>
          </p:cNvPr>
          <p:cNvSpPr txBox="1">
            <a:spLocks noGrp="1"/>
          </p:cNvSpPr>
          <p:nvPr>
            <p:ph type="title" idx="4294967295"/>
          </p:nvPr>
        </p:nvSpPr>
        <p:spPr>
          <a:xfrm>
            <a:off x="567743" y="288925"/>
            <a:ext cx="11433757" cy="6799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egoe UI Semibold"/>
                <a:ea typeface="+mj-ea"/>
                <a:cs typeface="Segoe UI Semibold"/>
              </a:rPr>
              <a:t>Letter from Russell for Parents and Guardians </a:t>
            </a:r>
          </a:p>
        </p:txBody>
      </p:sp>
      <p:sp>
        <p:nvSpPr>
          <p:cNvPr id="9" name="Content Placeholder 2">
            <a:extLst>
              <a:ext uri="{FF2B5EF4-FFF2-40B4-BE49-F238E27FC236}">
                <a16:creationId xmlns:a16="http://schemas.microsoft.com/office/drawing/2014/main" id="{ACA34064-E92C-4DF5-A040-2F20235A5412}"/>
              </a:ext>
            </a:extLst>
          </p:cNvPr>
          <p:cNvSpPr>
            <a:spLocks noGrp="1"/>
          </p:cNvSpPr>
          <p:nvPr>
            <p:ph idx="13"/>
          </p:nvPr>
        </p:nvSpPr>
        <p:spPr>
          <a:xfrm>
            <a:off x="438993" y="1681844"/>
            <a:ext cx="11314013" cy="4517117"/>
          </a:xfrm>
        </p:spPr>
        <p:txBody>
          <a:bodyPr vert="horz" lIns="91440" tIns="45720" rIns="91440" bIns="45720" rtlCol="0" anchor="t">
            <a:noAutofit/>
          </a:bodyPr>
          <a:lstStyle/>
          <a:p>
            <a:r>
              <a:rPr lang="en-US" dirty="0">
                <a:latin typeface="+mn-lt"/>
                <a:cs typeface="Segoe UI"/>
              </a:rPr>
              <a:t>Continue to provide FAPE </a:t>
            </a:r>
          </a:p>
          <a:p>
            <a:r>
              <a:rPr lang="en-US" dirty="0">
                <a:latin typeface="+mn-lt"/>
                <a:cs typeface="Segoe UI"/>
              </a:rPr>
              <a:t>Hold IEP Team Meetings to determine need for compensatory services if the child </a:t>
            </a:r>
            <a:r>
              <a:rPr lang="en-US" b="0" i="0" dirty="0">
                <a:effectLst/>
                <a:latin typeface="+mn-lt"/>
                <a:cs typeface="Segoe UI"/>
              </a:rPr>
              <a:t>did not </a:t>
            </a:r>
            <a:r>
              <a:rPr lang="en-US" dirty="0">
                <a:latin typeface="+mn-lt"/>
                <a:cs typeface="Segoe UI"/>
              </a:rPr>
              <a:t>receive FAPE</a:t>
            </a:r>
            <a:r>
              <a:rPr lang="en-US" b="0" i="0" dirty="0">
                <a:effectLst/>
                <a:latin typeface="+mn-lt"/>
                <a:cs typeface="Segoe UI"/>
              </a:rPr>
              <a:t> or whose IEP was not fully implemented during the 2020-2021 school year</a:t>
            </a:r>
            <a:endParaRPr lang="en-US" dirty="0">
              <a:latin typeface="+mn-lt"/>
              <a:cs typeface="Segoe UI"/>
            </a:endParaRPr>
          </a:p>
          <a:p>
            <a:endParaRPr lang="en-US" dirty="0">
              <a:latin typeface="+mn-lt"/>
              <a:cs typeface="Segoe UI"/>
            </a:endParaRPr>
          </a:p>
          <a:p>
            <a:pPr marL="0" indent="0">
              <a:buNone/>
            </a:pPr>
            <a:r>
              <a:rPr lang="en-US" sz="1800" dirty="0">
                <a:latin typeface="Segoe UI"/>
                <a:cs typeface="Segoe UI"/>
              </a:rPr>
              <a:t>Will be posted at this site: </a:t>
            </a:r>
            <a:endParaRPr lang="en-US" sz="1800" dirty="0"/>
          </a:p>
          <a:p>
            <a:r>
              <a:rPr lang="en-US" sz="1800" dirty="0">
                <a:latin typeface="Segoe UI"/>
                <a:cs typeface="Segoe UI"/>
                <a:hlinkClick r:id="rId3"/>
              </a:rPr>
              <a:t>Coronavirus/COVID-19: Information and Resources for Special Educators - Special Education (mass.edu)</a:t>
            </a:r>
            <a:r>
              <a:rPr lang="en-US" sz="1800" dirty="0">
                <a:latin typeface="Segoe UI"/>
                <a:cs typeface="Segoe UI"/>
              </a:rPr>
              <a:t> </a:t>
            </a:r>
            <a:endParaRPr lang="en-US" sz="1800" dirty="0"/>
          </a:p>
          <a:p>
            <a:pPr marL="0" indent="0">
              <a:buNone/>
            </a:pPr>
            <a:r>
              <a:rPr lang="en-US" sz="1800" dirty="0">
                <a:latin typeface="Segoe UI"/>
                <a:cs typeface="Segoe UI"/>
              </a:rPr>
              <a:t>In this section: </a:t>
            </a:r>
            <a:endParaRPr lang="en-US" sz="1800" dirty="0"/>
          </a:p>
          <a:p>
            <a:r>
              <a:rPr lang="en-US" sz="1800" b="1" dirty="0">
                <a:latin typeface="Segoe UI"/>
                <a:cs typeface="Segoe UI"/>
              </a:rPr>
              <a:t>Family Resources and Information</a:t>
            </a:r>
            <a:endParaRPr lang="en-US" sz="1800" dirty="0"/>
          </a:p>
          <a:p>
            <a:endParaRPr lang="en-US" dirty="0"/>
          </a:p>
          <a:p>
            <a:endParaRPr lang="en-US" sz="4000" dirty="0"/>
          </a:p>
        </p:txBody>
      </p:sp>
      <p:sp>
        <p:nvSpPr>
          <p:cNvPr id="3" name="TextBox 2">
            <a:extLst>
              <a:ext uri="{FF2B5EF4-FFF2-40B4-BE49-F238E27FC236}">
                <a16:creationId xmlns:a16="http://schemas.microsoft.com/office/drawing/2014/main" id="{439B5F3A-A837-4D8D-90CE-DA6E72ECDF4B}"/>
              </a:ext>
            </a:extLst>
          </p:cNvPr>
          <p:cNvSpPr txBox="1">
            <a:spLocks/>
          </p:cNvSpPr>
          <p:nvPr/>
        </p:nvSpPr>
        <p:spPr>
          <a:xfrm rot="20492911">
            <a:off x="8315060" y="556310"/>
            <a:ext cx="372263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mn-lt"/>
                <a:ea typeface="+mn-ea"/>
                <a:cs typeface="+mn-cs"/>
              </a:rPr>
              <a:t>Translations Coming Soon!</a:t>
            </a:r>
          </a:p>
        </p:txBody>
      </p:sp>
      <p:sp>
        <p:nvSpPr>
          <p:cNvPr id="7" name="Slide Number Placeholder 1">
            <a:extLst>
              <a:ext uri="{FF2B5EF4-FFF2-40B4-BE49-F238E27FC236}">
                <a16:creationId xmlns:a16="http://schemas.microsoft.com/office/drawing/2014/main" id="{C5DFD5A0-603A-482C-B11C-5DF18A430388}"/>
              </a:ext>
            </a:extLst>
          </p:cNvPr>
          <p:cNvSpPr>
            <a:spLocks noGrp="1"/>
          </p:cNvSpPr>
          <p:nvPr>
            <p:ph type="sldNum" sz="quarter" idx="12"/>
          </p:nvPr>
        </p:nvSpPr>
        <p:spPr>
          <a:xfrm>
            <a:off x="8610600" y="6356350"/>
            <a:ext cx="2743200" cy="365125"/>
          </a:xfrm>
        </p:spPr>
        <p:txBody>
          <a:bodyPr/>
          <a:lstStyle/>
          <a:p>
            <a:pPr>
              <a:spcAft>
                <a:spcPts val="600"/>
              </a:spcAft>
            </a:pPr>
            <a:fld id="{FF27229C-EC7B-4063-A33B-28A5E87E32ED}" type="slidenum">
              <a:rPr lang="zh-CN" altLang="en-US" smtClean="0"/>
              <a:pPr>
                <a:spcAft>
                  <a:spcPts val="600"/>
                </a:spcAft>
              </a:pPr>
              <a:t>27</a:t>
            </a:fld>
            <a:endParaRPr lang="zh-CN" altLang="en-US"/>
          </a:p>
        </p:txBody>
      </p:sp>
    </p:spTree>
    <p:extLst>
      <p:ext uri="{BB962C8B-B14F-4D97-AF65-F5344CB8AC3E}">
        <p14:creationId xmlns:p14="http://schemas.microsoft.com/office/powerpoint/2010/main" val="1937452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1900-333C-480C-A8BF-16B9D451A0A4}"/>
              </a:ext>
            </a:extLst>
          </p:cNvPr>
          <p:cNvSpPr txBox="1">
            <a:spLocks noGrp="1"/>
          </p:cNvSpPr>
          <p:nvPr>
            <p:ph type="title" idx="4294967295"/>
          </p:nvPr>
        </p:nvSpPr>
        <p:spPr>
          <a:xfrm>
            <a:off x="567743" y="288925"/>
            <a:ext cx="11433757" cy="6799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egoe UI Semibold"/>
                <a:ea typeface="+mj-ea"/>
                <a:cs typeface="Segoe UI Semibold"/>
              </a:rPr>
              <a:t>FAQ for Parents and Guardians </a:t>
            </a:r>
          </a:p>
        </p:txBody>
      </p:sp>
      <p:sp>
        <p:nvSpPr>
          <p:cNvPr id="15" name="Content Placeholder 6">
            <a:extLst>
              <a:ext uri="{FF2B5EF4-FFF2-40B4-BE49-F238E27FC236}">
                <a16:creationId xmlns:a16="http://schemas.microsoft.com/office/drawing/2014/main" id="{7FC7560A-1684-4151-9A58-C0A2AA7D165C}"/>
              </a:ext>
            </a:extLst>
          </p:cNvPr>
          <p:cNvSpPr>
            <a:spLocks noGrp="1"/>
          </p:cNvSpPr>
          <p:nvPr>
            <p:ph idx="16"/>
          </p:nvPr>
        </p:nvSpPr>
        <p:spPr>
          <a:xfrm>
            <a:off x="567743" y="1711520"/>
            <a:ext cx="8207547" cy="4697256"/>
          </a:xfrm>
        </p:spPr>
        <p:txBody>
          <a:bodyPr vert="horz" lIns="91440" tIns="45720" rIns="91440" bIns="45720" rtlCol="0" anchor="t">
            <a:noAutofit/>
          </a:bodyPr>
          <a:lstStyle/>
          <a:p>
            <a:r>
              <a:rPr lang="en-US" dirty="0">
                <a:latin typeface="+mn-lt"/>
                <a:cs typeface="Segoe UI"/>
              </a:rPr>
              <a:t>Frequently asked questions (FAQ) for </a:t>
            </a:r>
            <a:r>
              <a:rPr lang="en-US" b="1" dirty="0">
                <a:latin typeface="+mn-lt"/>
                <a:cs typeface="Segoe UI"/>
              </a:rPr>
              <a:t>parents</a:t>
            </a:r>
            <a:r>
              <a:rPr lang="en-US" dirty="0">
                <a:latin typeface="+mn-lt"/>
                <a:cs typeface="Segoe UI"/>
              </a:rPr>
              <a:t> based on the July 2021 update of the </a:t>
            </a:r>
            <a:r>
              <a:rPr lang="en-US" b="0" i="0" u="sng" dirty="0">
                <a:solidFill>
                  <a:srgbClr val="0368D4"/>
                </a:solidFill>
                <a:effectLst/>
                <a:latin typeface="Segoe UI"/>
                <a:cs typeface="Segoe UI"/>
                <a:hlinkClick r:id="rId3"/>
              </a:rPr>
              <a:t>COVID-19 Frequently Asked Questions for Schools and Districts Regarding Special Education</a:t>
            </a:r>
          </a:p>
          <a:p>
            <a:pPr marL="0" indent="0">
              <a:buNone/>
            </a:pPr>
            <a:endParaRPr lang="en-US" sz="1800" dirty="0">
              <a:latin typeface="Segoe UI"/>
              <a:cs typeface="Segoe UI"/>
            </a:endParaRPr>
          </a:p>
          <a:p>
            <a:pPr marL="0" indent="0">
              <a:buNone/>
            </a:pPr>
            <a:r>
              <a:rPr lang="en-US" sz="1800" dirty="0">
                <a:latin typeface="Segoe UI"/>
                <a:cs typeface="Segoe UI"/>
              </a:rPr>
              <a:t>Will be posted at this site: </a:t>
            </a:r>
            <a:endParaRPr lang="en-US" dirty="0"/>
          </a:p>
          <a:p>
            <a:r>
              <a:rPr lang="en-US" sz="1800" dirty="0">
                <a:latin typeface="Segoe UI"/>
                <a:cs typeface="Segoe UI"/>
                <a:hlinkClick r:id="rId4"/>
              </a:rPr>
              <a:t>Coronavirus/COVID-19: Information and Resources for Special Educators - Special Education (mass.edu)</a:t>
            </a:r>
            <a:r>
              <a:rPr lang="en-US" sz="1800" dirty="0">
                <a:latin typeface="Segoe UI"/>
                <a:cs typeface="Segoe UI"/>
              </a:rPr>
              <a:t> </a:t>
            </a:r>
          </a:p>
          <a:p>
            <a:pPr marL="0" indent="0">
              <a:buNone/>
            </a:pPr>
            <a:r>
              <a:rPr lang="en-US" sz="1800" dirty="0">
                <a:latin typeface="Segoe UI"/>
                <a:cs typeface="Segoe UI"/>
              </a:rPr>
              <a:t>In this section: </a:t>
            </a:r>
          </a:p>
          <a:p>
            <a:r>
              <a:rPr lang="en-US" sz="1800" b="1" dirty="0">
                <a:latin typeface="Segoe UI"/>
                <a:cs typeface="Segoe UI"/>
              </a:rPr>
              <a:t>Family Resources and Information</a:t>
            </a:r>
            <a:endParaRPr lang="en-US" sz="1800" dirty="0"/>
          </a:p>
        </p:txBody>
      </p:sp>
      <p:sp>
        <p:nvSpPr>
          <p:cNvPr id="7" name="Slide Number Placeholder 1">
            <a:extLst>
              <a:ext uri="{FF2B5EF4-FFF2-40B4-BE49-F238E27FC236}">
                <a16:creationId xmlns:a16="http://schemas.microsoft.com/office/drawing/2014/main" id="{C5DFD5A0-603A-482C-B11C-5DF18A430388}"/>
              </a:ext>
            </a:extLst>
          </p:cNvPr>
          <p:cNvSpPr>
            <a:spLocks noGrp="1"/>
          </p:cNvSpPr>
          <p:nvPr>
            <p:ph type="sldNum" sz="quarter" idx="12"/>
          </p:nvPr>
        </p:nvSpPr>
        <p:spPr>
          <a:xfrm rot="20493507">
            <a:off x="7680221" y="4400419"/>
            <a:ext cx="4192931" cy="1492122"/>
          </a:xfrm>
        </p:spPr>
        <p:txBody>
          <a:bodyPr/>
          <a:lstStyle/>
          <a:p>
            <a:pPr algn="ctr">
              <a:spcAft>
                <a:spcPts val="600"/>
              </a:spcAft>
            </a:pPr>
            <a:r>
              <a:rPr lang="en-US" sz="4000" b="1">
                <a:solidFill>
                  <a:srgbClr val="00B0F0"/>
                </a:solidFill>
              </a:rPr>
              <a:t>Translations Coming Soon!</a:t>
            </a:r>
          </a:p>
          <a:p>
            <a:pPr>
              <a:spcAft>
                <a:spcPts val="600"/>
              </a:spcAft>
            </a:pPr>
            <a:endParaRPr lang="zh-CN" altLang="en-US"/>
          </a:p>
        </p:txBody>
      </p:sp>
    </p:spTree>
    <p:extLst>
      <p:ext uri="{BB962C8B-B14F-4D97-AF65-F5344CB8AC3E}">
        <p14:creationId xmlns:p14="http://schemas.microsoft.com/office/powerpoint/2010/main" val="1982814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E223-22C9-41CF-ADF0-231424426977}"/>
              </a:ext>
            </a:extLst>
          </p:cNvPr>
          <p:cNvSpPr>
            <a:spLocks noGrp="1"/>
          </p:cNvSpPr>
          <p:nvPr>
            <p:ph type="title"/>
          </p:nvPr>
        </p:nvSpPr>
        <p:spPr>
          <a:xfrm>
            <a:off x="344623" y="320676"/>
            <a:ext cx="11407487" cy="691002"/>
          </a:xfrm>
        </p:spPr>
        <p:txBody>
          <a:bodyPr>
            <a:normAutofit fontScale="90000"/>
          </a:bodyPr>
          <a:lstStyle/>
          <a:p>
            <a:r>
              <a:rPr lang="en-US" sz="5400" dirty="0"/>
              <a:t>ISERS </a:t>
            </a:r>
            <a:r>
              <a:rPr lang="en-US" sz="5400" dirty="0">
                <a:sym typeface="Wingdings" panose="05000000000000000000" pitchFamily="2" charset="2"/>
              </a:rPr>
              <a:t> REE Guidance</a:t>
            </a:r>
            <a:endParaRPr lang="en-US" sz="5400" dirty="0"/>
          </a:p>
        </p:txBody>
      </p:sp>
      <p:sp>
        <p:nvSpPr>
          <p:cNvPr id="27" name="Rectangle 23">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2" descr="ISERS has become Referral, Evaluation and Eligibility Guidance RLO">
            <a:extLst>
              <a:ext uri="{FF2B5EF4-FFF2-40B4-BE49-F238E27FC236}">
                <a16:creationId xmlns:a16="http://schemas.microsoft.com/office/drawing/2014/main" id="{14AA2D89-8E5E-49DC-BD26-A643843D72C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93320281"/>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Graphic 27" descr="Books with solid fill">
            <a:extLst>
              <a:ext uri="{FF2B5EF4-FFF2-40B4-BE49-F238E27FC236}">
                <a16:creationId xmlns:a16="http://schemas.microsoft.com/office/drawing/2014/main" id="{221518FF-4A57-4C76-A827-62EEEE0946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6921" y="2204720"/>
            <a:ext cx="1329419" cy="1329419"/>
          </a:xfrm>
          <a:prstGeom prst="rect">
            <a:avLst/>
          </a:prstGeom>
        </p:spPr>
      </p:pic>
      <p:pic>
        <p:nvPicPr>
          <p:cNvPr id="30" name="Graphic 29" descr="Internet with solid fill">
            <a:extLst>
              <a:ext uri="{FF2B5EF4-FFF2-40B4-BE49-F238E27FC236}">
                <a16:creationId xmlns:a16="http://schemas.microsoft.com/office/drawing/2014/main" id="{B9E05480-B614-41D1-BF0C-CE5D0305C0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11359" y="4631558"/>
            <a:ext cx="1330961" cy="1330961"/>
          </a:xfrm>
          <a:prstGeom prst="rect">
            <a:avLst/>
          </a:prstGeom>
        </p:spPr>
      </p:pic>
      <p:sp>
        <p:nvSpPr>
          <p:cNvPr id="4" name="Slide Number Placeholder 3">
            <a:extLst>
              <a:ext uri="{FF2B5EF4-FFF2-40B4-BE49-F238E27FC236}">
                <a16:creationId xmlns:a16="http://schemas.microsoft.com/office/drawing/2014/main" id="{1B3D0ECE-791C-473A-B6BA-BE21CF51185A}"/>
              </a:ext>
            </a:extLst>
          </p:cNvPr>
          <p:cNvSpPr>
            <a:spLocks noGrp="1"/>
          </p:cNvSpPr>
          <p:nvPr>
            <p:ph type="sldNum" sz="quarter" idx="12"/>
          </p:nvPr>
        </p:nvSpPr>
        <p:spPr>
          <a:xfrm>
            <a:off x="8610600" y="6356350"/>
            <a:ext cx="2743200" cy="365125"/>
          </a:xfrm>
        </p:spPr>
        <p:txBody>
          <a:bodyPr>
            <a:normAutofit/>
          </a:bodyPr>
          <a:lstStyle/>
          <a:p>
            <a:pPr>
              <a:spcAft>
                <a:spcPts val="600"/>
              </a:spcAft>
            </a:pPr>
            <a:fld id="{FF27229C-EC7B-4063-A33B-28A5E87E32ED}" type="slidenum">
              <a:rPr lang="zh-CN" altLang="en-US" smtClean="0"/>
              <a:pPr>
                <a:spcAft>
                  <a:spcPts val="600"/>
                </a:spcAft>
              </a:pPr>
              <a:t>29</a:t>
            </a:fld>
            <a:endParaRPr lang="zh-CN" altLang="en-US"/>
          </a:p>
        </p:txBody>
      </p:sp>
    </p:spTree>
    <p:extLst>
      <p:ext uri="{BB962C8B-B14F-4D97-AF65-F5344CB8AC3E}">
        <p14:creationId xmlns:p14="http://schemas.microsoft.com/office/powerpoint/2010/main" val="42552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dirty="0">
                <a:solidFill>
                  <a:schemeClr val="accent1">
                    <a:lumMod val="50000"/>
                  </a:schemeClr>
                </a:solidFill>
                <a:latin typeface="Segoe SemiBold"/>
                <a:ea typeface="Segoe UI Black"/>
              </a:rPr>
              <a:t>Welcome and Ignite</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36C85-2223-43E1-9237-E0B69A01D573}"/>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Stakeholder Involvement</a:t>
            </a:r>
          </a:p>
        </p:txBody>
      </p:sp>
      <p:sp>
        <p:nvSpPr>
          <p:cNvPr id="4" name="Slide Number Placeholder 3">
            <a:extLst>
              <a:ext uri="{FF2B5EF4-FFF2-40B4-BE49-F238E27FC236}">
                <a16:creationId xmlns:a16="http://schemas.microsoft.com/office/drawing/2014/main" id="{FE3B8325-2108-4BA2-BD6D-7997912A6B0A}"/>
              </a:ext>
            </a:extLst>
          </p:cNvPr>
          <p:cNvSpPr>
            <a:spLocks noGrp="1"/>
          </p:cNvSpPr>
          <p:nvPr>
            <p:ph type="sldNum" sz="quarter" idx="12"/>
          </p:nvPr>
        </p:nvSpPr>
        <p:spPr>
          <a:xfrm>
            <a:off x="9819860" y="6356350"/>
            <a:ext cx="1533939" cy="365125"/>
          </a:xfrm>
        </p:spPr>
        <p:txBody>
          <a:bodyPr>
            <a:normAutofit/>
          </a:bodyPr>
          <a:lstStyle/>
          <a:p>
            <a:pPr>
              <a:spcAft>
                <a:spcPts val="600"/>
              </a:spcAft>
            </a:pPr>
            <a:fld id="{FF27229C-EC7B-4063-A33B-28A5E87E32ED}" type="slidenum">
              <a:rPr lang="zh-CN" altLang="en-US" smtClean="0"/>
              <a:pPr>
                <a:spcAft>
                  <a:spcPts val="600"/>
                </a:spcAft>
              </a:pPr>
              <a:t>30</a:t>
            </a:fld>
            <a:endParaRPr lang="zh-CN" altLang="en-US"/>
          </a:p>
        </p:txBody>
      </p:sp>
      <p:sp>
        <p:nvSpPr>
          <p:cNvPr id="43"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4DB78A46-007E-49B6-A463-284EDDDC596D}"/>
              </a:ext>
            </a:extLst>
          </p:cNvPr>
          <p:cNvSpPr>
            <a:spLocks noGrp="1"/>
          </p:cNvSpPr>
          <p:nvPr>
            <p:ph idx="1"/>
          </p:nvPr>
        </p:nvSpPr>
        <p:spPr>
          <a:xfrm>
            <a:off x="4447308" y="591344"/>
            <a:ext cx="6906491" cy="5585619"/>
          </a:xfrm>
        </p:spPr>
        <p:txBody>
          <a:bodyPr anchor="ctr">
            <a:normAutofit/>
          </a:bodyPr>
          <a:lstStyle/>
          <a:p>
            <a:pPr>
              <a:lnSpc>
                <a:spcPct val="90000"/>
              </a:lnSpc>
            </a:pPr>
            <a:r>
              <a:rPr lang="en-US" dirty="0"/>
              <a:t>EDCO conducted an intensive stakeholder feedback process</a:t>
            </a:r>
          </a:p>
          <a:p>
            <a:pPr>
              <a:lnSpc>
                <a:spcPct val="90000"/>
              </a:lnSpc>
            </a:pPr>
            <a:r>
              <a:rPr lang="en-US" dirty="0"/>
              <a:t>Two Cohorts </a:t>
            </a:r>
          </a:p>
          <a:p>
            <a:pPr lvl="1">
              <a:lnSpc>
                <a:spcPct val="90000"/>
              </a:lnSpc>
            </a:pPr>
            <a:r>
              <a:rPr lang="en-US" dirty="0"/>
              <a:t>Cohort A: Non-School Based Stakeholders</a:t>
            </a:r>
          </a:p>
          <a:p>
            <a:pPr lvl="1">
              <a:lnSpc>
                <a:spcPct val="90000"/>
              </a:lnSpc>
            </a:pPr>
            <a:r>
              <a:rPr lang="en-US" dirty="0"/>
              <a:t>Cohort B: School Based Stakeholders</a:t>
            </a:r>
          </a:p>
          <a:p>
            <a:pPr marL="457200" lvl="1" indent="0">
              <a:lnSpc>
                <a:spcPct val="90000"/>
              </a:lnSpc>
              <a:buNone/>
            </a:pPr>
            <a:endParaRPr lang="en-US" dirty="0"/>
          </a:p>
          <a:p>
            <a:pPr>
              <a:lnSpc>
                <a:spcPct val="90000"/>
              </a:lnSpc>
            </a:pPr>
            <a:r>
              <a:rPr lang="en-US" dirty="0"/>
              <a:t>16+ Meetings in total</a:t>
            </a:r>
          </a:p>
          <a:p>
            <a:pPr>
              <a:lnSpc>
                <a:spcPct val="90000"/>
              </a:lnSpc>
            </a:pPr>
            <a:r>
              <a:rPr lang="en-US" dirty="0"/>
              <a:t>Reviewed 70+ pages of documents in total</a:t>
            </a:r>
          </a:p>
          <a:p>
            <a:pPr>
              <a:lnSpc>
                <a:spcPct val="90000"/>
              </a:lnSpc>
            </a:pPr>
            <a:r>
              <a:rPr lang="en-US" dirty="0"/>
              <a:t>225 Stakeholders</a:t>
            </a:r>
          </a:p>
        </p:txBody>
      </p:sp>
    </p:spTree>
    <p:extLst>
      <p:ext uri="{BB962C8B-B14F-4D97-AF65-F5344CB8AC3E}">
        <p14:creationId xmlns:p14="http://schemas.microsoft.com/office/powerpoint/2010/main" val="4199545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7B8B-C116-4F00-B6F0-E5C4CCAE17DD}"/>
              </a:ext>
            </a:extLst>
          </p:cNvPr>
          <p:cNvSpPr>
            <a:spLocks noGrp="1"/>
          </p:cNvSpPr>
          <p:nvPr>
            <p:ph type="title"/>
          </p:nvPr>
        </p:nvSpPr>
        <p:spPr/>
        <p:txBody>
          <a:bodyPr/>
          <a:lstStyle/>
          <a:p>
            <a:r>
              <a:rPr lang="en-US" dirty="0"/>
              <a:t>Addressing the Density of the Document</a:t>
            </a:r>
          </a:p>
        </p:txBody>
      </p:sp>
      <p:sp>
        <p:nvSpPr>
          <p:cNvPr id="3" name="Content Placeholder 2">
            <a:extLst>
              <a:ext uri="{FF2B5EF4-FFF2-40B4-BE49-F238E27FC236}">
                <a16:creationId xmlns:a16="http://schemas.microsoft.com/office/drawing/2014/main" id="{5A7B6770-F287-4E0B-A509-84A210A5D52B}"/>
              </a:ext>
            </a:extLst>
          </p:cNvPr>
          <p:cNvSpPr>
            <a:spLocks noGrp="1"/>
          </p:cNvSpPr>
          <p:nvPr>
            <p:ph idx="1"/>
          </p:nvPr>
        </p:nvSpPr>
        <p:spPr/>
        <p:txBody>
          <a:bodyPr/>
          <a:lstStyle/>
          <a:p>
            <a:r>
              <a:rPr lang="en-US" dirty="0"/>
              <a:t>The depth of the process was evident in the density of the document</a:t>
            </a:r>
          </a:p>
          <a:p>
            <a:pPr lvl="1"/>
            <a:r>
              <a:rPr lang="en-US" dirty="0"/>
              <a:t>Was focused on explaining the regulations AND providing tips to administrators, teachers, and parents </a:t>
            </a:r>
          </a:p>
          <a:p>
            <a:pPr lvl="1"/>
            <a:r>
              <a:rPr lang="en-US" dirty="0"/>
              <a:t>We determined the best way to proceed was to separate these out, review them with a core Steering Committee, and release them to the public</a:t>
            </a:r>
          </a:p>
          <a:p>
            <a:pPr lvl="2"/>
            <a:r>
              <a:rPr lang="en-US" dirty="0"/>
              <a:t>What you will see today is a </a:t>
            </a:r>
            <a:r>
              <a:rPr lang="en-US" b="1" dirty="0"/>
              <a:t>small piece of the overall picture </a:t>
            </a:r>
            <a:r>
              <a:rPr lang="en-US" dirty="0"/>
              <a:t>– these pages deal with the regulations regarding: Timelines, Written Notice, and the Referral Process</a:t>
            </a:r>
          </a:p>
          <a:p>
            <a:endParaRPr lang="en-US" dirty="0"/>
          </a:p>
        </p:txBody>
      </p:sp>
      <p:sp>
        <p:nvSpPr>
          <p:cNvPr id="4" name="Slide Number Placeholder 3">
            <a:extLst>
              <a:ext uri="{FF2B5EF4-FFF2-40B4-BE49-F238E27FC236}">
                <a16:creationId xmlns:a16="http://schemas.microsoft.com/office/drawing/2014/main" id="{FF90FCE8-34AD-4468-9D4A-0AAB59BA346E}"/>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790199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C0259B4B-893E-4696-AACE-164AC483B5A3}"/>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Visual of original content to be covered in ISERS</a:t>
            </a:r>
          </a:p>
        </p:txBody>
      </p:sp>
      <p:graphicFrame>
        <p:nvGraphicFramePr>
          <p:cNvPr id="2" name="Table 2">
            <a:extLst>
              <a:ext uri="{FF2B5EF4-FFF2-40B4-BE49-F238E27FC236}">
                <a16:creationId xmlns:a16="http://schemas.microsoft.com/office/drawing/2014/main" id="{BB1B58A5-5BED-4725-934E-2DFCF29B22A3}"/>
              </a:ext>
            </a:extLst>
          </p:cNvPr>
          <p:cNvGraphicFramePr>
            <a:graphicFrameLocks noGrp="1"/>
          </p:cNvGraphicFramePr>
          <p:nvPr>
            <p:extLst>
              <p:ext uri="{D42A27DB-BD31-4B8C-83A1-F6EECF244321}">
                <p14:modId xmlns:p14="http://schemas.microsoft.com/office/powerpoint/2010/main" val="1648507605"/>
              </p:ext>
            </p:extLst>
          </p:nvPr>
        </p:nvGraphicFramePr>
        <p:xfrm>
          <a:off x="2146491" y="131912"/>
          <a:ext cx="8184017" cy="1463040"/>
        </p:xfrm>
        <a:graphic>
          <a:graphicData uri="http://schemas.openxmlformats.org/drawingml/2006/table">
            <a:tbl>
              <a:tblPr firstRow="1" bandRow="1">
                <a:tableStyleId>{5C22544A-7EE6-4342-B048-85BDC9FD1C3A}</a:tableStyleId>
              </a:tblPr>
              <a:tblGrid>
                <a:gridCol w="8184017">
                  <a:extLst>
                    <a:ext uri="{9D8B030D-6E8A-4147-A177-3AD203B41FA5}">
                      <a16:colId xmlns:a16="http://schemas.microsoft.com/office/drawing/2014/main" val="3445967875"/>
                    </a:ext>
                  </a:extLst>
                </a:gridCol>
              </a:tblGrid>
              <a:tr h="483446">
                <a:tc>
                  <a:txBody>
                    <a:bodyPr/>
                    <a:lstStyle/>
                    <a:p>
                      <a:pPr algn="ctr"/>
                      <a:r>
                        <a:rPr lang="en-US" sz="2800"/>
                        <a:t>INTRODUCTION</a:t>
                      </a:r>
                    </a:p>
                  </a:txBody>
                  <a:tcPr/>
                </a:tc>
                <a:extLst>
                  <a:ext uri="{0D108BD9-81ED-4DB2-BD59-A6C34878D82A}">
                    <a16:rowId xmlns:a16="http://schemas.microsoft.com/office/drawing/2014/main" val="445029606"/>
                  </a:ext>
                </a:extLst>
              </a:tr>
              <a:tr h="551174">
                <a:tc>
                  <a:txBody>
                    <a:bodyPr/>
                    <a:lstStyle/>
                    <a:p>
                      <a:pPr lvl="0" algn="ctr">
                        <a:buNone/>
                      </a:pPr>
                      <a:endParaRPr lang="en-US" sz="2800" dirty="0"/>
                    </a:p>
                    <a:p>
                      <a:pPr lvl="0" algn="ctr">
                        <a:buNone/>
                      </a:pPr>
                      <a:r>
                        <a:rPr lang="en-US" sz="2800" dirty="0"/>
                        <a:t>"What's Special about Special Education"</a:t>
                      </a:r>
                    </a:p>
                  </a:txBody>
                  <a:tcPr/>
                </a:tc>
                <a:extLst>
                  <a:ext uri="{0D108BD9-81ED-4DB2-BD59-A6C34878D82A}">
                    <a16:rowId xmlns:a16="http://schemas.microsoft.com/office/drawing/2014/main" val="1067215334"/>
                  </a:ext>
                </a:extLst>
              </a:tr>
            </a:tbl>
          </a:graphicData>
        </a:graphic>
      </p:graphicFrame>
      <p:graphicFrame>
        <p:nvGraphicFramePr>
          <p:cNvPr id="15" name="Table 15">
            <a:extLst>
              <a:ext uri="{FF2B5EF4-FFF2-40B4-BE49-F238E27FC236}">
                <a16:creationId xmlns:a16="http://schemas.microsoft.com/office/drawing/2014/main" id="{11A622BE-B11F-426B-9A7D-C3C75F3E93CC}"/>
              </a:ext>
            </a:extLst>
          </p:cNvPr>
          <p:cNvGraphicFramePr>
            <a:graphicFrameLocks noGrp="1"/>
          </p:cNvGraphicFramePr>
          <p:nvPr>
            <p:extLst>
              <p:ext uri="{D42A27DB-BD31-4B8C-83A1-F6EECF244321}">
                <p14:modId xmlns:p14="http://schemas.microsoft.com/office/powerpoint/2010/main" val="1149525970"/>
              </p:ext>
            </p:extLst>
          </p:nvPr>
        </p:nvGraphicFramePr>
        <p:xfrm>
          <a:off x="4689231" y="1934307"/>
          <a:ext cx="3342420" cy="423915"/>
        </p:xfrm>
        <a:graphic>
          <a:graphicData uri="http://schemas.openxmlformats.org/drawingml/2006/table">
            <a:tbl>
              <a:tblPr firstRow="1" bandRow="1">
                <a:tableStyleId>{5C22544A-7EE6-4342-B048-85BDC9FD1C3A}</a:tableStyleId>
              </a:tblPr>
              <a:tblGrid>
                <a:gridCol w="3342420">
                  <a:extLst>
                    <a:ext uri="{9D8B030D-6E8A-4147-A177-3AD203B41FA5}">
                      <a16:colId xmlns:a16="http://schemas.microsoft.com/office/drawing/2014/main" val="3502043718"/>
                    </a:ext>
                  </a:extLst>
                </a:gridCol>
              </a:tblGrid>
              <a:tr h="423915">
                <a:tc>
                  <a:txBody>
                    <a:bodyPr/>
                    <a:lstStyle/>
                    <a:p>
                      <a:r>
                        <a:rPr lang="en-US" dirty="0"/>
                        <a:t>CORE LEGAL REQUIREMENTS</a:t>
                      </a:r>
                    </a:p>
                  </a:txBody>
                  <a:tcPr/>
                </a:tc>
                <a:extLst>
                  <a:ext uri="{0D108BD9-81ED-4DB2-BD59-A6C34878D82A}">
                    <a16:rowId xmlns:a16="http://schemas.microsoft.com/office/drawing/2014/main" val="952103834"/>
                  </a:ext>
                </a:extLst>
              </a:tr>
            </a:tbl>
          </a:graphicData>
        </a:graphic>
      </p:graphicFrame>
      <p:graphicFrame>
        <p:nvGraphicFramePr>
          <p:cNvPr id="3" name="Table 3">
            <a:extLst>
              <a:ext uri="{FF2B5EF4-FFF2-40B4-BE49-F238E27FC236}">
                <a16:creationId xmlns:a16="http://schemas.microsoft.com/office/drawing/2014/main" id="{A6EC6B36-4BFE-4DF8-A2BB-5DCB354EFBBA}"/>
              </a:ext>
            </a:extLst>
          </p:cNvPr>
          <p:cNvGraphicFramePr>
            <a:graphicFrameLocks noGrp="1"/>
          </p:cNvGraphicFramePr>
          <p:nvPr>
            <p:extLst>
              <p:ext uri="{D42A27DB-BD31-4B8C-83A1-F6EECF244321}">
                <p14:modId xmlns:p14="http://schemas.microsoft.com/office/powerpoint/2010/main" val="1019250990"/>
              </p:ext>
            </p:extLst>
          </p:nvPr>
        </p:nvGraphicFramePr>
        <p:xfrm>
          <a:off x="2303300" y="2402528"/>
          <a:ext cx="8210981" cy="365760"/>
        </p:xfrm>
        <a:graphic>
          <a:graphicData uri="http://schemas.openxmlformats.org/drawingml/2006/table">
            <a:tbl>
              <a:tblPr firstRow="1" bandRow="1">
                <a:tableStyleId>{5C22544A-7EE6-4342-B048-85BDC9FD1C3A}</a:tableStyleId>
              </a:tblPr>
              <a:tblGrid>
                <a:gridCol w="8210981">
                  <a:extLst>
                    <a:ext uri="{9D8B030D-6E8A-4147-A177-3AD203B41FA5}">
                      <a16:colId xmlns:a16="http://schemas.microsoft.com/office/drawing/2014/main" val="395125451"/>
                    </a:ext>
                  </a:extLst>
                </a:gridCol>
              </a:tblGrid>
              <a:tr h="295162">
                <a:tc>
                  <a:txBody>
                    <a:bodyPr/>
                    <a:lstStyle/>
                    <a:p>
                      <a:pPr algn="ctr"/>
                      <a:r>
                        <a:rPr lang="en-US" dirty="0"/>
                        <a:t>TIMELINES and WRITTEN NOTICE</a:t>
                      </a:r>
                    </a:p>
                  </a:txBody>
                  <a:tcPr/>
                </a:tc>
                <a:extLst>
                  <a:ext uri="{0D108BD9-81ED-4DB2-BD59-A6C34878D82A}">
                    <a16:rowId xmlns:a16="http://schemas.microsoft.com/office/drawing/2014/main" val="3714073718"/>
                  </a:ext>
                </a:extLst>
              </a:tr>
            </a:tbl>
          </a:graphicData>
        </a:graphic>
      </p:graphicFrame>
      <p:cxnSp>
        <p:nvCxnSpPr>
          <p:cNvPr id="8" name="Straight Arrow Connector 7" descr="Arrow pointing from &quot;Introduction&quot; to &quot;Referral&quot;.">
            <a:extLst>
              <a:ext uri="{FF2B5EF4-FFF2-40B4-BE49-F238E27FC236}">
                <a16:creationId xmlns:a16="http://schemas.microsoft.com/office/drawing/2014/main" id="{D77A1912-A936-42D0-A390-1D7A31DB1614}"/>
              </a:ext>
            </a:extLst>
          </p:cNvPr>
          <p:cNvCxnSpPr>
            <a:cxnSpLocks/>
          </p:cNvCxnSpPr>
          <p:nvPr/>
        </p:nvCxnSpPr>
        <p:spPr>
          <a:xfrm flipH="1">
            <a:off x="1470544" y="1762738"/>
            <a:ext cx="599454" cy="1105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F57DB17E-51B7-4967-99A4-AB0EF0C2C9F2}"/>
              </a:ext>
            </a:extLst>
          </p:cNvPr>
          <p:cNvGraphicFramePr>
            <a:graphicFrameLocks noGrp="1"/>
          </p:cNvGraphicFramePr>
          <p:nvPr>
            <p:extLst>
              <p:ext uri="{D42A27DB-BD31-4B8C-83A1-F6EECF244321}">
                <p14:modId xmlns:p14="http://schemas.microsoft.com/office/powerpoint/2010/main" val="1857848354"/>
              </p:ext>
            </p:extLst>
          </p:nvPr>
        </p:nvGraphicFramePr>
        <p:xfrm>
          <a:off x="394223" y="2978954"/>
          <a:ext cx="2013697" cy="3437652"/>
        </p:xfrm>
        <a:graphic>
          <a:graphicData uri="http://schemas.openxmlformats.org/drawingml/2006/table">
            <a:tbl>
              <a:tblPr firstRow="1" bandRow="1">
                <a:tableStyleId>{5C22544A-7EE6-4342-B048-85BDC9FD1C3A}</a:tableStyleId>
              </a:tblPr>
              <a:tblGrid>
                <a:gridCol w="2013697">
                  <a:extLst>
                    <a:ext uri="{9D8B030D-6E8A-4147-A177-3AD203B41FA5}">
                      <a16:colId xmlns:a16="http://schemas.microsoft.com/office/drawing/2014/main" val="1286089864"/>
                    </a:ext>
                  </a:extLst>
                </a:gridCol>
              </a:tblGrid>
              <a:tr h="644544">
                <a:tc>
                  <a:txBody>
                    <a:bodyPr/>
                    <a:lstStyle/>
                    <a:p>
                      <a:r>
                        <a:rPr lang="en-US"/>
                        <a:t>REFERRAL</a:t>
                      </a:r>
                    </a:p>
                  </a:txBody>
                  <a:tcPr/>
                </a:tc>
                <a:extLst>
                  <a:ext uri="{0D108BD9-81ED-4DB2-BD59-A6C34878D82A}">
                    <a16:rowId xmlns:a16="http://schemas.microsoft.com/office/drawing/2014/main" val="1507406570"/>
                  </a:ext>
                </a:extLst>
              </a:tr>
              <a:tr h="753832">
                <a:tc>
                  <a:txBody>
                    <a:bodyPr/>
                    <a:lstStyle/>
                    <a:p>
                      <a:pPr lvl="0">
                        <a:buNone/>
                      </a:pPr>
                      <a:r>
                        <a:rPr lang="en-US"/>
                        <a:t>Guidance</a:t>
                      </a:r>
                    </a:p>
                  </a:txBody>
                  <a:tcPr/>
                </a:tc>
                <a:extLst>
                  <a:ext uri="{0D108BD9-81ED-4DB2-BD59-A6C34878D82A}">
                    <a16:rowId xmlns:a16="http://schemas.microsoft.com/office/drawing/2014/main" val="208517682"/>
                  </a:ext>
                </a:extLst>
              </a:tr>
              <a:tr h="675986">
                <a:tc>
                  <a:txBody>
                    <a:bodyPr/>
                    <a:lstStyle/>
                    <a:p>
                      <a:pPr lvl="0">
                        <a:buNone/>
                      </a:pPr>
                      <a:r>
                        <a:rPr lang="en-US"/>
                        <a:t>System Level Tips</a:t>
                      </a:r>
                    </a:p>
                  </a:txBody>
                  <a:tcPr/>
                </a:tc>
                <a:extLst>
                  <a:ext uri="{0D108BD9-81ED-4DB2-BD59-A6C34878D82A}">
                    <a16:rowId xmlns:a16="http://schemas.microsoft.com/office/drawing/2014/main" val="1270410414"/>
                  </a:ext>
                </a:extLst>
              </a:tr>
              <a:tr h="844511">
                <a:tc>
                  <a:txBody>
                    <a:bodyPr/>
                    <a:lstStyle/>
                    <a:p>
                      <a:pPr lvl="0">
                        <a:buNone/>
                      </a:pPr>
                      <a:r>
                        <a:rPr lang="en-US"/>
                        <a:t>Practitioner Tips</a:t>
                      </a:r>
                    </a:p>
                  </a:txBody>
                  <a:tcPr/>
                </a:tc>
                <a:extLst>
                  <a:ext uri="{0D108BD9-81ED-4DB2-BD59-A6C34878D82A}">
                    <a16:rowId xmlns:a16="http://schemas.microsoft.com/office/drawing/2014/main" val="2496222920"/>
                  </a:ext>
                </a:extLst>
              </a:tr>
              <a:tr h="518779">
                <a:tc>
                  <a:txBody>
                    <a:bodyPr/>
                    <a:lstStyle/>
                    <a:p>
                      <a:pPr lvl="0">
                        <a:buNone/>
                      </a:pPr>
                      <a:r>
                        <a:rPr lang="en-US" dirty="0"/>
                        <a:t>Resources</a:t>
                      </a:r>
                    </a:p>
                  </a:txBody>
                  <a:tcPr/>
                </a:tc>
                <a:extLst>
                  <a:ext uri="{0D108BD9-81ED-4DB2-BD59-A6C34878D82A}">
                    <a16:rowId xmlns:a16="http://schemas.microsoft.com/office/drawing/2014/main" val="459011819"/>
                  </a:ext>
                </a:extLst>
              </a:tr>
            </a:tbl>
          </a:graphicData>
        </a:graphic>
      </p:graphicFrame>
      <p:cxnSp>
        <p:nvCxnSpPr>
          <p:cNvPr id="7" name="Straight Arrow Connector 6" descr="Arrow pointing from &quot;Introduction&quot; to &quot;Evaluation Planning&quot;.">
            <a:extLst>
              <a:ext uri="{FF2B5EF4-FFF2-40B4-BE49-F238E27FC236}">
                <a16:creationId xmlns:a16="http://schemas.microsoft.com/office/drawing/2014/main" id="{E79EC38F-6678-49A1-BC85-996CA9745BD2}"/>
              </a:ext>
            </a:extLst>
          </p:cNvPr>
          <p:cNvCxnSpPr>
            <a:cxnSpLocks/>
          </p:cNvCxnSpPr>
          <p:nvPr/>
        </p:nvCxnSpPr>
        <p:spPr>
          <a:xfrm>
            <a:off x="4138274" y="1762738"/>
            <a:ext cx="0" cy="1167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74953022-7FA0-440C-916D-7B0DA299F9DF}"/>
              </a:ext>
            </a:extLst>
          </p:cNvPr>
          <p:cNvGraphicFramePr>
            <a:graphicFrameLocks noGrp="1"/>
          </p:cNvGraphicFramePr>
          <p:nvPr>
            <p:extLst>
              <p:ext uri="{D42A27DB-BD31-4B8C-83A1-F6EECF244321}">
                <p14:modId xmlns:p14="http://schemas.microsoft.com/office/powerpoint/2010/main" val="4237263678"/>
              </p:ext>
            </p:extLst>
          </p:nvPr>
        </p:nvGraphicFramePr>
        <p:xfrm>
          <a:off x="3232757" y="3015315"/>
          <a:ext cx="1987909" cy="3437652"/>
        </p:xfrm>
        <a:graphic>
          <a:graphicData uri="http://schemas.openxmlformats.org/drawingml/2006/table">
            <a:tbl>
              <a:tblPr firstRow="1" bandRow="1">
                <a:tableStyleId>{5C22544A-7EE6-4342-B048-85BDC9FD1C3A}</a:tableStyleId>
              </a:tblPr>
              <a:tblGrid>
                <a:gridCol w="1987909">
                  <a:extLst>
                    <a:ext uri="{9D8B030D-6E8A-4147-A177-3AD203B41FA5}">
                      <a16:colId xmlns:a16="http://schemas.microsoft.com/office/drawing/2014/main" val="1064994156"/>
                    </a:ext>
                  </a:extLst>
                </a:gridCol>
              </a:tblGrid>
              <a:tr h="630115">
                <a:tc>
                  <a:txBody>
                    <a:bodyPr/>
                    <a:lstStyle/>
                    <a:p>
                      <a:r>
                        <a:rPr lang="en-US"/>
                        <a:t>EVALUATION PLANNING </a:t>
                      </a:r>
                    </a:p>
                  </a:txBody>
                  <a:tcPr/>
                </a:tc>
                <a:extLst>
                  <a:ext uri="{0D108BD9-81ED-4DB2-BD59-A6C34878D82A}">
                    <a16:rowId xmlns:a16="http://schemas.microsoft.com/office/drawing/2014/main" val="3500693590"/>
                  </a:ext>
                </a:extLst>
              </a:tr>
              <a:tr h="672765">
                <a:tc>
                  <a:txBody>
                    <a:bodyPr/>
                    <a:lstStyle/>
                    <a:p>
                      <a:pPr lvl="0">
                        <a:buNone/>
                      </a:pPr>
                      <a:r>
                        <a:rPr lang="en-US"/>
                        <a:t>Guidance</a:t>
                      </a:r>
                    </a:p>
                  </a:txBody>
                  <a:tcPr/>
                </a:tc>
                <a:extLst>
                  <a:ext uri="{0D108BD9-81ED-4DB2-BD59-A6C34878D82A}">
                    <a16:rowId xmlns:a16="http://schemas.microsoft.com/office/drawing/2014/main" val="3688945772"/>
                  </a:ext>
                </a:extLst>
              </a:tr>
              <a:tr h="630115">
                <a:tc>
                  <a:txBody>
                    <a:bodyPr/>
                    <a:lstStyle/>
                    <a:p>
                      <a:pPr lvl="0">
                        <a:buNone/>
                      </a:pPr>
                      <a:r>
                        <a:rPr lang="en-US"/>
                        <a:t>System Level Tips</a:t>
                      </a:r>
                    </a:p>
                  </a:txBody>
                  <a:tcPr/>
                </a:tc>
                <a:extLst>
                  <a:ext uri="{0D108BD9-81ED-4DB2-BD59-A6C34878D82A}">
                    <a16:rowId xmlns:a16="http://schemas.microsoft.com/office/drawing/2014/main" val="662943385"/>
                  </a:ext>
                </a:extLst>
              </a:tr>
              <a:tr h="835269">
                <a:tc>
                  <a:txBody>
                    <a:bodyPr/>
                    <a:lstStyle/>
                    <a:p>
                      <a:pPr lvl="0">
                        <a:buNone/>
                      </a:pPr>
                      <a:r>
                        <a:rPr lang="en-US"/>
                        <a:t>Practitioner Tips</a:t>
                      </a:r>
                    </a:p>
                  </a:txBody>
                  <a:tcPr/>
                </a:tc>
                <a:extLst>
                  <a:ext uri="{0D108BD9-81ED-4DB2-BD59-A6C34878D82A}">
                    <a16:rowId xmlns:a16="http://schemas.microsoft.com/office/drawing/2014/main" val="1703546152"/>
                  </a:ext>
                </a:extLst>
              </a:tr>
              <a:tr h="659423">
                <a:tc>
                  <a:txBody>
                    <a:bodyPr/>
                    <a:lstStyle/>
                    <a:p>
                      <a:pPr lvl="0">
                        <a:buNone/>
                      </a:pPr>
                      <a:r>
                        <a:rPr lang="en-US" dirty="0"/>
                        <a:t>Resources</a:t>
                      </a:r>
                    </a:p>
                  </a:txBody>
                  <a:tcPr/>
                </a:tc>
                <a:extLst>
                  <a:ext uri="{0D108BD9-81ED-4DB2-BD59-A6C34878D82A}">
                    <a16:rowId xmlns:a16="http://schemas.microsoft.com/office/drawing/2014/main" val="1627986532"/>
                  </a:ext>
                </a:extLst>
              </a:tr>
            </a:tbl>
          </a:graphicData>
        </a:graphic>
      </p:graphicFrame>
      <p:cxnSp>
        <p:nvCxnSpPr>
          <p:cNvPr id="9" name="Straight Arrow Connector 8" descr="Arrow pointing from &quot;Introduction&quot; to &quot;Evaluation&quot;. ">
            <a:extLst>
              <a:ext uri="{FF2B5EF4-FFF2-40B4-BE49-F238E27FC236}">
                <a16:creationId xmlns:a16="http://schemas.microsoft.com/office/drawing/2014/main" id="{0115EFF1-23F5-4947-AD05-B603D0FA825B}"/>
              </a:ext>
            </a:extLst>
          </p:cNvPr>
          <p:cNvCxnSpPr>
            <a:cxnSpLocks/>
          </p:cNvCxnSpPr>
          <p:nvPr/>
        </p:nvCxnSpPr>
        <p:spPr>
          <a:xfrm>
            <a:off x="8341096" y="1714442"/>
            <a:ext cx="0" cy="1216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53FAB46D-AC8A-4B5C-A398-08AC1643B308}"/>
              </a:ext>
            </a:extLst>
          </p:cNvPr>
          <p:cNvGraphicFramePr>
            <a:graphicFrameLocks noGrp="1"/>
          </p:cNvGraphicFramePr>
          <p:nvPr>
            <p:extLst>
              <p:ext uri="{D42A27DB-BD31-4B8C-83A1-F6EECF244321}">
                <p14:modId xmlns:p14="http://schemas.microsoft.com/office/powerpoint/2010/main" val="2051136693"/>
              </p:ext>
            </p:extLst>
          </p:nvPr>
        </p:nvGraphicFramePr>
        <p:xfrm>
          <a:off x="7225590" y="2978954"/>
          <a:ext cx="2109461" cy="3473426"/>
        </p:xfrm>
        <a:graphic>
          <a:graphicData uri="http://schemas.openxmlformats.org/drawingml/2006/table">
            <a:tbl>
              <a:tblPr firstRow="1" bandRow="1">
                <a:tableStyleId>{5C22544A-7EE6-4342-B048-85BDC9FD1C3A}</a:tableStyleId>
              </a:tblPr>
              <a:tblGrid>
                <a:gridCol w="2109461">
                  <a:extLst>
                    <a:ext uri="{9D8B030D-6E8A-4147-A177-3AD203B41FA5}">
                      <a16:colId xmlns:a16="http://schemas.microsoft.com/office/drawing/2014/main" val="3679301458"/>
                    </a:ext>
                  </a:extLst>
                </a:gridCol>
              </a:tblGrid>
              <a:tr h="630115">
                <a:tc>
                  <a:txBody>
                    <a:bodyPr/>
                    <a:lstStyle/>
                    <a:p>
                      <a:r>
                        <a:rPr lang="en-US"/>
                        <a:t>EVALUATION</a:t>
                      </a:r>
                    </a:p>
                  </a:txBody>
                  <a:tcPr/>
                </a:tc>
                <a:extLst>
                  <a:ext uri="{0D108BD9-81ED-4DB2-BD59-A6C34878D82A}">
                    <a16:rowId xmlns:a16="http://schemas.microsoft.com/office/drawing/2014/main" val="2453336672"/>
                  </a:ext>
                </a:extLst>
              </a:tr>
              <a:tr h="703851">
                <a:tc>
                  <a:txBody>
                    <a:bodyPr/>
                    <a:lstStyle/>
                    <a:p>
                      <a:pPr lvl="0">
                        <a:buNone/>
                      </a:pPr>
                      <a:r>
                        <a:rPr lang="en-US"/>
                        <a:t>Guidance</a:t>
                      </a:r>
                    </a:p>
                  </a:txBody>
                  <a:tcPr/>
                </a:tc>
                <a:extLst>
                  <a:ext uri="{0D108BD9-81ED-4DB2-BD59-A6C34878D82A}">
                    <a16:rowId xmlns:a16="http://schemas.microsoft.com/office/drawing/2014/main" val="1695344465"/>
                  </a:ext>
                </a:extLst>
              </a:tr>
              <a:tr h="674076">
                <a:tc>
                  <a:txBody>
                    <a:bodyPr/>
                    <a:lstStyle/>
                    <a:p>
                      <a:pPr lvl="0">
                        <a:buNone/>
                      </a:pPr>
                      <a:r>
                        <a:rPr lang="en-US"/>
                        <a:t>System Level Tips</a:t>
                      </a:r>
                    </a:p>
                  </a:txBody>
                  <a:tcPr/>
                </a:tc>
                <a:extLst>
                  <a:ext uri="{0D108BD9-81ED-4DB2-BD59-A6C34878D82A}">
                    <a16:rowId xmlns:a16="http://schemas.microsoft.com/office/drawing/2014/main" val="4240652630"/>
                  </a:ext>
                </a:extLst>
              </a:tr>
              <a:tr h="835269">
                <a:tc>
                  <a:txBody>
                    <a:bodyPr/>
                    <a:lstStyle/>
                    <a:p>
                      <a:pPr lvl="0">
                        <a:buNone/>
                      </a:pPr>
                      <a:r>
                        <a:rPr lang="en-US"/>
                        <a:t>Practitioner Tips</a:t>
                      </a:r>
                    </a:p>
                  </a:txBody>
                  <a:tcPr/>
                </a:tc>
                <a:extLst>
                  <a:ext uri="{0D108BD9-81ED-4DB2-BD59-A6C34878D82A}">
                    <a16:rowId xmlns:a16="http://schemas.microsoft.com/office/drawing/2014/main" val="659797433"/>
                  </a:ext>
                </a:extLst>
              </a:tr>
              <a:tr h="630115">
                <a:tc>
                  <a:txBody>
                    <a:bodyPr/>
                    <a:lstStyle/>
                    <a:p>
                      <a:pPr lvl="0">
                        <a:buNone/>
                      </a:pPr>
                      <a:r>
                        <a:rPr lang="en-US" dirty="0"/>
                        <a:t>Resources</a:t>
                      </a:r>
                    </a:p>
                  </a:txBody>
                  <a:tcPr/>
                </a:tc>
                <a:extLst>
                  <a:ext uri="{0D108BD9-81ED-4DB2-BD59-A6C34878D82A}">
                    <a16:rowId xmlns:a16="http://schemas.microsoft.com/office/drawing/2014/main" val="2718962674"/>
                  </a:ext>
                </a:extLst>
              </a:tr>
            </a:tbl>
          </a:graphicData>
        </a:graphic>
      </p:graphicFrame>
      <p:cxnSp>
        <p:nvCxnSpPr>
          <p:cNvPr id="13" name="Straight Arrow Connector 12" descr="Arrow pointing from &quot;Introduction&quot; to &quot;Eligibility Determination&quot;.">
            <a:extLst>
              <a:ext uri="{FF2B5EF4-FFF2-40B4-BE49-F238E27FC236}">
                <a16:creationId xmlns:a16="http://schemas.microsoft.com/office/drawing/2014/main" id="{D8A0EE79-AC64-4D90-8C05-6316755A1516}"/>
              </a:ext>
            </a:extLst>
          </p:cNvPr>
          <p:cNvCxnSpPr>
            <a:cxnSpLocks/>
          </p:cNvCxnSpPr>
          <p:nvPr/>
        </p:nvCxnSpPr>
        <p:spPr>
          <a:xfrm>
            <a:off x="10346021" y="1749444"/>
            <a:ext cx="610664" cy="1229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12FF6847-0148-4810-8BD4-A4EC5B10C29C}"/>
              </a:ext>
            </a:extLst>
          </p:cNvPr>
          <p:cNvGraphicFramePr>
            <a:graphicFrameLocks noGrp="1"/>
          </p:cNvGraphicFramePr>
          <p:nvPr>
            <p:extLst>
              <p:ext uri="{D42A27DB-BD31-4B8C-83A1-F6EECF244321}">
                <p14:modId xmlns:p14="http://schemas.microsoft.com/office/powerpoint/2010/main" val="1097054510"/>
              </p:ext>
            </p:extLst>
          </p:nvPr>
        </p:nvGraphicFramePr>
        <p:xfrm>
          <a:off x="9643520" y="3015315"/>
          <a:ext cx="2207381" cy="3431474"/>
        </p:xfrm>
        <a:graphic>
          <a:graphicData uri="http://schemas.openxmlformats.org/drawingml/2006/table">
            <a:tbl>
              <a:tblPr firstRow="1" bandRow="1">
                <a:tableStyleId>{5C22544A-7EE6-4342-B048-85BDC9FD1C3A}</a:tableStyleId>
              </a:tblPr>
              <a:tblGrid>
                <a:gridCol w="2207381">
                  <a:extLst>
                    <a:ext uri="{9D8B030D-6E8A-4147-A177-3AD203B41FA5}">
                      <a16:colId xmlns:a16="http://schemas.microsoft.com/office/drawing/2014/main" val="3444674330"/>
                    </a:ext>
                  </a:extLst>
                </a:gridCol>
              </a:tblGrid>
              <a:tr h="589890">
                <a:tc>
                  <a:txBody>
                    <a:bodyPr/>
                    <a:lstStyle/>
                    <a:p>
                      <a:r>
                        <a:rPr lang="en-US"/>
                        <a:t>ELIGIBILITY DETERMINATION</a:t>
                      </a:r>
                    </a:p>
                  </a:txBody>
                  <a:tcPr/>
                </a:tc>
                <a:extLst>
                  <a:ext uri="{0D108BD9-81ED-4DB2-BD59-A6C34878D82A}">
                    <a16:rowId xmlns:a16="http://schemas.microsoft.com/office/drawing/2014/main" val="2551066272"/>
                  </a:ext>
                </a:extLst>
              </a:tr>
              <a:tr h="58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Guidance</a:t>
                      </a:r>
                    </a:p>
                    <a:p>
                      <a:pPr lvl="0">
                        <a:buNone/>
                      </a:pPr>
                      <a:endParaRPr lang="en-US"/>
                    </a:p>
                  </a:txBody>
                  <a:tcPr/>
                </a:tc>
                <a:extLst>
                  <a:ext uri="{0D108BD9-81ED-4DB2-BD59-A6C34878D82A}">
                    <a16:rowId xmlns:a16="http://schemas.microsoft.com/office/drawing/2014/main" val="3989185358"/>
                  </a:ext>
                </a:extLst>
              </a:tr>
              <a:tr h="58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System Level Tips</a:t>
                      </a:r>
                    </a:p>
                    <a:p>
                      <a:pPr lvl="0">
                        <a:buNone/>
                      </a:pPr>
                      <a:endParaRPr lang="en-US"/>
                    </a:p>
                  </a:txBody>
                  <a:tcPr/>
                </a:tc>
                <a:extLst>
                  <a:ext uri="{0D108BD9-81ED-4DB2-BD59-A6C34878D82A}">
                    <a16:rowId xmlns:a16="http://schemas.microsoft.com/office/drawing/2014/main" val="3076499645"/>
                  </a:ext>
                </a:extLst>
              </a:tr>
              <a:tr h="58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Practitioner Tips</a:t>
                      </a:r>
                    </a:p>
                    <a:p>
                      <a:pPr lvl="0">
                        <a:buNone/>
                      </a:pPr>
                      <a:endParaRPr lang="en-US"/>
                    </a:p>
                  </a:txBody>
                  <a:tcPr/>
                </a:tc>
                <a:extLst>
                  <a:ext uri="{0D108BD9-81ED-4DB2-BD59-A6C34878D82A}">
                    <a16:rowId xmlns:a16="http://schemas.microsoft.com/office/drawing/2014/main" val="994308821"/>
                  </a:ext>
                </a:extLst>
              </a:tr>
              <a:tr h="871154">
                <a:tc>
                  <a:txBody>
                    <a:bodyPr/>
                    <a:lstStyle/>
                    <a:p>
                      <a:pPr lvl="0">
                        <a:buNone/>
                      </a:pPr>
                      <a:r>
                        <a:rPr lang="en-US" dirty="0"/>
                        <a:t>Resources</a:t>
                      </a:r>
                    </a:p>
                  </a:txBody>
                  <a:tcPr/>
                </a:tc>
                <a:extLst>
                  <a:ext uri="{0D108BD9-81ED-4DB2-BD59-A6C34878D82A}">
                    <a16:rowId xmlns:a16="http://schemas.microsoft.com/office/drawing/2014/main" val="762411746"/>
                  </a:ext>
                </a:extLst>
              </a:tr>
            </a:tbl>
          </a:graphicData>
        </a:graphic>
      </p:graphicFrame>
      <p:graphicFrame>
        <p:nvGraphicFramePr>
          <p:cNvPr id="20" name="Table 17">
            <a:extLst>
              <a:ext uri="{FF2B5EF4-FFF2-40B4-BE49-F238E27FC236}">
                <a16:creationId xmlns:a16="http://schemas.microsoft.com/office/drawing/2014/main" id="{C31E5726-A51D-4E36-94CF-D72B0ED36170}"/>
              </a:ext>
            </a:extLst>
          </p:cNvPr>
          <p:cNvGraphicFramePr>
            <a:graphicFrameLocks noGrp="1"/>
          </p:cNvGraphicFramePr>
          <p:nvPr>
            <p:extLst>
              <p:ext uri="{D42A27DB-BD31-4B8C-83A1-F6EECF244321}">
                <p14:modId xmlns:p14="http://schemas.microsoft.com/office/powerpoint/2010/main" val="2675200280"/>
              </p:ext>
            </p:extLst>
          </p:nvPr>
        </p:nvGraphicFramePr>
        <p:xfrm>
          <a:off x="4782704" y="6466423"/>
          <a:ext cx="2943975" cy="365760"/>
        </p:xfrm>
        <a:graphic>
          <a:graphicData uri="http://schemas.openxmlformats.org/drawingml/2006/table">
            <a:tbl>
              <a:tblPr firstRow="1" bandRow="1">
                <a:tableStyleId>{5C22544A-7EE6-4342-B048-85BDC9FD1C3A}</a:tableStyleId>
              </a:tblPr>
              <a:tblGrid>
                <a:gridCol w="2943975">
                  <a:extLst>
                    <a:ext uri="{9D8B030D-6E8A-4147-A177-3AD203B41FA5}">
                      <a16:colId xmlns:a16="http://schemas.microsoft.com/office/drawing/2014/main" val="267385227"/>
                    </a:ext>
                  </a:extLst>
                </a:gridCol>
              </a:tblGrid>
              <a:tr h="0">
                <a:tc>
                  <a:txBody>
                    <a:bodyPr/>
                    <a:lstStyle/>
                    <a:p>
                      <a:pPr algn="ctr"/>
                      <a:r>
                        <a:rPr lang="en-US" dirty="0"/>
                        <a:t>GENERAL RESOURCES</a:t>
                      </a:r>
                    </a:p>
                  </a:txBody>
                  <a:tcPr/>
                </a:tc>
                <a:extLst>
                  <a:ext uri="{0D108BD9-81ED-4DB2-BD59-A6C34878D82A}">
                    <a16:rowId xmlns:a16="http://schemas.microsoft.com/office/drawing/2014/main" val="2473697302"/>
                  </a:ext>
                </a:extLst>
              </a:tr>
            </a:tbl>
          </a:graphicData>
        </a:graphic>
      </p:graphicFrame>
    </p:spTree>
    <p:extLst>
      <p:ext uri="{BB962C8B-B14F-4D97-AF65-F5344CB8AC3E}">
        <p14:creationId xmlns:p14="http://schemas.microsoft.com/office/powerpoint/2010/main" val="2583152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98A3-EAD7-4623-AE47-677E088B7F61}"/>
              </a:ext>
            </a:extLst>
          </p:cNvPr>
          <p:cNvSpPr>
            <a:spLocks noGrp="1"/>
          </p:cNvSpPr>
          <p:nvPr>
            <p:ph type="title"/>
          </p:nvPr>
        </p:nvSpPr>
        <p:spPr/>
        <p:txBody>
          <a:bodyPr/>
          <a:lstStyle/>
          <a:p>
            <a:r>
              <a:rPr lang="en-US" dirty="0"/>
              <a:t>What are we seeing today?</a:t>
            </a:r>
          </a:p>
        </p:txBody>
      </p:sp>
      <p:pic>
        <p:nvPicPr>
          <p:cNvPr id="6" name="Content Placeholder 5" descr="A screenshot of the table from slide 17 (top of the table only).">
            <a:extLst>
              <a:ext uri="{FF2B5EF4-FFF2-40B4-BE49-F238E27FC236}">
                <a16:creationId xmlns:a16="http://schemas.microsoft.com/office/drawing/2014/main" id="{1DB4C01E-3E8C-4F76-B5C4-38540A857265}"/>
              </a:ext>
            </a:extLst>
          </p:cNvPr>
          <p:cNvPicPr>
            <a:picLocks noGrp="1" noChangeAspect="1"/>
          </p:cNvPicPr>
          <p:nvPr>
            <p:ph idx="1"/>
          </p:nvPr>
        </p:nvPicPr>
        <p:blipFill rotWithShape="1">
          <a:blip r:embed="rId3"/>
          <a:srcRect l="10393" t="24830" r="48236" b="46270"/>
          <a:stretch/>
        </p:blipFill>
        <p:spPr>
          <a:xfrm>
            <a:off x="1295401" y="1649429"/>
            <a:ext cx="10247074" cy="4026321"/>
          </a:xfrm>
        </p:spPr>
      </p:pic>
      <p:sp>
        <p:nvSpPr>
          <p:cNvPr id="9" name="Arrow: Right 8" descr="Arrow pointing to &quot;Timelines and Written Notice&quot;.">
            <a:extLst>
              <a:ext uri="{FF2B5EF4-FFF2-40B4-BE49-F238E27FC236}">
                <a16:creationId xmlns:a16="http://schemas.microsoft.com/office/drawing/2014/main" id="{A0B199DF-7ED3-4E33-8DF0-798D9C75D522}"/>
              </a:ext>
            </a:extLst>
          </p:cNvPr>
          <p:cNvSpPr/>
          <p:nvPr/>
        </p:nvSpPr>
        <p:spPr>
          <a:xfrm>
            <a:off x="792480" y="3781045"/>
            <a:ext cx="2410968" cy="46939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Arrow: Right 6" descr="Arrow pointing to &quot;Referral Guidance&quot;.">
            <a:extLst>
              <a:ext uri="{FF2B5EF4-FFF2-40B4-BE49-F238E27FC236}">
                <a16:creationId xmlns:a16="http://schemas.microsoft.com/office/drawing/2014/main" id="{CA4D8F02-2290-4655-9E19-2BB98AE6CFAA}"/>
              </a:ext>
            </a:extLst>
          </p:cNvPr>
          <p:cNvSpPr/>
          <p:nvPr/>
        </p:nvSpPr>
        <p:spPr>
          <a:xfrm>
            <a:off x="-807720" y="4973875"/>
            <a:ext cx="2410968" cy="46939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4E611FC-BCE3-41E5-9E36-171DA9610BC0}"/>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a:p>
        </p:txBody>
      </p:sp>
      <p:sp>
        <p:nvSpPr>
          <p:cNvPr id="8" name="Arrow: Right 7" descr="Arrow pointing to &quot;Introduction: What's Special about Special Education&quot;.">
            <a:extLst>
              <a:ext uri="{FF2B5EF4-FFF2-40B4-BE49-F238E27FC236}">
                <a16:creationId xmlns:a16="http://schemas.microsoft.com/office/drawing/2014/main" id="{8F37BF32-0BE8-4F1E-9A1E-1C1878DDDFAD}"/>
              </a:ext>
            </a:extLst>
          </p:cNvPr>
          <p:cNvSpPr/>
          <p:nvPr/>
        </p:nvSpPr>
        <p:spPr>
          <a:xfrm>
            <a:off x="649525" y="2607564"/>
            <a:ext cx="2410968" cy="46939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257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BF8E-EA60-439A-A110-E320FAB0BA17}"/>
              </a:ext>
            </a:extLst>
          </p:cNvPr>
          <p:cNvSpPr>
            <a:spLocks noGrp="1"/>
          </p:cNvSpPr>
          <p:nvPr>
            <p:ph type="title"/>
          </p:nvPr>
        </p:nvSpPr>
        <p:spPr/>
        <p:txBody>
          <a:bodyPr/>
          <a:lstStyle/>
          <a:p>
            <a:r>
              <a:rPr lang="en-US" dirty="0">
                <a:latin typeface="Segoe UI Semibold"/>
                <a:cs typeface="Segoe UI Semibold"/>
              </a:rPr>
              <a:t>Preview of RLO: Link Coming Soon!</a:t>
            </a:r>
            <a:endParaRPr lang="en-US" dirty="0"/>
          </a:p>
        </p:txBody>
      </p:sp>
      <p:sp>
        <p:nvSpPr>
          <p:cNvPr id="3" name="Content Placeholder 2" descr="Preview of RLO">
            <a:extLst>
              <a:ext uri="{FF2B5EF4-FFF2-40B4-BE49-F238E27FC236}">
                <a16:creationId xmlns:a16="http://schemas.microsoft.com/office/drawing/2014/main" id="{6AB6873E-E7F2-4EC5-9E3C-9DA7A53FB27F}"/>
              </a:ext>
            </a:extLst>
          </p:cNvPr>
          <p:cNvSpPr>
            <a:spLocks noGrp="1"/>
          </p:cNvSpPr>
          <p:nvPr>
            <p:ph idx="1"/>
          </p:nvPr>
        </p:nvSpPr>
        <p:spPr/>
        <p:txBody>
          <a:bodyPr vert="horz" lIns="91440" tIns="45720" rIns="91440" bIns="45720" rtlCol="0" anchor="t">
            <a:noAutofit/>
          </a:bodyPr>
          <a:lstStyle/>
          <a:p>
            <a:endParaRPr lang="en-US" dirty="0"/>
          </a:p>
          <a:p>
            <a:endParaRPr lang="en-US" dirty="0"/>
          </a:p>
          <a:p>
            <a:endParaRPr lang="en-US" dirty="0"/>
          </a:p>
          <a:p>
            <a:pPr marL="0" indent="0">
              <a:buNone/>
            </a:pPr>
            <a:endParaRPr lang="en-US" dirty="0"/>
          </a:p>
          <a:p>
            <a:endParaRPr lang="en-US" dirty="0"/>
          </a:p>
          <a:p>
            <a:endParaRPr lang="en-US" dirty="0"/>
          </a:p>
          <a:p>
            <a:pPr marL="0" indent="0">
              <a:buNone/>
            </a:pPr>
            <a:endParaRPr lang="en-US" sz="1000" dirty="0">
              <a:latin typeface="Segoe UI"/>
              <a:cs typeface="Segoe UI"/>
            </a:endParaRPr>
          </a:p>
          <a:p>
            <a:pPr marL="0" indent="0">
              <a:buNone/>
            </a:pPr>
            <a:endParaRPr lang="en-US" sz="1000" dirty="0">
              <a:latin typeface="Segoe UI"/>
              <a:cs typeface="Segoe UI"/>
            </a:endParaRPr>
          </a:p>
          <a:p>
            <a:endParaRPr lang="en-US" dirty="0"/>
          </a:p>
        </p:txBody>
      </p:sp>
      <p:pic>
        <p:nvPicPr>
          <p:cNvPr id="5" name="Picture 5" descr="Screenshot of the Reusable Learning Object webpage for &quot;Massachusetts Guidance on Referral, Evaluation, and Eligibility Determination&quot;. ">
            <a:extLst>
              <a:ext uri="{FF2B5EF4-FFF2-40B4-BE49-F238E27FC236}">
                <a16:creationId xmlns:a16="http://schemas.microsoft.com/office/drawing/2014/main" id="{1B0CAAA6-557E-42ED-9CA6-50E76369E8A1}"/>
              </a:ext>
            </a:extLst>
          </p:cNvPr>
          <p:cNvPicPr>
            <a:picLocks noChangeAspect="1"/>
          </p:cNvPicPr>
          <p:nvPr/>
        </p:nvPicPr>
        <p:blipFill rotWithShape="1">
          <a:blip r:embed="rId3"/>
          <a:srcRect l="10968" t="27757" r="15269" b="27376"/>
          <a:stretch/>
        </p:blipFill>
        <p:spPr>
          <a:xfrm>
            <a:off x="1580642" y="2037309"/>
            <a:ext cx="9030716" cy="3122520"/>
          </a:xfrm>
          <a:prstGeom prst="rect">
            <a:avLst/>
          </a:prstGeom>
        </p:spPr>
      </p:pic>
      <p:sp>
        <p:nvSpPr>
          <p:cNvPr id="4" name="Slide Number Placeholder 3">
            <a:extLst>
              <a:ext uri="{FF2B5EF4-FFF2-40B4-BE49-F238E27FC236}">
                <a16:creationId xmlns:a16="http://schemas.microsoft.com/office/drawing/2014/main" id="{4E5DF7A7-C97A-41A4-969F-46AA0B4BD808}"/>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3979021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F5B33-053F-4D59-8DC0-52A2E4716150}"/>
              </a:ext>
            </a:extLst>
          </p:cNvPr>
          <p:cNvSpPr>
            <a:spLocks noGrp="1"/>
          </p:cNvSpPr>
          <p:nvPr>
            <p:ph type="title"/>
          </p:nvPr>
        </p:nvSpPr>
        <p:spPr>
          <a:xfrm>
            <a:off x="229634" y="1153571"/>
            <a:ext cx="3937638" cy="4461163"/>
          </a:xfrm>
        </p:spPr>
        <p:txBody>
          <a:bodyPr>
            <a:normAutofit/>
          </a:bodyPr>
          <a:lstStyle/>
          <a:p>
            <a:r>
              <a:rPr lang="en-US" sz="4800" dirty="0">
                <a:solidFill>
                  <a:srgbClr val="FFFFFF"/>
                </a:solidFill>
              </a:rPr>
              <a:t>Still to Come</a:t>
            </a:r>
          </a:p>
        </p:txBody>
      </p:sp>
      <p:sp>
        <p:nvSpPr>
          <p:cNvPr id="16"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0C1FBF32-EB83-4C56-94AC-0B2EFD8FEA24}"/>
              </a:ext>
            </a:extLst>
          </p:cNvPr>
          <p:cNvSpPr>
            <a:spLocks noGrp="1"/>
          </p:cNvSpPr>
          <p:nvPr>
            <p:ph idx="1"/>
          </p:nvPr>
        </p:nvSpPr>
        <p:spPr>
          <a:xfrm>
            <a:off x="4447308" y="591344"/>
            <a:ext cx="6906491" cy="5585619"/>
          </a:xfrm>
        </p:spPr>
        <p:txBody>
          <a:bodyPr anchor="ctr">
            <a:normAutofit lnSpcReduction="10000"/>
          </a:bodyPr>
          <a:lstStyle/>
          <a:p>
            <a:r>
              <a:rPr lang="en-US" dirty="0">
                <a:latin typeface="Segoe UI"/>
                <a:cs typeface="Segoe UI"/>
              </a:rPr>
              <a:t>Evaluation Guidance</a:t>
            </a:r>
          </a:p>
          <a:p>
            <a:r>
              <a:rPr lang="en-US" dirty="0">
                <a:latin typeface="Segoe UI"/>
                <a:cs typeface="Segoe UI"/>
              </a:rPr>
              <a:t>Eligibility Guidance</a:t>
            </a:r>
          </a:p>
          <a:p>
            <a:r>
              <a:rPr lang="en-US" dirty="0">
                <a:latin typeface="Segoe UI"/>
                <a:cs typeface="Segoe UI"/>
              </a:rPr>
              <a:t>For each section (Referral, Evaluation, and Eligibility):</a:t>
            </a:r>
          </a:p>
          <a:p>
            <a:pPr lvl="1"/>
            <a:r>
              <a:rPr lang="en-US" dirty="0">
                <a:latin typeface="Segoe UI"/>
                <a:cs typeface="Segoe UI"/>
              </a:rPr>
              <a:t>Parent Tips</a:t>
            </a:r>
          </a:p>
          <a:p>
            <a:pPr lvl="1"/>
            <a:r>
              <a:rPr lang="en-US" dirty="0">
                <a:latin typeface="Segoe UI"/>
                <a:cs typeface="Segoe UI"/>
              </a:rPr>
              <a:t>Teacher Tips</a:t>
            </a:r>
          </a:p>
          <a:p>
            <a:pPr lvl="1"/>
            <a:r>
              <a:rPr lang="en-US" dirty="0">
                <a:latin typeface="Segoe UI"/>
                <a:cs typeface="Segoe UI"/>
              </a:rPr>
              <a:t>Administrator Tips</a:t>
            </a:r>
          </a:p>
          <a:p>
            <a:r>
              <a:rPr lang="en-US" dirty="0">
                <a:latin typeface="Segoe UI"/>
                <a:cs typeface="Segoe UI"/>
              </a:rPr>
              <a:t>Glossary of Terms</a:t>
            </a:r>
          </a:p>
          <a:p>
            <a:r>
              <a:rPr lang="en-US" dirty="0">
                <a:latin typeface="Segoe UI"/>
                <a:cs typeface="Segoe UI"/>
              </a:rPr>
              <a:t>Continued Updates</a:t>
            </a:r>
          </a:p>
          <a:p>
            <a:r>
              <a:rPr lang="en-US" dirty="0">
                <a:latin typeface="Segoe UI"/>
                <a:cs typeface="Segoe UI"/>
              </a:rPr>
              <a:t>PDFs and Translated Content</a:t>
            </a:r>
            <a:endParaRPr lang="en-US" dirty="0"/>
          </a:p>
        </p:txBody>
      </p:sp>
      <p:sp>
        <p:nvSpPr>
          <p:cNvPr id="4" name="Slide Number Placeholder 3">
            <a:extLst>
              <a:ext uri="{FF2B5EF4-FFF2-40B4-BE49-F238E27FC236}">
                <a16:creationId xmlns:a16="http://schemas.microsoft.com/office/drawing/2014/main" id="{9560F493-8AEB-46DD-A51E-2FC087499DFD}"/>
              </a:ext>
            </a:extLst>
          </p:cNvPr>
          <p:cNvSpPr>
            <a:spLocks noGrp="1"/>
          </p:cNvSpPr>
          <p:nvPr>
            <p:ph type="sldNum" sz="quarter" idx="12"/>
          </p:nvPr>
        </p:nvSpPr>
        <p:spPr>
          <a:xfrm>
            <a:off x="9541564" y="6356350"/>
            <a:ext cx="1812235" cy="365125"/>
          </a:xfrm>
        </p:spPr>
        <p:txBody>
          <a:bodyPr>
            <a:normAutofit/>
          </a:bodyPr>
          <a:lstStyle/>
          <a:p>
            <a:pPr>
              <a:spcAft>
                <a:spcPts val="600"/>
              </a:spcAft>
            </a:pPr>
            <a:fld id="{FF27229C-EC7B-4063-A33B-28A5E87E32ED}" type="slidenum">
              <a:rPr lang="zh-CN" altLang="en-US" smtClean="0"/>
              <a:pPr>
                <a:spcAft>
                  <a:spcPts val="600"/>
                </a:spcAft>
              </a:pPr>
              <a:t>35</a:t>
            </a:fld>
            <a:endParaRPr lang="zh-CN" altLang="en-US"/>
          </a:p>
        </p:txBody>
      </p:sp>
    </p:spTree>
    <p:extLst>
      <p:ext uri="{BB962C8B-B14F-4D97-AF65-F5344CB8AC3E}">
        <p14:creationId xmlns:p14="http://schemas.microsoft.com/office/powerpoint/2010/main" val="2761357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latin typeface="+mj-lt"/>
              </a:rPr>
              <a:t>Fall Training for MCAS-Alt</a:t>
            </a:r>
          </a:p>
        </p:txBody>
      </p:sp>
      <p:sp>
        <p:nvSpPr>
          <p:cNvPr id="9" name="Content Placeholder 8"/>
          <p:cNvSpPr>
            <a:spLocks noGrp="1"/>
          </p:cNvSpPr>
          <p:nvPr>
            <p:ph idx="1"/>
          </p:nvPr>
        </p:nvSpPr>
        <p:spPr>
          <a:xfrm>
            <a:off x="410514" y="1056230"/>
            <a:ext cx="11677408" cy="5300119"/>
          </a:xfrm>
        </p:spPr>
        <p:txBody>
          <a:bodyPr/>
          <a:lstStyle/>
          <a:p>
            <a:pPr marL="0" lvl="1" indent="0">
              <a:buNone/>
            </a:pPr>
            <a:r>
              <a:rPr lang="en-US" sz="3200" b="1" i="1" dirty="0"/>
              <a:t>Special Education Leaders please consider:</a:t>
            </a:r>
          </a:p>
          <a:p>
            <a:pPr marL="457200" lvl="1" indent="-457200"/>
            <a:r>
              <a:rPr lang="en-US" dirty="0"/>
              <a:t>Attending a virtual Administrator Overview training session this fall for administrators, supervisors, and principals</a:t>
            </a:r>
          </a:p>
          <a:p>
            <a:pPr marL="457200" lvl="1" indent="-457200"/>
            <a:r>
              <a:rPr lang="en-US" dirty="0"/>
              <a:t>Creating opportunities for special educators to attend a virtual Educator Training session on conducting the MCAS-Alt</a:t>
            </a:r>
          </a:p>
          <a:p>
            <a:pPr marL="0" lvl="1" indent="0">
              <a:buNone/>
            </a:pPr>
            <a:endParaRPr lang="en-US" sz="1600" dirty="0"/>
          </a:p>
          <a:p>
            <a:pPr marL="0" lvl="1" indent="0">
              <a:buNone/>
            </a:pPr>
            <a:r>
              <a:rPr lang="en-US" b="1" dirty="0"/>
              <a:t>Registration flyer </a:t>
            </a:r>
            <a:r>
              <a:rPr lang="en-US" dirty="0"/>
              <a:t>will be available August 30 at </a:t>
            </a:r>
            <a:r>
              <a:rPr lang="en-US" dirty="0">
                <a:hlinkClick r:id="rId2"/>
              </a:rPr>
              <a:t>www.mcas-alt.org/training</a:t>
            </a:r>
            <a:r>
              <a:rPr lang="en-US" dirty="0"/>
              <a:t> or </a:t>
            </a:r>
            <a:r>
              <a:rPr lang="en-US" dirty="0">
                <a:hlinkClick r:id="rId3"/>
              </a:rPr>
              <a:t>https://www.doe.mass.edu/mcas/alt/resources.html</a:t>
            </a:r>
            <a:r>
              <a:rPr lang="en-US" dirty="0"/>
              <a:t>. ASL interpreters available.</a:t>
            </a:r>
          </a:p>
          <a:p>
            <a:pPr marL="0" lvl="1" indent="0">
              <a:buNone/>
            </a:pPr>
            <a:endParaRPr lang="en-US" dirty="0"/>
          </a:p>
          <a:p>
            <a:pPr marL="0" lvl="1" indent="0">
              <a:buNone/>
            </a:pPr>
            <a:r>
              <a:rPr lang="en-US" b="1" i="1" dirty="0"/>
              <a:t>Questions: </a:t>
            </a:r>
            <a:r>
              <a:rPr lang="en-US" dirty="0"/>
              <a:t>Debra Hand at </a:t>
            </a:r>
            <a:r>
              <a:rPr lang="en-US" dirty="0">
                <a:hlinkClick r:id="rId4"/>
              </a:rPr>
              <a:t>debra.d.hand@mass.gov</a:t>
            </a:r>
            <a:r>
              <a:rPr lang="en-US" dirty="0"/>
              <a:t> or 781-338-3625</a:t>
            </a:r>
          </a:p>
          <a:p>
            <a:pPr marL="0" lvl="1"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36</a:t>
            </a:fld>
            <a:endParaRPr lang="zh-CN" altLang="en-US"/>
          </a:p>
        </p:txBody>
      </p:sp>
    </p:spTree>
    <p:extLst>
      <p:ext uri="{BB962C8B-B14F-4D97-AF65-F5344CB8AC3E}">
        <p14:creationId xmlns:p14="http://schemas.microsoft.com/office/powerpoint/2010/main" val="1805053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latin typeface="+mj-lt"/>
              </a:rPr>
              <a:t>Administrators Overview Sessions</a:t>
            </a:r>
          </a:p>
        </p:txBody>
      </p:sp>
      <p:sp>
        <p:nvSpPr>
          <p:cNvPr id="9" name="Content Placeholder 8"/>
          <p:cNvSpPr>
            <a:spLocks noGrp="1"/>
          </p:cNvSpPr>
          <p:nvPr>
            <p:ph idx="1"/>
          </p:nvPr>
        </p:nvSpPr>
        <p:spPr>
          <a:xfrm>
            <a:off x="410514" y="1223495"/>
            <a:ext cx="11781486" cy="5043489"/>
          </a:xfrm>
        </p:spPr>
        <p:txBody>
          <a:bodyPr/>
          <a:lstStyle/>
          <a:p>
            <a:pPr marL="112712" lvl="1" indent="0">
              <a:buNone/>
            </a:pPr>
            <a:r>
              <a:rPr lang="en-US" sz="3200" b="1" i="1" dirty="0"/>
              <a:t>Topics include:</a:t>
            </a:r>
          </a:p>
          <a:p>
            <a:pPr marL="569912" lvl="1" indent="-457200">
              <a:buFont typeface="Arial" panose="020B0604020202020204" pitchFamily="34" charset="0"/>
              <a:buChar char="•"/>
            </a:pPr>
            <a:r>
              <a:rPr lang="en-US" dirty="0"/>
              <a:t>What’s new for MCAS-Alt?</a:t>
            </a:r>
          </a:p>
          <a:p>
            <a:pPr marL="569913" lvl="1" indent="-457200">
              <a:buFont typeface="Arial" panose="020B0604020202020204" pitchFamily="34" charset="0"/>
              <a:buChar char="•"/>
            </a:pPr>
            <a:r>
              <a:rPr lang="en-US" dirty="0"/>
              <a:t>The status of “one percent” cap on alternate assessment participation.</a:t>
            </a:r>
          </a:p>
          <a:p>
            <a:pPr marL="569913" lvl="1" indent="-457200">
              <a:buFont typeface="Arial" panose="020B0604020202020204" pitchFamily="34" charset="0"/>
              <a:buChar char="•"/>
            </a:pPr>
            <a:r>
              <a:rPr lang="en-US" dirty="0"/>
              <a:t>MCAS participation guidelines for Team chairs and 504 coordinators</a:t>
            </a:r>
          </a:p>
          <a:p>
            <a:pPr marL="569913" lvl="1" indent="-457200">
              <a:buFont typeface="Arial" panose="020B0604020202020204" pitchFamily="34" charset="0"/>
              <a:buChar char="•"/>
            </a:pPr>
            <a:r>
              <a:rPr lang="en-US" dirty="0"/>
              <a:t>MCAS accessibility and accommodations for high school retests and spring 2022 MCAS.</a:t>
            </a:r>
          </a:p>
          <a:p>
            <a:pPr marL="569913" lvl="1" indent="-457200">
              <a:buFont typeface="Arial" panose="020B0604020202020204" pitchFamily="34" charset="0"/>
              <a:buChar char="•"/>
            </a:pPr>
            <a:endParaRPr lang="en-US" sz="1800" dirty="0"/>
          </a:p>
          <a:p>
            <a:pPr marL="112713" lvl="1" indent="0">
              <a:buNone/>
            </a:pPr>
            <a:r>
              <a:rPr lang="en-US" sz="3200" b="1" i="1" dirty="0"/>
              <a:t>Dates:</a:t>
            </a:r>
          </a:p>
          <a:p>
            <a:pPr marL="512763" indent="-401638"/>
            <a:r>
              <a:rPr lang="en-US" sz="2800" dirty="0"/>
              <a:t>Tuesday, October 12	1:30-3:00 p.m.</a:t>
            </a:r>
          </a:p>
          <a:p>
            <a:pPr marL="512763" indent="-401638"/>
            <a:r>
              <a:rPr lang="en-US" sz="2800" dirty="0"/>
              <a:t>Wednesday, October 20 	9:30-11:00 a.m.</a:t>
            </a:r>
          </a:p>
          <a:p>
            <a:pPr marL="457200" lvl="1" indent="0">
              <a:buNone/>
            </a:pPr>
            <a:endParaRPr lang="en-US" sz="22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3958641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latin typeface="+mj-lt"/>
              </a:rPr>
              <a:t>MCAS Competency and Grade-Level Portfolio Sessions</a:t>
            </a:r>
          </a:p>
        </p:txBody>
      </p:sp>
      <p:sp>
        <p:nvSpPr>
          <p:cNvPr id="9" name="Content Placeholder 8"/>
          <p:cNvSpPr>
            <a:spLocks noGrp="1"/>
          </p:cNvSpPr>
          <p:nvPr>
            <p:ph idx="1"/>
          </p:nvPr>
        </p:nvSpPr>
        <p:spPr>
          <a:xfrm>
            <a:off x="410514" y="1223496"/>
            <a:ext cx="11370972" cy="5300119"/>
          </a:xfrm>
        </p:spPr>
        <p:txBody>
          <a:bodyPr/>
          <a:lstStyle/>
          <a:p>
            <a:r>
              <a:rPr lang="en-US" sz="2800" dirty="0"/>
              <a:t>Intended for educators working with students with disabilities who are achieving </a:t>
            </a:r>
            <a:r>
              <a:rPr lang="en-US" sz="2800" i="1" dirty="0"/>
              <a:t>at or near grade level, </a:t>
            </a:r>
            <a:r>
              <a:rPr lang="en-US" sz="2800" dirty="0"/>
              <a:t>but cannot demonstrate their knowledge and skills on the standard MCAS tests, even with accommodations. </a:t>
            </a:r>
          </a:p>
          <a:p>
            <a:r>
              <a:rPr lang="en-US" sz="2800" dirty="0"/>
              <a:t>Special educators should encourage general education colleagues to attend a session</a:t>
            </a:r>
            <a:r>
              <a:rPr lang="en-US" i="1" dirty="0"/>
              <a:t>.</a:t>
            </a:r>
          </a:p>
          <a:p>
            <a:pPr marL="112713" lvl="1" indent="0">
              <a:buNone/>
            </a:pPr>
            <a:endParaRPr lang="en-US" sz="1800" b="1" i="1" dirty="0"/>
          </a:p>
          <a:p>
            <a:pPr marL="112713" lvl="1" indent="0">
              <a:buNone/>
            </a:pPr>
            <a:r>
              <a:rPr lang="en-US" sz="3200" b="1" i="1" dirty="0"/>
              <a:t>Dates:</a:t>
            </a:r>
          </a:p>
          <a:p>
            <a:pPr marL="512763" indent="-401638"/>
            <a:r>
              <a:rPr lang="en-US" sz="2800" dirty="0"/>
              <a:t>Monday, October 18	1:00-1:45 p.m.</a:t>
            </a:r>
          </a:p>
          <a:p>
            <a:pPr marL="512763" indent="-401638"/>
            <a:r>
              <a:rPr lang="en-US" sz="2800" dirty="0"/>
              <a:t>Wednesday, October 20 	1:30-2:15 p.m.</a:t>
            </a:r>
          </a:p>
          <a:p>
            <a:pPr marL="512763" indent="-401638"/>
            <a:endParaRPr lang="en-US" sz="2800" i="1" dirty="0"/>
          </a:p>
          <a:p>
            <a:pPr marL="457200" lvl="1" indent="0">
              <a:buNone/>
            </a:pPr>
            <a:endParaRPr lang="en-US" sz="22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38</a:t>
            </a:fld>
            <a:endParaRPr lang="zh-CN" altLang="en-US"/>
          </a:p>
        </p:txBody>
      </p:sp>
    </p:spTree>
    <p:extLst>
      <p:ext uri="{BB962C8B-B14F-4D97-AF65-F5344CB8AC3E}">
        <p14:creationId xmlns:p14="http://schemas.microsoft.com/office/powerpoint/2010/main" val="4162626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latin typeface="+mj-lt"/>
              </a:rPr>
              <a:t>Introduction to MCAS-Alt</a:t>
            </a:r>
          </a:p>
        </p:txBody>
      </p:sp>
      <p:sp>
        <p:nvSpPr>
          <p:cNvPr id="9" name="Content Placeholder 8"/>
          <p:cNvSpPr>
            <a:spLocks noGrp="1"/>
          </p:cNvSpPr>
          <p:nvPr>
            <p:ph idx="1"/>
          </p:nvPr>
        </p:nvSpPr>
        <p:spPr>
          <a:xfrm>
            <a:off x="410514" y="1056230"/>
            <a:ext cx="11370972" cy="5512845"/>
          </a:xfrm>
        </p:spPr>
        <p:txBody>
          <a:bodyPr/>
          <a:lstStyle/>
          <a:p>
            <a:r>
              <a:rPr lang="en-US" sz="2800" dirty="0"/>
              <a:t>Intended for educators conducting the MCAS-Alt for the first time </a:t>
            </a:r>
            <a:r>
              <a:rPr lang="en-US" sz="2800" i="1" dirty="0"/>
              <a:t>or</a:t>
            </a:r>
            <a:r>
              <a:rPr lang="en-US" sz="2800" dirty="0"/>
              <a:t> who have not conducted the MCAS-Alt for 2 or more years. </a:t>
            </a:r>
          </a:p>
          <a:p>
            <a:r>
              <a:rPr lang="en-US" sz="2800" dirty="0"/>
              <a:t>The </a:t>
            </a:r>
            <a:r>
              <a:rPr lang="en-US" sz="2800" i="1" dirty="0"/>
              <a:t>Introduction to MCAS-Alt</a:t>
            </a:r>
            <a:r>
              <a:rPr lang="en-US" sz="2800" dirty="0"/>
              <a:t> will be conducted in three parts:</a:t>
            </a:r>
          </a:p>
          <a:p>
            <a:pPr marL="457200" lvl="1" indent="0">
              <a:buNone/>
            </a:pPr>
            <a:r>
              <a:rPr lang="en-US" b="1" dirty="0">
                <a:solidFill>
                  <a:srgbClr val="0000FF"/>
                </a:solidFill>
              </a:rPr>
              <a:t>1) </a:t>
            </a:r>
            <a:r>
              <a:rPr lang="en-US" b="1" dirty="0"/>
              <a:t>Core Concepts –A and B </a:t>
            </a:r>
            <a:r>
              <a:rPr lang="en-US" dirty="0"/>
              <a:t>(attend both)</a:t>
            </a:r>
          </a:p>
          <a:p>
            <a:pPr lvl="2">
              <a:spcBef>
                <a:spcPts val="0"/>
              </a:spcBef>
              <a:tabLst>
                <a:tab pos="3200400" algn="l"/>
                <a:tab pos="6289675" algn="l"/>
                <a:tab pos="7092950" algn="l"/>
              </a:tabLst>
            </a:pPr>
            <a:r>
              <a:rPr lang="en-US" sz="2600" dirty="0"/>
              <a:t>October 13	</a:t>
            </a:r>
            <a:r>
              <a:rPr lang="en-US" sz="2600" b="1" dirty="0"/>
              <a:t>A </a:t>
            </a:r>
            <a:r>
              <a:rPr lang="en-US" sz="2600" dirty="0"/>
              <a:t>9:00</a:t>
            </a:r>
            <a:r>
              <a:rPr lang="en-US" sz="3600" dirty="0"/>
              <a:t>–</a:t>
            </a:r>
            <a:r>
              <a:rPr lang="en-US" sz="2600" dirty="0"/>
              <a:t>10:30 a.m.	</a:t>
            </a:r>
            <a:r>
              <a:rPr lang="en-US" sz="2600" b="1" dirty="0"/>
              <a:t>B </a:t>
            </a:r>
            <a:r>
              <a:rPr lang="en-US" sz="2600" dirty="0"/>
              <a:t>1:30</a:t>
            </a:r>
            <a:r>
              <a:rPr lang="en-US" sz="2800" dirty="0"/>
              <a:t>–</a:t>
            </a:r>
            <a:r>
              <a:rPr lang="en-US" sz="2600" dirty="0"/>
              <a:t>3:00 p.m.</a:t>
            </a:r>
          </a:p>
          <a:p>
            <a:pPr lvl="2">
              <a:spcBef>
                <a:spcPts val="0"/>
              </a:spcBef>
              <a:tabLst>
                <a:tab pos="3200400" algn="l"/>
                <a:tab pos="6289675" algn="l"/>
                <a:tab pos="7092950" algn="l"/>
              </a:tabLst>
            </a:pPr>
            <a:r>
              <a:rPr lang="en-US" sz="2600" dirty="0"/>
              <a:t>October 19	</a:t>
            </a:r>
            <a:r>
              <a:rPr lang="en-US" sz="2600" b="1" dirty="0"/>
              <a:t>A </a:t>
            </a:r>
            <a:r>
              <a:rPr lang="en-US" sz="2600" dirty="0"/>
              <a:t>9:00</a:t>
            </a:r>
            <a:r>
              <a:rPr lang="en-US" sz="2800" dirty="0"/>
              <a:t>–</a:t>
            </a:r>
            <a:r>
              <a:rPr lang="en-US" sz="2600" dirty="0"/>
              <a:t>10: 30 a.m.	</a:t>
            </a:r>
            <a:r>
              <a:rPr lang="en-US" sz="2600" b="1" dirty="0"/>
              <a:t>B </a:t>
            </a:r>
            <a:r>
              <a:rPr lang="en-US" sz="2600" dirty="0"/>
              <a:t>1:30</a:t>
            </a:r>
            <a:r>
              <a:rPr lang="en-US" sz="2800" dirty="0"/>
              <a:t>–</a:t>
            </a:r>
            <a:r>
              <a:rPr lang="en-US" sz="2600" dirty="0"/>
              <a:t>3:00 p.m.</a:t>
            </a:r>
          </a:p>
          <a:p>
            <a:pPr marL="457200" lvl="1" indent="0">
              <a:spcBef>
                <a:spcPts val="400"/>
              </a:spcBef>
              <a:buNone/>
            </a:pPr>
            <a:r>
              <a:rPr lang="en-US" b="1" dirty="0">
                <a:solidFill>
                  <a:srgbClr val="0000FF"/>
                </a:solidFill>
              </a:rPr>
              <a:t>2) </a:t>
            </a:r>
            <a:r>
              <a:rPr lang="en-US" b="1" dirty="0"/>
              <a:t>ELA</a:t>
            </a:r>
            <a:r>
              <a:rPr lang="en-US" sz="2800" dirty="0"/>
              <a:t>–</a:t>
            </a:r>
            <a:r>
              <a:rPr lang="en-US" b="1" dirty="0"/>
              <a:t>Writing</a:t>
            </a:r>
          </a:p>
          <a:p>
            <a:pPr lvl="2">
              <a:spcBef>
                <a:spcPts val="0"/>
              </a:spcBef>
              <a:tabLst>
                <a:tab pos="3200400" algn="l"/>
              </a:tabLst>
            </a:pPr>
            <a:r>
              <a:rPr lang="en-US" sz="2800" dirty="0"/>
              <a:t>October 15	10:00–11:00 a.m.</a:t>
            </a:r>
          </a:p>
          <a:p>
            <a:pPr lvl="2">
              <a:spcBef>
                <a:spcPts val="0"/>
              </a:spcBef>
              <a:tabLst>
                <a:tab pos="3200400" algn="l"/>
              </a:tabLst>
            </a:pPr>
            <a:r>
              <a:rPr lang="en-US" sz="2800" dirty="0"/>
              <a:t>October  2	11:00 a.m.–2:00 p.m.</a:t>
            </a:r>
          </a:p>
          <a:p>
            <a:pPr marL="457200" lvl="1" indent="0">
              <a:buNone/>
            </a:pPr>
            <a:r>
              <a:rPr lang="en-US" b="1" dirty="0">
                <a:solidFill>
                  <a:srgbClr val="0000FF"/>
                </a:solidFill>
              </a:rPr>
              <a:t>3) </a:t>
            </a:r>
            <a:r>
              <a:rPr lang="en-US" b="1" dirty="0"/>
              <a:t>Science and Technology/Engineering </a:t>
            </a:r>
            <a:r>
              <a:rPr lang="en-US" dirty="0"/>
              <a:t>(grades 5, 8, and HS)</a:t>
            </a:r>
          </a:p>
          <a:p>
            <a:pPr lvl="2">
              <a:spcBef>
                <a:spcPts val="0"/>
              </a:spcBef>
              <a:tabLst>
                <a:tab pos="3200400" algn="l"/>
              </a:tabLst>
            </a:pPr>
            <a:r>
              <a:rPr lang="en-US" sz="2800" dirty="0"/>
              <a:t>October 15	1:00–2:00 p.m.</a:t>
            </a:r>
          </a:p>
          <a:p>
            <a:pPr lvl="2">
              <a:spcBef>
                <a:spcPts val="0"/>
              </a:spcBef>
              <a:tabLst>
                <a:tab pos="3200400" algn="l"/>
              </a:tabLst>
            </a:pPr>
            <a:r>
              <a:rPr lang="en-US" sz="2800" dirty="0"/>
              <a:t>October 21	10:00–11:00 a.m.</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80947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dirty="0">
                <a:solidFill>
                  <a:schemeClr val="accent1">
                    <a:lumMod val="50000"/>
                  </a:schemeClr>
                </a:solidFill>
                <a:latin typeface="Segoe SemiBold"/>
                <a:ea typeface="Segoe UI Black"/>
              </a:rPr>
              <a:t>Recall</a:t>
            </a:r>
            <a:endParaRPr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endParaRPr>
          </a:p>
        </p:txBody>
      </p:sp>
    </p:spTree>
    <p:extLst>
      <p:ext uri="{BB962C8B-B14F-4D97-AF65-F5344CB8AC3E}">
        <p14:creationId xmlns:p14="http://schemas.microsoft.com/office/powerpoint/2010/main" val="1642481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DBE3-2362-49A5-BBE9-B57A4902E460}"/>
              </a:ext>
            </a:extLst>
          </p:cNvPr>
          <p:cNvSpPr>
            <a:spLocks noGrp="1"/>
          </p:cNvSpPr>
          <p:nvPr>
            <p:ph type="title"/>
          </p:nvPr>
        </p:nvSpPr>
        <p:spPr/>
        <p:txBody>
          <a:bodyPr/>
          <a:lstStyle/>
          <a:p>
            <a:r>
              <a:rPr lang="en-US" sz="2800" b="1" dirty="0">
                <a:latin typeface="Segoe UI Semibold"/>
                <a:cs typeface="Segoe UI Semibold"/>
              </a:rPr>
              <a:t>DESE Special Education Updates</a:t>
            </a:r>
            <a:br>
              <a:rPr lang="en-US" sz="2800" b="1" dirty="0">
                <a:latin typeface="Segoe UI Semibold"/>
                <a:cs typeface="Segoe UI Semibold"/>
              </a:rPr>
            </a:br>
            <a:r>
              <a:rPr lang="en-US" sz="2800" b="1" dirty="0">
                <a:latin typeface="Segoe UI Semibold"/>
                <a:cs typeface="Segoe UI Semibold"/>
              </a:rPr>
              <a:t> </a:t>
            </a:r>
            <a:r>
              <a:rPr lang="en-US" sz="2800" i="1" dirty="0">
                <a:latin typeface="Segoe UI Semibold"/>
                <a:cs typeface="Segoe UI Semibold"/>
              </a:rPr>
              <a:t>Key updates and announcements for special education leaders</a:t>
            </a:r>
            <a:endParaRPr lang="en-US" sz="2800" dirty="0"/>
          </a:p>
        </p:txBody>
      </p:sp>
      <p:sp>
        <p:nvSpPr>
          <p:cNvPr id="3" name="Content Placeholder 2">
            <a:extLst>
              <a:ext uri="{FF2B5EF4-FFF2-40B4-BE49-F238E27FC236}">
                <a16:creationId xmlns:a16="http://schemas.microsoft.com/office/drawing/2014/main" id="{59CB1B55-0B2A-4621-9F41-05EAAD4BA101}"/>
              </a:ext>
            </a:extLst>
          </p:cNvPr>
          <p:cNvSpPr>
            <a:spLocks noGrp="1"/>
          </p:cNvSpPr>
          <p:nvPr>
            <p:ph idx="1"/>
          </p:nvPr>
        </p:nvSpPr>
        <p:spPr/>
        <p:txBody>
          <a:bodyPr vert="horz" lIns="91440" tIns="45720" rIns="91440" bIns="45720" rtlCol="0" anchor="t">
            <a:noAutofit/>
          </a:bodyPr>
          <a:lstStyle/>
          <a:p>
            <a:pPr marL="0" indent="0">
              <a:buNone/>
            </a:pPr>
            <a:r>
              <a:rPr lang="en-US" b="1" dirty="0">
                <a:latin typeface="Segoe UI"/>
                <a:cs typeface="Segoe UI"/>
                <a:hlinkClick r:id="rId2"/>
              </a:rPr>
              <a:t>Contents this month</a:t>
            </a:r>
            <a:r>
              <a:rPr lang="en-US" b="1" dirty="0">
                <a:latin typeface="Segoe UI"/>
                <a:cs typeface="Segoe UI"/>
              </a:rPr>
              <a:t>:</a:t>
            </a:r>
            <a:r>
              <a:rPr lang="en-US" dirty="0">
                <a:latin typeface="Segoe UI"/>
                <a:cs typeface="Segoe UI"/>
              </a:rPr>
              <a:t> </a:t>
            </a:r>
            <a:endParaRPr lang="en-US" dirty="0">
              <a:solidFill>
                <a:srgbClr val="101D35"/>
              </a:solidFill>
            </a:endParaRPr>
          </a:p>
          <a:p>
            <a:r>
              <a:rPr lang="en-US" sz="2800" dirty="0">
                <a:latin typeface="Segoe UI"/>
                <a:cs typeface="Segoe UI"/>
              </a:rPr>
              <a:t>Available Grant Funding </a:t>
            </a:r>
            <a:endParaRPr lang="en-US" sz="2800" dirty="0"/>
          </a:p>
          <a:p>
            <a:r>
              <a:rPr lang="en-US" sz="2800" dirty="0">
                <a:latin typeface="Segoe UI"/>
                <a:cs typeface="Segoe UI"/>
              </a:rPr>
              <a:t>IDEA Equitable Services (Proportionate Share) Information </a:t>
            </a:r>
            <a:endParaRPr lang="en-US" sz="2800" dirty="0"/>
          </a:p>
          <a:p>
            <a:r>
              <a:rPr lang="en-US" sz="2800" dirty="0">
                <a:latin typeface="Segoe UI"/>
                <a:cs typeface="Segoe UI"/>
              </a:rPr>
              <a:t>Strengthening Partnerships: Training of Trainers </a:t>
            </a:r>
            <a:endParaRPr lang="en-US" sz="2800" dirty="0"/>
          </a:p>
          <a:p>
            <a:r>
              <a:rPr lang="en-US" sz="2800" dirty="0">
                <a:latin typeface="Segoe UI"/>
                <a:cs typeface="Segoe UI"/>
              </a:rPr>
              <a:t>Internship Opportunity </a:t>
            </a:r>
            <a:endParaRPr lang="en-US" sz="2800" dirty="0"/>
          </a:p>
          <a:p>
            <a:r>
              <a:rPr lang="en-US" sz="2800" dirty="0">
                <a:latin typeface="Segoe UI"/>
                <a:cs typeface="Segoe UI"/>
              </a:rPr>
              <a:t>Resources for Families of Children </a:t>
            </a:r>
            <a:r>
              <a:rPr lang="en-US" sz="2800" b="0" i="0" dirty="0">
                <a:effectLst/>
                <a:latin typeface="Segoe UI"/>
                <a:cs typeface="Segoe UI"/>
              </a:rPr>
              <a:t>and </a:t>
            </a:r>
            <a:r>
              <a:rPr lang="en-US" sz="2800" dirty="0">
                <a:latin typeface="Segoe UI"/>
                <a:cs typeface="Segoe UI"/>
              </a:rPr>
              <a:t>Youth with Special Health Needs </a:t>
            </a:r>
            <a:endParaRPr lang="en-US" sz="2800" dirty="0"/>
          </a:p>
          <a:p>
            <a:r>
              <a:rPr lang="en-US" sz="2800" dirty="0">
                <a:latin typeface="Segoe UI"/>
                <a:cs typeface="Segoe UI"/>
              </a:rPr>
              <a:t>Comprehensive School Health Services (CSHS) RFR </a:t>
            </a:r>
            <a:endParaRPr lang="en-US" sz="2800" dirty="0"/>
          </a:p>
          <a:p>
            <a:r>
              <a:rPr lang="en-US" sz="2800" dirty="0">
                <a:latin typeface="Segoe UI"/>
                <a:cs typeface="Segoe UI"/>
              </a:rPr>
              <a:t>State Performance Plan/Annual Performance Report Information</a:t>
            </a:r>
            <a:endParaRPr lang="en-US" sz="2800" dirty="0"/>
          </a:p>
        </p:txBody>
      </p:sp>
    </p:spTree>
    <p:extLst>
      <p:ext uri="{BB962C8B-B14F-4D97-AF65-F5344CB8AC3E}">
        <p14:creationId xmlns:p14="http://schemas.microsoft.com/office/powerpoint/2010/main" val="3216254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B6A0-36DA-4B9D-A90E-1B329082A69E}"/>
              </a:ext>
            </a:extLst>
          </p:cNvPr>
          <p:cNvSpPr>
            <a:spLocks noGrp="1"/>
          </p:cNvSpPr>
          <p:nvPr>
            <p:ph type="title"/>
          </p:nvPr>
        </p:nvSpPr>
        <p:spPr/>
        <p:txBody>
          <a:bodyPr/>
          <a:lstStyle/>
          <a:p>
            <a:r>
              <a:rPr lang="en-US"/>
              <a:t>Special Education Leaders Survey: 2021-2022 Meeting Topics</a:t>
            </a:r>
          </a:p>
        </p:txBody>
      </p:sp>
      <p:sp>
        <p:nvSpPr>
          <p:cNvPr id="3" name="Content Placeholder 2">
            <a:extLst>
              <a:ext uri="{FF2B5EF4-FFF2-40B4-BE49-F238E27FC236}">
                <a16:creationId xmlns:a16="http://schemas.microsoft.com/office/drawing/2014/main" id="{4EE88654-6887-41DA-8E83-98CD0005B4BF}"/>
              </a:ext>
            </a:extLst>
          </p:cNvPr>
          <p:cNvSpPr>
            <a:spLocks noGrp="1"/>
          </p:cNvSpPr>
          <p:nvPr>
            <p:ph idx="1"/>
          </p:nvPr>
        </p:nvSpPr>
        <p:spPr>
          <a:xfrm>
            <a:off x="914400" y="1238488"/>
            <a:ext cx="10312400" cy="5117861"/>
          </a:xfrm>
        </p:spPr>
        <p:txBody>
          <a:bodyPr/>
          <a:lstStyle/>
          <a:p>
            <a:pPr marL="0" indent="0">
              <a:buNone/>
            </a:pPr>
            <a:r>
              <a:rPr lang="en-US" dirty="0">
                <a:latin typeface="+mn-lt"/>
                <a:cs typeface="Times New Roman" panose="02020603050405020304" pitchFamily="18" charset="0"/>
              </a:rPr>
              <a:t>We want your input about how these meetings can best support you during the 2021-2022 school year. </a:t>
            </a:r>
          </a:p>
          <a:p>
            <a:pPr marL="0" indent="0">
              <a:buNone/>
            </a:pPr>
            <a:endParaRPr lang="en-US" sz="1000" dirty="0">
              <a:latin typeface="+mn-lt"/>
              <a:cs typeface="Times New Roman" panose="02020603050405020304" pitchFamily="18" charset="0"/>
            </a:endParaRPr>
          </a:p>
          <a:p>
            <a:pPr marL="0" indent="0">
              <a:buNone/>
            </a:pPr>
            <a:r>
              <a:rPr lang="en-US" dirty="0">
                <a:latin typeface="+mn-lt"/>
                <a:cs typeface="Times New Roman" panose="02020603050405020304" pitchFamily="18" charset="0"/>
              </a:rPr>
              <a:t>The </a:t>
            </a:r>
            <a:r>
              <a:rPr lang="en-US" dirty="0">
                <a:latin typeface="+mn-lt"/>
                <a:cs typeface="Times New Roman" panose="02020603050405020304" pitchFamily="18" charset="0"/>
                <a:hlinkClick r:id="rId3"/>
              </a:rPr>
              <a:t>survey</a:t>
            </a:r>
            <a:r>
              <a:rPr lang="en-US" dirty="0">
                <a:latin typeface="+mn-lt"/>
                <a:cs typeface="Times New Roman" panose="02020603050405020304" pitchFamily="18" charset="0"/>
              </a:rPr>
              <a:t> (due Friday 9/3/21):</a:t>
            </a:r>
          </a:p>
          <a:p>
            <a:pPr lvl="1" indent="-514350">
              <a:buFont typeface="Arial" panose="020B0604020202020204" pitchFamily="34" charset="0"/>
              <a:buChar char="•"/>
            </a:pPr>
            <a:r>
              <a:rPr lang="en-US" sz="3200" dirty="0">
                <a:latin typeface="+mn-lt"/>
                <a:ea typeface="Times New Roman" panose="02020603050405020304" pitchFamily="18" charset="0"/>
                <a:cs typeface="Times New Roman" panose="02020603050405020304" pitchFamily="18" charset="0"/>
              </a:rPr>
              <a:t>t</a:t>
            </a:r>
            <a:r>
              <a:rPr lang="en-US" sz="3200" dirty="0">
                <a:effectLst/>
                <a:latin typeface="+mn-lt"/>
                <a:ea typeface="Times New Roman" panose="02020603050405020304" pitchFamily="18" charset="0"/>
                <a:cs typeface="Times New Roman" panose="02020603050405020304" pitchFamily="18" charset="0"/>
              </a:rPr>
              <a:t>akes </a:t>
            </a:r>
            <a:r>
              <a:rPr lang="en-US" sz="3200" dirty="0">
                <a:solidFill>
                  <a:schemeClr val="accent2">
                    <a:lumMod val="75000"/>
                  </a:schemeClr>
                </a:solidFill>
                <a:effectLst/>
                <a:latin typeface="+mn-lt"/>
                <a:ea typeface="Times New Roman" panose="02020603050405020304" pitchFamily="18" charset="0"/>
                <a:cs typeface="Times New Roman" panose="02020603050405020304" pitchFamily="18" charset="0"/>
              </a:rPr>
              <a:t>approximately 1 minute.</a:t>
            </a:r>
          </a:p>
          <a:p>
            <a:pPr lvl="1" indent="-514350">
              <a:buFont typeface="Arial" panose="020B0604020202020204" pitchFamily="34" charset="0"/>
              <a:buChar char="•"/>
            </a:pPr>
            <a:r>
              <a:rPr lang="en-US" sz="3200" dirty="0">
                <a:latin typeface="+mn-lt"/>
                <a:ea typeface="Times New Roman" panose="02020603050405020304" pitchFamily="18" charset="0"/>
                <a:cs typeface="Times New Roman" panose="02020603050405020304" pitchFamily="18" charset="0"/>
              </a:rPr>
              <a:t>h</a:t>
            </a:r>
            <a:r>
              <a:rPr lang="en-US" sz="3200" dirty="0">
                <a:effectLst/>
                <a:latin typeface="+mn-lt"/>
                <a:ea typeface="Times New Roman" panose="02020603050405020304" pitchFamily="18" charset="0"/>
                <a:cs typeface="Times New Roman" panose="02020603050405020304" pitchFamily="18" charset="0"/>
              </a:rPr>
              <a:t>as </a:t>
            </a:r>
            <a:r>
              <a:rPr lang="en-US" sz="3200" dirty="0">
                <a:solidFill>
                  <a:schemeClr val="accent2">
                    <a:lumMod val="75000"/>
                  </a:schemeClr>
                </a:solidFill>
                <a:effectLst/>
                <a:latin typeface="+mn-lt"/>
                <a:ea typeface="Times New Roman" panose="02020603050405020304" pitchFamily="18" charset="0"/>
                <a:cs typeface="Times New Roman" panose="02020603050405020304" pitchFamily="18" charset="0"/>
              </a:rPr>
              <a:t>four questions.</a:t>
            </a:r>
          </a:p>
          <a:p>
            <a:pPr lvl="1" indent="-514350">
              <a:buFont typeface="Arial" panose="020B0604020202020204" pitchFamily="34" charset="0"/>
              <a:buChar char="•"/>
            </a:pPr>
            <a:r>
              <a:rPr lang="en-US" sz="3200" dirty="0">
                <a:latin typeface="+mn-lt"/>
                <a:ea typeface="Times New Roman" panose="02020603050405020304" pitchFamily="18" charset="0"/>
                <a:cs typeface="Times New Roman" panose="02020603050405020304" pitchFamily="18" charset="0"/>
              </a:rPr>
              <a:t>a</a:t>
            </a:r>
            <a:r>
              <a:rPr lang="en-US" sz="3200" dirty="0">
                <a:effectLst/>
                <a:latin typeface="+mn-lt"/>
                <a:ea typeface="Times New Roman" panose="02020603050405020304" pitchFamily="18" charset="0"/>
                <a:cs typeface="Times New Roman" panose="02020603050405020304" pitchFamily="18" charset="0"/>
              </a:rPr>
              <a:t>sks you to </a:t>
            </a:r>
            <a:r>
              <a:rPr lang="en-US" sz="3200" dirty="0">
                <a:solidFill>
                  <a:schemeClr val="accent2">
                    <a:lumMod val="75000"/>
                  </a:schemeClr>
                </a:solidFill>
                <a:effectLst/>
                <a:latin typeface="+mn-lt"/>
                <a:ea typeface="Times New Roman" panose="02020603050405020304" pitchFamily="18" charset="0"/>
                <a:cs typeface="Times New Roman" panose="02020603050405020304" pitchFamily="18" charset="0"/>
              </a:rPr>
              <a:t>rank your preferences.</a:t>
            </a:r>
            <a:endParaRPr lang="en-US" sz="3200" dirty="0">
              <a:effectLst/>
              <a:latin typeface="+mn-lt"/>
              <a:ea typeface="Times New Roman" panose="02020603050405020304" pitchFamily="18" charset="0"/>
              <a:cs typeface="Times New Roman" panose="02020603050405020304" pitchFamily="18" charset="0"/>
            </a:endParaRPr>
          </a:p>
          <a:p>
            <a:pPr lvl="1" indent="-514350">
              <a:buFont typeface="Arial" panose="020B0604020202020204" pitchFamily="34" charset="0"/>
              <a:buChar char="•"/>
            </a:pPr>
            <a:r>
              <a:rPr lang="en-US" sz="3200" dirty="0">
                <a:effectLst/>
                <a:latin typeface="+mn-lt"/>
                <a:ea typeface="Times New Roman" panose="02020603050405020304" pitchFamily="18" charset="0"/>
                <a:cs typeface="Times New Roman" panose="02020603050405020304" pitchFamily="18" charset="0"/>
              </a:rPr>
              <a:t>provides you an </a:t>
            </a:r>
            <a:r>
              <a:rPr lang="en-US" sz="3200" dirty="0">
                <a:solidFill>
                  <a:schemeClr val="accent2">
                    <a:lumMod val="75000"/>
                  </a:schemeClr>
                </a:solidFill>
                <a:effectLst/>
                <a:latin typeface="+mn-lt"/>
                <a:ea typeface="Times New Roman" panose="02020603050405020304" pitchFamily="18" charset="0"/>
                <a:cs typeface="Times New Roman" panose="02020603050405020304" pitchFamily="18" charset="0"/>
              </a:rPr>
              <a:t>opportunity to suggest </a:t>
            </a:r>
            <a:r>
              <a:rPr lang="en-US" sz="3200" dirty="0">
                <a:effectLst/>
                <a:latin typeface="+mn-lt"/>
                <a:ea typeface="Times New Roman" panose="02020603050405020304" pitchFamily="18" charset="0"/>
                <a:cs typeface="Times New Roman" panose="02020603050405020304" pitchFamily="18" charset="0"/>
              </a:rPr>
              <a:t>other topics or ideas.</a:t>
            </a:r>
          </a:p>
        </p:txBody>
      </p:sp>
      <p:sp>
        <p:nvSpPr>
          <p:cNvPr id="4" name="Slide Number Placeholder 3">
            <a:extLst>
              <a:ext uri="{FF2B5EF4-FFF2-40B4-BE49-F238E27FC236}">
                <a16:creationId xmlns:a16="http://schemas.microsoft.com/office/drawing/2014/main" id="{C299E0FA-F3CE-48CC-9BDF-7AE296804A6E}"/>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a:p>
        </p:txBody>
      </p:sp>
    </p:spTree>
    <p:extLst>
      <p:ext uri="{BB962C8B-B14F-4D97-AF65-F5344CB8AC3E}">
        <p14:creationId xmlns:p14="http://schemas.microsoft.com/office/powerpoint/2010/main" val="1008823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2573-5144-41C4-AFD0-0757B344E713}"/>
              </a:ext>
            </a:extLst>
          </p:cNvPr>
          <p:cNvSpPr>
            <a:spLocks noGrp="1"/>
          </p:cNvSpPr>
          <p:nvPr>
            <p:ph type="title"/>
          </p:nvPr>
        </p:nvSpPr>
        <p:spPr/>
        <p:txBody>
          <a:bodyPr/>
          <a:lstStyle/>
          <a:p>
            <a:r>
              <a:rPr lang="en-US" b="0" i="0" dirty="0">
                <a:solidFill>
                  <a:srgbClr val="FFFFFF"/>
                </a:solidFill>
                <a:effectLst/>
                <a:latin typeface="Segoe UI Semibold" panose="020B0702040204020203" pitchFamily="34" charset="0"/>
              </a:rPr>
              <a:t>Upcoming Special Education Leaders’ Only Zoom Meetings</a:t>
            </a:r>
            <a:endParaRPr lang="en-US" dirty="0"/>
          </a:p>
        </p:txBody>
      </p:sp>
      <p:graphicFrame>
        <p:nvGraphicFramePr>
          <p:cNvPr id="5" name="Content Placeholder 4">
            <a:extLst>
              <a:ext uri="{FF2B5EF4-FFF2-40B4-BE49-F238E27FC236}">
                <a16:creationId xmlns:a16="http://schemas.microsoft.com/office/drawing/2014/main" id="{C5B50D38-4CB8-43BF-89F0-7D79A6CF196D}"/>
              </a:ext>
            </a:extLst>
          </p:cNvPr>
          <p:cNvGraphicFramePr>
            <a:graphicFrameLocks noGrp="1"/>
          </p:cNvGraphicFramePr>
          <p:nvPr>
            <p:ph idx="1"/>
            <p:extLst>
              <p:ext uri="{D42A27DB-BD31-4B8C-83A1-F6EECF244321}">
                <p14:modId xmlns:p14="http://schemas.microsoft.com/office/powerpoint/2010/main" val="361075563"/>
              </p:ext>
            </p:extLst>
          </p:nvPr>
        </p:nvGraphicFramePr>
        <p:xfrm>
          <a:off x="1637731" y="1239672"/>
          <a:ext cx="8604870" cy="4818970"/>
        </p:xfrm>
        <a:graphic>
          <a:graphicData uri="http://schemas.openxmlformats.org/drawingml/2006/table">
            <a:tbl>
              <a:tblPr firstRow="1"/>
              <a:tblGrid>
                <a:gridCol w="8604870">
                  <a:extLst>
                    <a:ext uri="{9D8B030D-6E8A-4147-A177-3AD203B41FA5}">
                      <a16:colId xmlns:a16="http://schemas.microsoft.com/office/drawing/2014/main" val="260899059"/>
                    </a:ext>
                  </a:extLst>
                </a:gridCol>
              </a:tblGrid>
              <a:tr h="3385594">
                <a:tc>
                  <a:txBody>
                    <a:bodyPr/>
                    <a:lstStyle/>
                    <a:p>
                      <a:pPr lvl="0" algn="ctr">
                        <a:buNone/>
                      </a:pPr>
                      <a:endParaRPr lang="en-US" sz="2800" b="1" i="0">
                        <a:solidFill>
                          <a:srgbClr val="FFFFFF"/>
                        </a:solidFill>
                        <a:effectLst/>
                        <a:latin typeface="Segoe UI"/>
                      </a:endParaRPr>
                    </a:p>
                    <a:p>
                      <a:pPr lvl="0" algn="ctr">
                        <a:buNone/>
                      </a:pPr>
                      <a:r>
                        <a:rPr lang="en-US" sz="2800" b="1" i="0">
                          <a:solidFill>
                            <a:srgbClr val="FFFFFF"/>
                          </a:solidFill>
                          <a:effectLst/>
                          <a:latin typeface="Segoe UI"/>
                        </a:rPr>
                        <a:t>Topic Specific Meetings:</a:t>
                      </a:r>
                    </a:p>
                    <a:p>
                      <a:pPr lvl="0" algn="ctr">
                        <a:buNone/>
                      </a:pPr>
                      <a:r>
                        <a:rPr lang="en-US" sz="2800" b="1" i="0">
                          <a:solidFill>
                            <a:srgbClr val="FFFFFF"/>
                          </a:solidFill>
                          <a:effectLst/>
                          <a:latin typeface="Segoe UI"/>
                        </a:rPr>
                        <a:t>IDEA Equitable Services and New DESE Guidance</a:t>
                      </a:r>
                    </a:p>
                    <a:p>
                      <a:pPr lvl="0" algn="ctr">
                        <a:buNone/>
                      </a:pPr>
                      <a:endParaRPr lang="en-US" sz="2800" b="1" i="0">
                        <a:solidFill>
                          <a:srgbClr val="FFFFFF"/>
                        </a:solidFill>
                        <a:effectLst/>
                        <a:latin typeface="Segoe UI"/>
                      </a:endParaRPr>
                    </a:p>
                    <a:p>
                      <a:pPr lvl="0" algn="ctr">
                        <a:buNone/>
                      </a:pPr>
                      <a:r>
                        <a:rPr lang="en-US" sz="2800" b="1" i="0">
                          <a:solidFill>
                            <a:srgbClr val="FFFFFF"/>
                          </a:solidFill>
                          <a:effectLst/>
                          <a:latin typeface="Segoe UI"/>
                        </a:rPr>
                        <a:t>Date/Time of Meeting​s</a:t>
                      </a:r>
                    </a:p>
                    <a:p>
                      <a:pPr lvl="0" algn="ctr">
                        <a:buNone/>
                      </a:pPr>
                      <a:r>
                        <a:rPr lang="en-US" sz="2800" b="1" i="0">
                          <a:solidFill>
                            <a:srgbClr val="FFFFFF"/>
                          </a:solidFill>
                          <a:effectLst/>
                          <a:latin typeface="Segoe UI"/>
                        </a:rPr>
                        <a:t>Friday, September 10, 2021</a:t>
                      </a:r>
                    </a:p>
                    <a:p>
                      <a:pPr lvl="0" algn="ctr">
                        <a:buNone/>
                      </a:pPr>
                      <a:r>
                        <a:rPr lang="en-US" sz="2800" b="1" i="0">
                          <a:solidFill>
                            <a:srgbClr val="FFFFFF"/>
                          </a:solidFill>
                          <a:effectLst/>
                          <a:latin typeface="Segoe UI"/>
                        </a:rPr>
                        <a:t>11:00-12:00</a:t>
                      </a:r>
                    </a:p>
                  </a:txBody>
                  <a:tcPr marL="66591" marR="66591" marT="33296" marB="3329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5450" cap="flat" cmpd="sng" algn="ctr">
                      <a:solidFill>
                        <a:srgbClr val="FFFFFF"/>
                      </a:solidFill>
                      <a:prstDash val="solid"/>
                      <a:round/>
                      <a:headEnd type="none" w="med" len="med"/>
                      <a:tailEnd type="none" w="med" len="med"/>
                    </a:lnB>
                    <a:solidFill>
                      <a:srgbClr val="203B6A"/>
                    </a:solidFill>
                  </a:tcPr>
                </a:tc>
                <a:extLst>
                  <a:ext uri="{0D108BD9-81ED-4DB2-BD59-A6C34878D82A}">
                    <a16:rowId xmlns:a16="http://schemas.microsoft.com/office/drawing/2014/main" val="2239473020"/>
                  </a:ext>
                </a:extLst>
              </a:tr>
              <a:tr h="1433376">
                <a:tc>
                  <a:txBody>
                    <a:bodyPr/>
                    <a:lstStyle/>
                    <a:p>
                      <a:pPr lvl="0" algn="ctr">
                        <a:buNone/>
                      </a:pPr>
                      <a:r>
                        <a:rPr lang="en-US" sz="2800" b="1" i="0" strike="noStrike">
                          <a:solidFill>
                            <a:srgbClr val="FFFFFF"/>
                          </a:solidFill>
                          <a:effectLst/>
                          <a:latin typeface="+mn-lt"/>
                        </a:rPr>
                        <a:t>Friday, September 24, 2021</a:t>
                      </a:r>
                    </a:p>
                    <a:p>
                      <a:pPr lvl="0" algn="ctr">
                        <a:buNone/>
                      </a:pPr>
                      <a:r>
                        <a:rPr lang="en-US" sz="2800" b="1" i="0" strike="noStrike">
                          <a:solidFill>
                            <a:srgbClr val="FFFFFF"/>
                          </a:solidFill>
                          <a:effectLst/>
                          <a:latin typeface="+mn-lt"/>
                        </a:rPr>
                        <a:t>12:30-1:30</a:t>
                      </a:r>
                    </a:p>
                  </a:txBody>
                  <a:tcPr marL="66591" marR="66591" marT="33296" marB="3329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54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03B6A"/>
                    </a:solidFill>
                  </a:tcPr>
                </a:tc>
                <a:extLst>
                  <a:ext uri="{0D108BD9-81ED-4DB2-BD59-A6C34878D82A}">
                    <a16:rowId xmlns:a16="http://schemas.microsoft.com/office/drawing/2014/main" val="3761938059"/>
                  </a:ext>
                </a:extLst>
              </a:tr>
            </a:tbl>
          </a:graphicData>
        </a:graphic>
      </p:graphicFrame>
      <p:sp>
        <p:nvSpPr>
          <p:cNvPr id="4" name="Slide Number Placeholder 3">
            <a:extLst>
              <a:ext uri="{FF2B5EF4-FFF2-40B4-BE49-F238E27FC236}">
                <a16:creationId xmlns:a16="http://schemas.microsoft.com/office/drawing/2014/main" id="{51BD9FDA-1390-45D7-9CCC-E33AA563CF6F}"/>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a:p>
        </p:txBody>
      </p:sp>
    </p:spTree>
    <p:extLst>
      <p:ext uri="{BB962C8B-B14F-4D97-AF65-F5344CB8AC3E}">
        <p14:creationId xmlns:p14="http://schemas.microsoft.com/office/powerpoint/2010/main" val="4133572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nchor="t">
            <a:spAutoFit/>
          </a:bodyPr>
          <a:lstStyle/>
          <a:p>
            <a:r>
              <a:rPr lang="en-US" altLang="zh-CN" sz="6000">
                <a:solidFill>
                  <a:schemeClr val="bg1"/>
                </a:solidFill>
                <a:latin typeface="Segoe SemiBold"/>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dirty="0">
                <a:solidFill>
                  <a:schemeClr val="accent1">
                    <a:lumMod val="50000"/>
                  </a:schemeClr>
                </a:solidFill>
                <a:latin typeface="Segoe SemiBold"/>
                <a:ea typeface="Segoe UI Black"/>
              </a:rPr>
              <a:t>Q&amp;A</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endParaRPr>
          </a:p>
        </p:txBody>
      </p:sp>
    </p:spTree>
    <p:extLst>
      <p:ext uri="{BB962C8B-B14F-4D97-AF65-F5344CB8AC3E}">
        <p14:creationId xmlns:p14="http://schemas.microsoft.com/office/powerpoint/2010/main" val="94749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FF16-BB5A-4AE9-942F-1B81585B3D0F}"/>
              </a:ext>
            </a:extLst>
          </p:cNvPr>
          <p:cNvSpPr>
            <a:spLocks noGrp="1"/>
          </p:cNvSpPr>
          <p:nvPr>
            <p:ph type="title"/>
          </p:nvPr>
        </p:nvSpPr>
        <p:spPr/>
        <p:txBody>
          <a:bodyPr/>
          <a:lstStyle/>
          <a:p>
            <a:r>
              <a:rPr lang="en-US" dirty="0"/>
              <a:t>Approved Public Day Programs</a:t>
            </a:r>
          </a:p>
        </p:txBody>
      </p:sp>
      <p:sp>
        <p:nvSpPr>
          <p:cNvPr id="3" name="Content Placeholder 2">
            <a:extLst>
              <a:ext uri="{FF2B5EF4-FFF2-40B4-BE49-F238E27FC236}">
                <a16:creationId xmlns:a16="http://schemas.microsoft.com/office/drawing/2014/main" id="{88755383-3E45-45EB-BE18-2908DAA66783}"/>
              </a:ext>
            </a:extLst>
          </p:cNvPr>
          <p:cNvSpPr>
            <a:spLocks noGrp="1"/>
          </p:cNvSpPr>
          <p:nvPr>
            <p:ph idx="1"/>
          </p:nvPr>
        </p:nvSpPr>
        <p:spPr>
          <a:xfrm>
            <a:off x="410514" y="968830"/>
            <a:ext cx="11370972" cy="5049746"/>
          </a:xfrm>
        </p:spPr>
        <p:txBody>
          <a:bodyPr vert="horz" lIns="91440" tIns="45720" rIns="91440" bIns="45720" rtlCol="0" anchor="t">
            <a:noAutofit/>
          </a:bodyPr>
          <a:lstStyle/>
          <a:p>
            <a:pPr>
              <a:lnSpc>
                <a:spcPct val="107000"/>
              </a:lnSpc>
              <a:spcBef>
                <a:spcPts val="0"/>
              </a:spcBef>
              <a:spcAft>
                <a:spcPts val="800"/>
              </a:spcAft>
            </a:pPr>
            <a:r>
              <a:rPr lang="en-US" sz="2200" i="1" dirty="0">
                <a:solidFill>
                  <a:srgbClr val="333333"/>
                </a:solidFill>
                <a:effectLst/>
                <a:latin typeface="Calibri"/>
                <a:ea typeface="Calibri" panose="020F0502020204030204" pitchFamily="34" charset="0"/>
                <a:cs typeface="Calibri"/>
              </a:rPr>
              <a:t>Approved public special education school</a:t>
            </a:r>
            <a:r>
              <a:rPr lang="en-US" sz="2200" dirty="0">
                <a:solidFill>
                  <a:srgbClr val="333333"/>
                </a:solidFill>
                <a:effectLst/>
                <a:latin typeface="Calibri"/>
                <a:ea typeface="Calibri" panose="020F0502020204030204" pitchFamily="34" charset="0"/>
                <a:cs typeface="Calibri"/>
              </a:rPr>
              <a:t> is a program operated by a public school or an educational collaborative providing full day or residential special education services to eligible students in a facility serving </a:t>
            </a:r>
            <a:r>
              <a:rPr lang="en-US" sz="2200" u="sng" dirty="0">
                <a:solidFill>
                  <a:srgbClr val="333333"/>
                </a:solidFill>
                <a:effectLst/>
                <a:latin typeface="Calibri"/>
                <a:ea typeface="Calibri" panose="020F0502020204030204" pitchFamily="34" charset="0"/>
                <a:cs typeface="Calibri"/>
              </a:rPr>
              <a:t>primarily</a:t>
            </a:r>
            <a:r>
              <a:rPr lang="en-US" sz="2200" dirty="0">
                <a:solidFill>
                  <a:srgbClr val="333333"/>
                </a:solidFill>
                <a:effectLst/>
                <a:latin typeface="Calibri"/>
                <a:ea typeface="Calibri" panose="020F0502020204030204" pitchFamily="34" charset="0"/>
                <a:cs typeface="Calibri"/>
              </a:rPr>
              <a:t> students with disabilities. (603 CMR 18.02(2))</a:t>
            </a:r>
            <a:endParaRPr lang="en-US" sz="2200" dirty="0">
              <a:effectLst/>
              <a:latin typeface="Calibri"/>
              <a:ea typeface="Calibri" panose="020F0502020204030204" pitchFamily="34" charset="0"/>
              <a:cs typeface="Calibri"/>
            </a:endParaRPr>
          </a:p>
          <a:p>
            <a:pPr>
              <a:lnSpc>
                <a:spcPct val="107000"/>
              </a:lnSpc>
              <a:spcBef>
                <a:spcPts val="0"/>
              </a:spcBef>
              <a:spcAft>
                <a:spcPts val="800"/>
              </a:spcAft>
            </a:pPr>
            <a:r>
              <a:rPr lang="en-US" sz="2200" b="1" dirty="0">
                <a:solidFill>
                  <a:srgbClr val="333333"/>
                </a:solidFill>
                <a:effectLst/>
                <a:latin typeface="Calibri"/>
                <a:ea typeface="Calibri" panose="020F0502020204030204" pitchFamily="34" charset="0"/>
                <a:cs typeface="Calibri"/>
              </a:rPr>
              <a:t>What this means for you:</a:t>
            </a:r>
            <a:endParaRPr lang="en-US" sz="2200" b="1" dirty="0">
              <a:effectLst/>
              <a:latin typeface="Calibri"/>
              <a:ea typeface="Calibri" panose="020F0502020204030204" pitchFamily="34" charset="0"/>
              <a:cs typeface="Calibri"/>
            </a:endParaRPr>
          </a:p>
          <a:p>
            <a:pPr>
              <a:lnSpc>
                <a:spcPct val="107000"/>
              </a:lnSpc>
              <a:spcBef>
                <a:spcPts val="0"/>
              </a:spcBef>
            </a:pPr>
            <a:r>
              <a:rPr lang="en-US" sz="2200" dirty="0">
                <a:effectLst/>
                <a:latin typeface="Calibri"/>
                <a:ea typeface="Calibri" panose="020F0502020204030204" pitchFamily="34" charset="0"/>
                <a:cs typeface="Times New Roman"/>
              </a:rPr>
              <a:t>Seek approval from the Department to operate an approved public day school or program, particularly when more than 50% of enrolled students are eligible for special education.</a:t>
            </a:r>
          </a:p>
          <a:p>
            <a:pPr>
              <a:lnSpc>
                <a:spcPct val="107000"/>
              </a:lnSpc>
              <a:spcBef>
                <a:spcPts val="0"/>
              </a:spcBef>
            </a:pPr>
            <a:r>
              <a:rPr lang="en-US" sz="2200" dirty="0">
                <a:effectLst/>
                <a:latin typeface="Calibri"/>
                <a:ea typeface="Calibri" panose="020F0502020204030204" pitchFamily="34" charset="0"/>
                <a:cs typeface="Times New Roman"/>
              </a:rPr>
              <a:t>Review enrollment in programs, with particular attention to any alternative programs.</a:t>
            </a:r>
          </a:p>
          <a:p>
            <a:pPr>
              <a:lnSpc>
                <a:spcPct val="107000"/>
              </a:lnSpc>
              <a:spcBef>
                <a:spcPts val="0"/>
              </a:spcBef>
            </a:pPr>
            <a:r>
              <a:rPr lang="en-US" sz="2200" dirty="0">
                <a:effectLst/>
                <a:latin typeface="Calibri"/>
                <a:ea typeface="Calibri" panose="020F0502020204030204" pitchFamily="34" charset="0"/>
                <a:cs typeface="Times New Roman"/>
              </a:rPr>
              <a:t>To operate an approved public special education school or program:</a:t>
            </a:r>
          </a:p>
          <a:p>
            <a:pPr lvl="1">
              <a:lnSpc>
                <a:spcPct val="107000"/>
              </a:lnSpc>
              <a:spcBef>
                <a:spcPts val="0"/>
              </a:spcBef>
            </a:pPr>
            <a:r>
              <a:rPr lang="en-US" sz="2200" dirty="0">
                <a:effectLst/>
                <a:latin typeface="Calibri"/>
                <a:ea typeface="Calibri" panose="020F0502020204030204" pitchFamily="34" charset="0"/>
                <a:cs typeface="Times New Roman"/>
              </a:rPr>
              <a:t>Submit a </a:t>
            </a:r>
            <a:r>
              <a:rPr lang="en-US" sz="2200" i="1" dirty="0">
                <a:effectLst/>
                <a:latin typeface="Calibri"/>
                <a:ea typeface="Calibri" panose="020F0502020204030204" pitchFamily="34" charset="0"/>
                <a:cs typeface="Times New Roman"/>
              </a:rPr>
              <a:t>Form 3: </a:t>
            </a:r>
            <a:r>
              <a:rPr lang="en-US" sz="2200" i="1" dirty="0">
                <a:effectLst/>
                <a:latin typeface="Calibri"/>
                <a:ea typeface="Calibri" panose="020F0502020204030204" pitchFamily="34" charset="0"/>
                <a:cs typeface="Times New Roman"/>
                <a:hlinkClick r:id="rId3"/>
              </a:rPr>
              <a:t>INTENT TO APPLY FOR: INITIAL APPROVAL of a Public Day School or Program</a:t>
            </a:r>
            <a:endParaRPr lang="en-US" sz="2200" dirty="0">
              <a:effectLst/>
              <a:latin typeface="Calibri"/>
              <a:ea typeface="Calibri" panose="020F0502020204030204" pitchFamily="34" charset="0"/>
              <a:cs typeface="Times New Roman"/>
            </a:endParaRPr>
          </a:p>
          <a:p>
            <a:pPr lvl="1">
              <a:lnSpc>
                <a:spcPct val="107000"/>
              </a:lnSpc>
              <a:spcBef>
                <a:spcPts val="0"/>
              </a:spcBef>
              <a:spcAft>
                <a:spcPts val="800"/>
              </a:spcAft>
            </a:pPr>
            <a:r>
              <a:rPr lang="en-US" sz="2200" dirty="0">
                <a:effectLst/>
                <a:latin typeface="Calibri"/>
                <a:ea typeface="Calibri" panose="020F0502020204030204" pitchFamily="34" charset="0"/>
                <a:cs typeface="Times New Roman"/>
              </a:rPr>
              <a:t>Upon approval by the Department, submit an </a:t>
            </a:r>
            <a:r>
              <a:rPr lang="en-US" sz="2200" i="1" dirty="0">
                <a:effectLst/>
                <a:latin typeface="Calibri"/>
                <a:ea typeface="Calibri" panose="020F0502020204030204" pitchFamily="34" charset="0"/>
                <a:cs typeface="Times New Roman"/>
                <a:hlinkClick r:id="rId4"/>
              </a:rPr>
              <a:t>Initial Application for Department of Elementary and Secondary Education Approval of a Massachusetts Public Day School Special Education Program</a:t>
            </a:r>
            <a:r>
              <a:rPr lang="en-US" sz="2200" dirty="0">
                <a:effectLst/>
                <a:latin typeface="Calibri"/>
                <a:ea typeface="Calibri" panose="020F0502020204030204" pitchFamily="34" charset="0"/>
                <a:cs typeface="Times New Roman"/>
                <a:hlinkClick r:id="rId4"/>
              </a:rPr>
              <a:t>.</a:t>
            </a:r>
            <a:r>
              <a:rPr lang="en-US" sz="2200" dirty="0">
                <a:latin typeface="Calibri"/>
                <a:ea typeface="Calibri" panose="020F0502020204030204" pitchFamily="34" charset="0"/>
                <a:cs typeface="Times New Roman"/>
                <a:hlinkClick r:id="rId4"/>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a:ea typeface="Calibri" panose="020F0502020204030204" pitchFamily="34" charset="0"/>
                <a:cs typeface="Times New Roman"/>
              </a:rPr>
              <a:t>Please contact Jean Jonker at </a:t>
            </a:r>
            <a:r>
              <a:rPr lang="en-US" sz="2200" u="sng" dirty="0">
                <a:solidFill>
                  <a:srgbClr val="0563C1"/>
                </a:solidFill>
                <a:effectLst/>
                <a:latin typeface="Calibri"/>
                <a:ea typeface="Calibri" panose="020F0502020204030204" pitchFamily="34" charset="0"/>
                <a:cs typeface="Times New Roman"/>
                <a:hlinkClick r:id="rId5"/>
              </a:rPr>
              <a:t>jean.jonker@mass.gov</a:t>
            </a:r>
            <a:r>
              <a:rPr lang="en-US" sz="2200" dirty="0">
                <a:solidFill>
                  <a:srgbClr val="666666"/>
                </a:solidFill>
                <a:effectLst/>
                <a:latin typeface="Times New Roman"/>
                <a:ea typeface="Calibri" panose="020F0502020204030204" pitchFamily="34" charset="0"/>
                <a:cs typeface="Segoe UI"/>
              </a:rPr>
              <a:t> </a:t>
            </a:r>
            <a:r>
              <a:rPr lang="en-US" sz="2200" dirty="0">
                <a:effectLst/>
                <a:latin typeface="Calibri"/>
                <a:ea typeface="Calibri" panose="020F0502020204030204" pitchFamily="34" charset="0"/>
                <a:cs typeface="Times New Roman"/>
              </a:rPr>
              <a:t>with your questions.</a:t>
            </a:r>
            <a:endParaRPr lang="en-US" sz="2200" dirty="0">
              <a:latin typeface="Calibri"/>
              <a:cs typeface="Times New Roman"/>
            </a:endParaRPr>
          </a:p>
        </p:txBody>
      </p:sp>
      <p:sp>
        <p:nvSpPr>
          <p:cNvPr id="4" name="Slide Number Placeholder 3">
            <a:extLst>
              <a:ext uri="{FF2B5EF4-FFF2-40B4-BE49-F238E27FC236}">
                <a16:creationId xmlns:a16="http://schemas.microsoft.com/office/drawing/2014/main" id="{32A9306C-DBBE-4832-9BB1-0C1C60AFBF18}"/>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290550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b="0" i="0" u="none" strike="noStrike" kern="1200" cap="none" spc="0" normalizeH="0" baseline="0" noProof="0" dirty="0">
                <a:ln>
                  <a:noFill/>
                </a:ln>
                <a:solidFill>
                  <a:schemeClr val="accent1">
                    <a:lumMod val="50000"/>
                  </a:schemeClr>
                </a:solidFill>
                <a:effectLst/>
                <a:uLnTx/>
                <a:uFillTx/>
                <a:latin typeface="Segoe SemiBold"/>
              </a:rPr>
              <a:t>Chunk and Chew </a:t>
            </a:r>
            <a:br>
              <a:rPr lang="en-US" altLang="zh-CN" sz="4000" b="0" i="0" u="none" strike="noStrike" kern="1200" cap="none" spc="0" normalizeH="0" baseline="0" noProof="0" dirty="0">
                <a:ln>
                  <a:noFill/>
                </a:ln>
                <a:solidFill>
                  <a:schemeClr val="accent1">
                    <a:lumMod val="50000"/>
                  </a:schemeClr>
                </a:solidFill>
                <a:effectLst/>
                <a:uLnTx/>
                <a:uFillTx/>
                <a:latin typeface="Segoe SemiBold"/>
              </a:rPr>
            </a:br>
            <a:r>
              <a:rPr lang="en-US" altLang="zh-CN" sz="4000" b="0" i="0" u="none" strike="noStrike" kern="1200" cap="none" spc="0" normalizeH="0" baseline="0" noProof="0" dirty="0">
                <a:ln>
                  <a:noFill/>
                </a:ln>
                <a:solidFill>
                  <a:schemeClr val="accent1">
                    <a:lumMod val="50000"/>
                  </a:schemeClr>
                </a:solidFill>
                <a:effectLst/>
                <a:uLnTx/>
                <a:uFillTx/>
                <a:latin typeface="Segoe SemiBold"/>
              </a:rPr>
              <a:t>New </a:t>
            </a:r>
            <a:r>
              <a:rPr lang="en-US" altLang="zh-CN" sz="4000" dirty="0">
                <a:solidFill>
                  <a:schemeClr val="accent1">
                    <a:lumMod val="50000"/>
                  </a:schemeClr>
                </a:solidFill>
                <a:latin typeface="Segoe SemiBold"/>
              </a:rPr>
              <a:t>Information</a:t>
            </a:r>
            <a:endParaRPr lang="en-US" altLang="zh-CN" sz="4000" b="0" i="0" u="none" strike="noStrike" kern="1200" cap="none" spc="0" normalizeH="0" baseline="0" noProof="0" dirty="0">
              <a:ln>
                <a:noFill/>
              </a:ln>
              <a:solidFill>
                <a:schemeClr val="accent1">
                  <a:lumMod val="50000"/>
                </a:schemeClr>
              </a:solidFill>
              <a:effectLst/>
              <a:uLnTx/>
              <a:uFillTx/>
              <a:latin typeface="Segoe SemiBold"/>
            </a:endParaRPr>
          </a:p>
        </p:txBody>
      </p:sp>
    </p:spTree>
    <p:extLst>
      <p:ext uri="{BB962C8B-B14F-4D97-AF65-F5344CB8AC3E}">
        <p14:creationId xmlns:p14="http://schemas.microsoft.com/office/powerpoint/2010/main" val="76078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06A3-50F7-45A8-B2BA-30048151FD26}"/>
              </a:ext>
            </a:extLst>
          </p:cNvPr>
          <p:cNvSpPr>
            <a:spLocks noGrp="1"/>
          </p:cNvSpPr>
          <p:nvPr>
            <p:ph type="title"/>
          </p:nvPr>
        </p:nvSpPr>
        <p:spPr/>
        <p:txBody>
          <a:bodyPr/>
          <a:lstStyle/>
          <a:p>
            <a:r>
              <a:rPr lang="en-US" dirty="0">
                <a:latin typeface="Segoe UI Semibold"/>
                <a:cs typeface="Segoe UI Semibold"/>
              </a:rPr>
              <a:t>School Opening Updates</a:t>
            </a:r>
            <a:endParaRPr lang="en-US" dirty="0"/>
          </a:p>
        </p:txBody>
      </p:sp>
      <p:sp>
        <p:nvSpPr>
          <p:cNvPr id="3" name="Content Placeholder 2">
            <a:extLst>
              <a:ext uri="{FF2B5EF4-FFF2-40B4-BE49-F238E27FC236}">
                <a16:creationId xmlns:a16="http://schemas.microsoft.com/office/drawing/2014/main" id="{E2E3362A-6808-4104-89FC-582A524C1AB6}"/>
              </a:ext>
            </a:extLst>
          </p:cNvPr>
          <p:cNvSpPr>
            <a:spLocks noGrp="1"/>
          </p:cNvSpPr>
          <p:nvPr>
            <p:ph idx="1"/>
          </p:nvPr>
        </p:nvSpPr>
        <p:spPr/>
        <p:txBody>
          <a:bodyPr vert="horz" lIns="91440" tIns="45720" rIns="91440" bIns="45720" rtlCol="0" anchor="t">
            <a:noAutofit/>
          </a:bodyPr>
          <a:lstStyle/>
          <a:p>
            <a:pPr marL="457200" indent="-457200">
              <a:buFont typeface="Arial"/>
              <a:buChar char="•"/>
            </a:pPr>
            <a:r>
              <a:rPr lang="en-US" dirty="0">
                <a:solidFill>
                  <a:srgbClr val="0070C0"/>
                </a:solidFill>
                <a:latin typeface="Segoe UI"/>
                <a:cs typeface="Segoe UI"/>
                <a:hlinkClick r:id="rId2">
                  <a:extLst>
                    <a:ext uri="{A12FA001-AC4F-418D-AE19-62706E023703}">
                      <ahyp:hlinkClr xmlns:ahyp="http://schemas.microsoft.com/office/drawing/2018/hyperlinkcolor" val="tx"/>
                    </a:ext>
                  </a:extLst>
                </a:hlinkClick>
              </a:rPr>
              <a:t>Implementation of DESE Mask Requirement</a:t>
            </a:r>
          </a:p>
          <a:p>
            <a:pPr marL="457200" indent="-457200">
              <a:buFont typeface="Arial"/>
              <a:buChar char="•"/>
            </a:pPr>
            <a:r>
              <a:rPr lang="en-US" dirty="0">
                <a:solidFill>
                  <a:srgbClr val="0070C0"/>
                </a:solidFill>
                <a:latin typeface="Segoe UI"/>
                <a:cs typeface="Segoe UI"/>
                <a:hlinkClick r:id="rId3">
                  <a:extLst>
                    <a:ext uri="{A12FA001-AC4F-418D-AE19-62706E023703}">
                      <ahyp:hlinkClr xmlns:ahyp="http://schemas.microsoft.com/office/drawing/2018/hyperlinkcolor" val="tx"/>
                    </a:ext>
                  </a:extLst>
                </a:hlinkClick>
              </a:rPr>
              <a:t>DESE/DPH Protocols for Responding to COVID Scenarios</a:t>
            </a:r>
          </a:p>
          <a:p>
            <a:pPr marL="457200" indent="-457200">
              <a:buFont typeface="Arial"/>
              <a:buChar char="•"/>
            </a:pPr>
            <a:r>
              <a:rPr lang="en-US" dirty="0">
                <a:solidFill>
                  <a:srgbClr val="0070C0"/>
                </a:solidFill>
                <a:latin typeface="Segoe UI"/>
                <a:cs typeface="Segoe UI"/>
                <a:hlinkClick r:id="rId4">
                  <a:extLst>
                    <a:ext uri="{A12FA001-AC4F-418D-AE19-62706E023703}">
                      <ahyp:hlinkClr xmlns:ahyp="http://schemas.microsoft.com/office/drawing/2018/hyperlinkcolor" val="tx"/>
                    </a:ext>
                  </a:extLst>
                </a:hlinkClick>
              </a:rPr>
              <a:t>August 20 COVID-19 FAQ Update</a:t>
            </a:r>
          </a:p>
          <a:p>
            <a:pPr marL="457200" indent="-457200">
              <a:buFont typeface="Arial"/>
              <a:buChar char="•"/>
            </a:pPr>
            <a:r>
              <a:rPr lang="en-US" dirty="0">
                <a:solidFill>
                  <a:srgbClr val="0070C0"/>
                </a:solidFill>
                <a:latin typeface="Segoe UI"/>
                <a:cs typeface="Segoe UI"/>
                <a:hlinkClick r:id="rId5">
                  <a:extLst>
                    <a:ext uri="{A12FA001-AC4F-418D-AE19-62706E023703}">
                      <ahyp:hlinkClr xmlns:ahyp="http://schemas.microsoft.com/office/drawing/2018/hyperlinkcolor" val="tx"/>
                    </a:ext>
                  </a:extLst>
                </a:hlinkClick>
              </a:rPr>
              <a:t>August 24 COVID Testing FAQ</a:t>
            </a:r>
            <a:endParaRPr lang="en-US" dirty="0">
              <a:solidFill>
                <a:srgbClr val="0070C0"/>
              </a:solidFill>
              <a:latin typeface="Segoe UI"/>
              <a:cs typeface="Segoe UI"/>
            </a:endParaRPr>
          </a:p>
        </p:txBody>
      </p:sp>
      <p:sp>
        <p:nvSpPr>
          <p:cNvPr id="4" name="Slide Number Placeholder 3">
            <a:extLst>
              <a:ext uri="{FF2B5EF4-FFF2-40B4-BE49-F238E27FC236}">
                <a16:creationId xmlns:a16="http://schemas.microsoft.com/office/drawing/2014/main" id="{DBC9A34C-FE95-4112-A25C-DE2F7E2FB7A0}"/>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252829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9B74-2739-4BD4-94D4-427F9E3B18E2}"/>
              </a:ext>
            </a:extLst>
          </p:cNvPr>
          <p:cNvSpPr>
            <a:spLocks noGrp="1"/>
          </p:cNvSpPr>
          <p:nvPr>
            <p:ph type="title"/>
          </p:nvPr>
        </p:nvSpPr>
        <p:spPr/>
        <p:txBody>
          <a:bodyPr/>
          <a:lstStyle/>
          <a:p>
            <a:r>
              <a:rPr lang="en-US" dirty="0"/>
              <a:t>Promoting Student Engagement, Learning, Participation &amp; Wellbeing Guidance</a:t>
            </a:r>
          </a:p>
        </p:txBody>
      </p:sp>
      <p:sp>
        <p:nvSpPr>
          <p:cNvPr id="3" name="Content Placeholder 2">
            <a:extLst>
              <a:ext uri="{FF2B5EF4-FFF2-40B4-BE49-F238E27FC236}">
                <a16:creationId xmlns:a16="http://schemas.microsoft.com/office/drawing/2014/main" id="{2757601E-B119-4C83-A7CD-EB6FDC240F67}"/>
              </a:ext>
            </a:extLst>
          </p:cNvPr>
          <p:cNvSpPr>
            <a:spLocks noGrp="1"/>
          </p:cNvSpPr>
          <p:nvPr>
            <p:ph idx="1"/>
          </p:nvPr>
        </p:nvSpPr>
        <p:spPr/>
        <p:txBody>
          <a:bodyPr/>
          <a:lstStyle/>
          <a:p>
            <a:pPr marL="0" indent="0">
              <a:buNone/>
            </a:pPr>
            <a:r>
              <a:rPr lang="en-US"/>
              <a:t>The full document can be found at:</a:t>
            </a:r>
          </a:p>
          <a:p>
            <a:pPr marL="0" indent="0">
              <a:buNone/>
            </a:pPr>
            <a:r>
              <a:rPr lang="en-US" b="0" i="0" u="none" strike="noStrike">
                <a:solidFill>
                  <a:srgbClr val="006400"/>
                </a:solidFill>
                <a:effectLst/>
                <a:latin typeface="Arial" panose="020B0604020202020204" pitchFamily="34" charset="0"/>
                <a:hlinkClick r:id="rId2"/>
              </a:rPr>
              <a:t>https://www.doe.mass.edu/sfs/</a:t>
            </a:r>
            <a:r>
              <a:rPr lang="en-US" b="1" i="0" u="none" strike="noStrike">
                <a:solidFill>
                  <a:srgbClr val="006400"/>
                </a:solidFill>
                <a:effectLst/>
                <a:latin typeface="Arial" panose="020B0604020202020204" pitchFamily="34" charset="0"/>
                <a:hlinkClick r:id="rId2"/>
              </a:rPr>
              <a:t>promoting</a:t>
            </a:r>
            <a:r>
              <a:rPr lang="en-US" b="0" i="0" u="none" strike="noStrike">
                <a:solidFill>
                  <a:srgbClr val="006400"/>
                </a:solidFill>
                <a:effectLst/>
                <a:latin typeface="Arial" panose="020B0604020202020204" pitchFamily="34" charset="0"/>
                <a:hlinkClick r:id="rId2"/>
              </a:rPr>
              <a:t>-</a:t>
            </a:r>
            <a:r>
              <a:rPr lang="en-US" b="1" i="0" u="none" strike="noStrike">
                <a:solidFill>
                  <a:srgbClr val="006400"/>
                </a:solidFill>
                <a:effectLst/>
                <a:latin typeface="Arial" panose="020B0604020202020204" pitchFamily="34" charset="0"/>
                <a:hlinkClick r:id="rId2"/>
              </a:rPr>
              <a:t>wellbeing</a:t>
            </a:r>
            <a:r>
              <a:rPr lang="en-US" b="0" i="0" u="none" strike="noStrike">
                <a:solidFill>
                  <a:srgbClr val="006400"/>
                </a:solidFill>
                <a:effectLst/>
                <a:latin typeface="Arial" panose="020B0604020202020204" pitchFamily="34" charset="0"/>
                <a:hlinkClick r:id="rId2"/>
              </a:rPr>
              <a:t>.docx</a:t>
            </a:r>
            <a:endParaRPr lang="en-US"/>
          </a:p>
        </p:txBody>
      </p:sp>
      <p:pic>
        <p:nvPicPr>
          <p:cNvPr id="6" name="Graphic 5" descr="How I promote wellness">
            <a:extLst>
              <a:ext uri="{FF2B5EF4-FFF2-40B4-BE49-F238E27FC236}">
                <a16:creationId xmlns:a16="http://schemas.microsoft.com/office/drawing/2014/main" id="{70D7B240-9A62-4023-86A4-68F380DC63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423419" y="2699195"/>
            <a:ext cx="2260410" cy="1920818"/>
          </a:xfrm>
          <a:prstGeom prst="rect">
            <a:avLst/>
          </a:prstGeom>
        </p:spPr>
      </p:pic>
      <p:sp>
        <p:nvSpPr>
          <p:cNvPr id="8" name="TextBox 7">
            <a:extLst>
              <a:ext uri="{FF2B5EF4-FFF2-40B4-BE49-F238E27FC236}">
                <a16:creationId xmlns:a16="http://schemas.microsoft.com/office/drawing/2014/main" id="{DA94C276-550A-47F7-A88C-4EE766D3769D}"/>
              </a:ext>
            </a:extLst>
          </p:cNvPr>
          <p:cNvSpPr txBox="1"/>
          <p:nvPr/>
        </p:nvSpPr>
        <p:spPr>
          <a:xfrm>
            <a:off x="674914" y="4833247"/>
            <a:ext cx="1017814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3B6A"/>
                </a:solidFill>
                <a:effectLst/>
                <a:uLnTx/>
                <a:uFillTx/>
                <a:latin typeface="Segoe UI"/>
                <a:ea typeface="+mn-ea"/>
                <a:cs typeface="+mn-cs"/>
              </a:rPr>
              <a:t>What follows is a brief overview of sample ideas and strategies to support your work in the areas of: engaging and connecting with students and families; supporting students’ more intensive needs; using attendance as a tool for engagement and safety; and recognizing abuse and/or neglect and fulfilling mandated reporter responsibilities. Because in exceptional cases, remote learning may be an option, we have also included special considerations for school leaders with students learning remotely.</a:t>
            </a:r>
          </a:p>
        </p:txBody>
      </p:sp>
      <p:sp>
        <p:nvSpPr>
          <p:cNvPr id="4" name="Slide Number Placeholder 3">
            <a:extLst>
              <a:ext uri="{FF2B5EF4-FFF2-40B4-BE49-F238E27FC236}">
                <a16:creationId xmlns:a16="http://schemas.microsoft.com/office/drawing/2014/main" id="{FE43ED8B-6E2A-4635-9B00-3CE40E0F8B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85966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7" name="Picture 6" descr="A group of children with a teacher">
            <a:extLst>
              <a:ext uri="{FF2B5EF4-FFF2-40B4-BE49-F238E27FC236}">
                <a16:creationId xmlns:a16="http://schemas.microsoft.com/office/drawing/2014/main" id="{35354EA4-9406-45C5-A8DB-0CBF86DA53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13857" y="-173975"/>
            <a:ext cx="7957457" cy="5215561"/>
          </a:xfrm>
          <a:prstGeom prst="rect">
            <a:avLst/>
          </a:prstGeom>
        </p:spPr>
      </p:pic>
      <p:sp>
        <p:nvSpPr>
          <p:cNvPr id="10" name="Title 9">
            <a:extLst>
              <a:ext uri="{FF2B5EF4-FFF2-40B4-BE49-F238E27FC236}">
                <a16:creationId xmlns:a16="http://schemas.microsoft.com/office/drawing/2014/main" id="{5C1CFE43-5104-4718-A310-220034866C7B}"/>
              </a:ext>
            </a:extLst>
          </p:cNvPr>
          <p:cNvSpPr txBox="1">
            <a:spLocks noGrp="1"/>
          </p:cNvSpPr>
          <p:nvPr>
            <p:ph type="title" idx="4294967295"/>
          </p:nvPr>
        </p:nvSpPr>
        <p:spPr>
          <a:xfrm>
            <a:off x="1208314" y="5041586"/>
            <a:ext cx="10461172" cy="4070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03B6A"/>
                </a:solidFill>
                <a:effectLst/>
                <a:uLnTx/>
                <a:uFillTx/>
                <a:latin typeface="Calibri" panose="020F0502020204030204" pitchFamily="34" charset="0"/>
                <a:ea typeface="Calibri" panose="020F0502020204030204" pitchFamily="34" charset="0"/>
                <a:cs typeface="Arial" panose="020B0604020202020204" pitchFamily="34" charset="0"/>
              </a:rPr>
              <a:t>In fall 2021, </a:t>
            </a:r>
            <a:r>
              <a:rPr kumimoji="0" lang="en-US" sz="2000" b="1" i="0" u="none" strike="noStrike" kern="1200" cap="none" spc="0" normalizeH="0" baseline="0" noProof="0" dirty="0">
                <a:ln>
                  <a:noFill/>
                </a:ln>
                <a:solidFill>
                  <a:srgbClr val="203B6A"/>
                </a:solidFill>
                <a:effectLst/>
                <a:uLnTx/>
                <a:uFillTx/>
                <a:latin typeface="Calibri" panose="020F0502020204030204" pitchFamily="34" charset="0"/>
                <a:ea typeface="Calibri" panose="020F0502020204030204" pitchFamily="34" charset="0"/>
                <a:cs typeface="Arial" panose="020B0604020202020204" pitchFamily="34" charset="0"/>
              </a:rPr>
              <a:t>all districts and schools will be required to be in-person, full-time, 5 days a week.</a:t>
            </a:r>
            <a:r>
              <a:rPr kumimoji="0" lang="en-US" sz="2000" b="0" i="0" u="none" strike="noStrike" kern="1200" cap="none" spc="0" normalizeH="0" baseline="0" noProof="0" dirty="0">
                <a:ln>
                  <a:noFill/>
                </a:ln>
                <a:solidFill>
                  <a:srgbClr val="203B6A"/>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0F42CB5-BB2C-44C9-80B3-AAF596FB0D57}"/>
              </a:ext>
            </a:extLst>
          </p:cNvPr>
          <p:cNvSpPr txBox="1"/>
          <p:nvPr/>
        </p:nvSpPr>
        <p:spPr>
          <a:xfrm>
            <a:off x="1208313" y="5417138"/>
            <a:ext cx="9568543" cy="106567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03B6A"/>
                </a:solidFill>
                <a:effectLst/>
                <a:uLnTx/>
                <a:uFillTx/>
                <a:latin typeface="Calibri" panose="020F0502020204030204" pitchFamily="34" charset="0"/>
                <a:ea typeface="Calibri" panose="020F0502020204030204" pitchFamily="34" charset="0"/>
                <a:cs typeface="Arial" panose="020B0604020202020204" pitchFamily="34" charset="0"/>
              </a:rPr>
              <a:t>While student engagement, learning, wellbeing, and safety are always the multifaceted focus of our work, we understand that these considerations are particularly important as the world emerges from the COVID-19 pandemic.</a:t>
            </a:r>
          </a:p>
        </p:txBody>
      </p:sp>
    </p:spTree>
    <p:extLst>
      <p:ext uri="{BB962C8B-B14F-4D97-AF65-F5344CB8AC3E}">
        <p14:creationId xmlns:p14="http://schemas.microsoft.com/office/powerpoint/2010/main" val="4129562037"/>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DESE-231-73592</_dlc_DocId>
    <_dlc_DocIdUrl xmlns="733efe1c-5bbe-4968-87dc-d400e65c879f">
      <Url>https://sharepoint.doemass.org/ese/webteam/cps/_layouts/DocIdRedir.aspx?ID=DESE-231-73592</Url>
      <Description>DESE-231-73592</Description>
    </_dlc_DocIdUrl>
  </documentManagement>
</p:properties>
</file>

<file path=customXml/itemProps1.xml><?xml version="1.0" encoding="utf-8"?>
<ds:datastoreItem xmlns:ds="http://schemas.openxmlformats.org/officeDocument/2006/customXml" ds:itemID="{123A30C0-C6EB-461A-B88F-74FBFDA68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08C685-82A5-436E-9724-A966E66FCC51}">
  <ds:schemaRefs>
    <ds:schemaRef ds:uri="http://schemas.microsoft.com/sharepoint/events"/>
  </ds:schemaRefs>
</ds:datastoreItem>
</file>

<file path=customXml/itemProps3.xml><?xml version="1.0" encoding="utf-8"?>
<ds:datastoreItem xmlns:ds="http://schemas.openxmlformats.org/officeDocument/2006/customXml" ds:itemID="{81DD5A65-6314-4699-AD44-84CBF1D522E6}">
  <ds:schemaRefs>
    <ds:schemaRef ds:uri="http://schemas.microsoft.com/sharepoint/v3/contenttype/forms"/>
  </ds:schemaRefs>
</ds:datastoreItem>
</file>

<file path=customXml/itemProps4.xml><?xml version="1.0" encoding="utf-8"?>
<ds:datastoreItem xmlns:ds="http://schemas.openxmlformats.org/officeDocument/2006/customXml" ds:itemID="{0A163624-F102-48A3-BF83-524480A44CE1}">
  <ds:schemaRef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0a4e05da-b9bc-4326-ad73-01ef31b95567"/>
    <ds:schemaRef ds:uri="733efe1c-5bbe-4968-87dc-d400e65c879f"/>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129</TotalTime>
  <Words>3112</Words>
  <Application>Microsoft Office PowerPoint</Application>
  <PresentationFormat>Widescreen</PresentationFormat>
  <Paragraphs>314</Paragraphs>
  <Slides>44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等线</vt:lpstr>
      <vt:lpstr>Arial</vt:lpstr>
      <vt:lpstr>Calibri</vt:lpstr>
      <vt:lpstr>Courier New</vt:lpstr>
      <vt:lpstr>Segoe</vt:lpstr>
      <vt:lpstr>Segoe SemiBold</vt:lpstr>
      <vt:lpstr>Segoe UI</vt:lpstr>
      <vt:lpstr>Segoe UI Semibold</vt:lpstr>
      <vt:lpstr>Symbol</vt:lpstr>
      <vt:lpstr>Times New Roman</vt:lpstr>
      <vt:lpstr>Wingdings</vt:lpstr>
      <vt:lpstr>ESE​​</vt:lpstr>
      <vt:lpstr>Special Education Leaders' Meeting</vt:lpstr>
      <vt:lpstr>CONTENTS</vt:lpstr>
      <vt:lpstr>Welcome and Ignite</vt:lpstr>
      <vt:lpstr>Recall</vt:lpstr>
      <vt:lpstr>Approved Public Day Programs</vt:lpstr>
      <vt:lpstr>Chunk and Chew  New Information</vt:lpstr>
      <vt:lpstr>School Opening Updates</vt:lpstr>
      <vt:lpstr>Promoting Student Engagement, Learning, Participation &amp; Wellbeing Guidance</vt:lpstr>
      <vt:lpstr>In fall 2021, all districts and schools will be required to be in-person, full-time, 5 days a week. </vt:lpstr>
      <vt:lpstr>Promoting the Wellbeing of Students in the Wake of a Pandemic</vt:lpstr>
      <vt:lpstr>Engaging with Families as Partners</vt:lpstr>
      <vt:lpstr>Connecting Families to Resources </vt:lpstr>
      <vt:lpstr>Re-envisioning School Culture and the Conditions for Learning</vt:lpstr>
      <vt:lpstr>Focusing on Relationship-building</vt:lpstr>
      <vt:lpstr>Cultivating Positive Behavior</vt:lpstr>
      <vt:lpstr>Clearly defining what positive behavior looks like and updating the school community regarding expectations and student development strategies related to positive behavior </vt:lpstr>
      <vt:lpstr>Ensuring that Staff and Families Know What to Look For</vt:lpstr>
      <vt:lpstr>When to File a 51A</vt:lpstr>
      <vt:lpstr>Important Considerations Relating to 51As</vt:lpstr>
      <vt:lpstr>Situations that May Warrant A 51A Filing Include (But Are Not Limited To):</vt:lpstr>
      <vt:lpstr>How to Communicate a Report of Suspected Abuse or Neglect</vt:lpstr>
      <vt:lpstr>Remote Learning</vt:lpstr>
      <vt:lpstr>OSERS Updates: Return To School Roadmap</vt:lpstr>
      <vt:lpstr>OSERS Updates: Return To School Roadmap</vt:lpstr>
      <vt:lpstr>Long COVID under Section 504 and the IDEA (OSEP Fact Sheet)</vt:lpstr>
      <vt:lpstr>Individual Student Accommodations  603 CMR 28.03 (3)(c) and 28.04 (4)</vt:lpstr>
      <vt:lpstr>Letter from Russell for Parents and Guardians </vt:lpstr>
      <vt:lpstr>FAQ for Parents and Guardians </vt:lpstr>
      <vt:lpstr>ISERS  REE Guidance</vt:lpstr>
      <vt:lpstr>Stakeholder Involvement</vt:lpstr>
      <vt:lpstr>Addressing the Density of the Document</vt:lpstr>
      <vt:lpstr>Visual of original content to be covered in ISERS</vt:lpstr>
      <vt:lpstr>What are we seeing today?</vt:lpstr>
      <vt:lpstr>Preview of RLO: Link Coming Soon!</vt:lpstr>
      <vt:lpstr>Still to Come</vt:lpstr>
      <vt:lpstr>Fall Training for MCAS-Alt</vt:lpstr>
      <vt:lpstr>Administrators Overview Sessions</vt:lpstr>
      <vt:lpstr>MCAS Competency and Grade-Level Portfolio Sessions</vt:lpstr>
      <vt:lpstr>Introduction to MCAS-Alt</vt:lpstr>
      <vt:lpstr>DESE Special Education Updates  Key updates and announcements for special education leaders</vt:lpstr>
      <vt:lpstr>Special Education Leaders Survey: 2021-2022 Meeting Topics</vt:lpstr>
      <vt:lpstr>Upcoming Special Education Leaders’ Only Zoom Meetings</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8/26/2021</dc:title>
  <dc:creator>DESE</dc:creator>
  <cp:lastModifiedBy>Zou, Dong (EOE)</cp:lastModifiedBy>
  <cp:revision>17</cp:revision>
  <dcterms:created xsi:type="dcterms:W3CDTF">2021-07-15T13:50:20Z</dcterms:created>
  <dcterms:modified xsi:type="dcterms:W3CDTF">2021-09-17T13:24:01Z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17 2021</vt:lpwstr>
  </property>
</Properties>
</file>