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5"/>
    <p:sldMasterId id="2147483668" r:id="rId6"/>
    <p:sldMasterId id="2147483680" r:id="rId7"/>
  </p:sldMasterIdLst>
  <p:notesMasterIdLst>
    <p:notesMasterId r:id="rId31"/>
  </p:notesMasterIdLst>
  <p:handoutMasterIdLst>
    <p:handoutMasterId r:id="rId32"/>
  </p:handoutMasterIdLst>
  <p:sldIdLst>
    <p:sldId id="277" r:id="rId8"/>
    <p:sldId id="257" r:id="rId9"/>
    <p:sldId id="260" r:id="rId10"/>
    <p:sldId id="728" r:id="rId11"/>
    <p:sldId id="399" r:id="rId12"/>
    <p:sldId id="287" r:id="rId13"/>
    <p:sldId id="390" r:id="rId14"/>
    <p:sldId id="372" r:id="rId15"/>
    <p:sldId id="258" r:id="rId16"/>
    <p:sldId id="729" r:id="rId17"/>
    <p:sldId id="733" r:id="rId18"/>
    <p:sldId id="716" r:id="rId19"/>
    <p:sldId id="717" r:id="rId20"/>
    <p:sldId id="727" r:id="rId21"/>
    <p:sldId id="718" r:id="rId22"/>
    <p:sldId id="721" r:id="rId23"/>
    <p:sldId id="730" r:id="rId24"/>
    <p:sldId id="731" r:id="rId25"/>
    <p:sldId id="725" r:id="rId26"/>
    <p:sldId id="724" r:id="rId27"/>
    <p:sldId id="455" r:id="rId28"/>
    <p:sldId id="286" r:id="rId29"/>
    <p:sldId id="265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57"/>
            <p14:sldId id="260"/>
            <p14:sldId id="728"/>
            <p14:sldId id="399"/>
            <p14:sldId id="287"/>
            <p14:sldId id="390"/>
            <p14:sldId id="372"/>
            <p14:sldId id="258"/>
            <p14:sldId id="729"/>
            <p14:sldId id="733"/>
            <p14:sldId id="716"/>
            <p14:sldId id="717"/>
            <p14:sldId id="727"/>
            <p14:sldId id="718"/>
            <p14:sldId id="721"/>
            <p14:sldId id="730"/>
            <p14:sldId id="731"/>
            <p14:sldId id="725"/>
            <p14:sldId id="724"/>
            <p14:sldId id="455"/>
            <p14:sldId id="286"/>
            <p14:sldId id="26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hese, Nina (DESE)" initials="M(" lastIdx="9" clrIdx="0">
    <p:extLst>
      <p:ext uri="{19B8F6BF-5375-455C-9EA6-DF929625EA0E}">
        <p15:presenceInfo xmlns:p15="http://schemas.microsoft.com/office/powerpoint/2012/main" userId="S::nina.m.marchese@mass.gov::c064ef28-27b3-4c11-bd04-f9be75850966" providerId="AD"/>
      </p:ext>
    </p:extLst>
  </p:cmAuthor>
  <p:cmAuthor id="2" name="Cote, Andrea (DESE)" initials="C(" lastIdx="2" clrIdx="1">
    <p:extLst>
      <p:ext uri="{19B8F6BF-5375-455C-9EA6-DF929625EA0E}">
        <p15:presenceInfo xmlns:p15="http://schemas.microsoft.com/office/powerpoint/2012/main" userId="S::andrea.j.cote@mass.gov::2daef489-b5e8-4fe6-8a49-16de58dc3def" providerId="AD"/>
      </p:ext>
    </p:extLst>
  </p:cmAuthor>
  <p:cmAuthor id="3" name="Alvarez, Iraida (DESE)" initials="A(" lastIdx="53" clrIdx="2">
    <p:extLst>
      <p:ext uri="{19B8F6BF-5375-455C-9EA6-DF929625EA0E}">
        <p15:presenceInfo xmlns:p15="http://schemas.microsoft.com/office/powerpoint/2012/main" userId="S::iraida.j.alvarez@mass.gov::66b89c24-7507-40c7-9620-66ed0feaf784" providerId="AD"/>
      </p:ext>
    </p:extLst>
  </p:cmAuthor>
  <p:cmAuthor id="4" name="Johnston, Russell (DESE)" initials="J(" lastIdx="10" clrIdx="3">
    <p:extLst>
      <p:ext uri="{19B8F6BF-5375-455C-9EA6-DF929625EA0E}">
        <p15:presenceInfo xmlns:p15="http://schemas.microsoft.com/office/powerpoint/2012/main" userId="S::russell.johnston@mass.gov::7c120461-dde6-4347-b09f-f9c0472c7017" providerId="AD"/>
      </p:ext>
    </p:extLst>
  </p:cmAuthor>
  <p:cmAuthor id="5" name="Viviani, Lauren (DESE)" initials="V(" lastIdx="4" clrIdx="4">
    <p:extLst>
      <p:ext uri="{19B8F6BF-5375-455C-9EA6-DF929625EA0E}">
        <p15:presenceInfo xmlns:p15="http://schemas.microsoft.com/office/powerpoint/2012/main" userId="S::lauren.m.viviani@mass.gov::a2788da4-dd76-4dfc-998f-31fcce3f4a22" providerId="AD"/>
      </p:ext>
    </p:extLst>
  </p:cmAuthor>
  <p:cmAuthor id="6" name="Valentine, Teri (DESE)" initials="V(" lastIdx="2" clrIdx="5">
    <p:extLst>
      <p:ext uri="{19B8F6BF-5375-455C-9EA6-DF929625EA0E}">
        <p15:presenceInfo xmlns:p15="http://schemas.microsoft.com/office/powerpoint/2012/main" userId="S::teri.w.valentine@mass.gov::03feb773-6935-44ed-b6af-bbadae39694c" providerId="AD"/>
      </p:ext>
    </p:extLst>
  </p:cmAuthor>
  <p:cmAuthor id="7" name="Rastogi-Kelly, Vandana (DESE)" initials="R(" lastIdx="2" clrIdx="6">
    <p:extLst>
      <p:ext uri="{19B8F6BF-5375-455C-9EA6-DF929625EA0E}">
        <p15:presenceInfo xmlns:p15="http://schemas.microsoft.com/office/powerpoint/2012/main" userId="S::vandana.r.rastogi-kelly@mass.gov::04ea3925-efd3-4cb6-91ff-2bb834262727" providerId="AD"/>
      </p:ext>
    </p:extLst>
  </p:cmAuthor>
  <p:cmAuthor id="8" name="Camacho, Jamie L. (DESE)" initials="C(" lastIdx="7" clrIdx="7">
    <p:extLst>
      <p:ext uri="{19B8F6BF-5375-455C-9EA6-DF929625EA0E}">
        <p15:presenceInfo xmlns:p15="http://schemas.microsoft.com/office/powerpoint/2012/main" userId="S::jamie.l.camacho@mass.gov::21f49f1e-e593-4860-b32e-bdd5656b5338" providerId="AD"/>
      </p:ext>
    </p:extLst>
  </p:cmAuthor>
  <p:cmAuthor id="9" name="April.Rist" initials="Ap" lastIdx="1" clrIdx="8">
    <p:extLst>
      <p:ext uri="{19B8F6BF-5375-455C-9EA6-DF929625EA0E}">
        <p15:presenceInfo xmlns:p15="http://schemas.microsoft.com/office/powerpoint/2012/main" userId="S::april.rist_ssosma.org#ext#@massgov.onmicrosoft.com::3e763295-8668-49fb-9654-3f4606d19e17" providerId="AD"/>
      </p:ext>
    </p:extLst>
  </p:cmAuthor>
  <p:cmAuthor id="10" name="April Rist" initials="AR" lastIdx="4" clrIdx="9">
    <p:extLst>
      <p:ext uri="{19B8F6BF-5375-455C-9EA6-DF929625EA0E}">
        <p15:presenceInfo xmlns:p15="http://schemas.microsoft.com/office/powerpoint/2012/main" userId="S::arist@lpvec.org::2e87416d-317a-47c3-bd73-da4794f60f51" providerId="AD"/>
      </p:ext>
    </p:extLst>
  </p:cmAuthor>
  <p:cmAuthor id="11" name="Johnston, Russell (DESE)" initials="JR(" lastIdx="2" clrIdx="10">
    <p:extLst>
      <p:ext uri="{19B8F6BF-5375-455C-9EA6-DF929625EA0E}">
        <p15:presenceInfo xmlns:p15="http://schemas.microsoft.com/office/powerpoint/2012/main" userId="S::russell.johnston@mass.gov::9dc7468c-4e37-4531-b5d7-de3dc3343d55" providerId="AD"/>
      </p:ext>
    </p:extLst>
  </p:cmAuthor>
  <p:cmAuthor id="12" name="Rist, April K." initials="RK" lastIdx="7" clrIdx="11">
    <p:extLst>
      <p:ext uri="{19B8F6BF-5375-455C-9EA6-DF929625EA0E}">
        <p15:presenceInfo xmlns:p15="http://schemas.microsoft.com/office/powerpoint/2012/main" userId="S::april.k.rist@mass.gov::4389eada-97b1-467b-82fe-16345834928a" providerId="AD"/>
      </p:ext>
    </p:extLst>
  </p:cmAuthor>
  <p:cmAuthor id="13" name="Rist, April K." initials="RAK" lastIdx="2" clrIdx="12">
    <p:extLst>
      <p:ext uri="{19B8F6BF-5375-455C-9EA6-DF929625EA0E}">
        <p15:presenceInfo xmlns:p15="http://schemas.microsoft.com/office/powerpoint/2012/main" userId="Rist, April K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89" autoAdjust="0"/>
  </p:normalViewPr>
  <p:slideViewPr>
    <p:cSldViewPr snapToGrid="0">
      <p:cViewPr varScale="1">
        <p:scale>
          <a:sx n="51" d="100"/>
          <a:sy n="51" d="100"/>
        </p:scale>
        <p:origin x="96" y="11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1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4adc86b3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4adc86b3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- These accommodations apply only to individual students with documented medical needs. School districts should work with families individually to accommodate the rare cases in which a sibling or family member is immunocompromised and additional precautions are required from the whole family. Remote or virtual learning may be an option for students in these families at a district’s discretion.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https://www.doe.mass.edu/prs/sa-nr/default.html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https://www.doe.mass.edu/prs/ta/hhep-qa.html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9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71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370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5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664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8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96162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408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690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I Very I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41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81674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202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435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34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17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796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0" name="Slide Number Placeholder 11">
            <a:extLst>
              <a:ext uri="{FF2B5EF4-FFF2-40B4-BE49-F238E27FC236}">
                <a16:creationId xmlns:a16="http://schemas.microsoft.com/office/drawing/2014/main" id="{9C1D0482-B19A-495C-B41F-9F3B52B4C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79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855912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09889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012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037862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2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9/24/2021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31466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9/24/2021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5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DE727BA8-95B1-42A6-930E-3CA0AEB72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749444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15" imgW="425" imgH="426" progId="TCLayout.ActiveDocument.1">
                  <p:embed/>
                </p:oleObj>
              </mc:Choice>
              <mc:Fallback>
                <p:oleObj name="think-cell Slide" r:id="rId15" imgW="425" imgH="42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DE727BA8-95B1-42A6-930E-3CA0AEB72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9/24/2021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1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mental-health.html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lawsregs/603cmr18.html?section=all" TargetMode="External"/><Relationship Id="rId2" Type="http://schemas.openxmlformats.org/officeDocument/2006/relationships/hyperlink" Target="https://www.doe.mass.edu/lawsregs/603cmr46.html?section=al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lawsregs/603cmr18.html?section=05" TargetMode="External"/><Relationship Id="rId2" Type="http://schemas.openxmlformats.org/officeDocument/2006/relationships/hyperlink" Target="https://www.doe.mass.edu/sped/docs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ovid19/on-desktop.html" TargetMode="External"/><Relationship Id="rId2" Type="http://schemas.openxmlformats.org/officeDocument/2006/relationships/hyperlink" Target="https://www.doe.mass.edu/covid19/sped.html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doe.mass.edu/covid19/testing/" TargetMode="External"/><Relationship Id="rId5" Type="http://schemas.openxmlformats.org/officeDocument/2006/relationships/hyperlink" Target="https://mass.us14.list-manage.com/subscribe?u=d8f37d1a90dacd97f207f0b4a&amp;id=985a04b483" TargetMode="External"/><Relationship Id="rId4" Type="http://schemas.openxmlformats.org/officeDocument/2006/relationships/hyperlink" Target="https://www.doe.mass.edu/covid19/faq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covid19/faq/2021-0820faq-installment/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prs/ta/hhep-qa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437045"/>
          </a:xfrm>
        </p:spPr>
        <p:txBody>
          <a:bodyPr/>
          <a:lstStyle/>
          <a:p>
            <a:r>
              <a:rPr lang="en-US" altLang="zh-CN" b="1" dirty="0">
                <a:latin typeface="Segoe SemiBold"/>
              </a:rPr>
              <a:t>Special Education Leaders'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Segoe"/>
              </a:rPr>
              <a:t>September 10,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D4B0F-2DC4-4307-BB6B-571E05AE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FY22: Districts may purchase courses from Commonwealth of Massachusetts Virtual Schools (CMVS) for students with a documented medical need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14917-1E1D-4D0B-AAEE-2F785E074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32899"/>
            <a:ext cx="10636446" cy="4636089"/>
          </a:xfrm>
        </p:spPr>
        <p:txBody>
          <a:bodyPr/>
          <a:lstStyle/>
          <a:p>
            <a:r>
              <a:rPr lang="en-US" b="1" dirty="0">
                <a:solidFill>
                  <a:srgbClr val="222222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Students Who Cannot Attend School in Person Due to a Documented Medical Need (Home/Hospital)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The Department is making an additional option available for districts to supplement current services for students who cannot attend school in person due to a documented medical need.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Districts may purchase individual courses or a bundle of grade-level courses from one or both of the Commonwealth of Massachusetts Virtual Schools (CMVS) on a limited basis.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Students accessing these virtual courses would need to remain enrolled in the district, continue to take courses remotely in their current district, and </a:t>
            </a:r>
            <a:r>
              <a:rPr lang="en-US" b="1" dirty="0">
                <a:solidFill>
                  <a:srgbClr val="222222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continue to receive services from the district</a:t>
            </a:r>
            <a:r>
              <a:rPr lang="en-US" dirty="0">
                <a:solidFill>
                  <a:srgbClr val="222222"/>
                </a:solidFill>
                <a:effectLst/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+mn-lt"/>
                <a:ea typeface="Yu Mincho" panose="02020400000000000000" pitchFamily="18" charset="-128"/>
                <a:cs typeface="Arial" panose="020B0604020202020204" pitchFamily="34" charset="0"/>
              </a:rPr>
              <a:t>More information forthcoming.</a:t>
            </a:r>
            <a:endParaRPr lang="en-US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88BBB-D385-4DBE-8F34-7D0F48BD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85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9695-DE31-45CA-8B9E-6346DDCBC9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38140" y="1166842"/>
            <a:ext cx="9115719" cy="45243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Guidance on Time-Out Rooms</a:t>
            </a:r>
          </a:p>
        </p:txBody>
      </p:sp>
    </p:spTree>
    <p:extLst>
      <p:ext uri="{BB962C8B-B14F-4D97-AF65-F5344CB8AC3E}">
        <p14:creationId xmlns:p14="http://schemas.microsoft.com/office/powerpoint/2010/main" val="2360954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06D1-AB79-46D0-AA18-B92B8740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-226030"/>
            <a:ext cx="11370972" cy="1456434"/>
          </a:xfrm>
        </p:spPr>
        <p:txBody>
          <a:bodyPr/>
          <a:lstStyle/>
          <a:p>
            <a:br>
              <a:rPr lang="en-US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Arial"/>
              </a:rPr>
              <a:t>Reducing or Eliminating the Use of Time-Out Rooms </a:t>
            </a:r>
            <a:br>
              <a:rPr lang="en-US" sz="18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069C-F130-42B8-8BB9-3AEE8EC1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85" y="1037690"/>
            <a:ext cx="11685430" cy="542475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Make concerted efforts to reduce or eliminate the use of time-out rooms</a:t>
            </a:r>
          </a:p>
          <a:p>
            <a:r>
              <a:rPr lang="en-US" sz="2400" dirty="0">
                <a:latin typeface="+mn-lt"/>
              </a:rPr>
              <a:t>Goal: increase amount of time students learn with peers</a:t>
            </a:r>
          </a:p>
          <a:p>
            <a:r>
              <a:rPr lang="en-US" sz="2400" dirty="0">
                <a:latin typeface="+mn-lt"/>
              </a:rPr>
              <a:t>Advisory separated into 4 sections:</a:t>
            </a:r>
          </a:p>
          <a:p>
            <a:pPr marL="1022350" lvl="1" indent="-514350">
              <a:buAutoNum type="romanUcPeriod"/>
            </a:pPr>
            <a:r>
              <a:rPr lang="en-US" sz="2400" dirty="0">
                <a:latin typeface="+mn-lt"/>
              </a:rPr>
              <a:t>Promoting social emotional wellbeing of students</a:t>
            </a:r>
          </a:p>
          <a:p>
            <a:pPr marL="1022350" lvl="1" indent="-514350">
              <a:buAutoNum type="romanUcPeriod"/>
            </a:pPr>
            <a:r>
              <a:rPr lang="en-US" sz="2400" dirty="0">
                <a:latin typeface="+mn-lt"/>
              </a:rPr>
              <a:t>Adopting alternatives to reduce or eliminate the use of time-out rooms</a:t>
            </a:r>
          </a:p>
          <a:p>
            <a:pPr marL="1022350" lvl="1" indent="-514350">
              <a:buAutoNum type="romanUcPeriod"/>
            </a:pPr>
            <a:r>
              <a:rPr lang="en-US" sz="2400" dirty="0">
                <a:latin typeface="+mn-lt"/>
              </a:rPr>
              <a:t>Important safeguards if using time-out rooms</a:t>
            </a:r>
          </a:p>
          <a:p>
            <a:pPr lvl="3"/>
            <a:r>
              <a:rPr lang="en-US" dirty="0">
                <a:latin typeface="+mn-lt"/>
                <a:ea typeface="Calibri" panose="020F0502020204030204" pitchFamily="34" charset="0"/>
              </a:rPr>
              <a:t>R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ooms </a:t>
            </a:r>
            <a:r>
              <a:rPr lang="en-US" b="1" dirty="0">
                <a:effectLst/>
                <a:latin typeface="+mn-lt"/>
                <a:ea typeface="Calibri" panose="020F0502020204030204" pitchFamily="34" charset="0"/>
              </a:rPr>
              <a:t>must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 be “clean, safe, sanitary, and appropriate for the purposes of calming” students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marL="1022350" lvl="1" indent="-514350">
              <a:buFont typeface="Courier New" panose="02070309020205020404" pitchFamily="49" charset="0"/>
              <a:buAutoNum type="romanUcPeriod"/>
            </a:pPr>
            <a:r>
              <a:rPr lang="en-US" sz="2400" dirty="0">
                <a:latin typeface="+mn-lt"/>
              </a:rPr>
              <a:t>State and federal resources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9CE78-42AB-4A5E-8280-CCCE778C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8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06D1-AB79-46D0-AA18-B92B8740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9" y="357164"/>
            <a:ext cx="11370972" cy="679905"/>
          </a:xfrm>
        </p:spPr>
        <p:txBody>
          <a:bodyPr/>
          <a:lstStyle/>
          <a:p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Segoe UI"/>
              </a:rPr>
              <a:t>I. Proactively Implement Strategies, Interventions, and Supports That Promote Social Emotional Wellbeing of Students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069C-F130-42B8-8BB9-3AEE8EC1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3" y="1106818"/>
            <a:ext cx="12121414" cy="575118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Segoe UI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egoe UI"/>
              </a:rPr>
              <a:t>Proactively implement school-wide, evidence-based system that focus on the whole student, including each student’s social emotional wellbeing</a:t>
            </a:r>
          </a:p>
          <a:p>
            <a:pPr marL="457200" lvl="1" indent="0">
              <a:buNone/>
            </a:pPr>
            <a:endParaRPr lang="en-US" sz="2400" dirty="0">
              <a:latin typeface="+mn-lt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egoe UI"/>
              </a:rPr>
              <a:t>Establish predictable school and classroom routines and expectations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cs typeface="Segoe UI"/>
              </a:rPr>
              <a:t>Safe and supportive relationships are key to fostering a strong sense of community and belonging</a:t>
            </a:r>
          </a:p>
          <a:p>
            <a:pPr marL="457200" lvl="1" indent="0">
              <a:buNone/>
            </a:pPr>
            <a:endParaRPr lang="en-US" sz="2400" dirty="0">
              <a:latin typeface="+mn-lt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Promoting Student Engagement, Learning, Wellbeing and Safety (Summer 2021): </a:t>
            </a:r>
            <a:r>
              <a:rPr lang="en-US" sz="2400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https://www.doe.mass.edu/covid19/mental-health.html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dirty="0">
              <a:latin typeface="+mn-lt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Segoe UI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+mn-lt"/>
              <a:cs typeface="Segoe UI"/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9CE78-42AB-4A5E-8280-CCCE778C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20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2BF-B5ED-4DD0-AE70-5CEAF96D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Individual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9A381-309B-446B-BC96-8E258F5BD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IEP Teams must “consider the use of positive behavioral interventions and supports, and other strategies” in cases where the student’s behavior interferes with their learning or the learning of others. </a:t>
            </a:r>
            <a:r>
              <a:rPr lang="en-US" sz="24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See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34 C.F.R. §300.324(a)(2). 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Critically important to hear from parents, guardians, or other caregivers about the student’s experiences and strategies that may be helpful.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Collect, examine, and analyze data to help inform decisions as to interventions, supports, and strategies. 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If repeat behavioral incidents, consider new or different services, supports, etc.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If a student does not have an IEP, repeat behavioral incidents may indicate a student needs to be evaluated for eligibility for special education.</a:t>
            </a:r>
          </a:p>
          <a:p>
            <a:pPr marL="0" indent="0">
              <a:buNone/>
            </a:pPr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9B2B0-262E-46A6-BA10-7823A4B3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37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06D1-AB79-46D0-AA18-B92B8740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3" y="443037"/>
            <a:ext cx="11370972" cy="679905"/>
          </a:xfrm>
        </p:spPr>
        <p:txBody>
          <a:bodyPr/>
          <a:lstStyle/>
          <a:p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Arial"/>
              </a:rPr>
              <a:t>II. Adopting Alternatives to Reduce or Eliminate the Use of Time-Out Rooms</a:t>
            </a:r>
            <a:br>
              <a:rPr lang="en-US" sz="24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069C-F130-42B8-8BB9-3AEE8EC1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3" y="1146549"/>
            <a:ext cx="12350312" cy="531131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Consider ways to reduce or eliminate use of time-out rooms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Consider alternatives to increase amount of time students learn with their peers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Gain valuable academic and social emotional skills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Increase sense of connection to peers and the school community</a:t>
            </a:r>
            <a:endParaRPr lang="en-US" sz="24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Overuse or inappropriate use of time-out rooms can result in academic loss and trauma</a:t>
            </a:r>
            <a:endParaRPr lang="en-US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Collaborate with the school community and families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“Co-regulation” of student </a:t>
            </a:r>
            <a:r>
              <a:rPr lang="en-US" sz="2400" i="1" dirty="0">
                <a:latin typeface="+mn-lt"/>
              </a:rPr>
              <a:t>and</a:t>
            </a:r>
            <a:r>
              <a:rPr lang="en-US" sz="2400" dirty="0">
                <a:latin typeface="+mn-lt"/>
              </a:rPr>
              <a:t> staff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Provide opportunities for staff to learn more about self-regulation and co-regulation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Provide consistent support and supervision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Federal, state, and/or local funds may be used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9CE78-42AB-4A5E-8280-CCCE778C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5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06D1-AB79-46D0-AA18-B92B874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24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Arial"/>
              </a:rPr>
              <a:t>III. Important Requirements if Using Time-Out Rooms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069C-F130-42B8-8BB9-3AEE8EC1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625" y="1546681"/>
            <a:ext cx="12059340" cy="531131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Must follow relevant sections of </a:t>
            </a:r>
            <a:r>
              <a:rPr lang="en-US" sz="2400" dirty="0">
                <a:latin typeface="+mn-lt"/>
                <a:hlinkClick r:id="rId2"/>
              </a:rPr>
              <a:t>603 CMR 46.00</a:t>
            </a:r>
            <a:endParaRPr lang="en-US" sz="2400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(Prevention of Physical Restraints and Requirements, if Used)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Approved Special Education Schools must also follow </a:t>
            </a:r>
            <a:r>
              <a:rPr lang="en-US" sz="2400" dirty="0">
                <a:latin typeface="+mn-lt"/>
                <a:hlinkClick r:id="rId3"/>
              </a:rPr>
              <a:t>603 CMR 18.05</a:t>
            </a:r>
            <a:endParaRPr lang="en-US" sz="2400" dirty="0">
              <a:latin typeface="+mn-lt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(Program and Safety Standards for Approved Public or Private Day and Residential Special Education School Programs)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Staff shall be with the student or immediately available to the student at all time.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space must be: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Clean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Safe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Sanitary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Appropriate for the purposes of calming</a:t>
            </a:r>
          </a:p>
          <a:p>
            <a:pPr marL="679450" lvl="1" indent="-171450"/>
            <a:r>
              <a:rPr lang="en-US" sz="1600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  <a:endParaRPr lang="en-US" sz="24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679450" lvl="1" indent="-171450"/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9CE78-42AB-4A5E-8280-CCCE778C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17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E68C-5AA5-42B2-A993-AA7C6604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Arial"/>
              </a:rPr>
              <a:t>III. Important Requirements if Using Time-Out Rooms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99EA-EF3E-493D-B3E8-DE8FDF43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b="0" i="0" dirty="0">
                <a:solidFill>
                  <a:srgbClr val="333333"/>
                </a:solidFill>
                <a:effectLst/>
                <a:latin typeface="+mn-lt"/>
              </a:rPr>
              <a:t>Student must be continuously observed by a staff member. </a:t>
            </a:r>
          </a:p>
          <a:p>
            <a:pPr marL="0" indent="0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457200" indent="-457200"/>
            <a:r>
              <a:rPr lang="en-US" sz="2400" b="0" i="0" dirty="0">
                <a:solidFill>
                  <a:srgbClr val="333333"/>
                </a:solidFill>
                <a:effectLst/>
                <a:latin typeface="+mn-lt"/>
              </a:rPr>
              <a:t>Time-out 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+mn-lt"/>
              </a:rPr>
              <a:t>shall cease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+mn-lt"/>
              </a:rPr>
              <a:t> as soon as the student has calmed.</a:t>
            </a:r>
          </a:p>
          <a:p>
            <a:pPr marL="457200" indent="-457200"/>
            <a:endParaRPr lang="en-US" sz="2400" dirty="0">
              <a:solidFill>
                <a:srgbClr val="333333"/>
              </a:solidFill>
              <a:latin typeface="+mn-lt"/>
            </a:endParaRPr>
          </a:p>
          <a:p>
            <a:pPr marL="457200" indent="-457200"/>
            <a:r>
              <a:rPr lang="en-US" sz="2400" dirty="0">
                <a:solidFill>
                  <a:srgbClr val="333333"/>
                </a:solidFill>
                <a:latin typeface="+mn-lt"/>
              </a:rPr>
              <a:t>Must obtain principal’s approval if time-out lasting more than 30 minutes.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F3559-FC4E-4B51-9F53-438E05C5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24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5A02-69A5-44CB-8128-1D81BC0D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B28A-1C9D-45D0-B9BA-1A6765D25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Designate someone to regularly check for cleanliness, etc.</a:t>
            </a:r>
          </a:p>
          <a:p>
            <a:pPr lvl="1"/>
            <a:r>
              <a:rPr lang="en-US" sz="2000" dirty="0">
                <a:latin typeface="+mn-lt"/>
                <a:ea typeface="Calibri" panose="020F0502020204030204" pitchFamily="34" charset="0"/>
              </a:rPr>
              <a:t>Comfortable place to sit</a:t>
            </a:r>
          </a:p>
          <a:p>
            <a:pPr lvl="1"/>
            <a:r>
              <a:rPr lang="en-US" sz="2000" dirty="0">
                <a:latin typeface="+mn-lt"/>
                <a:ea typeface="Calibri" panose="020F0502020204030204" pitchFamily="34" charset="0"/>
              </a:rPr>
              <a:t>Sensory tools, as appropriate, for calming</a:t>
            </a:r>
          </a:p>
          <a:p>
            <a:r>
              <a:rPr lang="en-US" sz="2400" dirty="0">
                <a:latin typeface="+mn-lt"/>
                <a:ea typeface="Calibri" panose="020F0502020204030204" pitchFamily="34" charset="0"/>
              </a:rPr>
              <a:t>Communicate with parents or guardians about use</a:t>
            </a:r>
          </a:p>
          <a:p>
            <a:pPr lvl="1"/>
            <a:r>
              <a:rPr lang="en-US" sz="2000" dirty="0">
                <a:latin typeface="+mn-lt"/>
                <a:ea typeface="Calibri" panose="020F0502020204030204" pitchFamily="34" charset="0"/>
              </a:rPr>
              <a:t>Increases transparency, family engagement, and collaborative problem solving</a:t>
            </a:r>
          </a:p>
          <a:p>
            <a:pPr lvl="1"/>
            <a:r>
              <a:rPr lang="en-US" sz="2000" dirty="0">
                <a:latin typeface="+mn-lt"/>
                <a:ea typeface="Calibri" panose="020F0502020204030204" pitchFamily="34" charset="0"/>
              </a:rPr>
              <a:t>Notification to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parents or guardians if used</a:t>
            </a:r>
          </a:p>
          <a:p>
            <a:pPr lvl="2"/>
            <a:r>
              <a:rPr lang="en-US" sz="1800" dirty="0">
                <a:latin typeface="+mn-lt"/>
                <a:ea typeface="Calibri" panose="020F0502020204030204" pitchFamily="34" charset="0"/>
              </a:rPr>
              <a:t>Verbal notification: before student returns home or at the latest within 24 hours of use, or as agreed upon with the parents or guardians</a:t>
            </a:r>
          </a:p>
          <a:p>
            <a:pPr lvl="2"/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Written notification: </a:t>
            </a:r>
            <a:r>
              <a:rPr lang="en-US" sz="1800" dirty="0">
                <a:latin typeface="+mn-lt"/>
                <a:ea typeface="Calibri" panose="020F0502020204030204" pitchFamily="34" charset="0"/>
              </a:rPr>
              <a:t>within three school-working days, or as agreed upon with the parents or guardians</a:t>
            </a:r>
          </a:p>
          <a:p>
            <a:r>
              <a:rPr lang="en-US" sz="2000" dirty="0">
                <a:latin typeface="+mn-lt"/>
                <a:ea typeface="Calibri" panose="020F0502020204030204" pitchFamily="34" charset="0"/>
              </a:rPr>
              <a:t>Staff helping student calm has positive relationship with student</a:t>
            </a:r>
            <a:endParaRPr lang="en-US" sz="2000" dirty="0">
              <a:latin typeface="Segoe UI"/>
              <a:cs typeface="Segoe UI"/>
            </a:endParaRPr>
          </a:p>
          <a:p>
            <a:r>
              <a:rPr lang="en-US" sz="2000" dirty="0">
                <a:latin typeface="Segoe UI"/>
                <a:cs typeface="Segoe UI"/>
              </a:rPr>
              <a:t>De-brief with student and staff</a:t>
            </a:r>
          </a:p>
          <a:p>
            <a:pPr marL="0" indent="0">
              <a:buNone/>
            </a:pPr>
            <a:endParaRPr lang="en-US" sz="2600" dirty="0">
              <a:latin typeface="+mn-lt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64793-1848-47E4-903D-05F6F1E1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0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06D1-AB79-46D0-AA18-B92B874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Some 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9069C-F130-42B8-8BB9-3AEE8EC17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625" y="1122942"/>
            <a:ext cx="12059340" cy="531131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dirty="0">
              <a:latin typeface="Segoe UI"/>
              <a:cs typeface="Segoe U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Collect, review, and analyze data regarding use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Segoe UI"/>
              </a:rPr>
              <a:t>See Forthcoming Time-Out Log for suggested elements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Segoe UI"/>
              </a:rPr>
              <a:t>Will be posted here:  </a:t>
            </a:r>
            <a:r>
              <a:rPr lang="en-US" dirty="0">
                <a:hlinkClick r:id="rId2"/>
              </a:rPr>
              <a:t>Technical Assistance - Documents - Special Education (mass.edu)</a:t>
            </a:r>
            <a:endParaRPr lang="en-US" dirty="0">
              <a:latin typeface="+mn-lt"/>
              <a:cs typeface="Segoe UI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Segoe UI"/>
              </a:rPr>
              <a:t>Special education schools: see existing documentation requirements in </a:t>
            </a:r>
            <a:r>
              <a:rPr lang="en-US" u="sng" dirty="0">
                <a:solidFill>
                  <a:srgbClr val="0563C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603 CMR 18.05(5)(i)</a:t>
            </a:r>
            <a:endParaRPr lang="en-US" u="sng" dirty="0">
              <a:solidFill>
                <a:srgbClr val="0563C1"/>
              </a:solidFill>
              <a:latin typeface="+mn-lt"/>
              <a:ea typeface="Calibri" panose="020F0502020204030204" pitchFamily="34" charset="0"/>
            </a:endParaRPr>
          </a:p>
          <a:p>
            <a:pPr marL="1828800" lvl="4" indent="0">
              <a:buNone/>
            </a:pPr>
            <a:endParaRPr lang="en-US" dirty="0">
              <a:latin typeface="Segoe UI"/>
              <a:cs typeface="Segoe UI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Principal should review and analyze time-out data on a weekly basis to identify any trends that need to be addressed</a:t>
            </a:r>
          </a:p>
          <a:p>
            <a:pPr marL="914400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Segoe UI"/>
                <a:cs typeface="Segoe UI"/>
              </a:rPr>
              <a:t>Principal should conduct monthly analysis of school-wide data and discuss next steps for any needed changes</a:t>
            </a:r>
          </a:p>
          <a:p>
            <a:pPr marL="914400" lvl="2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914400" lvl="2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1371600" lvl="3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9CE78-42AB-4A5E-8280-CCCE778C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84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0C315A-057B-4784-B61A-E9DD640F98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3190714"/>
            <a:ext cx="276907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grpSp>
        <p:nvGrpSpPr>
          <p:cNvPr id="18" name="Group 17" descr="Welcome"/>
          <p:cNvGrpSpPr/>
          <p:nvPr/>
        </p:nvGrpSpPr>
        <p:grpSpPr>
          <a:xfrm>
            <a:off x="2893914" y="670495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>
                <a:solidFill>
                  <a:schemeClr val="tx2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b="1" dirty="0">
                  <a:solidFill>
                    <a:schemeClr val="accent1">
                      <a:lumMod val="50000"/>
                    </a:schemeClr>
                  </a:solidFill>
                  <a:latin typeface="Segoe SemiBold"/>
                  <a:ea typeface="Segoe UI Black"/>
                </a:rPr>
                <a:t>Welcome and Ignite</a:t>
              </a:r>
              <a:endParaRPr lang="zh-CN" altLang="en-US" sz="3600" b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Group 18" descr="Timelines Update">
            <a:extLst>
              <a:ext uri="{FF2B5EF4-FFF2-40B4-BE49-F238E27FC236}">
                <a16:creationId xmlns:a16="http://schemas.microsoft.com/office/drawing/2014/main" id="{577DF3D8-9228-447D-B84C-8C66D678BB4B}"/>
              </a:ext>
            </a:extLst>
          </p:cNvPr>
          <p:cNvGrpSpPr/>
          <p:nvPr/>
        </p:nvGrpSpPr>
        <p:grpSpPr>
          <a:xfrm>
            <a:off x="2893912" y="1888842"/>
            <a:ext cx="8797755" cy="896056"/>
            <a:chOff x="3070470" y="1786483"/>
            <a:chExt cx="8929716" cy="896056"/>
          </a:xfrm>
        </p:grpSpPr>
        <p:sp>
          <p:nvSpPr>
            <p:cNvPr id="20" name="矩形 9">
              <a:extLst>
                <a:ext uri="{FF2B5EF4-FFF2-40B4-BE49-F238E27FC236}">
                  <a16:creationId xmlns:a16="http://schemas.microsoft.com/office/drawing/2014/main" id="{3C6C5F95-B3AF-4343-BFA4-B54DB96C5D09}"/>
                </a:ext>
              </a:extLst>
            </p:cNvPr>
            <p:cNvSpPr/>
            <p:nvPr/>
          </p:nvSpPr>
          <p:spPr>
            <a:xfrm>
              <a:off x="3070470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tx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solidFill>
                  <a:schemeClr val="tx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9D12FDF8-F0C9-495A-BC27-27FF25E7CA87}"/>
                </a:ext>
              </a:extLst>
            </p:cNvPr>
            <p:cNvSpPr txBox="1"/>
            <p:nvPr/>
          </p:nvSpPr>
          <p:spPr>
            <a:xfrm>
              <a:off x="4018776" y="1786483"/>
              <a:ext cx="7981410" cy="80945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>
                  <a:solidFill>
                    <a:srgbClr val="000000"/>
                  </a:solidFill>
                  <a:latin typeface="Segoe UI Semibold"/>
                  <a:ea typeface="+mn-lt"/>
                  <a:cs typeface="+mn-lt"/>
                </a:rPr>
                <a:t>Recall</a:t>
              </a:r>
              <a:endParaRPr lang="en-US" b="1" dirty="0">
                <a:latin typeface="Segoe UI Semibold"/>
              </a:endParaRPr>
            </a:p>
          </p:txBody>
        </p:sp>
      </p:grpSp>
      <p:grpSp>
        <p:nvGrpSpPr>
          <p:cNvPr id="22" name="Group 21" descr="Previous Topics: Going Deeper"/>
          <p:cNvGrpSpPr/>
          <p:nvPr/>
        </p:nvGrpSpPr>
        <p:grpSpPr>
          <a:xfrm>
            <a:off x="2893912" y="3138371"/>
            <a:ext cx="8915702" cy="858367"/>
            <a:chOff x="3061062" y="3038166"/>
            <a:chExt cx="8915702" cy="88209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>
                <a:solidFill>
                  <a:schemeClr val="tx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95354" y="3038166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b="1" dirty="0">
                  <a:solidFill>
                    <a:schemeClr val="accent1">
                      <a:lumMod val="50000"/>
                    </a:schemeClr>
                  </a:solidFill>
                  <a:latin typeface="Segoe SemiBold"/>
                  <a:ea typeface="Segoe UI Black"/>
                </a:rPr>
                <a:t>Chunk and Chew – New Information</a:t>
              </a:r>
            </a:p>
          </p:txBody>
        </p:sp>
      </p:grpSp>
      <p:grpSp>
        <p:nvGrpSpPr>
          <p:cNvPr id="23" name="Group 22" descr="Special Education Resource Guide"/>
          <p:cNvGrpSpPr/>
          <p:nvPr/>
        </p:nvGrpSpPr>
        <p:grpSpPr>
          <a:xfrm>
            <a:off x="2893913" y="4474120"/>
            <a:ext cx="9514401" cy="809459"/>
            <a:chOff x="3061061" y="4335544"/>
            <a:chExt cx="9080190" cy="80945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F81D714-3905-427B-B5F8-783DEB3D0A2D}"/>
                </a:ext>
              </a:extLst>
            </p:cNvPr>
            <p:cNvSpPr/>
            <p:nvPr/>
          </p:nvSpPr>
          <p:spPr>
            <a:xfrm>
              <a:off x="3061061" y="4335544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  <a:latin typeface="Segoe SemiBold" panose="020B0703040204020203" pitchFamily="34" charset="0"/>
                  <a:cs typeface="Segoe SemiBold" panose="020B0703040204020203" pitchFamily="34" charset="0"/>
                </a:rPr>
                <a:t>04</a:t>
              </a:r>
              <a:endParaRPr lang="zh-CN" altLang="en-US" sz="3200">
                <a:solidFill>
                  <a:schemeClr val="tx1"/>
                </a:solidFill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440FE6B-2417-4F54-8A87-259875C67EB3}"/>
                </a:ext>
              </a:extLst>
            </p:cNvPr>
            <p:cNvSpPr txBox="1"/>
            <p:nvPr/>
          </p:nvSpPr>
          <p:spPr>
            <a:xfrm>
              <a:off x="3918852" y="4386331"/>
              <a:ext cx="8222399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b="1" dirty="0">
                  <a:solidFill>
                    <a:schemeClr val="accent1">
                      <a:lumMod val="50000"/>
                    </a:schemeClr>
                  </a:solidFill>
                </a:rPr>
                <a:t>Q&amp;A</a:t>
              </a:r>
            </a:p>
          </p:txBody>
        </p:sp>
      </p:grpSp>
      <p:grpSp>
        <p:nvGrpSpPr>
          <p:cNvPr id="21" name="Group 20" descr="Special Education Resource Guide">
            <a:extLst>
              <a:ext uri="{FF2B5EF4-FFF2-40B4-BE49-F238E27FC236}">
                <a16:creationId xmlns:a16="http://schemas.microsoft.com/office/drawing/2014/main" id="{8AFCA876-1B3D-4E8C-B0DD-70220A3369D3}"/>
              </a:ext>
            </a:extLst>
          </p:cNvPr>
          <p:cNvGrpSpPr/>
          <p:nvPr/>
        </p:nvGrpSpPr>
        <p:grpSpPr>
          <a:xfrm>
            <a:off x="2893913" y="4474120"/>
            <a:ext cx="9514401" cy="809459"/>
            <a:chOff x="2893913" y="4474120"/>
            <a:chExt cx="9080190" cy="809459"/>
          </a:xfrm>
        </p:grpSpPr>
        <p:sp>
          <p:nvSpPr>
            <p:cNvPr id="24" name="矩形 13">
              <a:extLst>
                <a:ext uri="{FF2B5EF4-FFF2-40B4-BE49-F238E27FC236}">
                  <a16:creationId xmlns:a16="http://schemas.microsoft.com/office/drawing/2014/main" id="{1BB3BAAD-1C92-4656-9579-7044864BACDE}"/>
                </a:ext>
              </a:extLst>
            </p:cNvPr>
            <p:cNvSpPr/>
            <p:nvPr/>
          </p:nvSpPr>
          <p:spPr>
            <a:xfrm>
              <a:off x="2893913" y="447412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dirty="0">
                  <a:solidFill>
                    <a:schemeClr val="tx1"/>
                  </a:solidFill>
                  <a:cs typeface="Segoe SemiBold" panose="020B0703040204020203" pitchFamily="34" charset="0"/>
                </a:rPr>
                <a:t>04</a:t>
              </a:r>
              <a:endParaRPr lang="zh-CN" altLang="en-US" sz="3200">
                <a:solidFill>
                  <a:schemeClr val="tx1"/>
                </a:solidFill>
                <a:cs typeface="Segoe SemiBold" panose="020B0703040204020203" pitchFamily="34" charset="0"/>
              </a:endParaRPr>
            </a:p>
          </p:txBody>
        </p:sp>
        <p:sp>
          <p:nvSpPr>
            <p:cNvPr id="29" name="文本框 14">
              <a:extLst>
                <a:ext uri="{FF2B5EF4-FFF2-40B4-BE49-F238E27FC236}">
                  <a16:creationId xmlns:a16="http://schemas.microsoft.com/office/drawing/2014/main" id="{B6F0CFC4-9399-41B4-9C7B-F0F3BBEA5A27}"/>
                </a:ext>
              </a:extLst>
            </p:cNvPr>
            <p:cNvSpPr txBox="1"/>
            <p:nvPr/>
          </p:nvSpPr>
          <p:spPr>
            <a:xfrm>
              <a:off x="3751704" y="4524907"/>
              <a:ext cx="8222399" cy="7586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815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4FB834-09DC-41BA-9EEF-5BDD37349D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36" y="2538248"/>
            <a:ext cx="1894724" cy="1781503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Segoe UI Semibold"/>
                <a:cs typeface="Segoe UI Semibold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ACBB1D-0ACF-4BDD-8347-6DA81E1B66E3}"/>
              </a:ext>
            </a:extLst>
          </p:cNvPr>
          <p:cNvSpPr txBox="1"/>
          <p:nvPr/>
        </p:nvSpPr>
        <p:spPr>
          <a:xfrm>
            <a:off x="3087445" y="523982"/>
            <a:ext cx="8971877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1) To be reviewed with Superintendents and Principals.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Please share and discuss with all educators in your school.</a:t>
            </a:r>
          </a:p>
          <a:p>
            <a:pPr marL="514350" indent="-514350">
              <a:buAutoNum type="arabicParenR"/>
            </a:pPr>
            <a:endParaRPr lang="en-US" sz="2400" b="1" dirty="0"/>
          </a:p>
          <a:p>
            <a:r>
              <a:rPr lang="en-US" sz="2400" b="1" dirty="0"/>
              <a:t>2) Request for Information (RFI).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DESE will collect list of behavioral intervention programs.</a:t>
            </a:r>
          </a:p>
          <a:p>
            <a:pPr lvl="1"/>
            <a:r>
              <a:rPr lang="en-US" sz="2400" dirty="0"/>
              <a:t> </a:t>
            </a:r>
          </a:p>
          <a:p>
            <a:r>
              <a:rPr lang="en-US" sz="2400" b="1" dirty="0"/>
              <a:t>3) Possible grant opportunity.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public school districts, collaboratives and approved special education schools to pilot implementation of alternatives.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4) Continuing focus on this topic.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Continued engagement and collaboration with stakeholders to improve students’ experiences.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4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2573-5144-41C4-AFD0-0757B344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FFFFFF"/>
                </a:solidFill>
                <a:effectLst/>
                <a:latin typeface="Segoe UI Semibold" panose="020B0702040204020203" pitchFamily="34" charset="0"/>
              </a:rPr>
              <a:t>Upcoming Special Education Leaders’ Only Zoom Meetings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B50D38-4CB8-43BF-89F0-7D79A6CF1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31308"/>
              </p:ext>
            </p:extLst>
          </p:nvPr>
        </p:nvGraphicFramePr>
        <p:xfrm>
          <a:off x="1637731" y="1239672"/>
          <a:ext cx="8604870" cy="4818970"/>
        </p:xfrm>
        <a:graphic>
          <a:graphicData uri="http://schemas.openxmlformats.org/drawingml/2006/table">
            <a:tbl>
              <a:tblPr firstRow="1"/>
              <a:tblGrid>
                <a:gridCol w="8604870">
                  <a:extLst>
                    <a:ext uri="{9D8B030D-6E8A-4147-A177-3AD203B41FA5}">
                      <a16:colId xmlns:a16="http://schemas.microsoft.com/office/drawing/2014/main" val="260899059"/>
                    </a:ext>
                  </a:extLst>
                </a:gridCol>
              </a:tblGrid>
              <a:tr h="33855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Topic Specific Meetings: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IDEA Equitable Services and New DESE Guidance</a:t>
                      </a:r>
                    </a:p>
                    <a:p>
                      <a:pPr lvl="0" algn="ctr">
                        <a:buNone/>
                      </a:pPr>
                      <a:endParaRPr lang="en-US" sz="2800" b="1" i="0" dirty="0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800" b="1" i="0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Date/Time of Meeting​s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strike="sngStrike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Friday, September 10, 2021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strike="sngStrike" dirty="0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11:00-12:00</a:t>
                      </a:r>
                    </a:p>
                  </a:txBody>
                  <a:tcPr marL="66591" marR="66591" marT="33296" marB="3329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73020"/>
                  </a:ext>
                </a:extLst>
              </a:tr>
              <a:tr h="143337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1" i="0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Friday, September 24, 2021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800" b="1" i="0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12:30-1:30</a:t>
                      </a:r>
                    </a:p>
                  </a:txBody>
                  <a:tcPr marL="66591" marR="66591" marT="33296" marB="3329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380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D9FDA-1390-45D7-9CCC-E33AA563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57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/>
                <a:cs typeface="Segoe SemiBold" panose="020B0703040204020203" pitchFamily="34" charset="0"/>
              </a:rPr>
              <a:t>04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Q&amp;A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9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963497"/>
            <a:ext cx="12191999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kumimoji="0" lang="zh-CN" altLang="en-US" sz="115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01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Welcome and Ignite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0906-8CB5-43C2-8618-9EB191C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Future Special Education Leaders’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44DC6-E744-4BBE-A3A7-054546E84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Meetings will be topic based. Other information will be shared through “Special Education Updates”</a:t>
            </a:r>
          </a:p>
          <a:p>
            <a:r>
              <a:rPr lang="en-US" dirty="0">
                <a:latin typeface="Segoe UI"/>
                <a:cs typeface="Segoe UI"/>
              </a:rPr>
              <a:t>Thank you for your feedback on our recent survey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Target audience will be special education administrators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Consider creative solutions such as using a shared a screen/shared space and/or viewing of the recordings to increase capacity of viewing for your school/district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02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Segoe SemiBold"/>
                <a:ea typeface="Segoe UI Black"/>
              </a:rPr>
              <a:t>Recall</a:t>
            </a:r>
            <a:endParaRPr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/>
              <a:ea typeface="Segoe UI Black"/>
            </a:endParaRPr>
          </a:p>
        </p:txBody>
      </p:sp>
    </p:spTree>
    <p:extLst>
      <p:ext uri="{BB962C8B-B14F-4D97-AF65-F5344CB8AC3E}">
        <p14:creationId xmlns:p14="http://schemas.microsoft.com/office/powerpoint/2010/main" val="164248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51686A1-1CA2-4DC8-9CEA-22C62506FE7D}"/>
              </a:ext>
            </a:extLst>
          </p:cNvPr>
          <p:cNvSpPr txBox="1"/>
          <p:nvPr/>
        </p:nvSpPr>
        <p:spPr>
          <a:xfrm>
            <a:off x="559525" y="2460170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03</a:t>
            </a:r>
            <a:endParaRPr lang="zh-CN" altLang="en-US" sz="6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57426" y="1943100"/>
            <a:ext cx="9801224" cy="200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/>
              </a:rPr>
              <a:t>Chunk and Chew </a:t>
            </a:r>
            <a:br>
              <a:rPr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/>
              </a:rPr>
            </a:br>
            <a:r>
              <a:rPr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/>
              </a:rPr>
              <a:t>New </a:t>
            </a:r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Segoe SemiBold"/>
              </a:rPr>
              <a:t>Information</a:t>
            </a:r>
            <a:endParaRPr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76078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0BFC-95F8-4094-8A9B-16470273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COVID-related links on DESE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DBDDB-CE71-4810-8FD3-BA2BEFFF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Special Education:  </a:t>
            </a:r>
            <a:r>
              <a:rPr lang="en-US" sz="2400" dirty="0">
                <a:hlinkClick r:id="rId2"/>
              </a:rPr>
              <a:t>https://www.doe.mass.edu/covid19/sped.html</a:t>
            </a:r>
            <a:endParaRPr lang="en-US" sz="2400" dirty="0"/>
          </a:p>
          <a:p>
            <a:pPr lvl="1"/>
            <a:r>
              <a:rPr lang="en-US" sz="2000" dirty="0"/>
              <a:t>DESE letter to parents</a:t>
            </a:r>
          </a:p>
          <a:p>
            <a:pPr lvl="1"/>
            <a:r>
              <a:rPr lang="en-US" sz="2000" dirty="0"/>
              <a:t>FAQ</a:t>
            </a:r>
          </a:p>
          <a:p>
            <a:pPr lvl="1"/>
            <a:r>
              <a:rPr lang="en-US" sz="2000" dirty="0"/>
              <a:t>Webinar recordings</a:t>
            </a:r>
          </a:p>
          <a:p>
            <a:r>
              <a:rPr lang="en-US" sz="2400" b="1" dirty="0"/>
              <a:t>On the Desktop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https://www.doe.mass.edu/covid19/on-desktop.html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Protocols for Responding to COVID-19 Scenarios</a:t>
            </a:r>
          </a:p>
          <a:p>
            <a:pPr lvl="1"/>
            <a:r>
              <a:rPr lang="en-US" sz="2000" dirty="0"/>
              <a:t>Protocols Flowcharts</a:t>
            </a:r>
          </a:p>
          <a:p>
            <a:r>
              <a:rPr lang="en-US" sz="2400" b="1" dirty="0"/>
              <a:t>FAQs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https://www.doe.mass.edu/covid19/faq/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Protocols and other reopening FAQs (also sent out in the </a:t>
            </a:r>
            <a:r>
              <a:rPr lang="en-US" sz="2000" dirty="0">
                <a:hlinkClick r:id="rId5"/>
              </a:rPr>
              <a:t>Commissioner’s Weekly Update</a:t>
            </a:r>
            <a:r>
              <a:rPr lang="en-US" sz="2000" dirty="0"/>
              <a:t>)</a:t>
            </a:r>
          </a:p>
          <a:p>
            <a:r>
              <a:rPr lang="en-US" sz="2400" b="1" dirty="0"/>
              <a:t>COVID-19 Testing Program</a:t>
            </a:r>
            <a:r>
              <a:rPr lang="en-US" sz="2400" dirty="0"/>
              <a:t>: </a:t>
            </a:r>
            <a:r>
              <a:rPr lang="en-US" sz="2400" dirty="0">
                <a:hlinkClick r:id="rId6"/>
              </a:rPr>
              <a:t>https://www.doe.mass.edu/covid19/testing/</a:t>
            </a:r>
            <a:r>
              <a:rPr lang="en-US" sz="2400" dirty="0"/>
              <a:t>  </a:t>
            </a:r>
          </a:p>
          <a:p>
            <a:pPr lvl="1"/>
            <a:r>
              <a:rPr lang="en-US" sz="2000" dirty="0"/>
              <a:t>Authorized School Application</a:t>
            </a:r>
          </a:p>
          <a:p>
            <a:pPr lvl="1"/>
            <a:r>
              <a:rPr lang="en-US" sz="2000" dirty="0"/>
              <a:t>COVID-19 Testing and eMed FAQs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F64AA-C1F3-425B-A69B-8902EE93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73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3408-B1B2-478D-954A-03AD9A2A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F71F0-83F9-4F99-918A-9126BD4E4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Segoe UI"/>
                <a:cs typeface="Segoe UI"/>
              </a:rPr>
              <a:t>Under what circumstances may remote learning be implemented?</a:t>
            </a:r>
          </a:p>
          <a:p>
            <a:pPr lvl="1"/>
            <a:r>
              <a:rPr lang="en-US" sz="2400" dirty="0">
                <a:latin typeface="Segoe UI"/>
                <a:cs typeface="Segoe UI"/>
              </a:rPr>
              <a:t>As described in DESE's </a:t>
            </a:r>
            <a:r>
              <a:rPr lang="en-US" sz="2400" dirty="0">
                <a:latin typeface="Segoe UI"/>
                <a:cs typeface="Segoe UI"/>
                <a:hlinkClick r:id="rId2"/>
              </a:rPr>
              <a:t>August 20, 2021 FAQ</a:t>
            </a:r>
            <a:r>
              <a:rPr lang="en-US" sz="2400" dirty="0">
                <a:latin typeface="Segoe UI"/>
                <a:cs typeface="Segoe UI"/>
              </a:rPr>
              <a:t>, during the 2021-22 school year, full-time remote learning programs </a:t>
            </a:r>
            <a:r>
              <a:rPr lang="en-US" sz="2400" b="1" dirty="0">
                <a:latin typeface="Segoe UI"/>
                <a:cs typeface="Segoe UI"/>
              </a:rPr>
              <a:t>will not count toward structured learning time hours unless specifically previously authorized by DESE</a:t>
            </a:r>
            <a:r>
              <a:rPr lang="en-US" sz="2400" dirty="0">
                <a:latin typeface="Segoe UI"/>
                <a:cs typeface="Segoe UI"/>
              </a:rPr>
              <a:t>. </a:t>
            </a:r>
            <a:endParaRPr lang="en-US" sz="2400" dirty="0"/>
          </a:p>
          <a:p>
            <a:pPr lvl="1"/>
            <a:r>
              <a:rPr lang="en-US" sz="2400" b="1" u="sng" dirty="0">
                <a:latin typeface="Segoe UI"/>
                <a:cs typeface="Segoe UI"/>
              </a:rPr>
              <a:t>Only</a:t>
            </a:r>
            <a:r>
              <a:rPr lang="en-US" sz="2400" dirty="0">
                <a:latin typeface="Segoe UI"/>
                <a:cs typeface="Segoe UI"/>
              </a:rPr>
              <a:t> in the limited instance where students are isolating and/or quarantining, </a:t>
            </a:r>
            <a:r>
              <a:rPr lang="en-US" sz="2400" b="1" dirty="0">
                <a:latin typeface="Segoe UI"/>
                <a:cs typeface="Segoe UI"/>
              </a:rPr>
              <a:t>if schools have the ability to allow students to join their schedule remotely</a:t>
            </a:r>
            <a:r>
              <a:rPr lang="en-US" sz="2400" dirty="0">
                <a:latin typeface="Segoe UI"/>
                <a:cs typeface="Segoe UI"/>
              </a:rPr>
              <a:t>, then they may do so. </a:t>
            </a:r>
            <a:endParaRPr lang="en-US" sz="2400" dirty="0"/>
          </a:p>
          <a:p>
            <a:pPr lvl="2"/>
            <a:r>
              <a:rPr lang="en-US" sz="2000" dirty="0">
                <a:latin typeface="Segoe UI"/>
                <a:cs typeface="Segoe UI"/>
              </a:rPr>
              <a:t>Consistent with DESE’s guidance on student attendance, quarantining students who participate in at least half of the school day activities can be marked present.</a:t>
            </a:r>
          </a:p>
        </p:txBody>
      </p:sp>
    </p:spTree>
    <p:extLst>
      <p:ext uri="{BB962C8B-B14F-4D97-AF65-F5344CB8AC3E}">
        <p14:creationId xmlns:p14="http://schemas.microsoft.com/office/powerpoint/2010/main" val="38355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 spcFirstLastPara="1" vert="horz" lIns="121900" tIns="121900" rIns="121900" bIns="121900" rtlCol="0" anchorCtr="0">
            <a:normAutofit fontScale="90000"/>
          </a:bodyPr>
          <a:lstStyle/>
          <a:p>
            <a:r>
              <a:rPr lang="en-US" b="1" dirty="0">
                <a:latin typeface="Segoe UI Semibold"/>
                <a:cs typeface="Segoe UI"/>
              </a:rPr>
              <a:t>Individual Student Accommodations </a:t>
            </a:r>
            <a:br>
              <a:rPr lang="en-US" b="1" dirty="0">
                <a:latin typeface="Segoe UI Semibold"/>
                <a:cs typeface="Segoe UI"/>
              </a:rPr>
            </a:br>
            <a:r>
              <a:rPr lang="en-US" b="1" dirty="0">
                <a:latin typeface="Segoe UI Semibold"/>
                <a:cs typeface="Segoe UI"/>
              </a:rPr>
              <a:t>603 CMR 28.03 (3)(c) and 28.04 (4)</a:t>
            </a:r>
            <a:endParaRPr lang="en-US" b="1" dirty="0">
              <a:latin typeface="Segoe UI Semibold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DA21254-B782-1648-A4FD-E02E1D5BDB6E}"/>
              </a:ext>
            </a:extLst>
          </p:cNvPr>
          <p:cNvGraphicFramePr>
            <a:graphicFrameLocks noGrp="1"/>
          </p:cNvGraphicFramePr>
          <p:nvPr/>
        </p:nvGraphicFramePr>
        <p:xfrm>
          <a:off x="530728" y="1325452"/>
          <a:ext cx="5396568" cy="258931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396568">
                  <a:extLst>
                    <a:ext uri="{9D8B030D-6E8A-4147-A177-3AD203B41FA5}">
                      <a16:colId xmlns:a16="http://schemas.microsoft.com/office/drawing/2014/main" val="1939123035"/>
                    </a:ext>
                  </a:extLst>
                </a:gridCol>
              </a:tblGrid>
              <a:tr h="97631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Segoe UI"/>
                        </a:rPr>
                        <a:t>Individual Student</a:t>
                      </a:r>
                      <a:r>
                        <a:rPr lang="en-US" sz="1800" b="0" i="0" u="none" strike="noStrike" noProof="0" dirty="0">
                          <a:latin typeface="Segoe UI"/>
                        </a:rPr>
                        <a:t> </a:t>
                      </a:r>
                      <a:r>
                        <a:rPr lang="en-US" sz="1800" b="1" i="0" u="none" strike="noStrike" noProof="0" dirty="0">
                          <a:latin typeface="Segoe UI"/>
                        </a:rPr>
                        <a:t>Medical Requirement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US" dirty="0"/>
                        <a:t>Home or Hospital Services</a:t>
                      </a:r>
                    </a:p>
                    <a:p>
                      <a:pPr algn="ctr"/>
                      <a:r>
                        <a:rPr lang="en-US" dirty="0"/>
                        <a:t>603 CMR 28.03(3)(c)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52575"/>
                  </a:ext>
                </a:extLst>
              </a:tr>
              <a:tr h="1613006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unable to attend school in person for a minimum of 14 days. More information about this regulation may be found in the </a:t>
                      </a:r>
                      <a:r>
                        <a:rPr lang="en-US" sz="2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Q&amp;A guide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10640"/>
                  </a:ext>
                </a:extLst>
              </a:tr>
            </a:tbl>
          </a:graphicData>
        </a:graphic>
      </p:graphicFrame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890D5F75-D05F-2440-A585-0CF55232622D}"/>
              </a:ext>
            </a:extLst>
          </p:cNvPr>
          <p:cNvGraphicFramePr>
            <a:graphicFrameLocks noGrp="1"/>
          </p:cNvGraphicFramePr>
          <p:nvPr/>
        </p:nvGraphicFramePr>
        <p:xfrm>
          <a:off x="6131832" y="1321535"/>
          <a:ext cx="5599220" cy="258359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99220">
                  <a:extLst>
                    <a:ext uri="{9D8B030D-6E8A-4147-A177-3AD203B41FA5}">
                      <a16:colId xmlns:a16="http://schemas.microsoft.com/office/drawing/2014/main" val="1939123035"/>
                    </a:ext>
                  </a:extLst>
                </a:gridCol>
              </a:tblGrid>
              <a:tr h="9183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Individual Student IEP Contingency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1" i="0" u="none" strike="noStrike" noProof="0" dirty="0">
                          <a:latin typeface="Segoe UI"/>
                        </a:rPr>
                        <a:t>(Unscheduled evaluations for medical reasons)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603 CMR 28.04(4)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052575"/>
                  </a:ext>
                </a:extLst>
              </a:tr>
              <a:tr h="16652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with an IEP who are likely unable to attend school in person for more than sixty (60) school days in any school year, as documented by a physician. </a:t>
                      </a:r>
                      <a:r>
                        <a:rPr lang="en-US" sz="2000" b="0" i="0" u="none" strike="noStrike" kern="1200" noProof="0" dirty="0">
                          <a:effectLst/>
                        </a:rPr>
                        <a:t>More information  may be found in the </a:t>
                      </a:r>
                      <a:r>
                        <a:rPr lang="en-US" sz="2000" b="0" i="0" u="none" strike="noStrike" kern="1200" noProof="0" dirty="0">
                          <a:effectLst/>
                          <a:hlinkClick r:id="rId3"/>
                        </a:rPr>
                        <a:t>Q&amp;A guide</a:t>
                      </a:r>
                      <a:r>
                        <a:rPr lang="en-US" sz="2000" b="0" i="0" u="none" strike="noStrike" kern="1200" noProof="0" dirty="0">
                          <a:effectLst/>
                        </a:rPr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5106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1BB5B4B-4D65-0C4F-BE57-211D0F1F324B}"/>
              </a:ext>
            </a:extLst>
          </p:cNvPr>
          <p:cNvSpPr txBox="1"/>
          <p:nvPr/>
        </p:nvSpPr>
        <p:spPr>
          <a:xfrm>
            <a:off x="497095" y="4110063"/>
            <a:ext cx="11206743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Under these circumstances, districts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may need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provide services, which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01D35"/>
                </a:solidFill>
                <a:effectLst/>
                <a:uLnTx/>
                <a:uFillTx/>
                <a:latin typeface="Segoe UI"/>
                <a:ea typeface="+mn-lt"/>
                <a:cs typeface="Segoe UI"/>
              </a:rPr>
              <a:t>include live streaming and/or remote learning. These accommodations apply only to individual students with documented medical needs. School districts should work with families individually to accommodate the rare cases in which a sibling or family member is immunocompromised and additional precautions are required from the whole family. Remote or virtual learning may be an option for students in these families at a district’s discretion.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01D35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5705C073-B812-48FE-AD4D-37C49A6E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DESE-231-73874</_dlc_DocId>
    <_dlc_DocIdUrl xmlns="733efe1c-5bbe-4968-87dc-d400e65c879f">
      <Url>https://sharepoint.doemass.org/ese/webteam/cps/_layouts/DocIdRedir.aspx?ID=DESE-231-73874</Url>
      <Description>DESE-231-73874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CE511164-75C1-4235-A24A-9375D21B3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63624-F102-48A3-BF83-524480A44CE1}">
  <ds:schemaRefs>
    <ds:schemaRef ds:uri="http://schemas.microsoft.com/office/2006/metadata/properties"/>
    <ds:schemaRef ds:uri="0a4e05da-b9bc-4326-ad73-01ef31b95567"/>
    <ds:schemaRef ds:uri="http://purl.org/dc/terms/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6B1AD23-7FF0-4260-ADBC-B41F6939C6D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BFDC9EF-3646-4486-AEEC-7588A948B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1667</Words>
  <Application>Microsoft Office PowerPoint</Application>
  <PresentationFormat>Widescreen</PresentationFormat>
  <Paragraphs>205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等线</vt:lpstr>
      <vt:lpstr>Arial</vt:lpstr>
      <vt:lpstr>Calibri</vt:lpstr>
      <vt:lpstr>Courier New</vt:lpstr>
      <vt:lpstr>Helvetica Neue</vt:lpstr>
      <vt:lpstr>Segoe</vt:lpstr>
      <vt:lpstr>Segoe SemiBold</vt:lpstr>
      <vt:lpstr>Segoe UI</vt:lpstr>
      <vt:lpstr>Segoe UI Semibold</vt:lpstr>
      <vt:lpstr>Times New Roman</vt:lpstr>
      <vt:lpstr>Wingdings</vt:lpstr>
      <vt:lpstr>ESE​​</vt:lpstr>
      <vt:lpstr>1_ESE​​</vt:lpstr>
      <vt:lpstr>2_ESE​​</vt:lpstr>
      <vt:lpstr>think-cell Slide</vt:lpstr>
      <vt:lpstr>Special Education Leaders' Meeting</vt:lpstr>
      <vt:lpstr>CONTENTS</vt:lpstr>
      <vt:lpstr>Welcome and Ignite</vt:lpstr>
      <vt:lpstr>Future Special Education Leaders’ Meetings</vt:lpstr>
      <vt:lpstr>Recall</vt:lpstr>
      <vt:lpstr>Chunk and Chew  New Information</vt:lpstr>
      <vt:lpstr>Important COVID-related links on DESE website</vt:lpstr>
      <vt:lpstr>Remote learning</vt:lpstr>
      <vt:lpstr>Individual Student Accommodations  603 CMR 28.03 (3)(c) and 28.04 (4)</vt:lpstr>
      <vt:lpstr>FY22: Districts may purchase courses from Commonwealth of Massachusetts Virtual Schools (CMVS) for students with a documented medical need</vt:lpstr>
      <vt:lpstr>Guidance on Time-Out Rooms</vt:lpstr>
      <vt:lpstr>   Reducing or Eliminating the Use of Time-Out Rooms  </vt:lpstr>
      <vt:lpstr>   I. Proactively Implement Strategies, Interventions, and Supports That Promote Social Emotional Wellbeing of Students   </vt:lpstr>
      <vt:lpstr>Supporting Individual Students</vt:lpstr>
      <vt:lpstr>  II. Adopting Alternatives to Reduce or Eliminate the Use of Time-Out Rooms  </vt:lpstr>
      <vt:lpstr>  III. Important Requirements if Using Time-Out Rooms  </vt:lpstr>
      <vt:lpstr>III. Important Requirements if Using Time-Out Rooms</vt:lpstr>
      <vt:lpstr>Some Key Recommendations</vt:lpstr>
      <vt:lpstr>Some Key Recommendations</vt:lpstr>
      <vt:lpstr>Next Steps</vt:lpstr>
      <vt:lpstr>Upcoming Special Education Leaders’ Only Zoom Meetings</vt:lpstr>
      <vt:lpstr>Q&amp;A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Education Leaders' Meeting September 10, 2021</dc:title>
  <dc:creator>DESE</dc:creator>
  <cp:lastModifiedBy>Zou, Dong (EOE)</cp:lastModifiedBy>
  <cp:revision>10</cp:revision>
  <dcterms:created xsi:type="dcterms:W3CDTF">2021-07-15T13:50:20Z</dcterms:created>
  <dcterms:modified xsi:type="dcterms:W3CDTF">2021-09-24T14:06:29Z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24 2021</vt:lpwstr>
  </property>
</Properties>
</file>