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Lst>
  <p:notesMasterIdLst>
    <p:notesMasterId r:id="rId33"/>
  </p:notesMasterIdLst>
  <p:handoutMasterIdLst>
    <p:handoutMasterId r:id="rId34"/>
  </p:handoutMasterIdLst>
  <p:sldIdLst>
    <p:sldId id="277" r:id="rId6"/>
    <p:sldId id="759" r:id="rId7"/>
    <p:sldId id="256" r:id="rId8"/>
    <p:sldId id="732" r:id="rId9"/>
    <p:sldId id="758" r:id="rId10"/>
    <p:sldId id="328" r:id="rId11"/>
    <p:sldId id="337" r:id="rId12"/>
    <p:sldId id="339" r:id="rId13"/>
    <p:sldId id="751" r:id="rId14"/>
    <p:sldId id="746" r:id="rId15"/>
    <p:sldId id="743" r:id="rId16"/>
    <p:sldId id="733" r:id="rId17"/>
    <p:sldId id="741" r:id="rId18"/>
    <p:sldId id="740" r:id="rId19"/>
    <p:sldId id="753" r:id="rId20"/>
    <p:sldId id="754" r:id="rId21"/>
    <p:sldId id="259" r:id="rId22"/>
    <p:sldId id="755" r:id="rId23"/>
    <p:sldId id="261" r:id="rId24"/>
    <p:sldId id="756" r:id="rId25"/>
    <p:sldId id="264" r:id="rId26"/>
    <p:sldId id="757" r:id="rId27"/>
    <p:sldId id="266" r:id="rId28"/>
    <p:sldId id="287" r:id="rId29"/>
    <p:sldId id="455" r:id="rId30"/>
    <p:sldId id="286" r:id="rId31"/>
    <p:sldId id="265"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759"/>
          </p14:sldIdLst>
        </p14:section>
        <p14:section name="Cover &amp; content" id="{7418EA26-62ED-49FC-B1DA-F459ECE97219}">
          <p14:sldIdLst>
            <p14:sldId id="256"/>
            <p14:sldId id="732"/>
            <p14:sldId id="758"/>
            <p14:sldId id="328"/>
            <p14:sldId id="337"/>
            <p14:sldId id="339"/>
            <p14:sldId id="751"/>
            <p14:sldId id="746"/>
            <p14:sldId id="743"/>
            <p14:sldId id="733"/>
            <p14:sldId id="741"/>
            <p14:sldId id="740"/>
            <p14:sldId id="753"/>
            <p14:sldId id="754"/>
            <p14:sldId id="259"/>
            <p14:sldId id="755"/>
            <p14:sldId id="261"/>
            <p14:sldId id="756"/>
            <p14:sldId id="264"/>
            <p14:sldId id="757"/>
            <p14:sldId id="266"/>
          </p14:sldIdLst>
        </p14:section>
        <p14:section name="Basic text box" id="{2C910797-BDD1-44DB-86E7-B9368587A968}">
          <p14:sldIdLst/>
        </p14:section>
        <p14:section name="Infographics" id="{4C58CD24-530C-43E1-B483-9BD50C09789E}">
          <p14:sldIdLst/>
        </p14:section>
        <p14:section name="End &amp; Contact" id="{D4AE5E0D-E07C-4896-AC83-257B11839719}">
          <p14:sldIdLst>
            <p14:sldId id="287"/>
            <p14:sldId id="455"/>
            <p14:sldId id="286"/>
            <p14:sldId id="265"/>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hese, Nina (DESE)" initials="M(" lastIdx="9" clrIdx="0">
    <p:extLst>
      <p:ext uri="{19B8F6BF-5375-455C-9EA6-DF929625EA0E}">
        <p15:presenceInfo xmlns:p15="http://schemas.microsoft.com/office/powerpoint/2012/main" userId="S::nina.m.marchese@mass.gov::c064ef28-27b3-4c11-bd04-f9be75850966" providerId="AD"/>
      </p:ext>
    </p:extLst>
  </p:cmAuthor>
  <p:cmAuthor id="2" name="Cote, Andrea (DESE)" initials="C(" lastIdx="2" clrIdx="1">
    <p:extLst>
      <p:ext uri="{19B8F6BF-5375-455C-9EA6-DF929625EA0E}">
        <p15:presenceInfo xmlns:p15="http://schemas.microsoft.com/office/powerpoint/2012/main" userId="S::andrea.j.cote@mass.gov::2daef489-b5e8-4fe6-8a49-16de58dc3def" providerId="AD"/>
      </p:ext>
    </p:extLst>
  </p:cmAuthor>
  <p:cmAuthor id="3" name="Alvarez, Iraida (DESE)" initials="A(" lastIdx="74" clrIdx="2">
    <p:extLst>
      <p:ext uri="{19B8F6BF-5375-455C-9EA6-DF929625EA0E}">
        <p15:presenceInfo xmlns:p15="http://schemas.microsoft.com/office/powerpoint/2012/main" userId="S::iraida.j.alvarez@mass.gov::66b89c24-7507-40c7-9620-66ed0feaf784" providerId="AD"/>
      </p:ext>
    </p:extLst>
  </p:cmAuthor>
  <p:cmAuthor id="4" name="Johnston, Russell (DESE)" initials="J(" lastIdx="11" clrIdx="3">
    <p:extLst>
      <p:ext uri="{19B8F6BF-5375-455C-9EA6-DF929625EA0E}">
        <p15:presenceInfo xmlns:p15="http://schemas.microsoft.com/office/powerpoint/2012/main" userId="S::russell.johnston@mass.gov::7c120461-dde6-4347-b09f-f9c0472c7017" providerId="AD"/>
      </p:ext>
    </p:extLst>
  </p:cmAuthor>
  <p:cmAuthor id="5" name="Viviani, Lauren (DESE)" initials="V(" lastIdx="4" clrIdx="4">
    <p:extLst>
      <p:ext uri="{19B8F6BF-5375-455C-9EA6-DF929625EA0E}">
        <p15:presenceInfo xmlns:p15="http://schemas.microsoft.com/office/powerpoint/2012/main" userId="S::lauren.m.viviani@mass.gov::a2788da4-dd76-4dfc-998f-31fcce3f4a22" providerId="AD"/>
      </p:ext>
    </p:extLst>
  </p:cmAuthor>
  <p:cmAuthor id="6" name="Valentine, Teri (DESE)" initials="V(" lastIdx="2" clrIdx="5">
    <p:extLst>
      <p:ext uri="{19B8F6BF-5375-455C-9EA6-DF929625EA0E}">
        <p15:presenceInfo xmlns:p15="http://schemas.microsoft.com/office/powerpoint/2012/main" userId="S::teri.w.valentine@mass.gov::03feb773-6935-44ed-b6af-bbadae39694c" providerId="AD"/>
      </p:ext>
    </p:extLst>
  </p:cmAuthor>
  <p:cmAuthor id="7" name="Rastogi-Kelly, Vandana (DESE)" initials="R(" lastIdx="2" clrIdx="6">
    <p:extLst>
      <p:ext uri="{19B8F6BF-5375-455C-9EA6-DF929625EA0E}">
        <p15:presenceInfo xmlns:p15="http://schemas.microsoft.com/office/powerpoint/2012/main" userId="S::vandana.r.rastogi-kelly@mass.gov::04ea3925-efd3-4cb6-91ff-2bb834262727" providerId="AD"/>
      </p:ext>
    </p:extLst>
  </p:cmAuthor>
  <p:cmAuthor id="8" name="Camacho, Jamie L. (DESE)" initials="C(" lastIdx="11" clrIdx="7">
    <p:extLst>
      <p:ext uri="{19B8F6BF-5375-455C-9EA6-DF929625EA0E}">
        <p15:presenceInfo xmlns:p15="http://schemas.microsoft.com/office/powerpoint/2012/main" userId="S::jamie.l.camacho@mass.gov::21f49f1e-e593-4860-b32e-bdd5656b5338" providerId="AD"/>
      </p:ext>
    </p:extLst>
  </p:cmAuthor>
  <p:cmAuthor id="9" name="April.Rist" initials="Ap" lastIdx="1" clrIdx="8">
    <p:extLst>
      <p:ext uri="{19B8F6BF-5375-455C-9EA6-DF929625EA0E}">
        <p15:presenceInfo xmlns:p15="http://schemas.microsoft.com/office/powerpoint/2012/main" userId="S::april.rist_ssosma.org#ext#@massgov.onmicrosoft.com::3e763295-8668-49fb-9654-3f4606d19e17" providerId="AD"/>
      </p:ext>
    </p:extLst>
  </p:cmAuthor>
  <p:cmAuthor id="10" name="April Rist" initials="AR" lastIdx="4" clrIdx="9">
    <p:extLst>
      <p:ext uri="{19B8F6BF-5375-455C-9EA6-DF929625EA0E}">
        <p15:presenceInfo xmlns:p15="http://schemas.microsoft.com/office/powerpoint/2012/main" userId="S::arist@lpvec.org::2e87416d-317a-47c3-bd73-da4794f60f51" providerId="AD"/>
      </p:ext>
    </p:extLst>
  </p:cmAuthor>
  <p:cmAuthor id="11" name="Johnston, Russell (DESE)" initials="JR(" lastIdx="2" clrIdx="10">
    <p:extLst>
      <p:ext uri="{19B8F6BF-5375-455C-9EA6-DF929625EA0E}">
        <p15:presenceInfo xmlns:p15="http://schemas.microsoft.com/office/powerpoint/2012/main" userId="S::russell.johnston@mass.gov::9dc7468c-4e37-4531-b5d7-de3dc3343d55" providerId="AD"/>
      </p:ext>
    </p:extLst>
  </p:cmAuthor>
  <p:cmAuthor id="12" name="Rist, April K." initials="RK" lastIdx="7" clrIdx="11">
    <p:extLst>
      <p:ext uri="{19B8F6BF-5375-455C-9EA6-DF929625EA0E}">
        <p15:presenceInfo xmlns:p15="http://schemas.microsoft.com/office/powerpoint/2012/main" userId="S::april.k.rist@mass.gov::4389eada-97b1-467b-82fe-16345834928a" providerId="AD"/>
      </p:ext>
    </p:extLst>
  </p:cmAuthor>
  <p:cmAuthor id="13" name="Rist, April K." initials="RAK" lastIdx="3" clrIdx="12">
    <p:extLst>
      <p:ext uri="{19B8F6BF-5375-455C-9EA6-DF929625EA0E}">
        <p15:presenceInfo xmlns:p15="http://schemas.microsoft.com/office/powerpoint/2012/main" userId="Rist, April K." providerId="None"/>
      </p:ext>
    </p:extLst>
  </p:cmAuthor>
  <p:cmAuthor id="14" name="Liti, Zhaneta (DESE)" initials="LZ(" lastIdx="1" clrIdx="13">
    <p:extLst>
      <p:ext uri="{19B8F6BF-5375-455C-9EA6-DF929625EA0E}">
        <p15:presenceInfo xmlns:p15="http://schemas.microsoft.com/office/powerpoint/2012/main" userId="S::Zhaneta.Liti@mass.gov::30377802-b61a-44ea-81ee-94ffda71586c" providerId="AD"/>
      </p:ext>
    </p:extLst>
  </p:cmAuthor>
  <p:cmAuthor id="15" name="Thomas, Arabela (DESE)" initials="TA(" lastIdx="1" clrIdx="14">
    <p:extLst>
      <p:ext uri="{19B8F6BF-5375-455C-9EA6-DF929625EA0E}">
        <p15:presenceInfo xmlns:p15="http://schemas.microsoft.com/office/powerpoint/2012/main" userId="S::arabela.thomas@mass.gov::c61caa2c-bd09-41fa-982d-4db69e7cef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96" y="11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36B9D-2E91-41F7-9EEB-F1CC9B8D593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1B1BD2C-A7CC-4E3E-ADD7-4A12D4B8FC86}">
      <dgm:prSet/>
      <dgm:spPr/>
      <dgm:t>
        <a:bodyPr/>
        <a:lstStyle/>
        <a:p>
          <a:r>
            <a:rPr lang="en-US"/>
            <a:t>Must be current</a:t>
          </a:r>
        </a:p>
      </dgm:t>
    </dgm:pt>
    <dgm:pt modelId="{34B02394-CEBA-4416-8846-860320F18687}" type="parTrans" cxnId="{8D9D1695-FDDB-4481-BC53-8607113ECAAB}">
      <dgm:prSet/>
      <dgm:spPr/>
      <dgm:t>
        <a:bodyPr/>
        <a:lstStyle/>
        <a:p>
          <a:endParaRPr lang="en-US"/>
        </a:p>
      </dgm:t>
    </dgm:pt>
    <dgm:pt modelId="{6081BAA4-BEB1-455A-A8A6-655F4FE7C0A2}" type="sibTrans" cxnId="{8D9D1695-FDDB-4481-BC53-8607113ECAAB}">
      <dgm:prSet/>
      <dgm:spPr/>
      <dgm:t>
        <a:bodyPr/>
        <a:lstStyle/>
        <a:p>
          <a:endParaRPr lang="en-US"/>
        </a:p>
      </dgm:t>
    </dgm:pt>
    <dgm:pt modelId="{B7A9CD3A-2A18-4B76-8630-31062B6E6B36}">
      <dgm:prSet/>
      <dgm:spPr/>
      <dgm:t>
        <a:bodyPr/>
        <a:lstStyle/>
        <a:p>
          <a:r>
            <a:rPr lang="en-US"/>
            <a:t>Consented to</a:t>
          </a:r>
        </a:p>
      </dgm:t>
    </dgm:pt>
    <dgm:pt modelId="{BB0203E1-5329-45A4-949E-BB9CCC30F053}" type="parTrans" cxnId="{6D832A05-0E46-40FF-9949-79C20CF5F200}">
      <dgm:prSet/>
      <dgm:spPr/>
      <dgm:t>
        <a:bodyPr/>
        <a:lstStyle/>
        <a:p>
          <a:endParaRPr lang="en-US"/>
        </a:p>
      </dgm:t>
    </dgm:pt>
    <dgm:pt modelId="{C027F301-9268-4FA8-9F5D-8420AA802093}" type="sibTrans" cxnId="{6D832A05-0E46-40FF-9949-79C20CF5F200}">
      <dgm:prSet/>
      <dgm:spPr/>
      <dgm:t>
        <a:bodyPr/>
        <a:lstStyle/>
        <a:p>
          <a:endParaRPr lang="en-US"/>
        </a:p>
      </dgm:t>
    </dgm:pt>
    <dgm:pt modelId="{6308C3CC-3AB2-47E6-8210-4E5DAE77FA15}">
      <dgm:prSet/>
      <dgm:spPr/>
      <dgm:t>
        <a:bodyPr/>
        <a:lstStyle/>
        <a:p>
          <a:r>
            <a:rPr lang="en-US"/>
            <a:t>Signed Placement PL1(3-5) or PL1 (6-21)</a:t>
          </a:r>
        </a:p>
      </dgm:t>
    </dgm:pt>
    <dgm:pt modelId="{C3A19005-E1B7-42E6-AFBA-E525AFBB613C}" type="parTrans" cxnId="{05026076-CBF7-4155-80BB-86A2F3E480AC}">
      <dgm:prSet/>
      <dgm:spPr/>
      <dgm:t>
        <a:bodyPr/>
        <a:lstStyle/>
        <a:p>
          <a:endParaRPr lang="en-US"/>
        </a:p>
      </dgm:t>
    </dgm:pt>
    <dgm:pt modelId="{178CE719-1488-4F93-87C5-EB41295C9615}" type="sibTrans" cxnId="{05026076-CBF7-4155-80BB-86A2F3E480AC}">
      <dgm:prSet/>
      <dgm:spPr/>
      <dgm:t>
        <a:bodyPr/>
        <a:lstStyle/>
        <a:p>
          <a:endParaRPr lang="en-US"/>
        </a:p>
      </dgm:t>
    </dgm:pt>
    <dgm:pt modelId="{94058CA4-E818-41D9-968B-4F7095E8033B}" type="pres">
      <dgm:prSet presAssocID="{92436B9D-2E91-41F7-9EEB-F1CC9B8D5939}" presName="linear" presStyleCnt="0">
        <dgm:presLayoutVars>
          <dgm:animLvl val="lvl"/>
          <dgm:resizeHandles val="exact"/>
        </dgm:presLayoutVars>
      </dgm:prSet>
      <dgm:spPr/>
    </dgm:pt>
    <dgm:pt modelId="{E074EFE3-F12C-433D-B57E-7FDD4FB7EB94}" type="pres">
      <dgm:prSet presAssocID="{A1B1BD2C-A7CC-4E3E-ADD7-4A12D4B8FC86}" presName="parentText" presStyleLbl="node1" presStyleIdx="0" presStyleCnt="3">
        <dgm:presLayoutVars>
          <dgm:chMax val="0"/>
          <dgm:bulletEnabled val="1"/>
        </dgm:presLayoutVars>
      </dgm:prSet>
      <dgm:spPr/>
    </dgm:pt>
    <dgm:pt modelId="{F27326E6-AA8D-4E6A-9103-D72C0A694C28}" type="pres">
      <dgm:prSet presAssocID="{6081BAA4-BEB1-455A-A8A6-655F4FE7C0A2}" presName="spacer" presStyleCnt="0"/>
      <dgm:spPr/>
    </dgm:pt>
    <dgm:pt modelId="{94486D24-A021-47A8-AA21-AE47C7C44780}" type="pres">
      <dgm:prSet presAssocID="{B7A9CD3A-2A18-4B76-8630-31062B6E6B36}" presName="parentText" presStyleLbl="node1" presStyleIdx="1" presStyleCnt="3">
        <dgm:presLayoutVars>
          <dgm:chMax val="0"/>
          <dgm:bulletEnabled val="1"/>
        </dgm:presLayoutVars>
      </dgm:prSet>
      <dgm:spPr/>
    </dgm:pt>
    <dgm:pt modelId="{36D3F03D-8866-440A-8E4F-42F166765DF5}" type="pres">
      <dgm:prSet presAssocID="{C027F301-9268-4FA8-9F5D-8420AA802093}" presName="spacer" presStyleCnt="0"/>
      <dgm:spPr/>
    </dgm:pt>
    <dgm:pt modelId="{EBF9852B-EB35-4475-A26B-26BE5006558F}" type="pres">
      <dgm:prSet presAssocID="{6308C3CC-3AB2-47E6-8210-4E5DAE77FA15}" presName="parentText" presStyleLbl="node1" presStyleIdx="2" presStyleCnt="3">
        <dgm:presLayoutVars>
          <dgm:chMax val="0"/>
          <dgm:bulletEnabled val="1"/>
        </dgm:presLayoutVars>
      </dgm:prSet>
      <dgm:spPr/>
    </dgm:pt>
  </dgm:ptLst>
  <dgm:cxnLst>
    <dgm:cxn modelId="{6D832A05-0E46-40FF-9949-79C20CF5F200}" srcId="{92436B9D-2E91-41F7-9EEB-F1CC9B8D5939}" destId="{B7A9CD3A-2A18-4B76-8630-31062B6E6B36}" srcOrd="1" destOrd="0" parTransId="{BB0203E1-5329-45A4-949E-BB9CCC30F053}" sibTransId="{C027F301-9268-4FA8-9F5D-8420AA802093}"/>
    <dgm:cxn modelId="{05026076-CBF7-4155-80BB-86A2F3E480AC}" srcId="{92436B9D-2E91-41F7-9EEB-F1CC9B8D5939}" destId="{6308C3CC-3AB2-47E6-8210-4E5DAE77FA15}" srcOrd="2" destOrd="0" parTransId="{C3A19005-E1B7-42E6-AFBA-E525AFBB613C}" sibTransId="{178CE719-1488-4F93-87C5-EB41295C9615}"/>
    <dgm:cxn modelId="{B6A39391-2B1B-40D1-8D54-38CC589CF422}" type="presOf" srcId="{6308C3CC-3AB2-47E6-8210-4E5DAE77FA15}" destId="{EBF9852B-EB35-4475-A26B-26BE5006558F}" srcOrd="0" destOrd="0" presId="urn:microsoft.com/office/officeart/2005/8/layout/vList2"/>
    <dgm:cxn modelId="{8D9D1695-FDDB-4481-BC53-8607113ECAAB}" srcId="{92436B9D-2E91-41F7-9EEB-F1CC9B8D5939}" destId="{A1B1BD2C-A7CC-4E3E-ADD7-4A12D4B8FC86}" srcOrd="0" destOrd="0" parTransId="{34B02394-CEBA-4416-8846-860320F18687}" sibTransId="{6081BAA4-BEB1-455A-A8A6-655F4FE7C0A2}"/>
    <dgm:cxn modelId="{386948C5-E237-474D-85A1-50B58977495C}" type="presOf" srcId="{B7A9CD3A-2A18-4B76-8630-31062B6E6B36}" destId="{94486D24-A021-47A8-AA21-AE47C7C44780}" srcOrd="0" destOrd="0" presId="urn:microsoft.com/office/officeart/2005/8/layout/vList2"/>
    <dgm:cxn modelId="{AB2C3DC9-2D02-4B81-AFDC-ECEC3631E5DC}" type="presOf" srcId="{A1B1BD2C-A7CC-4E3E-ADD7-4A12D4B8FC86}" destId="{E074EFE3-F12C-433D-B57E-7FDD4FB7EB94}" srcOrd="0" destOrd="0" presId="urn:microsoft.com/office/officeart/2005/8/layout/vList2"/>
    <dgm:cxn modelId="{6E66F7F9-F070-4C95-A522-FBE582D9779D}" type="presOf" srcId="{92436B9D-2E91-41F7-9EEB-F1CC9B8D5939}" destId="{94058CA4-E818-41D9-968B-4F7095E8033B}" srcOrd="0" destOrd="0" presId="urn:microsoft.com/office/officeart/2005/8/layout/vList2"/>
    <dgm:cxn modelId="{8B6367C1-49DE-45F6-9862-3F6ACB9053ED}" type="presParOf" srcId="{94058CA4-E818-41D9-968B-4F7095E8033B}" destId="{E074EFE3-F12C-433D-B57E-7FDD4FB7EB94}" srcOrd="0" destOrd="0" presId="urn:microsoft.com/office/officeart/2005/8/layout/vList2"/>
    <dgm:cxn modelId="{647DB58D-0842-4C97-9E3E-BA698D8823D0}" type="presParOf" srcId="{94058CA4-E818-41D9-968B-4F7095E8033B}" destId="{F27326E6-AA8D-4E6A-9103-D72C0A694C28}" srcOrd="1" destOrd="0" presId="urn:microsoft.com/office/officeart/2005/8/layout/vList2"/>
    <dgm:cxn modelId="{9A29C755-1BB2-49F3-B27A-FDE125E89108}" type="presParOf" srcId="{94058CA4-E818-41D9-968B-4F7095E8033B}" destId="{94486D24-A021-47A8-AA21-AE47C7C44780}" srcOrd="2" destOrd="0" presId="urn:microsoft.com/office/officeart/2005/8/layout/vList2"/>
    <dgm:cxn modelId="{F1F1F85A-3EC5-4F26-A600-A2504DB0A04F}" type="presParOf" srcId="{94058CA4-E818-41D9-968B-4F7095E8033B}" destId="{36D3F03D-8866-440A-8E4F-42F166765DF5}" srcOrd="3" destOrd="0" presId="urn:microsoft.com/office/officeart/2005/8/layout/vList2"/>
    <dgm:cxn modelId="{A14B3661-F51A-49F5-9B93-6B95652CA18D}" type="presParOf" srcId="{94058CA4-E818-41D9-968B-4F7095E8033B}" destId="{EBF9852B-EB35-4475-A26B-26BE5006558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4EFE3-F12C-433D-B57E-7FDD4FB7EB94}">
      <dsp:nvSpPr>
        <dsp:cNvPr id="0" name=""/>
        <dsp:cNvSpPr/>
      </dsp:nvSpPr>
      <dsp:spPr>
        <a:xfrm>
          <a:off x="0" y="12403"/>
          <a:ext cx="6263640" cy="17479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Must be current</a:t>
          </a:r>
        </a:p>
      </dsp:txBody>
      <dsp:txXfrm>
        <a:off x="85326" y="97729"/>
        <a:ext cx="6092988" cy="1577254"/>
      </dsp:txXfrm>
    </dsp:sp>
    <dsp:sp modelId="{94486D24-A021-47A8-AA21-AE47C7C44780}">
      <dsp:nvSpPr>
        <dsp:cNvPr id="0" name=""/>
        <dsp:cNvSpPr/>
      </dsp:nvSpPr>
      <dsp:spPr>
        <a:xfrm>
          <a:off x="0" y="1878390"/>
          <a:ext cx="6263640" cy="17479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Consented to</a:t>
          </a:r>
        </a:p>
      </dsp:txBody>
      <dsp:txXfrm>
        <a:off x="85326" y="1963716"/>
        <a:ext cx="6092988" cy="1577254"/>
      </dsp:txXfrm>
    </dsp:sp>
    <dsp:sp modelId="{EBF9852B-EB35-4475-A26B-26BE5006558F}">
      <dsp:nvSpPr>
        <dsp:cNvPr id="0" name=""/>
        <dsp:cNvSpPr/>
      </dsp:nvSpPr>
      <dsp:spPr>
        <a:xfrm>
          <a:off x="0" y="3744377"/>
          <a:ext cx="6263640" cy="17479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Signed Placement PL1(3-5) or PL1 (6-21)</a:t>
          </a:r>
        </a:p>
      </dsp:txBody>
      <dsp:txXfrm>
        <a:off x="85326" y="3829703"/>
        <a:ext cx="6092988" cy="1577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2021/9/24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2021/9/24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oe.mass.edu/federalgrants/idea/resour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doe.mass.edu/lawsregs/603cmr28.html?section=0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oe.mass.edu/covid19/test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3053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a:p>
          <a:p>
            <a:endParaRPr lang="en-US" baseline="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等线"/>
                <a:ea typeface="+mn-ea"/>
                <a:cs typeface="+mn-cs"/>
              </a:rPr>
              <a:t>Massachusetts Department of Elementary and Secondary Education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1530673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an idea </a:t>
            </a:r>
          </a:p>
        </p:txBody>
      </p:sp>
      <p:sp>
        <p:nvSpPr>
          <p:cNvPr id="4" name="Slide Number Placeholder 3"/>
          <p:cNvSpPr>
            <a:spLocks noGrp="1"/>
          </p:cNvSpPr>
          <p:nvPr>
            <p:ph type="sldNum" sz="quarter" idx="5"/>
          </p:nvPr>
        </p:nvSpPr>
        <p:spPr/>
        <p:txBody>
          <a:bodyPr/>
          <a:lstStyle/>
          <a:p>
            <a:fld id="{512CA1DC-AD23-4862-B226-357E2D083B46}" type="slidenum">
              <a:rPr lang="en-US" smtClean="0"/>
              <a:t>12</a:t>
            </a:fld>
            <a:endParaRPr lang="en-US"/>
          </a:p>
        </p:txBody>
      </p:sp>
    </p:spTree>
    <p:extLst>
      <p:ext uri="{BB962C8B-B14F-4D97-AF65-F5344CB8AC3E}">
        <p14:creationId xmlns:p14="http://schemas.microsoft.com/office/powerpoint/2010/main" val="89521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17408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a:solidFill>
                <a:srgbClr val="E38526"/>
              </a:solidFill>
              <a:hlinkClick r:id="rId3"/>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891017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Regulation: </a:t>
            </a:r>
            <a:r>
              <a:rPr lang="en-US" dirty="0">
                <a:hlinkClick r:id="rId3"/>
              </a:rPr>
              <a:t>http://www.doe.mass.edu/lawsregs/603cmr28.html?section=06</a:t>
            </a:r>
            <a:r>
              <a:rPr lang="en-US" dirty="0"/>
              <a:t>  </a:t>
            </a:r>
          </a:p>
        </p:txBody>
      </p:sp>
      <p:sp>
        <p:nvSpPr>
          <p:cNvPr id="4" name="Slide Number Placeholder 3"/>
          <p:cNvSpPr>
            <a:spLocks noGrp="1"/>
          </p:cNvSpPr>
          <p:nvPr>
            <p:ph type="sldNum" sz="quarter" idx="10"/>
          </p:nvPr>
        </p:nvSpPr>
        <p:spPr/>
        <p:txBody>
          <a:bodyPr/>
          <a:lstStyle/>
          <a:p>
            <a:fld id="{65461C84-B06C-4084-AC71-EFD4B2362C11}" type="slidenum">
              <a:rPr lang="en-US" smtClean="0"/>
              <a:t>19</a:t>
            </a:fld>
            <a:endParaRPr lang="en-US"/>
          </a:p>
        </p:txBody>
      </p:sp>
    </p:spTree>
    <p:extLst>
      <p:ext uri="{BB962C8B-B14F-4D97-AF65-F5344CB8AC3E}">
        <p14:creationId xmlns:p14="http://schemas.microsoft.com/office/powerpoint/2010/main" val="247603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r>
              <a:rPr lang="en-US" b="1"/>
              <a:t>Can students who are quarantining due to a COVID-19 related issue participate in remote learning?</a:t>
            </a:r>
            <a:endParaRPr lang="en-US">
              <a:ea typeface="等线"/>
            </a:endParaRPr>
          </a:p>
          <a:p>
            <a:r>
              <a:rPr lang="en-US"/>
              <a:t>During the 2021-22 school year, full-time remote learning programs will not count toward structured learning time hours unless specifically previously authorized by DESE. </a:t>
            </a:r>
          </a:p>
          <a:p>
            <a:r>
              <a:rPr lang="en-US"/>
              <a:t> </a:t>
            </a:r>
            <a:endParaRPr lang="en-US">
              <a:ea typeface="等线"/>
            </a:endParaRPr>
          </a:p>
          <a:p>
            <a:r>
              <a:rPr lang="en-US" b="1" u="sng"/>
              <a:t>Only</a:t>
            </a:r>
            <a:r>
              <a:rPr lang="en-US"/>
              <a:t> in the limited instance where students are isolating and/or quarantining, as described in the SY22 protocols issued by DESE and DPH, if schools have the ability to allow students to join their schedule remotely, then they may do so. Consistent with DESE’s guidance on student attendance, quarantining students who participate in at least half of the school day activities can be marked present. </a:t>
            </a:r>
          </a:p>
          <a:p>
            <a:r>
              <a:rPr lang="en-US"/>
              <a:t> </a:t>
            </a:r>
            <a:endParaRPr lang="en-US">
              <a:ea typeface="等线"/>
            </a:endParaRPr>
          </a:p>
          <a:p>
            <a:r>
              <a:rPr lang="en-US"/>
              <a:t>If schools are not able to allow students to join their schedule remotely, schools should adopt a policy consistent with other absences and provide work for students that can be completed while at home. To minimize the amount of time required to quarantine outside of school districts should adopt the Test and Stay program. More information about this program can be found here: </a:t>
            </a:r>
            <a:r>
              <a:rPr lang="en-US">
                <a:hlinkClick r:id="rId3"/>
              </a:rPr>
              <a:t>https://www.doe.mass.edu/covid19/testing/</a:t>
            </a:r>
            <a:r>
              <a:rPr lang="en-US"/>
              <a:t>.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84270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13537"/>
                </a:solidFill>
                <a:effectLst/>
                <a:latin typeface="Raleway"/>
              </a:rPr>
              <a:t>links above are live - access the live links to demo the course.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9483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a:p>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a:p>
        </p:txBody>
      </p:sp>
    </p:spTree>
    <p:extLst>
      <p:ext uri="{BB962C8B-B14F-4D97-AF65-F5344CB8AC3E}">
        <p14:creationId xmlns:p14="http://schemas.microsoft.com/office/powerpoint/2010/main" val="183771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a:p>
          <a:p>
            <a:pPr defTabSz="914266">
              <a:defRPr/>
            </a:pPr>
            <a:endParaRPr lang="en-US"/>
          </a:p>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a:p>
        </p:txBody>
      </p:sp>
    </p:spTree>
    <p:extLst>
      <p:ext uri="{BB962C8B-B14F-4D97-AF65-F5344CB8AC3E}">
        <p14:creationId xmlns:p14="http://schemas.microsoft.com/office/powerpoint/2010/main" val="1855763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a:p>
        </p:txBody>
      </p:sp>
    </p:spTree>
    <p:extLst>
      <p:ext uri="{BB962C8B-B14F-4D97-AF65-F5344CB8AC3E}">
        <p14:creationId xmlns:p14="http://schemas.microsoft.com/office/powerpoint/2010/main" val="107195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Russell, “Child Find” is linked to the advisory because you can find a section on what child find is there ( end of page 6)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016055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Fiscal years begin on July 1</a:t>
            </a:r>
            <a:r>
              <a:rPr lang="en-US" baseline="30000"/>
              <a:t>st</a:t>
            </a:r>
            <a:r>
              <a:rPr lang="en-US"/>
              <a:t> </a:t>
            </a: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784566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9D9A2E-3823-4728-BE28-9ED70D8A9220}"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84149-BFB1-4FD0-AF47-B535A2806680}" type="slidenum">
              <a:rPr lang="en-US" smtClean="0"/>
              <a:t>‹#›</a:t>
            </a:fld>
            <a:endParaRPr lang="en-US"/>
          </a:p>
        </p:txBody>
      </p:sp>
    </p:spTree>
    <p:extLst>
      <p:ext uri="{BB962C8B-B14F-4D97-AF65-F5344CB8AC3E}">
        <p14:creationId xmlns:p14="http://schemas.microsoft.com/office/powerpoint/2010/main" val="325609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9/24/2021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8"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sped/advisories/2018-1.htm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s://www.doe.mass.edu/federalgrants/idea/resources/qrg-262.docx" TargetMode="External"/><Relationship Id="rId3" Type="http://schemas.openxmlformats.org/officeDocument/2006/relationships/hyperlink" Target="https://www.doe.mass.edu/sped/proshare/default.html" TargetMode="External"/><Relationship Id="rId7" Type="http://schemas.openxmlformats.org/officeDocument/2006/relationships/hyperlink" Target="https://www.doe.mass.edu/federalgrants/idea/resources/qrg-240.doc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doe.mass.edu/sped/proshare/equitable-services-presentation.pptx" TargetMode="External"/><Relationship Id="rId11" Type="http://schemas.openxmlformats.org/officeDocument/2006/relationships/hyperlink" Target="https://www.doe.mass.edu/federalgrants/idea/resources/" TargetMode="External"/><Relationship Id="rId5" Type="http://schemas.openxmlformats.org/officeDocument/2006/relationships/hyperlink" Target="https://www.doe.mass.edu/sped/advisories/2018-1.html" TargetMode="External"/><Relationship Id="rId10" Type="http://schemas.openxmlformats.org/officeDocument/2006/relationships/hyperlink" Target="https://www.doe.mass.edu/grants/2022/240/" TargetMode="External"/><Relationship Id="rId4" Type="http://schemas.openxmlformats.org/officeDocument/2006/relationships/hyperlink" Target="https://www.doe.mass.edu/sped/proshare/" TargetMode="External"/><Relationship Id="rId9" Type="http://schemas.openxmlformats.org/officeDocument/2006/relationships/hyperlink" Target="https://www.doe.mass.edu/federalgrants/idea/resources/qrg-proportionate-share.doc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massgov.service-now.com/pqa/?id=eoe_item_form&amp;sys_id=f782707e1b1d34504cf83112cd4bcbeb"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mailto:Elena.A.DeMelin@mass.gov"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doe.mass.edu/covid19/faq/2021-0820faq-installmen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hyperlink" Target="https://massgov.service-now.com/pqa/?id=eoe_item_form&amp;sys_id=f782707e1b1d34504cf83112cd4bcbeb" TargetMode="External"/><Relationship Id="rId2" Type="http://schemas.openxmlformats.org/officeDocument/2006/relationships/hyperlink" Target="https://www.doe.mass.edu/prs/sa-nr/default.htm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mailto:Jonathan.W.Spadafora@mass.gov"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doe.mass.edu/federalgrants/idea/resources/qrg-proportionate-share.docx" TargetMode="External"/><Relationship Id="rId3" Type="http://schemas.openxmlformats.org/officeDocument/2006/relationships/hyperlink" Target="https://www.doe.mass.edu/sped/proshare/default.html" TargetMode="External"/><Relationship Id="rId7" Type="http://schemas.openxmlformats.org/officeDocument/2006/relationships/hyperlink" Target="https://www.doe.mass.edu/federalgrants/idea/resources/qrg-equitable-services.docx"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doe.mass.edu/sped/videos/equitable-services/index.html#/lessons/fkpCDdcaUt03F0XUT8sIQhGG0Jru2PfX" TargetMode="External"/><Relationship Id="rId5" Type="http://schemas.openxmlformats.org/officeDocument/2006/relationships/hyperlink" Target="https://www.doe.mass.edu/sped/videos/equitable-services/index.html#/lessons/-7kdrh0QpJTNwp4K8ml_9eDARBixJBoA" TargetMode="External"/><Relationship Id="rId4" Type="http://schemas.openxmlformats.org/officeDocument/2006/relationships/hyperlink" Target="https://www.doe.mass.edu/sped/videos/equitable-services/index.html#/" TargetMode="External"/><Relationship Id="rId9" Type="http://schemas.openxmlformats.org/officeDocument/2006/relationships/hyperlink" Target="https://www.doe.mass.edu/sped/advisories/2018-1.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B/subject-group-ECFR3556f7ac2fe0a92/section-300.131"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doe.mass.edu/federalgrants/idea/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437045"/>
          </a:xfrm>
        </p:spPr>
        <p:txBody>
          <a:bodyPr/>
          <a:lstStyle/>
          <a:p>
            <a:r>
              <a:rPr lang="en-US" altLang="zh-CN" b="1" dirty="0">
                <a:latin typeface="Segoe SemiBold"/>
              </a:rPr>
              <a:t>Special Education Leaders' Meeting</a:t>
            </a:r>
            <a:endParaRPr lang="en-US" b="1" dirty="0"/>
          </a:p>
        </p:txBody>
      </p:sp>
      <p:sp>
        <p:nvSpPr>
          <p:cNvPr id="3" name="Subtitle 2"/>
          <p:cNvSpPr>
            <a:spLocks noGrp="1"/>
          </p:cNvSpPr>
          <p:nvPr>
            <p:ph type="subTitle" idx="1"/>
          </p:nvPr>
        </p:nvSpPr>
        <p:spPr/>
        <p:txBody>
          <a:bodyPr/>
          <a:lstStyle/>
          <a:p>
            <a:r>
              <a:rPr lang="en-US" dirty="0">
                <a:latin typeface="Segoe"/>
              </a:rPr>
              <a:t>September 24,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F466-7E26-46A1-82A7-FD73E7BB1C63}"/>
              </a:ext>
            </a:extLst>
          </p:cNvPr>
          <p:cNvSpPr>
            <a:spLocks noGrp="1"/>
          </p:cNvSpPr>
          <p:nvPr>
            <p:ph type="title"/>
          </p:nvPr>
        </p:nvSpPr>
        <p:spPr/>
        <p:txBody>
          <a:bodyPr/>
          <a:lstStyle/>
          <a:p>
            <a:r>
              <a:rPr lang="en-US">
                <a:latin typeface="Segoe UI Semibold"/>
                <a:cs typeface="Segoe UI Semibold"/>
              </a:rPr>
              <a:t>Use of Child Count Data</a:t>
            </a:r>
            <a:endParaRPr lang="en-US"/>
          </a:p>
        </p:txBody>
      </p:sp>
      <p:sp>
        <p:nvSpPr>
          <p:cNvPr id="4" name="Slide Number Placeholder 3">
            <a:extLst>
              <a:ext uri="{FF2B5EF4-FFF2-40B4-BE49-F238E27FC236}">
                <a16:creationId xmlns:a16="http://schemas.microsoft.com/office/drawing/2014/main" id="{EE72FA24-D226-4778-A861-0C51B3C30627}"/>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
        <p:nvSpPr>
          <p:cNvPr id="22" name="Content Placeholder 21">
            <a:extLst>
              <a:ext uri="{FF2B5EF4-FFF2-40B4-BE49-F238E27FC236}">
                <a16:creationId xmlns:a16="http://schemas.microsoft.com/office/drawing/2014/main" id="{08D8519F-D54F-4807-AFAC-A3546A20694D}"/>
              </a:ext>
            </a:extLst>
          </p:cNvPr>
          <p:cNvSpPr>
            <a:spLocks noGrp="1"/>
          </p:cNvSpPr>
          <p:nvPr>
            <p:ph idx="1"/>
          </p:nvPr>
        </p:nvSpPr>
        <p:spPr>
          <a:xfrm>
            <a:off x="567743" y="1133948"/>
            <a:ext cx="11370972" cy="5146201"/>
          </a:xfrm>
        </p:spPr>
        <p:txBody>
          <a:bodyPr vert="horz" lIns="91440" tIns="45720" rIns="91440" bIns="45720" rtlCol="0" anchor="t">
            <a:noAutofit/>
          </a:bodyPr>
          <a:lstStyle/>
          <a:p>
            <a:pPr marL="0" indent="0">
              <a:lnSpc>
                <a:spcPct val="107000"/>
              </a:lnSpc>
              <a:spcBef>
                <a:spcPts val="0"/>
              </a:spcBef>
              <a:spcAft>
                <a:spcPts val="800"/>
              </a:spcAft>
              <a:buNone/>
            </a:pPr>
            <a:endParaRPr lang="en-US" sz="1000">
              <a:latin typeface="Calibri"/>
              <a:ea typeface="Calibri" panose="020F0502020204030204" pitchFamily="34" charset="0"/>
              <a:cs typeface="Times New Roman"/>
            </a:endParaRPr>
          </a:p>
          <a:p>
            <a:pPr>
              <a:lnSpc>
                <a:spcPct val="107000"/>
              </a:lnSpc>
              <a:spcBef>
                <a:spcPts val="0"/>
              </a:spcBef>
              <a:spcAft>
                <a:spcPts val="800"/>
              </a:spcAft>
            </a:pPr>
            <a:r>
              <a:rPr lang="en-US" sz="2400">
                <a:latin typeface="Segoe UI"/>
                <a:ea typeface="Calibri" panose="020F0502020204030204" pitchFamily="34" charset="0"/>
                <a:cs typeface="Segoe UI"/>
              </a:rPr>
              <a:t>Annually conduct on any date between October 1 and December 1:</a:t>
            </a:r>
            <a:endParaRPr lang="en-US" sz="2400">
              <a:latin typeface="Calibri"/>
              <a:ea typeface="Calibri" panose="020F0502020204030204" pitchFamily="34" charset="0"/>
              <a:cs typeface="Times New Roman"/>
            </a:endParaRPr>
          </a:p>
          <a:p>
            <a:pPr lvl="1">
              <a:lnSpc>
                <a:spcPct val="107000"/>
              </a:lnSpc>
              <a:spcBef>
                <a:spcPts val="0"/>
              </a:spcBef>
              <a:spcAft>
                <a:spcPts val="800"/>
              </a:spcAft>
            </a:pPr>
            <a:r>
              <a:rPr lang="en-US" sz="2000">
                <a:latin typeface="Segoe UI"/>
                <a:ea typeface="Calibri" panose="020F0502020204030204" pitchFamily="34" charset="0"/>
                <a:cs typeface="Segoe UI"/>
              </a:rPr>
              <a:t>Child count of students ages 3-21 for the 240 grant.</a:t>
            </a:r>
            <a:endParaRPr lang="en-US" sz="2000">
              <a:latin typeface="Calibri"/>
              <a:ea typeface="Calibri" panose="020F0502020204030204" pitchFamily="34" charset="0"/>
              <a:cs typeface="Times New Roman"/>
            </a:endParaRPr>
          </a:p>
          <a:p>
            <a:pPr lvl="1">
              <a:lnSpc>
                <a:spcPct val="107000"/>
              </a:lnSpc>
              <a:spcBef>
                <a:spcPts val="0"/>
              </a:spcBef>
              <a:spcAft>
                <a:spcPts val="800"/>
              </a:spcAft>
            </a:pPr>
            <a:r>
              <a:rPr lang="en-US" sz="2000">
                <a:latin typeface="Segoe UI"/>
                <a:ea typeface="Calibri" panose="020F0502020204030204" pitchFamily="34" charset="0"/>
                <a:cs typeface="Segoe UI"/>
              </a:rPr>
              <a:t>Child count of students ages 3-5 for the 262 grant.</a:t>
            </a:r>
            <a:endParaRPr lang="en-US" sz="2000">
              <a:latin typeface="Calibri"/>
              <a:ea typeface="Calibri" panose="020F0502020204030204" pitchFamily="34" charset="0"/>
              <a:cs typeface="Times New Roman"/>
            </a:endParaRPr>
          </a:p>
          <a:p>
            <a:pPr>
              <a:lnSpc>
                <a:spcPct val="107000"/>
              </a:lnSpc>
              <a:spcBef>
                <a:spcPts val="0"/>
              </a:spcBef>
              <a:spcAft>
                <a:spcPts val="800"/>
              </a:spcAft>
            </a:pPr>
            <a:r>
              <a:rPr lang="en-US" sz="2400">
                <a:latin typeface="Segoe UI"/>
                <a:ea typeface="Calibri" panose="020F0502020204030204" pitchFamily="34" charset="0"/>
                <a:cs typeface="Times New Roman"/>
              </a:rPr>
              <a:t>October 1, 2021 – December 1, 2021: conduct child count.</a:t>
            </a:r>
            <a:endParaRPr lang="en-US" sz="2400">
              <a:latin typeface="Segoe UI"/>
              <a:cs typeface="Times New Roman"/>
            </a:endParaRPr>
          </a:p>
          <a:p>
            <a:pPr>
              <a:lnSpc>
                <a:spcPct val="107000"/>
              </a:lnSpc>
              <a:spcBef>
                <a:spcPts val="0"/>
              </a:spcBef>
              <a:spcAft>
                <a:spcPts val="800"/>
              </a:spcAft>
            </a:pPr>
            <a:r>
              <a:rPr lang="en-US" sz="2400">
                <a:latin typeface="Segoe UI"/>
                <a:ea typeface="Calibri" panose="020F0502020204030204" pitchFamily="34" charset="0"/>
                <a:cs typeface="Times New Roman"/>
              </a:rPr>
              <a:t>Late summer – early fall 2022: FY23 IDEA grant applications due  </a:t>
            </a:r>
          </a:p>
          <a:p>
            <a:pPr lvl="1">
              <a:lnSpc>
                <a:spcPct val="107000"/>
              </a:lnSpc>
              <a:spcBef>
                <a:spcPts val="0"/>
              </a:spcBef>
              <a:spcAft>
                <a:spcPts val="800"/>
              </a:spcAft>
              <a:buFont typeface="Courier New" panose="020B0604020202020204" pitchFamily="34" charset="0"/>
              <a:buChar char="o"/>
            </a:pPr>
            <a:r>
              <a:rPr lang="en-US" sz="2000">
                <a:latin typeface="Segoe UI"/>
                <a:ea typeface="Calibri" panose="020F0502020204030204" pitchFamily="34" charset="0"/>
                <a:cs typeface="Times New Roman"/>
              </a:rPr>
              <a:t>Uses child count from 2021   </a:t>
            </a:r>
            <a:endParaRPr lang="en-US" sz="3200">
              <a:latin typeface="Segoe UI"/>
            </a:endParaRPr>
          </a:p>
          <a:p>
            <a:pPr>
              <a:lnSpc>
                <a:spcPct val="107000"/>
              </a:lnSpc>
              <a:spcBef>
                <a:spcPts val="0"/>
              </a:spcBef>
              <a:spcAft>
                <a:spcPts val="800"/>
              </a:spcAft>
            </a:pPr>
            <a:r>
              <a:rPr lang="en-US" sz="2400">
                <a:latin typeface="Segoe UI"/>
                <a:ea typeface="Calibri" panose="020F0502020204030204" pitchFamily="34" charset="0"/>
                <a:cs typeface="Times New Roman"/>
              </a:rPr>
              <a:t>FY23 funds expended during school year 2022-2023 up to September 30, 2023</a:t>
            </a:r>
          </a:p>
          <a:p>
            <a:pPr>
              <a:lnSpc>
                <a:spcPct val="107000"/>
              </a:lnSpc>
              <a:spcBef>
                <a:spcPts val="0"/>
              </a:spcBef>
              <a:spcAft>
                <a:spcPts val="800"/>
              </a:spcAft>
            </a:pPr>
            <a:r>
              <a:rPr lang="en-US" sz="2400">
                <a:latin typeface="Segoe UI"/>
                <a:ea typeface="Calibri" panose="020F0502020204030204" pitchFamily="34" charset="0"/>
                <a:cs typeface="Times New Roman"/>
              </a:rPr>
              <a:t>Number of students in count need not equal number of students served</a:t>
            </a:r>
            <a:endParaRPr lang="en-US" sz="2400">
              <a:effectLst/>
              <a:latin typeface="Segoe UI"/>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000">
              <a:latin typeface="Calibri" panose="020F0502020204030204" pitchFamily="34" charset="0"/>
              <a:ea typeface="Calibri" panose="020F0502020204030204" pitchFamily="34" charset="0"/>
              <a:cs typeface="Times New Roman" panose="02020603050405020304" pitchFamily="18" charset="0"/>
            </a:endParaRPr>
          </a:p>
          <a:p>
            <a:endParaRPr lang="en-US" sz="1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2708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fontScale="90000"/>
          </a:bodyPr>
          <a:lstStyle/>
          <a:p>
            <a:br>
              <a:rPr lang="en-US" sz="2400">
                <a:solidFill>
                  <a:srgbClr val="FFFFFF"/>
                </a:solidFill>
              </a:rPr>
            </a:br>
            <a:r>
              <a:rPr lang="en-US" sz="4000">
                <a:solidFill>
                  <a:srgbClr val="FFFFFF"/>
                </a:solidFill>
              </a:rPr>
              <a:t>Consultation - Action Steps </a:t>
            </a:r>
            <a:br>
              <a:rPr lang="en-US" sz="2400">
                <a:solidFill>
                  <a:srgbClr val="FFFFFF"/>
                </a:solidFill>
              </a:rPr>
            </a:br>
            <a:endParaRPr lang="en-US" sz="2400">
              <a:solidFill>
                <a:srgbClr val="FFFFFF"/>
              </a:solidFill>
            </a:endParaRPr>
          </a:p>
        </p:txBody>
      </p:sp>
      <p:sp>
        <p:nvSpPr>
          <p:cNvPr id="33" name="Content Placeholder 2"/>
          <p:cNvSpPr>
            <a:spLocks noGrp="1"/>
          </p:cNvSpPr>
          <p:nvPr>
            <p:ph idx="1"/>
          </p:nvPr>
        </p:nvSpPr>
        <p:spPr>
          <a:xfrm>
            <a:off x="262647" y="1780162"/>
            <a:ext cx="11566187" cy="4675269"/>
          </a:xfrm>
        </p:spPr>
        <p:txBody>
          <a:bodyPr anchor="ctr">
            <a:normAutofit lnSpcReduction="10000"/>
          </a:bodyPr>
          <a:lstStyle/>
          <a:p>
            <a:pPr>
              <a:lnSpc>
                <a:spcPct val="90000"/>
              </a:lnSpc>
              <a:spcBef>
                <a:spcPts val="0"/>
              </a:spcBef>
              <a:spcAft>
                <a:spcPts val="800"/>
              </a:spcAft>
            </a:pPr>
            <a:r>
              <a:rPr lang="en-US" sz="2000">
                <a:latin typeface="Calibri"/>
                <a:cs typeface="Calibri"/>
              </a:rPr>
              <a:t>Recommended ongoing consultation (at least three times during the year)</a:t>
            </a:r>
          </a:p>
          <a:p>
            <a:pPr lvl="1">
              <a:lnSpc>
                <a:spcPct val="90000"/>
              </a:lnSpc>
            </a:pPr>
            <a:r>
              <a:rPr lang="en-US" sz="2000">
                <a:latin typeface="Calibri"/>
                <a:cs typeface="Calibri"/>
              </a:rPr>
              <a:t>Mid - August </a:t>
            </a:r>
            <a:endParaRPr lang="en-US" sz="2000">
              <a:latin typeface="Calibri" panose="020F0502020204030204" pitchFamily="34" charset="0"/>
              <a:cs typeface="Calibri" panose="020F0502020204030204" pitchFamily="34" charset="0"/>
            </a:endParaRPr>
          </a:p>
          <a:p>
            <a:pPr lvl="1">
              <a:lnSpc>
                <a:spcPct val="90000"/>
              </a:lnSpc>
            </a:pPr>
            <a:r>
              <a:rPr lang="en-US" sz="2000">
                <a:latin typeface="Calibri"/>
                <a:cs typeface="Calibri"/>
              </a:rPr>
              <a:t>November</a:t>
            </a:r>
          </a:p>
          <a:p>
            <a:pPr lvl="1">
              <a:lnSpc>
                <a:spcPct val="90000"/>
              </a:lnSpc>
            </a:pPr>
            <a:r>
              <a:rPr lang="en-US" sz="2000">
                <a:latin typeface="Calibri"/>
                <a:cs typeface="Calibri"/>
              </a:rPr>
              <a:t>May </a:t>
            </a:r>
            <a:endParaRPr lang="en-US" sz="2000">
              <a:latin typeface="Calibri" panose="020F0502020204030204" pitchFamily="34" charset="0"/>
              <a:cs typeface="Calibri" panose="020F0502020204030204" pitchFamily="34" charset="0"/>
            </a:endParaRPr>
          </a:p>
          <a:p>
            <a:pPr>
              <a:lnSpc>
                <a:spcPct val="90000"/>
              </a:lnSpc>
            </a:pPr>
            <a:r>
              <a:rPr lang="en-US" sz="2000">
                <a:latin typeface="Calibri"/>
                <a:cs typeface="Calibri"/>
              </a:rPr>
              <a:t>Reach out regularly to private schools, representatives of parents and home school parents and invite them to the meetings</a:t>
            </a:r>
          </a:p>
          <a:p>
            <a:pPr>
              <a:lnSpc>
                <a:spcPct val="90000"/>
              </a:lnSpc>
            </a:pPr>
            <a:r>
              <a:rPr lang="en-US" sz="2000">
                <a:latin typeface="Calibri"/>
                <a:ea typeface="Calibri" panose="020F0502020204030204" pitchFamily="34" charset="0"/>
                <a:cs typeface="Calibri"/>
              </a:rPr>
              <a:t>Consultation is </a:t>
            </a:r>
            <a:r>
              <a:rPr lang="en-US" sz="2000">
                <a:effectLst/>
                <a:latin typeface="Calibri"/>
                <a:ea typeface="Calibri" panose="020F0502020204030204" pitchFamily="34" charset="0"/>
                <a:cs typeface="Calibri"/>
              </a:rPr>
              <a:t>an opportunity for all parties to express their views and consider others’ views</a:t>
            </a:r>
          </a:p>
          <a:p>
            <a:pPr>
              <a:lnSpc>
                <a:spcPct val="90000"/>
              </a:lnSpc>
            </a:pPr>
            <a:r>
              <a:rPr lang="en-US" sz="2000">
                <a:effectLst/>
                <a:latin typeface="Calibri"/>
                <a:ea typeface="Calibri" panose="020F0502020204030204" pitchFamily="34" charset="0"/>
                <a:cs typeface="Calibri"/>
              </a:rPr>
              <a:t>Encourage private school representatives</a:t>
            </a:r>
            <a:r>
              <a:rPr lang="en-US" sz="2000">
                <a:latin typeface="Calibri"/>
                <a:ea typeface="Calibri" panose="020F0502020204030204" pitchFamily="34" charset="0"/>
                <a:cs typeface="Calibri"/>
              </a:rPr>
              <a:t> and representative of parents</a:t>
            </a:r>
            <a:r>
              <a:rPr lang="en-US" sz="2000">
                <a:effectLst/>
                <a:latin typeface="Calibri"/>
                <a:ea typeface="Calibri" panose="020F0502020204030204" pitchFamily="34" charset="0"/>
                <a:cs typeface="Calibri"/>
              </a:rPr>
              <a:t> to come prepared to the consultation meeting with supporting documentation of the eligibility of their enrolled parentally-placed students or home-schooled students</a:t>
            </a:r>
            <a:r>
              <a:rPr lang="en-US" sz="2000">
                <a:latin typeface="Calibri"/>
                <a:ea typeface="Calibri" panose="020F0502020204030204" pitchFamily="34" charset="0"/>
                <a:cs typeface="Calibri"/>
              </a:rPr>
              <a:t> </a:t>
            </a:r>
            <a:endParaRPr lang="en-US" sz="2000">
              <a:effectLst/>
              <a:latin typeface="Calibri"/>
              <a:ea typeface="Calibri" panose="020F0502020204030204" pitchFamily="34" charset="0"/>
              <a:cs typeface="Calibri" panose="020F0502020204030204" pitchFamily="34" charset="0"/>
            </a:endParaRPr>
          </a:p>
          <a:p>
            <a:pPr>
              <a:lnSpc>
                <a:spcPct val="90000"/>
              </a:lnSpc>
            </a:pPr>
            <a:r>
              <a:rPr lang="en-US" sz="2000">
                <a:latin typeface="Calibri"/>
                <a:cs typeface="Calibri"/>
              </a:rPr>
              <a:t>Districts should document their consultation and outreach efforts:</a:t>
            </a:r>
          </a:p>
          <a:p>
            <a:pPr lvl="1">
              <a:lnSpc>
                <a:spcPct val="90000"/>
              </a:lnSpc>
            </a:pPr>
            <a:r>
              <a:rPr lang="en-US" sz="2000">
                <a:latin typeface="Calibri"/>
                <a:cs typeface="Calibri"/>
              </a:rPr>
              <a:t>The </a:t>
            </a:r>
            <a:r>
              <a:rPr lang="en-US" sz="2000" b="1">
                <a:latin typeface="Calibri"/>
                <a:cs typeface="Calibri"/>
              </a:rPr>
              <a:t>dates</a:t>
            </a:r>
            <a:r>
              <a:rPr lang="en-US" sz="2000">
                <a:latin typeface="Calibri"/>
                <a:cs typeface="Calibri"/>
              </a:rPr>
              <a:t> of attempts to participate in the consultation process,</a:t>
            </a:r>
          </a:p>
          <a:p>
            <a:pPr lvl="1">
              <a:lnSpc>
                <a:spcPct val="90000"/>
              </a:lnSpc>
            </a:pPr>
            <a:r>
              <a:rPr lang="en-US" sz="2000">
                <a:latin typeface="Calibri"/>
                <a:cs typeface="Calibri"/>
              </a:rPr>
              <a:t>The </a:t>
            </a:r>
            <a:r>
              <a:rPr lang="en-US" sz="2000" b="1">
                <a:latin typeface="Calibri"/>
                <a:cs typeface="Calibri"/>
              </a:rPr>
              <a:t>nature</a:t>
            </a:r>
            <a:r>
              <a:rPr lang="en-US" sz="2000">
                <a:latin typeface="Calibri"/>
                <a:cs typeface="Calibri"/>
              </a:rPr>
              <a:t> of the attempts, and </a:t>
            </a:r>
            <a:endParaRPr lang="en-US" sz="2000">
              <a:latin typeface="Calibri" panose="020F0502020204030204" pitchFamily="34" charset="0"/>
              <a:cs typeface="Calibri" panose="020F0502020204030204" pitchFamily="34" charset="0"/>
            </a:endParaRPr>
          </a:p>
          <a:p>
            <a:pPr lvl="1">
              <a:lnSpc>
                <a:spcPct val="90000"/>
              </a:lnSpc>
            </a:pPr>
            <a:r>
              <a:rPr lang="en-US" sz="2000">
                <a:latin typeface="Calibri"/>
                <a:cs typeface="Calibri"/>
              </a:rPr>
              <a:t>The </a:t>
            </a:r>
            <a:r>
              <a:rPr lang="en-US" sz="2000" b="1">
                <a:latin typeface="Calibri"/>
                <a:cs typeface="Calibri"/>
              </a:rPr>
              <a:t>results</a:t>
            </a:r>
            <a:r>
              <a:rPr lang="en-US" sz="2000">
                <a:latin typeface="Calibri"/>
                <a:cs typeface="Calibri"/>
              </a:rPr>
              <a:t> of each attempt for consultation. </a:t>
            </a:r>
            <a:endParaRPr lang="en-US" sz="20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704320" y="6455431"/>
            <a:ext cx="445913"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D26C40E-487C-40A4-A841-8174FD7B7142}" type="slidenum">
              <a:rPr kumimoji="0" lang="en-US" sz="1100" b="0" i="0" u="none" strike="noStrike" kern="1200" cap="none" spc="0" normalizeH="0" baseline="0" noProof="0">
                <a:ln>
                  <a:noFill/>
                </a:ln>
                <a:solidFill>
                  <a:schemeClr val="tx1">
                    <a:lumMod val="50000"/>
                    <a:lumOff val="50000"/>
                  </a:schemeClr>
                </a:solidFill>
                <a:effectLst/>
                <a:uLnTx/>
                <a:uFillTx/>
                <a:latin typeface="Segoe UI"/>
                <a:ea typeface="+mn-ea"/>
                <a:cs typeface="+mn-cs"/>
              </a:rPr>
              <a:pPr marL="0" marR="0" lvl="0" indent="0" defTabSz="914400" rtl="0" eaLnBrk="1" fontAlgn="auto" latinLnBrk="0" hangingPunct="1">
                <a:spcBef>
                  <a:spcPts val="0"/>
                </a:spcBef>
                <a:spcAft>
                  <a:spcPts val="600"/>
                </a:spcAft>
                <a:buClrTx/>
                <a:buSzTx/>
                <a:buFontTx/>
                <a:buNone/>
                <a:tabLst/>
                <a:defRPr/>
              </a:pPr>
              <a:t>11</a:t>
            </a:fld>
            <a:endParaRPr kumimoji="0" lang="en-US" sz="1100" b="0" i="0" u="none" strike="noStrike" kern="1200" cap="none" spc="0" normalizeH="0" baseline="0" noProof="0">
              <a:ln>
                <a:noFill/>
              </a:ln>
              <a:solidFill>
                <a:schemeClr val="tx1">
                  <a:lumMod val="50000"/>
                  <a:lumOff val="50000"/>
                </a:schemeClr>
              </a:solidFill>
              <a:effectLst/>
              <a:uLnTx/>
              <a:uFillTx/>
              <a:latin typeface="Segoe UI"/>
              <a:ea typeface="+mn-ea"/>
              <a:cs typeface="+mn-cs"/>
            </a:endParaRPr>
          </a:p>
        </p:txBody>
      </p:sp>
    </p:spTree>
    <p:extLst>
      <p:ext uri="{BB962C8B-B14F-4D97-AF65-F5344CB8AC3E}">
        <p14:creationId xmlns:p14="http://schemas.microsoft.com/office/powerpoint/2010/main" val="49224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2643-8238-4360-9137-4665577A251A}"/>
              </a:ext>
            </a:extLst>
          </p:cNvPr>
          <p:cNvSpPr>
            <a:spLocks noGrp="1"/>
          </p:cNvSpPr>
          <p:nvPr>
            <p:ph type="title"/>
          </p:nvPr>
        </p:nvSpPr>
        <p:spPr/>
        <p:txBody>
          <a:bodyPr/>
          <a:lstStyle/>
          <a:p>
            <a:r>
              <a:rPr lang="en-US">
                <a:latin typeface="Segoe UI Semibold"/>
                <a:cs typeface="Segoe UI Semibold"/>
              </a:rPr>
              <a:t>MA DESE Strives to Improve the Provision of Equitable Services </a:t>
            </a:r>
            <a:endParaRPr lang="en-US"/>
          </a:p>
        </p:txBody>
      </p:sp>
      <p:sp>
        <p:nvSpPr>
          <p:cNvPr id="3" name="Content Placeholder 2">
            <a:extLst>
              <a:ext uri="{FF2B5EF4-FFF2-40B4-BE49-F238E27FC236}">
                <a16:creationId xmlns:a16="http://schemas.microsoft.com/office/drawing/2014/main" id="{9A3FDCEB-3E4D-43E3-B71F-7AB26B0E667A}"/>
              </a:ext>
            </a:extLst>
          </p:cNvPr>
          <p:cNvSpPr>
            <a:spLocks noGrp="1"/>
          </p:cNvSpPr>
          <p:nvPr>
            <p:ph idx="1"/>
          </p:nvPr>
        </p:nvSpPr>
        <p:spPr/>
        <p:txBody>
          <a:bodyPr vert="horz" lIns="91440" tIns="45720" rIns="91440" bIns="45720" rtlCol="0" anchor="t">
            <a:noAutofit/>
          </a:bodyPr>
          <a:lstStyle/>
          <a:p>
            <a:r>
              <a:rPr lang="en-US" sz="2300" dirty="0">
                <a:effectLst/>
                <a:latin typeface="Calibri"/>
                <a:ea typeface="Times New Roman" panose="02020603050405020304" pitchFamily="18" charset="0"/>
                <a:cs typeface="Calibri"/>
              </a:rPr>
              <a:t>DESE has created </a:t>
            </a:r>
            <a:r>
              <a:rPr lang="en-US" sz="2300" dirty="0">
                <a:latin typeface="Calibri"/>
                <a:ea typeface="Times New Roman" panose="02020603050405020304" pitchFamily="18" charset="0"/>
                <a:cs typeface="Calibri"/>
              </a:rPr>
              <a:t>an</a:t>
            </a:r>
            <a:r>
              <a:rPr lang="en-US" sz="2300" dirty="0">
                <a:effectLst/>
                <a:latin typeface="Calibri"/>
                <a:ea typeface="Times New Roman" panose="02020603050405020304" pitchFamily="18" charset="0"/>
                <a:cs typeface="Calibri"/>
              </a:rPr>
              <a:t> IDEA Equitable Services working group that includes DESE staff, representatives of private schools, and representatives of public-school districts.</a:t>
            </a:r>
          </a:p>
          <a:p>
            <a:r>
              <a:rPr lang="en-US" sz="2300" dirty="0">
                <a:latin typeface="Calibri"/>
                <a:ea typeface="Times New Roman" panose="02020603050405020304" pitchFamily="18" charset="0"/>
                <a:cs typeface="Calibri"/>
              </a:rPr>
              <a:t>This group met four times during the summer</a:t>
            </a:r>
            <a:r>
              <a:rPr lang="en-US" sz="2300" dirty="0">
                <a:effectLst/>
                <a:latin typeface="Calibri"/>
                <a:ea typeface="Times New Roman" panose="02020603050405020304" pitchFamily="18" charset="0"/>
                <a:cs typeface="Calibri"/>
              </a:rPr>
              <a:t> </a:t>
            </a:r>
            <a:r>
              <a:rPr lang="en-US" sz="2300" dirty="0">
                <a:latin typeface="Calibri"/>
                <a:ea typeface="Times New Roman" panose="02020603050405020304" pitchFamily="18" charset="0"/>
                <a:cs typeface="Calibri"/>
              </a:rPr>
              <a:t>and </a:t>
            </a:r>
            <a:r>
              <a:rPr lang="en-US" sz="2300" dirty="0">
                <a:effectLst/>
                <a:latin typeface="Calibri"/>
                <a:ea typeface="Times New Roman" panose="02020603050405020304" pitchFamily="18" charset="0"/>
                <a:cs typeface="Calibri"/>
              </a:rPr>
              <a:t>then participated in a survey. The purpose was to brainstorm strategies for addressing challenges in providing IDEA equitable services and to identify best practices that schools and districts are using to help improve the process of providing equitable services to homeschooled and parentally-placed private school</a:t>
            </a:r>
            <a:r>
              <a:rPr lang="en-US" sz="2300" dirty="0">
                <a:latin typeface="Calibri"/>
                <a:ea typeface="Times New Roman" panose="02020603050405020304" pitchFamily="18" charset="0"/>
                <a:cs typeface="Calibri"/>
              </a:rPr>
              <a:t> students</a:t>
            </a:r>
            <a:r>
              <a:rPr lang="en-US" sz="2300" dirty="0">
                <a:effectLst/>
                <a:latin typeface="Calibri"/>
                <a:ea typeface="Times New Roman" panose="02020603050405020304" pitchFamily="18" charset="0"/>
                <a:cs typeface="Calibri"/>
              </a:rPr>
              <a:t>, as well as to </a:t>
            </a:r>
            <a:r>
              <a:rPr lang="en-US" sz="2300" dirty="0">
                <a:solidFill>
                  <a:srgbClr val="201F1E"/>
                </a:solidFill>
                <a:effectLst/>
                <a:latin typeface="Calibri"/>
                <a:ea typeface="Times New Roman" panose="02020603050405020304" pitchFamily="18" charset="0"/>
                <a:cs typeface="Calibri"/>
              </a:rPr>
              <a:t>provide feedback and recommendations to the Commissioner</a:t>
            </a:r>
            <a:r>
              <a:rPr lang="en-US" sz="2300" dirty="0">
                <a:effectLst/>
                <a:latin typeface="Calibri"/>
                <a:ea typeface="Times New Roman" panose="02020603050405020304" pitchFamily="18" charset="0"/>
                <a:cs typeface="Calibri"/>
              </a:rPr>
              <a:t> for clear action steps in improving IDEA Equitable Services for students across the state and strengthening communications between public and nonpublic schools.</a:t>
            </a:r>
            <a:r>
              <a:rPr lang="en-US" sz="2300" dirty="0">
                <a:latin typeface="Calibri"/>
                <a:ea typeface="Times New Roman" panose="02020603050405020304" pitchFamily="18" charset="0"/>
                <a:cs typeface="Calibri"/>
              </a:rPr>
              <a:t> </a:t>
            </a:r>
            <a:endParaRPr lang="en-US" sz="2300" dirty="0">
              <a:effectLst/>
              <a:latin typeface="Calibri" panose="020F0502020204030204" pitchFamily="34" charset="0"/>
              <a:ea typeface="Times New Roman" panose="02020603050405020304" pitchFamily="18" charset="0"/>
              <a:cs typeface="Calibri" panose="020F0502020204030204" pitchFamily="34" charset="0"/>
            </a:endParaRPr>
          </a:p>
          <a:p>
            <a:r>
              <a:rPr lang="en-US" sz="2300" dirty="0">
                <a:effectLst/>
                <a:latin typeface="Calibri"/>
                <a:ea typeface="Times New Roman" panose="02020603050405020304" pitchFamily="18" charset="0"/>
                <a:cs typeface="Calibri"/>
              </a:rPr>
              <a:t>The recommendations will help DESE design technical assistance, webinars, and professional development that support the needs of schools and districts in providing IDEA equitable services to homeschooled and parentally-placed private school students with disabilities.</a:t>
            </a:r>
          </a:p>
        </p:txBody>
      </p:sp>
      <p:sp>
        <p:nvSpPr>
          <p:cNvPr id="4" name="Slide Number Placeholder 3">
            <a:extLst>
              <a:ext uri="{FF2B5EF4-FFF2-40B4-BE49-F238E27FC236}">
                <a16:creationId xmlns:a16="http://schemas.microsoft.com/office/drawing/2014/main" id="{FB9026CC-8F26-4316-A98F-2375639F183E}"/>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274355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0553-F9B8-4A83-9AA3-9AEB189D6423}"/>
              </a:ext>
            </a:extLst>
          </p:cNvPr>
          <p:cNvSpPr>
            <a:spLocks noGrp="1"/>
          </p:cNvSpPr>
          <p:nvPr>
            <p:ph type="title"/>
          </p:nvPr>
        </p:nvSpPr>
        <p:spPr/>
        <p:txBody>
          <a:bodyPr/>
          <a:lstStyle/>
          <a:p>
            <a:r>
              <a:rPr lang="en-US" dirty="0">
                <a:solidFill>
                  <a:schemeClr val="accent5">
                    <a:lumMod val="20000"/>
                    <a:lumOff val="80000"/>
                  </a:schemeClr>
                </a:solidFill>
                <a:hlinkClick r:id="rId3">
                  <a:extLst>
                    <a:ext uri="{A12FA001-AC4F-418D-AE19-62706E023703}">
                      <ahyp:hlinkClr xmlns:ahyp="http://schemas.microsoft.com/office/drawing/2018/hyperlinkcolor" val="tx"/>
                    </a:ext>
                  </a:extLst>
                </a:hlinkClick>
              </a:rPr>
              <a:t>New Redesigned DESE Website</a:t>
            </a:r>
            <a:endParaRPr lang="en-US" dirty="0">
              <a:solidFill>
                <a:schemeClr val="accent5">
                  <a:lumMod val="20000"/>
                  <a:lumOff val="80000"/>
                </a:schemeClr>
              </a:solidFill>
            </a:endParaRPr>
          </a:p>
        </p:txBody>
      </p:sp>
      <p:pic>
        <p:nvPicPr>
          <p:cNvPr id="6" name="Content Placeholder 5" descr="New Redesigned DESE Website">
            <a:extLst>
              <a:ext uri="{FF2B5EF4-FFF2-40B4-BE49-F238E27FC236}">
                <a16:creationId xmlns:a16="http://schemas.microsoft.com/office/drawing/2014/main" id="{27E17891-3C0C-4A4E-803E-8A401510C94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7743" y="1130301"/>
            <a:ext cx="11624257" cy="5438774"/>
          </a:xfrm>
        </p:spPr>
      </p:pic>
      <p:sp>
        <p:nvSpPr>
          <p:cNvPr id="4" name="Slide Number Placeholder 3">
            <a:extLst>
              <a:ext uri="{FF2B5EF4-FFF2-40B4-BE49-F238E27FC236}">
                <a16:creationId xmlns:a16="http://schemas.microsoft.com/office/drawing/2014/main" id="{1083C7E3-4291-465C-8F15-99F16A9F10C3}"/>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
        <p:nvSpPr>
          <p:cNvPr id="13" name="Arrow: Down 12">
            <a:extLst>
              <a:ext uri="{FF2B5EF4-FFF2-40B4-BE49-F238E27FC236}">
                <a16:creationId xmlns:a16="http://schemas.microsoft.com/office/drawing/2014/main" id="{6CDF06E9-4C57-4BB9-AC14-5CFF98B77086}"/>
              </a:ext>
              <a:ext uri="{C183D7F6-B498-43B3-948B-1728B52AA6E4}">
                <adec:decorative xmlns:adec="http://schemas.microsoft.com/office/drawing/2017/decorative" val="1"/>
              </a:ext>
            </a:extLst>
          </p:cNvPr>
          <p:cNvSpPr/>
          <p:nvPr/>
        </p:nvSpPr>
        <p:spPr>
          <a:xfrm>
            <a:off x="2679700" y="22479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21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D1EC-B751-4D2D-A8C2-B2EE310411DC}"/>
              </a:ext>
            </a:extLst>
          </p:cNvPr>
          <p:cNvSpPr>
            <a:spLocks noGrp="1"/>
          </p:cNvSpPr>
          <p:nvPr>
            <p:ph type="title"/>
          </p:nvPr>
        </p:nvSpPr>
        <p:spPr/>
        <p:txBody>
          <a:bodyPr/>
          <a:lstStyle/>
          <a:p>
            <a:r>
              <a:rPr lang="en-US" dirty="0">
                <a:solidFill>
                  <a:schemeClr val="accent5">
                    <a:lumMod val="20000"/>
                    <a:lumOff val="80000"/>
                  </a:schemeClr>
                </a:solidFill>
                <a:hlinkClick r:id="rId3">
                  <a:extLst>
                    <a:ext uri="{A12FA001-AC4F-418D-AE19-62706E023703}">
                      <ahyp:hlinkClr xmlns:ahyp="http://schemas.microsoft.com/office/drawing/2018/hyperlinkcolor" val="tx"/>
                    </a:ext>
                  </a:extLst>
                </a:hlinkClick>
              </a:rPr>
              <a:t>Resources: IDEA Equitable Services</a:t>
            </a:r>
            <a:endParaRPr lang="en-US" dirty="0">
              <a:solidFill>
                <a:schemeClr val="accent5">
                  <a:lumMod val="20000"/>
                  <a:lumOff val="80000"/>
                </a:schemeClr>
              </a:solidFill>
            </a:endParaRPr>
          </a:p>
        </p:txBody>
      </p:sp>
      <p:sp>
        <p:nvSpPr>
          <p:cNvPr id="3" name="Content Placeholder 2">
            <a:extLst>
              <a:ext uri="{FF2B5EF4-FFF2-40B4-BE49-F238E27FC236}">
                <a16:creationId xmlns:a16="http://schemas.microsoft.com/office/drawing/2014/main" id="{D9AE42AA-7999-433D-9C36-AE1E1A6AAE30}"/>
              </a:ext>
            </a:extLst>
          </p:cNvPr>
          <p:cNvSpPr>
            <a:spLocks noGrp="1"/>
          </p:cNvSpPr>
          <p:nvPr>
            <p:ph idx="1"/>
          </p:nvPr>
        </p:nvSpPr>
        <p:spPr/>
        <p:txBody>
          <a:bodyPr vert="horz" lIns="91440" tIns="45720" rIns="91440" bIns="45720" rtlCol="0" anchor="t">
            <a:noAutofit/>
          </a:bodyPr>
          <a:lstStyle/>
          <a:p>
            <a:pPr>
              <a:buFont typeface="Wingdings" panose="05000000000000000000" pitchFamily="2" charset="2"/>
              <a:buChar char="Ø"/>
            </a:pPr>
            <a:r>
              <a:rPr lang="en-US" sz="1800" dirty="0">
                <a:latin typeface="Segoe UI"/>
                <a:cs typeface="Segoe UI"/>
                <a:hlinkClick r:id="rId4"/>
              </a:rPr>
              <a:t>Online Module</a:t>
            </a:r>
            <a:endParaRPr lang="en-US" sz="1800" dirty="0">
              <a:latin typeface="Segoe UI"/>
              <a:cs typeface="Segoe UI"/>
              <a:hlinkClick r:id="rId3"/>
            </a:endParaRPr>
          </a:p>
          <a:p>
            <a:pPr>
              <a:buFont typeface="Wingdings" panose="05000000000000000000" pitchFamily="2" charset="2"/>
              <a:buChar char="Ø"/>
            </a:pPr>
            <a:r>
              <a:rPr lang="en-US" sz="1800" dirty="0">
                <a:latin typeface="Segoe UI"/>
                <a:cs typeface="Segoe UI"/>
                <a:hlinkClick r:id="rId5"/>
              </a:rPr>
              <a:t>Administrative Advisory SPED 2018-1 Guidance </a:t>
            </a:r>
            <a:endParaRPr lang="en-US" sz="1800" dirty="0"/>
          </a:p>
          <a:p>
            <a:pPr>
              <a:buFont typeface="Wingdings" panose="05000000000000000000" pitchFamily="2" charset="2"/>
              <a:buChar char="Ø"/>
            </a:pPr>
            <a:r>
              <a:rPr lang="en-US" sz="1800" dirty="0">
                <a:latin typeface="Segoe UI"/>
                <a:cs typeface="Segoe UI"/>
                <a:hlinkClick r:id="rId6"/>
              </a:rPr>
              <a:t>DESE IDEA Equitable Services Presentation</a:t>
            </a:r>
            <a:endParaRPr lang="en-US" sz="1800" dirty="0">
              <a:latin typeface="Segoe UI"/>
              <a:cs typeface="Segoe UI"/>
            </a:endParaRPr>
          </a:p>
          <a:p>
            <a:pPr>
              <a:buFont typeface="Wingdings" panose="05000000000000000000" pitchFamily="2" charset="2"/>
              <a:buChar char="Ø"/>
            </a:pPr>
            <a:r>
              <a:rPr lang="en-US" sz="1800" dirty="0">
                <a:latin typeface="Segoe UI"/>
                <a:cs typeface="Segoe UI"/>
                <a:hlinkClick r:id="rId4"/>
              </a:rPr>
              <a:t>DESE Federal Grant Programs</a:t>
            </a:r>
            <a:endParaRPr lang="en-US" sz="1800" dirty="0">
              <a:latin typeface="Segoe UI"/>
              <a:cs typeface="Segoe UI"/>
            </a:endParaRPr>
          </a:p>
          <a:p>
            <a:pPr>
              <a:buFont typeface="Wingdings" panose="05000000000000000000" pitchFamily="2" charset="2"/>
              <a:buChar char="Ø"/>
            </a:pPr>
            <a:r>
              <a:rPr lang="en-US" sz="1800" dirty="0">
                <a:latin typeface="Segoe UI"/>
                <a:cs typeface="Segoe UI"/>
                <a:hlinkClick r:id="rId7"/>
              </a:rPr>
              <a:t>IDEA Fund Code 240 Quick Reference Guide</a:t>
            </a:r>
            <a:endParaRPr lang="en-US" sz="1800" dirty="0">
              <a:latin typeface="Segoe UI"/>
              <a:cs typeface="Segoe UI"/>
            </a:endParaRPr>
          </a:p>
          <a:p>
            <a:pPr>
              <a:buFont typeface="Wingdings" panose="05000000000000000000" pitchFamily="2" charset="2"/>
              <a:buChar char="Ø"/>
            </a:pPr>
            <a:r>
              <a:rPr lang="en-US" sz="1800" dirty="0">
                <a:latin typeface="Segoe UI"/>
                <a:cs typeface="Segoe UI"/>
                <a:hlinkClick r:id="rId8"/>
              </a:rPr>
              <a:t> IDEA Fund Code 262 Quick Reference Guide</a:t>
            </a:r>
            <a:endParaRPr lang="en-US" sz="1800" dirty="0">
              <a:latin typeface="Segoe UI"/>
              <a:cs typeface="Segoe UI"/>
            </a:endParaRPr>
          </a:p>
          <a:p>
            <a:pPr>
              <a:buFont typeface="Wingdings" panose="05000000000000000000" pitchFamily="2" charset="2"/>
              <a:buChar char="Ø"/>
            </a:pPr>
            <a:r>
              <a:rPr lang="en-US" sz="1800" dirty="0">
                <a:latin typeface="Segoe UI"/>
                <a:cs typeface="Segoe UI"/>
                <a:hlinkClick r:id="rId9"/>
              </a:rPr>
              <a:t> IDEA Proportionate Share Quick Reference Guide</a:t>
            </a:r>
            <a:endParaRPr lang="en-US" sz="1800" dirty="0">
              <a:latin typeface="Segoe UI"/>
              <a:cs typeface="Segoe UI"/>
            </a:endParaRPr>
          </a:p>
          <a:p>
            <a:pPr>
              <a:buFont typeface="Wingdings" panose="05000000000000000000" pitchFamily="2" charset="2"/>
              <a:buChar char="Ø"/>
            </a:pPr>
            <a:r>
              <a:rPr lang="en-US" sz="1800" dirty="0">
                <a:latin typeface="Segoe UI"/>
                <a:cs typeface="Segoe UI"/>
                <a:hlinkClick r:id="rId4"/>
              </a:rPr>
              <a:t>Memos and Letters</a:t>
            </a:r>
            <a:endParaRPr lang="en-US" sz="1800" dirty="0">
              <a:latin typeface="Segoe UI"/>
              <a:cs typeface="Segoe UI"/>
            </a:endParaRPr>
          </a:p>
          <a:p>
            <a:pPr>
              <a:buFont typeface="Wingdings" panose="05000000000000000000" pitchFamily="2" charset="2"/>
              <a:buChar char="Ø"/>
            </a:pPr>
            <a:r>
              <a:rPr lang="en-US" sz="1800" dirty="0">
                <a:latin typeface="Segoe UI"/>
                <a:cs typeface="Segoe UI"/>
                <a:hlinkClick r:id="rId4"/>
              </a:rPr>
              <a:t>Sample Documents</a:t>
            </a:r>
            <a:endParaRPr lang="en-US" sz="1800" dirty="0">
              <a:latin typeface="Segoe UI"/>
              <a:cs typeface="Segoe UI"/>
            </a:endParaRPr>
          </a:p>
          <a:p>
            <a:pPr>
              <a:buFont typeface="Wingdings" panose="05000000000000000000" pitchFamily="2" charset="2"/>
              <a:buChar char="Ø"/>
            </a:pPr>
            <a:r>
              <a:rPr lang="en-US" sz="1800" dirty="0">
                <a:latin typeface="Segoe UI"/>
                <a:cs typeface="Segoe UI"/>
                <a:hlinkClick r:id="rId4"/>
              </a:rPr>
              <a:t>Federal Resources</a:t>
            </a:r>
            <a:endParaRPr lang="en-US" sz="1800" dirty="0">
              <a:latin typeface="Segoe UI"/>
              <a:cs typeface="Segoe UI"/>
            </a:endParaRPr>
          </a:p>
          <a:p>
            <a:pPr>
              <a:buFont typeface="Wingdings" panose="05000000000000000000" pitchFamily="2" charset="2"/>
              <a:buChar char="Ø"/>
            </a:pPr>
            <a:r>
              <a:rPr lang="en-US" sz="1800" b="1" dirty="0">
                <a:solidFill>
                  <a:srgbClr val="313537"/>
                </a:solidFill>
                <a:latin typeface="Calibri"/>
                <a:cs typeface="Calibri"/>
              </a:rPr>
              <a:t>Federal Special Education Entitlement</a:t>
            </a:r>
            <a:r>
              <a:rPr lang="en-US" sz="1800" b="1" u="sng" dirty="0">
                <a:solidFill>
                  <a:srgbClr val="313537"/>
                </a:solidFill>
                <a:latin typeface="Calibri"/>
                <a:cs typeface="Calibri"/>
                <a:hlinkClick r:id="rId10"/>
              </a:rPr>
              <a:t> </a:t>
            </a:r>
            <a:r>
              <a:rPr lang="en-US" sz="1800" b="1" dirty="0">
                <a:solidFill>
                  <a:srgbClr val="313537"/>
                </a:solidFill>
                <a:latin typeface="Calibri"/>
                <a:cs typeface="Calibri"/>
                <a:hlinkClick r:id="rId10"/>
              </a:rPr>
              <a:t>Grant Quick Reference Guide</a:t>
            </a:r>
          </a:p>
          <a:p>
            <a:pPr>
              <a:buFont typeface="Wingdings" panose="05000000000000000000" pitchFamily="2" charset="2"/>
              <a:buChar char="Ø"/>
            </a:pPr>
            <a:r>
              <a:rPr lang="en-US" sz="1800" b="1" dirty="0">
                <a:solidFill>
                  <a:srgbClr val="313537"/>
                </a:solidFill>
                <a:latin typeface="Calibri"/>
                <a:cs typeface="Calibri"/>
                <a:hlinkClick r:id="rId10"/>
              </a:rPr>
              <a:t> </a:t>
            </a:r>
            <a:r>
              <a:rPr lang="en-US" sz="1800" u="sng" dirty="0">
                <a:solidFill>
                  <a:srgbClr val="000000"/>
                </a:solidFill>
                <a:effectLst/>
                <a:latin typeface="Calibri"/>
                <a:ea typeface="Times New Roman" panose="02020603050405020304" pitchFamily="18" charset="0"/>
                <a:cs typeface="Segoe UI"/>
                <a:hlinkClick r:id="rId11"/>
              </a:rPr>
              <a:t>https://www.doe.mass.edu/federalgrants/idea/resources/</a:t>
            </a:r>
            <a:endParaRPr lang="en-US" sz="1800" b="1" dirty="0">
              <a:solidFill>
                <a:srgbClr val="313537"/>
              </a:solidFill>
              <a:effectLst/>
              <a:latin typeface="Calibri"/>
              <a:cs typeface="Segoe UI"/>
            </a:endParaRPr>
          </a:p>
          <a:p>
            <a:pPr>
              <a:buFont typeface="Wingdings" panose="05000000000000000000" pitchFamily="2" charset="2"/>
              <a:buChar char="Ø"/>
            </a:pPr>
            <a:endParaRPr lang="en-US" sz="1800" i="1" dirty="0"/>
          </a:p>
          <a:p>
            <a:pPr>
              <a:buFont typeface="Wingdings" panose="05000000000000000000" pitchFamily="2" charset="2"/>
              <a:buChar char="Ø"/>
            </a:pPr>
            <a:endParaRPr lang="en-US" sz="1800" dirty="0"/>
          </a:p>
          <a:p>
            <a:endParaRPr lang="en-US" dirty="0"/>
          </a:p>
        </p:txBody>
      </p:sp>
      <p:sp>
        <p:nvSpPr>
          <p:cNvPr id="4" name="Slide Number Placeholder 3">
            <a:extLst>
              <a:ext uri="{FF2B5EF4-FFF2-40B4-BE49-F238E27FC236}">
                <a16:creationId xmlns:a16="http://schemas.microsoft.com/office/drawing/2014/main" id="{20C98384-BC0D-4675-AC21-A5B44CECE121}"/>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344259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idx="4294967295"/>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Individualized Student Program(ISP) Application Overview</a:t>
            </a:r>
          </a:p>
        </p:txBody>
      </p:sp>
    </p:spTree>
    <p:extLst>
      <p:ext uri="{BB962C8B-B14F-4D97-AF65-F5344CB8AC3E}">
        <p14:creationId xmlns:p14="http://schemas.microsoft.com/office/powerpoint/2010/main" val="224314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86932" y="1204109"/>
            <a:ext cx="10023398" cy="857894"/>
          </a:xfrm>
        </p:spPr>
        <p:txBody>
          <a:bodyPr vert="horz" lIns="91440" tIns="45720" rIns="91440" bIns="45720" rtlCol="0" anchor="ctr">
            <a:normAutofit/>
          </a:bodyPr>
          <a:lstStyle/>
          <a:p>
            <a:r>
              <a:rPr lang="en-US" sz="4000" kern="1200">
                <a:solidFill>
                  <a:srgbClr val="FFFFFF"/>
                </a:solidFill>
                <a:latin typeface="+mj-lt"/>
                <a:ea typeface="+mj-ea"/>
                <a:cs typeface="+mj-cs"/>
              </a:rPr>
              <a:t>Required Documentation</a:t>
            </a:r>
          </a:p>
        </p:txBody>
      </p:sp>
      <p:sp>
        <p:nvSpPr>
          <p:cNvPr id="3" name="Content Placeholder 2"/>
          <p:cNvSpPr>
            <a:spLocks noGrp="1"/>
          </p:cNvSpPr>
          <p:nvPr>
            <p:ph sz="half" idx="1"/>
          </p:nvPr>
        </p:nvSpPr>
        <p:spPr>
          <a:xfrm>
            <a:off x="252919" y="2559090"/>
            <a:ext cx="7986409" cy="4065445"/>
          </a:xfrm>
        </p:spPr>
        <p:txBody>
          <a:bodyPr vert="horz" lIns="91440" tIns="45720" rIns="91440" bIns="45720" rtlCol="0">
            <a:normAutofit lnSpcReduction="10000"/>
          </a:bodyPr>
          <a:lstStyle/>
          <a:p>
            <a:r>
              <a:rPr lang="en-US" sz="2000" dirty="0">
                <a:solidFill>
                  <a:schemeClr val="tx1"/>
                </a:solidFill>
                <a:latin typeface="+mn-lt"/>
                <a:cs typeface="+mn-cs"/>
              </a:rPr>
              <a:t>Notification of Intent to seek Approval for ISP (603 CMR 28.06(3)(e)(4) - mandated28M/3 form</a:t>
            </a:r>
          </a:p>
          <a:p>
            <a:pPr lvl="1" indent="-228600">
              <a:buFont typeface="Arial" panose="020B0604020202020204" pitchFamily="34" charset="0"/>
              <a:buChar char="•"/>
            </a:pPr>
            <a:r>
              <a:rPr lang="en-US" sz="2000" b="1" dirty="0">
                <a:solidFill>
                  <a:schemeClr val="tx1"/>
                </a:solidFill>
                <a:latin typeface="+mn-lt"/>
                <a:cs typeface="+mn-cs"/>
              </a:rPr>
              <a:t>Now Available </a:t>
            </a:r>
            <a:r>
              <a:rPr lang="en-US" sz="2000" b="1" dirty="0">
                <a:solidFill>
                  <a:schemeClr val="tx1"/>
                </a:solidFill>
                <a:latin typeface="+mn-lt"/>
                <a:cs typeface="+mn-cs"/>
                <a:hlinkClick r:id="rId2"/>
              </a:rPr>
              <a:t>Online</a:t>
            </a:r>
            <a:endParaRPr lang="en-US" sz="2000" b="1" dirty="0">
              <a:solidFill>
                <a:schemeClr val="tx1"/>
              </a:solidFill>
              <a:latin typeface="+mn-lt"/>
              <a:cs typeface="+mn-cs"/>
            </a:endParaRPr>
          </a:p>
          <a:p>
            <a:pPr marL="508000" lvl="1" indent="-228600">
              <a:buFont typeface="Arial" panose="020B0604020202020204" pitchFamily="34" charset="0"/>
              <a:buChar char="•"/>
            </a:pPr>
            <a:endParaRPr lang="en-US" sz="2000" b="1" dirty="0">
              <a:solidFill>
                <a:schemeClr val="tx1"/>
              </a:solidFill>
              <a:latin typeface="+mn-lt"/>
              <a:cs typeface="+mn-cs"/>
            </a:endParaRPr>
          </a:p>
          <a:p>
            <a:r>
              <a:rPr lang="en-US" sz="2000" dirty="0">
                <a:solidFill>
                  <a:schemeClr val="tx1"/>
                </a:solidFill>
                <a:latin typeface="+mn-lt"/>
                <a:cs typeface="+mn-cs"/>
              </a:rPr>
              <a:t>Operational Services Division (OSD) Pricing- MA Budget Form</a:t>
            </a:r>
          </a:p>
          <a:p>
            <a:endParaRPr lang="en-US" sz="2000" dirty="0">
              <a:solidFill>
                <a:schemeClr val="tx1"/>
              </a:solidFill>
              <a:latin typeface="+mn-lt"/>
              <a:cs typeface="+mn-cs"/>
            </a:endParaRPr>
          </a:p>
          <a:p>
            <a:r>
              <a:rPr lang="en-US" sz="2000" dirty="0">
                <a:solidFill>
                  <a:schemeClr val="tx1"/>
                </a:solidFill>
                <a:latin typeface="+mn-lt"/>
                <a:cs typeface="+mn-cs"/>
              </a:rPr>
              <a:t>Contract with the private school </a:t>
            </a:r>
            <a:r>
              <a:rPr lang="en-US" sz="2000" b="1" dirty="0">
                <a:solidFill>
                  <a:schemeClr val="tx1"/>
                </a:solidFill>
                <a:latin typeface="+mn-lt"/>
                <a:cs typeface="+mn-cs"/>
              </a:rPr>
              <a:t>or information on terms of the contract consistent with the 603 CMR 28.06(3)(f)</a:t>
            </a:r>
          </a:p>
          <a:p>
            <a:endParaRPr lang="en-US" sz="2000" b="1" dirty="0">
              <a:solidFill>
                <a:schemeClr val="tx1"/>
              </a:solidFill>
              <a:latin typeface="+mn-lt"/>
              <a:cs typeface="+mn-cs"/>
            </a:endParaRPr>
          </a:p>
          <a:p>
            <a:r>
              <a:rPr lang="en-US" sz="2000" dirty="0">
                <a:solidFill>
                  <a:schemeClr val="tx1"/>
                </a:solidFill>
                <a:latin typeface="+mn-lt"/>
                <a:cs typeface="+mn-cs"/>
              </a:rPr>
              <a:t>Public School District Monitoring Plan</a:t>
            </a:r>
          </a:p>
          <a:p>
            <a:pPr marL="0"/>
            <a:endParaRPr lang="en-US" sz="2000" dirty="0">
              <a:solidFill>
                <a:schemeClr val="tx1"/>
              </a:solidFill>
              <a:latin typeface="+mn-lt"/>
              <a:cs typeface="+mn-cs"/>
            </a:endParaRPr>
          </a:p>
          <a:p>
            <a:r>
              <a:rPr lang="en-US" sz="2000" dirty="0">
                <a:solidFill>
                  <a:schemeClr val="tx1"/>
                </a:solidFill>
                <a:latin typeface="+mn-lt"/>
                <a:cs typeface="+mn-cs"/>
              </a:rPr>
              <a:t>Current Student IEP/Signed PL1</a:t>
            </a:r>
          </a:p>
        </p:txBody>
      </p:sp>
      <p:pic>
        <p:nvPicPr>
          <p:cNvPr id="5" name="Picture 4" descr="Person working with laptop and notepad">
            <a:extLst>
              <a:ext uri="{FF2B5EF4-FFF2-40B4-BE49-F238E27FC236}">
                <a16:creationId xmlns:a16="http://schemas.microsoft.com/office/drawing/2014/main" id="{4D56FF97-81D6-4B4D-A9E9-649E44FE9ADD}"/>
              </a:ext>
            </a:extLst>
          </p:cNvPr>
          <p:cNvPicPr>
            <a:picLocks noChangeAspect="1"/>
          </p:cNvPicPr>
          <p:nvPr/>
        </p:nvPicPr>
        <p:blipFill rotWithShape="1">
          <a:blip r:embed="rId3">
            <a:extLst>
              <a:ext uri="{28A0092B-C50C-407E-A947-70E740481C1C}">
                <a14:useLocalDpi xmlns:a14="http://schemas.microsoft.com/office/drawing/2010/main" val="0"/>
              </a:ext>
            </a:extLst>
          </a:blip>
          <a:srcRect l="13154" r="17988" b="1"/>
          <a:stretch/>
        </p:blipFill>
        <p:spPr>
          <a:xfrm>
            <a:off x="8508003" y="3429000"/>
            <a:ext cx="2909099" cy="2820012"/>
          </a:xfrm>
          <a:prstGeom prst="rect">
            <a:avLst/>
          </a:prstGeom>
        </p:spPr>
      </p:pic>
    </p:spTree>
    <p:extLst>
      <p:ext uri="{BB962C8B-B14F-4D97-AF65-F5344CB8AC3E}">
        <p14:creationId xmlns:p14="http://schemas.microsoft.com/office/powerpoint/2010/main" val="1699210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53572"/>
            <a:ext cx="3887234" cy="4461163"/>
          </a:xfrm>
        </p:spPr>
        <p:txBody>
          <a:bodyPr vert="horz" lIns="91440" tIns="45720" rIns="91440" bIns="45720" rtlCol="0" anchor="ctr">
            <a:normAutofit/>
          </a:bodyPr>
          <a:lstStyle/>
          <a:p>
            <a:r>
              <a:rPr lang="en-US" sz="3700" kern="1200">
                <a:solidFill>
                  <a:srgbClr val="FFFFFF"/>
                </a:solidFill>
                <a:latin typeface="+mj-lt"/>
                <a:ea typeface="+mj-ea"/>
                <a:cs typeface="+mj-cs"/>
              </a:rPr>
              <a:t>Notification of Intent to Seek Approval for ISP </a:t>
            </a:r>
            <a:br>
              <a:rPr lang="en-US" sz="3700" kern="1200">
                <a:solidFill>
                  <a:srgbClr val="FFFFFF"/>
                </a:solidFill>
                <a:latin typeface="+mj-lt"/>
                <a:ea typeface="+mj-ea"/>
                <a:cs typeface="+mj-cs"/>
              </a:rPr>
            </a:br>
            <a:r>
              <a:rPr lang="en-US" sz="3700" kern="1200">
                <a:solidFill>
                  <a:srgbClr val="FFFFFF"/>
                </a:solidFill>
                <a:latin typeface="+mj-lt"/>
                <a:ea typeface="+mj-ea"/>
                <a:cs typeface="+mj-cs"/>
              </a:rPr>
              <a:t>(603 CMR 28.06(3)(e)(4)</a:t>
            </a:r>
            <a:br>
              <a:rPr lang="en-US" sz="3700" kern="1200">
                <a:solidFill>
                  <a:srgbClr val="FFFFFF"/>
                </a:solidFill>
                <a:latin typeface="+mj-lt"/>
                <a:ea typeface="+mj-ea"/>
                <a:cs typeface="+mj-cs"/>
              </a:rPr>
            </a:br>
            <a:endParaRPr lang="en-US" sz="3700" kern="1200">
              <a:solidFill>
                <a:srgbClr val="FFFFFF"/>
              </a:solidFill>
              <a:latin typeface="+mj-lt"/>
              <a:ea typeface="+mj-ea"/>
              <a:cs typeface="+mj-cs"/>
            </a:endParaRP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sz="half" idx="1"/>
          </p:nvPr>
        </p:nvSpPr>
        <p:spPr>
          <a:xfrm>
            <a:off x="4167272" y="1704385"/>
            <a:ext cx="6906491" cy="5585619"/>
          </a:xfrm>
        </p:spPr>
        <p:txBody>
          <a:bodyPr vert="horz" lIns="91440" tIns="45720" rIns="91440" bIns="45720" rtlCol="0" anchor="ctr">
            <a:normAutofit/>
          </a:bodyPr>
          <a:lstStyle/>
          <a:p>
            <a:pPr marL="914400" lvl="2">
              <a:buFont typeface="Arial" panose="020B0604020202020204" pitchFamily="34" charset="0"/>
              <a:buChar char="•"/>
            </a:pPr>
            <a:r>
              <a:rPr lang="en-US" b="1" dirty="0">
                <a:solidFill>
                  <a:schemeClr val="tx1"/>
                </a:solidFill>
                <a:latin typeface="+mn-lt"/>
                <a:cs typeface="+mn-cs"/>
              </a:rPr>
              <a:t>ISP 28M3 Form Must be Completely Filled Out</a:t>
            </a:r>
            <a:endParaRPr lang="en-US" dirty="0">
              <a:solidFill>
                <a:schemeClr val="tx1"/>
              </a:solidFill>
              <a:latin typeface="+mn-lt"/>
              <a:cs typeface="+mn-cs"/>
            </a:endParaRPr>
          </a:p>
          <a:p>
            <a:pPr lvl="2">
              <a:buFont typeface="Arial" panose="020B0604020202020204" pitchFamily="34" charset="0"/>
              <a:buChar char="•"/>
            </a:pPr>
            <a:r>
              <a:rPr lang="en-US" dirty="0">
                <a:solidFill>
                  <a:schemeClr val="tx1"/>
                </a:solidFill>
                <a:latin typeface="+mn-lt"/>
                <a:cs typeface="+mn-cs"/>
              </a:rPr>
              <a:t>Section 1 Required Documentation Checklist</a:t>
            </a:r>
          </a:p>
          <a:p>
            <a:pPr lvl="3" indent="-228600">
              <a:buFont typeface="Arial" panose="020B0604020202020204" pitchFamily="34" charset="0"/>
              <a:buChar char="•"/>
            </a:pPr>
            <a:r>
              <a:rPr lang="en-US" b="1" dirty="0">
                <a:solidFill>
                  <a:schemeClr val="tx1"/>
                </a:solidFill>
                <a:latin typeface="+mn-lt"/>
                <a:cs typeface="+mn-cs"/>
              </a:rPr>
              <a:t>Documents 3-6 Require Upload to Submit</a:t>
            </a:r>
          </a:p>
          <a:p>
            <a:pPr lvl="2">
              <a:buFont typeface="Arial" panose="020B0604020202020204" pitchFamily="34" charset="0"/>
              <a:buChar char="•"/>
            </a:pPr>
            <a:r>
              <a:rPr lang="en-US" dirty="0">
                <a:solidFill>
                  <a:schemeClr val="tx1"/>
                </a:solidFill>
                <a:latin typeface="+mn-lt"/>
                <a:cs typeface="+mn-cs"/>
              </a:rPr>
              <a:t>Section 2 Student Info</a:t>
            </a:r>
          </a:p>
          <a:p>
            <a:pPr lvl="2">
              <a:buFont typeface="Arial" panose="020B0604020202020204" pitchFamily="34" charset="0"/>
              <a:buChar char="•"/>
            </a:pPr>
            <a:r>
              <a:rPr lang="en-US" dirty="0">
                <a:solidFill>
                  <a:schemeClr val="tx1"/>
                </a:solidFill>
                <a:latin typeface="+mn-lt"/>
                <a:cs typeface="+mn-cs"/>
              </a:rPr>
              <a:t>Section 3 Public School District Info</a:t>
            </a:r>
          </a:p>
          <a:p>
            <a:pPr lvl="2">
              <a:buFont typeface="Arial" panose="020B0604020202020204" pitchFamily="34" charset="0"/>
              <a:buChar char="•"/>
            </a:pPr>
            <a:r>
              <a:rPr lang="en-US" dirty="0">
                <a:solidFill>
                  <a:schemeClr val="tx1"/>
                </a:solidFill>
                <a:latin typeface="+mn-lt"/>
                <a:cs typeface="+mn-cs"/>
              </a:rPr>
              <a:t>Section 4 Justification  </a:t>
            </a:r>
          </a:p>
          <a:p>
            <a:pPr lvl="2">
              <a:buFont typeface="Arial" panose="020B0604020202020204" pitchFamily="34" charset="0"/>
              <a:buChar char="•"/>
            </a:pPr>
            <a:r>
              <a:rPr lang="en-US" dirty="0">
                <a:solidFill>
                  <a:schemeClr val="tx1"/>
                </a:solidFill>
                <a:latin typeface="+mn-lt"/>
                <a:cs typeface="+mn-cs"/>
              </a:rPr>
              <a:t>Section 5 Unapproved Program Info </a:t>
            </a:r>
          </a:p>
          <a:p>
            <a:pPr lvl="3" indent="-228600">
              <a:buFont typeface="Arial" panose="020B0604020202020204" pitchFamily="34" charset="0"/>
              <a:buChar char="•"/>
            </a:pPr>
            <a:r>
              <a:rPr lang="en-US" b="1" dirty="0">
                <a:solidFill>
                  <a:schemeClr val="tx1"/>
                </a:solidFill>
                <a:latin typeface="+mn-lt"/>
                <a:cs typeface="+mn-cs"/>
              </a:rPr>
              <a:t>Program Pricing Code Required</a:t>
            </a:r>
          </a:p>
          <a:p>
            <a:pPr lvl="3" indent="-228600">
              <a:buFont typeface="Arial" panose="020B0604020202020204" pitchFamily="34" charset="0"/>
              <a:buChar char="•"/>
            </a:pPr>
            <a:r>
              <a:rPr lang="en-US" dirty="0">
                <a:solidFill>
                  <a:schemeClr val="tx1"/>
                </a:solidFill>
                <a:latin typeface="+mn-lt"/>
                <a:cs typeface="+mn-cs"/>
              </a:rPr>
              <a:t>If program does not have pricing code, email Elena </a:t>
            </a:r>
            <a:r>
              <a:rPr lang="en-US" dirty="0" err="1">
                <a:solidFill>
                  <a:schemeClr val="tx1"/>
                </a:solidFill>
                <a:latin typeface="+mn-lt"/>
                <a:cs typeface="+mn-cs"/>
              </a:rPr>
              <a:t>DeMelin</a:t>
            </a:r>
            <a:r>
              <a:rPr lang="en-US" dirty="0">
                <a:solidFill>
                  <a:schemeClr val="tx1"/>
                </a:solidFill>
                <a:latin typeface="+mn-lt"/>
                <a:cs typeface="+mn-cs"/>
              </a:rPr>
              <a:t> at </a:t>
            </a:r>
            <a:r>
              <a:rPr lang="en-US" dirty="0">
                <a:solidFill>
                  <a:schemeClr val="tx1"/>
                </a:solidFill>
                <a:latin typeface="+mn-lt"/>
                <a:cs typeface="+mn-cs"/>
                <a:hlinkClick r:id="rId2"/>
              </a:rPr>
              <a:t>Elena.A.DeMelin@mass.gov</a:t>
            </a:r>
            <a:r>
              <a:rPr lang="en-US" dirty="0">
                <a:solidFill>
                  <a:schemeClr val="tx1"/>
                </a:solidFill>
                <a:latin typeface="+mn-lt"/>
                <a:cs typeface="+mn-cs"/>
              </a:rPr>
              <a:t> to request </a:t>
            </a:r>
            <a:r>
              <a:rPr lang="en-US" b="1" dirty="0">
                <a:solidFill>
                  <a:schemeClr val="tx1"/>
                </a:solidFill>
                <a:latin typeface="+mn-lt"/>
                <a:cs typeface="+mn-cs"/>
              </a:rPr>
              <a:t> </a:t>
            </a:r>
          </a:p>
          <a:p>
            <a:pPr lvl="2">
              <a:buFont typeface="Arial" panose="020B0604020202020204" pitchFamily="34" charset="0"/>
              <a:buChar char="•"/>
            </a:pPr>
            <a:r>
              <a:rPr lang="en-US" dirty="0">
                <a:solidFill>
                  <a:schemeClr val="tx1"/>
                </a:solidFill>
                <a:latin typeface="+mn-lt"/>
                <a:cs typeface="+mn-cs"/>
              </a:rPr>
              <a:t>Section 6 Statement of Assurances</a:t>
            </a:r>
          </a:p>
          <a:p>
            <a:pPr marL="1371600" lvl="3" indent="-228600">
              <a:buFont typeface="Arial" panose="020B0604020202020204" pitchFamily="34" charset="0"/>
              <a:buChar char="•"/>
            </a:pPr>
            <a:endParaRPr lang="en-US" b="1" dirty="0">
              <a:solidFill>
                <a:schemeClr val="tx1"/>
              </a:solidFill>
              <a:latin typeface="+mn-lt"/>
              <a:cs typeface="+mn-cs"/>
            </a:endParaRPr>
          </a:p>
          <a:p>
            <a:pPr lvl="3" indent="-228600">
              <a:buFont typeface="Arial" panose="020B0604020202020204" pitchFamily="34" charset="0"/>
              <a:buChar char="•"/>
            </a:pPr>
            <a:endParaRPr lang="en-US" b="1" dirty="0">
              <a:solidFill>
                <a:schemeClr val="tx1"/>
              </a:solidFill>
              <a:latin typeface="+mn-lt"/>
              <a:cs typeface="+mn-cs"/>
            </a:endParaRPr>
          </a:p>
          <a:p>
            <a:pPr lvl="3" indent="-228600">
              <a:buFont typeface="Arial" panose="020B0604020202020204" pitchFamily="34" charset="0"/>
              <a:buChar char="•"/>
            </a:pPr>
            <a:endParaRPr lang="en-US" b="1" dirty="0">
              <a:solidFill>
                <a:schemeClr val="tx1"/>
              </a:solidFill>
              <a:latin typeface="+mn-lt"/>
              <a:cs typeface="+mn-cs"/>
            </a:endParaRPr>
          </a:p>
          <a:p>
            <a:pPr marL="1371600" lvl="3" indent="-228600">
              <a:buFont typeface="Arial" panose="020B0604020202020204" pitchFamily="34" charset="0"/>
              <a:buChar char="•"/>
            </a:pPr>
            <a:endParaRPr lang="en-US" b="1" dirty="0">
              <a:solidFill>
                <a:schemeClr val="tx1"/>
              </a:solidFill>
              <a:latin typeface="+mn-lt"/>
              <a:cs typeface="+mn-cs"/>
            </a:endParaRPr>
          </a:p>
          <a:p>
            <a:pPr marL="1371600" lvl="3" indent="-228600">
              <a:buFont typeface="Arial" panose="020B0604020202020204" pitchFamily="34" charset="0"/>
              <a:buChar char="•"/>
            </a:pPr>
            <a:endParaRPr lang="en-US" b="1" dirty="0">
              <a:solidFill>
                <a:schemeClr val="tx1"/>
              </a:solidFill>
              <a:latin typeface="+mn-lt"/>
              <a:cs typeface="+mn-cs"/>
            </a:endParaRPr>
          </a:p>
          <a:p>
            <a:pPr lvl="3" indent="-228600">
              <a:buFont typeface="Arial" panose="020B0604020202020204" pitchFamily="34" charset="0"/>
              <a:buChar char="•"/>
            </a:pPr>
            <a:endParaRPr lang="en-US" b="1" dirty="0">
              <a:solidFill>
                <a:schemeClr val="tx1"/>
              </a:solidFill>
              <a:latin typeface="+mn-lt"/>
              <a:cs typeface="+mn-cs"/>
            </a:endParaRPr>
          </a:p>
          <a:p>
            <a:pPr lvl="1" indent="-228600">
              <a:buFont typeface="Arial" panose="020B0604020202020204" pitchFamily="34" charset="0"/>
              <a:buChar char="•"/>
            </a:pPr>
            <a:endParaRPr lang="en-US" dirty="0">
              <a:solidFill>
                <a:schemeClr val="tx1"/>
              </a:solidFill>
              <a:latin typeface="+mn-lt"/>
              <a:cs typeface="+mn-cs"/>
            </a:endParaRPr>
          </a:p>
        </p:txBody>
      </p:sp>
    </p:spTree>
    <p:extLst>
      <p:ext uri="{BB962C8B-B14F-4D97-AF65-F5344CB8AC3E}">
        <p14:creationId xmlns:p14="http://schemas.microsoft.com/office/powerpoint/2010/main" val="171048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US" sz="4000">
                <a:solidFill>
                  <a:srgbClr val="FFFFFF"/>
                </a:solidFill>
              </a:rPr>
              <a:t>Operational Services Division (OSD) Pricing- Budget</a:t>
            </a:r>
            <a:br>
              <a:rPr lang="en-US" sz="4000">
                <a:solidFill>
                  <a:srgbClr val="FFFFFF"/>
                </a:solidFill>
              </a:rPr>
            </a:br>
            <a:endParaRPr lang="en-US" sz="400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5948831" cy="4334629"/>
          </a:xfrm>
        </p:spPr>
        <p:txBody>
          <a:bodyPr anchor="ctr">
            <a:normAutofit/>
          </a:bodyPr>
          <a:lstStyle/>
          <a:p>
            <a:pPr lvl="1">
              <a:lnSpc>
                <a:spcPct val="90000"/>
              </a:lnSpc>
            </a:pPr>
            <a:r>
              <a:rPr lang="en-US" sz="2400">
                <a:solidFill>
                  <a:srgbClr val="FEFFFF"/>
                </a:solidFill>
              </a:rPr>
              <a:t>Annual Rate </a:t>
            </a:r>
          </a:p>
          <a:p>
            <a:pPr lvl="1">
              <a:lnSpc>
                <a:spcPct val="90000"/>
              </a:lnSpc>
            </a:pPr>
            <a:r>
              <a:rPr lang="en-US" sz="2400">
                <a:solidFill>
                  <a:srgbClr val="FEFFFF"/>
                </a:solidFill>
              </a:rPr>
              <a:t>1-1 Rate</a:t>
            </a:r>
          </a:p>
          <a:p>
            <a:pPr lvl="1">
              <a:lnSpc>
                <a:spcPct val="90000"/>
              </a:lnSpc>
            </a:pPr>
            <a:r>
              <a:rPr lang="en-US" sz="2400">
                <a:solidFill>
                  <a:srgbClr val="FEFFFF"/>
                </a:solidFill>
              </a:rPr>
              <a:t>FEIN #</a:t>
            </a:r>
          </a:p>
          <a:p>
            <a:pPr lvl="1">
              <a:lnSpc>
                <a:spcPct val="90000"/>
              </a:lnSpc>
            </a:pPr>
            <a:r>
              <a:rPr lang="en-US" sz="2400">
                <a:solidFill>
                  <a:srgbClr val="FEFFFF"/>
                </a:solidFill>
              </a:rPr>
              <a:t># of Placement Days</a:t>
            </a:r>
          </a:p>
          <a:p>
            <a:pPr lvl="1">
              <a:lnSpc>
                <a:spcPct val="90000"/>
              </a:lnSpc>
            </a:pPr>
            <a:r>
              <a:rPr lang="en-US" sz="2400">
                <a:solidFill>
                  <a:srgbClr val="FEFFFF"/>
                </a:solidFill>
              </a:rPr>
              <a:t>Signature Required by Unapproved Program</a:t>
            </a:r>
          </a:p>
          <a:p>
            <a:pPr marL="457200" lvl="1" indent="0">
              <a:lnSpc>
                <a:spcPct val="90000"/>
              </a:lnSpc>
              <a:buNone/>
            </a:pPr>
            <a:endParaRPr lang="en-US" sz="2400">
              <a:solidFill>
                <a:srgbClr val="FEFFFF"/>
              </a:solidFill>
            </a:endParaRPr>
          </a:p>
          <a:p>
            <a:pPr marL="457200" lvl="1" indent="0">
              <a:lnSpc>
                <a:spcPct val="90000"/>
              </a:lnSpc>
              <a:buNone/>
            </a:pPr>
            <a:r>
              <a:rPr lang="en-US" sz="2400" b="1">
                <a:solidFill>
                  <a:srgbClr val="FEFFFF"/>
                </a:solidFill>
              </a:rPr>
              <a:t>Note: out of state program can either provide a statement by host state on tuition or completed MA OSD Budget Form</a:t>
            </a:r>
          </a:p>
          <a:p>
            <a:pPr>
              <a:lnSpc>
                <a:spcPct val="90000"/>
              </a:lnSpc>
            </a:pPr>
            <a:endParaRPr lang="en-US" sz="2400">
              <a:solidFill>
                <a:srgbClr val="FEFFFF"/>
              </a:solidFill>
            </a:endParaRPr>
          </a:p>
        </p:txBody>
      </p:sp>
    </p:spTree>
    <p:extLst>
      <p:ext uri="{BB962C8B-B14F-4D97-AF65-F5344CB8AC3E}">
        <p14:creationId xmlns:p14="http://schemas.microsoft.com/office/powerpoint/2010/main" val="94124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2500">
                <a:solidFill>
                  <a:srgbClr val="FFFFFF"/>
                </a:solidFill>
                <a:latin typeface="Segoe UI Semibold"/>
                <a:cs typeface="Segoe UI Semibold"/>
              </a:rPr>
              <a:t>Written Contract with the private school or information on terms of the contact consistent with </a:t>
            </a:r>
            <a:br>
              <a:rPr lang="en-US" sz="2500"/>
            </a:br>
            <a:r>
              <a:rPr lang="en-US" sz="2500">
                <a:solidFill>
                  <a:srgbClr val="FFFFFF"/>
                </a:solidFill>
                <a:latin typeface="Segoe UI Semibold"/>
                <a:cs typeface="Segoe UI Semibold"/>
              </a:rPr>
              <a:t>603 CMR 28.06(3)(f)</a:t>
            </a:r>
            <a:br>
              <a:rPr lang="en-US" sz="2500"/>
            </a:br>
            <a:endParaRPr lang="en-US" sz="2500">
              <a:solidFill>
                <a:srgbClr val="FFFFFF"/>
              </a:solidFill>
            </a:endParaRPr>
          </a:p>
        </p:txBody>
      </p:sp>
      <p:sp>
        <p:nvSpPr>
          <p:cNvPr id="3" name="Content Placeholder 2"/>
          <p:cNvSpPr>
            <a:spLocks noGrp="1"/>
          </p:cNvSpPr>
          <p:nvPr>
            <p:ph idx="1"/>
          </p:nvPr>
        </p:nvSpPr>
        <p:spPr>
          <a:xfrm>
            <a:off x="4250987" y="107004"/>
            <a:ext cx="7772400" cy="6556443"/>
          </a:xfrm>
        </p:spPr>
        <p:txBody>
          <a:bodyPr anchor="ctr">
            <a:normAutofit/>
          </a:bodyPr>
          <a:lstStyle/>
          <a:p>
            <a:pPr marL="514350" indent="-514350">
              <a:lnSpc>
                <a:spcPct val="90000"/>
              </a:lnSpc>
              <a:buFont typeface="+mj-lt"/>
              <a:buAutoNum type="arabicPeriod"/>
            </a:pPr>
            <a:r>
              <a:rPr lang="en-US" sz="1500"/>
              <a:t>The out-of-district placement shall comply with all elements of the IEP for the student and shall provide, in writing, to the Administrator of Special Education detailed documentation of such compliance through completion of required student progress reports.</a:t>
            </a:r>
          </a:p>
          <a:p>
            <a:pPr marL="514350" indent="-514350">
              <a:lnSpc>
                <a:spcPct val="90000"/>
              </a:lnSpc>
              <a:buFont typeface="+mj-lt"/>
              <a:buAutoNum type="arabicPeriod"/>
            </a:pPr>
            <a:r>
              <a:rPr lang="en-US" sz="1500"/>
              <a:t>The out-of-district placement shall allow the placing school district to monitor and evaluate the education of the student and shall make available, upon request, any records pertaining to the student to authorized school personnel from the school district and the Department in accordance with 603 CMR 23.00: Student Records.</a:t>
            </a:r>
          </a:p>
          <a:p>
            <a:pPr marL="514350" indent="-514350">
              <a:lnSpc>
                <a:spcPct val="90000"/>
              </a:lnSpc>
              <a:buFont typeface="+mj-lt"/>
              <a:buAutoNum type="arabicPeriod"/>
            </a:pPr>
            <a:r>
              <a:rPr lang="en-US" sz="1500"/>
              <a:t>The out-of-district placement shall allow the placing school district and/or the Department to conduct announced and unannounced site visits and to review all documents relating to the provision of special education services to Massachusetts students at public expense. Access to documents for the placing school district shall include general documents available to the public, documents specifically related to the student placed by such district, and other documents only to the extent they are necessary to verify and evaluate education services provided at public expense.</a:t>
            </a:r>
          </a:p>
          <a:p>
            <a:pPr marL="514350" indent="-514350">
              <a:lnSpc>
                <a:spcPct val="90000"/>
              </a:lnSpc>
              <a:buFont typeface="+mj-lt"/>
              <a:buAutoNum type="arabicPeriod"/>
            </a:pPr>
            <a:r>
              <a:rPr lang="en-US" sz="1500"/>
              <a:t>The out-of-district placement shall afford publicly-funded students all the substantive and procedural rights held by eligible students, including but not limited to those specified in 603 CMR 28.09, and shall comply with all other applicable requirements of 603 CMR 28.00 and applicable policy statements and directives issued by the Department.</a:t>
            </a:r>
          </a:p>
          <a:p>
            <a:pPr marL="514350" indent="-514350">
              <a:lnSpc>
                <a:spcPct val="90000"/>
              </a:lnSpc>
              <a:buFont typeface="+mj-lt"/>
              <a:buAutoNum type="arabicPeriod"/>
            </a:pPr>
            <a:r>
              <a:rPr lang="en-US" sz="1500"/>
              <a:t>No school district shall contract with any out-of-district placement that discriminates on the grounds of race, color, religion, sexual orientation, or national origin, or that discriminates against qualified persons with disabilities.</a:t>
            </a:r>
          </a:p>
          <a:p>
            <a:pPr marL="0" indent="0">
              <a:lnSpc>
                <a:spcPct val="90000"/>
              </a:lnSpc>
              <a:buNone/>
            </a:pPr>
            <a:endParaRPr lang="en-US" sz="1500"/>
          </a:p>
          <a:p>
            <a:pPr marL="0" indent="0">
              <a:lnSpc>
                <a:spcPct val="90000"/>
              </a:lnSpc>
              <a:buNone/>
            </a:pPr>
            <a:r>
              <a:rPr lang="en-US" sz="1500" b="1">
                <a:latin typeface="Segoe UI"/>
                <a:cs typeface="Segoe UI"/>
              </a:rPr>
              <a:t>NOTE: These 5 Elements are Required Terms of Contract Between Public School Districts and Unapproved Programs</a:t>
            </a:r>
          </a:p>
        </p:txBody>
      </p:sp>
    </p:spTree>
    <p:extLst>
      <p:ext uri="{BB962C8B-B14F-4D97-AF65-F5344CB8AC3E}">
        <p14:creationId xmlns:p14="http://schemas.microsoft.com/office/powerpoint/2010/main" val="233519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39EF-249E-4345-95FC-C711A38EC7D9}"/>
              </a:ext>
            </a:extLst>
          </p:cNvPr>
          <p:cNvSpPr>
            <a:spLocks noGrp="1"/>
          </p:cNvSpPr>
          <p:nvPr>
            <p:ph type="title"/>
          </p:nvPr>
        </p:nvSpPr>
        <p:spPr/>
        <p:txBody>
          <a:bodyPr/>
          <a:lstStyle/>
          <a:p>
            <a:r>
              <a:rPr lang="en-US">
                <a:latin typeface="Segoe UI Semibold"/>
                <a:cs typeface="Segoe UI Semibold"/>
              </a:rPr>
              <a:t>Remote special education services</a:t>
            </a:r>
            <a:endParaRPr lang="en-US"/>
          </a:p>
        </p:txBody>
      </p:sp>
      <p:sp>
        <p:nvSpPr>
          <p:cNvPr id="3" name="Content Placeholder 2">
            <a:extLst>
              <a:ext uri="{FF2B5EF4-FFF2-40B4-BE49-F238E27FC236}">
                <a16:creationId xmlns:a16="http://schemas.microsoft.com/office/drawing/2014/main" id="{5F41B718-B13D-49F3-8EDF-E89661E29318}"/>
              </a:ext>
            </a:extLst>
          </p:cNvPr>
          <p:cNvSpPr>
            <a:spLocks noGrp="1"/>
          </p:cNvSpPr>
          <p:nvPr>
            <p:ph idx="1"/>
          </p:nvPr>
        </p:nvSpPr>
        <p:spPr>
          <a:xfrm>
            <a:off x="409593" y="626554"/>
            <a:ext cx="11529122" cy="5653595"/>
          </a:xfrm>
        </p:spPr>
        <p:txBody>
          <a:bodyPr vert="horz" lIns="91440" tIns="45720" rIns="91440" bIns="45720" rtlCol="0" anchor="t">
            <a:noAutofit/>
          </a:bodyPr>
          <a:lstStyle/>
          <a:p>
            <a:endParaRPr lang="en-US" dirty="0">
              <a:latin typeface="Segoe UI"/>
              <a:cs typeface="Segoe UI"/>
            </a:endParaRPr>
          </a:p>
          <a:p>
            <a:r>
              <a:rPr lang="en-US" dirty="0">
                <a:latin typeface="Segoe UI"/>
                <a:cs typeface="Segoe UI"/>
              </a:rPr>
              <a:t>Schools and districts can provide remote special education services on a </a:t>
            </a:r>
            <a:r>
              <a:rPr lang="en-US" i="1" dirty="0">
                <a:latin typeface="Segoe UI"/>
                <a:cs typeface="Segoe UI"/>
              </a:rPr>
              <a:t>temporary</a:t>
            </a:r>
            <a:r>
              <a:rPr lang="en-US" dirty="0">
                <a:latin typeface="Segoe UI"/>
                <a:cs typeface="Segoe UI"/>
              </a:rPr>
              <a:t> basis if students are quarantining </a:t>
            </a:r>
            <a:endParaRPr lang="en-US" dirty="0"/>
          </a:p>
          <a:p>
            <a:pPr lvl="1"/>
            <a:r>
              <a:rPr lang="en-US" dirty="0">
                <a:latin typeface="Segoe UI"/>
                <a:cs typeface="Segoe UI"/>
              </a:rPr>
              <a:t>Q&amp;A 5: </a:t>
            </a:r>
            <a:r>
              <a:rPr lang="en-US" dirty="0">
                <a:latin typeface="Segoe UI"/>
                <a:cs typeface="Segoe UI"/>
                <a:hlinkClick r:id="rId3"/>
              </a:rPr>
              <a:t>Coronavirus/COVID-19: August 20, 2021 Installment of FAQs (about the 2021-22 School Year) (mass.edu)</a:t>
            </a:r>
            <a:endParaRPr lang="en-US" dirty="0">
              <a:latin typeface="Segoe UI"/>
              <a:cs typeface="Segoe UI"/>
            </a:endParaRPr>
          </a:p>
          <a:p>
            <a:pPr lvl="1"/>
            <a:r>
              <a:rPr lang="en-US" dirty="0">
                <a:latin typeface="Segoe UI"/>
                <a:cs typeface="Segoe UI"/>
              </a:rPr>
              <a:t>Communicate with parents/guardians</a:t>
            </a:r>
          </a:p>
          <a:p>
            <a:pPr lvl="1"/>
            <a:r>
              <a:rPr lang="en-US" dirty="0">
                <a:latin typeface="Segoe UI"/>
                <a:cs typeface="Segoe UI"/>
              </a:rPr>
              <a:t>Provide increased access for students</a:t>
            </a:r>
            <a:endParaRPr lang="en-US" dirty="0"/>
          </a:p>
          <a:p>
            <a:r>
              <a:rPr lang="en-US" dirty="0">
                <a:latin typeface="Segoe UI"/>
                <a:cs typeface="Segoe UI"/>
              </a:rPr>
              <a:t>Remote special education services cannot be a permanent solution at this time</a:t>
            </a:r>
          </a:p>
        </p:txBody>
      </p:sp>
      <p:sp>
        <p:nvSpPr>
          <p:cNvPr id="4" name="Slide Number Placeholder 3">
            <a:extLst>
              <a:ext uri="{FF2B5EF4-FFF2-40B4-BE49-F238E27FC236}">
                <a16:creationId xmlns:a16="http://schemas.microsoft.com/office/drawing/2014/main" id="{F804DDDA-F7A6-4758-A095-4C5ECDD75BF4}"/>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561899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School District Monitoring Plan</a:t>
            </a:r>
            <a:br>
              <a:rPr lang="en-US">
                <a:solidFill>
                  <a:srgbClr val="FFFFFF"/>
                </a:solidFill>
              </a:rPr>
            </a:br>
            <a:endParaRPr lang="en-US">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7308" y="591344"/>
            <a:ext cx="6906491" cy="5585619"/>
          </a:xfrm>
        </p:spPr>
        <p:txBody>
          <a:bodyPr anchor="ctr">
            <a:normAutofit/>
          </a:bodyPr>
          <a:lstStyle/>
          <a:p>
            <a:pPr>
              <a:lnSpc>
                <a:spcPct val="90000"/>
              </a:lnSpc>
            </a:pPr>
            <a:r>
              <a:rPr lang="en-US"/>
              <a:t> </a:t>
            </a:r>
            <a:r>
              <a:rPr lang="en-US" sz="2800"/>
              <a:t>Should indicate the methods for monitoring the provision of educational services and progress per 603CMR 28.06(3)(b).</a:t>
            </a:r>
          </a:p>
          <a:p>
            <a:pPr lvl="1">
              <a:lnSpc>
                <a:spcPct val="90000"/>
              </a:lnSpc>
            </a:pPr>
            <a:r>
              <a:rPr lang="en-US"/>
              <a:t> Examples:</a:t>
            </a:r>
          </a:p>
          <a:p>
            <a:pPr lvl="2">
              <a:lnSpc>
                <a:spcPct val="90000"/>
              </a:lnSpc>
            </a:pPr>
            <a:r>
              <a:rPr lang="en-US" b="1"/>
              <a:t>Onsite Visits</a:t>
            </a:r>
          </a:p>
          <a:p>
            <a:pPr lvl="2">
              <a:lnSpc>
                <a:spcPct val="90000"/>
              </a:lnSpc>
            </a:pPr>
            <a:r>
              <a:rPr lang="en-US" b="1"/>
              <a:t>IEP Team Meetings</a:t>
            </a:r>
          </a:p>
          <a:p>
            <a:pPr lvl="2">
              <a:lnSpc>
                <a:spcPct val="90000"/>
              </a:lnSpc>
            </a:pPr>
            <a:r>
              <a:rPr lang="en-US" b="1"/>
              <a:t>Phone calls with Unapproved Program</a:t>
            </a:r>
          </a:p>
          <a:p>
            <a:pPr lvl="2">
              <a:lnSpc>
                <a:spcPct val="90000"/>
              </a:lnSpc>
            </a:pPr>
            <a:r>
              <a:rPr lang="en-US" b="1"/>
              <a:t>Phone calls with Parent/Guardian</a:t>
            </a:r>
          </a:p>
          <a:p>
            <a:pPr lvl="2">
              <a:lnSpc>
                <a:spcPct val="90000"/>
              </a:lnSpc>
            </a:pPr>
            <a:r>
              <a:rPr lang="en-US" b="1"/>
              <a:t>Review of Progress Reports</a:t>
            </a:r>
          </a:p>
          <a:p>
            <a:pPr lvl="2">
              <a:lnSpc>
                <a:spcPct val="90000"/>
              </a:lnSpc>
            </a:pPr>
            <a:r>
              <a:rPr lang="en-US" b="1"/>
              <a:t>Review of Attendance Reports</a:t>
            </a:r>
          </a:p>
          <a:p>
            <a:pPr lvl="2">
              <a:lnSpc>
                <a:spcPct val="90000"/>
              </a:lnSpc>
            </a:pPr>
            <a:r>
              <a:rPr lang="en-US" b="1"/>
              <a:t>Review of Incident Reports</a:t>
            </a:r>
          </a:p>
          <a:p>
            <a:pPr lvl="2">
              <a:lnSpc>
                <a:spcPct val="90000"/>
              </a:lnSpc>
            </a:pPr>
            <a:r>
              <a:rPr lang="en-US" b="1"/>
              <a:t>Review of MCAS Results</a:t>
            </a:r>
          </a:p>
        </p:txBody>
      </p:sp>
    </p:spTree>
    <p:extLst>
      <p:ext uri="{BB962C8B-B14F-4D97-AF65-F5344CB8AC3E}">
        <p14:creationId xmlns:p14="http://schemas.microsoft.com/office/powerpoint/2010/main" val="83121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741" y="620392"/>
            <a:ext cx="3808268" cy="5504688"/>
          </a:xfrm>
        </p:spPr>
        <p:txBody>
          <a:bodyPr>
            <a:normAutofit/>
          </a:bodyPr>
          <a:lstStyle/>
          <a:p>
            <a:r>
              <a:rPr lang="en-US" sz="5600"/>
              <a:t>Current Student IEP/Signed PL1</a:t>
            </a:r>
            <a:br>
              <a:rPr lang="en-US" sz="5600"/>
            </a:br>
            <a:endParaRPr lang="en-US" sz="5600"/>
          </a:p>
        </p:txBody>
      </p:sp>
      <p:graphicFrame>
        <p:nvGraphicFramePr>
          <p:cNvPr id="5" name="Content Placeholder 2">
            <a:extLst>
              <a:ext uri="{FF2B5EF4-FFF2-40B4-BE49-F238E27FC236}">
                <a16:creationId xmlns:a16="http://schemas.microsoft.com/office/drawing/2014/main" id="{ACEB569B-02BC-4281-BBC2-06DB63836BB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5219915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87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E0F2B1-505C-4CE8-A4A5-50B0EFB80C46}"/>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References</a:t>
            </a:r>
          </a:p>
        </p:txBody>
      </p:sp>
      <p:sp>
        <p:nvSpPr>
          <p:cNvPr id="21"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834B6-26FC-40A3-B3B7-E49A9240EDEE}"/>
              </a:ext>
            </a:extLst>
          </p:cNvPr>
          <p:cNvSpPr>
            <a:spLocks noGrp="1"/>
          </p:cNvSpPr>
          <p:nvPr>
            <p:ph idx="1"/>
          </p:nvPr>
        </p:nvSpPr>
        <p:spPr>
          <a:xfrm>
            <a:off x="4379709" y="686862"/>
            <a:ext cx="7037591" cy="5475129"/>
          </a:xfrm>
        </p:spPr>
        <p:txBody>
          <a:bodyPr anchor="ctr">
            <a:normAutofit/>
          </a:bodyPr>
          <a:lstStyle/>
          <a:p>
            <a:r>
              <a:rPr lang="en-US" sz="2600" dirty="0"/>
              <a:t>Individual Student Program Web Form (Now Available Online)</a:t>
            </a:r>
          </a:p>
          <a:p>
            <a:pPr marL="0" indent="0">
              <a:buNone/>
            </a:pPr>
            <a:endParaRPr lang="en-US" sz="2600" dirty="0"/>
          </a:p>
          <a:p>
            <a:pPr lvl="1"/>
            <a:r>
              <a:rPr lang="en-US" sz="2600" dirty="0"/>
              <a:t>Visit </a:t>
            </a:r>
            <a:r>
              <a:rPr lang="en-US" sz="2600" dirty="0">
                <a:solidFill>
                  <a:schemeClr val="tx1">
                    <a:lumMod val="60000"/>
                    <a:lumOff val="40000"/>
                  </a:schemeClr>
                </a:solidFill>
                <a:hlinkClick r:id="rId2">
                  <a:extLst>
                    <a:ext uri="{A12FA001-AC4F-418D-AE19-62706E023703}">
                      <ahyp:hlinkClr xmlns:ahyp="http://schemas.microsoft.com/office/drawing/2018/hyperlinkcolor" val="tx"/>
                    </a:ext>
                  </a:extLst>
                </a:hlinkClick>
              </a:rPr>
              <a:t>PRS Special Approvals and Notices</a:t>
            </a:r>
            <a:r>
              <a:rPr lang="en-US" sz="2600" dirty="0">
                <a:solidFill>
                  <a:schemeClr val="tx1">
                    <a:lumMod val="60000"/>
                    <a:lumOff val="40000"/>
                  </a:schemeClr>
                </a:solidFill>
              </a:rPr>
              <a:t> </a:t>
            </a:r>
            <a:r>
              <a:rPr lang="en-US" sz="2600" dirty="0"/>
              <a:t>web page</a:t>
            </a:r>
          </a:p>
          <a:p>
            <a:pPr lvl="1"/>
            <a:endParaRPr lang="en-US" sz="2600" dirty="0"/>
          </a:p>
          <a:p>
            <a:pPr lvl="1"/>
            <a:r>
              <a:rPr lang="en-US" sz="2600" dirty="0"/>
              <a:t>Select hyperlink titled </a:t>
            </a:r>
            <a:r>
              <a:rPr lang="en-US" sz="2600" b="0" i="1" u="sng" dirty="0">
                <a:effectLst/>
                <a:latin typeface="-apple-system"/>
                <a:hlinkClick r:id="rId3"/>
              </a:rPr>
              <a:t>Notification of Intent to Seek Approval for Individual Student Program and Request for Pricing Authorization</a:t>
            </a:r>
            <a:endParaRPr lang="en-US" sz="2600" i="1" dirty="0"/>
          </a:p>
        </p:txBody>
      </p:sp>
    </p:spTree>
    <p:extLst>
      <p:ext uri="{BB962C8B-B14F-4D97-AF65-F5344CB8AC3E}">
        <p14:creationId xmlns:p14="http://schemas.microsoft.com/office/powerpoint/2010/main" val="3456859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E44E8-3123-47F2-8FD3-74D3BA91F625}"/>
              </a:ext>
            </a:extLst>
          </p:cNvPr>
          <p:cNvSpPr>
            <a:spLocks noGrp="1"/>
          </p:cNvSpPr>
          <p:nvPr>
            <p:ph type="title"/>
          </p:nvPr>
        </p:nvSpPr>
        <p:spPr>
          <a:xfrm>
            <a:off x="686834" y="591344"/>
            <a:ext cx="3200400" cy="5585619"/>
          </a:xfrm>
        </p:spPr>
        <p:txBody>
          <a:bodyPr>
            <a:normAutofit/>
          </a:bodyPr>
          <a:lstStyle/>
          <a:p>
            <a:r>
              <a:rPr lang="en-US">
                <a:solidFill>
                  <a:srgbClr val="FFFFFF"/>
                </a:solidFill>
              </a:rPr>
              <a:t>THANK YOU</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FD00CC-F979-4BC6-95C7-55BC94A7E5BB}"/>
              </a:ext>
            </a:extLst>
          </p:cNvPr>
          <p:cNvSpPr>
            <a:spLocks noGrp="1"/>
          </p:cNvSpPr>
          <p:nvPr>
            <p:ph idx="1"/>
          </p:nvPr>
        </p:nvSpPr>
        <p:spPr>
          <a:xfrm>
            <a:off x="4447308" y="591344"/>
            <a:ext cx="6906491" cy="5585619"/>
          </a:xfrm>
        </p:spPr>
        <p:txBody>
          <a:bodyPr anchor="ctr">
            <a:normAutofit/>
          </a:bodyPr>
          <a:lstStyle/>
          <a:p>
            <a:pPr marL="0" indent="0">
              <a:buNone/>
            </a:pPr>
            <a:r>
              <a:rPr lang="en-US" dirty="0"/>
              <a:t>For additional questions or assistance with completing or submitting </a:t>
            </a:r>
            <a:r>
              <a:rPr lang="en-US" i="1" dirty="0"/>
              <a:t>Individual Student Program Online Form</a:t>
            </a:r>
            <a:r>
              <a:rPr lang="en-US" dirty="0"/>
              <a:t>, please contact:</a:t>
            </a:r>
          </a:p>
          <a:p>
            <a:pPr marL="0" indent="0">
              <a:buNone/>
            </a:pPr>
            <a:endParaRPr lang="en-US" dirty="0"/>
          </a:p>
          <a:p>
            <a:pPr marL="457200" lvl="1" indent="0">
              <a:buNone/>
            </a:pPr>
            <a:r>
              <a:rPr lang="en-US" dirty="0"/>
              <a:t>Jonathan Spadafora, Manager Analyst, Problem Resolution System Office</a:t>
            </a:r>
          </a:p>
          <a:p>
            <a:pPr marL="457200" lvl="1" indent="0">
              <a:buNone/>
            </a:pPr>
            <a:r>
              <a:rPr lang="en-US" dirty="0">
                <a:hlinkClick r:id="rId2"/>
              </a:rPr>
              <a:t>Jonathan.W.Spadafora@mass.gov</a:t>
            </a:r>
            <a:endParaRPr lang="en-US" dirty="0"/>
          </a:p>
          <a:p>
            <a:pPr marL="457200" lvl="1" indent="0">
              <a:buNone/>
            </a:pPr>
            <a:r>
              <a:rPr lang="en-US" dirty="0"/>
              <a:t>(781) 338-3709</a:t>
            </a:r>
          </a:p>
        </p:txBody>
      </p:sp>
    </p:spTree>
    <p:extLst>
      <p:ext uri="{BB962C8B-B14F-4D97-AF65-F5344CB8AC3E}">
        <p14:creationId xmlns:p14="http://schemas.microsoft.com/office/powerpoint/2010/main" val="230195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b="0" i="0" u="none" strike="noStrike" kern="1200" cap="none" spc="0" normalizeH="0" baseline="0" noProof="0">
                <a:ln>
                  <a:noFill/>
                </a:ln>
                <a:solidFill>
                  <a:schemeClr val="accent1">
                    <a:lumMod val="50000"/>
                  </a:schemeClr>
                </a:solidFill>
                <a:effectLst/>
                <a:uLnTx/>
                <a:uFillTx/>
                <a:latin typeface="Segoe SemiBold"/>
              </a:rPr>
              <a:t>Chunk and Chew </a:t>
            </a:r>
            <a:br>
              <a:rPr lang="en-US" altLang="zh-CN" sz="4000" b="0" i="0" u="none" strike="noStrike" kern="1200" cap="none" spc="0" normalizeH="0" baseline="0" noProof="0">
                <a:ln>
                  <a:noFill/>
                </a:ln>
                <a:solidFill>
                  <a:schemeClr val="accent1">
                    <a:lumMod val="50000"/>
                  </a:schemeClr>
                </a:solidFill>
                <a:effectLst/>
                <a:uLnTx/>
                <a:uFillTx/>
                <a:latin typeface="Segoe SemiBold"/>
              </a:rPr>
            </a:br>
            <a:r>
              <a:rPr lang="en-US" altLang="zh-CN" sz="4000" b="0" i="0" u="none" strike="noStrike" kern="1200" cap="none" spc="0" normalizeH="0" baseline="0" noProof="0">
                <a:ln>
                  <a:noFill/>
                </a:ln>
                <a:solidFill>
                  <a:schemeClr val="accent1">
                    <a:lumMod val="50000"/>
                  </a:schemeClr>
                </a:solidFill>
                <a:effectLst/>
                <a:uLnTx/>
                <a:uFillTx/>
                <a:latin typeface="Segoe SemiBold"/>
              </a:rPr>
              <a:t>New </a:t>
            </a:r>
            <a:r>
              <a:rPr lang="en-US" altLang="zh-CN" sz="4000">
                <a:solidFill>
                  <a:schemeClr val="accent1">
                    <a:lumMod val="50000"/>
                  </a:schemeClr>
                </a:solidFill>
                <a:latin typeface="Segoe SemiBold"/>
              </a:rPr>
              <a:t>Information</a:t>
            </a:r>
            <a:endParaRPr lang="en-US" altLang="zh-CN" sz="4000" b="0" i="0" u="none" strike="noStrike" kern="1200" cap="none" spc="0" normalizeH="0" baseline="0" noProof="0">
              <a:ln>
                <a:noFill/>
              </a:ln>
              <a:solidFill>
                <a:schemeClr val="accent1">
                  <a:lumMod val="50000"/>
                </a:schemeClr>
              </a:solidFill>
              <a:effectLst/>
              <a:uLnTx/>
              <a:uFillTx/>
              <a:latin typeface="Segoe SemiBold"/>
            </a:endParaRPr>
          </a:p>
        </p:txBody>
      </p:sp>
    </p:spTree>
    <p:extLst>
      <p:ext uri="{BB962C8B-B14F-4D97-AF65-F5344CB8AC3E}">
        <p14:creationId xmlns:p14="http://schemas.microsoft.com/office/powerpoint/2010/main" val="760780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2573-5144-41C4-AFD0-0757B344E713}"/>
              </a:ext>
            </a:extLst>
          </p:cNvPr>
          <p:cNvSpPr>
            <a:spLocks noGrp="1"/>
          </p:cNvSpPr>
          <p:nvPr>
            <p:ph type="title"/>
          </p:nvPr>
        </p:nvSpPr>
        <p:spPr/>
        <p:txBody>
          <a:bodyPr/>
          <a:lstStyle/>
          <a:p>
            <a:r>
              <a:rPr lang="en-US" b="0" i="0">
                <a:solidFill>
                  <a:srgbClr val="FFFFFF"/>
                </a:solidFill>
                <a:effectLst/>
                <a:latin typeface="Segoe UI Semibold" panose="020B0702040204020203" pitchFamily="34" charset="0"/>
              </a:rPr>
              <a:t>Upcoming Special Education Leaders’ Only Zoom Meetings</a:t>
            </a:r>
            <a:endParaRPr lang="en-US"/>
          </a:p>
        </p:txBody>
      </p:sp>
      <p:graphicFrame>
        <p:nvGraphicFramePr>
          <p:cNvPr id="5" name="Content Placeholder 4">
            <a:extLst>
              <a:ext uri="{FF2B5EF4-FFF2-40B4-BE49-F238E27FC236}">
                <a16:creationId xmlns:a16="http://schemas.microsoft.com/office/drawing/2014/main" id="{C5B50D38-4CB8-43BF-89F0-7D79A6CF196D}"/>
              </a:ext>
            </a:extLst>
          </p:cNvPr>
          <p:cNvGraphicFramePr>
            <a:graphicFrameLocks noGrp="1"/>
          </p:cNvGraphicFramePr>
          <p:nvPr>
            <p:ph idx="1"/>
            <p:extLst>
              <p:ext uri="{D42A27DB-BD31-4B8C-83A1-F6EECF244321}">
                <p14:modId xmlns:p14="http://schemas.microsoft.com/office/powerpoint/2010/main" val="2418200021"/>
              </p:ext>
            </p:extLst>
          </p:nvPr>
        </p:nvGraphicFramePr>
        <p:xfrm>
          <a:off x="1637731" y="1239672"/>
          <a:ext cx="8604870" cy="5137154"/>
        </p:xfrm>
        <a:graphic>
          <a:graphicData uri="http://schemas.openxmlformats.org/drawingml/2006/table">
            <a:tbl>
              <a:tblPr firstRow="1"/>
              <a:tblGrid>
                <a:gridCol w="8604870">
                  <a:extLst>
                    <a:ext uri="{9D8B030D-6E8A-4147-A177-3AD203B41FA5}">
                      <a16:colId xmlns:a16="http://schemas.microsoft.com/office/drawing/2014/main" val="260899059"/>
                    </a:ext>
                  </a:extLst>
                </a:gridCol>
              </a:tblGrid>
              <a:tr h="3340962">
                <a:tc>
                  <a:txBody>
                    <a:bodyPr/>
                    <a:lstStyle/>
                    <a:p>
                      <a:pPr lvl="0" algn="ctr">
                        <a:buNone/>
                      </a:pPr>
                      <a:endParaRPr lang="en-US" sz="2800" b="1" i="0">
                        <a:solidFill>
                          <a:srgbClr val="FFFFFF"/>
                        </a:solidFill>
                        <a:effectLst/>
                        <a:latin typeface="Segoe UI"/>
                      </a:endParaRPr>
                    </a:p>
                    <a:p>
                      <a:pPr lvl="0" algn="ctr">
                        <a:buNone/>
                      </a:pPr>
                      <a:r>
                        <a:rPr lang="en-US" sz="2800" b="1" i="0">
                          <a:solidFill>
                            <a:srgbClr val="FFFFFF"/>
                          </a:solidFill>
                          <a:effectLst/>
                          <a:latin typeface="Segoe UI"/>
                        </a:rPr>
                        <a:t>October 22, 2021</a:t>
                      </a:r>
                    </a:p>
                    <a:p>
                      <a:pPr lvl="0" algn="ctr">
                        <a:buNone/>
                      </a:pPr>
                      <a:r>
                        <a:rPr lang="en-US" sz="2800" b="1" i="0">
                          <a:solidFill>
                            <a:srgbClr val="FFFFFF"/>
                          </a:solidFill>
                          <a:effectLst/>
                          <a:latin typeface="Segoe UI"/>
                        </a:rPr>
                        <a:t>11:30 a.m. - 12:30 p.m.</a:t>
                      </a:r>
                    </a:p>
                    <a:p>
                      <a:pPr lvl="0" algn="ctr">
                        <a:buNone/>
                      </a:pPr>
                      <a:r>
                        <a:rPr lang="en-US" sz="2800" b="1" i="0">
                          <a:solidFill>
                            <a:srgbClr val="FFFFFF"/>
                          </a:solidFill>
                          <a:effectLst/>
                          <a:latin typeface="Segoe UI"/>
                        </a:rPr>
                        <a:t>Topics - TBD</a:t>
                      </a:r>
                    </a:p>
                    <a:p>
                      <a:pPr lvl="0" algn="ctr">
                        <a:buNone/>
                      </a:pPr>
                      <a:endParaRPr lang="en-US" sz="2800" b="1" i="0">
                        <a:solidFill>
                          <a:srgbClr val="FFFFFF"/>
                        </a:solidFill>
                        <a:effectLst/>
                        <a:latin typeface="Segoe UI"/>
                      </a:endParaRPr>
                    </a:p>
                    <a:p>
                      <a:pPr lvl="0" algn="ctr">
                        <a:buNone/>
                      </a:pPr>
                      <a:r>
                        <a:rPr lang="en-US" sz="2800" b="1" i="0">
                          <a:solidFill>
                            <a:srgbClr val="FFFFFF"/>
                          </a:solidFill>
                          <a:effectLst/>
                          <a:latin typeface="Segoe UI"/>
                        </a:rPr>
                        <a:t>November 19, 2021</a:t>
                      </a:r>
                    </a:p>
                    <a:p>
                      <a:pPr lvl="0" algn="ctr">
                        <a:buNone/>
                      </a:pPr>
                      <a:r>
                        <a:rPr lang="en-US" sz="2800" b="1" i="0">
                          <a:solidFill>
                            <a:srgbClr val="FFFFFF"/>
                          </a:solidFill>
                          <a:effectLst/>
                          <a:latin typeface="Segoe UI"/>
                        </a:rPr>
                        <a:t>1:00 – 2:00 p.m.</a:t>
                      </a:r>
                    </a:p>
                    <a:p>
                      <a:pPr lvl="0" algn="ctr">
                        <a:buNone/>
                      </a:pPr>
                      <a:r>
                        <a:rPr lang="en-US" sz="2800" b="1" i="0">
                          <a:solidFill>
                            <a:srgbClr val="FFFFFF"/>
                          </a:solidFill>
                          <a:effectLst/>
                          <a:latin typeface="Segoe UI"/>
                        </a:rPr>
                        <a:t>Topics – TBD</a:t>
                      </a:r>
                    </a:p>
                    <a:p>
                      <a:pPr lvl="0" algn="ctr">
                        <a:buNone/>
                      </a:pPr>
                      <a:endParaRPr lang="en-US" sz="2800" b="1" i="0">
                        <a:solidFill>
                          <a:srgbClr val="FFFFFF"/>
                        </a:solidFill>
                        <a:effectLst/>
                        <a:latin typeface="Segoe UI"/>
                      </a:endParaRPr>
                    </a:p>
                  </a:txBody>
                  <a:tcPr marL="66591" marR="66591" marT="33296" marB="3329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5450" cap="flat" cmpd="sng" algn="ctr">
                      <a:solidFill>
                        <a:srgbClr val="FFFFFF"/>
                      </a:solidFill>
                      <a:prstDash val="solid"/>
                      <a:round/>
                      <a:headEnd type="none" w="med" len="med"/>
                      <a:tailEnd type="none" w="med" len="med"/>
                    </a:lnB>
                    <a:solidFill>
                      <a:srgbClr val="203B6A"/>
                    </a:solidFill>
                  </a:tcPr>
                </a:tc>
                <a:extLst>
                  <a:ext uri="{0D108BD9-81ED-4DB2-BD59-A6C34878D82A}">
                    <a16:rowId xmlns:a16="http://schemas.microsoft.com/office/drawing/2014/main" val="2239473020"/>
                  </a:ext>
                </a:extLst>
              </a:tr>
              <a:tr h="1230082">
                <a:tc>
                  <a:txBody>
                    <a:bodyPr/>
                    <a:lstStyle/>
                    <a:p>
                      <a:pPr lvl="0" algn="ctr">
                        <a:buNone/>
                      </a:pPr>
                      <a:endParaRPr lang="en-US" sz="2800" b="1" i="0" strike="noStrike">
                        <a:solidFill>
                          <a:srgbClr val="FFFFFF"/>
                        </a:solidFill>
                        <a:effectLst/>
                        <a:latin typeface="+mn-lt"/>
                      </a:endParaRPr>
                    </a:p>
                  </a:txBody>
                  <a:tcPr marL="66591" marR="66591" marT="33296" marB="3329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54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03B6A"/>
                    </a:solidFill>
                  </a:tcPr>
                </a:tc>
                <a:extLst>
                  <a:ext uri="{0D108BD9-81ED-4DB2-BD59-A6C34878D82A}">
                    <a16:rowId xmlns:a16="http://schemas.microsoft.com/office/drawing/2014/main" val="3761938059"/>
                  </a:ext>
                </a:extLst>
              </a:tr>
            </a:tbl>
          </a:graphicData>
        </a:graphic>
      </p:graphicFrame>
      <p:sp>
        <p:nvSpPr>
          <p:cNvPr id="4" name="Slide Number Placeholder 3">
            <a:extLst>
              <a:ext uri="{FF2B5EF4-FFF2-40B4-BE49-F238E27FC236}">
                <a16:creationId xmlns:a16="http://schemas.microsoft.com/office/drawing/2014/main" id="{51BD9FDA-1390-45D7-9CCC-E33AA563CF6F}"/>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4133572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nchor="t">
            <a:spAutoFit/>
          </a:bodyPr>
          <a:lstStyle/>
          <a:p>
            <a:r>
              <a:rPr lang="en-US" altLang="zh-CN" sz="6000">
                <a:solidFill>
                  <a:schemeClr val="bg1"/>
                </a:solidFill>
                <a:latin typeface="Segoe SemiBold"/>
                <a:cs typeface="Segoe SemiBold" panose="020B0703040204020203" pitchFamily="34" charset="0"/>
              </a:rPr>
              <a:t>04</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a:solidFill>
                  <a:schemeClr val="accent1">
                    <a:lumMod val="50000"/>
                  </a:schemeClr>
                </a:solidFill>
                <a:latin typeface="Segoe SemiBold"/>
                <a:ea typeface="Segoe UI Black"/>
              </a:rPr>
              <a:t>Q&amp;A</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endParaRPr>
          </a:p>
        </p:txBody>
      </p:sp>
    </p:spTree>
    <p:extLst>
      <p:ext uri="{BB962C8B-B14F-4D97-AF65-F5344CB8AC3E}">
        <p14:creationId xmlns:p14="http://schemas.microsoft.com/office/powerpoint/2010/main" val="94749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530932" y="1673044"/>
            <a:ext cx="9144000" cy="2764028"/>
          </a:xfrm>
        </p:spPr>
        <p:txBody>
          <a:bodyPr vert="horz" lIns="91440" tIns="45720" rIns="91440" bIns="45720" rtlCol="0" anchor="ctr">
            <a:normAutofit/>
          </a:bodyPr>
          <a:lstStyle/>
          <a:p>
            <a:pPr algn="ctr"/>
            <a:r>
              <a:rPr lang="en-US" sz="3400" kern="1200">
                <a:solidFill>
                  <a:schemeClr val="tx1"/>
                </a:solidFill>
                <a:latin typeface="+mj-lt"/>
                <a:ea typeface="+mj-ea"/>
                <a:cs typeface="+mj-cs"/>
              </a:rPr>
              <a:t>Equitable Services for Children With Disabilities Enrolled by Their Parents in Private Schools </a:t>
            </a:r>
            <a:br>
              <a:rPr lang="en-US" sz="3400" kern="1200">
                <a:solidFill>
                  <a:schemeClr val="tx1"/>
                </a:solidFill>
                <a:latin typeface="+mj-lt"/>
                <a:ea typeface="+mj-ea"/>
                <a:cs typeface="+mj-cs"/>
              </a:rPr>
            </a:br>
            <a:r>
              <a:rPr lang="en-US" sz="3400" kern="1200">
                <a:solidFill>
                  <a:schemeClr val="tx1"/>
                </a:solidFill>
                <a:latin typeface="+mj-lt"/>
                <a:ea typeface="+mj-ea"/>
                <a:cs typeface="+mj-cs"/>
              </a:rPr>
              <a:t>(34 C.F.R. §§ 300.130 - 300.144)</a:t>
            </a:r>
            <a:br>
              <a:rPr lang="en-US" sz="3400" kern="1200">
                <a:solidFill>
                  <a:schemeClr val="tx1"/>
                </a:solidFill>
                <a:latin typeface="+mj-lt"/>
                <a:ea typeface="+mj-ea"/>
                <a:cs typeface="+mj-cs"/>
              </a:rPr>
            </a:br>
            <a:r>
              <a:rPr lang="en-US" sz="3400" kern="1200">
                <a:solidFill>
                  <a:schemeClr val="tx1"/>
                </a:solidFill>
                <a:latin typeface="+mj-lt"/>
                <a:ea typeface="+mj-ea"/>
                <a:cs typeface="+mj-cs"/>
              </a:rPr>
              <a:t>Administrative Advisory SPED 2018-1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FF16-BB5A-4AE9-942F-1B81585B3D0F}"/>
              </a:ext>
            </a:extLst>
          </p:cNvPr>
          <p:cNvSpPr>
            <a:spLocks noGrp="1"/>
          </p:cNvSpPr>
          <p:nvPr>
            <p:ph type="title"/>
          </p:nvPr>
        </p:nvSpPr>
        <p:spPr/>
        <p:txBody>
          <a:bodyPr/>
          <a:lstStyle/>
          <a:p>
            <a:r>
              <a:rPr lang="en-US">
                <a:latin typeface="Segoe UI Semibold"/>
                <a:cs typeface="Segoe UI Semibold"/>
              </a:rPr>
              <a:t> IDEA Equitable Services  </a:t>
            </a:r>
            <a:endParaRPr lang="en-US"/>
          </a:p>
        </p:txBody>
      </p:sp>
      <p:sp>
        <p:nvSpPr>
          <p:cNvPr id="3" name="Content Placeholder 2">
            <a:extLst>
              <a:ext uri="{FF2B5EF4-FFF2-40B4-BE49-F238E27FC236}">
                <a16:creationId xmlns:a16="http://schemas.microsoft.com/office/drawing/2014/main" id="{88755383-3E45-45EB-BE18-2908DAA66783}"/>
              </a:ext>
            </a:extLst>
          </p:cNvPr>
          <p:cNvSpPr>
            <a:spLocks noGrp="1"/>
          </p:cNvSpPr>
          <p:nvPr>
            <p:ph idx="1"/>
          </p:nvPr>
        </p:nvSpPr>
        <p:spPr>
          <a:xfrm>
            <a:off x="410514" y="1151392"/>
            <a:ext cx="11370972" cy="5387520"/>
          </a:xfrm>
        </p:spPr>
        <p:txBody>
          <a:bodyPr vert="horz" lIns="91440" tIns="45720" rIns="91440" bIns="45720" rtlCol="0" anchor="t">
            <a:noAutofit/>
          </a:bodyPr>
          <a:lstStyle/>
          <a:p>
            <a:pPr>
              <a:lnSpc>
                <a:spcPct val="107000"/>
              </a:lnSpc>
              <a:spcBef>
                <a:spcPts val="0"/>
              </a:spcBef>
              <a:spcAft>
                <a:spcPts val="800"/>
              </a:spcAft>
              <a:buFont typeface="Wingdings" panose="05000000000000000000" pitchFamily="2" charset="2"/>
              <a:buChar char="Ø"/>
            </a:pPr>
            <a:r>
              <a:rPr lang="en-US" sz="2000" b="0" i="0" dirty="0">
                <a:solidFill>
                  <a:srgbClr val="313537"/>
                </a:solidFill>
                <a:effectLst/>
                <a:latin typeface="Calibri"/>
                <a:cs typeface="Calibri"/>
              </a:rPr>
              <a:t>Equitable services are services for parentally-enrolled children with disabilities attending private, including religious, elementary and secondary schools in the Local Educational Agency, </a:t>
            </a:r>
            <a:r>
              <a:rPr lang="en-US" sz="2000" b="1" i="1" dirty="0">
                <a:solidFill>
                  <a:srgbClr val="313537"/>
                </a:solidFill>
                <a:effectLst/>
                <a:latin typeface="Calibri"/>
                <a:cs typeface="Calibri"/>
              </a:rPr>
              <a:t>which in Massachusetts includes home-schooled students</a:t>
            </a:r>
            <a:r>
              <a:rPr lang="en-US" sz="2000" b="0" i="0" dirty="0">
                <a:solidFill>
                  <a:srgbClr val="313537"/>
                </a:solidFill>
                <a:effectLst/>
                <a:latin typeface="Calibri"/>
                <a:cs typeface="Calibri"/>
              </a:rPr>
              <a:t>.</a:t>
            </a:r>
            <a:r>
              <a:rPr lang="en-US" sz="2000" dirty="0">
                <a:solidFill>
                  <a:srgbClr val="313537"/>
                </a:solidFill>
                <a:latin typeface="Calibri"/>
                <a:cs typeface="Calibri"/>
              </a:rPr>
              <a:t> </a:t>
            </a:r>
            <a:endParaRPr lang="en-US" sz="2000" b="0" i="0" dirty="0">
              <a:solidFill>
                <a:srgbClr val="313537"/>
              </a:solidFill>
              <a:effectLst/>
              <a:latin typeface="Calibri"/>
              <a:cs typeface="Calibri"/>
            </a:endParaRPr>
          </a:p>
          <a:p>
            <a:pPr>
              <a:lnSpc>
                <a:spcPct val="107000"/>
              </a:lnSpc>
              <a:spcBef>
                <a:spcPts val="0"/>
              </a:spcBef>
              <a:spcAft>
                <a:spcPts val="800"/>
              </a:spcAft>
              <a:buFont typeface="Wingdings" panose="05000000000000000000" pitchFamily="2" charset="2"/>
              <a:buChar char="Ø"/>
            </a:pPr>
            <a:r>
              <a:rPr lang="en-US" sz="2000" dirty="0">
                <a:solidFill>
                  <a:srgbClr val="313537"/>
                </a:solidFill>
                <a:latin typeface="Calibri"/>
                <a:cs typeface="Calibri"/>
              </a:rPr>
              <a:t>DESE has developed many helpful tools and resources for educator and personnel in </a:t>
            </a:r>
            <a:r>
              <a:rPr lang="en-US" sz="2000" b="1" i="1" dirty="0">
                <a:solidFill>
                  <a:srgbClr val="313537"/>
                </a:solidFill>
                <a:effectLst/>
                <a:latin typeface="Calibri"/>
                <a:cs typeface="Calibri"/>
              </a:rPr>
              <a:t>Massachusetts about IDEA Equitable Services for Children With Disabilities Enrolled by Their Parents in Private Schools such as:</a:t>
            </a:r>
            <a:r>
              <a:rPr lang="en-US" sz="2000" b="1" i="1" dirty="0">
                <a:solidFill>
                  <a:srgbClr val="313537"/>
                </a:solidFill>
                <a:latin typeface="Calibri"/>
                <a:cs typeface="Calibri"/>
              </a:rPr>
              <a:t> </a:t>
            </a:r>
            <a:endParaRPr lang="en-US" sz="2000" b="1" i="1" dirty="0">
              <a:solidFill>
                <a:srgbClr val="313537"/>
              </a:solidFill>
              <a:effectLst/>
              <a:latin typeface="Calibri"/>
              <a:cs typeface="Calibri"/>
            </a:endParaRPr>
          </a:p>
          <a:p>
            <a:pPr lvl="1">
              <a:lnSpc>
                <a:spcPct val="107000"/>
              </a:lnSpc>
              <a:spcBef>
                <a:spcPts val="0"/>
              </a:spcBef>
              <a:spcAft>
                <a:spcPts val="800"/>
              </a:spcAft>
              <a:buFont typeface="Wingdings" panose="05000000000000000000" pitchFamily="2" charset="2"/>
              <a:buChar char="Ø"/>
            </a:pPr>
            <a:r>
              <a:rPr lang="en-US" sz="1800" b="1" i="1" dirty="0">
                <a:solidFill>
                  <a:srgbClr val="313537"/>
                </a:solidFill>
                <a:latin typeface="Calibri"/>
                <a:cs typeface="Calibri"/>
                <a:hlinkClick r:id="rId3"/>
              </a:rPr>
              <a:t>IDEA Equitable Services webpage </a:t>
            </a:r>
            <a:endParaRPr lang="en-US" sz="1800" b="1" i="1" dirty="0">
              <a:solidFill>
                <a:srgbClr val="313537"/>
              </a:solidFill>
              <a:latin typeface="Calibri"/>
              <a:cs typeface="Calibri"/>
            </a:endParaRPr>
          </a:p>
          <a:p>
            <a:pPr lvl="1">
              <a:lnSpc>
                <a:spcPct val="107000"/>
              </a:lnSpc>
              <a:spcBef>
                <a:spcPts val="0"/>
              </a:spcBef>
              <a:spcAft>
                <a:spcPts val="800"/>
              </a:spcAft>
              <a:buFont typeface="Wingdings" panose="05000000000000000000" pitchFamily="2" charset="2"/>
              <a:buChar char="Ø"/>
            </a:pPr>
            <a:r>
              <a:rPr lang="en-US" sz="1800" b="1" i="1" dirty="0">
                <a:solidFill>
                  <a:srgbClr val="313537"/>
                </a:solidFill>
                <a:effectLst/>
                <a:latin typeface="Calibri"/>
                <a:cs typeface="Calibri"/>
              </a:rPr>
              <a:t>IDEA Equitable Services </a:t>
            </a:r>
            <a:r>
              <a:rPr lang="en-US" sz="1800" b="1" i="1" dirty="0">
                <a:solidFill>
                  <a:srgbClr val="313537"/>
                </a:solidFill>
                <a:latin typeface="Calibri"/>
                <a:cs typeface="Calibri"/>
                <a:hlinkClick r:id="rId4"/>
              </a:rPr>
              <a:t>O</a:t>
            </a:r>
            <a:r>
              <a:rPr lang="en-US" sz="1800" b="1" i="1" dirty="0">
                <a:solidFill>
                  <a:srgbClr val="313537"/>
                </a:solidFill>
                <a:effectLst/>
                <a:latin typeface="Calibri"/>
                <a:cs typeface="Calibri"/>
                <a:hlinkClick r:id="rId4"/>
              </a:rPr>
              <a:t>nline </a:t>
            </a:r>
            <a:r>
              <a:rPr lang="en-US" sz="1800" b="1" i="1" dirty="0">
                <a:solidFill>
                  <a:srgbClr val="313537"/>
                </a:solidFill>
                <a:latin typeface="Calibri"/>
                <a:cs typeface="Calibri"/>
                <a:hlinkClick r:id="rId4"/>
              </a:rPr>
              <a:t>L</a:t>
            </a:r>
            <a:r>
              <a:rPr lang="en-US" sz="1800" b="1" i="1" dirty="0">
                <a:solidFill>
                  <a:srgbClr val="313537"/>
                </a:solidFill>
                <a:effectLst/>
                <a:latin typeface="Calibri"/>
                <a:cs typeface="Calibri"/>
                <a:hlinkClick r:id="rId4"/>
              </a:rPr>
              <a:t>earning </a:t>
            </a:r>
            <a:r>
              <a:rPr lang="en-US" sz="1800" b="1" i="1" dirty="0">
                <a:solidFill>
                  <a:srgbClr val="313537"/>
                </a:solidFill>
                <a:latin typeface="Calibri"/>
                <a:cs typeface="Calibri"/>
                <a:hlinkClick r:id="rId4"/>
              </a:rPr>
              <a:t>R</a:t>
            </a:r>
            <a:r>
              <a:rPr lang="en-US" sz="1800" b="1" i="1" dirty="0">
                <a:solidFill>
                  <a:srgbClr val="313537"/>
                </a:solidFill>
                <a:effectLst/>
                <a:latin typeface="Calibri"/>
                <a:cs typeface="Calibri"/>
                <a:hlinkClick r:id="rId4"/>
              </a:rPr>
              <a:t>esource </a:t>
            </a:r>
            <a:r>
              <a:rPr lang="en-US" sz="1800" b="1" i="1" dirty="0">
                <a:solidFill>
                  <a:srgbClr val="313537"/>
                </a:solidFill>
                <a:latin typeface="Calibri"/>
                <a:cs typeface="Calibri"/>
              </a:rPr>
              <a:t> </a:t>
            </a:r>
            <a:endParaRPr lang="en-US" sz="1800" b="1" i="1" dirty="0">
              <a:solidFill>
                <a:srgbClr val="313537"/>
              </a:solidFill>
              <a:effectLst/>
              <a:latin typeface="Calibri"/>
              <a:cs typeface="Calibri"/>
            </a:endParaRPr>
          </a:p>
          <a:p>
            <a:pPr marL="1200150" lvl="2" indent="-285750">
              <a:lnSpc>
                <a:spcPct val="107000"/>
              </a:lnSpc>
              <a:spcBef>
                <a:spcPts val="0"/>
              </a:spcBef>
              <a:spcAft>
                <a:spcPts val="800"/>
              </a:spcAft>
              <a:defRPr/>
            </a:pPr>
            <a:r>
              <a:rPr kumimoji="0" lang="en-US" sz="1800" b="0" i="0" u="none" strike="noStrike" kern="1200" cap="none" spc="0" normalizeH="0" baseline="0" noProof="0" dirty="0">
                <a:ln>
                  <a:noFill/>
                </a:ln>
                <a:solidFill>
                  <a:srgbClr val="313537"/>
                </a:solidFill>
                <a:effectLst/>
                <a:uLnTx/>
                <a:uFillTx/>
                <a:latin typeface="Calibri"/>
                <a:ea typeface="+mn-ea"/>
                <a:cs typeface="Calibri"/>
              </a:rPr>
              <a:t>The online learning resource has 8 sections and includes </a:t>
            </a:r>
            <a:r>
              <a:rPr kumimoji="0" lang="en-US" sz="1800" b="0" i="0" u="none" strike="noStrike" kern="1200" cap="none" spc="0" normalizeH="0" baseline="0" noProof="0" dirty="0">
                <a:ln>
                  <a:noFill/>
                </a:ln>
                <a:solidFill>
                  <a:srgbClr val="313537"/>
                </a:solidFill>
                <a:effectLst/>
                <a:uLnTx/>
                <a:uFillTx/>
                <a:latin typeface="Calibri"/>
                <a:ea typeface="+mn-ea"/>
                <a:cs typeface="Calibri"/>
                <a:hlinkClick r:id="rId5"/>
              </a:rPr>
              <a:t>federal and state resources</a:t>
            </a:r>
            <a:r>
              <a:rPr kumimoji="0" lang="en-US" sz="1800" b="0" i="0" u="none" strike="noStrike" kern="1200" cap="none" spc="0" normalizeH="0" baseline="0" noProof="0" dirty="0">
                <a:ln>
                  <a:noFill/>
                </a:ln>
                <a:solidFill>
                  <a:srgbClr val="313537"/>
                </a:solidFill>
                <a:effectLst/>
                <a:uLnTx/>
                <a:uFillTx/>
                <a:latin typeface="Calibri"/>
                <a:ea typeface="+mn-ea"/>
                <a:cs typeface="Calibri"/>
              </a:rPr>
              <a:t> as well as </a:t>
            </a:r>
            <a:r>
              <a:rPr lang="en-US" sz="1800" dirty="0">
                <a:solidFill>
                  <a:srgbClr val="313537"/>
                </a:solidFill>
                <a:latin typeface="Calibri"/>
                <a:cs typeface="Calibri"/>
                <a:hlinkClick r:id="rId6"/>
              </a:rPr>
              <a:t>interactive </a:t>
            </a:r>
            <a:r>
              <a:rPr kumimoji="0" lang="en-US" sz="1800" b="0" i="0" u="none" strike="noStrike" kern="1200" cap="none" spc="0" normalizeH="0" baseline="0" noProof="0" dirty="0">
                <a:ln>
                  <a:noFill/>
                </a:ln>
                <a:solidFill>
                  <a:srgbClr val="313537"/>
                </a:solidFill>
                <a:effectLst/>
                <a:uLnTx/>
                <a:uFillTx/>
                <a:latin typeface="Calibri"/>
                <a:cs typeface="Calibri"/>
                <a:hlinkClick r:id="rId6"/>
              </a:rPr>
              <a:t>questions and answers</a:t>
            </a:r>
            <a:r>
              <a:rPr kumimoji="0" lang="en-US" sz="1800" b="0" i="0" u="none" strike="noStrike" kern="1200" cap="none" spc="0" normalizeH="0" baseline="0" noProof="0" dirty="0">
                <a:ln>
                  <a:noFill/>
                </a:ln>
                <a:solidFill>
                  <a:srgbClr val="313537"/>
                </a:solidFill>
                <a:effectLst/>
                <a:uLnTx/>
                <a:uFillTx/>
                <a:latin typeface="Calibri"/>
                <a:ea typeface="+mn-ea"/>
                <a:cs typeface="Calibri"/>
              </a:rPr>
              <a:t>. </a:t>
            </a:r>
            <a:endParaRPr lang="en-US" sz="1800" b="1" i="1" dirty="0">
              <a:solidFill>
                <a:srgbClr val="313537"/>
              </a:solidFill>
              <a:effectLst/>
              <a:latin typeface="Calibri"/>
              <a:cs typeface="Calibri"/>
            </a:endParaRPr>
          </a:p>
          <a:p>
            <a:pPr lvl="1">
              <a:lnSpc>
                <a:spcPct val="107000"/>
              </a:lnSpc>
              <a:spcBef>
                <a:spcPts val="0"/>
              </a:spcBef>
              <a:spcAft>
                <a:spcPts val="800"/>
              </a:spcAft>
              <a:buFont typeface="Wingdings" panose="05000000000000000000" pitchFamily="2" charset="2"/>
              <a:buChar char="Ø"/>
            </a:pPr>
            <a:r>
              <a:rPr lang="en-US" sz="1800" b="1" i="1" dirty="0">
                <a:solidFill>
                  <a:srgbClr val="313537"/>
                </a:solidFill>
                <a:effectLst/>
                <a:latin typeface="Calibri"/>
                <a:cs typeface="Calibri"/>
                <a:hlinkClick r:id="rId7"/>
              </a:rPr>
              <a:t>IDE</a:t>
            </a:r>
            <a:r>
              <a:rPr lang="en-US" sz="1800" b="1" i="1" dirty="0">
                <a:solidFill>
                  <a:srgbClr val="313537"/>
                </a:solidFill>
                <a:latin typeface="Calibri"/>
                <a:cs typeface="Calibri"/>
                <a:hlinkClick r:id="rId7"/>
              </a:rPr>
              <a:t>A Equitable Services Allowable Costs Quick Reference Guide</a:t>
            </a:r>
            <a:endParaRPr lang="en-US" sz="1800" b="1" i="1" dirty="0">
              <a:solidFill>
                <a:srgbClr val="313537"/>
              </a:solidFill>
              <a:latin typeface="Calibri"/>
              <a:cs typeface="Calibri"/>
            </a:endParaRPr>
          </a:p>
          <a:p>
            <a:pPr lvl="1">
              <a:lnSpc>
                <a:spcPct val="107000"/>
              </a:lnSpc>
              <a:spcBef>
                <a:spcPts val="0"/>
              </a:spcBef>
              <a:spcAft>
                <a:spcPts val="800"/>
              </a:spcAft>
              <a:buFont typeface="Wingdings" panose="05000000000000000000" pitchFamily="2" charset="2"/>
              <a:buChar char="Ø"/>
            </a:pPr>
            <a:r>
              <a:rPr lang="en-US" sz="1800" b="1" i="1" dirty="0">
                <a:solidFill>
                  <a:srgbClr val="313537"/>
                </a:solidFill>
                <a:effectLst/>
                <a:latin typeface="Calibri"/>
                <a:cs typeface="Calibri"/>
                <a:hlinkClick r:id="rId8"/>
              </a:rPr>
              <a:t>IDE</a:t>
            </a:r>
            <a:r>
              <a:rPr lang="en-US" sz="1800" b="1" i="1" dirty="0">
                <a:solidFill>
                  <a:srgbClr val="313537"/>
                </a:solidFill>
                <a:latin typeface="Calibri"/>
                <a:cs typeface="Calibri"/>
                <a:hlinkClick r:id="rId8"/>
              </a:rPr>
              <a:t>A Proportionate Share Quick Reference Guide</a:t>
            </a:r>
            <a:endParaRPr lang="en-US" sz="1800" b="1" i="1" dirty="0">
              <a:solidFill>
                <a:srgbClr val="313537"/>
              </a:solidFill>
              <a:effectLst/>
              <a:latin typeface="Calibri"/>
              <a:cs typeface="Calibri"/>
            </a:endParaRPr>
          </a:p>
          <a:p>
            <a:pPr lvl="1">
              <a:lnSpc>
                <a:spcPct val="107000"/>
              </a:lnSpc>
              <a:spcBef>
                <a:spcPts val="0"/>
              </a:spcBef>
              <a:spcAft>
                <a:spcPts val="800"/>
              </a:spcAft>
              <a:buFont typeface="Wingdings" panose="05000000000000000000" pitchFamily="2" charset="2"/>
              <a:buChar char="Ø"/>
            </a:pPr>
            <a:r>
              <a:rPr lang="en-US" sz="1800" b="0" i="0" dirty="0">
                <a:solidFill>
                  <a:srgbClr val="313537"/>
                </a:solidFill>
                <a:effectLst/>
                <a:latin typeface="Calibri"/>
                <a:cs typeface="Calibri"/>
              </a:rPr>
              <a:t>DESE has also  issued </a:t>
            </a:r>
            <a:r>
              <a:rPr lang="en-US" sz="1800" dirty="0">
                <a:solidFill>
                  <a:srgbClr val="285F9F"/>
                </a:solidFill>
                <a:latin typeface="Calibri"/>
                <a:cs typeface="Calibri"/>
                <a:hlinkClick r:id="rId9"/>
              </a:rPr>
              <a:t>Special Education Administrative Advisory 2018-1</a:t>
            </a:r>
            <a:r>
              <a:rPr lang="en-US" sz="1800" dirty="0">
                <a:solidFill>
                  <a:srgbClr val="285F9F"/>
                </a:solidFill>
                <a:latin typeface="Calibri"/>
                <a:cs typeface="Calibri"/>
              </a:rPr>
              <a:t>,</a:t>
            </a:r>
            <a:r>
              <a:rPr lang="en-US" sz="1800" b="0" i="0" dirty="0">
                <a:solidFill>
                  <a:srgbClr val="313537"/>
                </a:solidFill>
                <a:effectLst/>
                <a:latin typeface="Calibri"/>
                <a:cs typeface="Calibri"/>
              </a:rPr>
              <a:t> which we update regularly.</a:t>
            </a:r>
            <a:r>
              <a:rPr lang="en-US" sz="1800" dirty="0">
                <a:solidFill>
                  <a:srgbClr val="313537"/>
                </a:solidFill>
                <a:latin typeface="Calibri"/>
                <a:cs typeface="Calibri"/>
              </a:rPr>
              <a:t> </a:t>
            </a:r>
            <a:endParaRPr lang="en-US" sz="1800" b="1" dirty="0">
              <a:solidFill>
                <a:srgbClr val="FFFFFF"/>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2A9306C-DBBE-4832-9BB1-0C1C60AFBF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90550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E773-A86D-413E-B1CD-A94E27658FBB}"/>
              </a:ext>
            </a:extLst>
          </p:cNvPr>
          <p:cNvSpPr>
            <a:spLocks noGrp="1"/>
          </p:cNvSpPr>
          <p:nvPr>
            <p:ph type="title"/>
          </p:nvPr>
        </p:nvSpPr>
        <p:spPr/>
        <p:txBody>
          <a:bodyPr/>
          <a:lstStyle/>
          <a:p>
            <a:r>
              <a:rPr lang="en-US">
                <a:latin typeface="Segoe UI Semibold"/>
                <a:cs typeface="Segoe UI Semibold"/>
              </a:rPr>
              <a:t>IDEA Equitable Services and State Entitlement to IEP Services</a:t>
            </a:r>
          </a:p>
        </p:txBody>
      </p:sp>
      <p:sp>
        <p:nvSpPr>
          <p:cNvPr id="3" name="Content Placeholder 2">
            <a:extLst>
              <a:ext uri="{FF2B5EF4-FFF2-40B4-BE49-F238E27FC236}">
                <a16:creationId xmlns:a16="http://schemas.microsoft.com/office/drawing/2014/main" id="{1079EEB0-28B0-49B7-82B3-37929B692F64}"/>
              </a:ext>
            </a:extLst>
          </p:cNvPr>
          <p:cNvSpPr>
            <a:spLocks noGrp="1"/>
          </p:cNvSpPr>
          <p:nvPr>
            <p:ph idx="1"/>
          </p:nvPr>
        </p:nvSpPr>
        <p:spPr>
          <a:xfrm>
            <a:off x="567743" y="1076074"/>
            <a:ext cx="11370972" cy="5204075"/>
          </a:xfrm>
        </p:spPr>
        <p:txBody>
          <a:bodyPr vert="horz" lIns="91440" tIns="45720" rIns="91440" bIns="45720" rtlCol="0" anchor="t">
            <a:noAutofit/>
          </a:bodyPr>
          <a:lstStyle/>
          <a:p>
            <a:r>
              <a:rPr lang="en-US" dirty="0">
                <a:solidFill>
                  <a:srgbClr val="313537"/>
                </a:solidFill>
                <a:latin typeface="Calibri"/>
                <a:cs typeface="Calibri"/>
              </a:rPr>
              <a:t>IDEA Equitable Services requirement is separate and distinct from the Massachusetts state law entitlement to special education services for students attending private schools. </a:t>
            </a:r>
          </a:p>
          <a:p>
            <a:pPr lvl="1"/>
            <a:r>
              <a:rPr lang="en-US" dirty="0">
                <a:solidFill>
                  <a:srgbClr val="313537"/>
                </a:solidFill>
                <a:latin typeface="Calibri"/>
                <a:cs typeface="Calibri"/>
              </a:rPr>
              <a:t>Services and funding must be accounted for separately.</a:t>
            </a:r>
          </a:p>
          <a:p>
            <a:r>
              <a:rPr lang="en-US" dirty="0">
                <a:solidFill>
                  <a:srgbClr val="313537"/>
                </a:solidFill>
                <a:latin typeface="Calibri"/>
                <a:cs typeface="Calibri"/>
              </a:rPr>
              <a:t>All eligible parentally-placed private school students and homeschooled students are entitled to receive IEP services at a public or neutral site. </a:t>
            </a:r>
            <a:r>
              <a:rPr lang="en-US" sz="1800" dirty="0">
                <a:effectLst/>
                <a:latin typeface="Segoe UI"/>
                <a:cs typeface="Segoe UI"/>
              </a:rPr>
              <a:t>(603 CMR 28.03(1)(e</a:t>
            </a:r>
            <a:r>
              <a:rPr lang="en-US" sz="1800" dirty="0">
                <a:latin typeface="Segoe UI"/>
                <a:cs typeface="Segoe UI"/>
              </a:rPr>
              <a:t>)(3)).</a:t>
            </a:r>
            <a:endParaRPr lang="en-US" sz="1800" dirty="0">
              <a:latin typeface="Arial"/>
              <a:cs typeface="Segoe UI"/>
            </a:endParaRPr>
          </a:p>
          <a:p>
            <a:r>
              <a:rPr lang="en-US" b="1" dirty="0">
                <a:solidFill>
                  <a:srgbClr val="313537"/>
                </a:solidFill>
                <a:latin typeface="Calibri"/>
                <a:cs typeface="Calibri"/>
              </a:rPr>
              <a:t>IDEA Equitable Services are offered in addition to state-required IEP services and can be provided on private school grounds. </a:t>
            </a:r>
          </a:p>
          <a:p>
            <a:endParaRPr lang="en-US" dirty="0">
              <a:solidFill>
                <a:srgbClr val="313537"/>
              </a:solidFill>
              <a:latin typeface="Calibri"/>
              <a:cs typeface="Calibri"/>
            </a:endParaRPr>
          </a:p>
        </p:txBody>
      </p:sp>
      <p:sp>
        <p:nvSpPr>
          <p:cNvPr id="4" name="Slide Number Placeholder 3">
            <a:extLst>
              <a:ext uri="{FF2B5EF4-FFF2-40B4-BE49-F238E27FC236}">
                <a16:creationId xmlns:a16="http://schemas.microsoft.com/office/drawing/2014/main" id="{785DA7C6-9F2D-42C8-B952-78369421BB78}"/>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197937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Evaluation and Eligibility</a:t>
            </a:r>
          </a:p>
        </p:txBody>
      </p:sp>
      <p:graphicFrame>
        <p:nvGraphicFramePr>
          <p:cNvPr id="6" name="Table 5" descr="Table describing the differences for district of residence and district of location"/>
          <p:cNvGraphicFramePr>
            <a:graphicFrameLocks noGrp="1"/>
          </p:cNvGraphicFramePr>
          <p:nvPr>
            <p:extLst>
              <p:ext uri="{D42A27DB-BD31-4B8C-83A1-F6EECF244321}">
                <p14:modId xmlns:p14="http://schemas.microsoft.com/office/powerpoint/2010/main" val="6478640"/>
              </p:ext>
            </p:extLst>
          </p:nvPr>
        </p:nvGraphicFramePr>
        <p:xfrm>
          <a:off x="397934" y="1210735"/>
          <a:ext cx="11582400" cy="5673008"/>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1200124">
                <a:tc>
                  <a:txBody>
                    <a:bodyPr/>
                    <a:lstStyle/>
                    <a:p>
                      <a:pPr algn="ctr"/>
                      <a:r>
                        <a:rPr lang="en-US" sz="2800"/>
                        <a:t>District of Residence </a:t>
                      </a:r>
                      <a:br>
                        <a:rPr lang="en-US" sz="2800"/>
                      </a:br>
                      <a:r>
                        <a:rPr lang="en-US" sz="2800"/>
                        <a:t>(MA State Law)</a:t>
                      </a:r>
                    </a:p>
                  </a:txBody>
                  <a:tcPr marL="121920" marR="121920" anchor="ctr"/>
                </a:tc>
                <a:tc>
                  <a:txBody>
                    <a:bodyPr/>
                    <a:lstStyle/>
                    <a:p>
                      <a:pPr algn="ctr"/>
                      <a:r>
                        <a:rPr lang="en-US" sz="2800"/>
                        <a:t>District of Location</a:t>
                      </a:r>
                      <a:br>
                        <a:rPr lang="en-US" sz="2800"/>
                      </a:br>
                      <a:r>
                        <a:rPr lang="en-US" sz="2800"/>
                        <a:t>(IDEA Equitable Services)</a:t>
                      </a:r>
                    </a:p>
                  </a:txBody>
                  <a:tcPr marL="121920" marR="121920" anchor="ctr"/>
                </a:tc>
                <a:extLst>
                  <a:ext uri="{0D108BD9-81ED-4DB2-BD59-A6C34878D82A}">
                    <a16:rowId xmlns:a16="http://schemas.microsoft.com/office/drawing/2014/main" val="10000"/>
                  </a:ext>
                </a:extLst>
              </a:tr>
              <a:tr h="1733630">
                <a:tc>
                  <a:txBody>
                    <a:bodyPr/>
                    <a:lstStyle/>
                    <a:p>
                      <a:r>
                        <a:rPr lang="en-US" sz="2400" dirty="0"/>
                        <a:t>Conducts</a:t>
                      </a:r>
                      <a:r>
                        <a:rPr lang="en-US" sz="2400" baseline="0" dirty="0"/>
                        <a:t> </a:t>
                      </a:r>
                      <a:r>
                        <a:rPr lang="en-US" sz="2400" dirty="0"/>
                        <a:t>evaluations and determines eligibility for </a:t>
                      </a:r>
                      <a:r>
                        <a:rPr lang="en-US" sz="2400" b="1" u="none" dirty="0"/>
                        <a:t>resident students of the district</a:t>
                      </a:r>
                      <a:r>
                        <a:rPr lang="en-US" sz="2400" b="1" u="none" baseline="0" dirty="0"/>
                        <a:t> regardless of where they attend school</a:t>
                      </a:r>
                      <a:endParaRPr lang="en-US" sz="2400" b="1" u="none"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Conducts</a:t>
                      </a:r>
                      <a:r>
                        <a:rPr lang="en-US" sz="2400" baseline="0" dirty="0"/>
                        <a:t> </a:t>
                      </a:r>
                      <a:r>
                        <a:rPr lang="en-US" sz="2400" dirty="0"/>
                        <a:t>evaluations and determines eligibility for students </a:t>
                      </a:r>
                      <a:r>
                        <a:rPr lang="en-US" sz="2400" b="1" u="none" dirty="0"/>
                        <a:t>who attend private school in the district regardless of where they live</a:t>
                      </a:r>
                    </a:p>
                    <a:p>
                      <a:endParaRPr lang="en-US" sz="2400" dirty="0"/>
                    </a:p>
                  </a:txBody>
                  <a:tcPr marL="121920" marR="121920"/>
                </a:tc>
                <a:extLst>
                  <a:ext uri="{0D108BD9-81ED-4DB2-BD59-A6C34878D82A}">
                    <a16:rowId xmlns:a16="http://schemas.microsoft.com/office/drawing/2014/main" val="10001"/>
                  </a:ext>
                </a:extLst>
              </a:tr>
              <a:tr h="1276322">
                <a:tc>
                  <a:txBody>
                    <a:bodyPr/>
                    <a:lstStyle/>
                    <a:p>
                      <a:pPr marL="0" marR="0" lvl="0" indent="0" algn="l" rtl="0" eaLnBrk="1" fontAlgn="auto" latinLnBrk="0" hangingPunct="1">
                        <a:lnSpc>
                          <a:spcPct val="100000"/>
                        </a:lnSpc>
                        <a:spcBef>
                          <a:spcPts val="0"/>
                        </a:spcBef>
                        <a:spcAft>
                          <a:spcPts val="0"/>
                        </a:spcAft>
                        <a:buClrTx/>
                        <a:buSzTx/>
                        <a:buFont typeface="Arial" pitchFamily="34" charset="0"/>
                        <a:buNone/>
                      </a:pPr>
                      <a:r>
                        <a:rPr lang="en-US" sz="2400"/>
                        <a:t>Student has </a:t>
                      </a:r>
                      <a:r>
                        <a:rPr lang="en-US" sz="2400" b="1"/>
                        <a:t>individual</a:t>
                      </a:r>
                      <a:r>
                        <a:rPr lang="en-US" sz="2400" b="1" baseline="0"/>
                        <a:t> entitlement </a:t>
                      </a:r>
                      <a:r>
                        <a:rPr lang="en-US" sz="2400" baseline="0"/>
                        <a:t>to special education services (FAPE) </a:t>
                      </a:r>
                      <a:r>
                        <a:rPr lang="en-US" sz="2400" kern="1200" baseline="0">
                          <a:solidFill>
                            <a:schemeClr val="dk1"/>
                          </a:solidFill>
                          <a:latin typeface="+mn-lt"/>
                          <a:ea typeface="+mn-ea"/>
                          <a:cs typeface="+mn-cs"/>
                        </a:rPr>
                        <a:t>and dispute resolution procedures</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t>No guarantee for individual</a:t>
                      </a:r>
                      <a:r>
                        <a:rPr lang="en-US" sz="2400" b="1" baseline="0"/>
                        <a:t> services</a:t>
                      </a:r>
                      <a:r>
                        <a:rPr lang="en-US" sz="2400" baseline="0"/>
                        <a:t>, joins pool of eligible students to be considered for services</a:t>
                      </a:r>
                      <a:endParaRPr lang="en-US" sz="2400"/>
                    </a:p>
                  </a:txBody>
                  <a:tcPr marL="121920" marR="121920"/>
                </a:tc>
                <a:extLst>
                  <a:ext uri="{0D108BD9-81ED-4DB2-BD59-A6C34878D82A}">
                    <a16:rowId xmlns:a16="http://schemas.microsoft.com/office/drawing/2014/main" val="10002"/>
                  </a:ext>
                </a:extLst>
              </a:tr>
              <a:tr h="1276322">
                <a:tc>
                  <a:txBody>
                    <a:bodyPr/>
                    <a:lstStyle/>
                    <a:p>
                      <a:pPr>
                        <a:buFont typeface="Arial" pitchFamily="34" charset="0"/>
                        <a:buNone/>
                      </a:pPr>
                      <a:r>
                        <a:rPr lang="en-US" sz="2400"/>
                        <a:t>Writes an IEP</a:t>
                      </a:r>
                    </a:p>
                    <a:p>
                      <a:pPr>
                        <a:buFont typeface="Arial" pitchFamily="34" charset="0"/>
                        <a:buNone/>
                      </a:pPr>
                      <a:endParaRPr lang="en-US" sz="2400"/>
                    </a:p>
                  </a:txBody>
                  <a:tcPr marL="121920" marR="121920"/>
                </a:tc>
                <a:tc>
                  <a:txBody>
                    <a:bodyPr/>
                    <a:lstStyle/>
                    <a:p>
                      <a:pPr>
                        <a:buFont typeface="Arial" pitchFamily="34" charset="0"/>
                        <a:buNone/>
                      </a:pPr>
                      <a:r>
                        <a:rPr lang="en-US" sz="2400" dirty="0"/>
                        <a:t>Writes a Service Plan for each student receiving services</a:t>
                      </a:r>
                    </a:p>
                  </a:txBody>
                  <a:tcPr marL="121920" marR="121920"/>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448800" y="6492875"/>
            <a:ext cx="2743200" cy="365125"/>
          </a:xfrm>
        </p:spPr>
        <p:txBody>
          <a:bodyPr/>
          <a:lstStyle/>
          <a:p>
            <a:fld id="{BD26C40E-487C-40A4-A841-8174FD7B7142}" type="slidenum">
              <a:rPr lang="en-US" smtClean="0"/>
              <a:pPr/>
              <a:t>6</a:t>
            </a:fld>
            <a:endParaRPr lang="en-US"/>
          </a:p>
        </p:txBody>
      </p:sp>
    </p:spTree>
    <p:extLst>
      <p:ext uri="{BB962C8B-B14F-4D97-AF65-F5344CB8AC3E}">
        <p14:creationId xmlns:p14="http://schemas.microsoft.com/office/powerpoint/2010/main" val="226564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IEP ≠ Services Plans</a:t>
            </a:r>
          </a:p>
        </p:txBody>
      </p:sp>
      <p:sp>
        <p:nvSpPr>
          <p:cNvPr id="3" name="Content Placeholder 2"/>
          <p:cNvSpPr>
            <a:spLocks noGrp="1"/>
          </p:cNvSpPr>
          <p:nvPr>
            <p:ph idx="1"/>
          </p:nvPr>
        </p:nvSpPr>
        <p:spPr>
          <a:xfrm>
            <a:off x="567743" y="1230403"/>
            <a:ext cx="11370972" cy="4584472"/>
          </a:xfrm>
        </p:spPr>
        <p:txBody>
          <a:bodyPr vert="horz" lIns="91440" tIns="45720" rIns="91440" bIns="45720" rtlCol="0" anchor="t">
            <a:noAutofit/>
          </a:bodyPr>
          <a:lstStyle/>
          <a:p>
            <a:r>
              <a:rPr lang="en-US" sz="2800">
                <a:latin typeface="Segoe UI"/>
                <a:cs typeface="Segoe UI"/>
              </a:rPr>
              <a:t>IEPs for private school students must document the provision of FAPE and are developed by the </a:t>
            </a:r>
            <a:r>
              <a:rPr lang="en-US" sz="2800" b="1">
                <a:latin typeface="Segoe UI"/>
                <a:cs typeface="Segoe UI"/>
              </a:rPr>
              <a:t>public school </a:t>
            </a:r>
            <a:r>
              <a:rPr lang="en-US" sz="2800" b="1">
                <a:solidFill>
                  <a:schemeClr val="accent2"/>
                </a:solidFill>
                <a:latin typeface="Segoe UI"/>
                <a:cs typeface="Segoe UI"/>
              </a:rPr>
              <a:t>district of residence. </a:t>
            </a:r>
            <a:r>
              <a:rPr lang="en-US" sz="2800" b="1">
                <a:solidFill>
                  <a:srgbClr val="002060"/>
                </a:solidFill>
                <a:latin typeface="Segoe UI"/>
                <a:cs typeface="Segoe UI"/>
              </a:rPr>
              <a:t>(state requirement)</a:t>
            </a:r>
            <a:endParaRPr lang="en-US" sz="2800" b="1">
              <a:solidFill>
                <a:srgbClr val="002060"/>
              </a:solidFill>
            </a:endParaRPr>
          </a:p>
          <a:p>
            <a:r>
              <a:rPr lang="en-US" sz="2800">
                <a:latin typeface="Segoe UI"/>
                <a:cs typeface="Segoe UI"/>
              </a:rPr>
              <a:t>A Services Plan describes the services to be provided to a parentally-placed private school student funded by the school district's proportionate share of IDEA funds.  The Services Plan is developed by the</a:t>
            </a:r>
            <a:r>
              <a:rPr lang="en-US" sz="2800" b="1">
                <a:latin typeface="Segoe UI"/>
                <a:cs typeface="Segoe UI"/>
              </a:rPr>
              <a:t> public school </a:t>
            </a:r>
            <a:r>
              <a:rPr lang="en-US" sz="2800" b="1">
                <a:solidFill>
                  <a:schemeClr val="accent2"/>
                </a:solidFill>
                <a:latin typeface="Segoe UI"/>
                <a:cs typeface="Segoe UI"/>
              </a:rPr>
              <a:t>district of location. </a:t>
            </a:r>
            <a:r>
              <a:rPr lang="en-US" sz="2800" b="1">
                <a:solidFill>
                  <a:srgbClr val="002060"/>
                </a:solidFill>
                <a:latin typeface="Segoe UI"/>
                <a:cs typeface="Segoe UI"/>
              </a:rPr>
              <a:t>(federal requirement)</a:t>
            </a:r>
          </a:p>
          <a:p>
            <a:r>
              <a:rPr lang="en-US" sz="2800">
                <a:latin typeface="Segoe UI"/>
                <a:cs typeface="Segoe UI"/>
              </a:rPr>
              <a:t>Each parentally-placed private school student with a disability who has been designated to receive equitable services (IDEA proportionate share) </a:t>
            </a:r>
            <a:r>
              <a:rPr lang="en-US" sz="2800" b="1">
                <a:latin typeface="Segoe UI"/>
                <a:cs typeface="Segoe UI"/>
              </a:rPr>
              <a:t>must have a separate Services Plan.</a:t>
            </a:r>
          </a:p>
          <a:p>
            <a:endParaRPr lang="en-US" sz="2800" b="1" u="sng">
              <a:solidFill>
                <a:srgbClr val="002060"/>
              </a:solidFill>
            </a:endParaRPr>
          </a:p>
        </p:txBody>
      </p:sp>
      <p:sp>
        <p:nvSpPr>
          <p:cNvPr id="4" name="Slide Number Placeholder 3"/>
          <p:cNvSpPr>
            <a:spLocks noGrp="1"/>
          </p:cNvSpPr>
          <p:nvPr>
            <p:ph type="sldNum" sz="quarter" idx="12"/>
          </p:nvPr>
        </p:nvSpPr>
        <p:spPr/>
        <p:txBody>
          <a:bodyPr/>
          <a:lstStyle/>
          <a:p>
            <a:fld id="{BD26C40E-487C-40A4-A841-8174FD7B7142}" type="slidenum">
              <a:rPr lang="en-US" smtClean="0"/>
              <a:pPr/>
              <a:t>7</a:t>
            </a:fld>
            <a:endParaRPr lang="en-US"/>
          </a:p>
        </p:txBody>
      </p:sp>
    </p:spTree>
    <p:extLst>
      <p:ext uri="{BB962C8B-B14F-4D97-AF65-F5344CB8AC3E}">
        <p14:creationId xmlns:p14="http://schemas.microsoft.com/office/powerpoint/2010/main" val="129707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Annual Services Plans</a:t>
            </a:r>
          </a:p>
        </p:txBody>
      </p:sp>
      <p:sp>
        <p:nvSpPr>
          <p:cNvPr id="3" name="Content Placeholder 2"/>
          <p:cNvSpPr>
            <a:spLocks noGrp="1"/>
          </p:cNvSpPr>
          <p:nvPr>
            <p:ph idx="1"/>
          </p:nvPr>
        </p:nvSpPr>
        <p:spPr>
          <a:xfrm>
            <a:off x="567743" y="1230403"/>
            <a:ext cx="8998288" cy="5049746"/>
          </a:xfrm>
        </p:spPr>
        <p:txBody>
          <a:bodyPr vert="horz" lIns="91440" tIns="45720" rIns="91440" bIns="45720" rtlCol="0" anchor="t">
            <a:noAutofit/>
          </a:bodyPr>
          <a:lstStyle/>
          <a:p>
            <a:r>
              <a:rPr lang="en-US" sz="2400">
                <a:latin typeface="Segoe UI"/>
                <a:cs typeface="Segoe UI"/>
              </a:rPr>
              <a:t>A separate and distinct document from an IEP</a:t>
            </a:r>
          </a:p>
          <a:p>
            <a:r>
              <a:rPr lang="en-US" sz="2400">
                <a:latin typeface="Segoe UI"/>
                <a:cs typeface="Segoe UI"/>
              </a:rPr>
              <a:t>Developed, reviewed, and revised by the </a:t>
            </a:r>
            <a:r>
              <a:rPr lang="en-US" sz="2400" b="1">
                <a:latin typeface="Segoe UI"/>
                <a:cs typeface="Segoe UI"/>
              </a:rPr>
              <a:t>district of location </a:t>
            </a:r>
            <a:r>
              <a:rPr lang="en-US" sz="2400">
                <a:latin typeface="Segoe UI"/>
                <a:cs typeface="Segoe UI"/>
              </a:rPr>
              <a:t>(where the private school is located) similarly to IEP process. </a:t>
            </a:r>
            <a:endParaRPr lang="en-US" sz="2400"/>
          </a:p>
          <a:p>
            <a:r>
              <a:rPr lang="en-US" sz="2400" b="1">
                <a:latin typeface="Segoe UI"/>
                <a:cs typeface="Segoe UI"/>
              </a:rPr>
              <a:t>Parents are required participants</a:t>
            </a:r>
            <a:r>
              <a:rPr lang="en-US" sz="2400">
                <a:latin typeface="Segoe UI"/>
                <a:cs typeface="Segoe UI"/>
              </a:rPr>
              <a:t> at the meeting at which their child's service plan will be developed.</a:t>
            </a:r>
          </a:p>
          <a:p>
            <a:r>
              <a:rPr lang="en-US" sz="2400" b="1">
                <a:latin typeface="Segoe UI"/>
                <a:cs typeface="Segoe UI"/>
              </a:rPr>
              <a:t>Representatives from the private school are required</a:t>
            </a:r>
            <a:r>
              <a:rPr lang="en-US" sz="2400">
                <a:latin typeface="Segoe UI"/>
                <a:cs typeface="Segoe UI"/>
              </a:rPr>
              <a:t> to attend as well.</a:t>
            </a:r>
          </a:p>
          <a:p>
            <a:pPr lvl="1"/>
            <a:r>
              <a:rPr lang="en-US" sz="2000">
                <a:latin typeface="Segoe UI"/>
                <a:cs typeface="Segoe UI"/>
              </a:rPr>
              <a:t>If the representatives cannot attend, use other methods for their participation including individual or conference calls.</a:t>
            </a:r>
          </a:p>
          <a:p>
            <a:r>
              <a:rPr lang="en-US" sz="2400">
                <a:latin typeface="Segoe UI"/>
                <a:cs typeface="Segoe UI"/>
              </a:rPr>
              <a:t>The district of residence is not a required participant for a Services Plan meeting.</a:t>
            </a:r>
          </a:p>
        </p:txBody>
      </p:sp>
      <p:grpSp>
        <p:nvGrpSpPr>
          <p:cNvPr id="5" name="Group 4" descr="&#10;&#10;Ensure parents attend services plan meetings.&#10;&#10;Ensure private school representatives attend services plan meetings.&#10;&#10;" title="Notes for LEAs"/>
          <p:cNvGrpSpPr/>
          <p:nvPr/>
        </p:nvGrpSpPr>
        <p:grpSpPr>
          <a:xfrm>
            <a:off x="9746901" y="451262"/>
            <a:ext cx="2301073" cy="3593935"/>
            <a:chOff x="9746901" y="451262"/>
            <a:chExt cx="2301073" cy="3593935"/>
          </a:xfrm>
        </p:grpSpPr>
        <p:sp>
          <p:nvSpPr>
            <p:cNvPr id="6" name="Rounded Rectangle 5"/>
            <p:cNvSpPr/>
            <p:nvPr/>
          </p:nvSpPr>
          <p:spPr>
            <a:xfrm>
              <a:off x="9746901" y="451262"/>
              <a:ext cx="2301073" cy="3447498"/>
            </a:xfrm>
            <a:prstGeom prst="roundRect">
              <a:avLst/>
            </a:prstGeom>
            <a:solidFill>
              <a:srgbClr val="E38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descr="Notes&#10;&#10;Ensure parents attend services plan meetings.&#10;&#10;Ensure private school representatives attend services plan meetings.&#10;"/>
            <p:cNvSpPr txBox="1"/>
            <p:nvPr/>
          </p:nvSpPr>
          <p:spPr>
            <a:xfrm>
              <a:off x="9822900" y="628877"/>
              <a:ext cx="2170444" cy="3416320"/>
            </a:xfrm>
            <a:prstGeom prst="rect">
              <a:avLst/>
            </a:prstGeom>
            <a:noFill/>
          </p:spPr>
          <p:txBody>
            <a:bodyPr wrap="square" rtlCol="0">
              <a:spAutoFit/>
            </a:bodyPr>
            <a:lstStyle/>
            <a:p>
              <a:pPr algn="ctr"/>
              <a:r>
                <a:rPr lang="en-US" b="1">
                  <a:solidFill>
                    <a:srgbClr val="101D35"/>
                  </a:solidFill>
                </a:rPr>
                <a:t>Notes for LEAs</a:t>
              </a:r>
            </a:p>
            <a:p>
              <a:pPr algn="ctr"/>
              <a:endParaRPr lang="en-US" b="1">
                <a:solidFill>
                  <a:srgbClr val="101D35"/>
                </a:solidFill>
              </a:endParaRPr>
            </a:p>
            <a:p>
              <a:r>
                <a:rPr lang="en-US" i="1">
                  <a:solidFill>
                    <a:srgbClr val="101D35"/>
                  </a:solidFill>
                </a:rPr>
                <a:t>Ensure parents attend services plan meetings.</a:t>
              </a:r>
            </a:p>
            <a:p>
              <a:endParaRPr lang="en-US" i="1">
                <a:solidFill>
                  <a:srgbClr val="101D35"/>
                </a:solidFill>
              </a:endParaRPr>
            </a:p>
            <a:p>
              <a:r>
                <a:rPr lang="en-US" i="1">
                  <a:solidFill>
                    <a:srgbClr val="101D35"/>
                  </a:solidFill>
                </a:rPr>
                <a:t>Ensure private school representatives attend services plan meetings.</a:t>
              </a:r>
              <a:endParaRPr lang="en-US" b="1"/>
            </a:p>
            <a:p>
              <a:pPr algn="ctr"/>
              <a:endParaRPr lang="en-US" b="1"/>
            </a:p>
          </p:txBody>
        </p:sp>
        <p:cxnSp>
          <p:nvCxnSpPr>
            <p:cNvPr id="8" name="Straight Connector 7"/>
            <p:cNvCxnSpPr/>
            <p:nvPr/>
          </p:nvCxnSpPr>
          <p:spPr>
            <a:xfrm>
              <a:off x="9982200" y="1012453"/>
              <a:ext cx="1956515" cy="0"/>
            </a:xfrm>
            <a:prstGeom prst="line">
              <a:avLst/>
            </a:prstGeom>
            <a:ln w="66675" cmpd="sng">
              <a:solidFill>
                <a:srgbClr val="101D35"/>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BD26C40E-487C-40A4-A841-8174FD7B7142}" type="slidenum">
              <a:rPr lang="en-US" smtClean="0"/>
              <a:pPr/>
              <a:t>8</a:t>
            </a:fld>
            <a:endParaRPr lang="en-US"/>
          </a:p>
        </p:txBody>
      </p:sp>
    </p:spTree>
    <p:extLst>
      <p:ext uri="{BB962C8B-B14F-4D97-AF65-F5344CB8AC3E}">
        <p14:creationId xmlns:p14="http://schemas.microsoft.com/office/powerpoint/2010/main" val="414710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6C3B-9057-4996-B45F-6642AE0A41EC}"/>
              </a:ext>
            </a:extLst>
          </p:cNvPr>
          <p:cNvSpPr>
            <a:spLocks noGrp="1"/>
          </p:cNvSpPr>
          <p:nvPr>
            <p:ph type="title"/>
          </p:nvPr>
        </p:nvSpPr>
        <p:spPr/>
        <p:txBody>
          <a:bodyPr/>
          <a:lstStyle/>
          <a:p>
            <a:r>
              <a:rPr lang="en-US">
                <a:latin typeface="Segoe UI Semibold"/>
                <a:cs typeface="Segoe UI Semibold"/>
              </a:rPr>
              <a:t>Equitable Services Timeline:</a:t>
            </a:r>
            <a:endParaRPr lang="en-US"/>
          </a:p>
        </p:txBody>
      </p:sp>
      <p:sp>
        <p:nvSpPr>
          <p:cNvPr id="3" name="Content Placeholder 2">
            <a:extLst>
              <a:ext uri="{FF2B5EF4-FFF2-40B4-BE49-F238E27FC236}">
                <a16:creationId xmlns:a16="http://schemas.microsoft.com/office/drawing/2014/main" id="{191B1CC7-EB64-4DA3-9DEA-C4CC4A23DD6A}"/>
              </a:ext>
            </a:extLst>
          </p:cNvPr>
          <p:cNvSpPr>
            <a:spLocks noGrp="1"/>
          </p:cNvSpPr>
          <p:nvPr>
            <p:ph idx="1"/>
          </p:nvPr>
        </p:nvSpPr>
        <p:spPr/>
        <p:txBody>
          <a:bodyPr vert="horz" lIns="91440" tIns="45720" rIns="91440" bIns="45720" rtlCol="0" anchor="t">
            <a:noAutofit/>
          </a:bodyPr>
          <a:lstStyle/>
          <a:p>
            <a:r>
              <a:rPr lang="en-US" sz="2400" dirty="0">
                <a:latin typeface="Calibri"/>
                <a:ea typeface="Calibri" panose="020F0502020204030204" pitchFamily="34" charset="0"/>
                <a:cs typeface="Times New Roman"/>
              </a:rPr>
              <a:t>Ongoing throughout the year: </a:t>
            </a:r>
            <a:r>
              <a:rPr lang="en-US" sz="2400" dirty="0">
                <a:latin typeface="Calibri"/>
                <a:ea typeface="Calibri" panose="020F0502020204030204" pitchFamily="34" charset="0"/>
                <a:cs typeface="Times New Roman"/>
                <a:hlinkClick r:id="rId3"/>
              </a:rPr>
              <a:t>Child Find</a:t>
            </a:r>
            <a:r>
              <a:rPr lang="en-US" sz="2400" dirty="0">
                <a:latin typeface="Calibri"/>
                <a:ea typeface="Calibri" panose="020F0502020204030204" pitchFamily="34" charset="0"/>
                <a:cs typeface="Times New Roman"/>
              </a:rPr>
              <a:t> process </a:t>
            </a:r>
          </a:p>
          <a:p>
            <a:r>
              <a:rPr lang="en-US" sz="2400" dirty="0">
                <a:effectLst/>
                <a:latin typeface="Calibri"/>
                <a:ea typeface="Calibri" panose="020F0502020204030204" pitchFamily="34" charset="0"/>
                <a:cs typeface="Times New Roman"/>
              </a:rPr>
              <a:t>July: The</a:t>
            </a:r>
            <a:r>
              <a:rPr lang="en-US" sz="2400" u="sng" dirty="0">
                <a:solidFill>
                  <a:srgbClr val="0563C1"/>
                </a:solidFill>
                <a:effectLst/>
                <a:latin typeface="Calibri"/>
                <a:ea typeface="Calibri" panose="020F0502020204030204" pitchFamily="34" charset="0"/>
                <a:cs typeface="Times New Roman"/>
                <a:hlinkClick r:id="rId4"/>
              </a:rPr>
              <a:t> Fund Code 240 and 262</a:t>
            </a:r>
            <a:r>
              <a:rPr lang="en-US" sz="2400" dirty="0">
                <a:effectLst/>
                <a:latin typeface="Calibri"/>
                <a:ea typeface="Calibri" panose="020F0502020204030204" pitchFamily="34" charset="0"/>
                <a:cs typeface="Times New Roman"/>
              </a:rPr>
              <a:t> grant applications are posted on the DESE website.</a:t>
            </a:r>
          </a:p>
          <a:p>
            <a:r>
              <a:rPr lang="en-US" sz="2400" dirty="0">
                <a:solidFill>
                  <a:schemeClr val="tx1">
                    <a:lumMod val="50000"/>
                  </a:schemeClr>
                </a:solidFill>
                <a:latin typeface="Calibri"/>
                <a:ea typeface="Calibri" panose="020F0502020204030204" pitchFamily="34" charset="0"/>
                <a:cs typeface="Times New Roman"/>
              </a:rPr>
              <a:t>August: </a:t>
            </a:r>
            <a:r>
              <a:rPr lang="en-US" sz="2400" i="1" dirty="0">
                <a:solidFill>
                  <a:schemeClr val="tx1">
                    <a:lumMod val="50000"/>
                  </a:schemeClr>
                </a:solidFill>
                <a:effectLst/>
                <a:latin typeface="Calibri"/>
                <a:ea typeface="Calibri" panose="020F0502020204030204" pitchFamily="34" charset="0"/>
                <a:cs typeface="Times New Roman"/>
              </a:rPr>
              <a:t>Consultation Meeting - New School Year Kick-Off Meeting</a:t>
            </a:r>
            <a:r>
              <a:rPr lang="en-US" sz="2400" dirty="0">
                <a:solidFill>
                  <a:schemeClr val="tx1">
                    <a:lumMod val="50000"/>
                  </a:schemeClr>
                </a:solidFill>
                <a:latin typeface="Calibri"/>
                <a:ea typeface="Calibri" panose="020F0502020204030204" pitchFamily="34" charset="0"/>
                <a:cs typeface="Times New Roman"/>
              </a:rPr>
              <a:t> </a:t>
            </a:r>
          </a:p>
          <a:p>
            <a:r>
              <a:rPr lang="en-US" sz="2400" i="1" dirty="0">
                <a:solidFill>
                  <a:schemeClr val="tx1">
                    <a:lumMod val="50000"/>
                  </a:schemeClr>
                </a:solidFill>
                <a:effectLst/>
                <a:latin typeface="Calibri"/>
                <a:ea typeface="Calibri" panose="020F0502020204030204" pitchFamily="34" charset="0"/>
                <a:cs typeface="Times New Roman"/>
              </a:rPr>
              <a:t>August – September: Writing and Implementing Services Plans </a:t>
            </a:r>
            <a:r>
              <a:rPr lang="en-US" sz="2400" dirty="0">
                <a:solidFill>
                  <a:schemeClr val="tx1">
                    <a:lumMod val="50000"/>
                  </a:schemeClr>
                </a:solidFill>
                <a:latin typeface="Calibri"/>
                <a:ea typeface="Calibri" panose="020F0502020204030204" pitchFamily="34" charset="0"/>
                <a:cs typeface="Times New Roman"/>
              </a:rPr>
              <a:t> </a:t>
            </a:r>
            <a:endParaRPr lang="en-US" sz="2400" dirty="0">
              <a:solidFill>
                <a:schemeClr val="tx1">
                  <a:lumMod val="50000"/>
                </a:schemeClr>
              </a:solidFill>
              <a:effectLst/>
              <a:latin typeface="Calibri"/>
              <a:ea typeface="Calibri" panose="020F0502020204030204" pitchFamily="34" charset="0"/>
              <a:cs typeface="Times New Roman" panose="02020603050405020304" pitchFamily="18" charset="0"/>
            </a:endParaRPr>
          </a:p>
          <a:p>
            <a:r>
              <a:rPr lang="en-US" sz="2400" dirty="0">
                <a:solidFill>
                  <a:schemeClr val="tx1">
                    <a:lumMod val="50000"/>
                  </a:schemeClr>
                </a:solidFill>
                <a:latin typeface="Calibri"/>
                <a:ea typeface="Calibri" panose="020F0502020204030204" pitchFamily="34" charset="0"/>
                <a:cs typeface="Times New Roman"/>
              </a:rPr>
              <a:t>October 1st-December 1st:</a:t>
            </a:r>
            <a:r>
              <a:rPr lang="en-US" sz="2400" i="1" dirty="0">
                <a:solidFill>
                  <a:schemeClr val="tx1">
                    <a:lumMod val="50000"/>
                  </a:schemeClr>
                </a:solidFill>
                <a:effectLst/>
                <a:latin typeface="Calibri"/>
                <a:ea typeface="Calibri" panose="020F0502020204030204" pitchFamily="34" charset="0"/>
                <a:cs typeface="Times New Roman"/>
              </a:rPr>
              <a:t> Child Count Window</a:t>
            </a:r>
            <a:endParaRPr lang="en-US" sz="2400" dirty="0">
              <a:solidFill>
                <a:schemeClr val="tx1">
                  <a:lumMod val="50000"/>
                </a:schemeClr>
              </a:solidFill>
              <a:latin typeface="Calibri"/>
              <a:ea typeface="Calibri" panose="020F0502020204030204" pitchFamily="34" charset="0"/>
              <a:cs typeface="Times New Roman"/>
            </a:endParaRPr>
          </a:p>
          <a:p>
            <a:r>
              <a:rPr lang="en-US" sz="2400" dirty="0">
                <a:solidFill>
                  <a:schemeClr val="tx1">
                    <a:lumMod val="50000"/>
                  </a:schemeClr>
                </a:solidFill>
                <a:effectLst/>
                <a:latin typeface="Calibri"/>
                <a:ea typeface="Calibri" panose="020F0502020204030204" pitchFamily="34" charset="0"/>
                <a:cs typeface="Times New Roman"/>
              </a:rPr>
              <a:t>November</a:t>
            </a:r>
            <a:r>
              <a:rPr lang="en-US" sz="2400" i="1" dirty="0">
                <a:solidFill>
                  <a:schemeClr val="tx1">
                    <a:lumMod val="50000"/>
                  </a:schemeClr>
                </a:solidFill>
                <a:effectLst/>
                <a:latin typeface="Calibri"/>
                <a:ea typeface="Calibri" panose="020F0502020204030204" pitchFamily="34" charset="0"/>
                <a:cs typeface="Times New Roman"/>
              </a:rPr>
              <a:t>: Consultation Meeting – Beginning of The Year Check-In</a:t>
            </a:r>
            <a:endParaRPr lang="en-US" sz="2400" dirty="0">
              <a:solidFill>
                <a:schemeClr val="tx1">
                  <a:lumMod val="50000"/>
                </a:schemeClr>
              </a:solidFill>
              <a:effectLst/>
              <a:latin typeface="Calibri"/>
              <a:ea typeface="Calibri" panose="020F0502020204030204" pitchFamily="34" charset="0"/>
              <a:cs typeface="Times New Roman"/>
            </a:endParaRPr>
          </a:p>
          <a:p>
            <a:r>
              <a:rPr lang="en-US" sz="2400" dirty="0">
                <a:solidFill>
                  <a:schemeClr val="tx1">
                    <a:lumMod val="50000"/>
                  </a:schemeClr>
                </a:solidFill>
                <a:effectLst/>
                <a:latin typeface="Calibri"/>
                <a:ea typeface="Calibri" panose="020F0502020204030204" pitchFamily="34" charset="0"/>
                <a:cs typeface="Times New Roman"/>
              </a:rPr>
              <a:t>January: </a:t>
            </a:r>
            <a:r>
              <a:rPr lang="en-US" sz="2400" i="1" dirty="0">
                <a:solidFill>
                  <a:schemeClr val="tx1">
                    <a:lumMod val="50000"/>
                  </a:schemeClr>
                </a:solidFill>
                <a:effectLst/>
                <a:latin typeface="Calibri"/>
                <a:ea typeface="Calibri" panose="020F0502020204030204" pitchFamily="34" charset="0"/>
                <a:cs typeface="Times New Roman"/>
              </a:rPr>
              <a:t>(Suggested mid-year check-in) - General Check-In Meeting (Formal Consultation Meeting Optional)</a:t>
            </a:r>
            <a:endParaRPr lang="en-US" sz="2400" dirty="0">
              <a:solidFill>
                <a:schemeClr val="tx1">
                  <a:lumMod val="50000"/>
                </a:schemeClr>
              </a:solidFill>
              <a:effectLst/>
              <a:latin typeface="Calibri"/>
              <a:ea typeface="Calibri" panose="020F0502020204030204" pitchFamily="34" charset="0"/>
              <a:cs typeface="Times New Roman"/>
            </a:endParaRPr>
          </a:p>
          <a:p>
            <a:r>
              <a:rPr lang="en-US" sz="2400" dirty="0">
                <a:solidFill>
                  <a:schemeClr val="tx1">
                    <a:lumMod val="50000"/>
                  </a:schemeClr>
                </a:solidFill>
                <a:effectLst/>
                <a:latin typeface="Calibri"/>
                <a:ea typeface="Calibri" panose="020F0502020204030204" pitchFamily="34" charset="0"/>
                <a:cs typeface="Times New Roman"/>
              </a:rPr>
              <a:t>March/April: Review proportionate share expenditures for the year.</a:t>
            </a:r>
            <a:r>
              <a:rPr lang="en-US" sz="2400" dirty="0">
                <a:solidFill>
                  <a:schemeClr val="tx1">
                    <a:lumMod val="50000"/>
                  </a:schemeClr>
                </a:solidFill>
                <a:latin typeface="Calibri"/>
                <a:ea typeface="Calibri" panose="020F0502020204030204" pitchFamily="34" charset="0"/>
                <a:cs typeface="Times New Roman"/>
              </a:rPr>
              <a:t> </a:t>
            </a:r>
            <a:endParaRPr lang="en-US" sz="2400" dirty="0">
              <a:solidFill>
                <a:schemeClr val="tx1">
                  <a:lumMod val="50000"/>
                </a:schemeClr>
              </a:solidFill>
              <a:effectLst/>
              <a:latin typeface="Calibri"/>
              <a:ea typeface="Calibri" panose="020F0502020204030204" pitchFamily="34" charset="0"/>
              <a:cs typeface="Times New Roman" panose="02020603050405020304" pitchFamily="18" charset="0"/>
            </a:endParaRPr>
          </a:p>
          <a:p>
            <a:r>
              <a:rPr lang="en-US" sz="2400" dirty="0">
                <a:solidFill>
                  <a:schemeClr val="tx1">
                    <a:lumMod val="50000"/>
                  </a:schemeClr>
                </a:solidFill>
                <a:latin typeface="Calibri"/>
                <a:ea typeface="Calibri" panose="020F0502020204030204" pitchFamily="34" charset="0"/>
                <a:cs typeface="Times New Roman"/>
              </a:rPr>
              <a:t>May: </a:t>
            </a:r>
            <a:r>
              <a:rPr lang="en-US" sz="2400" i="1" dirty="0">
                <a:solidFill>
                  <a:schemeClr val="tx1">
                    <a:lumMod val="50000"/>
                  </a:schemeClr>
                </a:solidFill>
                <a:effectLst/>
                <a:latin typeface="Calibri"/>
                <a:ea typeface="Calibri" panose="020F0502020204030204" pitchFamily="34" charset="0"/>
                <a:cs typeface="Times New Roman"/>
              </a:rPr>
              <a:t>End of May (Suggested): Consultation Meeting - End Of Year Review</a:t>
            </a:r>
          </a:p>
        </p:txBody>
      </p:sp>
      <p:sp>
        <p:nvSpPr>
          <p:cNvPr id="4" name="Slide Number Placeholder 3">
            <a:extLst>
              <a:ext uri="{FF2B5EF4-FFF2-40B4-BE49-F238E27FC236}">
                <a16:creationId xmlns:a16="http://schemas.microsoft.com/office/drawing/2014/main" id="{96A93F19-7AA8-4096-9FD4-13160CFB0CA6}"/>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1598412488"/>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DESE-231-73904</_dlc_DocId>
    <_dlc_DocIdUrl xmlns="733efe1c-5bbe-4968-87dc-d400e65c879f">
      <Url>https://sharepoint.doemass.org/ese/webteam/cps/_layouts/DocIdRedir.aspx?ID=DESE-231-73904</Url>
      <Description>DESE-231-73904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411C576-2D24-406D-8290-933CBF3D88A8}">
  <ds:schemaRefs>
    <ds:schemaRef ds:uri="http://schemas.microsoft.com/sharepoint/v3/contenttype/forms"/>
  </ds:schemaRefs>
</ds:datastoreItem>
</file>

<file path=customXml/itemProps2.xml><?xml version="1.0" encoding="utf-8"?>
<ds:datastoreItem xmlns:ds="http://schemas.openxmlformats.org/officeDocument/2006/customXml" ds:itemID="{0A163624-F102-48A3-BF83-524480A44CE1}">
  <ds:schemaRefs>
    <ds:schemaRef ds:uri="0a4e05da-b9bc-4326-ad73-01ef31b95567"/>
    <ds:schemaRef ds:uri="http://schemas.microsoft.com/office/2006/documentManagement/types"/>
    <ds:schemaRef ds:uri="http://purl.org/dc/terms/"/>
    <ds:schemaRef ds:uri="733efe1c-5bbe-4968-87dc-d400e65c879f"/>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C6A2981-7312-4C61-BB0C-0FD2511A8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A6950E9-C73F-496A-91F7-DF613734B2B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108</TotalTime>
  <Words>2293</Words>
  <Application>Microsoft Office PowerPoint</Application>
  <PresentationFormat>Widescreen</PresentationFormat>
  <Paragraphs>231</Paragraphs>
  <Slides>27</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等线</vt:lpstr>
      <vt:lpstr>-apple-system</vt:lpstr>
      <vt:lpstr>Arial</vt:lpstr>
      <vt:lpstr>Calibri</vt:lpstr>
      <vt:lpstr>Courier New</vt:lpstr>
      <vt:lpstr>Raleway</vt:lpstr>
      <vt:lpstr>Segoe</vt:lpstr>
      <vt:lpstr>Segoe SemiBold</vt:lpstr>
      <vt:lpstr>Segoe UI</vt:lpstr>
      <vt:lpstr>Segoe UI Semibold</vt:lpstr>
      <vt:lpstr>Wingdings</vt:lpstr>
      <vt:lpstr>ESE​​</vt:lpstr>
      <vt:lpstr>Special Education Leaders' Meeting</vt:lpstr>
      <vt:lpstr>Remote special education services</vt:lpstr>
      <vt:lpstr>Equitable Services for Children With Disabilities Enrolled by Their Parents in Private Schools  (34 C.F.R. §§ 300.130 - 300.144) Administrative Advisory SPED 2018-1</vt:lpstr>
      <vt:lpstr> IDEA Equitable Services  </vt:lpstr>
      <vt:lpstr>IDEA Equitable Services and State Entitlement to IEP Services</vt:lpstr>
      <vt:lpstr>Evaluation and Eligibility</vt:lpstr>
      <vt:lpstr>IEP ≠ Services Plans</vt:lpstr>
      <vt:lpstr>Annual Services Plans</vt:lpstr>
      <vt:lpstr>Equitable Services Timeline:</vt:lpstr>
      <vt:lpstr>Use of Child Count Data</vt:lpstr>
      <vt:lpstr> Consultation - Action Steps  </vt:lpstr>
      <vt:lpstr>MA DESE Strives to Improve the Provision of Equitable Services </vt:lpstr>
      <vt:lpstr>New Redesigned DESE Website</vt:lpstr>
      <vt:lpstr>Resources: IDEA Equitable Services</vt:lpstr>
      <vt:lpstr>Individualized Student Program(ISP) Application Overview</vt:lpstr>
      <vt:lpstr>Required Documentation</vt:lpstr>
      <vt:lpstr>Notification of Intent to Seek Approval for ISP  (603 CMR 28.06(3)(e)(4) </vt:lpstr>
      <vt:lpstr>Operational Services Division (OSD) Pricing- Budget </vt:lpstr>
      <vt:lpstr>Written Contract with the private school or information on terms of the contact consistent with  603 CMR 28.06(3)(f) </vt:lpstr>
      <vt:lpstr>School District Monitoring Plan </vt:lpstr>
      <vt:lpstr>Current Student IEP/Signed PL1 </vt:lpstr>
      <vt:lpstr>References</vt:lpstr>
      <vt:lpstr>THANK YOU</vt:lpstr>
      <vt:lpstr>Chunk and Chew  New Information</vt:lpstr>
      <vt:lpstr>Upcoming Special Education Leaders’ Only Zoom Meetings</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September 24, 2021</dc:title>
  <dc:creator>DESE</dc:creator>
  <cp:lastModifiedBy>Zou, Dong (EOE)</cp:lastModifiedBy>
  <cp:revision>14</cp:revision>
  <dcterms:created xsi:type="dcterms:W3CDTF">2021-07-15T13:50:20Z</dcterms:created>
  <dcterms:modified xsi:type="dcterms:W3CDTF">2021-09-24T19:42:47Z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24 2021</vt:lpwstr>
  </property>
</Properties>
</file>