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68" r:id="rId5"/>
  </p:sldMasterIdLst>
  <p:notesMasterIdLst>
    <p:notesMasterId r:id="rId25"/>
  </p:notesMasterIdLst>
  <p:handoutMasterIdLst>
    <p:handoutMasterId r:id="rId26"/>
  </p:handoutMasterIdLst>
  <p:sldIdLst>
    <p:sldId id="277" r:id="rId6"/>
    <p:sldId id="402" r:id="rId7"/>
    <p:sldId id="412" r:id="rId8"/>
    <p:sldId id="408" r:id="rId9"/>
    <p:sldId id="421" r:id="rId10"/>
    <p:sldId id="410" r:id="rId11"/>
    <p:sldId id="415" r:id="rId12"/>
    <p:sldId id="358" r:id="rId13"/>
    <p:sldId id="357" r:id="rId14"/>
    <p:sldId id="355" r:id="rId15"/>
    <p:sldId id="417" r:id="rId16"/>
    <p:sldId id="394" r:id="rId17"/>
    <p:sldId id="395" r:id="rId18"/>
    <p:sldId id="396" r:id="rId19"/>
    <p:sldId id="414" r:id="rId20"/>
    <p:sldId id="416" r:id="rId21"/>
    <p:sldId id="286" r:id="rId22"/>
    <p:sldId id="422" r:id="rId23"/>
    <p:sldId id="26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402"/>
            <p14:sldId id="412"/>
            <p14:sldId id="408"/>
            <p14:sldId id="421"/>
            <p14:sldId id="410"/>
            <p14:sldId id="415"/>
            <p14:sldId id="358"/>
            <p14:sldId id="357"/>
            <p14:sldId id="355"/>
            <p14:sldId id="417"/>
            <p14:sldId id="394"/>
            <p14:sldId id="395"/>
            <p14:sldId id="396"/>
            <p14:sldId id="414"/>
            <p14:sldId id="416"/>
          </p14:sldIdLst>
        </p14:section>
        <p14:section name="Cover &amp; content" id="{7418EA26-62ED-49FC-B1DA-F459ECE97219}">
          <p14:sldIdLst/>
        </p14:section>
        <p14:section name="Basic text box" id="{2C910797-BDD1-44DB-86E7-B9368587A968}">
          <p14:sldIdLst/>
        </p14:section>
        <p14:section name="Infographics" id="{4C58CD24-530C-43E1-B483-9BD50C09789E}">
          <p14:sldIdLst/>
        </p14:section>
        <p14:section name="Q&amp;A" id="{D4AE5E0D-E07C-4896-AC83-257B11839719}">
          <p14:sldIdLst>
            <p14:sldId id="286"/>
            <p14:sldId id="422"/>
            <p14:sldId id="26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6EC271-0300-E6EC-FBA3-D6BFBFE662DB}" name="Rist, April K." initials="RAK" userId="Rist, April K.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hese, Nina (DESE)" initials="M(" lastIdx="9" clrIdx="0">
    <p:extLst>
      <p:ext uri="{19B8F6BF-5375-455C-9EA6-DF929625EA0E}">
        <p15:presenceInfo xmlns:p15="http://schemas.microsoft.com/office/powerpoint/2012/main" userId="S::nina.m.marchese@mass.gov::c064ef28-27b3-4c11-bd04-f9be75850966" providerId="AD"/>
      </p:ext>
    </p:extLst>
  </p:cmAuthor>
  <p:cmAuthor id="2" name="Cote, Andrea (DESE)" initials="C(" lastIdx="2" clrIdx="1">
    <p:extLst>
      <p:ext uri="{19B8F6BF-5375-455C-9EA6-DF929625EA0E}">
        <p15:presenceInfo xmlns:p15="http://schemas.microsoft.com/office/powerpoint/2012/main" userId="S::andrea.j.cote@mass.gov::2daef489-b5e8-4fe6-8a49-16de58dc3def" providerId="AD"/>
      </p:ext>
    </p:extLst>
  </p:cmAuthor>
  <p:cmAuthor id="3" name="Alvarez, Iraida (DESE)" initials="A(" lastIdx="74" clrIdx="2">
    <p:extLst>
      <p:ext uri="{19B8F6BF-5375-455C-9EA6-DF929625EA0E}">
        <p15:presenceInfo xmlns:p15="http://schemas.microsoft.com/office/powerpoint/2012/main" userId="S::iraida.j.alvarez@mass.gov::66b89c24-7507-40c7-9620-66ed0feaf784" providerId="AD"/>
      </p:ext>
    </p:extLst>
  </p:cmAuthor>
  <p:cmAuthor id="4" name="Johnston, Russell (DESE)" initials="J(" lastIdx="11" clrIdx="3">
    <p:extLst>
      <p:ext uri="{19B8F6BF-5375-455C-9EA6-DF929625EA0E}">
        <p15:presenceInfo xmlns:p15="http://schemas.microsoft.com/office/powerpoint/2012/main" userId="S::russell.johnston@mass.gov::7c120461-dde6-4347-b09f-f9c0472c7017" providerId="AD"/>
      </p:ext>
    </p:extLst>
  </p:cmAuthor>
  <p:cmAuthor id="5" name="Viviani, Lauren (DESE)" initials="V(" lastIdx="4" clrIdx="4">
    <p:extLst>
      <p:ext uri="{19B8F6BF-5375-455C-9EA6-DF929625EA0E}">
        <p15:presenceInfo xmlns:p15="http://schemas.microsoft.com/office/powerpoint/2012/main" userId="S::lauren.m.viviani@mass.gov::a2788da4-dd76-4dfc-998f-31fcce3f4a22" providerId="AD"/>
      </p:ext>
    </p:extLst>
  </p:cmAuthor>
  <p:cmAuthor id="6" name="Valentine, Teri (DESE)" initials="V(" lastIdx="2" clrIdx="5">
    <p:extLst>
      <p:ext uri="{19B8F6BF-5375-455C-9EA6-DF929625EA0E}">
        <p15:presenceInfo xmlns:p15="http://schemas.microsoft.com/office/powerpoint/2012/main" userId="S::teri.w.valentine@mass.gov::03feb773-6935-44ed-b6af-bbadae39694c" providerId="AD"/>
      </p:ext>
    </p:extLst>
  </p:cmAuthor>
  <p:cmAuthor id="7" name="Rastogi-Kelly, Vandana (DESE)" initials="R(" lastIdx="2" clrIdx="6">
    <p:extLst>
      <p:ext uri="{19B8F6BF-5375-455C-9EA6-DF929625EA0E}">
        <p15:presenceInfo xmlns:p15="http://schemas.microsoft.com/office/powerpoint/2012/main" userId="S::vandana.r.rastogi-kelly@mass.gov::04ea3925-efd3-4cb6-91ff-2bb834262727" providerId="AD"/>
      </p:ext>
    </p:extLst>
  </p:cmAuthor>
  <p:cmAuthor id="8" name="Camacho, Jamie L. (DESE)" initials="C(" lastIdx="11" clrIdx="7">
    <p:extLst>
      <p:ext uri="{19B8F6BF-5375-455C-9EA6-DF929625EA0E}">
        <p15:presenceInfo xmlns:p15="http://schemas.microsoft.com/office/powerpoint/2012/main" userId="S::jamie.l.camacho@mass.gov::21f49f1e-e593-4860-b32e-bdd5656b5338" providerId="AD"/>
      </p:ext>
    </p:extLst>
  </p:cmAuthor>
  <p:cmAuthor id="9" name="April.Rist" initials="Ap" lastIdx="1" clrIdx="8">
    <p:extLst>
      <p:ext uri="{19B8F6BF-5375-455C-9EA6-DF929625EA0E}">
        <p15:presenceInfo xmlns:p15="http://schemas.microsoft.com/office/powerpoint/2012/main" userId="S::april.rist_ssosma.org#ext#@massgov.onmicrosoft.com::3e763295-8668-49fb-9654-3f4606d19e17" providerId="AD"/>
      </p:ext>
    </p:extLst>
  </p:cmAuthor>
  <p:cmAuthor id="10" name="April Rist" initials="AR" lastIdx="4" clrIdx="9">
    <p:extLst>
      <p:ext uri="{19B8F6BF-5375-455C-9EA6-DF929625EA0E}">
        <p15:presenceInfo xmlns:p15="http://schemas.microsoft.com/office/powerpoint/2012/main" userId="S::arist@lpvec.org::2e87416d-317a-47c3-bd73-da4794f60f51" providerId="AD"/>
      </p:ext>
    </p:extLst>
  </p:cmAuthor>
  <p:cmAuthor id="11" name="Johnston, Russell (DESE)" initials="JR(" lastIdx="2" clrIdx="10">
    <p:extLst>
      <p:ext uri="{19B8F6BF-5375-455C-9EA6-DF929625EA0E}">
        <p15:presenceInfo xmlns:p15="http://schemas.microsoft.com/office/powerpoint/2012/main" userId="S::russell.johnston@mass.gov::9dc7468c-4e37-4531-b5d7-de3dc3343d55" providerId="AD"/>
      </p:ext>
    </p:extLst>
  </p:cmAuthor>
  <p:cmAuthor id="12" name="Rist, April K." initials="RK" lastIdx="7" clrIdx="11">
    <p:extLst>
      <p:ext uri="{19B8F6BF-5375-455C-9EA6-DF929625EA0E}">
        <p15:presenceInfo xmlns:p15="http://schemas.microsoft.com/office/powerpoint/2012/main" userId="S::april.k.rist@mass.gov::4389eada-97b1-467b-82fe-16345834928a" providerId="AD"/>
      </p:ext>
    </p:extLst>
  </p:cmAuthor>
  <p:cmAuthor id="13" name="Rist, April K." initials="RAK" lastIdx="3" clrIdx="12">
    <p:extLst>
      <p:ext uri="{19B8F6BF-5375-455C-9EA6-DF929625EA0E}">
        <p15:presenceInfo xmlns:p15="http://schemas.microsoft.com/office/powerpoint/2012/main" userId="Rist, April K." providerId="None"/>
      </p:ext>
    </p:extLst>
  </p:cmAuthor>
  <p:cmAuthor id="14" name="Liti, Zhaneta (DESE)" initials="LZ(" lastIdx="1" clrIdx="13">
    <p:extLst>
      <p:ext uri="{19B8F6BF-5375-455C-9EA6-DF929625EA0E}">
        <p15:presenceInfo xmlns:p15="http://schemas.microsoft.com/office/powerpoint/2012/main" userId="S::Zhaneta.Liti@mass.gov::30377802-b61a-44ea-81ee-94ffda71586c" providerId="AD"/>
      </p:ext>
    </p:extLst>
  </p:cmAuthor>
  <p:cmAuthor id="15" name="Thomas, Arabela (DESE)" initials="TA(" lastIdx="1" clrIdx="14">
    <p:extLst>
      <p:ext uri="{19B8F6BF-5375-455C-9EA6-DF929625EA0E}">
        <p15:presenceInfo xmlns:p15="http://schemas.microsoft.com/office/powerpoint/2012/main" userId="S::arabela.thomas@mass.gov::c61caa2c-bd09-41fa-982d-4db69e7cef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65266-3894-43CE-9944-ADD2E11D04A3}" v="601" dt="2021-11-19T15:51:38.351"/>
    <p1510:client id="{19EDF161-067B-FC19-C27E-C3172568C1D0}" v="105" dt="2021-11-19T02:36:30.638"/>
    <p1510:client id="{222AB858-35CE-4F61-BBEE-2F1EFBFA2910}" v="120" dt="2021-11-19T16:04:22.834"/>
    <p1510:client id="{22D4DA78-A81E-4FCE-9FBC-220FD3C623C4}" v="17" dt="2021-11-18T16:39:30.537"/>
    <p1510:client id="{456E3135-F3B3-85ED-565A-C445EF381822}" v="38" dt="2021-11-19T14:36:27.381"/>
    <p1510:client id="{796C94B4-88F9-4DCC-B863-DF953EF53401}" v="1124" dt="2021-11-18T21:24:36.070"/>
    <p1510:client id="{8E2137D5-4840-4FD6-AF31-6EBD863286EE}" v="63" dt="2021-11-19T14:23:56.578"/>
    <p1510:client id="{A83EC30F-834A-4BA2-9F3E-FEFE975DEC4C}" v="1081" dt="2021-11-18T17:20:30.092"/>
    <p1510:client id="{BFA28D44-A8C2-4E74-9FC3-A8E96E3BA2E1}" v="1" dt="2021-11-19T14:11:54.354"/>
    <p1510:client id="{C41149A5-18AF-405D-9A22-3A360682097E}" v="258" dt="2021-11-18T22:11:34.135"/>
    <p1510:client id="{CD6462DE-502E-478C-9944-CC7B6F43B20B}" v="20" dt="2021-11-18T16:18:38.199"/>
    <p1510:client id="{D5F2519F-F9ED-43B0-974D-40E87CDC4FB7}" v="1" dt="2021-11-18T16:06:48.337"/>
    <p1510:client id="{F14016A0-1B19-4CBA-B542-CEEB8AB15850}" v="217" dt="2021-11-18T22:25:1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67203" autoAdjust="0"/>
  </p:normalViewPr>
  <p:slideViewPr>
    <p:cSldViewPr snapToGrid="0">
      <p:cViewPr varScale="1">
        <p:scale>
          <a:sx n="48" d="100"/>
          <a:sy n="48" d="100"/>
        </p:scale>
        <p:origin x="72" y="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5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0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94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9A49-63C7-4174-8F0A-9231964D59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3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8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1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3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5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8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12/13/2021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DA7151-8047-47D5-9CBC-F3A2FA9313A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2D772B-20EF-481C-B63F-803C2243C3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65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ped/ImproveIEP/guidance-rlo/index.html#/lessons/25gSeNZzy21QuXWR7rjVY6i1DevlBv2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legislature.gov/laws/generallaws/parti/titleiii/chapter30a/section18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ped/docs.html" TargetMode="External"/><Relationship Id="rId2" Type="http://schemas.openxmlformats.org/officeDocument/2006/relationships/hyperlink" Target="https://sites.ed.gov/idea/files/rts-qa-child-find-part-b-08-24-2021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8954" cy="1437045"/>
          </a:xfrm>
        </p:spPr>
        <p:txBody>
          <a:bodyPr/>
          <a:lstStyle/>
          <a:p>
            <a:r>
              <a:rPr lang="en-US" altLang="zh-CN" b="1" dirty="0">
                <a:latin typeface="Segoe SemiBold"/>
              </a:rPr>
              <a:t>Special Education Leaders'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November 19,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A58EB2-824B-4EAC-BCCC-DFF6CC41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/>
            </a:br>
            <a:r>
              <a:rPr lang="en-US" sz="3600"/>
              <a:t>What you need to know: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3034-683D-4F64-A403-F521971E8F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9121" y="1104495"/>
            <a:ext cx="11433757" cy="561698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DESE strongly recommends that the school district reconvene the student’s IEP team, as soon as practicable after they enter a host agency facility, to discuss IEP implementation at the host agency facility.</a:t>
            </a:r>
          </a:p>
          <a:p>
            <a:r>
              <a:rPr lang="en-US"/>
              <a:t>A reconvene meeting provides the</a:t>
            </a:r>
            <a:r>
              <a:rPr lang="en-US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opportunity for all team members to collaborate on:</a:t>
            </a:r>
          </a:p>
          <a:p>
            <a:pPr lvl="1"/>
            <a:r>
              <a:rPr lang="en-US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Implementing an </a:t>
            </a:r>
            <a:r>
              <a:rPr lang="en-US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IEP</a:t>
            </a:r>
            <a:r>
              <a:rPr lang="en-US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that will support the student’s meaningful educational progress during their stay; </a:t>
            </a:r>
          </a:p>
          <a:p>
            <a:pPr lvl="1"/>
            <a:r>
              <a:rPr lang="en-US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Identifying how best to serve the student in the host agency facility;</a:t>
            </a:r>
            <a:r>
              <a:rPr lang="en-US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and</a:t>
            </a:r>
          </a:p>
          <a:p>
            <a:pPr lvl="1"/>
            <a:r>
              <a:rPr lang="en-US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</a:t>
            </a:r>
            <a:r>
              <a:rPr lang="en-US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roactively planning for the student’s return to their prior educational setting.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7DA87-6EF0-444D-A949-1716839F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7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623E-5C60-4571-88BC-70B4BBA8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Updates to School Aged PL 1 and PL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C415-C9EA-4B02-B80A-5CB478DD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Segoe UI"/>
                <a:cs typeface="Segoe UI"/>
              </a:rPr>
              <a:t>Because of  a change in the data requirements from OSEP, IEP teams should use new School-aged PL 1 and PL2 forms for 5-year-olds in Kindergarten.</a:t>
            </a:r>
          </a:p>
          <a:p>
            <a:r>
              <a:rPr lang="en-US">
                <a:latin typeface="Segoe UI"/>
                <a:cs typeface="Segoe UI"/>
              </a:rPr>
              <a:t>Revised PL1 and PL2 forms will be posted soon. </a:t>
            </a:r>
          </a:p>
          <a:p>
            <a:pPr lvl="1"/>
            <a:r>
              <a:rPr lang="en-US">
                <a:latin typeface="Segoe UI"/>
                <a:cs typeface="Segoe UI"/>
              </a:rPr>
              <a:t>School-aged PL 1: Aged 5 (enrolled in kindergarten) and aged 6 through 21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School-aged PL 2: Aged 5 (enrolled in kindergarten) and aged 6 through 2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IEP teams should use updated forms with each new IEP cycle.</a:t>
            </a:r>
          </a:p>
          <a:p>
            <a:endParaRPr lang="en-US">
              <a:latin typeface="Segoe UI"/>
              <a:cs typeface="Segoe UI"/>
            </a:endParaRPr>
          </a:p>
          <a:p>
            <a:endParaRPr lang="en-US">
              <a:latin typeface="Segoe UI"/>
              <a:cs typeface="Segoe UI"/>
            </a:endParaRPr>
          </a:p>
          <a:p>
            <a:endParaRPr lang="en-US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7B33-960B-4F09-AD79-5F62C355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86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DA92-30DC-4B14-8863-5C4AD6FE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MA </a:t>
            </a:r>
            <a:r>
              <a:rPr lang="en-US">
                <a:solidFill>
                  <a:srgbClr val="FF0000"/>
                </a:solidFill>
                <a:latin typeface="Segoe UI Semibold"/>
                <a:cs typeface="Segoe UI Semibold"/>
              </a:rPr>
              <a:t>Referral</a:t>
            </a:r>
            <a:r>
              <a:rPr lang="en-US">
                <a:latin typeface="Segoe UI Semibold"/>
                <a:cs typeface="Segoe UI Semibold"/>
              </a:rPr>
              <a:t>, Evaluation, and Eligibility Determination Guidance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1785-7D0D-493F-B609-1E2D56C5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"/>
                <a:cs typeface="Segoe UI"/>
              </a:rPr>
              <a:t>Referral Updates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General Timelines for Referral, Evaluation and Eligibility Image">
            <a:extLst>
              <a:ext uri="{FF2B5EF4-FFF2-40B4-BE49-F238E27FC236}">
                <a16:creationId xmlns:a16="http://schemas.microsoft.com/office/drawing/2014/main" id="{7CA0800A-F605-4CB0-9CF3-4291432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61" t="20920" r="6734" b="12873"/>
          <a:stretch/>
        </p:blipFill>
        <p:spPr>
          <a:xfrm>
            <a:off x="3068806" y="2249358"/>
            <a:ext cx="6054388" cy="31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9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DA92-30DC-4B14-8863-5C4AD6FE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Referral, </a:t>
            </a:r>
            <a:r>
              <a:rPr lang="en-US" dirty="0">
                <a:solidFill>
                  <a:srgbClr val="FF0000"/>
                </a:solidFill>
              </a:rPr>
              <a:t>Evaluation</a:t>
            </a:r>
            <a:r>
              <a:rPr lang="en-US" dirty="0"/>
              <a:t>, and Eligibility Determination Guidance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54560-A30D-43F9-ABAB-088B7FDAB3E9}"/>
              </a:ext>
            </a:extLst>
          </p:cNvPr>
          <p:cNvSpPr txBox="1"/>
          <p:nvPr/>
        </p:nvSpPr>
        <p:spPr>
          <a:xfrm>
            <a:off x="569344" y="5500778"/>
            <a:ext cx="69701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https://www.doe.mass.edu/sped/ImproveIEP/guidance-rlo/index.html#/lessons/25gSeNZzy21QuXWR7rjVY6i1DevlBv2U</a:t>
            </a:r>
            <a:r>
              <a:rPr lang="en-US" dirty="0"/>
              <a:t> </a:t>
            </a:r>
          </a:p>
        </p:txBody>
      </p:sp>
      <p:pic>
        <p:nvPicPr>
          <p:cNvPr id="7" name="Picture 6" descr="Image of linked webpage">
            <a:extLst>
              <a:ext uri="{FF2B5EF4-FFF2-40B4-BE49-F238E27FC236}">
                <a16:creationId xmlns:a16="http://schemas.microsoft.com/office/drawing/2014/main" id="{F64003E0-1120-4101-9C7B-107A0947C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55" r="2078" b="11953"/>
          <a:stretch/>
        </p:blipFill>
        <p:spPr>
          <a:xfrm>
            <a:off x="567743" y="2112260"/>
            <a:ext cx="6889108" cy="3011214"/>
          </a:xfrm>
          <a:prstGeom prst="rect">
            <a:avLst/>
          </a:prstGeom>
        </p:spPr>
      </p:pic>
      <p:pic>
        <p:nvPicPr>
          <p:cNvPr id="9" name="Picture 8" descr="Image of navigation bar on linked webpage">
            <a:extLst>
              <a:ext uri="{FF2B5EF4-FFF2-40B4-BE49-F238E27FC236}">
                <a16:creationId xmlns:a16="http://schemas.microsoft.com/office/drawing/2014/main" id="{AE5EE9E9-D947-4C8C-ABBC-BB06D05B5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388" r="82543" b="12874"/>
          <a:stretch/>
        </p:blipFill>
        <p:spPr>
          <a:xfrm>
            <a:off x="7884148" y="1267652"/>
            <a:ext cx="3578772" cy="47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4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DA92-30DC-4B14-8863-5C4AD6FE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Coming January 2022!!</a:t>
            </a:r>
          </a:p>
        </p:txBody>
      </p:sp>
      <p:pic>
        <p:nvPicPr>
          <p:cNvPr id="5" name="Content Placeholder 4" descr="Image of section coming soon: Flowchart Questions and Guidance">
            <a:extLst>
              <a:ext uri="{FF2B5EF4-FFF2-40B4-BE49-F238E27FC236}">
                <a16:creationId xmlns:a16="http://schemas.microsoft.com/office/drawing/2014/main" id="{EABA0B29-CCFF-4D48-AB70-BE86BE463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75" r="2697" b="16286"/>
          <a:stretch/>
        </p:blipFill>
        <p:spPr>
          <a:xfrm>
            <a:off x="1616342" y="1767442"/>
            <a:ext cx="8959316" cy="3689628"/>
          </a:xfrm>
        </p:spPr>
      </p:pic>
    </p:spTree>
    <p:extLst>
      <p:ext uri="{BB962C8B-B14F-4D97-AF65-F5344CB8AC3E}">
        <p14:creationId xmlns:p14="http://schemas.microsoft.com/office/powerpoint/2010/main" val="384287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16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7B1FCE7-CEC9-4686-8A1E-761AABC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17835" b="3"/>
          <a:stretch/>
        </p:blipFill>
        <p:spPr bwMode="auto">
          <a:xfrm>
            <a:off x="2610585" y="2047633"/>
            <a:ext cx="1174505" cy="13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: Shape 18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20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F29C3ED-B7F0-4C42-A6B4-E317AC3AE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17835" b="3"/>
          <a:stretch/>
        </p:blipFill>
        <p:spPr bwMode="auto">
          <a:xfrm>
            <a:off x="2548004" y="3569740"/>
            <a:ext cx="1237086" cy="136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4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49D3388-AABC-4EB2-826C-57E2D5561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17835" b="3"/>
          <a:stretch/>
        </p:blipFill>
        <p:spPr bwMode="auto">
          <a:xfrm>
            <a:off x="5277940" y="3089108"/>
            <a:ext cx="1565388" cy="17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970CF69-1B90-4B8C-8C74-5A4D13103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17835" b="3"/>
          <a:stretch/>
        </p:blipFill>
        <p:spPr bwMode="auto">
          <a:xfrm>
            <a:off x="8415848" y="2030531"/>
            <a:ext cx="1170932" cy="12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56F3BA4-6895-42C2-9E2D-101AD9612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17835" b="3"/>
          <a:stretch/>
        </p:blipFill>
        <p:spPr bwMode="auto">
          <a:xfrm>
            <a:off x="8430908" y="3596725"/>
            <a:ext cx="1213087" cy="13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87DF252-82BF-419E-AA20-B9B50F52B3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87165" y="2004431"/>
            <a:ext cx="3887150" cy="10869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Improved Student Outcomes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0F5494-8986-4EDE-9BE1-8A12A95B00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19912914">
            <a:off x="-580472" y="753545"/>
            <a:ext cx="609382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Referral, Evaluation, Eligibility Guidance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02C488-0A06-4C74-BDA5-622953DACE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196876">
            <a:off x="625264" y="5050026"/>
            <a:ext cx="349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BD582C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A977CF-203B-42EA-A36D-35BE898FF9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1477968">
            <a:off x="6497688" y="803370"/>
            <a:ext cx="6505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Parent’s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BD582C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80D5A7-64FA-4B32-A7AE-6785041F4B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20649521">
            <a:off x="6173429" y="4942445"/>
            <a:ext cx="662286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457200">
              <a:defRPr/>
            </a:pPr>
            <a:r>
              <a:rPr lang="en-US" sz="32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/>
              </a:rPr>
              <a:t>Early Adopters </a:t>
            </a:r>
          </a:p>
          <a:p>
            <a:pPr algn="ctr" defTabSz="457200">
              <a:defRPr/>
            </a:pPr>
            <a:r>
              <a:rPr lang="en-US" sz="32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/>
              </a:rPr>
              <a:t>Playbook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Improving Systems</a:t>
            </a:r>
            <a:r>
              <a:rPr lang="en-US" sz="32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/>
              </a:rPr>
              <a:t> </a:t>
            </a:r>
          </a:p>
          <a:p>
            <a:pPr algn="ctr" defTabSz="457200">
              <a:defRPr/>
            </a:pPr>
            <a:endParaRPr lang="en-US" sz="3200" b="1" i="0" u="none" strike="noStrike" kern="1200" cap="none" spc="0" normalizeH="0" baseline="0" noProof="0" dirty="0">
              <a:ln w="22225">
                <a:solidFill>
                  <a:srgbClr val="BD582C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50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5B6F895-F474-4C6A-AAD6-1BCFD9BFC2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6078" y="346404"/>
            <a:ext cx="10696574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Improved IEP guidance to support students with disabilities.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The Department aims to improve outcomes for students with disabilities by revising the current IEP (Individualized Education Program) guidance, developing new data-driven, student-centered IEP forms, and identifying resources to support successful implementation of the IEP process.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810DD35-CF14-45BA-9CD9-08C1896ED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83004"/>
              </p:ext>
            </p:extLst>
          </p:nvPr>
        </p:nvGraphicFramePr>
        <p:xfrm>
          <a:off x="781050" y="1355481"/>
          <a:ext cx="10659796" cy="486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898">
                  <a:extLst>
                    <a:ext uri="{9D8B030D-6E8A-4147-A177-3AD203B41FA5}">
                      <a16:colId xmlns:a16="http://schemas.microsoft.com/office/drawing/2014/main" val="3978489274"/>
                    </a:ext>
                  </a:extLst>
                </a:gridCol>
                <a:gridCol w="5329898">
                  <a:extLst>
                    <a:ext uri="{9D8B030D-6E8A-4147-A177-3AD203B41FA5}">
                      <a16:colId xmlns:a16="http://schemas.microsoft.com/office/drawing/2014/main" val="2996512407"/>
                    </a:ext>
                  </a:extLst>
                </a:gridCol>
              </a:tblGrid>
              <a:tr h="39386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Goals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Timeline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44449"/>
                  </a:ext>
                </a:extLst>
              </a:tr>
              <a:tr h="7025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Developing new referral, evaluation, and eligibility (REE)  guidance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Mostly completed; Eligibility section coming soon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27316"/>
                  </a:ext>
                </a:extLst>
              </a:tr>
              <a:tr h="4045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Revising the IEP Process Guide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68211"/>
                  </a:ext>
                </a:extLst>
              </a:tr>
              <a:tr h="3938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Revising “A Parent’s Guide to Special Education"</a:t>
                      </a:r>
                      <a:endParaRPr lang="en-US" err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Coming soon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86470"/>
                  </a:ext>
                </a:extLst>
              </a:tr>
              <a:tr h="69191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Creating an online learning tool that provides guidance and resources on the IEP 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097552"/>
                  </a:ext>
                </a:extLst>
              </a:tr>
              <a:tr h="98997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Engaging the early adopters to identify best practices, strategies, and resources to support the IEP process – including IEP 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progress – beginning with draft IEP forms this winter and adding tips and strategies to 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90553"/>
                  </a:ext>
                </a:extLst>
              </a:tr>
              <a:tr h="1288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Convening stakeholder groups to create opportunities for families, school district staff, and community organizations to inform the development of guidance and resources, and updated IEP forms</a:t>
                      </a:r>
                      <a:endParaRPr lang="en-US" err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Coming soon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5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25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</a:rPr>
              <a:t>04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Segoe SemiBold"/>
                <a:ea typeface="Segoe UI Black"/>
              </a:rPr>
              <a:t>Q&amp;A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A197-C1F2-4600-B5D5-19CC6B75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 – 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852E-F786-4BC9-B65E-D93BC086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January 21, 2022 – 11:30-12:30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February 11, 2022 - 11:00-12:00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March 11, 2022 – 11:00-12:00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5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497"/>
            <a:ext cx="12191999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B7FE-DB89-4E3D-9F81-265E2CF2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AG's Decision on SEPACs and Open Meeting Law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61A6-AD69-48D8-A1CA-79818E5B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+mn-lt"/>
                <a:cs typeface="Segoe UI"/>
              </a:rPr>
              <a:t>The Massachusetts Attorney General received four complaints,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  <a:cs typeface="Segoe UI"/>
              </a:rPr>
              <a:t>each alleging that a local Special Education Parent Advisory Council violated the Open Meeting Law,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  <a:cs typeface="Segoe UI"/>
                <a:hlinkClick r:id="rId2"/>
              </a:rPr>
              <a:t>G.L. c. 30A, §§ 18-25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  <a:cs typeface="Segoe UI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Segoe UI"/>
              </a:rPr>
              <a:t> </a:t>
            </a:r>
            <a:r>
              <a:rPr lang="en-US" sz="2400" dirty="0">
                <a:latin typeface="+mn-lt"/>
                <a:cs typeface="Segoe UI"/>
              </a:rPr>
              <a:t> 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  <a:cs typeface="Segoe UI"/>
              </a:rPr>
              <a:t>The complaints were leveled against SEPACs in Brockton, Melrose, and Brookline.</a:t>
            </a:r>
          </a:p>
          <a:p>
            <a:r>
              <a:rPr lang="en-US" sz="2400" dirty="0">
                <a:latin typeface="+mn-lt"/>
                <a:cs typeface="Segoe UI"/>
              </a:rPr>
              <a:t>The allegations of the complaints vary, but their resolution turns on a common question: whether the SEPAC, created pursuant to General Laws chapter 71B, section 3, is a “public body” subject to the Open Meeting Law.</a:t>
            </a:r>
          </a:p>
          <a:p>
            <a:pPr algn="l"/>
            <a:endParaRPr lang="en-US" sz="2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CC9F8-5B67-43EF-AA83-BBF2231E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515F-164D-4628-B7E2-18463935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Main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B098-CF6B-498F-AB22-7938B4995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"/>
                <a:cs typeface="Segoe UI"/>
              </a:rPr>
              <a:t>Are the Brockton, Brookline, and Melrose </a:t>
            </a:r>
            <a:r>
              <a:rPr lang="en-US" b="1">
                <a:latin typeface="Segoe UI"/>
                <a:cs typeface="Segoe UI"/>
              </a:rPr>
              <a:t>SEPACs </a:t>
            </a:r>
            <a:r>
              <a:rPr lang="en-US">
                <a:latin typeface="Segoe UI"/>
                <a:cs typeface="Segoe UI"/>
              </a:rPr>
              <a:t>Public Bodies Subject to the Open Meeting Law?</a:t>
            </a:r>
          </a:p>
          <a:p>
            <a:r>
              <a:rPr lang="en-US">
                <a:latin typeface="Segoe UI"/>
                <a:cs typeface="Segoe UI"/>
              </a:rPr>
              <a:t>Are the </a:t>
            </a:r>
            <a:r>
              <a:rPr lang="en-US" b="1">
                <a:latin typeface="Segoe UI"/>
                <a:cs typeface="Segoe UI"/>
              </a:rPr>
              <a:t>leadership groups</a:t>
            </a:r>
            <a:r>
              <a:rPr lang="en-US">
                <a:latin typeface="Segoe UI"/>
                <a:cs typeface="Segoe UI"/>
              </a:rPr>
              <a:t> in these SEPACs public bodies subject to the Open Meeting Law?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E9AD4-5A56-4FF8-9D03-625F0775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4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BCA0-59C0-485C-8E8B-F57C3E6F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37E51-2D33-42F8-8491-ECDE96564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rgbClr val="000000"/>
                </a:solidFill>
                <a:latin typeface="+mn-lt"/>
                <a:cs typeface="Segoe UI"/>
              </a:rPr>
              <a:t>The Attorney General’s Office concluded that:</a:t>
            </a:r>
            <a:endParaRPr lang="en-US" b="0" i="0" u="none" strike="noStrike" baseline="0">
              <a:solidFill>
                <a:srgbClr val="000000"/>
              </a:solidFill>
              <a:latin typeface="+mn-lt"/>
              <a:cs typeface="Segoe UI"/>
            </a:endParaRPr>
          </a:p>
          <a:p>
            <a:pPr lvl="1"/>
            <a:r>
              <a:rPr lang="en-US">
                <a:latin typeface="+mn-lt"/>
                <a:cs typeface="Segoe UI"/>
              </a:rPr>
              <a:t>The Brockton, Brookline, and Melrose </a:t>
            </a:r>
            <a:r>
              <a:rPr lang="en-US" err="1">
                <a:latin typeface="+mn-lt"/>
                <a:cs typeface="Segoe UI"/>
              </a:rPr>
              <a:t>SEPACs</a:t>
            </a:r>
            <a:r>
              <a:rPr lang="en-US">
                <a:latin typeface="+mn-lt"/>
                <a:cs typeface="Segoe UI"/>
              </a:rPr>
              <a:t> are </a:t>
            </a:r>
            <a:r>
              <a:rPr lang="en-US" b="1">
                <a:latin typeface="+mn-lt"/>
                <a:cs typeface="Segoe UI"/>
              </a:rPr>
              <a:t>not </a:t>
            </a:r>
            <a:r>
              <a:rPr lang="en-US">
                <a:latin typeface="+mn-lt"/>
                <a:cs typeface="Segoe UI"/>
              </a:rPr>
              <a:t>public bodies subject to the Open Meeting Law.</a:t>
            </a:r>
            <a:endParaRPr lang="en-US">
              <a:solidFill>
                <a:srgbClr val="000000"/>
              </a:solidFill>
              <a:latin typeface="+mn-lt"/>
              <a:cs typeface="Segoe UI"/>
            </a:endParaRPr>
          </a:p>
          <a:p>
            <a:pPr lvl="1"/>
            <a:r>
              <a:rPr lang="en-US">
                <a:latin typeface="+mn-lt"/>
                <a:cs typeface="Segoe UI"/>
              </a:rPr>
              <a:t>The Melrose and Brockton </a:t>
            </a:r>
            <a:r>
              <a:rPr lang="en-US" err="1">
                <a:latin typeface="+mn-lt"/>
                <a:cs typeface="Segoe UI"/>
              </a:rPr>
              <a:t>SEPAC</a:t>
            </a:r>
            <a:r>
              <a:rPr lang="en-US">
                <a:latin typeface="+mn-lt"/>
                <a:cs typeface="Segoe UI"/>
              </a:rPr>
              <a:t> officers</a:t>
            </a:r>
            <a:r>
              <a:rPr lang="en-US">
                <a:solidFill>
                  <a:srgbClr val="000000"/>
                </a:solidFill>
                <a:latin typeface="+mn-lt"/>
                <a:cs typeface="Segoe UI"/>
              </a:rPr>
              <a:t> are </a:t>
            </a:r>
            <a:r>
              <a:rPr lang="en-US" b="1">
                <a:solidFill>
                  <a:srgbClr val="000000"/>
                </a:solidFill>
                <a:latin typeface="+mn-lt"/>
                <a:cs typeface="Segoe UI"/>
              </a:rPr>
              <a:t>not </a:t>
            </a:r>
            <a:r>
              <a:rPr lang="en-US">
                <a:solidFill>
                  <a:srgbClr val="000000"/>
                </a:solidFill>
                <a:latin typeface="+mn-lt"/>
                <a:cs typeface="Segoe UI"/>
              </a:rPr>
              <a:t>public bodies subject to the Open Meeting Law.</a:t>
            </a:r>
          </a:p>
          <a:p>
            <a:pPr lvl="2"/>
            <a:r>
              <a:rPr lang="en-US">
                <a:solidFill>
                  <a:srgbClr val="000000"/>
                </a:solidFill>
                <a:latin typeface="+mn-lt"/>
                <a:cs typeface="Segoe UI"/>
              </a:rPr>
              <a:t>Limited authority granted to them</a:t>
            </a:r>
          </a:p>
          <a:p>
            <a:pPr lvl="2"/>
            <a:r>
              <a:rPr lang="en-US">
                <a:solidFill>
                  <a:srgbClr val="000000"/>
                </a:solidFill>
                <a:latin typeface="+mn-lt"/>
                <a:cs typeface="Segoe UI"/>
              </a:rPr>
              <a:t>Perform administrative functions</a:t>
            </a:r>
          </a:p>
          <a:p>
            <a:pPr lvl="2"/>
            <a:r>
              <a:rPr lang="en-US">
                <a:solidFill>
                  <a:srgbClr val="000000"/>
                </a:solidFill>
                <a:latin typeface="+mn-lt"/>
                <a:cs typeface="Segoe UI"/>
              </a:rPr>
              <a:t>Do not take collective action</a:t>
            </a:r>
          </a:p>
          <a:p>
            <a:pPr lvl="1"/>
            <a:endParaRPr lang="en-US" sz="3200">
              <a:solidFill>
                <a:srgbClr val="000000"/>
              </a:solidFill>
              <a:latin typeface="+mn-lt"/>
              <a:cs typeface="Segoe U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C005D-E357-4CB7-8E60-DAC45F52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8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BCA0-59C0-485C-8E8B-F57C3E6F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37E51-2D33-42F8-8491-ECDE96564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rgbClr val="000000"/>
                </a:solidFill>
                <a:latin typeface="+mn-lt"/>
                <a:cs typeface="Segoe UI"/>
              </a:rPr>
              <a:t>The Attorney General’s Office concluded that:</a:t>
            </a:r>
            <a:endParaRPr lang="en-US" b="0" i="0" u="none" strike="noStrike" baseline="0">
              <a:solidFill>
                <a:srgbClr val="000000"/>
              </a:solidFill>
              <a:latin typeface="+mn-lt"/>
              <a:cs typeface="Segoe UI"/>
            </a:endParaRPr>
          </a:p>
          <a:p>
            <a:pPr lvl="1"/>
            <a:r>
              <a:rPr lang="en-US">
                <a:latin typeface="+mn-lt"/>
                <a:cs typeface="Segoe UI"/>
              </a:rPr>
              <a:t>The Brookline </a:t>
            </a:r>
            <a:r>
              <a:rPr lang="en-US" err="1">
                <a:latin typeface="+mn-lt"/>
                <a:cs typeface="Segoe UI"/>
              </a:rPr>
              <a:t>SEPAC</a:t>
            </a:r>
            <a:r>
              <a:rPr lang="en-US">
                <a:latin typeface="+mn-lt"/>
                <a:cs typeface="Segoe UI"/>
              </a:rPr>
              <a:t> Board </a:t>
            </a:r>
            <a:r>
              <a:rPr lang="en-US" b="1">
                <a:latin typeface="+mn-lt"/>
                <a:cs typeface="Segoe UI"/>
              </a:rPr>
              <a:t>is</a:t>
            </a:r>
            <a:r>
              <a:rPr lang="en-US">
                <a:latin typeface="+mn-lt"/>
                <a:cs typeface="Segoe UI"/>
              </a:rPr>
              <a:t> a public body subject to the Open Meeting </a:t>
            </a:r>
            <a:r>
              <a:rPr lang="en-US" b="1">
                <a:latin typeface="+mn-lt"/>
                <a:cs typeface="Segoe UI"/>
              </a:rPr>
              <a:t>for limited purposes only</a:t>
            </a:r>
            <a:r>
              <a:rPr lang="en-US">
                <a:latin typeface="+mn-lt"/>
                <a:cs typeface="Segoe UI"/>
              </a:rPr>
              <a:t>.</a:t>
            </a:r>
            <a:endParaRPr lang="en-US">
              <a:solidFill>
                <a:srgbClr val="000000"/>
              </a:solidFill>
              <a:latin typeface="+mn-lt"/>
              <a:cs typeface="Segoe UI"/>
            </a:endParaRPr>
          </a:p>
          <a:p>
            <a:pPr lvl="2"/>
            <a:r>
              <a:rPr lang="en-US">
                <a:latin typeface="+mn-lt"/>
                <a:cs typeface="Segoe UI"/>
              </a:rPr>
              <a:t>Although the Board is structured in such a way that allows it to take collective action, the matters within its jurisdiction to take collective action—removal of a Board member—are extraordinarily narrow</a:t>
            </a:r>
            <a:r>
              <a:rPr lang="en-US" b="1">
                <a:latin typeface="+mn-lt"/>
                <a:cs typeface="Segoe UI"/>
              </a:rPr>
              <a:t>.</a:t>
            </a:r>
            <a:endParaRPr lang="en-US" b="1">
              <a:solidFill>
                <a:srgbClr val="101D35"/>
              </a:solidFill>
              <a:latin typeface="+mn-lt"/>
              <a:cs typeface="Segoe UI"/>
            </a:endParaRPr>
          </a:p>
          <a:p>
            <a:r>
              <a:rPr lang="en-US">
                <a:solidFill>
                  <a:srgbClr val="101D35"/>
                </a:solidFill>
                <a:latin typeface="+mn-lt"/>
                <a:cs typeface="Segoe UI"/>
              </a:rPr>
              <a:t>Also found the Brookline </a:t>
            </a:r>
            <a:r>
              <a:rPr lang="en-US" err="1">
                <a:solidFill>
                  <a:srgbClr val="101D35"/>
                </a:solidFill>
                <a:latin typeface="+mn-lt"/>
                <a:cs typeface="Segoe UI"/>
              </a:rPr>
              <a:t>SEPAC</a:t>
            </a:r>
            <a:r>
              <a:rPr lang="en-US">
                <a:solidFill>
                  <a:srgbClr val="101D35"/>
                </a:solidFill>
                <a:latin typeface="+mn-lt"/>
                <a:cs typeface="Segoe UI"/>
              </a:rPr>
              <a:t> board had not violated the Open Meeting Law.</a:t>
            </a:r>
          </a:p>
          <a:p>
            <a:pPr lvl="2"/>
            <a:endParaRPr lang="en-US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101D3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C005D-E357-4CB7-8E60-DAC45F52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0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B34E-D74C-44D4-BD8D-B1F7505E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7A596-A267-46AA-BBC1-BC5BD6A7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0000"/>
                </a:solidFill>
                <a:latin typeface="+mn-lt"/>
              </a:rPr>
              <a:t>T</a:t>
            </a:r>
            <a:r>
              <a:rPr lang="en-US" sz="3000" b="0" i="0" u="none" strike="noStrike" baseline="0">
                <a:solidFill>
                  <a:srgbClr val="000000"/>
                </a:solidFill>
                <a:latin typeface="+mn-lt"/>
              </a:rPr>
              <a:t>he </a:t>
            </a:r>
            <a:r>
              <a:rPr lang="en-US" sz="3000">
                <a:latin typeface="+mn-lt"/>
                <a:cs typeface="Segoe UI"/>
              </a:rPr>
              <a:t>Attorney</a:t>
            </a:r>
            <a:r>
              <a:rPr lang="en-US" sz="3000" b="0" i="0" u="none" strike="noStrike" baseline="0">
                <a:solidFill>
                  <a:srgbClr val="000000"/>
                </a:solidFill>
                <a:latin typeface="+mn-lt"/>
              </a:rPr>
              <a:t> General’s </a:t>
            </a:r>
            <a:r>
              <a:rPr lang="en-US" sz="3000">
                <a:solidFill>
                  <a:srgbClr val="000000"/>
                </a:solidFill>
                <a:latin typeface="+mn-lt"/>
              </a:rPr>
              <a:t>O</a:t>
            </a:r>
            <a:r>
              <a:rPr lang="en-US" sz="3000" b="0" i="0" u="none" strike="noStrike" baseline="0">
                <a:solidFill>
                  <a:srgbClr val="000000"/>
                </a:solidFill>
                <a:latin typeface="+mn-lt"/>
              </a:rPr>
              <a:t>ffice </a:t>
            </a:r>
            <a:r>
              <a:rPr lang="en-US" sz="3000" b="1">
                <a:latin typeface="+mn-lt"/>
                <a:cs typeface="Segoe UI"/>
              </a:rPr>
              <a:t>strongly encourages </a:t>
            </a:r>
            <a:r>
              <a:rPr lang="en-US" sz="3000" err="1">
                <a:latin typeface="+mn-lt"/>
                <a:cs typeface="Segoe UI"/>
              </a:rPr>
              <a:t>SEPACs</a:t>
            </a:r>
            <a:r>
              <a:rPr lang="en-US" sz="3000">
                <a:latin typeface="+mn-lt"/>
                <a:cs typeface="Segoe UI"/>
              </a:rPr>
              <a:t> to: </a:t>
            </a: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+mn-lt"/>
              </a:rPr>
              <a:t>A</a:t>
            </a:r>
            <a:r>
              <a:rPr lang="en-US" b="0" i="0" u="none" strike="noStrike" baseline="0">
                <a:solidFill>
                  <a:srgbClr val="000000"/>
                </a:solidFill>
                <a:latin typeface="+mn-lt"/>
              </a:rPr>
              <a:t>dvertise their meetings to the public, </a:t>
            </a: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baseline="0">
                <a:solidFill>
                  <a:srgbClr val="000000"/>
                </a:solidFill>
                <a:latin typeface="+mn-lt"/>
              </a:rPr>
              <a:t>Allow all eligible members as well as other members of the public to attend meetings, and</a:t>
            </a:r>
            <a:endParaRPr lang="en-US">
              <a:solidFill>
                <a:srgbClr val="000000"/>
              </a:solidFill>
              <a:latin typeface="+mn-lt"/>
            </a:endParaRP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+mn-lt"/>
              </a:rPr>
              <a:t>Pr</a:t>
            </a:r>
            <a:r>
              <a:rPr lang="en-US" b="0" i="0" u="none" strike="noStrike" baseline="0">
                <a:solidFill>
                  <a:srgbClr val="000000"/>
                </a:solidFill>
                <a:latin typeface="+mn-lt"/>
              </a:rPr>
              <a:t>ovide opportunities for all interested members of the public to participate in the </a:t>
            </a:r>
            <a:r>
              <a:rPr lang="en-US" b="0" i="0" u="none" strike="noStrike" baseline="0" err="1">
                <a:solidFill>
                  <a:srgbClr val="000000"/>
                </a:solidFill>
                <a:latin typeface="+mn-lt"/>
              </a:rPr>
              <a:t>SEPAC’s</a:t>
            </a:r>
            <a:r>
              <a:rPr lang="en-US" b="0" i="0" u="none" strike="noStrike" baseline="0">
                <a:solidFill>
                  <a:srgbClr val="000000"/>
                </a:solidFill>
                <a:latin typeface="+mn-lt"/>
              </a:rPr>
              <a:t> activities.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0000"/>
                </a:solidFill>
                <a:latin typeface="+mn-lt"/>
              </a:rPr>
              <a:t>They </a:t>
            </a:r>
            <a:r>
              <a:rPr lang="en-US" sz="3000" b="0" i="0" u="none" strike="noStrike" baseline="0">
                <a:solidFill>
                  <a:srgbClr val="000000"/>
                </a:solidFill>
                <a:latin typeface="+mn-lt"/>
              </a:rPr>
              <a:t>also noted that individual </a:t>
            </a:r>
            <a:r>
              <a:rPr lang="en-US" sz="3000" b="0" i="0" u="none" strike="noStrike" baseline="0" err="1">
                <a:solidFill>
                  <a:srgbClr val="000000"/>
                </a:solidFill>
                <a:latin typeface="+mn-lt"/>
              </a:rPr>
              <a:t>SEPACs</a:t>
            </a:r>
            <a:r>
              <a:rPr lang="en-US" sz="3000" b="0" i="0" u="none" strike="noStrike" baseline="0">
                <a:solidFill>
                  <a:srgbClr val="000000"/>
                </a:solidFill>
                <a:latin typeface="+mn-lt"/>
              </a:rPr>
              <a:t> may, through their own bylaws, </a:t>
            </a:r>
            <a:r>
              <a:rPr lang="en-US" sz="3000">
                <a:latin typeface="+mn-lt"/>
                <a:cs typeface="Segoe UI"/>
              </a:rPr>
              <a:t>specify</a:t>
            </a:r>
            <a:r>
              <a:rPr lang="en-US" sz="3000" b="0" i="0" u="none" strike="noStrike" baseline="0">
                <a:solidFill>
                  <a:srgbClr val="000000"/>
                </a:solidFill>
                <a:latin typeface="+mn-lt"/>
              </a:rPr>
              <a:t> that all meetings shall be held in accordance with the provisions of the Open Meeting Law, even though they are not legally mandated to do so. </a:t>
            </a:r>
            <a:r>
              <a:rPr lang="en-US" sz="3000" b="0" i="0" u="none" strike="noStrike">
                <a:solidFill>
                  <a:srgbClr val="000000"/>
                </a:solidFill>
                <a:latin typeface="+mn-lt"/>
                <a:cs typeface="Segoe UI"/>
              </a:rPr>
              <a:t> </a:t>
            </a:r>
            <a:endParaRPr lang="en-US" sz="3000" b="0" i="0" u="none" strike="noStrike" baseline="0">
              <a:solidFill>
                <a:srgbClr val="000000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B28C-A567-4F54-A744-A20FDC5C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1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F535-6FDC-43CB-B2EC-63602AF9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Child Find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77787-710C-40EB-915F-AE26EA1A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"/>
                <a:cs typeface="Segoe UI"/>
              </a:rPr>
              <a:t>OSEP issued an </a:t>
            </a:r>
            <a:r>
              <a:rPr lang="en-US">
                <a:latin typeface="Segoe UI"/>
                <a:cs typeface="Segoe UI"/>
                <a:hlinkClick r:id="rId2"/>
              </a:rPr>
              <a:t>FAQ</a:t>
            </a:r>
            <a:r>
              <a:rPr lang="en-US">
                <a:latin typeface="Segoe UI"/>
                <a:cs typeface="Segoe UI"/>
              </a:rPr>
              <a:t> about child find under IDEA Part B (Aug. 24, 2021)</a:t>
            </a:r>
          </a:p>
          <a:p>
            <a:r>
              <a:rPr lang="en-US">
                <a:latin typeface="Segoe UI"/>
                <a:cs typeface="Segoe UI"/>
              </a:rPr>
              <a:t>DESE will be issuing: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Child find factsheet </a:t>
            </a:r>
          </a:p>
          <a:p>
            <a:pPr lvl="1"/>
            <a:r>
              <a:rPr lang="en-US">
                <a:latin typeface="Segoe UI"/>
                <a:cs typeface="Segoe UI"/>
              </a:rPr>
              <a:t>Sample child find poster</a:t>
            </a:r>
          </a:p>
          <a:p>
            <a:pPr lvl="1"/>
            <a:r>
              <a:rPr lang="en-US">
                <a:latin typeface="Segoe UI"/>
                <a:cs typeface="Segoe UI"/>
              </a:rPr>
              <a:t>Sample letter that can be used to reach out to parents if school-age children are not enrolled in school and are not homeschooled</a:t>
            </a:r>
          </a:p>
          <a:p>
            <a:pPr lvl="2"/>
            <a:r>
              <a:rPr lang="en-US">
                <a:latin typeface="Segoe UI"/>
                <a:cs typeface="Segoe UI"/>
              </a:rPr>
              <a:t>Forthcoming at: </a:t>
            </a:r>
            <a:r>
              <a:rPr lang="en-US">
                <a:latin typeface="Segoe UI"/>
                <a:cs typeface="Segoe UI"/>
                <a:hlinkClick r:id="rId3"/>
              </a:rPr>
              <a:t>https://www.doe.mass.edu/sped/docs.html</a:t>
            </a:r>
            <a:endParaRPr lang="en-US"/>
          </a:p>
          <a:p>
            <a:pPr lvl="3"/>
            <a:r>
              <a:rPr lang="en-US">
                <a:latin typeface="Segoe UI"/>
                <a:cs typeface="Segoe UI"/>
              </a:rPr>
              <a:t>In English and translated</a:t>
            </a:r>
            <a:endParaRPr lang="en-US"/>
          </a:p>
          <a:p>
            <a:pPr marL="914400" lvl="2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9D8135F-0874-43F7-8BED-7B9E98E795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2290" y="1093076"/>
            <a:ext cx="8671034" cy="4233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805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8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Technical Assistance Advisory SPED 2021-3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Shared Responsibility for Special Education Services in Institutional Settings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11AA7F-A651-4C66-B9E5-2B71FD4CFE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49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A58EB2-824B-4EAC-BCCC-DFF6CC41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32" y="136525"/>
            <a:ext cx="11433757" cy="679905"/>
          </a:xfrm>
        </p:spPr>
        <p:txBody>
          <a:bodyPr/>
          <a:lstStyle/>
          <a:p>
            <a:br>
              <a:rPr lang="en-US" sz="3600"/>
            </a:br>
            <a:r>
              <a:rPr lang="en-US" sz="3600"/>
              <a:t>Special Education in Institutional Settings (SEIS)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3034-683D-4F64-A403-F521971E8F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9121" y="1074442"/>
            <a:ext cx="11433757" cy="554193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Department of Elementary and Secondary Education (DESE), through its Special Education in Institutional Settings (SEIS) unit,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</a:t>
            </a:r>
            <a:r>
              <a:rPr lang="en-US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local school districts, and host agency facilities each play a role in providing special education services to youth with disabilities residing in state facilities operated by: 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Department of Youth Services – 36 Sites </a:t>
            </a:r>
            <a:endParaRPr lang="en-US" sz="200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/>
              <a:t>Department of Mental Health – 6 Sites 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Department of Mental Health Adult Services – 11 Sites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County Houses of Correction – 15 Sites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Department of Public Health – 1 Site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/>
              <a:t>In school year 2020-21, SEIS served approximately 550 individual students across all host agencies statewide.</a:t>
            </a:r>
          </a:p>
          <a:p>
            <a:pPr lvl="1">
              <a:spcAft>
                <a:spcPts val="600"/>
              </a:spcAft>
            </a:pPr>
            <a:endParaRPr 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7DA87-6EF0-444D-A949-1716839F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468140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0" ma:contentTypeDescription="Create a new document." ma:contentTypeScope="" ma:versionID="117d48ffcc830dcf9b79d7ac38cd7965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e5fe6aca301ed7cf8f23d42232957161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23b7f-d29a-40a7-89e9-7fcbaea795a5">
      <UserInfo>
        <DisplayName>Coonley, Brian (DESE)</DisplayName>
        <AccountId>73</AccountId>
        <AccountType/>
      </UserInfo>
      <UserInfo>
        <DisplayName>Camacho, Jamie L. (DESE)</DisplayName>
        <AccountId>24</AccountId>
        <AccountType/>
      </UserInfo>
      <UserInfo>
        <DisplayName>Alvarez, Iraida (DESE)</DisplayName>
        <AccountId>25</AccountId>
        <AccountType/>
      </UserInfo>
      <UserInfo>
        <DisplayName>Rist, April K.</DisplayName>
        <AccountId>26</AccountId>
        <AccountType/>
      </UserInfo>
      <UserInfo>
        <DisplayName>Thomas, Arabela (DESE)</DisplayName>
        <AccountId>69</AccountId>
        <AccountType/>
      </UserInfo>
      <UserInfo>
        <DisplayName>Johnston, Russell (DESE)</DisplayName>
        <AccountId>19</AccountId>
        <AccountType/>
      </UserInfo>
      <UserInfo>
        <DisplayName>Castner, Kristin (DESE)</DisplayName>
        <AccountId>71</AccountId>
        <AccountType/>
      </UserInfo>
      <UserInfo>
        <DisplayName>Chuang, Cliff (DESE)</DisplayName>
        <AccountId>127</AccountId>
        <AccountType/>
      </UserInfo>
      <UserInfo>
        <DisplayName>Hersh, Ruth (DESE)</DisplayName>
        <AccountId>128</AccountId>
        <AccountType/>
      </UserInfo>
      <UserInfo>
        <DisplayName>Bagg, Alison (DESE)</DisplayName>
        <AccountId>129</AccountId>
        <AccountType/>
      </UserInfo>
      <UserInfo>
        <DisplayName>Rastogi-Kelly, Vandana (DESE)</DisplayName>
        <AccountId>22</AccountId>
        <AccountType/>
      </UserInfo>
      <UserInfo>
        <DisplayName>Marchese, Nina (DESE)</DisplayName>
        <AccountId>20</AccountId>
        <AccountType/>
      </UserInfo>
      <UserInfo>
        <DisplayName>Roberts, Jannelle K. (DESE)</DisplayName>
        <AccountId>50</AccountId>
        <AccountType/>
      </UserInfo>
      <UserInfo>
        <DisplayName>Viviani, Lauren (DESE)</DisplayName>
        <AccountId>21</AccountId>
        <AccountType/>
      </UserInfo>
      <UserInfo>
        <DisplayName>Barnett, Barry J (DESE)</DisplayName>
        <AccountId>44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DD73E1-A59E-479F-A600-02B9907E30CC}">
  <ds:schemaRefs>
    <ds:schemaRef ds:uri="6cc6ac48-9972-4fdd-8495-0ab5ba7fdac9"/>
    <ds:schemaRef ds:uri="c7223b7f-d29a-40a7-89e9-7fcbaea79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163624-F102-48A3-BF83-524480A44CE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7223b7f-d29a-40a7-89e9-7fcbaea795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cc6ac48-9972-4fdd-8495-0ab5ba7fdac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F8FE2F-4F00-4F13-9CCD-DA3316674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1055</Words>
  <Application>Microsoft Office PowerPoint</Application>
  <PresentationFormat>Widescreen</PresentationFormat>
  <Paragraphs>111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Courier New</vt:lpstr>
      <vt:lpstr>Helvetica</vt:lpstr>
      <vt:lpstr>Segoe</vt:lpstr>
      <vt:lpstr>Segoe SemiBold</vt:lpstr>
      <vt:lpstr>Segoe UI</vt:lpstr>
      <vt:lpstr>Segoe UI Semibold</vt:lpstr>
      <vt:lpstr>Wingdings</vt:lpstr>
      <vt:lpstr>ESE​​</vt:lpstr>
      <vt:lpstr>Retrospect</vt:lpstr>
      <vt:lpstr>Special Education Leaders' Meeting</vt:lpstr>
      <vt:lpstr>AG's Decision on SEPACs and Open Meeting Law</vt:lpstr>
      <vt:lpstr>Two Main Issues</vt:lpstr>
      <vt:lpstr>The Decision</vt:lpstr>
      <vt:lpstr>The Decision </vt:lpstr>
      <vt:lpstr>IMPORTANT:</vt:lpstr>
      <vt:lpstr>Child Find</vt:lpstr>
      <vt:lpstr>Technical Assistance Advisory SPED 2021-3    Shared Responsibility for Special Education Services in Institutional Settings  </vt:lpstr>
      <vt:lpstr> Special Education in Institutional Settings (SEIS)</vt:lpstr>
      <vt:lpstr> What you need to know: </vt:lpstr>
      <vt:lpstr>Updates to School Aged PL 1 and PL 2</vt:lpstr>
      <vt:lpstr>MA Referral, Evaluation, and Eligibility Determination Guidance</vt:lpstr>
      <vt:lpstr>MA Referral, Evaluation, and Eligibility Determination Guidance </vt:lpstr>
      <vt:lpstr>Coming January 2022!!</vt:lpstr>
      <vt:lpstr>Improved Student Outcomes</vt:lpstr>
      <vt:lpstr>Improved IEP guidance to support students with disabilities. The Department aims to improve outcomes for students with disabilities by revising the current IEP (Individualized Education Program) guidance, developing new data-driven, student-centered IEP forms, and identifying resources to support successful implementation of the IEP process. </vt:lpstr>
      <vt:lpstr>Q&amp;A </vt:lpstr>
      <vt:lpstr>Save the date – Upcoming meetings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Leaders' Meeting November 19, 2021</dc:title>
  <dc:creator>DESE</dc:creator>
  <cp:lastModifiedBy>Zou, Dong (EOE)</cp:lastModifiedBy>
  <cp:revision>30</cp:revision>
  <dcterms:created xsi:type="dcterms:W3CDTF">2021-07-15T13:50:20Z</dcterms:created>
  <dcterms:modified xsi:type="dcterms:W3CDTF">2021-12-13T20:07:57Z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13 2021</vt:lpwstr>
  </property>
</Properties>
</file>