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4"/>
  </p:sldMasterIdLst>
  <p:notesMasterIdLst>
    <p:notesMasterId r:id="rId14"/>
  </p:notesMasterIdLst>
  <p:handoutMasterIdLst>
    <p:handoutMasterId r:id="rId15"/>
  </p:handoutMasterIdLst>
  <p:sldIdLst>
    <p:sldId id="277" r:id="rId5"/>
    <p:sldId id="498" r:id="rId6"/>
    <p:sldId id="2145" r:id="rId7"/>
    <p:sldId id="754" r:id="rId8"/>
    <p:sldId id="755" r:id="rId9"/>
    <p:sldId id="2146" r:id="rId10"/>
    <p:sldId id="455" r:id="rId11"/>
    <p:sldId id="286" r:id="rId12"/>
    <p:sldId id="265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 &amp; content" id="{AEEF91B5-C040-418C-A7EF-D396E8C5FE21}">
          <p14:sldIdLst>
            <p14:sldId id="277"/>
          </p14:sldIdLst>
        </p14:section>
        <p14:section name="Cover &amp; content" id="{7418EA26-62ED-49FC-B1DA-F459ECE97219}">
          <p14:sldIdLst>
            <p14:sldId id="498"/>
            <p14:sldId id="2145"/>
            <p14:sldId id="754"/>
            <p14:sldId id="755"/>
            <p14:sldId id="2146"/>
            <p14:sldId id="455"/>
            <p14:sldId id="286"/>
            <p14:sldId id="26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chese, Nina (DESE)" initials="M(" lastIdx="9" clrIdx="0">
    <p:extLst>
      <p:ext uri="{19B8F6BF-5375-455C-9EA6-DF929625EA0E}">
        <p15:presenceInfo xmlns:p15="http://schemas.microsoft.com/office/powerpoint/2012/main" userId="S::nina.m.marchese@mass.gov::c064ef28-27b3-4c11-bd04-f9be75850966" providerId="AD"/>
      </p:ext>
    </p:extLst>
  </p:cmAuthor>
  <p:cmAuthor id="2" name="Cote, Andrea (DESE)" initials="C(" lastIdx="2" clrIdx="1">
    <p:extLst>
      <p:ext uri="{19B8F6BF-5375-455C-9EA6-DF929625EA0E}">
        <p15:presenceInfo xmlns:p15="http://schemas.microsoft.com/office/powerpoint/2012/main" userId="S::andrea.j.cote@mass.gov::2daef489-b5e8-4fe6-8a49-16de58dc3def" providerId="AD"/>
      </p:ext>
    </p:extLst>
  </p:cmAuthor>
  <p:cmAuthor id="3" name="Alvarez, Iraida (DESE)" initials="A(" lastIdx="74" clrIdx="2">
    <p:extLst>
      <p:ext uri="{19B8F6BF-5375-455C-9EA6-DF929625EA0E}">
        <p15:presenceInfo xmlns:p15="http://schemas.microsoft.com/office/powerpoint/2012/main" userId="S::iraida.j.alvarez@mass.gov::66b89c24-7507-40c7-9620-66ed0feaf784" providerId="AD"/>
      </p:ext>
    </p:extLst>
  </p:cmAuthor>
  <p:cmAuthor id="4" name="Johnston, Russell (DESE)" initials="J(" lastIdx="11" clrIdx="3">
    <p:extLst>
      <p:ext uri="{19B8F6BF-5375-455C-9EA6-DF929625EA0E}">
        <p15:presenceInfo xmlns:p15="http://schemas.microsoft.com/office/powerpoint/2012/main" userId="S::russell.johnston@mass.gov::7c120461-dde6-4347-b09f-f9c0472c7017" providerId="AD"/>
      </p:ext>
    </p:extLst>
  </p:cmAuthor>
  <p:cmAuthor id="5" name="Viviani, Lauren (DESE)" initials="V(" lastIdx="4" clrIdx="4">
    <p:extLst>
      <p:ext uri="{19B8F6BF-5375-455C-9EA6-DF929625EA0E}">
        <p15:presenceInfo xmlns:p15="http://schemas.microsoft.com/office/powerpoint/2012/main" userId="S::lauren.m.viviani@mass.gov::a2788da4-dd76-4dfc-998f-31fcce3f4a22" providerId="AD"/>
      </p:ext>
    </p:extLst>
  </p:cmAuthor>
  <p:cmAuthor id="6" name="Valentine, Teri (DESE)" initials="V(" lastIdx="2" clrIdx="5">
    <p:extLst>
      <p:ext uri="{19B8F6BF-5375-455C-9EA6-DF929625EA0E}">
        <p15:presenceInfo xmlns:p15="http://schemas.microsoft.com/office/powerpoint/2012/main" userId="S::teri.w.valentine@mass.gov::03feb773-6935-44ed-b6af-bbadae39694c" providerId="AD"/>
      </p:ext>
    </p:extLst>
  </p:cmAuthor>
  <p:cmAuthor id="7" name="Rastogi-Kelly, Vandana (DESE)" initials="R(" lastIdx="2" clrIdx="6">
    <p:extLst>
      <p:ext uri="{19B8F6BF-5375-455C-9EA6-DF929625EA0E}">
        <p15:presenceInfo xmlns:p15="http://schemas.microsoft.com/office/powerpoint/2012/main" userId="S::vandana.r.rastogi-kelly@mass.gov::04ea3925-efd3-4cb6-91ff-2bb834262727" providerId="AD"/>
      </p:ext>
    </p:extLst>
  </p:cmAuthor>
  <p:cmAuthor id="8" name="Camacho, Jamie L. (DESE)" initials="C(" lastIdx="11" clrIdx="7">
    <p:extLst>
      <p:ext uri="{19B8F6BF-5375-455C-9EA6-DF929625EA0E}">
        <p15:presenceInfo xmlns:p15="http://schemas.microsoft.com/office/powerpoint/2012/main" userId="S::jamie.l.camacho@mass.gov::21f49f1e-e593-4860-b32e-bdd5656b5338" providerId="AD"/>
      </p:ext>
    </p:extLst>
  </p:cmAuthor>
  <p:cmAuthor id="9" name="April.Rist" initials="Ap" lastIdx="1" clrIdx="8">
    <p:extLst>
      <p:ext uri="{19B8F6BF-5375-455C-9EA6-DF929625EA0E}">
        <p15:presenceInfo xmlns:p15="http://schemas.microsoft.com/office/powerpoint/2012/main" userId="S::april.rist_ssosma.org#ext#@massgov.onmicrosoft.com::3e763295-8668-49fb-9654-3f4606d19e17" providerId="AD"/>
      </p:ext>
    </p:extLst>
  </p:cmAuthor>
  <p:cmAuthor id="10" name="April Rist" initials="AR" lastIdx="4" clrIdx="9">
    <p:extLst>
      <p:ext uri="{19B8F6BF-5375-455C-9EA6-DF929625EA0E}">
        <p15:presenceInfo xmlns:p15="http://schemas.microsoft.com/office/powerpoint/2012/main" userId="S::arist@lpvec.org::2e87416d-317a-47c3-bd73-da4794f60f51" providerId="AD"/>
      </p:ext>
    </p:extLst>
  </p:cmAuthor>
  <p:cmAuthor id="11" name="Johnston, Russell (DESE)" initials="JR(" lastIdx="2" clrIdx="10">
    <p:extLst>
      <p:ext uri="{19B8F6BF-5375-455C-9EA6-DF929625EA0E}">
        <p15:presenceInfo xmlns:p15="http://schemas.microsoft.com/office/powerpoint/2012/main" userId="S::russell.johnston@mass.gov::9dc7468c-4e37-4531-b5d7-de3dc3343d55" providerId="AD"/>
      </p:ext>
    </p:extLst>
  </p:cmAuthor>
  <p:cmAuthor id="12" name="Rist, April K." initials="RK" lastIdx="7" clrIdx="11">
    <p:extLst>
      <p:ext uri="{19B8F6BF-5375-455C-9EA6-DF929625EA0E}">
        <p15:presenceInfo xmlns:p15="http://schemas.microsoft.com/office/powerpoint/2012/main" userId="S::april.k.rist@mass.gov::4389eada-97b1-467b-82fe-16345834928a" providerId="AD"/>
      </p:ext>
    </p:extLst>
  </p:cmAuthor>
  <p:cmAuthor id="13" name="Rist, April K." initials="RAK" lastIdx="3" clrIdx="12">
    <p:extLst>
      <p:ext uri="{19B8F6BF-5375-455C-9EA6-DF929625EA0E}">
        <p15:presenceInfo xmlns:p15="http://schemas.microsoft.com/office/powerpoint/2012/main" userId="Rist, April K." providerId="None"/>
      </p:ext>
    </p:extLst>
  </p:cmAuthor>
  <p:cmAuthor id="14" name="Liti, Zhaneta (DESE)" initials="LZ(" lastIdx="1" clrIdx="13">
    <p:extLst>
      <p:ext uri="{19B8F6BF-5375-455C-9EA6-DF929625EA0E}">
        <p15:presenceInfo xmlns:p15="http://schemas.microsoft.com/office/powerpoint/2012/main" userId="S::Zhaneta.Liti@mass.gov::30377802-b61a-44ea-81ee-94ffda71586c" providerId="AD"/>
      </p:ext>
    </p:extLst>
  </p:cmAuthor>
  <p:cmAuthor id="15" name="Thomas, Arabela (DESE)" initials="TA(" lastIdx="1" clrIdx="14">
    <p:extLst>
      <p:ext uri="{19B8F6BF-5375-455C-9EA6-DF929625EA0E}">
        <p15:presenceInfo xmlns:p15="http://schemas.microsoft.com/office/powerpoint/2012/main" userId="S::arabela.thomas@mass.gov::c61caa2c-bd09-41fa-982d-4db69e7cef1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385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5E84B8-6E74-425D-8A87-521F97DED751}" v="157" dt="2022-01-20T17:24:14.796"/>
    <p1510:client id="{5DD2E906-EB5B-4066-B5A1-612561970BC6}" v="7" vWet="9" dt="2022-01-20T19:42:56.707"/>
    <p1510:client id="{665BD3C9-D0E2-4332-99E2-92DBF9B76533}" v="4" dt="2022-01-21T01:30:39.086"/>
    <p1510:client id="{6FBE4182-3B80-A700-B321-99E2732EED53}" v="2" dt="2022-01-20T17:25:53.906"/>
    <p1510:client id="{9BD22090-1500-4756-98CC-5FFE65CD5354}" v="69" dt="2022-01-21T15:03:38.792"/>
    <p1510:client id="{B1652A04-600E-4A59-AEB5-38FA4846CA77}" v="134" dt="2022-01-20T20:08:07.5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78" autoAdjust="0"/>
  </p:normalViewPr>
  <p:slideViewPr>
    <p:cSldViewPr snapToGrid="0">
      <p:cViewPr varScale="1">
        <p:scale>
          <a:sx n="40" d="100"/>
          <a:sy n="40" d="100"/>
        </p:scale>
        <p:origin x="78" y="9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F6ED4749-19D8-4E36-90F7-E6B45104401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A48534B-5D3C-4807-A728-1CB2BECA5F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49EE748-B40B-414E-BAA7-F3C486CFB5C1}" type="datetimeFigureOut">
              <a:rPr lang="zh-CN" altLang="en-US" smtClean="0"/>
              <a:pPr/>
              <a:t>2022/1/28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7F99B70-1AD7-4C7C-A906-8B56C25C43B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320F0F0-CF1A-496E-BED7-9E4922DA6A0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418C9F7-038D-4319-89ED-9503354814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93968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7A38425-D63F-4DFC-BD0C-2F1E5D93D1F4}" type="datetimeFigureOut">
              <a:rPr lang="zh-CN" altLang="en-US" smtClean="0"/>
              <a:pPr/>
              <a:t>2022/1/28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DCCD5AF-71CD-4C88-AC55-E7BE057B2D3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8583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535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58491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Please work with your local Head Start programs </a:t>
            </a:r>
            <a:r>
              <a:rPr lang="en-US" b="1"/>
              <a:t>to ensure that children with disabilities continue to receive the services within the settings identified in the IEPs.</a:t>
            </a:r>
          </a:p>
          <a:p>
            <a:endParaRPr lang="en-US" b="0" i="0">
              <a:solidFill>
                <a:srgbClr val="333333"/>
              </a:solidFill>
              <a:effectLst/>
              <a:latin typeface="Georgia" panose="02040502050405020303" pitchFamily="18" charset="0"/>
            </a:endParaRPr>
          </a:p>
          <a:p>
            <a:endParaRPr lang="en-US" b="0" i="0">
              <a:solidFill>
                <a:srgbClr val="333333"/>
              </a:solidFill>
              <a:effectLst/>
              <a:latin typeface="Georgia" panose="02040502050405020303" pitchFamily="18" charset="0"/>
            </a:endParaRPr>
          </a:p>
          <a:p>
            <a:r>
              <a:rPr lang="en-US" b="0" i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Note: </a:t>
            </a:r>
            <a:r>
              <a:rPr lang="en-US" b="0" i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Although an individual is not considered fully vaccinated until 14 days (2 weeks) after the final dose, staff, certain contractors and volunteers who have received the final dose of a primary vaccination series by January 31, 2022 are considered to have met the vaccination requirement, even if they have not yet completed the 14-day waiting period. </a:t>
            </a:r>
          </a:p>
          <a:p>
            <a:endParaRPr lang="en-US" b="0" i="0">
              <a:solidFill>
                <a:srgbClr val="333333"/>
              </a:solidFill>
              <a:effectLst/>
              <a:latin typeface="Georgia" panose="02040502050405020303" pitchFamily="18" charset="0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7065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pa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8" name="图片 7" descr="Massachusetts map.">
            <a:extLst>
              <a:ext uri="{FF2B5EF4-FFF2-40B4-BE49-F238E27FC236}">
                <a16:creationId xmlns:a16="http://schemas.microsoft.com/office/drawing/2014/main" id="{550F10F7-8704-4715-B443-EFB6D73BBC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9" name="矩形 8" descr="Colored bl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Graphic bar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A16031F9-E14B-462C-B8F1-B51AFEC42C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06654" y="1958196"/>
            <a:ext cx="6678954" cy="1656272"/>
          </a:xfrm>
          <a:noFill/>
        </p:spPr>
        <p:txBody>
          <a:bodyPr wrap="square" rtlCol="0">
            <a:noAutofit/>
          </a:bodyPr>
          <a:lstStyle>
            <a:lvl1pPr>
              <a:defRPr lang="zh-CN" altLang="en-US" sz="4000" b="0" dirty="0">
                <a:solidFill>
                  <a:schemeClr val="bg1"/>
                </a:solidFill>
                <a:latin typeface="Segoe" panose="020B0503040204020203" pitchFamily="34" charset="0"/>
                <a:ea typeface="+mn-ea"/>
                <a:cs typeface="Segoe" panose="020B0503040204020203" pitchFamily="34" charset="0"/>
              </a:defRPr>
            </a:lvl1pPr>
          </a:lstStyle>
          <a:p>
            <a:pPr marL="0" lvl="0"/>
            <a:r>
              <a:rPr lang="en-US" altLang="zh-CN"/>
              <a:t>Place Main Title Here</a:t>
            </a:r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DDA73CA-A448-4132-A3BC-CF4C9ED91A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17389" y="3650895"/>
            <a:ext cx="6659592" cy="826214"/>
          </a:xfrm>
          <a:noFill/>
        </p:spPr>
        <p:txBody>
          <a:bodyPr wrap="square" rtlCol="0" anchor="t" anchorCtr="0">
            <a:noAutofit/>
          </a:bodyPr>
          <a:lstStyle>
            <a:lvl1pPr marL="0" indent="0">
              <a:buNone/>
              <a:defRPr lang="zh-CN" altLang="en-US" sz="2400" dirty="0">
                <a:solidFill>
                  <a:schemeClr val="bg1"/>
                </a:solidFill>
                <a:latin typeface="Segoe" panose="020B0503040204020203" pitchFamily="34" charset="0"/>
                <a:cs typeface="Segoe" panose="020B0503040204020203" pitchFamily="34" charset="0"/>
              </a:defRPr>
            </a:lvl1pPr>
          </a:lstStyle>
          <a:p>
            <a:pPr marL="0" lvl="0"/>
            <a:r>
              <a:rPr lang="en-US" altLang="zh-CN"/>
              <a:t>Place Subtitle/Host/Date</a:t>
            </a:r>
            <a:r>
              <a:rPr lang="zh-CN" altLang="en-US"/>
              <a:t> </a:t>
            </a:r>
            <a:r>
              <a:rPr lang="en-US" altLang="zh-CN"/>
              <a:t>Here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4078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foot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C8EADF-3157-4C1F-BCC9-7C1CFA7B9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23913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1855884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The 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0" y="824283"/>
            <a:ext cx="12192000" cy="216457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Colored background box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0" y="2961565"/>
            <a:ext cx="12192000" cy="2110056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Straight Connector 4" descr="White graphic line."/>
          <p:cNvCxnSpPr/>
          <p:nvPr userDrawn="1"/>
        </p:nvCxnSpPr>
        <p:spPr>
          <a:xfrm>
            <a:off x="1992573" y="3734373"/>
            <a:ext cx="82432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0405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8" name="图片 7" descr="Massachusetts map.">
            <a:extLst>
              <a:ext uri="{FF2B5EF4-FFF2-40B4-BE49-F238E27FC236}">
                <a16:creationId xmlns:a16="http://schemas.microsoft.com/office/drawing/2014/main" id="{550F10F7-8704-4715-B443-EFB6D73BBC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9" name="矩形 8" descr="Colored bl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Graphic bar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20">
            <a:extLst>
              <a:ext uri="{FF2B5EF4-FFF2-40B4-BE49-F238E27FC236}">
                <a16:creationId xmlns:a16="http://schemas.microsoft.com/office/drawing/2014/main" id="{8E1396B4-19B0-464B-B28D-6834EE0C27C9}"/>
              </a:ext>
            </a:extLst>
          </p:cNvPr>
          <p:cNvSpPr txBox="1"/>
          <p:nvPr userDrawn="1"/>
        </p:nvSpPr>
        <p:spPr>
          <a:xfrm>
            <a:off x="5417537" y="2189724"/>
            <a:ext cx="6672942" cy="20621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Place Your Very Very Very Very Very Very Very Very Very Very Very Very Very Very Very Very Very Long Main Title Here</a:t>
            </a:r>
            <a:endParaRPr lang="zh-CN" altLang="en-US" sz="320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12" name="文本框 21">
            <a:extLst>
              <a:ext uri="{FF2B5EF4-FFF2-40B4-BE49-F238E27FC236}">
                <a16:creationId xmlns:a16="http://schemas.microsoft.com/office/drawing/2014/main" id="{A6AA5C36-C54D-41A3-A64E-9114483887CE}"/>
              </a:ext>
            </a:extLst>
          </p:cNvPr>
          <p:cNvSpPr txBox="1"/>
          <p:nvPr userDrawn="1"/>
        </p:nvSpPr>
        <p:spPr>
          <a:xfrm>
            <a:off x="5417537" y="4552460"/>
            <a:ext cx="6672942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>
                <a:solidFill>
                  <a:schemeClr val="accent1">
                    <a:lumMod val="50000"/>
                  </a:schemeClr>
                </a:solidFill>
                <a:latin typeface="Segoe" panose="020B0503040204020203" pitchFamily="34" charset="0"/>
                <a:cs typeface="Segoe" panose="020B0503040204020203" pitchFamily="34" charset="0"/>
              </a:rPr>
              <a:t>Place Subtitle/Host/Date Here</a:t>
            </a:r>
            <a:endParaRPr lang="zh-CN" altLang="en-US" sz="2400">
              <a:solidFill>
                <a:schemeClr val="accent1">
                  <a:lumMod val="50000"/>
                </a:schemeClr>
              </a:solidFill>
              <a:latin typeface="Segoe" panose="020B0503040204020203" pitchFamily="34" charset="0"/>
              <a:cs typeface="Segoe" panose="020B0503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078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t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 descr="Colored background box.">
            <a:extLst>
              <a:ext uri="{FF2B5EF4-FFF2-40B4-BE49-F238E27FC236}">
                <a16:creationId xmlns:a16="http://schemas.microsoft.com/office/drawing/2014/main" id="{70FF4C12-B5A4-42EB-A0E1-FD89DCFAC495}"/>
              </a:ext>
            </a:extLst>
          </p:cNvPr>
          <p:cNvSpPr/>
          <p:nvPr userDrawn="1"/>
        </p:nvSpPr>
        <p:spPr>
          <a:xfrm>
            <a:off x="1" y="-1"/>
            <a:ext cx="2807594" cy="685800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79583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ecti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 descr="Colored background box.">
            <a:extLst>
              <a:ext uri="{FF2B5EF4-FFF2-40B4-BE49-F238E27FC236}">
                <a16:creationId xmlns:a16="http://schemas.microsoft.com/office/drawing/2014/main" id="{70FF4C12-B5A4-42EB-A0E1-FD89DCFAC495}"/>
              </a:ext>
            </a:extLst>
          </p:cNvPr>
          <p:cNvSpPr/>
          <p:nvPr userDrawn="1"/>
        </p:nvSpPr>
        <p:spPr>
          <a:xfrm>
            <a:off x="1" y="1948543"/>
            <a:ext cx="2034861" cy="2002971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1075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-one column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he star in the ESE logo.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o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370972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/>
              <a:t>Click here to edit title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7743" y="1230403"/>
            <a:ext cx="11370972" cy="5049746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3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36600" indent="-2794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51000" indent="-2794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116138" indent="-287338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20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/>
              <a:t>Click here to edit bullet points</a:t>
            </a:r>
            <a:endParaRPr lang="zh-CN" altLang="en-US"/>
          </a:p>
          <a:p>
            <a:pPr lvl="1"/>
            <a:r>
              <a:rPr lang="en-US" altLang="zh-CN"/>
              <a:t>Second level</a:t>
            </a:r>
            <a:endParaRPr lang="zh-CN" altLang="en-US"/>
          </a:p>
          <a:p>
            <a:pPr lvl="2"/>
            <a:r>
              <a:rPr lang="en-US" altLang="zh-CN"/>
              <a:t>Third level</a:t>
            </a:r>
            <a:endParaRPr lang="zh-CN" altLang="en-US"/>
          </a:p>
          <a:p>
            <a:pPr lvl="3"/>
            <a:r>
              <a:rPr lang="en-US" altLang="zh-CN"/>
              <a:t>Fourth level</a:t>
            </a:r>
            <a:endParaRPr lang="zh-CN" altLang="en-US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25037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1491513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-one column numbering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he star in the ESE logo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370972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/>
              <a:t>Click here to edit title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7743" y="1230403"/>
            <a:ext cx="11370972" cy="5049746"/>
          </a:xfrm>
        </p:spPr>
        <p:txBody>
          <a:bodyPr>
            <a:noAutofit/>
          </a:bodyPr>
          <a:lstStyle>
            <a:lvl1pPr marL="514350" indent="-5143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8526"/>
              </a:buClr>
              <a:buFont typeface="+mj-lt"/>
              <a:buAutoNum type="arabicPeriod"/>
              <a:defRPr sz="3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buClr>
                <a:srgbClr val="E38526"/>
              </a:buClr>
              <a:buFont typeface="Courier New" panose="02070309020205020404" pitchFamily="49" charset="0"/>
              <a:buChar char="o"/>
              <a:defRPr sz="2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Clr>
                <a:srgbClr val="E38526"/>
              </a:buClr>
              <a:buFont typeface="Wingdings" panose="05000000000000000000" pitchFamily="2" charset="2"/>
              <a:buChar char="§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Clr>
                <a:srgbClr val="E38526"/>
              </a:buClr>
              <a:buFont typeface="Wingdings" panose="05000000000000000000" pitchFamily="2" charset="2"/>
              <a:buChar char="Ø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buClr>
                <a:srgbClr val="E38526"/>
              </a:buClr>
              <a:buFont typeface="Wingdings" panose="05000000000000000000" pitchFamily="2" charset="2"/>
              <a:buChar char="v"/>
              <a:defRPr sz="20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/>
              <a:t>Click here to create numbering list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25037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2267926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7" descr="The star in the ESE logo.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4301496-3A04-4B17-9688-6289A84D6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5429" y="218940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/>
              <a:t>Click here to edit bullet points</a:t>
            </a:r>
            <a:endParaRPr lang="zh-CN" altLang="en-US"/>
          </a:p>
          <a:p>
            <a:pPr lvl="1"/>
            <a:r>
              <a:rPr lang="en-US" altLang="zh-CN"/>
              <a:t>Second level</a:t>
            </a:r>
            <a:endParaRPr lang="zh-CN" altLang="en-US"/>
          </a:p>
          <a:p>
            <a:pPr lvl="2"/>
            <a:r>
              <a:rPr lang="en-US" altLang="zh-CN"/>
              <a:t>Third level</a:t>
            </a:r>
            <a:endParaRPr lang="zh-CN" altLang="en-US"/>
          </a:p>
          <a:p>
            <a:pPr lvl="3"/>
            <a:r>
              <a:rPr lang="en-US" altLang="zh-CN"/>
              <a:t>Fourth level</a:t>
            </a:r>
            <a:endParaRPr lang="zh-CN" altLang="en-US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17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5429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here to edit subtitle</a:t>
            </a:r>
            <a:endParaRPr lang="zh-CN" altLang="en-US"/>
          </a:p>
        </p:txBody>
      </p:sp>
      <p:sp>
        <p:nvSpPr>
          <p:cNvPr id="18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313714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here to edit subtitle</a:t>
            </a:r>
            <a:endParaRPr lang="zh-CN" altLang="en-US"/>
          </a:p>
        </p:txBody>
      </p:sp>
      <p:sp>
        <p:nvSpPr>
          <p:cNvPr id="15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433757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/>
              <a:t>Click here to edit title</a:t>
            </a:r>
            <a:endParaRPr lang="zh-CN" altLang="en-US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  <p:sp>
        <p:nvSpPr>
          <p:cNvPr id="14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313713" y="220435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/>
              <a:t>Click here to edit bullet points</a:t>
            </a:r>
            <a:endParaRPr lang="zh-CN" altLang="en-US"/>
          </a:p>
          <a:p>
            <a:pPr lvl="1"/>
            <a:r>
              <a:rPr lang="en-US" altLang="zh-CN"/>
              <a:t>Second level</a:t>
            </a:r>
            <a:endParaRPr lang="zh-CN" altLang="en-US"/>
          </a:p>
          <a:p>
            <a:pPr lvl="2"/>
            <a:r>
              <a:rPr lang="en-US" altLang="zh-CN"/>
              <a:t>Third level</a:t>
            </a:r>
            <a:endParaRPr lang="zh-CN" altLang="en-US"/>
          </a:p>
          <a:p>
            <a:pPr lvl="3"/>
            <a:r>
              <a:rPr lang="en-US" altLang="zh-CN"/>
              <a:t>Fourth level</a:t>
            </a:r>
            <a:endParaRPr lang="zh-CN" altLang="en-US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844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1BACC49-F766-444F-90DC-64E004B0AB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46882"/>
            <a:ext cx="6172200" cy="45141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737304"/>
            <a:ext cx="3932237" cy="313168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here to edit Text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789AAC3-A063-423A-AB89-4EC9283B8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567743" y="357819"/>
            <a:ext cx="11370972" cy="552324"/>
          </a:xfrm>
        </p:spPr>
        <p:txBody>
          <a:bodyPr>
            <a:noAutofit/>
          </a:bodyPr>
          <a:lstStyle>
            <a:lvl1pPr>
              <a:defRPr lang="en-US" sz="3000" kern="1200" baseline="0" dirty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839788" y="1346883"/>
            <a:ext cx="3932237" cy="1255534"/>
          </a:xfrm>
        </p:spPr>
        <p:txBody>
          <a:bodyPr>
            <a:noAutofit/>
          </a:bodyPr>
          <a:lstStyle>
            <a:lvl1pPr marL="0" indent="0">
              <a:buNone/>
              <a:defRPr sz="2800" b="1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here to edit subtitle</a:t>
            </a:r>
            <a:endParaRPr lang="zh-CN" altLang="en-US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2580273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0701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13B8FF0-B949-418A-B884-7856ED3FF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zh-CN"/>
              <a:t>Click here to edit master title</a:t>
            </a:r>
            <a:endParaRPr lang="zh-CN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D3B3FFB-82AC-4EC9-A398-722C2D7E76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altLang="zh-CN"/>
              <a:t>Click here to edit text</a:t>
            </a:r>
            <a:endParaRPr lang="zh-CN" altLang="en-US"/>
          </a:p>
          <a:p>
            <a:pPr lvl="1"/>
            <a:r>
              <a:rPr lang="en-US" altLang="zh-CN"/>
              <a:t>Second level</a:t>
            </a:r>
            <a:endParaRPr lang="zh-CN" altLang="en-US"/>
          </a:p>
          <a:p>
            <a:pPr lvl="2"/>
            <a:r>
              <a:rPr lang="en-US" altLang="zh-CN"/>
              <a:t>Third level</a:t>
            </a:r>
            <a:endParaRPr lang="zh-CN" altLang="en-US"/>
          </a:p>
          <a:p>
            <a:pPr lvl="3"/>
            <a:r>
              <a:rPr lang="en-US" altLang="zh-CN"/>
              <a:t>Forth level</a:t>
            </a:r>
            <a:endParaRPr lang="zh-CN" altLang="en-US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1977E61-00A2-43A0-9328-9D066838A9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668EC-92F0-4572-9577-023BA49E05D2}" type="datetime1">
              <a:rPr lang="en-US" altLang="zh-CN" smtClean="0"/>
              <a:pPr/>
              <a:t>1/28/2022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850DC4-B6F4-4C90-A6C9-8DF7DE7F5E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C65AC83-998D-49FC-8885-4FB383A937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8416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7" r:id="rId3"/>
    <p:sldLayoutId id="2147483661" r:id="rId4"/>
    <p:sldLayoutId id="2147483660" r:id="rId5"/>
    <p:sldLayoutId id="2147483664" r:id="rId6"/>
    <p:sldLayoutId id="2147483652" r:id="rId7"/>
    <p:sldLayoutId id="2147483657" r:id="rId8"/>
    <p:sldLayoutId id="2147483654" r:id="rId9"/>
    <p:sldLayoutId id="2147483663" r:id="rId10"/>
    <p:sldLayoutId id="2147483662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 baseline="0">
          <a:solidFill>
            <a:schemeClr val="tx1"/>
          </a:solidFill>
          <a:latin typeface="Segoe UI Semibold" panose="020B0702040204020203" pitchFamily="34" charset="0"/>
          <a:ea typeface="+mj-ea"/>
          <a:cs typeface="Segoe UI Semibold" panose="020B07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38526"/>
        </a:buClr>
        <a:buFont typeface="Arial" panose="020B0604020202020204" pitchFamily="34" charset="0"/>
        <a:buChar char="•"/>
        <a:defRPr sz="3200" kern="1200" baseline="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736600" indent="-2794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Courier New" panose="02070309020205020404" pitchFamily="49" charset="0"/>
        <a:buChar char="o"/>
        <a:defRPr sz="28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§"/>
        <a:defRPr sz="24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51000" indent="-2794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Ø"/>
        <a:defRPr sz="20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116138" indent="-287338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v"/>
        <a:defRPr sz="20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info.gov/content/pkg/FR-2021-11-30/pdf/2021-25869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us14.campaign-archive.com/home/?u=d8f37d1a90dacd97f207f0b4a&amp;id=41b37f7347" TargetMode="Externa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6654" y="1958196"/>
            <a:ext cx="6678954" cy="1437045"/>
          </a:xfrm>
        </p:spPr>
        <p:txBody>
          <a:bodyPr/>
          <a:lstStyle/>
          <a:p>
            <a:r>
              <a:rPr lang="en-US" altLang="zh-CN" b="1" dirty="0">
                <a:latin typeface="Segoe SemiBold"/>
              </a:rPr>
              <a:t>Special Education Leaders' Meeting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Segoe"/>
              </a:rPr>
              <a:t>January 21, 2022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CD1339F8-8D02-41F1-BC13-8A7F7814425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390775" y="1943100"/>
            <a:ext cx="9801225" cy="200025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>
              <a:defRPr sz="4800">
                <a:solidFill>
                  <a:schemeClr val="bg1"/>
                </a:solidFill>
                <a:latin typeface="Segoe SemiBold" panose="020B0703040204020203" pitchFamily="34" charset="0"/>
                <a:ea typeface="Segoe UI Black" panose="020B0A02040204020203" pitchFamily="34" charset="0"/>
                <a:cs typeface="Segoe SemiBold" panose="020B0703040204020203" pitchFamily="34" charset="0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altLang="zh-CN" sz="4000">
                <a:solidFill>
                  <a:schemeClr val="accent1">
                    <a:lumMod val="50000"/>
                  </a:schemeClr>
                </a:solidFill>
                <a:latin typeface="Segoe SemiBold"/>
                <a:ea typeface="Segoe UI Black"/>
              </a:rPr>
              <a:t>Supporting Head Start Children with IEPs</a:t>
            </a:r>
            <a:endParaRPr lang="en-US" altLang="zh-CN" sz="4000" b="0" i="0" u="none" strike="noStrike" kern="1200" cap="none" spc="0" normalizeH="0" baseline="0" noProof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Segoe SemiBold"/>
              <a:ea typeface="Segoe UI Black"/>
            </a:endParaRPr>
          </a:p>
        </p:txBody>
      </p:sp>
    </p:spTree>
    <p:extLst>
      <p:ext uri="{BB962C8B-B14F-4D97-AF65-F5344CB8AC3E}">
        <p14:creationId xmlns:p14="http://schemas.microsoft.com/office/powerpoint/2010/main" val="6900514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F1E46-C843-4BF0-B980-8C9627478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Federal Head Start Vaccine and Mask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3A9606-096C-4A0C-969F-817A05EBA0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Universal masking is required of all individuals two years of age and older with some noted exceptions.</a:t>
            </a:r>
          </a:p>
          <a:p>
            <a:r>
              <a:rPr lang="en-US" dirty="0"/>
              <a:t>Staff, volunteers, and contractors who have contact with or provide direct services to children must be fully vaccinated for COVID-19 by January 31, 2022. </a:t>
            </a:r>
          </a:p>
          <a:p>
            <a:r>
              <a:rPr lang="en-US" dirty="0"/>
              <a:t>Those granted exemption must undergo weekly testing for current SARS COV-2 infection.</a:t>
            </a:r>
          </a:p>
          <a:p>
            <a:r>
              <a:rPr lang="en-US" dirty="0"/>
              <a:t>More information: </a:t>
            </a:r>
            <a:r>
              <a:rPr lang="en-US" dirty="0">
                <a:hlinkClick r:id="rId3"/>
              </a:rPr>
              <a:t>86 FR 68052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16C3A7-368B-4CD6-9A82-CE73E6B45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8606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E2979-A0FD-436D-A2BB-1D84674E4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Referral, Evaluation, </a:t>
            </a:r>
            <a:r>
              <a:rPr lang="en-US" b="1" u="sng" dirty="0"/>
              <a:t>Eligibility</a:t>
            </a:r>
            <a:r>
              <a:rPr lang="en-US" dirty="0"/>
              <a:t> Guidance </a:t>
            </a:r>
          </a:p>
        </p:txBody>
      </p:sp>
      <p:pic>
        <p:nvPicPr>
          <p:cNvPr id="5" name="Content Placeholder 4" descr="Image of Referral, Evaluation, Eligibility Main Webpage&#10;">
            <a:extLst>
              <a:ext uri="{FF2B5EF4-FFF2-40B4-BE49-F238E27FC236}">
                <a16:creationId xmlns:a16="http://schemas.microsoft.com/office/drawing/2014/main" id="{95191CC1-75C1-4297-9CD1-6A22052D2E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50" t="12622" r="3713" b="22653"/>
          <a:stretch/>
        </p:blipFill>
        <p:spPr>
          <a:xfrm>
            <a:off x="1767191" y="2245489"/>
            <a:ext cx="9180613" cy="346593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0E75096-70CB-41AE-9B27-701F89AB7265}"/>
              </a:ext>
            </a:extLst>
          </p:cNvPr>
          <p:cNvSpPr txBox="1"/>
          <p:nvPr/>
        </p:nvSpPr>
        <p:spPr>
          <a:xfrm>
            <a:off x="359399" y="1413495"/>
            <a:ext cx="74534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>
                <a:solidFill>
                  <a:srgbClr val="000000"/>
                </a:solidFill>
              </a:rPr>
              <a:t>Live document: may update as needed</a:t>
            </a:r>
          </a:p>
        </p:txBody>
      </p:sp>
    </p:spTree>
    <p:extLst>
      <p:ext uri="{BB962C8B-B14F-4D97-AF65-F5344CB8AC3E}">
        <p14:creationId xmlns:p14="http://schemas.microsoft.com/office/powerpoint/2010/main" val="755778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Image of Eligibility determination webpage.  ">
            <a:extLst>
              <a:ext uri="{FF2B5EF4-FFF2-40B4-BE49-F238E27FC236}">
                <a16:creationId xmlns:a16="http://schemas.microsoft.com/office/drawing/2014/main" id="{F30B6A2B-0ED3-48CD-81FC-862ACAA6C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Eligibility</a:t>
            </a:r>
          </a:p>
        </p:txBody>
      </p:sp>
      <p:pic>
        <p:nvPicPr>
          <p:cNvPr id="6" name="Content Placeholder 5" descr="Image of Eligibility Determination Webpage of REE">
            <a:extLst>
              <a:ext uri="{FF2B5EF4-FFF2-40B4-BE49-F238E27FC236}">
                <a16:creationId xmlns:a16="http://schemas.microsoft.com/office/drawing/2014/main" id="{99C6FA7A-108D-4C90-8473-92379B4AD4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17" t="15286" r="2521" b="6978"/>
          <a:stretch/>
        </p:blipFill>
        <p:spPr>
          <a:xfrm>
            <a:off x="1752600" y="1637097"/>
            <a:ext cx="8686800" cy="392561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EF992A-3117-45BB-838A-E8D766B69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2417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48DAD-BFDD-448C-B5CF-9AB4D5CFA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Education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6587E5-EEAA-4C02-BBD4-1A703A0DA8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this link to subscribe and see past issues: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hlinkClick r:id="rId2"/>
              </a:rPr>
              <a:t>https://us14.campaign-archive.com/home/?u=d8f37d1a90dacd97f207f0b4a&amp;id=41b37f7347</a:t>
            </a:r>
            <a:r>
              <a:rPr lang="en-US" dirty="0"/>
              <a:t> 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0023EB-2B88-470B-9181-D4271E9C8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225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82573-5144-41C4-AFD0-0757B344E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FFFFFF"/>
                </a:solidFill>
                <a:effectLst/>
                <a:latin typeface="Segoe UI Semibold" panose="020B0702040204020203" pitchFamily="34" charset="0"/>
              </a:rPr>
              <a:t>Upcoming Special Education Leaders’ Only Zoom Meetings</a:t>
            </a:r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C5B50D38-4CB8-43BF-89F0-7D79A6CF19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4266702"/>
              </p:ext>
            </p:extLst>
          </p:nvPr>
        </p:nvGraphicFramePr>
        <p:xfrm>
          <a:off x="1637731" y="1239672"/>
          <a:ext cx="8604870" cy="4571044"/>
        </p:xfrm>
        <a:graphic>
          <a:graphicData uri="http://schemas.openxmlformats.org/drawingml/2006/table">
            <a:tbl>
              <a:tblPr firstRow="1"/>
              <a:tblGrid>
                <a:gridCol w="8604870">
                  <a:extLst>
                    <a:ext uri="{9D8B030D-6E8A-4147-A177-3AD203B41FA5}">
                      <a16:colId xmlns:a16="http://schemas.microsoft.com/office/drawing/2014/main" val="260899059"/>
                    </a:ext>
                  </a:extLst>
                </a:gridCol>
              </a:tblGrid>
              <a:tr h="3340962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2800" b="1" i="0" dirty="0">
                        <a:solidFill>
                          <a:srgbClr val="FFFFFF"/>
                        </a:solidFill>
                        <a:effectLst/>
                        <a:latin typeface="Segoe UI"/>
                      </a:endParaRPr>
                    </a:p>
                    <a:p>
                      <a:pPr lvl="0" algn="ctr">
                        <a:buNone/>
                      </a:pPr>
                      <a:r>
                        <a:rPr lang="en-US" sz="2800" b="1" i="0" dirty="0">
                          <a:solidFill>
                            <a:srgbClr val="FFFFFF"/>
                          </a:solidFill>
                          <a:effectLst/>
                          <a:latin typeface="Segoe UI"/>
                        </a:rPr>
                        <a:t>Friday February 11, 2022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2800" b="1" i="0" dirty="0">
                          <a:solidFill>
                            <a:srgbClr val="FFFFFF"/>
                          </a:solidFill>
                          <a:effectLst/>
                          <a:latin typeface="Segoe UI"/>
                        </a:rPr>
                        <a:t>11:00-12:00</a:t>
                      </a:r>
                    </a:p>
                    <a:p>
                      <a:pPr lvl="0" algn="ctr">
                        <a:buNone/>
                      </a:pPr>
                      <a:endParaRPr lang="en-US" sz="2800" b="1" i="0" dirty="0">
                        <a:solidFill>
                          <a:srgbClr val="FFFFFF"/>
                        </a:solidFill>
                        <a:effectLst/>
                        <a:latin typeface="Segoe UI"/>
                      </a:endParaRPr>
                    </a:p>
                    <a:p>
                      <a:pPr lvl="0" algn="ctr">
                        <a:buNone/>
                      </a:pPr>
                      <a:r>
                        <a:rPr lang="en-US" sz="2800" b="1" i="0" dirty="0">
                          <a:solidFill>
                            <a:srgbClr val="FFFFFF"/>
                          </a:solidFill>
                          <a:effectLst/>
                          <a:latin typeface="Segoe UI"/>
                        </a:rPr>
                        <a:t>Friday March 11, 2022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2800" b="1" i="0" dirty="0">
                          <a:solidFill>
                            <a:srgbClr val="FFFFFF"/>
                          </a:solidFill>
                          <a:effectLst/>
                          <a:latin typeface="Segoe UI"/>
                        </a:rPr>
                        <a:t>11:00-12:00</a:t>
                      </a:r>
                    </a:p>
                  </a:txBody>
                  <a:tcPr marL="66591" marR="66591" marT="33296" marB="33296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B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9473020"/>
                  </a:ext>
                </a:extLst>
              </a:tr>
              <a:tr h="1230082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2800" b="1" i="0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66591" marR="66591" marT="33296" marB="33296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B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1938059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BD9FDA-1390-45D7-9CCC-E33AA563C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3572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CD1339F8-8D02-41F1-BC13-8A7F7814425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257426" y="1943100"/>
            <a:ext cx="9801224" cy="200025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>
              <a:defRPr sz="4800">
                <a:solidFill>
                  <a:schemeClr val="bg1"/>
                </a:solidFill>
                <a:latin typeface="Segoe SemiBold" panose="020B0703040204020203" pitchFamily="34" charset="0"/>
                <a:ea typeface="Segoe UI Black" panose="020B0A02040204020203" pitchFamily="34" charset="0"/>
                <a:cs typeface="Segoe SemiBold" panose="020B0703040204020203" pitchFamily="34" charset="0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altLang="zh-CN" sz="4000">
                <a:solidFill>
                  <a:schemeClr val="accent1">
                    <a:lumMod val="50000"/>
                  </a:schemeClr>
                </a:solidFill>
                <a:latin typeface="Segoe SemiBold"/>
                <a:ea typeface="Segoe UI Black"/>
              </a:rPr>
              <a:t>Q&amp;A</a:t>
            </a:r>
            <a:endParaRPr kumimoji="0" lang="zh-CN" altLang="en-US" sz="4000" b="0" i="0" u="none" strike="noStrike" kern="1200" cap="none" spc="0" normalizeH="0" baseline="0" noProof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Segoe SemiBold" panose="020B0703040204020203" pitchFamily="34" charset="0"/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499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CAFC36B0-4AD1-44AB-96C1-76527DDE7F8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963497"/>
            <a:ext cx="12191999" cy="186204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5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SemiBold" panose="020B0703040204020203" pitchFamily="34" charset="0"/>
                <a:ea typeface="Segoe UI Black" panose="020B0A02040204020203" pitchFamily="34" charset="0"/>
                <a:cs typeface="Segoe SemiBold" panose="020B0703040204020203" pitchFamily="34" charset="0"/>
              </a:rPr>
              <a:t>THANK YOU</a:t>
            </a:r>
            <a:endParaRPr kumimoji="0" lang="zh-CN" altLang="en-US" sz="115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SemiBold" panose="020B0703040204020203" pitchFamily="34" charset="0"/>
              <a:ea typeface="+mn-ea"/>
              <a:cs typeface="Segoe SemiBold" panose="020B0703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681017"/>
      </p:ext>
    </p:extLst>
  </p:cSld>
  <p:clrMapOvr>
    <a:masterClrMapping/>
  </p:clrMapOvr>
</p:sld>
</file>

<file path=ppt/theme/theme1.xml><?xml version="1.0" encoding="utf-8"?>
<a:theme xmlns:a="http://schemas.openxmlformats.org/drawingml/2006/main" name="ESE​​">
  <a:themeElements>
    <a:clrScheme name="ESE color scheme">
      <a:dk1>
        <a:srgbClr val="203B6A"/>
      </a:dk1>
      <a:lt1>
        <a:sysClr val="window" lastClr="FFFFFF"/>
      </a:lt1>
      <a:dk2>
        <a:srgbClr val="203B6A"/>
      </a:dk2>
      <a:lt2>
        <a:srgbClr val="E7E6E6"/>
      </a:lt2>
      <a:accent1>
        <a:srgbClr val="203B6A"/>
      </a:accent1>
      <a:accent2>
        <a:srgbClr val="ED7D31"/>
      </a:accent2>
      <a:accent3>
        <a:srgbClr val="FFC000"/>
      </a:accent3>
      <a:accent4>
        <a:srgbClr val="0563C1"/>
      </a:accent4>
      <a:accent5>
        <a:srgbClr val="00B050"/>
      </a:accent5>
      <a:accent6>
        <a:srgbClr val="FFFF00"/>
      </a:accent6>
      <a:hlink>
        <a:srgbClr val="0563C1"/>
      </a:hlink>
      <a:folHlink>
        <a:srgbClr val="954F72"/>
      </a:folHlink>
    </a:clrScheme>
    <a:fontScheme name="ESE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SE color scheme">
    <a:dk1>
      <a:srgbClr val="203B6A"/>
    </a:dk1>
    <a:lt1>
      <a:sysClr val="window" lastClr="FFFFFF"/>
    </a:lt1>
    <a:dk2>
      <a:srgbClr val="203B6A"/>
    </a:dk2>
    <a:lt2>
      <a:srgbClr val="E7E6E6"/>
    </a:lt2>
    <a:accent1>
      <a:srgbClr val="203B6A"/>
    </a:accent1>
    <a:accent2>
      <a:srgbClr val="ED7D31"/>
    </a:accent2>
    <a:accent3>
      <a:srgbClr val="FFC000"/>
    </a:accent3>
    <a:accent4>
      <a:srgbClr val="0563C1"/>
    </a:accent4>
    <a:accent5>
      <a:srgbClr val="00B050"/>
    </a:accent5>
    <a:accent6>
      <a:srgbClr val="FFFF00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68B9A924C50B4E83B552A1AE49283C" ma:contentTypeVersion="10" ma:contentTypeDescription="Create a new document." ma:contentTypeScope="" ma:versionID="117d48ffcc830dcf9b79d7ac38cd7965">
  <xsd:schema xmlns:xsd="http://www.w3.org/2001/XMLSchema" xmlns:xs="http://www.w3.org/2001/XMLSchema" xmlns:p="http://schemas.microsoft.com/office/2006/metadata/properties" xmlns:ns2="6cc6ac48-9972-4fdd-8495-0ab5ba7fdac9" xmlns:ns3="c7223b7f-d29a-40a7-89e9-7fcbaea795a5" targetNamespace="http://schemas.microsoft.com/office/2006/metadata/properties" ma:root="true" ma:fieldsID="e5fe6aca301ed7cf8f23d42232957161" ns2:_="" ns3:_="">
    <xsd:import namespace="6cc6ac48-9972-4fdd-8495-0ab5ba7fdac9"/>
    <xsd:import namespace="c7223b7f-d29a-40a7-89e9-7fcbaea795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c6ac48-9972-4fdd-8495-0ab5ba7fdac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223b7f-d29a-40a7-89e9-7fcbaea795a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c7223b7f-d29a-40a7-89e9-7fcbaea795a5">
      <UserInfo>
        <DisplayName>Coonley, Brian (DESE)</DisplayName>
        <AccountId>73</AccountId>
        <AccountType/>
      </UserInfo>
      <UserInfo>
        <DisplayName>Camacho, Jamie L. (DESE)</DisplayName>
        <AccountId>24</AccountId>
        <AccountType/>
      </UserInfo>
      <UserInfo>
        <DisplayName>Alvarez, Iraida (DESE)</DisplayName>
        <AccountId>25</AccountId>
        <AccountType/>
      </UserInfo>
      <UserInfo>
        <DisplayName>Rist, April K.</DisplayName>
        <AccountId>26</AccountId>
        <AccountType/>
      </UserInfo>
      <UserInfo>
        <DisplayName>Thomas, Arabela (DESE)</DisplayName>
        <AccountId>69</AccountId>
        <AccountType/>
      </UserInfo>
      <UserInfo>
        <DisplayName>Johnston, Russell (DESE)</DisplayName>
        <AccountId>19</AccountId>
        <AccountType/>
      </UserInfo>
      <UserInfo>
        <DisplayName>Castner, Kristin (DESE)</DisplayName>
        <AccountId>71</AccountId>
        <AccountType/>
      </UserInfo>
      <UserInfo>
        <DisplayName>Chuang, Cliff (DESE)</DisplayName>
        <AccountId>127</AccountId>
        <AccountType/>
      </UserInfo>
      <UserInfo>
        <DisplayName>Hersh, Ruth (DESE)</DisplayName>
        <AccountId>128</AccountId>
        <AccountType/>
      </UserInfo>
      <UserInfo>
        <DisplayName>Bagg, Alison (DESE)</DisplayName>
        <AccountId>129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77F8FE2F-4F00-4F13-9CCD-DA33166748F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9DD73E1-A59E-479F-A600-02B9907E30CC}">
  <ds:schemaRefs>
    <ds:schemaRef ds:uri="6cc6ac48-9972-4fdd-8495-0ab5ba7fdac9"/>
    <ds:schemaRef ds:uri="c7223b7f-d29a-40a7-89e9-7fcbaea795a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0/xmlns/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0A163624-F102-48A3-BF83-524480A44CE1}">
  <ds:schemaRefs>
    <ds:schemaRef ds:uri="http://purl.org/dc/terms/"/>
    <ds:schemaRef ds:uri="http://purl.org/dc/dcmitype/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c7223b7f-d29a-40a7-89e9-7fcbaea795a5"/>
    <ds:schemaRef ds:uri="6cc6ac48-9972-4fdd-8495-0ab5ba7fdac9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396</TotalTime>
  <Words>255</Words>
  <Application>Microsoft Office PowerPoint</Application>
  <PresentationFormat>Widescreen</PresentationFormat>
  <Paragraphs>35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等线</vt:lpstr>
      <vt:lpstr>Arial</vt:lpstr>
      <vt:lpstr>Courier New</vt:lpstr>
      <vt:lpstr>Georgia</vt:lpstr>
      <vt:lpstr>Segoe</vt:lpstr>
      <vt:lpstr>Segoe SemiBold</vt:lpstr>
      <vt:lpstr>Segoe UI</vt:lpstr>
      <vt:lpstr>Segoe UI Semibold</vt:lpstr>
      <vt:lpstr>Wingdings</vt:lpstr>
      <vt:lpstr>ESE​​</vt:lpstr>
      <vt:lpstr>Special Education Leaders' Meeting</vt:lpstr>
      <vt:lpstr>Supporting Head Start Children with IEPs</vt:lpstr>
      <vt:lpstr>Federal Head Start Vaccine and Mask Requirements</vt:lpstr>
      <vt:lpstr>Referral, Evaluation, Eligibility Guidance </vt:lpstr>
      <vt:lpstr>Eligibility</vt:lpstr>
      <vt:lpstr>Special Education Updates</vt:lpstr>
      <vt:lpstr>Upcoming Special Education Leaders’ Only Zoom Meetings</vt:lpstr>
      <vt:lpstr>Q&amp;A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Special Education Leaders' Meeting January 21, 2022</dc:title>
  <dc:creator>DESE</dc:creator>
  <cp:lastModifiedBy>Zou, Dong (EOE)</cp:lastModifiedBy>
  <cp:revision>10</cp:revision>
  <dcterms:created xsi:type="dcterms:W3CDTF">2021-07-15T13:50:20Z</dcterms:created>
  <dcterms:modified xsi:type="dcterms:W3CDTF">2022-01-28T16:39:15Z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tadate">
    <vt:lpwstr>Jan 28 2022</vt:lpwstr>
  </property>
</Properties>
</file>