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277" r:id="rId5"/>
    <p:sldId id="354" r:id="rId6"/>
    <p:sldId id="515" r:id="rId7"/>
    <p:sldId id="2146" r:id="rId8"/>
    <p:sldId id="2148" r:id="rId9"/>
    <p:sldId id="2343" r:id="rId10"/>
    <p:sldId id="2344" r:id="rId11"/>
    <p:sldId id="2345" r:id="rId12"/>
    <p:sldId id="264" r:id="rId13"/>
    <p:sldId id="2342" r:id="rId14"/>
    <p:sldId id="2336" r:id="rId15"/>
    <p:sldId id="2338" r:id="rId16"/>
    <p:sldId id="513" r:id="rId17"/>
    <p:sldId id="2339" r:id="rId18"/>
    <p:sldId id="514" r:id="rId19"/>
    <p:sldId id="2340" r:id="rId20"/>
    <p:sldId id="2341" r:id="rId21"/>
    <p:sldId id="455" r:id="rId22"/>
    <p:sldId id="286" r:id="rId23"/>
    <p:sldId id="265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54"/>
          </p14:sldIdLst>
        </p14:section>
        <p14:section name="Cover &amp; content" id="{7418EA26-62ED-49FC-B1DA-F459ECE97219}">
          <p14:sldIdLst>
            <p14:sldId id="515"/>
            <p14:sldId id="2146"/>
            <p14:sldId id="2148"/>
            <p14:sldId id="2343"/>
            <p14:sldId id="2344"/>
            <p14:sldId id="2345"/>
            <p14:sldId id="264"/>
            <p14:sldId id="2342"/>
            <p14:sldId id="2336"/>
            <p14:sldId id="2338"/>
            <p14:sldId id="513"/>
            <p14:sldId id="2339"/>
            <p14:sldId id="514"/>
            <p14:sldId id="2340"/>
            <p14:sldId id="2341"/>
            <p14:sldId id="455"/>
            <p14:sldId id="28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hese, Nina (DESE)" initials="M(" lastIdx="9" clrIdx="0">
    <p:extLst>
      <p:ext uri="{19B8F6BF-5375-455C-9EA6-DF929625EA0E}">
        <p15:presenceInfo xmlns:p15="http://schemas.microsoft.com/office/powerpoint/2012/main" userId="S::nina.m.marchese@mass.gov::c064ef28-27b3-4c11-bd04-f9be75850966" providerId="AD"/>
      </p:ext>
    </p:extLst>
  </p:cmAuthor>
  <p:cmAuthor id="2" name="Cote, Andrea (DESE)" initials="C(" lastIdx="2" clrIdx="1">
    <p:extLst>
      <p:ext uri="{19B8F6BF-5375-455C-9EA6-DF929625EA0E}">
        <p15:presenceInfo xmlns:p15="http://schemas.microsoft.com/office/powerpoint/2012/main" userId="S::andrea.j.cote@mass.gov::2daef489-b5e8-4fe6-8a49-16de58dc3def" providerId="AD"/>
      </p:ext>
    </p:extLst>
  </p:cmAuthor>
  <p:cmAuthor id="3" name="Alvarez, Iraida (DESE)" initials="A(" lastIdx="74" clrIdx="2">
    <p:extLst>
      <p:ext uri="{19B8F6BF-5375-455C-9EA6-DF929625EA0E}">
        <p15:presenceInfo xmlns:p15="http://schemas.microsoft.com/office/powerpoint/2012/main" userId="S::iraida.j.alvarez@mass.gov::66b89c24-7507-40c7-9620-66ed0feaf784" providerId="AD"/>
      </p:ext>
    </p:extLst>
  </p:cmAuthor>
  <p:cmAuthor id="4" name="Johnston, Russell (DESE)" initials="J(" lastIdx="11" clrIdx="3">
    <p:extLst>
      <p:ext uri="{19B8F6BF-5375-455C-9EA6-DF929625EA0E}">
        <p15:presenceInfo xmlns:p15="http://schemas.microsoft.com/office/powerpoint/2012/main" userId="S::russell.johnston@mass.gov::7c120461-dde6-4347-b09f-f9c0472c7017" providerId="AD"/>
      </p:ext>
    </p:extLst>
  </p:cmAuthor>
  <p:cmAuthor id="5" name="Viviani, Lauren (DESE)" initials="V(" lastIdx="4" clrIdx="4">
    <p:extLst>
      <p:ext uri="{19B8F6BF-5375-455C-9EA6-DF929625EA0E}">
        <p15:presenceInfo xmlns:p15="http://schemas.microsoft.com/office/powerpoint/2012/main" userId="S::lauren.m.viviani@mass.gov::a2788da4-dd76-4dfc-998f-31fcce3f4a22" providerId="AD"/>
      </p:ext>
    </p:extLst>
  </p:cmAuthor>
  <p:cmAuthor id="6" name="Valentine, Teri (DESE)" initials="V(" lastIdx="2" clrIdx="5">
    <p:extLst>
      <p:ext uri="{19B8F6BF-5375-455C-9EA6-DF929625EA0E}">
        <p15:presenceInfo xmlns:p15="http://schemas.microsoft.com/office/powerpoint/2012/main" userId="S::teri.w.valentine@mass.gov::03feb773-6935-44ed-b6af-bbadae39694c" providerId="AD"/>
      </p:ext>
    </p:extLst>
  </p:cmAuthor>
  <p:cmAuthor id="7" name="Rastogi-Kelly, Vandana (DESE)" initials="R(" lastIdx="2" clrIdx="6">
    <p:extLst>
      <p:ext uri="{19B8F6BF-5375-455C-9EA6-DF929625EA0E}">
        <p15:presenceInfo xmlns:p15="http://schemas.microsoft.com/office/powerpoint/2012/main" userId="S::vandana.r.rastogi-kelly@mass.gov::04ea3925-efd3-4cb6-91ff-2bb834262727" providerId="AD"/>
      </p:ext>
    </p:extLst>
  </p:cmAuthor>
  <p:cmAuthor id="8" name="Camacho, Jamie L. (DESE)" initials="C(" lastIdx="11" clrIdx="7">
    <p:extLst>
      <p:ext uri="{19B8F6BF-5375-455C-9EA6-DF929625EA0E}">
        <p15:presenceInfo xmlns:p15="http://schemas.microsoft.com/office/powerpoint/2012/main" userId="S::jamie.l.camacho@mass.gov::21f49f1e-e593-4860-b32e-bdd5656b5338" providerId="AD"/>
      </p:ext>
    </p:extLst>
  </p:cmAuthor>
  <p:cmAuthor id="9" name="April.Rist" initials="Ap" lastIdx="1" clrIdx="8">
    <p:extLst>
      <p:ext uri="{19B8F6BF-5375-455C-9EA6-DF929625EA0E}">
        <p15:presenceInfo xmlns:p15="http://schemas.microsoft.com/office/powerpoint/2012/main" userId="S::april.rist_ssosma.org#ext#@massgov.onmicrosoft.com::3e763295-8668-49fb-9654-3f4606d19e17" providerId="AD"/>
      </p:ext>
    </p:extLst>
  </p:cmAuthor>
  <p:cmAuthor id="10" name="April Rist" initials="AR" lastIdx="4" clrIdx="9">
    <p:extLst>
      <p:ext uri="{19B8F6BF-5375-455C-9EA6-DF929625EA0E}">
        <p15:presenceInfo xmlns:p15="http://schemas.microsoft.com/office/powerpoint/2012/main" userId="S::arist@lpvec.org::2e87416d-317a-47c3-bd73-da4794f60f51" providerId="AD"/>
      </p:ext>
    </p:extLst>
  </p:cmAuthor>
  <p:cmAuthor id="11" name="Johnston, Russell (DESE)" initials="JR(" lastIdx="2" clrIdx="10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  <p:cmAuthor id="12" name="Rist, April K." initials="RK" lastIdx="9" clrIdx="11">
    <p:extLst>
      <p:ext uri="{19B8F6BF-5375-455C-9EA6-DF929625EA0E}">
        <p15:presenceInfo xmlns:p15="http://schemas.microsoft.com/office/powerpoint/2012/main" userId="S::april.k.rist@mass.gov::4389eada-97b1-467b-82fe-16345834928a" providerId="AD"/>
      </p:ext>
    </p:extLst>
  </p:cmAuthor>
  <p:cmAuthor id="13" name="Rist, April K." initials="RAK" lastIdx="3" clrIdx="12">
    <p:extLst>
      <p:ext uri="{19B8F6BF-5375-455C-9EA6-DF929625EA0E}">
        <p15:presenceInfo xmlns:p15="http://schemas.microsoft.com/office/powerpoint/2012/main" userId="Rist, April K." providerId="None"/>
      </p:ext>
    </p:extLst>
  </p:cmAuthor>
  <p:cmAuthor id="14" name="Liti, Zhaneta (DESE)" initials="LZ(" lastIdx="1" clrIdx="13">
    <p:extLst>
      <p:ext uri="{19B8F6BF-5375-455C-9EA6-DF929625EA0E}">
        <p15:presenceInfo xmlns:p15="http://schemas.microsoft.com/office/powerpoint/2012/main" userId="S::Zhaneta.Liti@mass.gov::30377802-b61a-44ea-81ee-94ffda71586c" providerId="AD"/>
      </p:ext>
    </p:extLst>
  </p:cmAuthor>
  <p:cmAuthor id="15" name="Thomas, Arabela (DESE)" initials="TA(" lastIdx="1" clrIdx="14">
    <p:extLst>
      <p:ext uri="{19B8F6BF-5375-455C-9EA6-DF929625EA0E}">
        <p15:presenceInfo xmlns:p15="http://schemas.microsoft.com/office/powerpoint/2012/main" userId="S::arabela.thomas@mass.gov::c61caa2c-bd09-41fa-982d-4db69e7ce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9" autoAdjust="0"/>
  </p:normalViewPr>
  <p:slideViewPr>
    <p:cSldViewPr snapToGrid="0">
      <p:cViewPr varScale="1">
        <p:scale>
          <a:sx n="97" d="100"/>
          <a:sy n="97" d="100"/>
        </p:scale>
        <p:origin x="9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64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3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41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1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34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17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2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64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3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79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等线"/>
              <a:ea typeface="等线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3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2/17/2022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hyperlink" Target="https://www.doe.mass.edu/sfs/discipline/indicators-4-9-10.pdf" TargetMode="External"/><Relationship Id="rId4" Type="http://schemas.openxmlformats.org/officeDocument/2006/relationships/hyperlink" Target="https://www.doe.mass.edu/sped/osep/determinations-memo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hyperlink" Target="https://www.doe.mass.edu/sped/osep/determinations-memo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14.campaign-archive.com/home/?u=d8f37d1a90dacd97f207f0b4a&amp;id=41b37f7347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vid19/mental-health/promoting-wellbeing/index.html#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hyperlink" Target="https://www.doe.mass.edu/covid19/mental-health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437045"/>
          </a:xfrm>
        </p:spPr>
        <p:txBody>
          <a:bodyPr/>
          <a:lstStyle/>
          <a:p>
            <a:r>
              <a:rPr lang="en-US" altLang="zh-CN" b="1" dirty="0">
                <a:latin typeface="Segoe SemiBold"/>
              </a:rPr>
              <a:t>Special Education Leaders'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egoe"/>
              </a:rPr>
              <a:t>February 11, 2022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Special Education Determinations – </a:t>
            </a:r>
            <a:r>
              <a:rPr kumimoji="0" lang="en-US" altLang="zh-CN" sz="4000" b="0" i="1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Accountability &amp; Assistance</a:t>
            </a:r>
            <a:endParaRPr kumimoji="0" lang="zh-CN" altLang="en-US" sz="4000" b="0" i="1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18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3A46-FEF5-4F9F-B999-0BCCBDA2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A1D4-1BC2-432A-B35E-02F5AA7C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700667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"/>
                <a:cs typeface="Segoe UI"/>
              </a:rPr>
              <a:t>IDEA requires the Department to make annual special education determinations. </a:t>
            </a:r>
            <a:endParaRPr lang="en-US" sz="2000">
              <a:latin typeface="Segoe UI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Segoe UI"/>
                <a:cs typeface="Segoe UI"/>
              </a:rPr>
              <a:t>Meets Requirements (MR)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Segoe UI"/>
                <a:cs typeface="Segoe UI"/>
              </a:rPr>
              <a:t>Needs Assistance (NA)</a:t>
            </a:r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Segoe UI"/>
                <a:cs typeface="Segoe UI"/>
              </a:rPr>
              <a:t>Needs Intervention (NI)</a:t>
            </a:r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Segoe UI"/>
                <a:cs typeface="Segoe UI"/>
              </a:rPr>
              <a:t>Needs Substantial Intervention (NSI)</a:t>
            </a:r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3EFB8-B903-43B8-A401-07B962A5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32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E5DB-BCB8-4C64-9E1A-D8B1006F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Redesigned Special Education Determinations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0DC0-9462-4C07-9F06-2E92B2677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Segoe UI"/>
                <a:cs typeface="Segoe UI"/>
              </a:rPr>
              <a:t>Purpose: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Create a </a:t>
            </a:r>
            <a:r>
              <a:rPr lang="en-US" b="1">
                <a:latin typeface="Segoe UI"/>
                <a:cs typeface="Segoe UI"/>
              </a:rPr>
              <a:t>transparent</a:t>
            </a:r>
            <a:r>
              <a:rPr lang="en-US">
                <a:latin typeface="Segoe UI"/>
                <a:cs typeface="Segoe UI"/>
              </a:rPr>
              <a:t> process</a:t>
            </a:r>
          </a:p>
          <a:p>
            <a:pPr lvl="1"/>
            <a:r>
              <a:rPr lang="en-US">
                <a:latin typeface="+mn-lt"/>
                <a:cs typeface="Calibri"/>
              </a:rPr>
              <a:t>Focus on </a:t>
            </a:r>
            <a:r>
              <a:rPr lang="en-US" b="1">
                <a:latin typeface="+mn-lt"/>
                <a:cs typeface="Calibri"/>
              </a:rPr>
              <a:t>data</a:t>
            </a:r>
            <a:r>
              <a:rPr lang="en-US">
                <a:latin typeface="+mn-lt"/>
                <a:cs typeface="Calibri"/>
              </a:rPr>
              <a:t> that most impacts outcomes for </a:t>
            </a:r>
            <a:r>
              <a:rPr lang="en-US" b="1">
                <a:latin typeface="+mn-lt"/>
                <a:cs typeface="Calibri"/>
              </a:rPr>
              <a:t>students with disabilities</a:t>
            </a:r>
          </a:p>
          <a:p>
            <a:pPr lvl="1"/>
            <a:r>
              <a:rPr lang="en-US">
                <a:latin typeface="+mn-lt"/>
                <a:cs typeface="Calibri"/>
              </a:rPr>
              <a:t>Include both </a:t>
            </a:r>
            <a:r>
              <a:rPr lang="en-US" b="1">
                <a:latin typeface="+mn-lt"/>
                <a:cs typeface="Calibri"/>
              </a:rPr>
              <a:t>compliance and performance </a:t>
            </a:r>
            <a:endParaRPr lang="en-US" b="1">
              <a:latin typeface="+mn-lt"/>
              <a:cs typeface="Calibri" panose="020F0502020204030204" pitchFamily="34" charset="0"/>
            </a:endParaRPr>
          </a:p>
          <a:p>
            <a:r>
              <a:rPr lang="en-US"/>
              <a:t>Provide aligned support:</a:t>
            </a:r>
          </a:p>
          <a:p>
            <a:pPr lvl="1"/>
            <a:r>
              <a:rPr lang="en-US" b="1"/>
              <a:t>Target LEA data and needs</a:t>
            </a:r>
          </a:p>
          <a:p>
            <a:pPr lvl="1"/>
            <a:r>
              <a:rPr lang="en-US" b="1"/>
              <a:t>Collaborate with the existing DESE accountability and assistance liaisons </a:t>
            </a:r>
          </a:p>
          <a:p>
            <a:pPr lvl="1"/>
            <a:endParaRPr lang="en-US" b="1"/>
          </a:p>
          <a:p>
            <a:pPr lvl="1"/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8E4BB-A383-4E2B-A7C2-5E32522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93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A766-0F34-4E87-93EE-040CE1FE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Education Determination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4306-7BFC-415A-A280-5C3259D28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Categories: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Dropout Rate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 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5-Year Cohort Graduation Rate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(2019) 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School Monitoring Compliance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(SY2020-2021) 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Resolution System Complaints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(SY2020-2021) 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Education SPP/APR Compliance </a:t>
            </a: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Indicators (4B, 9, &amp; 10)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(SY2020) 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Education SPP/APR Performance Indicators (5 &amp; 6)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(SY2020-2021) </a:t>
            </a:r>
          </a:p>
          <a:p>
            <a:pPr marL="8509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Significant Disproportionality Data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(SY2020-2021 &amp; SY2021-2022)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>
                <a:latin typeface="Calibri"/>
                <a:ea typeface="Calibri" panose="020F0502020204030204" pitchFamily="34" charset="0"/>
                <a:cs typeface="Times New Roman"/>
                <a:hlinkClick r:id="rId4"/>
              </a:rPr>
              <a:t>https://www.doe.mass.edu/sped/osep/determinations-memo.html</a:t>
            </a:r>
            <a:r>
              <a:rPr lang="en-US" sz="22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>
              <a:latin typeface="Segoe UI"/>
              <a:ea typeface="Calibri" panose="020F0502020204030204" pitchFamily="34" charset="0"/>
              <a:cs typeface="Segoe U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>
                <a:latin typeface="Segoe UI"/>
                <a:ea typeface="Calibri" panose="020F0502020204030204" pitchFamily="34" charset="0"/>
                <a:cs typeface="Segoe UI"/>
              </a:rPr>
              <a:t>For information about 4, 9, 10 and Significant Disproportionality, see here:  </a:t>
            </a:r>
            <a:r>
              <a:rPr lang="en-US" sz="2000">
                <a:latin typeface="Segoe UI"/>
                <a:ea typeface="Calibri" panose="020F0502020204030204" pitchFamily="34" charset="0"/>
                <a:cs typeface="Segoe UI"/>
                <a:hlinkClick r:id="rId5"/>
              </a:rPr>
              <a:t>Rethinking Discipline, Significant Disproportionality, and Indicators 4, 9, and 10 (mass.edu)</a:t>
            </a:r>
            <a:endParaRPr lang="en-US" sz="2000">
              <a:latin typeface="Segoe UI"/>
              <a:ea typeface="Calibri" panose="020F0502020204030204" pitchFamily="34" charset="0"/>
              <a:cs typeface="Segoe UI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20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E6CD-3AF7-4AFA-AAD3-AEFCE09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32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7B03-B8F9-4B42-A5E9-4C24857E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BB10-CB9B-4C19-BA27-1E320B144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This year, two categories are prioritized:</a:t>
            </a:r>
          </a:p>
          <a:p>
            <a:pPr marL="1022350" lvl="1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5-Year Cohort Graduation rate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1022350" lvl="1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Least Restrictive Environment 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Both categories are weighted (points x2) </a:t>
            </a:r>
            <a:endParaRPr lang="en-US" b="1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Caution: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Because of this year’s weighted rubric, some LEAs’ determination levels changed.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Take care in messaging this change to your stakeholders – it does not automatically mean that student data changed.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27473-AD61-46DF-BF6B-54FA7AAD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30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6870-0BF9-4616-B861-CA3D4D72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Education Determination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143E-C8F3-4280-82BC-EE45D420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 of points earned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all categories with reportable data)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÷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(Total number of categories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reportable data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Education Determination percentage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https://www.doe.mass.edu/sped/osep/determinations-memo.html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17A2C-AC82-4558-8CD8-E15AA8A1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2901F2-476F-447D-8DD0-9B1E66BD0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71973"/>
              </p:ext>
            </p:extLst>
          </p:nvPr>
        </p:nvGraphicFramePr>
        <p:xfrm>
          <a:off x="795431" y="2429396"/>
          <a:ext cx="10915596" cy="2651760"/>
        </p:xfrm>
        <a:graphic>
          <a:graphicData uri="http://schemas.openxmlformats.org/drawingml/2006/table">
            <a:tbl>
              <a:tblPr firstRow="1"/>
              <a:tblGrid>
                <a:gridCol w="2728899">
                  <a:extLst>
                    <a:ext uri="{9D8B030D-6E8A-4147-A177-3AD203B41FA5}">
                      <a16:colId xmlns:a16="http://schemas.microsoft.com/office/drawing/2014/main" val="371240154"/>
                    </a:ext>
                  </a:extLst>
                </a:gridCol>
                <a:gridCol w="2728899">
                  <a:extLst>
                    <a:ext uri="{9D8B030D-6E8A-4147-A177-3AD203B41FA5}">
                      <a16:colId xmlns:a16="http://schemas.microsoft.com/office/drawing/2014/main" val="2902798760"/>
                    </a:ext>
                  </a:extLst>
                </a:gridCol>
                <a:gridCol w="2728899">
                  <a:extLst>
                    <a:ext uri="{9D8B030D-6E8A-4147-A177-3AD203B41FA5}">
                      <a16:colId xmlns:a16="http://schemas.microsoft.com/office/drawing/2014/main" val="3134104993"/>
                    </a:ext>
                  </a:extLst>
                </a:gridCol>
                <a:gridCol w="2728899">
                  <a:extLst>
                    <a:ext uri="{9D8B030D-6E8A-4147-A177-3AD203B41FA5}">
                      <a16:colId xmlns:a16="http://schemas.microsoft.com/office/drawing/2014/main" val="1687822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>
                          <a:effectLst/>
                          <a:latin typeface="+mn-lt"/>
                        </a:rPr>
                        <a:t>Meets Requirements (MR)</a:t>
                      </a:r>
                      <a:r>
                        <a:rPr lang="en-US" sz="18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D01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1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1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1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>
                          <a:effectLst/>
                          <a:latin typeface="+mn-lt"/>
                        </a:rPr>
                        <a:t>Needs Assistance </a:t>
                      </a:r>
                      <a:br>
                        <a:rPr lang="en-US" sz="1800" b="1" i="0">
                          <a:effectLst/>
                          <a:latin typeface="+mn-lt"/>
                        </a:rPr>
                      </a:br>
                      <a:r>
                        <a:rPr lang="en-US" sz="1800" b="1" i="0">
                          <a:effectLst/>
                          <a:latin typeface="+mn-lt"/>
                        </a:rPr>
                        <a:t>(NA)</a:t>
                      </a:r>
                      <a:r>
                        <a:rPr lang="en-US" sz="18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D01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1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1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1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>
                          <a:effectLst/>
                          <a:latin typeface="+mn-lt"/>
                        </a:rPr>
                        <a:t>Needs Intervention (NI)</a:t>
                      </a:r>
                      <a:r>
                        <a:rPr lang="en-US" sz="18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101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1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1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1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>
                          <a:effectLst/>
                          <a:latin typeface="+mn-lt"/>
                        </a:rPr>
                        <a:t>Needs Substantial Intervention </a:t>
                      </a:r>
                      <a:br>
                        <a:rPr lang="en-US" sz="1800" b="1" i="0">
                          <a:effectLst/>
                          <a:latin typeface="+mn-lt"/>
                        </a:rPr>
                      </a:br>
                      <a:r>
                        <a:rPr lang="en-US" sz="1800" b="1" i="0">
                          <a:effectLst/>
                          <a:latin typeface="+mn-lt"/>
                        </a:rPr>
                        <a:t>(NSI)</a:t>
                      </a:r>
                      <a:r>
                        <a:rPr lang="en-US" sz="18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101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191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+mn-lt"/>
                        </a:rPr>
                        <a:t>Special Education Determination percentage  </a:t>
                      </a:r>
                    </a:p>
                    <a:p>
                      <a:pPr algn="ctr" rtl="0" fontAlgn="base"/>
                      <a:r>
                        <a:rPr lang="en-US" sz="1800" b="1" i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75.0 – 100.0 </a:t>
                      </a:r>
                    </a:p>
                  </a:txBody>
                  <a:tcPr>
                    <a:lnL w="6350" cap="flat" cmpd="sng" algn="ctr">
                      <a:solidFill>
                        <a:srgbClr val="101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1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1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1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+mn-lt"/>
                        </a:rPr>
                        <a:t>Special Education Determination percentage  </a:t>
                      </a:r>
                    </a:p>
                    <a:p>
                      <a:pPr algn="ctr" rtl="0" fontAlgn="base"/>
                      <a:r>
                        <a:rPr lang="en-US" sz="1800" b="1" i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65.0 – 74.9 </a:t>
                      </a: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01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1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+mn-lt"/>
                        </a:rPr>
                        <a:t>Special Education Determination percentage  </a:t>
                      </a:r>
                    </a:p>
                    <a:p>
                      <a:pPr algn="ctr" rtl="0" fontAlgn="base"/>
                      <a:r>
                        <a:rPr lang="en-US" sz="1800" b="1" i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 – 64.9 </a:t>
                      </a:r>
                    </a:p>
                  </a:txBody>
                  <a:tcPr>
                    <a:lnL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19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1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19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+mn-lt"/>
                        </a:rPr>
                        <a:t>A substantial failure to comply with a condition of LEA eligibility under Part B of the IDEA (300.200-300.213) </a:t>
                      </a:r>
                    </a:p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5019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1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20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1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075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539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6B1F-D87E-464E-8AD5-BD33618F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for Needs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AAEA-DE8A-4723-ADE8-F34AE423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Segoe UI"/>
                <a:cs typeface="Segoe UI"/>
              </a:rPr>
              <a:t>A member of the Department's special education team will:</a:t>
            </a:r>
          </a:p>
          <a:p>
            <a:pPr lvl="1"/>
            <a:r>
              <a:rPr lang="en-US" sz="3200">
                <a:latin typeface="Segoe UI"/>
                <a:cs typeface="Segoe UI"/>
              </a:rPr>
              <a:t>Contact you via email to invite you to a webinar, designed to provide initial support and access to targeted resources.</a:t>
            </a:r>
          </a:p>
          <a:p>
            <a:r>
              <a:rPr lang="en-US">
                <a:latin typeface="Segoe UI"/>
                <a:cs typeface="Segoe UI"/>
              </a:rPr>
              <a:t>Must not use the flexibility available under the Maintenance of Effort (MOE) provisions of IDEA 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Must budget for special education in 2021-2022 at least as much state and/or local funds in the aggregate or per pupil as it budgeted in 2020-2021.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F335-8359-43F6-85BE-C2CEC146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60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6B1F-D87E-464E-8AD5-BD33618F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for Needs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AAEA-DE8A-4723-ADE8-F34AE423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047521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solidFill>
                  <a:srgbClr val="203B6A">
                    <a:lumMod val="50000"/>
                  </a:srgbClr>
                </a:solidFill>
              </a:rPr>
              <a:t>Your special education liaison will:</a:t>
            </a:r>
          </a:p>
          <a:p>
            <a:pPr lvl="1"/>
            <a:r>
              <a:rPr lang="en-US" sz="3200">
                <a:solidFill>
                  <a:srgbClr val="203B6A"/>
                </a:solidFill>
                <a:latin typeface="Segoe UI"/>
                <a:cs typeface="Segoe UI"/>
              </a:rPr>
              <a:t>Coordinate with your current assistance liaison to ensure a coordinated approach to your support</a:t>
            </a:r>
          </a:p>
          <a:p>
            <a:pPr lvl="1"/>
            <a:r>
              <a:rPr lang="en-US" sz="3200">
                <a:solidFill>
                  <a:srgbClr val="203B6A">
                    <a:lumMod val="50000"/>
                  </a:srgbClr>
                </a:solidFill>
              </a:rPr>
              <a:t>Schedule a meeting to review your LEA’s rubric data and to begin discussing the development of a plan for providing targeted and technical assistance</a:t>
            </a:r>
          </a:p>
          <a:p>
            <a:r>
              <a:rPr lang="en-US"/>
              <a:t>Cannot use the flexibility available under the Maintenance of Effort (MOE) provisions of IDEA </a:t>
            </a:r>
          </a:p>
          <a:p>
            <a:pPr lvl="1"/>
            <a:r>
              <a:rPr lang="en-US"/>
              <a:t>Budget for special education in 2021-2022 at least as much state and/or local funds in the aggregate or per pupil as it budgeted in 2020-2021.</a:t>
            </a:r>
          </a:p>
          <a:p>
            <a:pPr lvl="2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F335-8359-43F6-85BE-C2CEC146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35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2573-5144-41C4-AFD0-0757B344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Upcoming Special Education Leaders’ Only Zoom Meetings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B50D38-4CB8-43BF-89F0-7D79A6CF1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433711"/>
              </p:ext>
            </p:extLst>
          </p:nvPr>
        </p:nvGraphicFramePr>
        <p:xfrm>
          <a:off x="1637731" y="1239672"/>
          <a:ext cx="8604870" cy="4571044"/>
        </p:xfrm>
        <a:graphic>
          <a:graphicData uri="http://schemas.openxmlformats.org/drawingml/2006/table">
            <a:tbl>
              <a:tblPr firstRow="1"/>
              <a:tblGrid>
                <a:gridCol w="8604870">
                  <a:extLst>
                    <a:ext uri="{9D8B030D-6E8A-4147-A177-3AD203B41FA5}">
                      <a16:colId xmlns:a16="http://schemas.microsoft.com/office/drawing/2014/main" val="260899059"/>
                    </a:ext>
                  </a:extLst>
                </a:gridCol>
              </a:tblGrid>
              <a:tr h="33409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800" b="1" i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800" b="1" i="0" strike="sngStrike" baseline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Friday February 11, 2022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strike="sngStrike" baseline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11:00-12:00</a:t>
                      </a:r>
                    </a:p>
                    <a:p>
                      <a:pPr lvl="0" algn="ctr">
                        <a:buNone/>
                      </a:pPr>
                      <a:endParaRPr lang="en-US" sz="2800" b="1" i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Friday March 11, 2022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11:00-12:00</a:t>
                      </a:r>
                    </a:p>
                  </a:txBody>
                  <a:tcPr marL="66591" marR="66591" marT="33296" marB="3329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73020"/>
                  </a:ext>
                </a:extLst>
              </a:tr>
              <a:tr h="12300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800" b="1" i="0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6591" marR="66591" marT="33296" marB="3329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380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D9FDA-1390-45D7-9CCC-E33AA563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57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04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Q&amp;A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4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Recap of Pooled Testing Program"/>
          <p:cNvGrpSpPr/>
          <p:nvPr/>
        </p:nvGrpSpPr>
        <p:grpSpPr>
          <a:xfrm>
            <a:off x="3061062" y="1028934"/>
            <a:ext cx="8839199" cy="1998479"/>
            <a:chOff x="3061064" y="438164"/>
            <a:chExt cx="8839199" cy="199847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438164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01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627185"/>
              <a:ext cx="7981410" cy="8094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8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/>
                </a:rPr>
                <a:t>Promoting Student Engagement, Participation, Safety and Wellbeing eLearning tool</a:t>
              </a:r>
              <a:endParaRPr lang="zh-CN" altLang="en-US" sz="28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21" name="Group 20" descr="District Responsibilities"/>
          <p:cNvGrpSpPr/>
          <p:nvPr/>
        </p:nvGrpSpPr>
        <p:grpSpPr>
          <a:xfrm>
            <a:off x="3061062" y="4671622"/>
            <a:ext cx="8799688" cy="809459"/>
            <a:chOff x="3061063" y="1873080"/>
            <a:chExt cx="8799688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04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58365" y="1873080"/>
              <a:ext cx="7902386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Special Education Determinations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0B6439-896A-4327-BA37-401DCC59F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20" y="2832511"/>
            <a:ext cx="2526792" cy="1325563"/>
          </a:xfrm>
        </p:spPr>
        <p:txBody>
          <a:bodyPr/>
          <a:lstStyle/>
          <a:p>
            <a:pPr rtl="0" eaLnBrk="1" latinLnBrk="0" hangingPunct="1"/>
            <a:r>
              <a:rPr lang="en-US" sz="3200" kern="120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CONTENTS</a:t>
            </a:r>
            <a:endParaRPr lang="en-US">
              <a:effectLst/>
            </a:endParaRPr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78100357-6D62-4EA8-9540-D45BE9FE7C94}"/>
              </a:ext>
            </a:extLst>
          </p:cNvPr>
          <p:cNvSpPr/>
          <p:nvPr/>
        </p:nvSpPr>
        <p:spPr>
          <a:xfrm>
            <a:off x="3061062" y="2217955"/>
            <a:ext cx="809458" cy="809458"/>
          </a:xfrm>
          <a:prstGeom prst="rect">
            <a:avLst/>
          </a:prstGeom>
          <a:solidFill>
            <a:srgbClr val="D67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+mj-lt"/>
                <a:cs typeface="Segoe SemiBold" panose="020B0703040204020203" pitchFamily="34" charset="0"/>
              </a:rPr>
              <a:t>02</a:t>
            </a:r>
            <a:endParaRPr lang="zh-CN" altLang="en-US" sz="3200">
              <a:latin typeface="+mj-lt"/>
              <a:cs typeface="Segoe SemiBold" panose="020B0703040204020203" pitchFamily="34" charset="0"/>
            </a:endParaRPr>
          </a:p>
        </p:txBody>
      </p:sp>
      <p:grpSp>
        <p:nvGrpSpPr>
          <p:cNvPr id="22" name="Group 21" descr="Next Steps">
            <a:extLst>
              <a:ext uri="{FF2B5EF4-FFF2-40B4-BE49-F238E27FC236}">
                <a16:creationId xmlns:a16="http://schemas.microsoft.com/office/drawing/2014/main" id="{E8970F77-33C5-4051-A06A-BE88BAA1053D}"/>
              </a:ext>
            </a:extLst>
          </p:cNvPr>
          <p:cNvGrpSpPr/>
          <p:nvPr/>
        </p:nvGrpSpPr>
        <p:grpSpPr>
          <a:xfrm>
            <a:off x="3061061" y="3485614"/>
            <a:ext cx="8839200" cy="825995"/>
            <a:chOff x="3063335" y="6511498"/>
            <a:chExt cx="8839200" cy="825995"/>
          </a:xfrm>
        </p:grpSpPr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F0616228-4478-4196-98F0-127403841719}"/>
                </a:ext>
              </a:extLst>
            </p:cNvPr>
            <p:cNvSpPr/>
            <p:nvPr/>
          </p:nvSpPr>
          <p:spPr>
            <a:xfrm>
              <a:off x="3063335" y="6511498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03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25" name="文本框 14">
              <a:extLst>
                <a:ext uri="{FF2B5EF4-FFF2-40B4-BE49-F238E27FC236}">
                  <a16:creationId xmlns:a16="http://schemas.microsoft.com/office/drawing/2014/main" id="{61C03DD1-6B8D-462D-BE72-1867DA6DB4F4}"/>
                </a:ext>
              </a:extLst>
            </p:cNvPr>
            <p:cNvSpPr txBox="1"/>
            <p:nvPr/>
          </p:nvSpPr>
          <p:spPr>
            <a:xfrm>
              <a:off x="3921125" y="6578821"/>
              <a:ext cx="7981410" cy="758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FAQ Update</a:t>
              </a:r>
            </a:p>
          </p:txBody>
        </p:sp>
      </p:grpSp>
      <p:sp>
        <p:nvSpPr>
          <p:cNvPr id="26" name="文本框 8">
            <a:extLst>
              <a:ext uri="{FF2B5EF4-FFF2-40B4-BE49-F238E27FC236}">
                <a16:creationId xmlns:a16="http://schemas.microsoft.com/office/drawing/2014/main" id="{CCFED3AA-BF2B-435B-B95C-873C1C5C89BD}"/>
              </a:ext>
            </a:extLst>
          </p:cNvPr>
          <p:cNvSpPr txBox="1"/>
          <p:nvPr/>
        </p:nvSpPr>
        <p:spPr>
          <a:xfrm>
            <a:off x="3918851" y="991122"/>
            <a:ext cx="7981410" cy="80945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Special Education Updates</a:t>
            </a:r>
            <a:endParaRPr lang="zh-CN" altLang="en-US" sz="320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71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Special Education Updates</a:t>
            </a:r>
            <a:endParaRPr kumimoji="0" lang="zh-CN" altLang="en-US" sz="4000" b="0" i="1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00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8DAD-BFDD-448C-B5CF-9AB4D5CF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Education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87E5-EEAA-4C02-BBD4-1A703A0D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link to subscribe and see past issues: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https://us14.campaign-archive.com/home/?u=d8f37d1a90dacd97f207f0b4a&amp;id=41b37f7347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023EB-2B88-470B-9181-D4271E9C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B26F-4085-4DBF-BE89-A1A2D3D4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770619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Tiered Focused Monitoring Survey for Public Schools and Districts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9A66-979A-4D44-ACCA-C6845CB5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latin typeface="Segoe UI"/>
                <a:cs typeface="Segoe UI"/>
              </a:rPr>
              <a:t>Office of Public School Monitoring will send a survey to special education directors involved in a Tiered Focused Monitoring Review during the current school year.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Segoe UI"/>
                <a:cs typeface="Segoe UI"/>
              </a:rPr>
              <a:t>Seeking feedback on the review process, including training and support. </a:t>
            </a: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Segoe UI"/>
                <a:cs typeface="Segoe UI"/>
              </a:rPr>
              <a:t>Soliciting recommendations to the review process to more effectively address: </a:t>
            </a:r>
          </a:p>
          <a:p>
            <a:pPr lvl="2">
              <a:buFont typeface="Wingdings" panose="02070309020205020404" pitchFamily="49" charset="0"/>
              <a:buChar char="§"/>
            </a:pPr>
            <a:r>
              <a:rPr lang="en-US" sz="1600">
                <a:latin typeface="Segoe UI"/>
                <a:cs typeface="Segoe UI"/>
              </a:rPr>
              <a:t>Racial equity and bringing awareness to issues impacting students of color. </a:t>
            </a:r>
            <a:endParaRPr lang="en-US" sz="1600"/>
          </a:p>
          <a:p>
            <a:pPr lvl="2"/>
            <a:r>
              <a:rPr lang="en-US" sz="1600">
                <a:latin typeface="Segoe UI"/>
                <a:cs typeface="Segoe UI"/>
              </a:rPr>
              <a:t>Building or improving systems within the school or district to advance student outcomes. </a:t>
            </a:r>
            <a:endParaRPr lang="en-US" sz="1600"/>
          </a:p>
          <a:p>
            <a:pPr marL="0" indent="0">
              <a:buNone/>
            </a:pPr>
            <a:endParaRPr lang="en-US" sz="2000">
              <a:latin typeface="Segoe UI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Segoe UI"/>
                <a:cs typeface="Segoe UI"/>
              </a:rPr>
              <a:t>Survey will be sent: </a:t>
            </a:r>
            <a:endParaRPr lang="en-US" sz="2000"/>
          </a:p>
          <a:p>
            <a:pPr lvl="2"/>
            <a:r>
              <a:rPr lang="en-US" sz="1600">
                <a:latin typeface="Segoe UI"/>
                <a:cs typeface="Segoe UI"/>
              </a:rPr>
              <a:t>Week of February 14, 2022, for schools and districts monitored through January.</a:t>
            </a:r>
            <a:endParaRPr lang="en-US" sz="1600"/>
          </a:p>
          <a:p>
            <a:pPr lvl="2"/>
            <a:r>
              <a:rPr lang="en-US" sz="1600">
                <a:latin typeface="Segoe UI"/>
                <a:cs typeface="Segoe UI"/>
              </a:rPr>
              <a:t>June 2022 for schools and districts monitored between February and June.</a:t>
            </a:r>
            <a:endParaRPr lang="en-US" sz="1600"/>
          </a:p>
          <a:p>
            <a:pPr lvl="1">
              <a:buFont typeface="Arial"/>
              <a:buChar char="•"/>
            </a:pPr>
            <a:endParaRPr lang="en-US" sz="1600">
              <a:latin typeface="Segoe UI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Segoe UI"/>
                <a:cs typeface="Segoe UI"/>
              </a:rPr>
              <a:t>Survey should take 5-7 minutes to complete; responses will help shape improvements to the monitoring process. 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8204C-5FAE-4D06-8EF2-0A12E925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31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Promoting Student Engagement, Participation, Safety and Wellbeing eLearning tool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4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CE3D-A36D-41A8-BFA3-A16C6980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latin typeface="+mj-lt"/>
                <a:cs typeface="Arial"/>
              </a:rPr>
              <a:t>Promoting Student Engagement, Participation, Safety and Wellbeing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B2AD-08FB-486D-A95A-CDEB41D6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hlinkClick r:id="rId3"/>
            </a:endParaRPr>
          </a:p>
          <a:p>
            <a:pPr marL="0" indent="0">
              <a:buNone/>
            </a:pPr>
            <a:r>
              <a:rPr lang="en-US">
                <a:hlinkClick r:id="rId3"/>
              </a:rPr>
              <a:t>eLearning tool </a:t>
            </a:r>
            <a:r>
              <a:rPr lang="en-US"/>
              <a:t> for this resource is now available for educators and administrators on DESE’s </a:t>
            </a:r>
            <a:r>
              <a:rPr lang="en-US">
                <a:hlinkClick r:id="rId4"/>
              </a:rPr>
              <a:t>COVID-19 Mental and Behavioral Health webpage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34218-658C-4C24-B944-4FF20638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2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Updated FAQ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46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F9FD-1BA3-46A1-8B63-203A2AE9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Special Education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D8DA-38F5-4A5C-9271-E0F31B21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2270063"/>
            <a:ext cx="4668136" cy="2026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Updated FAQ to be posted soon.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F761C-361E-4C18-9EFE-53FE970D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Picture 4" descr="Several elementary students running up the school steps.">
            <a:extLst>
              <a:ext uri="{FF2B5EF4-FFF2-40B4-BE49-F238E27FC236}">
                <a16:creationId xmlns:a16="http://schemas.microsoft.com/office/drawing/2014/main" id="{A0EE9832-90BD-410A-B70C-E0DA74583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25"/>
          <a:stretch/>
        </p:blipFill>
        <p:spPr>
          <a:xfrm>
            <a:off x="5502398" y="1514903"/>
            <a:ext cx="5137082" cy="4480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516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0" ma:contentTypeDescription="Create a new document." ma:contentTypeScope="" ma:versionID="117d48ffcc830dcf9b79d7ac38cd7965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e5fe6aca301ed7cf8f23d42232957161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Coonley, Brian (DESE)</DisplayName>
        <AccountId>73</AccountId>
        <AccountType/>
      </UserInfo>
      <UserInfo>
        <DisplayName>Camacho, Jamie L. (DESE)</DisplayName>
        <AccountId>24</AccountId>
        <AccountType/>
      </UserInfo>
      <UserInfo>
        <DisplayName>Alvarez, Iraida (DESE)</DisplayName>
        <AccountId>25</AccountId>
        <AccountType/>
      </UserInfo>
      <UserInfo>
        <DisplayName>Rist, April K.</DisplayName>
        <AccountId>26</AccountId>
        <AccountType/>
      </UserInfo>
      <UserInfo>
        <DisplayName>Thomas, Arabela (DESE)</DisplayName>
        <AccountId>69</AccountId>
        <AccountType/>
      </UserInfo>
      <UserInfo>
        <DisplayName>Johnston, Russell (DESE)</DisplayName>
        <AccountId>19</AccountId>
        <AccountType/>
      </UserInfo>
      <UserInfo>
        <DisplayName>Castner, Kristin (DESE)</DisplayName>
        <AccountId>71</AccountId>
        <AccountType/>
      </UserInfo>
      <UserInfo>
        <DisplayName>Chuang, Cliff (DESE)</DisplayName>
        <AccountId>127</AccountId>
        <AccountType/>
      </UserInfo>
      <UserInfo>
        <DisplayName>Hersh, Ruth (DESE)</DisplayName>
        <AccountId>128</AccountId>
        <AccountType/>
      </UserInfo>
      <UserInfo>
        <DisplayName>Bagg, Alison (DESE)</DisplayName>
        <AccountId>129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D73E1-A59E-479F-A600-02B9907E30CC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163624-F102-48A3-BF83-524480A44CE1}">
  <ds:schemaRefs>
    <ds:schemaRef ds:uri="http://purl.org/dc/elements/1.1/"/>
    <ds:schemaRef ds:uri="http://schemas.microsoft.com/office/2006/metadata/properties"/>
    <ds:schemaRef ds:uri="c7223b7f-d29a-40a7-89e9-7fcbaea795a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cc6ac48-9972-4fdd-8495-0ab5ba7fda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F8FE2F-4F00-4F13-9CCD-DA3316674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864</Words>
  <Application>Microsoft Office PowerPoint</Application>
  <PresentationFormat>Widescreen</PresentationFormat>
  <Paragraphs>139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Special Education Leaders' Meeting</vt:lpstr>
      <vt:lpstr>CONTENTS</vt:lpstr>
      <vt:lpstr>Special Education Updates</vt:lpstr>
      <vt:lpstr>Special Education Updates</vt:lpstr>
      <vt:lpstr>Tiered Focused Monitoring Survey for Public Schools and Districts </vt:lpstr>
      <vt:lpstr>Promoting Student Engagement, Participation, Safety and Wellbeing eLearning tool</vt:lpstr>
      <vt:lpstr>Promoting Student Engagement, Participation, Safety and Wellbeing</vt:lpstr>
      <vt:lpstr>Updated FAQ</vt:lpstr>
      <vt:lpstr>Updated Special Education FAQs</vt:lpstr>
      <vt:lpstr>Special Education Determinations – Accountability &amp; Assistance</vt:lpstr>
      <vt:lpstr>Federal Requirements</vt:lpstr>
      <vt:lpstr>Redesigned Special Education Determinations &amp; Support</vt:lpstr>
      <vt:lpstr>Special Education Determination Rubric</vt:lpstr>
      <vt:lpstr>Weighted Categories</vt:lpstr>
      <vt:lpstr>Special Education Determination Percentages</vt:lpstr>
      <vt:lpstr>Support for Needs Assistance</vt:lpstr>
      <vt:lpstr>Support for Needs Intervention</vt:lpstr>
      <vt:lpstr>Upcoming Special Education Leaders’ Only Zoom Meetings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Leaders' Meeting February 11, 2022</dc:title>
  <dc:creator>DESE</dc:creator>
  <cp:lastModifiedBy>Zou, Dong (EOE)</cp:lastModifiedBy>
  <cp:revision>5</cp:revision>
  <dcterms:created xsi:type="dcterms:W3CDTF">2021-07-15T13:50:20Z</dcterms:created>
  <dcterms:modified xsi:type="dcterms:W3CDTF">2022-02-17T19:50:24Z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17 2022</vt:lpwstr>
  </property>
</Properties>
</file>