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61" r:id="rId2"/>
    <p:sldMasterId id="2147483674" r:id="rId3"/>
    <p:sldMasterId id="2147483680" r:id="rId4"/>
  </p:sldMasterIdLst>
  <p:notesMasterIdLst>
    <p:notesMasterId r:id="rId30"/>
  </p:notesMasterIdLst>
  <p:handoutMasterIdLst>
    <p:handoutMasterId r:id="rId31"/>
  </p:handoutMasterIdLst>
  <p:sldIdLst>
    <p:sldId id="293" r:id="rId5"/>
    <p:sldId id="333" r:id="rId6"/>
    <p:sldId id="340" r:id="rId7"/>
    <p:sldId id="276" r:id="rId8"/>
    <p:sldId id="352" r:id="rId9"/>
    <p:sldId id="320" r:id="rId10"/>
    <p:sldId id="478" r:id="rId11"/>
    <p:sldId id="319" r:id="rId12"/>
    <p:sldId id="455" r:id="rId13"/>
    <p:sldId id="457" r:id="rId14"/>
    <p:sldId id="462" r:id="rId15"/>
    <p:sldId id="552" r:id="rId16"/>
    <p:sldId id="553" r:id="rId17"/>
    <p:sldId id="554" r:id="rId18"/>
    <p:sldId id="555" r:id="rId19"/>
    <p:sldId id="280" r:id="rId20"/>
    <p:sldId id="279" r:id="rId21"/>
    <p:sldId id="277" r:id="rId22"/>
    <p:sldId id="272" r:id="rId23"/>
    <p:sldId id="267" r:id="rId24"/>
    <p:sldId id="550" r:id="rId25"/>
    <p:sldId id="346" r:id="rId26"/>
    <p:sldId id="261" r:id="rId27"/>
    <p:sldId id="480" r:id="rId28"/>
    <p:sldId id="477" r:id="rId29"/>
  </p:sldIdLst>
  <p:sldSz cx="9144000" cy="5143500" type="screen16x9"/>
  <p:notesSz cx="9240838" cy="14727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4639" userDrawn="1">
          <p15:clr>
            <a:srgbClr val="A4A3A4"/>
          </p15:clr>
        </p15:guide>
        <p15:guide id="2" pos="29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83"/>
    <a:srgbClr val="00269E"/>
    <a:srgbClr val="F616D6"/>
    <a:srgbClr val="15F72B"/>
    <a:srgbClr val="FFFF66"/>
    <a:srgbClr val="000099"/>
    <a:srgbClr val="FF944B"/>
    <a:srgbClr val="ABC7FF"/>
    <a:srgbClr val="B3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07A82-DC4B-45CE-AF39-B0F0B947B7A0}" v="6" dt="2022-06-07T21:58:28.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96005" autoAdjust="0"/>
  </p:normalViewPr>
  <p:slideViewPr>
    <p:cSldViewPr snapToGrid="0">
      <p:cViewPr varScale="1">
        <p:scale>
          <a:sx n="140" d="100"/>
          <a:sy n="140" d="100"/>
        </p:scale>
        <p:origin x="312" y="108"/>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2814" y="72"/>
      </p:cViewPr>
      <p:guideLst>
        <p:guide orient="horz" pos="4639"/>
        <p:guide pos="29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5" y="5"/>
            <a:ext cx="4004084" cy="7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314" tIns="67159" rIns="134314" bIns="67159" numCol="1" anchor="t" anchorCtr="0" compatLnSpc="1">
            <a:prstTxWarp prst="textNoShape">
              <a:avLst/>
            </a:prstTxWarp>
          </a:bodyPr>
          <a:lstStyle>
            <a:lvl1pPr>
              <a:defRPr sz="1800"/>
            </a:lvl1pPr>
          </a:lstStyle>
          <a:p>
            <a:endParaRPr lang="en-US" altLang="en-US" dirty="0"/>
          </a:p>
        </p:txBody>
      </p:sp>
      <p:sp>
        <p:nvSpPr>
          <p:cNvPr id="88067" name="Rectangle 3"/>
          <p:cNvSpPr>
            <a:spLocks noGrp="1" noChangeArrowheads="1"/>
          </p:cNvSpPr>
          <p:nvPr>
            <p:ph type="dt" sz="quarter" idx="1"/>
          </p:nvPr>
        </p:nvSpPr>
        <p:spPr bwMode="auto">
          <a:xfrm>
            <a:off x="5234662" y="5"/>
            <a:ext cx="4004084" cy="7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314" tIns="67159" rIns="134314" bIns="67159" numCol="1" anchor="t" anchorCtr="0" compatLnSpc="1">
            <a:prstTxWarp prst="textNoShape">
              <a:avLst/>
            </a:prstTxWarp>
          </a:bodyPr>
          <a:lstStyle>
            <a:lvl1pPr algn="r">
              <a:defRPr sz="1800"/>
            </a:lvl1pPr>
          </a:lstStyle>
          <a:p>
            <a:endParaRPr lang="en-US" altLang="en-US" dirty="0"/>
          </a:p>
        </p:txBody>
      </p:sp>
      <p:sp>
        <p:nvSpPr>
          <p:cNvPr id="88068" name="Rectangle 4"/>
          <p:cNvSpPr>
            <a:spLocks noGrp="1" noChangeArrowheads="1"/>
          </p:cNvSpPr>
          <p:nvPr>
            <p:ph type="ftr" sz="quarter" idx="2"/>
          </p:nvPr>
        </p:nvSpPr>
        <p:spPr bwMode="auto">
          <a:xfrm>
            <a:off x="5" y="13988359"/>
            <a:ext cx="4004084" cy="7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314" tIns="67159" rIns="134314" bIns="67159" numCol="1" anchor="b" anchorCtr="0" compatLnSpc="1">
            <a:prstTxWarp prst="textNoShape">
              <a:avLst/>
            </a:prstTxWarp>
          </a:bodyPr>
          <a:lstStyle>
            <a:lvl1pPr>
              <a:defRPr sz="1800"/>
            </a:lvl1pPr>
          </a:lstStyle>
          <a:p>
            <a:endParaRPr lang="en-US" altLang="en-US" dirty="0"/>
          </a:p>
        </p:txBody>
      </p:sp>
      <p:sp>
        <p:nvSpPr>
          <p:cNvPr id="88069" name="Rectangle 5"/>
          <p:cNvSpPr>
            <a:spLocks noGrp="1" noChangeArrowheads="1"/>
          </p:cNvSpPr>
          <p:nvPr>
            <p:ph type="sldNum" sz="quarter" idx="3"/>
          </p:nvPr>
        </p:nvSpPr>
        <p:spPr bwMode="auto">
          <a:xfrm>
            <a:off x="5234662" y="13988359"/>
            <a:ext cx="4004084" cy="7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314" tIns="67159" rIns="134314" bIns="67159" numCol="1" anchor="b" anchorCtr="0" compatLnSpc="1">
            <a:prstTxWarp prst="textNoShape">
              <a:avLst/>
            </a:prstTxWarp>
          </a:bodyPr>
          <a:lstStyle>
            <a:lvl1pPr algn="r">
              <a:defRPr sz="1800"/>
            </a:lvl1pPr>
          </a:lstStyle>
          <a:p>
            <a:fld id="{19E112F1-4A45-43B9-BB85-63530C6FFA71}" type="slidenum">
              <a:rPr lang="en-US" altLang="en-US"/>
              <a:pPr/>
              <a:t>‹#›</a:t>
            </a:fld>
            <a:endParaRPr lang="en-US" altLang="en-US" dirty="0"/>
          </a:p>
        </p:txBody>
      </p:sp>
    </p:spTree>
    <p:extLst>
      <p:ext uri="{BB962C8B-B14F-4D97-AF65-F5344CB8AC3E}">
        <p14:creationId xmlns:p14="http://schemas.microsoft.com/office/powerpoint/2010/main" val="157681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5" y="5"/>
            <a:ext cx="4004084" cy="7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6531" tIns="68266" rIns="136531" bIns="68266" numCol="1" anchor="t" anchorCtr="0" compatLnSpc="1">
            <a:prstTxWarp prst="textNoShape">
              <a:avLst/>
            </a:prstTxWarp>
          </a:bodyPr>
          <a:lstStyle>
            <a:lvl1pPr defTabSz="1366628">
              <a:defRPr sz="1800"/>
            </a:lvl1pPr>
          </a:lstStyle>
          <a:p>
            <a:endParaRPr lang="en-US" altLang="en-US" dirty="0"/>
          </a:p>
        </p:txBody>
      </p:sp>
      <p:sp>
        <p:nvSpPr>
          <p:cNvPr id="17411" name="Rectangle 3"/>
          <p:cNvSpPr>
            <a:spLocks noGrp="1" noChangeArrowheads="1"/>
          </p:cNvSpPr>
          <p:nvPr>
            <p:ph type="dt" idx="1"/>
          </p:nvPr>
        </p:nvSpPr>
        <p:spPr bwMode="auto">
          <a:xfrm>
            <a:off x="5234662" y="5"/>
            <a:ext cx="4004084" cy="7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6531" tIns="68266" rIns="136531" bIns="68266" numCol="1" anchor="t" anchorCtr="0" compatLnSpc="1">
            <a:prstTxWarp prst="textNoShape">
              <a:avLst/>
            </a:prstTxWarp>
          </a:bodyPr>
          <a:lstStyle>
            <a:lvl1pPr algn="r" defTabSz="1366628">
              <a:defRPr sz="1800"/>
            </a:lvl1pPr>
          </a:lstStyle>
          <a:p>
            <a:endParaRPr lang="en-US" altLang="en-US" dirty="0"/>
          </a:p>
        </p:txBody>
      </p:sp>
      <p:sp>
        <p:nvSpPr>
          <p:cNvPr id="17412" name="Rectangle 4"/>
          <p:cNvSpPr>
            <a:spLocks noGrp="1" noRot="1" noChangeAspect="1" noChangeArrowheads="1" noTextEdit="1"/>
          </p:cNvSpPr>
          <p:nvPr>
            <p:ph type="sldImg" idx="2"/>
          </p:nvPr>
        </p:nvSpPr>
        <p:spPr bwMode="auto">
          <a:xfrm>
            <a:off x="-287338" y="1103313"/>
            <a:ext cx="9815513" cy="55229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24506" y="6995444"/>
            <a:ext cx="7391831" cy="662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6531" tIns="68266" rIns="136531" bIns="682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p:cNvSpPr>
            <a:spLocks noGrp="1" noChangeArrowheads="1"/>
          </p:cNvSpPr>
          <p:nvPr>
            <p:ph type="ftr" sz="quarter" idx="4"/>
          </p:nvPr>
        </p:nvSpPr>
        <p:spPr bwMode="auto">
          <a:xfrm>
            <a:off x="5" y="13988359"/>
            <a:ext cx="4004084" cy="7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6531" tIns="68266" rIns="136531" bIns="68266" numCol="1" anchor="b" anchorCtr="0" compatLnSpc="1">
            <a:prstTxWarp prst="textNoShape">
              <a:avLst/>
            </a:prstTxWarp>
          </a:bodyPr>
          <a:lstStyle>
            <a:lvl1pPr defTabSz="1366628">
              <a:defRPr sz="1800"/>
            </a:lvl1pPr>
          </a:lstStyle>
          <a:p>
            <a:endParaRPr lang="en-US" altLang="en-US" dirty="0"/>
          </a:p>
        </p:txBody>
      </p:sp>
      <p:sp>
        <p:nvSpPr>
          <p:cNvPr id="17415" name="Rectangle 7"/>
          <p:cNvSpPr>
            <a:spLocks noGrp="1" noChangeArrowheads="1"/>
          </p:cNvSpPr>
          <p:nvPr>
            <p:ph type="sldNum" sz="quarter" idx="5"/>
          </p:nvPr>
        </p:nvSpPr>
        <p:spPr bwMode="auto">
          <a:xfrm>
            <a:off x="5234662" y="13988359"/>
            <a:ext cx="4004084" cy="7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6531" tIns="68266" rIns="136531" bIns="68266" numCol="1" anchor="b" anchorCtr="0" compatLnSpc="1">
            <a:prstTxWarp prst="textNoShape">
              <a:avLst/>
            </a:prstTxWarp>
          </a:bodyPr>
          <a:lstStyle>
            <a:lvl1pPr algn="r" defTabSz="1366628">
              <a:defRPr sz="1800"/>
            </a:lvl1pPr>
          </a:lstStyle>
          <a:p>
            <a:fld id="{598F580E-CA0A-4FFE-90EC-00961EC1CEE1}" type="slidenum">
              <a:rPr lang="en-US" altLang="en-US"/>
              <a:pPr/>
              <a:t>‹#›</a:t>
            </a:fld>
            <a:endParaRPr lang="en-US" altLang="en-US" dirty="0"/>
          </a:p>
        </p:txBody>
      </p:sp>
    </p:spTree>
    <p:extLst>
      <p:ext uri="{BB962C8B-B14F-4D97-AF65-F5344CB8AC3E}">
        <p14:creationId xmlns:p14="http://schemas.microsoft.com/office/powerpoint/2010/main" val="3379216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446A4-B631-4AFD-B557-20EC68D4BD91}" type="slidenum">
              <a:rPr lang="en-US" altLang="en-US"/>
              <a:pPr/>
              <a:t>1</a:t>
            </a:fld>
            <a:endParaRPr lang="en-US" altLang="en-US" dirty="0"/>
          </a:p>
        </p:txBody>
      </p:sp>
      <p:sp>
        <p:nvSpPr>
          <p:cNvPr id="121858" name="Rectangle 2"/>
          <p:cNvSpPr>
            <a:spLocks noGrp="1" noRot="1" noChangeAspect="1" noChangeArrowheads="1" noTextEdit="1"/>
          </p:cNvSpPr>
          <p:nvPr>
            <p:ph type="sldImg"/>
          </p:nvPr>
        </p:nvSpPr>
        <p:spPr>
          <a:xfrm>
            <a:off x="-287338" y="1103313"/>
            <a:ext cx="9815513" cy="5522912"/>
          </a:xfrm>
          <a:ln/>
        </p:spPr>
      </p:sp>
      <p:sp>
        <p:nvSpPr>
          <p:cNvPr id="1218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0397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MCB seeks a consultant to produce a “Pre-</a:t>
            </a:r>
            <a:r>
              <a:rPr lang="en-US" sz="1200" b="0" i="0" kern="1200" dirty="0" err="1">
                <a:solidFill>
                  <a:schemeClr val="tx1"/>
                </a:solidFill>
                <a:effectLst/>
                <a:latin typeface="Avenir Book" panose="02000503020000020003" pitchFamily="2" charset="0"/>
                <a:ea typeface="+mn-ea"/>
                <a:cs typeface="+mn-cs"/>
              </a:rPr>
              <a:t>Ets</a:t>
            </a:r>
            <a:r>
              <a:rPr lang="en-US" sz="1200" b="0" i="0" kern="1200" dirty="0">
                <a:solidFill>
                  <a:schemeClr val="tx1"/>
                </a:solidFill>
                <a:effectLst/>
                <a:latin typeface="Avenir Book" panose="02000503020000020003" pitchFamily="2" charset="0"/>
                <a:ea typeface="+mn-ea"/>
                <a:cs typeface="+mn-cs"/>
              </a:rPr>
              <a:t> Best Practices Guide for Consumers and State VR Agencies”.  The Guide will include information contained within multiple publications, outlets and presentations.  The consultant will provide corresponding marketing and outreach strategies and methods.  The Guide will be designed to illustrate, highlight and explain the top approaches currently yielding the most favorable results for Pre-</a:t>
            </a:r>
            <a:r>
              <a:rPr lang="en-US" sz="1200" b="0" i="0" kern="1200" dirty="0" err="1">
                <a:solidFill>
                  <a:schemeClr val="tx1"/>
                </a:solidFill>
                <a:effectLst/>
                <a:latin typeface="Avenir Book" panose="02000503020000020003" pitchFamily="2" charset="0"/>
                <a:ea typeface="+mn-ea"/>
                <a:cs typeface="+mn-cs"/>
              </a:rPr>
              <a:t>Ets</a:t>
            </a:r>
            <a:r>
              <a:rPr lang="en-US" sz="1200" b="0" i="0" kern="1200" dirty="0">
                <a:solidFill>
                  <a:schemeClr val="tx1"/>
                </a:solidFill>
                <a:effectLst/>
                <a:latin typeface="Avenir Book" panose="02000503020000020003" pitchFamily="2" charset="0"/>
                <a:ea typeface="+mn-ea"/>
                <a:cs typeface="+mn-cs"/>
              </a:rPr>
              <a:t> consumers.  The guide will be presented in a manner that is easy to use, accessible, and straightforward.  </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 </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The Guide will include the following topics:</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(1) job exploration counseling</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(2) work-based learning </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(3) transition counseling </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(4) workplace readiness </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(5) self-advocacy</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(6) independent living and community inclusion </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(7) How to retain competitive integrated employment</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(8) VR counselors, school transition personnel, and other persons supporting students with disabilities.</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(9) disseminating information about Pre-</a:t>
            </a:r>
            <a:r>
              <a:rPr lang="en-US" sz="1200" b="0" i="0" kern="1200" dirty="0" err="1">
                <a:solidFill>
                  <a:schemeClr val="tx1"/>
                </a:solidFill>
                <a:effectLst/>
                <a:latin typeface="Avenir Book" panose="02000503020000020003" pitchFamily="2" charset="0"/>
                <a:ea typeface="+mn-ea"/>
                <a:cs typeface="+mn-cs"/>
              </a:rPr>
              <a:t>Ets</a:t>
            </a:r>
            <a:r>
              <a:rPr lang="en-US" sz="1200" b="0" i="0" kern="1200" dirty="0">
                <a:solidFill>
                  <a:schemeClr val="tx1"/>
                </a:solidFill>
                <a:effectLst/>
                <a:latin typeface="Avenir Book" panose="02000503020000020003" pitchFamily="2" charset="0"/>
                <a:ea typeface="+mn-ea"/>
                <a:cs typeface="+mn-cs"/>
              </a:rPr>
              <a:t> services</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(10) Service Coordination </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(11) improving policies, procedures, and practices</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(12) model transition demonstration projects</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(13) establishing or supporting multistate or regional partnerships </a:t>
            </a:r>
            <a:br>
              <a:rPr lang="en-US" sz="1200" b="0" i="0" kern="1200" dirty="0">
                <a:solidFill>
                  <a:schemeClr val="tx1"/>
                </a:solidFill>
                <a:effectLst/>
                <a:latin typeface="Avenir Book" panose="02000503020000020003" pitchFamily="2" charset="0"/>
                <a:ea typeface="+mn-ea"/>
                <a:cs typeface="+mn-cs"/>
              </a:rPr>
            </a:br>
            <a:br>
              <a:rPr lang="en-US" sz="1200" b="0" i="0" kern="1200" dirty="0">
                <a:solidFill>
                  <a:schemeClr val="tx1"/>
                </a:solidFill>
                <a:effectLst/>
                <a:latin typeface="Avenir Book" panose="02000503020000020003" pitchFamily="2" charset="0"/>
                <a:ea typeface="+mn-ea"/>
                <a:cs typeface="+mn-cs"/>
              </a:rPr>
            </a:br>
            <a:r>
              <a:rPr lang="en-US" sz="1200" b="0" i="0" kern="1200" dirty="0">
                <a:solidFill>
                  <a:schemeClr val="tx1"/>
                </a:solidFill>
                <a:effectLst/>
                <a:latin typeface="Avenir Book" panose="02000503020000020003" pitchFamily="2" charset="0"/>
                <a:ea typeface="+mn-ea"/>
                <a:cs typeface="+mn-cs"/>
              </a:rPr>
              <a:t>(14) transition to postsecondary activities of traditionally unserved populations.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F17D0-98CD-504C-84B2-9534DDA6A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02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AF5F77-D579-6948-8FAA-17A718046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466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24</a:t>
            </a:fld>
            <a:endParaRPr lang="en-US" altLang="en-US" dirty="0"/>
          </a:p>
        </p:txBody>
      </p:sp>
    </p:spTree>
    <p:extLst>
      <p:ext uri="{BB962C8B-B14F-4D97-AF65-F5344CB8AC3E}">
        <p14:creationId xmlns:p14="http://schemas.microsoft.com/office/powerpoint/2010/main" val="42563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2</a:t>
            </a:fld>
            <a:endParaRPr lang="en-US" altLang="en-US" dirty="0"/>
          </a:p>
        </p:txBody>
      </p:sp>
    </p:spTree>
    <p:extLst>
      <p:ext uri="{BB962C8B-B14F-4D97-AF65-F5344CB8AC3E}">
        <p14:creationId xmlns:p14="http://schemas.microsoft.com/office/powerpoint/2010/main" val="15521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3</a:t>
            </a:fld>
            <a:endParaRPr lang="en-US" altLang="en-US" dirty="0"/>
          </a:p>
        </p:txBody>
      </p:sp>
    </p:spTree>
    <p:extLst>
      <p:ext uri="{BB962C8B-B14F-4D97-AF65-F5344CB8AC3E}">
        <p14:creationId xmlns:p14="http://schemas.microsoft.com/office/powerpoint/2010/main" val="68756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2150"/>
            <a:ext cx="6157912" cy="3465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F5372-8020-48C5-B926-F832CF58F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47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F5372-8020-48C5-B926-F832CF58F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80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66628" rtl="0" eaLnBrk="1" fontAlgn="base" latinLnBrk="0" hangingPunct="1">
              <a:lnSpc>
                <a:spcPct val="100000"/>
              </a:lnSpc>
              <a:spcBef>
                <a:spcPct val="0"/>
              </a:spcBef>
              <a:spcAft>
                <a:spcPct val="0"/>
              </a:spcAft>
              <a:buClrTx/>
              <a:buSzTx/>
              <a:buFontTx/>
              <a:buNone/>
              <a:tabLst/>
              <a:defRPr/>
            </a:pPr>
            <a:fld id="{598F580E-CA0A-4FFE-90EC-00961EC1CEE1}" type="slidenum">
              <a:rPr kumimoji="0" lang="en-US" alt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6628" rtl="0" eaLnBrk="1" fontAlgn="base" latinLnBrk="0" hangingPunct="1">
                <a:lnSpc>
                  <a:spcPct val="100000"/>
                </a:lnSpc>
                <a:spcBef>
                  <a:spcPct val="0"/>
                </a:spcBef>
                <a:spcAft>
                  <a:spcPct val="0"/>
                </a:spcAft>
                <a:buClrTx/>
                <a:buSzTx/>
                <a:buFontTx/>
                <a:buNone/>
                <a:tabLst/>
                <a:defRPr/>
              </a:pPr>
              <a:t>12</a:t>
            </a:fld>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56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66628" rtl="0" eaLnBrk="1" fontAlgn="base" latinLnBrk="0" hangingPunct="1">
              <a:lnSpc>
                <a:spcPct val="100000"/>
              </a:lnSpc>
              <a:spcBef>
                <a:spcPct val="0"/>
              </a:spcBef>
              <a:spcAft>
                <a:spcPct val="0"/>
              </a:spcAft>
              <a:buClrTx/>
              <a:buSzTx/>
              <a:buFontTx/>
              <a:buNone/>
              <a:tabLst/>
              <a:defRPr/>
            </a:pPr>
            <a:fld id="{598F580E-CA0A-4FFE-90EC-00961EC1CEE1}" type="slidenum">
              <a:rPr kumimoji="0" lang="en-US" alt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6628" rtl="0" eaLnBrk="1" fontAlgn="base" latinLnBrk="0" hangingPunct="1">
                <a:lnSpc>
                  <a:spcPct val="100000"/>
                </a:lnSpc>
                <a:spcBef>
                  <a:spcPct val="0"/>
                </a:spcBef>
                <a:spcAft>
                  <a:spcPct val="0"/>
                </a:spcAft>
                <a:buClrTx/>
                <a:buSzTx/>
                <a:buFontTx/>
                <a:buNone/>
                <a:tabLst/>
                <a:defRPr/>
              </a:pPr>
              <a:t>13</a:t>
            </a:fld>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088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66628" rtl="0" eaLnBrk="1" fontAlgn="base" latinLnBrk="0" hangingPunct="1">
              <a:lnSpc>
                <a:spcPct val="100000"/>
              </a:lnSpc>
              <a:spcBef>
                <a:spcPct val="0"/>
              </a:spcBef>
              <a:spcAft>
                <a:spcPct val="0"/>
              </a:spcAft>
              <a:buClrTx/>
              <a:buSzTx/>
              <a:buFontTx/>
              <a:buNone/>
              <a:tabLst/>
              <a:defRPr/>
            </a:pPr>
            <a:fld id="{598F580E-CA0A-4FFE-90EC-00961EC1CEE1}" type="slidenum">
              <a:rPr kumimoji="0" lang="en-US" alt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6628" rtl="0" eaLnBrk="1" fontAlgn="base" latinLnBrk="0" hangingPunct="1">
                <a:lnSpc>
                  <a:spcPct val="100000"/>
                </a:lnSpc>
                <a:spcBef>
                  <a:spcPct val="0"/>
                </a:spcBef>
                <a:spcAft>
                  <a:spcPct val="0"/>
                </a:spcAft>
                <a:buClrTx/>
                <a:buSzTx/>
                <a:buFontTx/>
                <a:buNone/>
                <a:tabLst/>
                <a:defRPr/>
              </a:pPr>
              <a:t>14</a:t>
            </a:fld>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1949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66628" rtl="0" eaLnBrk="1" fontAlgn="base" latinLnBrk="0" hangingPunct="1">
              <a:lnSpc>
                <a:spcPct val="100000"/>
              </a:lnSpc>
              <a:spcBef>
                <a:spcPct val="0"/>
              </a:spcBef>
              <a:spcAft>
                <a:spcPct val="0"/>
              </a:spcAft>
              <a:buClrTx/>
              <a:buSzTx/>
              <a:buFontTx/>
              <a:buNone/>
              <a:tabLst/>
              <a:defRPr/>
            </a:pPr>
            <a:fld id="{598F580E-CA0A-4FFE-90EC-00961EC1CEE1}" type="slidenum">
              <a:rPr kumimoji="0" lang="en-US" alt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6628" rtl="0" eaLnBrk="1" fontAlgn="base" latinLnBrk="0" hangingPunct="1">
                <a:lnSpc>
                  <a:spcPct val="100000"/>
                </a:lnSpc>
                <a:spcBef>
                  <a:spcPct val="0"/>
                </a:spcBef>
                <a:spcAft>
                  <a:spcPct val="0"/>
                </a:spcAft>
                <a:buClrTx/>
                <a:buSzTx/>
                <a:buFontTx/>
                <a:buNone/>
                <a:tabLst/>
                <a:defRPr/>
              </a:pPr>
              <a:t>15</a:t>
            </a:fld>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63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5479" name="Line 7"/>
          <p:cNvSpPr>
            <a:spLocks noChangeShapeType="1"/>
          </p:cNvSpPr>
          <p:nvPr userDrawn="1"/>
        </p:nvSpPr>
        <p:spPr bwMode="auto">
          <a:xfrm>
            <a:off x="0" y="560785"/>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74602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5A89C8-AA04-4D43-9891-1028CA493994}"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428952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A89C8-AA04-4D43-9891-1028CA493994}"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377611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5A89C8-AA04-4D43-9891-1028CA493994}"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266884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A89C8-AA04-4D43-9891-1028CA493994}"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236023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5A89C8-AA04-4D43-9891-1028CA493994}"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3570236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5A89C8-AA04-4D43-9891-1028CA493994}"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2540525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A89C8-AA04-4D43-9891-1028CA493994}"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150222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A89C8-AA04-4D43-9891-1028CA493994}"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889156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5479" name="Line 7"/>
          <p:cNvSpPr>
            <a:spLocks noChangeShapeType="1"/>
          </p:cNvSpPr>
          <p:nvPr userDrawn="1"/>
        </p:nvSpPr>
        <p:spPr bwMode="auto">
          <a:xfrm>
            <a:off x="0" y="560785"/>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spTree>
    <p:extLst>
      <p:ext uri="{BB962C8B-B14F-4D97-AF65-F5344CB8AC3E}">
        <p14:creationId xmlns:p14="http://schemas.microsoft.com/office/powerpoint/2010/main" val="77206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1800">
                <a:latin typeface="Book Antiqua" pitchFamily="18" charset="0"/>
                <a:cs typeface="Book Antiqua" pitchFamily="18" charset="0"/>
              </a:defRPr>
            </a:lvl1pPr>
          </a:lstStyle>
          <a:p>
            <a:r>
              <a:rPr lang="en-US" dirty="0"/>
              <a:t>Click to edit Master title style</a:t>
            </a:r>
          </a:p>
        </p:txBody>
      </p:sp>
      <p:sp>
        <p:nvSpPr>
          <p:cNvPr id="6" name="Content Placeholder 7"/>
          <p:cNvSpPr>
            <a:spLocks noGrp="1"/>
          </p:cNvSpPr>
          <p:nvPr>
            <p:ph sz="half" idx="1"/>
          </p:nvPr>
        </p:nvSpPr>
        <p:spPr>
          <a:xfrm>
            <a:off x="533400" y="1383424"/>
            <a:ext cx="8077200" cy="3417176"/>
          </a:xfrm>
          <a:ln w="6350" cmpd="sng"/>
        </p:spPr>
        <p:txBody>
          <a:bodyPr/>
          <a:lstStyle>
            <a:lvl1pPr>
              <a:buClrTx/>
              <a:buSzPct val="100000"/>
              <a:defRPr sz="1500">
                <a:solidFill>
                  <a:schemeClr val="tx1"/>
                </a:solidFill>
                <a:latin typeface="Book Antiqua" pitchFamily="18" charset="0"/>
              </a:defRPr>
            </a:lvl1pPr>
            <a:lvl2pPr>
              <a:buClrTx/>
              <a:buSzPct val="100000"/>
              <a:buFont typeface="Arial" pitchFamily="34" charset="0"/>
              <a:buChar char="•"/>
              <a:defRPr sz="1500">
                <a:solidFill>
                  <a:schemeClr val="tx1"/>
                </a:solidFill>
                <a:latin typeface="Book Antiqua" pitchFamily="18"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309945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box slid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774291"/>
            <a:ext cx="8262518" cy="3991439"/>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8" y="409855"/>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Content Placeholder 8"/>
          <p:cNvSpPr>
            <a:spLocks noGrp="1"/>
          </p:cNvSpPr>
          <p:nvPr>
            <p:ph sz="quarter" idx="15" hasCustomPrompt="1"/>
          </p:nvPr>
        </p:nvSpPr>
        <p:spPr>
          <a:xfrm>
            <a:off x="384050" y="104441"/>
            <a:ext cx="7550913" cy="182915"/>
          </a:xfrm>
          <a:prstGeom prst="rect">
            <a:avLst/>
          </a:prstGeom>
        </p:spPr>
        <p:txBody>
          <a:bodyPr/>
          <a:lstStyle>
            <a:lvl1pPr marL="0" indent="0">
              <a:spcBef>
                <a:spcPts val="1000"/>
              </a:spcBef>
              <a:buClr>
                <a:schemeClr val="tx1"/>
              </a:buClr>
              <a:buFont typeface="Arial" pitchFamily="34" charset="0"/>
              <a:buNone/>
              <a:defRPr sz="1100" b="1" baseline="0">
                <a:solidFill>
                  <a:srgbClr val="00269E"/>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X. [Insert presentation or section title]</a:t>
            </a:r>
          </a:p>
        </p:txBody>
      </p:sp>
      <p:sp>
        <p:nvSpPr>
          <p:cNvPr id="12" name="Content Placeholder 8"/>
          <p:cNvSpPr>
            <a:spLocks noGrp="1"/>
          </p:cNvSpPr>
          <p:nvPr>
            <p:ph sz="quarter" idx="16" hasCustomPrompt="1"/>
          </p:nvPr>
        </p:nvSpPr>
        <p:spPr>
          <a:xfrm>
            <a:off x="376427" y="4823473"/>
            <a:ext cx="1424940" cy="131462"/>
          </a:xfrm>
          <a:prstGeom prst="rect">
            <a:avLst/>
          </a:prstGeom>
        </p:spPr>
        <p:txBody>
          <a:bodyPr/>
          <a:lstStyle>
            <a:lvl1pPr marL="0" indent="0">
              <a:spcBef>
                <a:spcPts val="1000"/>
              </a:spcBef>
              <a:buClr>
                <a:schemeClr val="tx1"/>
              </a:buClr>
              <a:buFont typeface="Arial" pitchFamily="34" charset="0"/>
              <a:buNone/>
              <a:defRPr sz="8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insert Secretariat]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81" y="-40886"/>
            <a:ext cx="9257495" cy="5211970"/>
          </a:xfrm>
          <a:prstGeom prst="rect">
            <a:avLst/>
          </a:prstGeom>
        </p:spPr>
      </p:pic>
    </p:spTree>
    <p:extLst>
      <p:ext uri="{BB962C8B-B14F-4D97-AF65-F5344CB8AC3E}">
        <p14:creationId xmlns:p14="http://schemas.microsoft.com/office/powerpoint/2010/main" val="4038606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914400"/>
            <a:ext cx="40005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914400"/>
            <a:ext cx="40005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50421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p>
        </p:txBody>
      </p:sp>
    </p:spTree>
    <p:extLst>
      <p:ext uri="{BB962C8B-B14F-4D97-AF65-F5344CB8AC3E}">
        <p14:creationId xmlns:p14="http://schemas.microsoft.com/office/powerpoint/2010/main" val="12427278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4" y="82154"/>
            <a:ext cx="5564187" cy="571500"/>
          </a:xfrm>
        </p:spPr>
        <p:txBody>
          <a:bodyPr/>
          <a:lstStyle/>
          <a:p>
            <a:r>
              <a:rPr lang="en-US"/>
              <a:t>Click to edit Master title style</a:t>
            </a:r>
          </a:p>
        </p:txBody>
      </p:sp>
      <p:sp>
        <p:nvSpPr>
          <p:cNvPr id="3" name="Text Placeholder 2"/>
          <p:cNvSpPr>
            <a:spLocks noGrp="1"/>
          </p:cNvSpPr>
          <p:nvPr>
            <p:ph type="body" sz="half" idx="1"/>
          </p:nvPr>
        </p:nvSpPr>
        <p:spPr>
          <a:xfrm>
            <a:off x="533400" y="914400"/>
            <a:ext cx="4000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914400"/>
            <a:ext cx="4000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9730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5479" name="Line 7"/>
          <p:cNvSpPr>
            <a:spLocks noChangeShapeType="1"/>
          </p:cNvSpPr>
          <p:nvPr userDrawn="1"/>
        </p:nvSpPr>
        <p:spPr bwMode="auto">
          <a:xfrm>
            <a:off x="0" y="560785"/>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53623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en main slide">
    <p:spTree>
      <p:nvGrpSpPr>
        <p:cNvPr id="1" name=""/>
        <p:cNvGrpSpPr/>
        <p:nvPr/>
      </p:nvGrpSpPr>
      <p:grpSpPr>
        <a:xfrm>
          <a:off x="0" y="0"/>
          <a:ext cx="0" cy="0"/>
          <a:chOff x="0" y="0"/>
          <a:chExt cx="0" cy="0"/>
        </a:xfrm>
      </p:grpSpPr>
      <p:pic>
        <p:nvPicPr>
          <p:cNvPr id="2" name="Picture 1" descr="NIB_PP_title_bkgd_mas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551"/>
            <a:ext cx="9144000" cy="5143500"/>
          </a:xfrm>
          <a:prstGeom prst="rect">
            <a:avLst/>
          </a:prstGeom>
        </p:spPr>
      </p:pic>
      <p:sp>
        <p:nvSpPr>
          <p:cNvPr id="4" name="Text Placeholder 3"/>
          <p:cNvSpPr>
            <a:spLocks noGrp="1"/>
          </p:cNvSpPr>
          <p:nvPr>
            <p:ph type="body" sz="quarter" idx="10" hasCustomPrompt="1"/>
          </p:nvPr>
        </p:nvSpPr>
        <p:spPr>
          <a:xfrm>
            <a:off x="2784986" y="357899"/>
            <a:ext cx="4953999" cy="1094568"/>
          </a:xfrm>
        </p:spPr>
        <p:txBody>
          <a:bodyPr lIns="0" tIns="0" rIns="0" bIns="0">
            <a:normAutofit/>
          </a:bodyPr>
          <a:lstStyle>
            <a:lvl1pPr marL="0" indent="0">
              <a:buNone/>
              <a:defRPr lang="en-US" sz="2700" b="1" i="0" smtClean="0">
                <a:solidFill>
                  <a:srgbClr val="007EBD"/>
                </a:solidFill>
              </a:defRPr>
            </a:lvl1pPr>
          </a:lstStyle>
          <a:p>
            <a:pPr lvl="0"/>
            <a:r>
              <a:rPr lang="en-US" dirty="0"/>
              <a:t>Presentation Title</a:t>
            </a:r>
          </a:p>
        </p:txBody>
      </p:sp>
      <p:sp>
        <p:nvSpPr>
          <p:cNvPr id="9" name="Text Placeholder 8"/>
          <p:cNvSpPr>
            <a:spLocks noGrp="1"/>
          </p:cNvSpPr>
          <p:nvPr>
            <p:ph type="body" sz="quarter" idx="11" hasCustomPrompt="1"/>
          </p:nvPr>
        </p:nvSpPr>
        <p:spPr>
          <a:xfrm>
            <a:off x="3740460" y="2131339"/>
            <a:ext cx="4300538" cy="1515666"/>
          </a:xfrm>
        </p:spPr>
        <p:txBody>
          <a:bodyPr lIns="0" tIns="0" rIns="0" bIns="0">
            <a:normAutofit/>
          </a:bodyPr>
          <a:lstStyle>
            <a:lvl1pPr marL="0" indent="0">
              <a:lnSpc>
                <a:spcPts val="1950"/>
              </a:lnSpc>
              <a:buNone/>
              <a:defRPr lang="en-US" sz="1800" b="0" i="0" baseline="0" smtClean="0">
                <a:solidFill>
                  <a:schemeClr val="bg1"/>
                </a:solidFill>
              </a:defRPr>
            </a:lvl1pPr>
          </a:lstStyle>
          <a:p>
            <a:pPr lvl="0"/>
            <a:r>
              <a:rPr lang="en-US" dirty="0"/>
              <a:t>Presenter Name, Title and Date </a:t>
            </a:r>
          </a:p>
        </p:txBody>
      </p:sp>
      <p:cxnSp>
        <p:nvCxnSpPr>
          <p:cNvPr id="14" name="Straight Connector 13"/>
          <p:cNvCxnSpPr/>
          <p:nvPr userDrawn="1"/>
        </p:nvCxnSpPr>
        <p:spPr>
          <a:xfrm flipV="1">
            <a:off x="3523889" y="1762241"/>
            <a:ext cx="0" cy="1148991"/>
          </a:xfrm>
          <a:prstGeom prst="line">
            <a:avLst/>
          </a:prstGeom>
          <a:ln w="12700">
            <a:solidFill>
              <a:srgbClr val="FCB8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443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ior text slide">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342026" y="4851214"/>
            <a:ext cx="615731" cy="257994"/>
          </a:xfrm>
          <a:prstGeom prst="rect">
            <a:avLst/>
          </a:prstGeom>
        </p:spPr>
        <p:txBody>
          <a:bodyPr vert="horz" lIns="0" tIns="0" rIns="0" bIns="0" rtlCol="0" anchor="b" anchorCtr="0"/>
          <a:lstStyle>
            <a:lvl1pPr algn="r">
              <a:tabLst/>
              <a:defRPr sz="900">
                <a:solidFill>
                  <a:schemeClr val="bg1"/>
                </a:solidFill>
                <a:latin typeface="Arial" panose="020B0604020202020204" pitchFamily="34" charset="0"/>
                <a:cs typeface="Arial" panose="020B0604020202020204" pitchFamily="34" charset="0"/>
              </a:defRPr>
            </a:lvl1pPr>
          </a:lstStyle>
          <a:p>
            <a:pPr algn="l"/>
            <a:fld id="{505F0C8D-A0D7-4447-B75A-6E0EAAD50C66}" type="slidenum">
              <a:rPr lang="en-US" smtClean="0"/>
              <a:pPr algn="l"/>
              <a:t>‹#›</a:t>
            </a:fld>
            <a:endParaRPr lang="en-US" dirty="0"/>
          </a:p>
        </p:txBody>
      </p:sp>
      <p:cxnSp>
        <p:nvCxnSpPr>
          <p:cNvPr id="4" name="Straight Connector 3"/>
          <p:cNvCxnSpPr/>
          <p:nvPr userDrawn="1"/>
        </p:nvCxnSpPr>
        <p:spPr>
          <a:xfrm flipV="1">
            <a:off x="416751" y="1"/>
            <a:ext cx="0" cy="584283"/>
          </a:xfrm>
          <a:prstGeom prst="line">
            <a:avLst/>
          </a:prstGeom>
          <a:ln w="12700">
            <a:solidFill>
              <a:srgbClr val="FCB813"/>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1" hasCustomPrompt="1"/>
          </p:nvPr>
        </p:nvSpPr>
        <p:spPr>
          <a:xfrm>
            <a:off x="554235" y="253032"/>
            <a:ext cx="8137944" cy="757238"/>
          </a:xfrm>
        </p:spPr>
        <p:txBody>
          <a:bodyPr lIns="0" tIns="0" rIns="0" bIns="0">
            <a:normAutofit/>
          </a:bodyPr>
          <a:lstStyle>
            <a:lvl1pPr marL="0" indent="0">
              <a:buNone/>
              <a:defRPr sz="2700" b="1" i="0" baseline="0">
                <a:latin typeface="Arial"/>
                <a:cs typeface="Arial"/>
              </a:defRPr>
            </a:lvl1pPr>
          </a:lstStyle>
          <a:p>
            <a:pPr lvl="0"/>
            <a:r>
              <a:rPr lang="en-US" sz="2700" b="1" i="0" dirty="0">
                <a:latin typeface="Arial"/>
                <a:cs typeface="Arial"/>
              </a:rPr>
              <a:t>Click to edit Master Title</a:t>
            </a:r>
            <a:endParaRPr lang="en-US" dirty="0"/>
          </a:p>
        </p:txBody>
      </p:sp>
      <p:sp>
        <p:nvSpPr>
          <p:cNvPr id="3" name="Content Placeholder 2"/>
          <p:cNvSpPr>
            <a:spLocks noGrp="1"/>
          </p:cNvSpPr>
          <p:nvPr>
            <p:ph sz="quarter" idx="12"/>
          </p:nvPr>
        </p:nvSpPr>
        <p:spPr>
          <a:xfrm>
            <a:off x="554039" y="1250157"/>
            <a:ext cx="8138141" cy="3042047"/>
          </a:xfrm>
        </p:spPr>
        <p:txBody>
          <a:bodyPr/>
          <a:lstStyle>
            <a:lvl1pPr>
              <a:buClr>
                <a:srgbClr val="007EBD"/>
              </a:buClr>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4457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s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defRPr b="1">
                <a:latin typeface="Arial" panose="020B0604020202020204" pitchFamily="34" charset="0"/>
                <a:cs typeface="Arial" panose="020B0604020202020204" pitchFamily="34" charset="0"/>
              </a:defRPr>
            </a:lvl1pPr>
          </a:lstStyle>
          <a:p>
            <a:r>
              <a:rPr lang="en-US" dirty="0"/>
              <a:t>Contacts</a:t>
            </a:r>
          </a:p>
        </p:txBody>
      </p:sp>
      <p:sp>
        <p:nvSpPr>
          <p:cNvPr id="3" name="Slide Number Placeholder 2"/>
          <p:cNvSpPr>
            <a:spLocks noGrp="1"/>
          </p:cNvSpPr>
          <p:nvPr>
            <p:ph type="sldNum" sz="quarter" idx="10"/>
          </p:nvPr>
        </p:nvSpPr>
        <p:spPr>
          <a:xfrm>
            <a:off x="352912" y="4847883"/>
            <a:ext cx="679932" cy="257994"/>
          </a:xfrm>
        </p:spPr>
        <p:txBody>
          <a:bodyPr/>
          <a:lstStyle>
            <a:lvl1pPr>
              <a:defRPr>
                <a:latin typeface="Arial" panose="020B0604020202020204" pitchFamily="34" charset="0"/>
                <a:cs typeface="Arial" panose="020B0604020202020204" pitchFamily="34" charset="0"/>
              </a:defRPr>
            </a:lvl1pPr>
          </a:lstStyle>
          <a:p>
            <a:pPr algn="l"/>
            <a:fld id="{505F0C8D-A0D7-4447-B75A-6E0EAAD50C66}" type="slidenum">
              <a:rPr lang="en-US" smtClean="0"/>
              <a:pPr algn="l"/>
              <a:t>‹#›</a:t>
            </a:fld>
            <a:endParaRPr lang="en-US" dirty="0"/>
          </a:p>
        </p:txBody>
      </p:sp>
      <p:cxnSp>
        <p:nvCxnSpPr>
          <p:cNvPr id="5" name="Straight Connector 4"/>
          <p:cNvCxnSpPr/>
          <p:nvPr userDrawn="1"/>
        </p:nvCxnSpPr>
        <p:spPr>
          <a:xfrm flipV="1">
            <a:off x="402683" y="1"/>
            <a:ext cx="0" cy="584283"/>
          </a:xfrm>
          <a:prstGeom prst="line">
            <a:avLst/>
          </a:prstGeom>
          <a:ln w="12700">
            <a:solidFill>
              <a:srgbClr val="FCB8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789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2026" y="4847883"/>
            <a:ext cx="679932" cy="257994"/>
          </a:xfrm>
        </p:spPr>
        <p:txBody>
          <a:bodyPr/>
          <a:lstStyle>
            <a:lvl1pPr>
              <a:defRPr>
                <a:latin typeface="Arial" panose="020B0604020202020204" pitchFamily="34" charset="0"/>
                <a:cs typeface="Arial" panose="020B0604020202020204" pitchFamily="34" charset="0"/>
              </a:defRPr>
            </a:lvl1pPr>
          </a:lstStyle>
          <a:p>
            <a:pPr algn="l"/>
            <a:fld id="{505F0C8D-A0D7-4447-B75A-6E0EAAD50C66}" type="slidenum">
              <a:rPr lang="en-US" smtClean="0"/>
              <a:pPr algn="l"/>
              <a:t>‹#›</a:t>
            </a:fld>
            <a:endParaRPr lang="en-US" dirty="0"/>
          </a:p>
        </p:txBody>
      </p:sp>
    </p:spTree>
    <p:extLst>
      <p:ext uri="{BB962C8B-B14F-4D97-AF65-F5344CB8AC3E}">
        <p14:creationId xmlns:p14="http://schemas.microsoft.com/office/powerpoint/2010/main" val="170783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42026" y="4847883"/>
            <a:ext cx="679932" cy="257994"/>
          </a:xfrm>
        </p:spPr>
        <p:txBody>
          <a:bodyPr/>
          <a:lstStyle>
            <a:lvl1pPr algn="l">
              <a:defRPr>
                <a:latin typeface="Arial" panose="020B0604020202020204" pitchFamily="34" charset="0"/>
                <a:cs typeface="Arial" panose="020B0604020202020204" pitchFamily="34" charset="0"/>
              </a:defRPr>
            </a:lvl1pPr>
          </a:lstStyle>
          <a:p>
            <a:fld id="{8DA2476C-FA38-814D-984D-2BDF74F05914}" type="slidenum">
              <a:rPr lang="en-US" smtClean="0"/>
              <a:pPr/>
              <a:t>‹#›</a:t>
            </a:fld>
            <a:endParaRPr lang="en-US" dirty="0"/>
          </a:p>
        </p:txBody>
      </p:sp>
      <p:sp>
        <p:nvSpPr>
          <p:cNvPr id="7" name="Title 1"/>
          <p:cNvSpPr>
            <a:spLocks noGrp="1"/>
          </p:cNvSpPr>
          <p:nvPr>
            <p:ph type="title"/>
          </p:nvPr>
        </p:nvSpPr>
        <p:spPr>
          <a:xfrm>
            <a:off x="457200" y="205979"/>
            <a:ext cx="8229600" cy="857250"/>
          </a:xfrm>
          <a:prstGeom prst="rect">
            <a:avLst/>
          </a:prstGeom>
        </p:spPr>
        <p:txBody>
          <a:bodyPr anchor="t">
            <a:normAutofit/>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cxnSp>
        <p:nvCxnSpPr>
          <p:cNvPr id="8" name="Straight Connector 7"/>
          <p:cNvCxnSpPr/>
          <p:nvPr userDrawn="1"/>
        </p:nvCxnSpPr>
        <p:spPr>
          <a:xfrm flipV="1">
            <a:off x="402683" y="1"/>
            <a:ext cx="0" cy="584283"/>
          </a:xfrm>
          <a:prstGeom prst="line">
            <a:avLst/>
          </a:prstGeom>
          <a:ln w="12700">
            <a:solidFill>
              <a:srgbClr val="FCB8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483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defRPr b="1">
                <a:latin typeface="Arial" panose="020B0604020202020204" pitchFamily="34" charset="0"/>
                <a:cs typeface="Arial" panose="020B0604020202020204" pitchFamily="34" charset="0"/>
              </a:defRPr>
            </a:lvl1pPr>
          </a:lstStyle>
          <a:p>
            <a:r>
              <a:rPr lang="en-US" dirty="0"/>
              <a:t>Contacts</a:t>
            </a:r>
          </a:p>
        </p:txBody>
      </p:sp>
      <p:sp>
        <p:nvSpPr>
          <p:cNvPr id="3" name="Slide Number Placeholder 2"/>
          <p:cNvSpPr>
            <a:spLocks noGrp="1"/>
          </p:cNvSpPr>
          <p:nvPr>
            <p:ph type="sldNum" sz="quarter" idx="10"/>
          </p:nvPr>
        </p:nvSpPr>
        <p:spPr>
          <a:xfrm>
            <a:off x="309368" y="4847883"/>
            <a:ext cx="679932" cy="257994"/>
          </a:xfrm>
        </p:spPr>
        <p:txBody>
          <a:bodyPr/>
          <a:lstStyle/>
          <a:p>
            <a:pPr algn="l"/>
            <a:fld id="{505F0C8D-A0D7-4447-B75A-6E0EAAD50C66}" type="slidenum">
              <a:rPr lang="en-US" smtClean="0"/>
              <a:pPr algn="l"/>
              <a:t>‹#›</a:t>
            </a:fld>
            <a:endParaRPr lang="en-US" dirty="0"/>
          </a:p>
        </p:txBody>
      </p:sp>
    </p:spTree>
    <p:extLst>
      <p:ext uri="{BB962C8B-B14F-4D97-AF65-F5344CB8AC3E}">
        <p14:creationId xmlns:p14="http://schemas.microsoft.com/office/powerpoint/2010/main" val="172926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box slid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8330" y="813225"/>
            <a:ext cx="3953762" cy="3952505"/>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8" y="40985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5" name="Content Placeholder 8"/>
          <p:cNvSpPr>
            <a:spLocks noGrp="1"/>
          </p:cNvSpPr>
          <p:nvPr>
            <p:ph sz="quarter" idx="15"/>
          </p:nvPr>
        </p:nvSpPr>
        <p:spPr>
          <a:xfrm>
            <a:off x="4778757" y="813225"/>
            <a:ext cx="3953762" cy="3952505"/>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1022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116240" y="63932"/>
            <a:ext cx="8865031" cy="507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983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D44-AA00-4C54-A272-C3A9D5AF6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2ED7F3-FAF7-4D67-BBD4-8C752F7793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33C30-269A-4C25-83D2-5CCDD4CB6100}"/>
              </a:ext>
            </a:extLst>
          </p:cNvPr>
          <p:cNvSpPr>
            <a:spLocks noGrp="1"/>
          </p:cNvSpPr>
          <p:nvPr>
            <p:ph type="dt" sz="half" idx="10"/>
          </p:nvPr>
        </p:nvSpPr>
        <p:spPr/>
        <p:txBody>
          <a:bodyPr/>
          <a:lstStyle/>
          <a:p>
            <a:fld id="{C28A7355-7E67-4092-8297-DCFDA51DAC54}" type="datetimeFigureOut">
              <a:rPr lang="en-US" smtClean="0"/>
              <a:t>6/16/2022</a:t>
            </a:fld>
            <a:endParaRPr lang="en-US"/>
          </a:p>
        </p:txBody>
      </p:sp>
      <p:sp>
        <p:nvSpPr>
          <p:cNvPr id="5" name="Footer Placeholder 4">
            <a:extLst>
              <a:ext uri="{FF2B5EF4-FFF2-40B4-BE49-F238E27FC236}">
                <a16:creationId xmlns:a16="http://schemas.microsoft.com/office/drawing/2014/main" id="{272BE9F9-57CD-49A4-A1C1-323D19857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96C0D-3B65-4722-A7AC-98B60BE41DE9}"/>
              </a:ext>
            </a:extLst>
          </p:cNvPr>
          <p:cNvSpPr>
            <a:spLocks noGrp="1"/>
          </p:cNvSpPr>
          <p:nvPr>
            <p:ph type="sldNum" sz="quarter" idx="12"/>
          </p:nvPr>
        </p:nvSpPr>
        <p:spPr/>
        <p:txBody>
          <a:bodyPr/>
          <a:lstStyle/>
          <a:p>
            <a:fld id="{A50DA723-C46C-423B-976B-260DEE1CCC89}" type="slidenum">
              <a:rPr lang="en-US" smtClean="0"/>
              <a:t>‹#›</a:t>
            </a:fld>
            <a:endParaRPr lang="en-US"/>
          </a:p>
        </p:txBody>
      </p:sp>
    </p:spTree>
    <p:extLst>
      <p:ext uri="{BB962C8B-B14F-4D97-AF65-F5344CB8AC3E}">
        <p14:creationId xmlns:p14="http://schemas.microsoft.com/office/powerpoint/2010/main" val="196784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D924-8577-4C05-8DCA-6D2BB24AF88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BC6C38-FE55-4337-8698-90162D47F2C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71F829F-6BF3-47DF-AE03-A757CB3DE645}"/>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258CA-1496-45AE-8ABB-246A8DC2FE0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1BC4D0C-5CAC-4BDC-8543-AFEB50EF22C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A574F8-C818-40B3-AA2B-40D8510904AF}"/>
              </a:ext>
            </a:extLst>
          </p:cNvPr>
          <p:cNvSpPr>
            <a:spLocks noGrp="1"/>
          </p:cNvSpPr>
          <p:nvPr>
            <p:ph type="dt" sz="half" idx="10"/>
          </p:nvPr>
        </p:nvSpPr>
        <p:spPr/>
        <p:txBody>
          <a:bodyPr/>
          <a:lstStyle/>
          <a:p>
            <a:fld id="{C28A7355-7E67-4092-8297-DCFDA51DAC54}" type="datetimeFigureOut">
              <a:rPr lang="en-US" smtClean="0"/>
              <a:t>6/16/2022</a:t>
            </a:fld>
            <a:endParaRPr lang="en-US"/>
          </a:p>
        </p:txBody>
      </p:sp>
      <p:sp>
        <p:nvSpPr>
          <p:cNvPr id="8" name="Footer Placeholder 7">
            <a:extLst>
              <a:ext uri="{FF2B5EF4-FFF2-40B4-BE49-F238E27FC236}">
                <a16:creationId xmlns:a16="http://schemas.microsoft.com/office/drawing/2014/main" id="{B2FDB5DB-B57E-4F3B-8AA2-AE1870542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323717-13FC-4C64-A1BE-0FBD92B003B1}"/>
              </a:ext>
            </a:extLst>
          </p:cNvPr>
          <p:cNvSpPr>
            <a:spLocks noGrp="1"/>
          </p:cNvSpPr>
          <p:nvPr>
            <p:ph type="sldNum" sz="quarter" idx="12"/>
          </p:nvPr>
        </p:nvSpPr>
        <p:spPr/>
        <p:txBody>
          <a:bodyPr/>
          <a:lstStyle/>
          <a:p>
            <a:fld id="{A50DA723-C46C-423B-976B-260DEE1CCC89}" type="slidenum">
              <a:rPr lang="en-US" smtClean="0"/>
              <a:t>‹#›</a:t>
            </a:fld>
            <a:endParaRPr lang="en-US"/>
          </a:p>
        </p:txBody>
      </p:sp>
    </p:spTree>
    <p:extLst>
      <p:ext uri="{BB962C8B-B14F-4D97-AF65-F5344CB8AC3E}">
        <p14:creationId xmlns:p14="http://schemas.microsoft.com/office/powerpoint/2010/main" val="262035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5A89C8-AA04-4D43-9891-1028CA493994}"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37059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A89C8-AA04-4D43-9891-1028CA493994}"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25406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A89C8-AA04-4D43-9891-1028CA493994}"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19167-B79B-4147-A50E-AE39A6947401}" type="slidenum">
              <a:rPr lang="en-US" smtClean="0"/>
              <a:t>‹#›</a:t>
            </a:fld>
            <a:endParaRPr lang="en-US"/>
          </a:p>
        </p:txBody>
      </p:sp>
    </p:spTree>
    <p:extLst>
      <p:ext uri="{BB962C8B-B14F-4D97-AF65-F5344CB8AC3E}">
        <p14:creationId xmlns:p14="http://schemas.microsoft.com/office/powerpoint/2010/main" val="364249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1.xml"/><Relationship Id="rId7" Type="http://schemas.openxmlformats.org/officeDocument/2006/relationships/tags" Target="../tags/tag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image" Target="../media/image5.png"/><Relationship Id="rId4" Type="http://schemas.openxmlformats.org/officeDocument/2006/relationships/slideLayout" Target="../slideLayouts/slideLayout22.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8408" y="275258"/>
            <a:ext cx="7499252" cy="0"/>
          </a:xfrm>
          <a:prstGeom prst="line">
            <a:avLst/>
          </a:prstGeom>
          <a:ln w="9525">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8408" y="650803"/>
            <a:ext cx="8321040" cy="0"/>
          </a:xfrm>
          <a:prstGeom prst="line">
            <a:avLst/>
          </a:prstGeom>
          <a:ln w="12700">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4830331"/>
            <a:ext cx="8321040"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userDrawn="1"/>
        </p:nvSpPr>
        <p:spPr>
          <a:xfrm>
            <a:off x="8077200" y="4949416"/>
            <a:ext cx="762000" cy="171450"/>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A4524-850C-6D4F-85BC-70D4F734157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1" name="Content Placeholder 8"/>
          <p:cNvSpPr txBox="1">
            <a:spLocks/>
          </p:cNvSpPr>
          <p:nvPr userDrawn="1"/>
        </p:nvSpPr>
        <p:spPr>
          <a:xfrm>
            <a:off x="470001" y="1274219"/>
            <a:ext cx="8348472" cy="3328872"/>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endParaRPr lang="en-US" dirty="0"/>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69996" y="122942"/>
            <a:ext cx="576408" cy="432306"/>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userDrawn="1"/>
        </p:nvSpPr>
        <p:spPr>
          <a:xfrm>
            <a:off x="7467600" y="4822712"/>
            <a:ext cx="1371600" cy="157385"/>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t>Updated: </a:t>
            </a:r>
            <a:fld id="{2C37D8C4-C6B7-4C1A-9D05-DCC293D70813}" type="datetime1">
              <a:rPr lang="en-US" smtClean="0"/>
              <a:t>6/16/2022</a:t>
            </a:fld>
            <a:endParaRPr lang="en-US" dirty="0"/>
          </a:p>
        </p:txBody>
      </p:sp>
      <p:sp>
        <p:nvSpPr>
          <p:cNvPr id="2" name="TextBox 1"/>
          <p:cNvSpPr txBox="1"/>
          <p:nvPr userDrawn="1"/>
        </p:nvSpPr>
        <p:spPr>
          <a:xfrm>
            <a:off x="3150034" y="4885264"/>
            <a:ext cx="2843939" cy="230832"/>
          </a:xfrm>
          <a:prstGeom prst="rect">
            <a:avLst/>
          </a:prstGeom>
          <a:noFill/>
        </p:spPr>
        <p:txBody>
          <a:bodyPr wrap="square" rtlCol="0">
            <a:spAutoFit/>
          </a:bodyPr>
          <a:lstStyle/>
          <a:p>
            <a:pPr algn="ctr"/>
            <a:r>
              <a:rPr lang="en-US" sz="900" b="0" dirty="0">
                <a:solidFill>
                  <a:srgbClr val="FF0000"/>
                </a:solidFill>
              </a:rPr>
              <a:t>Draft for Discussion Purposes Only</a:t>
            </a:r>
          </a:p>
        </p:txBody>
      </p:sp>
    </p:spTree>
  </p:cSld>
  <p:clrMap bg1="lt1" tx1="dk1" bg2="lt2" tx2="dk2" accent1="accent1" accent2="accent2" accent3="accent3" accent4="accent4" accent5="accent5" accent6="accent6" hlink="hlink" folHlink="folHlink"/>
  <p:sldLayoutIdLst>
    <p:sldLayoutId id="2147483658" r:id="rId1"/>
    <p:sldLayoutId id="2147483655" r:id="rId2"/>
    <p:sldLayoutId id="2147483657" r:id="rId3"/>
    <p:sldLayoutId id="2147483656" r:id="rId4"/>
    <p:sldLayoutId id="2147483659" r:id="rId5"/>
    <p:sldLayoutId id="2147483660" r:id="rId6"/>
  </p:sldLayoutIdLst>
  <p:hf sldNum="0"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B5A89C8-AA04-4D43-9891-1028CA493994}" type="datetimeFigureOut">
              <a:rPr lang="en-US" smtClean="0"/>
              <a:t>6/16/2022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919167-B79B-4147-A50E-AE39A6947401}" type="slidenum">
              <a:rPr lang="en-US" smtClean="0"/>
              <a:t>‹#›</a:t>
            </a:fld>
            <a:endParaRPr lang="en-US"/>
          </a:p>
        </p:txBody>
      </p:sp>
    </p:spTree>
    <p:extLst>
      <p:ext uri="{BB962C8B-B14F-4D97-AF65-F5344CB8AC3E}">
        <p14:creationId xmlns:p14="http://schemas.microsoft.com/office/powerpoint/2010/main" val="30581010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9"/>
          <a:srcRect l="23065"/>
          <a:stretch>
            <a:fillRect/>
          </a:stretch>
        </p:blipFill>
        <p:spPr bwMode="auto">
          <a:xfrm>
            <a:off x="1" y="1"/>
            <a:ext cx="9150350" cy="697706"/>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82154"/>
            <a:ext cx="5664200" cy="5715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914400"/>
            <a:ext cx="8153400" cy="38862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2" y="5142310"/>
            <a:ext cx="9161463" cy="0"/>
          </a:xfrm>
          <a:prstGeom prst="line">
            <a:avLst/>
          </a:prstGeom>
          <a:noFill/>
          <a:ln w="9525">
            <a:solidFill>
              <a:schemeClr val="bg2"/>
            </a:solidFill>
            <a:round/>
            <a:headEnd/>
            <a:tailEnd/>
          </a:ln>
          <a:effectLst/>
        </p:spPr>
        <p:txBody>
          <a:bodyPr lIns="34290" rIns="34290" anchor="ctr"/>
          <a:lstStyle/>
          <a:p>
            <a:pPr algn="ctr" eaLnBrk="0" fontAlgn="base" hangingPunct="0">
              <a:spcBef>
                <a:spcPct val="0"/>
              </a:spcBef>
              <a:spcAft>
                <a:spcPct val="0"/>
              </a:spcAft>
              <a:defRPr/>
            </a:pPr>
            <a:endParaRPr lang="en-US" sz="1200" dirty="0">
              <a:solidFill>
                <a:srgbClr val="000000"/>
              </a:solidFill>
            </a:endParaRPr>
          </a:p>
        </p:txBody>
      </p:sp>
      <p:pic>
        <p:nvPicPr>
          <p:cNvPr id="1030" name="Picture 6" descr="best ver2b seal"/>
          <p:cNvPicPr>
            <a:picLocks noChangeAspect="1" noChangeArrowheads="1"/>
          </p:cNvPicPr>
          <p:nvPr/>
        </p:nvPicPr>
        <p:blipFill>
          <a:blip r:embed="rId10">
            <a:clrChange>
              <a:clrFrom>
                <a:srgbClr val="003264"/>
              </a:clrFrom>
              <a:clrTo>
                <a:srgbClr val="003264">
                  <a:alpha val="0"/>
                </a:srgbClr>
              </a:clrTo>
            </a:clrChange>
          </a:blip>
          <a:srcRect/>
          <a:stretch>
            <a:fillRect/>
          </a:stretch>
        </p:blipFill>
        <p:spPr bwMode="auto">
          <a:xfrm>
            <a:off x="25400" y="117873"/>
            <a:ext cx="762000" cy="548878"/>
          </a:xfrm>
          <a:prstGeom prst="rect">
            <a:avLst/>
          </a:prstGeom>
          <a:noFill/>
          <a:ln w="9525">
            <a:noFill/>
            <a:miter lim="800000"/>
            <a:headEnd/>
            <a:tailEnd/>
          </a:ln>
        </p:spPr>
      </p:pic>
      <p:sp>
        <p:nvSpPr>
          <p:cNvPr id="3198985" name="Text Box 9"/>
          <p:cNvSpPr txBox="1">
            <a:spLocks noChangeArrowheads="1"/>
          </p:cNvSpPr>
          <p:nvPr/>
        </p:nvSpPr>
        <p:spPr bwMode="auto">
          <a:xfrm>
            <a:off x="4038600" y="4833939"/>
            <a:ext cx="1066800" cy="207749"/>
          </a:xfrm>
          <a:prstGeom prst="rect">
            <a:avLst/>
          </a:prstGeom>
          <a:noFill/>
          <a:ln w="9525">
            <a:noFill/>
            <a:miter lim="800000"/>
            <a:headEnd/>
            <a:tailEnd/>
          </a:ln>
          <a:effectLst/>
        </p:spPr>
        <p:txBody>
          <a:bodyPr lIns="34290" rIns="34290">
            <a:spAutoFit/>
          </a:bodyPr>
          <a:lstStyle/>
          <a:p>
            <a:pPr algn="ctr" eaLnBrk="0" fontAlgn="base" hangingPunct="0">
              <a:spcBef>
                <a:spcPct val="50000"/>
              </a:spcBef>
              <a:spcAft>
                <a:spcPct val="0"/>
              </a:spcAft>
              <a:defRPr/>
            </a:pPr>
            <a:fld id="{74C11B1E-D27A-4545-9113-CFB59631C2EA}" type="slidenum">
              <a:rPr lang="en-US" sz="750">
                <a:solidFill>
                  <a:srgbClr val="000000"/>
                </a:solidFill>
              </a:rPr>
              <a:pPr algn="ctr" eaLnBrk="0" fontAlgn="base" hangingPunct="0">
                <a:spcBef>
                  <a:spcPct val="50000"/>
                </a:spcBef>
                <a:spcAft>
                  <a:spcPct val="0"/>
                </a:spcAft>
                <a:defRPr/>
              </a:pPr>
              <a:t>‹#›</a:t>
            </a:fld>
            <a:endParaRPr lang="en-US" sz="750" dirty="0">
              <a:solidFill>
                <a:srgbClr val="000000"/>
              </a:solidFill>
            </a:endParaRPr>
          </a:p>
        </p:txBody>
      </p:sp>
      <p:sp>
        <p:nvSpPr>
          <p:cNvPr id="3198987" name="AcnSubjectTitle_ID_3198987" hidden="1"/>
          <p:cNvSpPr txBox="1">
            <a:spLocks noChangeArrowheads="1"/>
          </p:cNvSpPr>
          <p:nvPr>
            <p:custDataLst>
              <p:tags r:id="rId7"/>
            </p:custDataLst>
          </p:nvPr>
        </p:nvSpPr>
        <p:spPr bwMode="gray">
          <a:xfrm>
            <a:off x="836613" y="1065610"/>
            <a:ext cx="6985000" cy="184666"/>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200" b="1" dirty="0">
                <a:solidFill>
                  <a:srgbClr val="000000"/>
                </a:solidFill>
              </a:rPr>
              <a:t>Subject Title</a:t>
            </a:r>
          </a:p>
        </p:txBody>
      </p:sp>
      <p:sp>
        <p:nvSpPr>
          <p:cNvPr id="3198988" name="AcnFootnote_ID_3198988" hidden="1"/>
          <p:cNvSpPr txBox="1">
            <a:spLocks noChangeArrowheads="1"/>
          </p:cNvSpPr>
          <p:nvPr>
            <p:custDataLst>
              <p:tags r:id="rId8"/>
            </p:custDataLst>
          </p:nvPr>
        </p:nvSpPr>
        <p:spPr bwMode="gray">
          <a:xfrm>
            <a:off x="836614" y="4688369"/>
            <a:ext cx="5564187" cy="253916"/>
          </a:xfrm>
          <a:prstGeom prst="rect">
            <a:avLst/>
          </a:prstGeom>
          <a:noFill/>
          <a:ln w="9525" algn="ctr">
            <a:noFill/>
            <a:miter lim="800000"/>
            <a:headEnd/>
            <a:tailEnd/>
          </a:ln>
          <a:effectLst/>
        </p:spPr>
        <p:txBody>
          <a:bodyPr lIns="0" tIns="0" rIns="0" bIns="0" anchor="b">
            <a:spAutoFit/>
          </a:bodyPr>
          <a:lstStyle/>
          <a:p>
            <a:pPr marL="403622" indent="-403622" fontAlgn="base">
              <a:spcBef>
                <a:spcPct val="0"/>
              </a:spcBef>
              <a:spcAft>
                <a:spcPct val="0"/>
              </a:spcAft>
              <a:buClr>
                <a:srgbClr val="000000"/>
              </a:buClr>
              <a:defRPr/>
            </a:pPr>
            <a:r>
              <a:rPr lang="en-US" sz="750" dirty="0">
                <a:solidFill>
                  <a:srgbClr val="000000"/>
                </a:solidFill>
              </a:rPr>
              <a:t>*	Footnote</a:t>
            </a:r>
          </a:p>
          <a:p>
            <a:pPr marL="403622" indent="-403622" fontAlgn="base">
              <a:spcBef>
                <a:spcPct val="20000"/>
              </a:spcBef>
              <a:spcAft>
                <a:spcPct val="0"/>
              </a:spcAft>
              <a:buClr>
                <a:srgbClr val="000000"/>
              </a:buClr>
              <a:defRPr/>
            </a:pPr>
            <a:r>
              <a:rPr lang="en-US" sz="750" dirty="0">
                <a:solidFill>
                  <a:srgbClr val="000000"/>
                </a:solidFill>
              </a:rPr>
              <a:t>Source:	Source</a:t>
            </a:r>
          </a:p>
        </p:txBody>
      </p:sp>
    </p:spTree>
    <p:extLst>
      <p:ext uri="{BB962C8B-B14F-4D97-AF65-F5344CB8AC3E}">
        <p14:creationId xmlns:p14="http://schemas.microsoft.com/office/powerpoint/2010/main" val="30471692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hf sldNum="0" hdr="0" dt="0"/>
  <p:txStyles>
    <p:titleStyle>
      <a:lvl1pPr algn="l" rtl="0" eaLnBrk="0" fontAlgn="base" hangingPunct="0">
        <a:spcBef>
          <a:spcPct val="20000"/>
        </a:spcBef>
        <a:spcAft>
          <a:spcPct val="0"/>
        </a:spcAft>
        <a:tabLst>
          <a:tab pos="686991" algn="l"/>
        </a:tabLst>
        <a:defRPr sz="1800" b="1">
          <a:solidFill>
            <a:srgbClr val="FFC000"/>
          </a:solidFill>
          <a:latin typeface="+mj-lt"/>
          <a:ea typeface="+mj-ea"/>
          <a:cs typeface="+mj-cs"/>
        </a:defRPr>
      </a:lvl1pPr>
      <a:lvl2pPr algn="l" rtl="0" eaLnBrk="0" fontAlgn="base" hangingPunct="0">
        <a:spcBef>
          <a:spcPct val="20000"/>
        </a:spcBef>
        <a:spcAft>
          <a:spcPct val="0"/>
        </a:spcAft>
        <a:tabLst>
          <a:tab pos="686991" algn="l"/>
        </a:tabLst>
        <a:defRPr sz="1800" b="1">
          <a:solidFill>
            <a:srgbClr val="FFC000"/>
          </a:solidFill>
          <a:latin typeface="Arial" pitchFamily="34" charset="0"/>
        </a:defRPr>
      </a:lvl2pPr>
      <a:lvl3pPr algn="l" rtl="0" eaLnBrk="0" fontAlgn="base" hangingPunct="0">
        <a:spcBef>
          <a:spcPct val="20000"/>
        </a:spcBef>
        <a:spcAft>
          <a:spcPct val="0"/>
        </a:spcAft>
        <a:tabLst>
          <a:tab pos="686991" algn="l"/>
        </a:tabLst>
        <a:defRPr sz="1800" b="1">
          <a:solidFill>
            <a:srgbClr val="FFC000"/>
          </a:solidFill>
          <a:latin typeface="Arial" pitchFamily="34" charset="0"/>
        </a:defRPr>
      </a:lvl3pPr>
      <a:lvl4pPr algn="l" rtl="0" eaLnBrk="0" fontAlgn="base" hangingPunct="0">
        <a:spcBef>
          <a:spcPct val="20000"/>
        </a:spcBef>
        <a:spcAft>
          <a:spcPct val="0"/>
        </a:spcAft>
        <a:tabLst>
          <a:tab pos="686991" algn="l"/>
        </a:tabLst>
        <a:defRPr sz="1800" b="1">
          <a:solidFill>
            <a:srgbClr val="FFC000"/>
          </a:solidFill>
          <a:latin typeface="Arial" pitchFamily="34" charset="0"/>
        </a:defRPr>
      </a:lvl4pPr>
      <a:lvl5pPr algn="l" rtl="0" eaLnBrk="0" fontAlgn="base" hangingPunct="0">
        <a:spcBef>
          <a:spcPct val="20000"/>
        </a:spcBef>
        <a:spcAft>
          <a:spcPct val="0"/>
        </a:spcAft>
        <a:tabLst>
          <a:tab pos="686991" algn="l"/>
        </a:tabLst>
        <a:defRPr sz="1800" b="1">
          <a:solidFill>
            <a:srgbClr val="FFC000"/>
          </a:solidFill>
          <a:latin typeface="Arial" pitchFamily="34" charset="0"/>
        </a:defRPr>
      </a:lvl5pPr>
      <a:lvl6pPr marL="342900" algn="l" rtl="0" eaLnBrk="0" fontAlgn="base" hangingPunct="0">
        <a:spcBef>
          <a:spcPct val="20000"/>
        </a:spcBef>
        <a:spcAft>
          <a:spcPct val="0"/>
        </a:spcAft>
        <a:tabLst>
          <a:tab pos="686991" algn="l"/>
        </a:tabLst>
        <a:defRPr sz="1800" b="1">
          <a:solidFill>
            <a:schemeClr val="accent1"/>
          </a:solidFill>
          <a:latin typeface="Arial" pitchFamily="34" charset="0"/>
        </a:defRPr>
      </a:lvl6pPr>
      <a:lvl7pPr marL="685800" algn="l" rtl="0" eaLnBrk="0" fontAlgn="base" hangingPunct="0">
        <a:spcBef>
          <a:spcPct val="20000"/>
        </a:spcBef>
        <a:spcAft>
          <a:spcPct val="0"/>
        </a:spcAft>
        <a:tabLst>
          <a:tab pos="686991" algn="l"/>
        </a:tabLst>
        <a:defRPr sz="1800" b="1">
          <a:solidFill>
            <a:schemeClr val="accent1"/>
          </a:solidFill>
          <a:latin typeface="Arial" pitchFamily="34" charset="0"/>
        </a:defRPr>
      </a:lvl7pPr>
      <a:lvl8pPr marL="1028700" algn="l" rtl="0" eaLnBrk="0" fontAlgn="base" hangingPunct="0">
        <a:spcBef>
          <a:spcPct val="20000"/>
        </a:spcBef>
        <a:spcAft>
          <a:spcPct val="0"/>
        </a:spcAft>
        <a:tabLst>
          <a:tab pos="686991" algn="l"/>
        </a:tabLst>
        <a:defRPr sz="1800" b="1">
          <a:solidFill>
            <a:schemeClr val="accent1"/>
          </a:solidFill>
          <a:latin typeface="Arial" pitchFamily="34" charset="0"/>
        </a:defRPr>
      </a:lvl8pPr>
      <a:lvl9pPr marL="1371600" algn="l" rtl="0" eaLnBrk="0" fontAlgn="base" hangingPunct="0">
        <a:spcBef>
          <a:spcPct val="20000"/>
        </a:spcBef>
        <a:spcAft>
          <a:spcPct val="0"/>
        </a:spcAft>
        <a:tabLst>
          <a:tab pos="686991" algn="l"/>
        </a:tabLst>
        <a:defRPr sz="1800" b="1">
          <a:solidFill>
            <a:schemeClr val="accent1"/>
          </a:solidFill>
          <a:latin typeface="Arial" pitchFamily="34" charset="0"/>
        </a:defRPr>
      </a:lvl9pPr>
    </p:titleStyle>
    <p:bodyStyle>
      <a:lvl1pPr marL="285750" indent="-285750" algn="l" rtl="0" eaLnBrk="0" fontAlgn="base" hangingPunct="0">
        <a:spcBef>
          <a:spcPct val="0"/>
        </a:spcBef>
        <a:spcAft>
          <a:spcPts val="9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426244" indent="-166688" algn="l" rtl="0" eaLnBrk="0" fontAlgn="base" hangingPunct="0">
        <a:spcBef>
          <a:spcPct val="0"/>
        </a:spcBef>
        <a:spcAft>
          <a:spcPts val="9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554831" indent="-257175"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685800" indent="-259556" algn="l" rtl="0" eaLnBrk="0" fontAlgn="base" hangingPunct="0">
        <a:spcBef>
          <a:spcPct val="0"/>
        </a:spcBef>
        <a:spcAft>
          <a:spcPts val="9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000125" indent="-228600" algn="l" rtl="0" eaLnBrk="0" fontAlgn="base" hangingPunct="0">
        <a:spcBef>
          <a:spcPct val="0"/>
        </a:spcBef>
        <a:spcAft>
          <a:spcPts val="900"/>
        </a:spcAft>
        <a:buClr>
          <a:schemeClr val="tx1"/>
        </a:buClr>
        <a:buChar char="–"/>
        <a:defRPr sz="1200" b="1">
          <a:solidFill>
            <a:srgbClr val="003366"/>
          </a:solidFill>
          <a:latin typeface="Calibri" pitchFamily="34" charset="0"/>
          <a:ea typeface="Calibri" pitchFamily="34" charset="0"/>
          <a:cs typeface="Calibri" pitchFamily="34" charset="0"/>
        </a:defRPr>
      </a:lvl5pPr>
      <a:lvl6pPr marL="1343025" indent="-228600" algn="l" rtl="0" fontAlgn="base">
        <a:lnSpc>
          <a:spcPct val="90000"/>
        </a:lnSpc>
        <a:spcBef>
          <a:spcPct val="25000"/>
        </a:spcBef>
        <a:spcAft>
          <a:spcPct val="0"/>
        </a:spcAft>
        <a:buClr>
          <a:schemeClr val="tx1"/>
        </a:buClr>
        <a:buChar char="–"/>
        <a:defRPr sz="1200">
          <a:solidFill>
            <a:schemeClr val="tx1"/>
          </a:solidFill>
          <a:latin typeface="+mn-lt"/>
        </a:defRPr>
      </a:lvl6pPr>
      <a:lvl7pPr marL="1685925" indent="-228600" algn="l" rtl="0" fontAlgn="base">
        <a:lnSpc>
          <a:spcPct val="90000"/>
        </a:lnSpc>
        <a:spcBef>
          <a:spcPct val="25000"/>
        </a:spcBef>
        <a:spcAft>
          <a:spcPct val="0"/>
        </a:spcAft>
        <a:buClr>
          <a:schemeClr val="tx1"/>
        </a:buClr>
        <a:buChar char="–"/>
        <a:defRPr sz="1200">
          <a:solidFill>
            <a:schemeClr val="tx1"/>
          </a:solidFill>
          <a:latin typeface="+mn-lt"/>
        </a:defRPr>
      </a:lvl7pPr>
      <a:lvl8pPr marL="2028825" indent="-228600" algn="l" rtl="0" fontAlgn="base">
        <a:lnSpc>
          <a:spcPct val="90000"/>
        </a:lnSpc>
        <a:spcBef>
          <a:spcPct val="25000"/>
        </a:spcBef>
        <a:spcAft>
          <a:spcPct val="0"/>
        </a:spcAft>
        <a:buClr>
          <a:schemeClr val="tx1"/>
        </a:buClr>
        <a:buChar char="–"/>
        <a:defRPr sz="1200">
          <a:solidFill>
            <a:schemeClr val="tx1"/>
          </a:solidFill>
          <a:latin typeface="+mn-lt"/>
        </a:defRPr>
      </a:lvl8pPr>
      <a:lvl9pPr marL="2371725" indent="-228600" algn="l" rtl="0" fontAlgn="base">
        <a:lnSpc>
          <a:spcPct val="90000"/>
        </a:lnSpc>
        <a:spcBef>
          <a:spcPct val="25000"/>
        </a:spcBef>
        <a:spcAft>
          <a:spcPct val="0"/>
        </a:spcAft>
        <a:buClr>
          <a:schemeClr val="tx1"/>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2470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309368" y="4847883"/>
            <a:ext cx="679932" cy="257994"/>
          </a:xfrm>
          <a:prstGeom prst="rect">
            <a:avLst/>
          </a:prstGeom>
        </p:spPr>
        <p:txBody>
          <a:bodyPr vert="horz" lIns="0" tIns="0" rIns="0" bIns="0" rtlCol="0" anchor="b" anchorCtr="0"/>
          <a:lstStyle>
            <a:lvl1pPr algn="r">
              <a:tabLst/>
              <a:defRPr sz="900">
                <a:solidFill>
                  <a:schemeClr val="bg1"/>
                </a:solidFill>
              </a:defRPr>
            </a:lvl1pPr>
          </a:lstStyle>
          <a:p>
            <a:pPr algn="l"/>
            <a:fld id="{505F0C8D-A0D7-4447-B75A-6E0EAAD50C66}" type="slidenum">
              <a:rPr lang="en-US" smtClean="0"/>
              <a:pPr algn="l"/>
              <a:t>‹#›</a:t>
            </a:fld>
            <a:endParaRPr lang="en-US" dirty="0"/>
          </a:p>
        </p:txBody>
      </p:sp>
      <p:pic>
        <p:nvPicPr>
          <p:cNvPr id="5" name="Picture 4">
            <a:extLst>
              <a:ext uri="{FF2B5EF4-FFF2-40B4-BE49-F238E27FC236}">
                <a16:creationId xmlns:a16="http://schemas.microsoft.com/office/drawing/2014/main" id="{916F381A-B863-4021-9E26-3754E5033B5F}"/>
              </a:ext>
            </a:extLst>
          </p:cNvPr>
          <p:cNvPicPr>
            <a:picLocks noChangeAspect="1"/>
          </p:cNvPicPr>
          <p:nvPr userDrawn="1"/>
        </p:nvPicPr>
        <p:blipFill rotWithShape="1">
          <a:blip r:embed="rId8"/>
          <a:srcRect l="25000"/>
          <a:stretch/>
        </p:blipFill>
        <p:spPr>
          <a:xfrm>
            <a:off x="0" y="439929"/>
            <a:ext cx="9144000" cy="4703572"/>
          </a:xfrm>
          <a:prstGeom prst="rect">
            <a:avLst/>
          </a:prstGeom>
        </p:spPr>
      </p:pic>
    </p:spTree>
    <p:extLst>
      <p:ext uri="{BB962C8B-B14F-4D97-AF65-F5344CB8AC3E}">
        <p14:creationId xmlns:p14="http://schemas.microsoft.com/office/powerpoint/2010/main" val="16541013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Clr>
          <a:srgbClr val="007EBD"/>
        </a:buClr>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Clr>
          <a:schemeClr val="tx1">
            <a:lumMod val="65000"/>
            <a:lumOff val="35000"/>
          </a:schemeClr>
        </a:buClr>
        <a:buFont typeface="Arial"/>
        <a:buChar char="–"/>
        <a:defRPr sz="2100" kern="1200">
          <a:solidFill>
            <a:schemeClr val="tx1"/>
          </a:solidFill>
          <a:latin typeface="Arial"/>
          <a:ea typeface="+mn-ea"/>
          <a:cs typeface="Arial"/>
        </a:defRPr>
      </a:lvl2pPr>
      <a:lvl3pPr marL="857250" indent="-171450" algn="l" defTabSz="342900" rtl="0" eaLnBrk="1" latinLnBrk="0" hangingPunct="1">
        <a:spcBef>
          <a:spcPct val="20000"/>
        </a:spcBef>
        <a:buClr>
          <a:schemeClr val="tx1">
            <a:lumMod val="65000"/>
            <a:lumOff val="35000"/>
          </a:schemeClr>
        </a:buClr>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Clr>
          <a:schemeClr val="tx1">
            <a:lumMod val="65000"/>
            <a:lumOff val="35000"/>
          </a:schemeClr>
        </a:buClr>
        <a:buFont typeface="Arial"/>
        <a:buChar char="–"/>
        <a:defRPr sz="1500" kern="1200">
          <a:solidFill>
            <a:schemeClr val="tx1"/>
          </a:solidFill>
          <a:latin typeface="Arial"/>
          <a:ea typeface="+mn-ea"/>
          <a:cs typeface="Arial"/>
        </a:defRPr>
      </a:lvl4pPr>
      <a:lvl5pPr marL="1543050" indent="-171450" algn="l" defTabSz="342900" rtl="0" eaLnBrk="1" latinLnBrk="0" hangingPunct="1">
        <a:spcBef>
          <a:spcPct val="20000"/>
        </a:spcBef>
        <a:buClr>
          <a:schemeClr val="tx1">
            <a:lumMod val="65000"/>
            <a:lumOff val="35000"/>
          </a:schemeClr>
        </a:buClr>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cid:F89AF8C5-5D48-4F19-A77B-66522B3B4EE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cb-thequestforindependence.com/"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zWhkOJew5aY?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roductory slide.&#10;MCB presentation to DE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6" y="-34290"/>
            <a:ext cx="9257690" cy="5212080"/>
          </a:xfrm>
          <a:prstGeom prst="rect">
            <a:avLst/>
          </a:prstGeom>
        </p:spPr>
      </p:pic>
      <p:sp>
        <p:nvSpPr>
          <p:cNvPr id="110596" name="Rectangle 4"/>
          <p:cNvSpPr>
            <a:spLocks noGrp="1" noChangeArrowheads="1"/>
          </p:cNvSpPr>
          <p:nvPr>
            <p:ph type="ctrTitle" idx="4294967295"/>
          </p:nvPr>
        </p:nvSpPr>
        <p:spPr>
          <a:xfrm>
            <a:off x="588448" y="135351"/>
            <a:ext cx="7967103" cy="1040694"/>
          </a:xfrm>
          <a:prstGeom prst="rect">
            <a:avLst/>
          </a:prstGeom>
        </p:spPr>
        <p:txBody>
          <a:bodyPr anchor="ctr"/>
          <a:lstStyle/>
          <a:p>
            <a:pPr>
              <a:lnSpc>
                <a:spcPct val="100000"/>
              </a:lnSpc>
              <a:spcAft>
                <a:spcPts val="600"/>
              </a:spcAft>
            </a:pPr>
            <a:r>
              <a:rPr lang="en-US" dirty="0">
                <a:solidFill>
                  <a:schemeClr val="bg1"/>
                </a:solidFill>
                <a:latin typeface="Arial Bold" panose="020B0704020202020204" pitchFamily="34" charset="0"/>
                <a:cs typeface="Arial Bold" panose="020B0704020202020204" pitchFamily="34" charset="0"/>
              </a:rPr>
              <a:t>The Massachusetts Commission for the Blind</a:t>
            </a:r>
            <a:endParaRPr lang="en-US" b="1" dirty="0">
              <a:solidFill>
                <a:schemeClr val="bg1"/>
              </a:solidFill>
              <a:latin typeface="Arial Bold" panose="020B0704020202020204" pitchFamily="34" charset="0"/>
              <a:cs typeface="Arial Bold" panose="020B0704020202020204" pitchFamily="34" charset="0"/>
            </a:endParaRPr>
          </a:p>
        </p:txBody>
      </p:sp>
      <p:sp>
        <p:nvSpPr>
          <p:cNvPr id="4" name="Rectangle 4">
            <a:extLst>
              <a:ext uri="{FF2B5EF4-FFF2-40B4-BE49-F238E27FC236}">
                <a16:creationId xmlns:a16="http://schemas.microsoft.com/office/drawing/2014/main" id="{5DE13421-5F14-6A06-699B-80FB0D791F59}"/>
              </a:ext>
            </a:extLst>
          </p:cNvPr>
          <p:cNvSpPr txBox="1">
            <a:spLocks noChangeArrowheads="1"/>
          </p:cNvSpPr>
          <p:nvPr/>
        </p:nvSpPr>
        <p:spPr>
          <a:xfrm>
            <a:off x="3448972" y="2828329"/>
            <a:ext cx="5563292" cy="1040694"/>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lnSpc>
                <a:spcPct val="100000"/>
              </a:lnSpc>
              <a:spcAft>
                <a:spcPts val="600"/>
              </a:spcAft>
            </a:pPr>
            <a:r>
              <a:rPr lang="en-US" sz="2400" kern="0" dirty="0">
                <a:solidFill>
                  <a:schemeClr val="bg1"/>
                </a:solidFill>
                <a:latin typeface="Arial Bold" panose="020B0704020202020204" pitchFamily="34" charset="0"/>
                <a:cs typeface="Arial Bold" panose="020B0704020202020204" pitchFamily="34" charset="0"/>
              </a:rPr>
              <a:t>Presentation to</a:t>
            </a:r>
          </a:p>
          <a:p>
            <a:pPr>
              <a:lnSpc>
                <a:spcPct val="100000"/>
              </a:lnSpc>
              <a:spcAft>
                <a:spcPts val="600"/>
              </a:spcAft>
            </a:pPr>
            <a:r>
              <a:rPr lang="en-US" sz="2400" kern="0" dirty="0">
                <a:solidFill>
                  <a:schemeClr val="bg1"/>
                </a:solidFill>
                <a:latin typeface="Arial Bold" panose="020B0704020202020204" pitchFamily="34" charset="0"/>
                <a:cs typeface="Arial Bold" panose="020B0704020202020204" pitchFamily="34" charset="0"/>
              </a:rPr>
              <a:t> </a:t>
            </a:r>
            <a:br>
              <a:rPr lang="en-US" sz="2400" kern="0" dirty="0">
                <a:solidFill>
                  <a:schemeClr val="bg1"/>
                </a:solidFill>
                <a:latin typeface="Arial Bold" panose="020B0704020202020204" pitchFamily="34" charset="0"/>
                <a:cs typeface="Arial Bold" panose="020B0704020202020204" pitchFamily="34" charset="0"/>
              </a:rPr>
            </a:br>
            <a:r>
              <a:rPr lang="en-US" sz="2400" kern="0" dirty="0">
                <a:solidFill>
                  <a:schemeClr val="bg1"/>
                </a:solidFill>
                <a:latin typeface="Arial Bold" panose="020B0704020202020204" pitchFamily="34" charset="0"/>
                <a:cs typeface="Arial Bold" panose="020B0704020202020204" pitchFamily="34" charset="0"/>
              </a:rPr>
              <a:t>The Massachusetts Department of Elementary and Secondary Education’s Special Education Leaders Meeting</a:t>
            </a:r>
            <a:br>
              <a:rPr lang="en-US" sz="2400" kern="0" dirty="0">
                <a:solidFill>
                  <a:schemeClr val="bg1"/>
                </a:solidFill>
                <a:latin typeface="Arial Bold" panose="020B0704020202020204" pitchFamily="34" charset="0"/>
                <a:cs typeface="Arial Bold" panose="020B0704020202020204" pitchFamily="34" charset="0"/>
              </a:rPr>
            </a:br>
            <a:br>
              <a:rPr lang="en-US" sz="2400" kern="0" dirty="0">
                <a:solidFill>
                  <a:schemeClr val="bg1"/>
                </a:solidFill>
                <a:latin typeface="Arial Bold" panose="020B0704020202020204" pitchFamily="34" charset="0"/>
                <a:cs typeface="Arial Bold" panose="020B0704020202020204" pitchFamily="34" charset="0"/>
              </a:rPr>
            </a:br>
            <a:r>
              <a:rPr lang="en-US" sz="2400" kern="0" dirty="0">
                <a:solidFill>
                  <a:schemeClr val="bg1"/>
                </a:solidFill>
                <a:latin typeface="Arial Bold" panose="020B0704020202020204" pitchFamily="34" charset="0"/>
                <a:cs typeface="Arial Bold" panose="020B0704020202020204" pitchFamily="34" charset="0"/>
              </a:rPr>
              <a:t>June 10, 2022</a:t>
            </a:r>
          </a:p>
        </p:txBody>
      </p:sp>
    </p:spTree>
    <p:extLst>
      <p:ext uri="{BB962C8B-B14F-4D97-AF65-F5344CB8AC3E}">
        <p14:creationId xmlns:p14="http://schemas.microsoft.com/office/powerpoint/2010/main" val="125362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E94BB7-FB28-432D-A02E-5372AA1A5422}"/>
              </a:ext>
            </a:extLst>
          </p:cNvPr>
          <p:cNvSpPr>
            <a:spLocks noGrp="1"/>
          </p:cNvSpPr>
          <p:nvPr>
            <p:ph type="title"/>
          </p:nvPr>
        </p:nvSpPr>
        <p:spPr>
          <a:xfrm>
            <a:off x="462688" y="-280871"/>
            <a:ext cx="7751547" cy="280871"/>
          </a:xfrm>
        </p:spPr>
        <p:txBody>
          <a:bodyPr anchor="b"/>
          <a:lstStyle/>
          <a:p>
            <a:r>
              <a:rPr lang="en-US" dirty="0"/>
              <a:t>Social Rehabilitation (SR)</a:t>
            </a:r>
          </a:p>
        </p:txBody>
      </p:sp>
      <p:sp>
        <p:nvSpPr>
          <p:cNvPr id="3" name="Title 2">
            <a:extLst>
              <a:ext uri="{FF2B5EF4-FFF2-40B4-BE49-F238E27FC236}">
                <a16:creationId xmlns:a16="http://schemas.microsoft.com/office/drawing/2014/main" id="{82ED116E-DF33-4453-B204-FCC55B5D8B49}"/>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SOCIAL REHABILITATION (SR)</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
        <p:nvSpPr>
          <p:cNvPr id="2" name="Content Placeholder 1">
            <a:extLst>
              <a:ext uri="{FF2B5EF4-FFF2-40B4-BE49-F238E27FC236}">
                <a16:creationId xmlns:a16="http://schemas.microsoft.com/office/drawing/2014/main" id="{8388CBD9-E1F8-4B08-B779-83F940DD6133}"/>
              </a:ext>
            </a:extLst>
          </p:cNvPr>
          <p:cNvSpPr>
            <a:spLocks noGrp="1"/>
          </p:cNvSpPr>
          <p:nvPr>
            <p:ph sz="quarter" idx="14"/>
          </p:nvPr>
        </p:nvSpPr>
        <p:spPr>
          <a:xfrm>
            <a:off x="461562" y="872086"/>
            <a:ext cx="5086831" cy="3991439"/>
          </a:xfrm>
        </p:spPr>
        <p:txBody>
          <a:bodyPr/>
          <a:lstStyle/>
          <a:p>
            <a:pPr marL="342900" indent="-342900" algn="just">
              <a:buFont typeface="Arial" panose="020B0604020202020204" pitchFamily="34" charset="0"/>
              <a:buChar char="•"/>
            </a:pPr>
            <a:r>
              <a:rPr lang="en-US" sz="2000" dirty="0">
                <a:solidFill>
                  <a:srgbClr val="00269E"/>
                </a:solidFill>
              </a:rPr>
              <a:t>Social Rehabilitation (SR) services assist in the adjustment to blindness and support maximum personal independence and living in community.</a:t>
            </a:r>
          </a:p>
          <a:p>
            <a:pPr marL="342900" indent="-342900" algn="just">
              <a:buFont typeface="Arial" panose="020B0604020202020204" pitchFamily="34" charset="0"/>
              <a:buChar char="•"/>
            </a:pPr>
            <a:r>
              <a:rPr lang="en-US" sz="2000" dirty="0">
                <a:solidFill>
                  <a:srgbClr val="00269E"/>
                </a:solidFill>
              </a:rPr>
              <a:t>SR services are targeted to children 0-13, seniors and anyone not served by VR including consumers receiving DeafBlind Extended Supports. The SR program is state funded. </a:t>
            </a:r>
            <a:r>
              <a:rPr lang="en-US" sz="2000" b="1" dirty="0">
                <a:solidFill>
                  <a:srgbClr val="00269E"/>
                </a:solidFill>
              </a:rPr>
              <a:t>(2,200 seniors and other non-vocational adults actively receiving services)</a:t>
            </a:r>
          </a:p>
        </p:txBody>
      </p:sp>
      <p:pic>
        <p:nvPicPr>
          <p:cNvPr id="4" name="Picture 3" descr="picture of people holding hands">
            <a:extLst>
              <a:ext uri="{FF2B5EF4-FFF2-40B4-BE49-F238E27FC236}">
                <a16:creationId xmlns:a16="http://schemas.microsoft.com/office/drawing/2014/main" id="{9F2DE8AE-C5F8-47DA-9DA7-353B84B4A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591" y="1145887"/>
            <a:ext cx="3162286" cy="2107676"/>
          </a:xfrm>
          <a:prstGeom prst="rect">
            <a:avLst/>
          </a:prstGeom>
        </p:spPr>
      </p:pic>
    </p:spTree>
    <p:extLst>
      <p:ext uri="{BB962C8B-B14F-4D97-AF65-F5344CB8AC3E}">
        <p14:creationId xmlns:p14="http://schemas.microsoft.com/office/powerpoint/2010/main" val="405404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2B85C-25B0-44A2-8D01-BE0795536B27}"/>
              </a:ext>
            </a:extLst>
          </p:cNvPr>
          <p:cNvSpPr>
            <a:spLocks noGrp="1"/>
          </p:cNvSpPr>
          <p:nvPr>
            <p:ph type="title"/>
          </p:nvPr>
        </p:nvSpPr>
        <p:spPr>
          <a:xfrm>
            <a:off x="462688" y="-280871"/>
            <a:ext cx="7751547" cy="280871"/>
          </a:xfrm>
        </p:spPr>
        <p:txBody>
          <a:bodyPr anchor="b"/>
          <a:lstStyle/>
          <a:p>
            <a:r>
              <a:rPr lang="en-US" dirty="0"/>
              <a:t>Social Rehabilitation (SR) continued</a:t>
            </a:r>
          </a:p>
        </p:txBody>
      </p:sp>
      <p:sp>
        <p:nvSpPr>
          <p:cNvPr id="3" name="Title 2">
            <a:extLst>
              <a:ext uri="{FF2B5EF4-FFF2-40B4-BE49-F238E27FC236}">
                <a16:creationId xmlns:a16="http://schemas.microsoft.com/office/drawing/2014/main" id="{82ED116E-DF33-4453-B204-FCC55B5D8B49}"/>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SOCIAL REHABILITATION (SR)</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
        <p:nvSpPr>
          <p:cNvPr id="2" name="Content Placeholder 1">
            <a:extLst>
              <a:ext uri="{FF2B5EF4-FFF2-40B4-BE49-F238E27FC236}">
                <a16:creationId xmlns:a16="http://schemas.microsoft.com/office/drawing/2014/main" id="{8388CBD9-E1F8-4B08-B779-83F940DD6133}"/>
              </a:ext>
            </a:extLst>
          </p:cNvPr>
          <p:cNvSpPr>
            <a:spLocks noGrp="1"/>
          </p:cNvSpPr>
          <p:nvPr>
            <p:ph sz="quarter" idx="14"/>
          </p:nvPr>
        </p:nvSpPr>
        <p:spPr>
          <a:xfrm>
            <a:off x="501898" y="912516"/>
            <a:ext cx="4761218" cy="3744726"/>
          </a:xfrm>
        </p:spPr>
        <p:txBody>
          <a:bodyPr/>
          <a:lstStyle/>
          <a:p>
            <a:pPr marL="342900" indent="-342900" algn="just">
              <a:buFont typeface="Arial" panose="020B0604020202020204" pitchFamily="34" charset="0"/>
              <a:buChar char="•"/>
            </a:pPr>
            <a:r>
              <a:rPr lang="en-US" sz="2000" dirty="0">
                <a:solidFill>
                  <a:srgbClr val="00269E"/>
                </a:solidFill>
              </a:rPr>
              <a:t>Children Services are part of our Social Rehabilitation program and are for children from birth to 13 years.</a:t>
            </a:r>
          </a:p>
          <a:p>
            <a:pPr marL="342900" indent="-342900" algn="just">
              <a:buFont typeface="Arial" panose="020B0604020202020204" pitchFamily="34" charset="0"/>
              <a:buChar char="•"/>
            </a:pPr>
            <a:r>
              <a:rPr lang="en-US" sz="2000" dirty="0">
                <a:solidFill>
                  <a:srgbClr val="00269E"/>
                </a:solidFill>
              </a:rPr>
              <a:t>This includes case management, information and referral (I&amp;R), funding for afterschool socialization and recreation programs, advocacy and technical assistance around Individualized Education Plans (IEP).</a:t>
            </a:r>
          </a:p>
          <a:p>
            <a:pPr marL="342900" indent="-342900" algn="just">
              <a:buFont typeface="Arial" panose="020B0604020202020204" pitchFamily="34" charset="0"/>
              <a:buChar char="•"/>
            </a:pPr>
            <a:r>
              <a:rPr lang="en-US" sz="2000" b="1" dirty="0">
                <a:solidFill>
                  <a:srgbClr val="00269E"/>
                </a:solidFill>
              </a:rPr>
              <a:t>~770 children actively receiving services</a:t>
            </a:r>
            <a:endParaRPr lang="en-US" dirty="0"/>
          </a:p>
        </p:txBody>
      </p:sp>
      <p:pic>
        <p:nvPicPr>
          <p:cNvPr id="5" name="Picture 4" descr="picture of a young girl">
            <a:extLst>
              <a:ext uri="{FF2B5EF4-FFF2-40B4-BE49-F238E27FC236}">
                <a16:creationId xmlns:a16="http://schemas.microsoft.com/office/drawing/2014/main" id="{BAE83F09-C423-4437-8C3F-A015E0421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1482" y="1479004"/>
            <a:ext cx="3276600" cy="2185492"/>
          </a:xfrm>
          <a:prstGeom prst="rect">
            <a:avLst/>
          </a:prstGeom>
        </p:spPr>
      </p:pic>
    </p:spTree>
    <p:extLst>
      <p:ext uri="{BB962C8B-B14F-4D97-AF65-F5344CB8AC3E}">
        <p14:creationId xmlns:p14="http://schemas.microsoft.com/office/powerpoint/2010/main" val="64675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F74C-1B70-4CA8-BDF2-44D56FD5F377}"/>
              </a:ext>
            </a:extLst>
          </p:cNvPr>
          <p:cNvSpPr>
            <a:spLocks noGrp="1"/>
          </p:cNvSpPr>
          <p:nvPr>
            <p:ph type="title" idx="4294967295"/>
          </p:nvPr>
        </p:nvSpPr>
        <p:spPr>
          <a:xfrm>
            <a:off x="628650" y="-993775"/>
            <a:ext cx="7886700" cy="993775"/>
          </a:xfrm>
          <a:prstGeom prst="rect">
            <a:avLst/>
          </a:prstGeom>
        </p:spPr>
        <p:txBody>
          <a:bodyPr anchor="b"/>
          <a:lstStyle/>
          <a:p>
            <a:r>
              <a:rPr lang="en-US" dirty="0"/>
              <a:t>AIM Library</a:t>
            </a:r>
          </a:p>
        </p:txBody>
      </p:sp>
      <p:sp>
        <p:nvSpPr>
          <p:cNvPr id="3" name="Title 2">
            <a:extLst>
              <a:ext uri="{FF2B5EF4-FFF2-40B4-BE49-F238E27FC236}">
                <a16:creationId xmlns:a16="http://schemas.microsoft.com/office/drawing/2014/main" id="{D0B1DB64-18A7-F064-5D4D-ABCC5347E6E3}"/>
              </a:ext>
            </a:extLst>
          </p:cNvPr>
          <p:cNvSpPr txBox="1">
            <a:spLocks/>
          </p:cNvSpPr>
          <p:nvPr/>
        </p:nvSpPr>
        <p:spPr>
          <a:xfrm>
            <a:off x="1332854" y="72845"/>
            <a:ext cx="6447295"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50" normalizeH="0" baseline="0" noProof="0" dirty="0">
                <a:ln w="13335" cmpd="sng">
                  <a:solidFill>
                    <a:srgbClr val="759AA5">
                      <a:lumMod val="50000"/>
                    </a:srgbClr>
                  </a:solidFill>
                  <a:prstDash val="solid"/>
                </a:ln>
                <a:solidFill>
                  <a:srgbClr val="B9AB6F">
                    <a:tint val="1000"/>
                  </a:srgbClr>
                </a:solidFill>
                <a:effectLst/>
                <a:uLnTx/>
                <a:uFillTx/>
                <a:latin typeface="Arial Bold" panose="020B0704020202020204" pitchFamily="34" charset="0"/>
                <a:ea typeface="+mj-ea"/>
                <a:cs typeface="Arial Bold" panose="020B0704020202020204" pitchFamily="34" charset="0"/>
              </a:rPr>
              <a:t>AIM Library</a:t>
            </a:r>
            <a:br>
              <a:rPr kumimoji="0" lang="en-US" sz="3200" b="1" i="0" u="none" strike="noStrike" kern="1200" cap="none" spc="50" normalizeH="0" baseline="0" noProof="0" dirty="0">
                <a:ln w="13335" cmpd="sng">
                  <a:solidFill>
                    <a:srgbClr val="759AA5">
                      <a:lumMod val="50000"/>
                    </a:srgbClr>
                  </a:solidFill>
                  <a:prstDash val="solid"/>
                </a:ln>
                <a:solidFill>
                  <a:srgbClr val="B9AB6F">
                    <a:tint val="1000"/>
                  </a:srgbClr>
                </a:solidFill>
                <a:effectLst/>
                <a:uLnTx/>
                <a:uFillTx/>
                <a:latin typeface="Tw Cen MT"/>
                <a:ea typeface="+mj-ea"/>
                <a:cs typeface="Arial"/>
              </a:rPr>
            </a:br>
            <a:endPar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j-ea"/>
              <a:cs typeface="Arial"/>
            </a:endParaRPr>
          </a:p>
        </p:txBody>
      </p:sp>
      <p:sp>
        <p:nvSpPr>
          <p:cNvPr id="4" name="TextBox 3">
            <a:extLst>
              <a:ext uri="{FF2B5EF4-FFF2-40B4-BE49-F238E27FC236}">
                <a16:creationId xmlns:a16="http://schemas.microsoft.com/office/drawing/2014/main" id="{CD388FBF-E2C6-4A40-806E-70071FB81D88}"/>
              </a:ext>
            </a:extLst>
          </p:cNvPr>
          <p:cNvSpPr txBox="1"/>
          <p:nvPr/>
        </p:nvSpPr>
        <p:spPr>
          <a:xfrm>
            <a:off x="813791" y="786690"/>
            <a:ext cx="7842013" cy="4001095"/>
          </a:xfrm>
          <a:prstGeom prst="rect">
            <a:avLst/>
          </a:prstGeom>
          <a:noFill/>
        </p:spPr>
        <p:txBody>
          <a:bodyPr wrap="square" rtlCol="0">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Bold" panose="020B0704020202020204" pitchFamily="34" charset="0"/>
              <a:ea typeface="+mn-ea"/>
              <a:cs typeface="Arial Bold" panose="020B07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Massachusetts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Accessible Instructional Materials</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(AIM) library acquires, maintains and distributes braille, large print, and specialized instructional materials from the American Printing House for the Blind to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preschool thru 12th grade blind and visually impaired students.  </a:t>
            </a:r>
          </a:p>
          <a:p>
            <a:pPr marL="285750" marR="0" lvl="0" indent="-28575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AIM Library operates under The Massachusetts Commission for the Blind (MCB) through an interagency service agreement with the DESE as of July 2021</a:t>
            </a:r>
          </a:p>
          <a:p>
            <a:pPr marL="285750" marR="0" lvl="0" indent="-28575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Local education agencies can access AIM Library materials, at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cost to district, </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through the districts certified teacher of the visually impaired (TVI).</a:t>
            </a:r>
            <a:endParaRPr kumimoji="0" lang="en-US" sz="2000" b="0" i="0" u="none" strike="noStrike" kern="1200" cap="none" spc="0" normalizeH="0" baseline="0" noProof="0" dirty="0">
              <a:ln>
                <a:noFill/>
              </a:ln>
              <a:solidFill>
                <a:srgbClr val="FFFFFF"/>
              </a:solidFill>
              <a:effectLst/>
              <a:uLnTx/>
              <a:uFillTx/>
              <a:latin typeface="Arial Bold" panose="020B0704020202020204" pitchFamily="34" charset="0"/>
              <a:ea typeface="+mn-ea"/>
              <a:cs typeface="Arial Bold" panose="020B0704020202020204" pitchFamily="34" charset="0"/>
            </a:endParaRPr>
          </a:p>
        </p:txBody>
      </p:sp>
    </p:spTree>
    <p:extLst>
      <p:ext uri="{BB962C8B-B14F-4D97-AF65-F5344CB8AC3E}">
        <p14:creationId xmlns:p14="http://schemas.microsoft.com/office/powerpoint/2010/main" val="280205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F98BF-CD86-485E-B091-72297AC67BB8}"/>
              </a:ext>
            </a:extLst>
          </p:cNvPr>
          <p:cNvSpPr>
            <a:spLocks noGrp="1"/>
          </p:cNvSpPr>
          <p:nvPr>
            <p:ph type="title" idx="4294967295"/>
          </p:nvPr>
        </p:nvSpPr>
        <p:spPr>
          <a:xfrm>
            <a:off x="628650" y="-993775"/>
            <a:ext cx="7886700" cy="993775"/>
          </a:xfrm>
          <a:prstGeom prst="rect">
            <a:avLst/>
          </a:prstGeom>
        </p:spPr>
        <p:txBody>
          <a:bodyPr anchor="b"/>
          <a:lstStyle/>
          <a:p>
            <a:r>
              <a:rPr lang="en-US" dirty="0"/>
              <a:t>AIM Library continued</a:t>
            </a:r>
          </a:p>
        </p:txBody>
      </p:sp>
      <p:sp>
        <p:nvSpPr>
          <p:cNvPr id="4" name="TextBox 3">
            <a:extLst>
              <a:ext uri="{FF2B5EF4-FFF2-40B4-BE49-F238E27FC236}">
                <a16:creationId xmlns:a16="http://schemas.microsoft.com/office/drawing/2014/main" id="{CD388FBF-E2C6-4A40-806E-70071FB81D88}"/>
              </a:ext>
            </a:extLst>
          </p:cNvPr>
          <p:cNvSpPr txBox="1"/>
          <p:nvPr/>
        </p:nvSpPr>
        <p:spPr>
          <a:xfrm>
            <a:off x="468727" y="663759"/>
            <a:ext cx="8285414" cy="4154984"/>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District TVI’s are responsible for administrating appropriate assessments, facilitating APH’s Student Federal Quota Registration, AIM Library Assurance Form and Parental Consent, and coordinating material requests to assist LEA in providing equal access to the curriculum to support and improve the quality of education for blind and visually impaired students.</a:t>
            </a:r>
          </a:p>
          <a:p>
            <a:pPr marL="171450" marR="0" lvl="0" indent="-17145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Braille requests should be placed by March and Large Print requests should be placed by June. All requests should be submitted  with clean print copies of textbooks.</a:t>
            </a:r>
          </a:p>
          <a:p>
            <a:pPr marL="171450" marR="0" lvl="0" indent="-17145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American Printing House for the Blind(APH) materials may be requested all year.</a:t>
            </a:r>
          </a:p>
        </p:txBody>
      </p:sp>
      <p:pic>
        <p:nvPicPr>
          <p:cNvPr id="2" name="Picture 1" descr="Picture of information related to the AIM Library">
            <a:extLst>
              <a:ext uri="{FF2B5EF4-FFF2-40B4-BE49-F238E27FC236}">
                <a16:creationId xmlns:a16="http://schemas.microsoft.com/office/drawing/2014/main" id="{1BEACBBA-9F7E-7BA3-A902-4701A34A6560}"/>
              </a:ext>
            </a:extLst>
          </p:cNvPr>
          <p:cNvPicPr>
            <a:picLocks noChangeAspect="1"/>
          </p:cNvPicPr>
          <p:nvPr/>
        </p:nvPicPr>
        <p:blipFill>
          <a:blip r:embed="rId3"/>
          <a:stretch>
            <a:fillRect/>
          </a:stretch>
        </p:blipFill>
        <p:spPr>
          <a:xfrm>
            <a:off x="1349984" y="41268"/>
            <a:ext cx="6444031" cy="566977"/>
          </a:xfrm>
          <a:prstGeom prst="rect">
            <a:avLst/>
          </a:prstGeom>
        </p:spPr>
      </p:pic>
    </p:spTree>
    <p:extLst>
      <p:ext uri="{BB962C8B-B14F-4D97-AF65-F5344CB8AC3E}">
        <p14:creationId xmlns:p14="http://schemas.microsoft.com/office/powerpoint/2010/main" val="323968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19FE-CD7E-4FCB-B543-3A855D693D57}"/>
              </a:ext>
            </a:extLst>
          </p:cNvPr>
          <p:cNvSpPr>
            <a:spLocks noGrp="1"/>
          </p:cNvSpPr>
          <p:nvPr>
            <p:ph type="title" idx="4294967295"/>
          </p:nvPr>
        </p:nvSpPr>
        <p:spPr>
          <a:xfrm>
            <a:off x="628650" y="-993775"/>
            <a:ext cx="7886700" cy="993775"/>
          </a:xfrm>
          <a:prstGeom prst="rect">
            <a:avLst/>
          </a:prstGeom>
        </p:spPr>
        <p:txBody>
          <a:bodyPr anchor="b"/>
          <a:lstStyle/>
          <a:p>
            <a:r>
              <a:rPr lang="en-US" dirty="0"/>
              <a:t>AIM Library (3)</a:t>
            </a:r>
          </a:p>
        </p:txBody>
      </p:sp>
      <p:sp>
        <p:nvSpPr>
          <p:cNvPr id="3" name="Title 2">
            <a:extLst>
              <a:ext uri="{FF2B5EF4-FFF2-40B4-BE49-F238E27FC236}">
                <a16:creationId xmlns:a16="http://schemas.microsoft.com/office/drawing/2014/main" id="{0380344F-467E-EDC6-6A5A-AC54DA59FE35}"/>
              </a:ext>
            </a:extLst>
          </p:cNvPr>
          <p:cNvSpPr txBox="1">
            <a:spLocks/>
          </p:cNvSpPr>
          <p:nvPr/>
        </p:nvSpPr>
        <p:spPr>
          <a:xfrm>
            <a:off x="1332854" y="72845"/>
            <a:ext cx="6447295"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50" normalizeH="0" baseline="0" noProof="0" dirty="0">
                <a:ln w="13335" cmpd="sng">
                  <a:solidFill>
                    <a:srgbClr val="759AA5">
                      <a:lumMod val="50000"/>
                    </a:srgbClr>
                  </a:solidFill>
                  <a:prstDash val="solid"/>
                </a:ln>
                <a:solidFill>
                  <a:srgbClr val="B9AB6F">
                    <a:tint val="1000"/>
                  </a:srgbClr>
                </a:solidFill>
                <a:effectLst/>
                <a:uLnTx/>
                <a:uFillTx/>
                <a:latin typeface="Arial Bold" panose="020B0704020202020204" pitchFamily="34" charset="0"/>
                <a:ea typeface="+mj-ea"/>
                <a:cs typeface="Arial Bold" panose="020B0704020202020204" pitchFamily="34" charset="0"/>
              </a:rPr>
              <a:t>AIM Library</a:t>
            </a:r>
            <a:br>
              <a:rPr kumimoji="0" lang="en-US" sz="3200" b="1" i="0" u="none" strike="noStrike" kern="1200" cap="none" spc="50" normalizeH="0" baseline="0" noProof="0" dirty="0">
                <a:ln w="13335" cmpd="sng">
                  <a:solidFill>
                    <a:srgbClr val="759AA5">
                      <a:lumMod val="50000"/>
                    </a:srgbClr>
                  </a:solidFill>
                  <a:prstDash val="solid"/>
                </a:ln>
                <a:solidFill>
                  <a:srgbClr val="B9AB6F">
                    <a:tint val="1000"/>
                  </a:srgbClr>
                </a:solidFill>
                <a:effectLst/>
                <a:uLnTx/>
                <a:uFillTx/>
                <a:latin typeface="Tw Cen MT"/>
                <a:ea typeface="+mj-ea"/>
                <a:cs typeface="Arial"/>
              </a:rPr>
            </a:br>
            <a:endPar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j-ea"/>
              <a:cs typeface="Arial"/>
            </a:endParaRPr>
          </a:p>
        </p:txBody>
      </p:sp>
      <p:sp>
        <p:nvSpPr>
          <p:cNvPr id="4" name="TextBox 3">
            <a:extLst>
              <a:ext uri="{FF2B5EF4-FFF2-40B4-BE49-F238E27FC236}">
                <a16:creationId xmlns:a16="http://schemas.microsoft.com/office/drawing/2014/main" id="{CD388FBF-E2C6-4A40-806E-70071FB81D88}"/>
              </a:ext>
            </a:extLst>
          </p:cNvPr>
          <p:cNvSpPr txBox="1"/>
          <p:nvPr/>
        </p:nvSpPr>
        <p:spPr>
          <a:xfrm>
            <a:off x="495946" y="839255"/>
            <a:ext cx="8190854" cy="33547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AIM Library School Year 2021-2022 </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3,034 Total students reported with a documented visual impairment</a:t>
            </a: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1,815 Legally Blind students registered for APH Federal Quota</a:t>
            </a: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1,219 Students reported as visually impaired</a:t>
            </a: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138 TVI’s from 389 School districts submitted student registrations</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AIM Library provided 2,200 students with over 9,500 accessible materials including braille, large print and assistive technology devices at not charge to districts.</a:t>
            </a:r>
          </a:p>
        </p:txBody>
      </p:sp>
    </p:spTree>
    <p:extLst>
      <p:ext uri="{BB962C8B-B14F-4D97-AF65-F5344CB8AC3E}">
        <p14:creationId xmlns:p14="http://schemas.microsoft.com/office/powerpoint/2010/main" val="367920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466E-24B1-47EB-8480-FD8D28E8F9D8}"/>
              </a:ext>
            </a:extLst>
          </p:cNvPr>
          <p:cNvSpPr>
            <a:spLocks noGrp="1"/>
          </p:cNvSpPr>
          <p:nvPr>
            <p:ph type="title" idx="4294967295"/>
          </p:nvPr>
        </p:nvSpPr>
        <p:spPr>
          <a:xfrm>
            <a:off x="628650" y="-993775"/>
            <a:ext cx="7886700" cy="993775"/>
          </a:xfrm>
          <a:prstGeom prst="rect">
            <a:avLst/>
          </a:prstGeom>
        </p:spPr>
        <p:txBody>
          <a:bodyPr anchor="b"/>
          <a:lstStyle/>
          <a:p>
            <a:r>
              <a:rPr lang="en-US" dirty="0"/>
              <a:t>Questions regarding AIM Library</a:t>
            </a:r>
          </a:p>
        </p:txBody>
      </p:sp>
      <p:sp>
        <p:nvSpPr>
          <p:cNvPr id="3" name="Title 2">
            <a:extLst>
              <a:ext uri="{FF2B5EF4-FFF2-40B4-BE49-F238E27FC236}">
                <a16:creationId xmlns:a16="http://schemas.microsoft.com/office/drawing/2014/main" id="{9964AF6B-CA7F-0496-7D45-3033EE380C1E}"/>
              </a:ext>
            </a:extLst>
          </p:cNvPr>
          <p:cNvSpPr txBox="1">
            <a:spLocks/>
          </p:cNvSpPr>
          <p:nvPr/>
        </p:nvSpPr>
        <p:spPr>
          <a:xfrm>
            <a:off x="1332854" y="72845"/>
            <a:ext cx="6447295"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50" normalizeH="0" baseline="0" noProof="0" dirty="0">
                <a:ln w="13335" cmpd="sng">
                  <a:solidFill>
                    <a:srgbClr val="759AA5">
                      <a:lumMod val="50000"/>
                    </a:srgbClr>
                  </a:solidFill>
                  <a:prstDash val="solid"/>
                </a:ln>
                <a:solidFill>
                  <a:srgbClr val="B9AB6F">
                    <a:tint val="1000"/>
                  </a:srgbClr>
                </a:solidFill>
                <a:effectLst/>
                <a:uLnTx/>
                <a:uFillTx/>
                <a:latin typeface="Arial Bold" panose="020B0704020202020204" pitchFamily="34" charset="0"/>
                <a:ea typeface="+mj-ea"/>
                <a:cs typeface="Arial Bold" panose="020B0704020202020204" pitchFamily="34" charset="0"/>
              </a:rPr>
              <a:t>Questions for AIM Library</a:t>
            </a:r>
            <a:br>
              <a:rPr kumimoji="0" lang="en-US" sz="3200" b="1" i="0" u="none" strike="noStrike" kern="1200" cap="none" spc="50" normalizeH="0" baseline="0" noProof="0" dirty="0">
                <a:ln w="13335" cmpd="sng">
                  <a:solidFill>
                    <a:srgbClr val="759AA5">
                      <a:lumMod val="50000"/>
                    </a:srgbClr>
                  </a:solidFill>
                  <a:prstDash val="solid"/>
                </a:ln>
                <a:solidFill>
                  <a:srgbClr val="B9AB6F">
                    <a:tint val="1000"/>
                  </a:srgbClr>
                </a:solidFill>
                <a:effectLst/>
                <a:uLnTx/>
                <a:uFillTx/>
                <a:latin typeface="Tw Cen MT"/>
                <a:ea typeface="+mj-ea"/>
                <a:cs typeface="Arial"/>
              </a:rPr>
            </a:br>
            <a:endPar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j-ea"/>
              <a:cs typeface="Arial"/>
            </a:endParaRPr>
          </a:p>
        </p:txBody>
      </p:sp>
      <p:sp>
        <p:nvSpPr>
          <p:cNvPr id="4" name="TextBox 3">
            <a:extLst>
              <a:ext uri="{FF2B5EF4-FFF2-40B4-BE49-F238E27FC236}">
                <a16:creationId xmlns:a16="http://schemas.microsoft.com/office/drawing/2014/main" id="{CD388FBF-E2C6-4A40-806E-70071FB81D88}"/>
              </a:ext>
            </a:extLst>
          </p:cNvPr>
          <p:cNvSpPr txBox="1"/>
          <p:nvPr/>
        </p:nvSpPr>
        <p:spPr>
          <a:xfrm>
            <a:off x="1372654" y="816008"/>
            <a:ext cx="6367693" cy="403187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Carrie Brasier</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AIM Library Director | APH EOT</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Randolph Street Canton, MA 02021</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Email carrie.brasier@mass.gov</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Mobile 781-540-4418</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Office: 781-562-0461</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Fax:    781-562-0463</a:t>
            </a: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FFFFFF"/>
              </a:buClr>
              <a:buSzPct val="125000"/>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Website: www.aimlibrary.org </a:t>
            </a:r>
          </a:p>
        </p:txBody>
      </p:sp>
    </p:spTree>
    <p:extLst>
      <p:ext uri="{BB962C8B-B14F-4D97-AF65-F5344CB8AC3E}">
        <p14:creationId xmlns:p14="http://schemas.microsoft.com/office/powerpoint/2010/main" val="68847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98B5-8104-4DB9-9A80-D867B35450AF}"/>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US" dirty="0"/>
              <a:t>Graphic Novel</a:t>
            </a:r>
          </a:p>
        </p:txBody>
      </p:sp>
      <p:pic>
        <p:nvPicPr>
          <p:cNvPr id="7" name="Picture 6" descr="Pictures of MCB's graphic novel">
            <a:extLst>
              <a:ext uri="{FF2B5EF4-FFF2-40B4-BE49-F238E27FC236}">
                <a16:creationId xmlns:a16="http://schemas.microsoft.com/office/drawing/2014/main" id="{799B0F4F-1BB5-974B-BB77-D06253D1A45A}"/>
              </a:ext>
            </a:extLst>
          </p:cNvPr>
          <p:cNvPicPr>
            <a:picLocks noChangeAspect="1"/>
          </p:cNvPicPr>
          <p:nvPr/>
        </p:nvPicPr>
        <p:blipFill>
          <a:blip r:embed="rId2"/>
          <a:stretch>
            <a:fillRect/>
          </a:stretch>
        </p:blipFill>
        <p:spPr>
          <a:xfrm>
            <a:off x="1281574" y="160184"/>
            <a:ext cx="3531430" cy="4622571"/>
          </a:xfrm>
          <a:prstGeom prst="rect">
            <a:avLst/>
          </a:prstGeom>
          <a:ln>
            <a:solidFill>
              <a:schemeClr val="tx1">
                <a:lumMod val="50000"/>
                <a:lumOff val="50000"/>
              </a:schemeClr>
            </a:solidFill>
          </a:ln>
        </p:spPr>
      </p:pic>
      <p:pic>
        <p:nvPicPr>
          <p:cNvPr id="9" name="Picture 8" descr="Pictures of MCB's graphic novel">
            <a:extLst>
              <a:ext uri="{FF2B5EF4-FFF2-40B4-BE49-F238E27FC236}">
                <a16:creationId xmlns:a16="http://schemas.microsoft.com/office/drawing/2014/main" id="{B105E582-FF2C-4CA7-A3D4-2035C802E164}"/>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921993" y="2372978"/>
            <a:ext cx="1872714" cy="2589237"/>
          </a:xfrm>
          <a:prstGeom prst="rect">
            <a:avLst/>
          </a:prstGeom>
          <a:noFill/>
          <a:ln>
            <a:noFill/>
          </a:ln>
        </p:spPr>
      </p:pic>
      <p:pic>
        <p:nvPicPr>
          <p:cNvPr id="10" name="Picture 9" descr="pictures of MCB's graphic novel">
            <a:extLst>
              <a:ext uri="{FF2B5EF4-FFF2-40B4-BE49-F238E27FC236}">
                <a16:creationId xmlns:a16="http://schemas.microsoft.com/office/drawing/2014/main" id="{88D80D5A-B617-4908-B256-F623EF83526F}"/>
              </a:ext>
            </a:extLst>
          </p:cNvPr>
          <p:cNvPicPr>
            <a:picLocks noChangeAspect="1"/>
          </p:cNvPicPr>
          <p:nvPr/>
        </p:nvPicPr>
        <p:blipFill>
          <a:blip r:embed="rId5"/>
          <a:stretch>
            <a:fillRect/>
          </a:stretch>
        </p:blipFill>
        <p:spPr>
          <a:xfrm rot="21185840">
            <a:off x="5317392" y="2042338"/>
            <a:ext cx="1874269" cy="2430125"/>
          </a:xfrm>
          <a:prstGeom prst="rect">
            <a:avLst/>
          </a:prstGeom>
          <a:ln>
            <a:solidFill>
              <a:schemeClr val="tx1">
                <a:lumMod val="50000"/>
                <a:lumOff val="50000"/>
              </a:schemeClr>
            </a:solidFill>
          </a:ln>
        </p:spPr>
      </p:pic>
      <p:pic>
        <p:nvPicPr>
          <p:cNvPr id="11" name="Picture 10" descr="pictures of MCB's graphic novel">
            <a:extLst>
              <a:ext uri="{FF2B5EF4-FFF2-40B4-BE49-F238E27FC236}">
                <a16:creationId xmlns:a16="http://schemas.microsoft.com/office/drawing/2014/main" id="{B0C1F643-87E0-4DF5-8906-53974AFA17BD}"/>
              </a:ext>
            </a:extLst>
          </p:cNvPr>
          <p:cNvPicPr>
            <a:picLocks noChangeAspect="1"/>
          </p:cNvPicPr>
          <p:nvPr/>
        </p:nvPicPr>
        <p:blipFill>
          <a:blip r:embed="rId6"/>
          <a:stretch>
            <a:fillRect/>
          </a:stretch>
        </p:blipFill>
        <p:spPr>
          <a:xfrm rot="267972">
            <a:off x="6284200" y="251102"/>
            <a:ext cx="1888646" cy="2449603"/>
          </a:xfrm>
          <a:prstGeom prst="rect">
            <a:avLst/>
          </a:prstGeom>
          <a:ln>
            <a:solidFill>
              <a:schemeClr val="tx1">
                <a:lumMod val="50000"/>
                <a:lumOff val="50000"/>
              </a:schemeClr>
            </a:solidFill>
          </a:ln>
        </p:spPr>
      </p:pic>
    </p:spTree>
    <p:extLst>
      <p:ext uri="{BB962C8B-B14F-4D97-AF65-F5344CB8AC3E}">
        <p14:creationId xmlns:p14="http://schemas.microsoft.com/office/powerpoint/2010/main" val="409139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C6B4-B2C7-0241-9EE3-6C6FA423047B}"/>
              </a:ext>
            </a:extLst>
          </p:cNvPr>
          <p:cNvSpPr>
            <a:spLocks noGrp="1"/>
          </p:cNvSpPr>
          <p:nvPr>
            <p:ph type="title" idx="4294967295"/>
          </p:nvPr>
        </p:nvSpPr>
        <p:spPr>
          <a:xfrm>
            <a:off x="1255495" y="-272792"/>
            <a:ext cx="7888504" cy="1090536"/>
          </a:xfrm>
        </p:spPr>
        <p:txBody>
          <a:bodyPr>
            <a:normAutofit/>
          </a:bodyPr>
          <a:lstStyle/>
          <a:p>
            <a:pPr algn="l"/>
            <a:r>
              <a:rPr lang="en-US" sz="3600" dirty="0">
                <a:solidFill>
                  <a:schemeClr val="bg1"/>
                </a:solidFill>
                <a:latin typeface="Arial" panose="020B0604020202020204" pitchFamily="34" charset="0"/>
                <a:cs typeface="Arial" panose="020B0604020202020204" pitchFamily="34" charset="0"/>
              </a:rPr>
              <a:t>Project Goals/Desired Outcomes</a:t>
            </a:r>
          </a:p>
        </p:txBody>
      </p:sp>
      <p:pic>
        <p:nvPicPr>
          <p:cNvPr id="1025" name="Picture 4">
            <a:extLst>
              <a:ext uri="{FF2B5EF4-FFF2-40B4-BE49-F238E27FC236}">
                <a16:creationId xmlns:a16="http://schemas.microsoft.com/office/drawing/2014/main" id="{6A59442A-F32D-3F4A-B5BE-4DFA3B9E0062}"/>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23" b="-3623"/>
          <a:stretch/>
        </p:blipFill>
        <p:spPr bwMode="auto">
          <a:xfrm>
            <a:off x="6440448" y="941801"/>
            <a:ext cx="2532166" cy="212165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4">
            <a:extLst>
              <a:ext uri="{FF2B5EF4-FFF2-40B4-BE49-F238E27FC236}">
                <a16:creationId xmlns:a16="http://schemas.microsoft.com/office/drawing/2014/main" id="{652FC860-B6C2-FB4D-B411-E9DBB07502F5}"/>
              </a:ext>
            </a:extLst>
          </p:cNvPr>
          <p:cNvSpPr txBox="1">
            <a:spLocks/>
          </p:cNvSpPr>
          <p:nvPr/>
        </p:nvSpPr>
        <p:spPr>
          <a:xfrm>
            <a:off x="791482" y="953633"/>
            <a:ext cx="5571640" cy="347175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white"/>
                </a:solidFill>
                <a:latin typeface="Arial" panose="020B0604020202020204" pitchFamily="34" charset="0"/>
                <a:cs typeface="Arial" panose="020B0604020202020204" pitchFamily="34" charset="0"/>
              </a:rPr>
              <a:t>Employment = Independence &amp; Self-Determination</a:t>
            </a: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Engage visually impaired students early</a:t>
            </a: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Inform teens, parents, and counselors about Pre-ETS services and support</a:t>
            </a: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a:t>
            </a:r>
            <a:r>
              <a:rPr lang="en-US" sz="2400" dirty="0">
                <a:solidFill>
                  <a:prstClr val="white"/>
                </a:solidFill>
                <a:latin typeface="Arial" panose="020B0604020202020204" pitchFamily="34" charset="0"/>
                <a:cs typeface="Arial" panose="020B0604020202020204" pitchFamily="34" charset="0"/>
              </a:rPr>
              <a:t>Youth understand that the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actions they take now contribute to their future success in finding a job and living independently.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28650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5C7207-63F8-6C4A-B363-32705339D5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206" y="605883"/>
            <a:ext cx="3152300" cy="4079446"/>
          </a:xfrm>
          <a:prstGeom prst="rect">
            <a:avLst/>
          </a:prstGeom>
        </p:spPr>
      </p:pic>
      <p:sp>
        <p:nvSpPr>
          <p:cNvPr id="9" name="Title 1">
            <a:extLst>
              <a:ext uri="{FF2B5EF4-FFF2-40B4-BE49-F238E27FC236}">
                <a16:creationId xmlns:a16="http://schemas.microsoft.com/office/drawing/2014/main" id="{4904F521-6F6E-4BCD-B33A-4C709235641A}"/>
              </a:ext>
            </a:extLst>
          </p:cNvPr>
          <p:cNvSpPr txBox="1">
            <a:spLocks/>
          </p:cNvSpPr>
          <p:nvPr/>
        </p:nvSpPr>
        <p:spPr>
          <a:xfrm>
            <a:off x="1161436" y="-165922"/>
            <a:ext cx="6725264" cy="109053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Target Audiences</a:t>
            </a:r>
          </a:p>
        </p:txBody>
      </p:sp>
      <p:sp>
        <p:nvSpPr>
          <p:cNvPr id="2" name="Title 1">
            <a:extLst>
              <a:ext uri="{FF2B5EF4-FFF2-40B4-BE49-F238E27FC236}">
                <a16:creationId xmlns:a16="http://schemas.microsoft.com/office/drawing/2014/main" id="{F1D84C79-0F44-426C-A7DD-84B68D789B49}"/>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US" dirty="0"/>
              <a:t>Target Audiences</a:t>
            </a:r>
          </a:p>
        </p:txBody>
      </p:sp>
      <p:sp>
        <p:nvSpPr>
          <p:cNvPr id="12" name="Content Placeholder 2">
            <a:extLst>
              <a:ext uri="{FF2B5EF4-FFF2-40B4-BE49-F238E27FC236}">
                <a16:creationId xmlns:a16="http://schemas.microsoft.com/office/drawing/2014/main" id="{8F6A523D-C965-B045-B922-991E603851CA}"/>
              </a:ext>
            </a:extLst>
          </p:cNvPr>
          <p:cNvSpPr>
            <a:spLocks noGrp="1"/>
          </p:cNvSpPr>
          <p:nvPr>
            <p:ph idx="4294967295"/>
          </p:nvPr>
        </p:nvSpPr>
        <p:spPr>
          <a:xfrm>
            <a:off x="3386380" y="736709"/>
            <a:ext cx="5439905" cy="3263504"/>
          </a:xfrm>
        </p:spPr>
        <p:txBody>
          <a:bodyPr>
            <a:noAutofit/>
          </a:bodyPr>
          <a:lstStyle/>
          <a:p>
            <a:pPr marL="0" indent="0">
              <a:spcBef>
                <a:spcPts val="0"/>
              </a:spcBef>
              <a:buNone/>
            </a:pPr>
            <a:r>
              <a:rPr lang="en-US" sz="2400" b="1" dirty="0">
                <a:solidFill>
                  <a:schemeClr val="bg1"/>
                </a:solidFill>
                <a:latin typeface="Arial" panose="020B0604020202020204" pitchFamily="34" charset="0"/>
                <a:cs typeface="Arial" panose="020B0604020202020204" pitchFamily="34" charset="0"/>
              </a:rPr>
              <a:t>Primary Audience</a:t>
            </a:r>
          </a:p>
          <a:p>
            <a:pPr>
              <a:spcBef>
                <a:spcPts val="0"/>
              </a:spcBef>
            </a:pPr>
            <a:r>
              <a:rPr lang="en-US" sz="2400" dirty="0">
                <a:solidFill>
                  <a:schemeClr val="bg1"/>
                </a:solidFill>
                <a:latin typeface="Arial" panose="020B0604020202020204" pitchFamily="34" charset="0"/>
                <a:cs typeface="Arial" panose="020B0604020202020204" pitchFamily="34" charset="0"/>
              </a:rPr>
              <a:t>Teens and Young Adults aged 14 – 22 who are blind and visually impaired</a:t>
            </a:r>
          </a:p>
          <a:p>
            <a:pPr marL="0" indent="0">
              <a:spcBef>
                <a:spcPts val="0"/>
              </a:spcBef>
              <a:buNone/>
            </a:pPr>
            <a:endParaRPr lang="en-US" sz="800" dirty="0">
              <a:solidFill>
                <a:schemeClr val="bg1"/>
              </a:solidFill>
              <a:latin typeface="Arial" panose="020B0604020202020204" pitchFamily="34" charset="0"/>
              <a:cs typeface="Arial" panose="020B0604020202020204" pitchFamily="34" charset="0"/>
            </a:endParaRPr>
          </a:p>
          <a:p>
            <a:pPr marL="0" indent="0">
              <a:spcBef>
                <a:spcPts val="0"/>
              </a:spcBef>
              <a:buNone/>
            </a:pPr>
            <a:r>
              <a:rPr lang="en-US" sz="2400" b="1" dirty="0">
                <a:solidFill>
                  <a:schemeClr val="bg1"/>
                </a:solidFill>
                <a:latin typeface="Arial" panose="020B0604020202020204" pitchFamily="34" charset="0"/>
                <a:cs typeface="Arial" panose="020B0604020202020204" pitchFamily="34" charset="0"/>
              </a:rPr>
              <a:t>Secondary Audience(s)</a:t>
            </a:r>
          </a:p>
          <a:p>
            <a:pPr>
              <a:spcBef>
                <a:spcPts val="0"/>
              </a:spcBef>
            </a:pPr>
            <a:r>
              <a:rPr lang="en-US" sz="2400" dirty="0">
                <a:solidFill>
                  <a:schemeClr val="bg1"/>
                </a:solidFill>
                <a:latin typeface="Arial" panose="020B0604020202020204" pitchFamily="34" charset="0"/>
                <a:cs typeface="Arial" panose="020B0604020202020204" pitchFamily="34" charset="0"/>
              </a:rPr>
              <a:t>Parents / Caregivers of primary audience</a:t>
            </a:r>
          </a:p>
          <a:p>
            <a:pPr>
              <a:spcBef>
                <a:spcPts val="0"/>
              </a:spcBef>
            </a:pPr>
            <a:r>
              <a:rPr lang="en-US" sz="2400" dirty="0">
                <a:solidFill>
                  <a:schemeClr val="bg1"/>
                </a:solidFill>
                <a:latin typeface="Arial" panose="020B0604020202020204" pitchFamily="34" charset="0"/>
                <a:cs typeface="Arial" panose="020B0604020202020204" pitchFamily="34" charset="0"/>
              </a:rPr>
              <a:t>Vocational Rehab Counselors (VRCs), </a:t>
            </a:r>
            <a:r>
              <a:rPr lang="en-US" sz="2400" b="1" dirty="0">
                <a:solidFill>
                  <a:schemeClr val="bg1"/>
                </a:solidFill>
                <a:latin typeface="Arial" panose="020B0604020202020204" pitchFamily="34" charset="0"/>
                <a:cs typeface="Arial" panose="020B0604020202020204" pitchFamily="34" charset="0"/>
              </a:rPr>
              <a:t>Teachers for Visually Impaired (TVIs), Educators, Guidance Counselors</a:t>
            </a:r>
          </a:p>
        </p:txBody>
      </p:sp>
    </p:spTree>
    <p:extLst>
      <p:ext uri="{BB962C8B-B14F-4D97-AF65-F5344CB8AC3E}">
        <p14:creationId xmlns:p14="http://schemas.microsoft.com/office/powerpoint/2010/main" val="66209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8CE9-FD38-4929-9BA3-3173494DA62A}"/>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US" dirty="0"/>
              <a:t>Focus Areas</a:t>
            </a:r>
          </a:p>
        </p:txBody>
      </p:sp>
      <p:sp>
        <p:nvSpPr>
          <p:cNvPr id="9" name="Title 1">
            <a:extLst>
              <a:ext uri="{FF2B5EF4-FFF2-40B4-BE49-F238E27FC236}">
                <a16:creationId xmlns:a16="http://schemas.microsoft.com/office/drawing/2014/main" id="{97452194-E962-47E8-A237-68A27C2B048E}"/>
              </a:ext>
            </a:extLst>
          </p:cNvPr>
          <p:cNvSpPr txBox="1">
            <a:spLocks/>
          </p:cNvSpPr>
          <p:nvPr/>
        </p:nvSpPr>
        <p:spPr>
          <a:xfrm>
            <a:off x="1209368" y="-80682"/>
            <a:ext cx="6725264" cy="7703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Focus Areas</a:t>
            </a:r>
          </a:p>
        </p:txBody>
      </p:sp>
      <p:sp>
        <p:nvSpPr>
          <p:cNvPr id="12" name="Content Placeholder 2">
            <a:extLst>
              <a:ext uri="{FF2B5EF4-FFF2-40B4-BE49-F238E27FC236}">
                <a16:creationId xmlns:a16="http://schemas.microsoft.com/office/drawing/2014/main" id="{C9227614-3D7A-DE4F-BD10-E44792752DA2}"/>
              </a:ext>
            </a:extLst>
          </p:cNvPr>
          <p:cNvSpPr txBox="1">
            <a:spLocks/>
          </p:cNvSpPr>
          <p:nvPr/>
        </p:nvSpPr>
        <p:spPr>
          <a:xfrm>
            <a:off x="552455" y="1990242"/>
            <a:ext cx="9331751" cy="48899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Five chapters – </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Each one focused on the 5 required WIOA topics:</a:t>
            </a:r>
          </a:p>
        </p:txBody>
      </p:sp>
      <p:sp>
        <p:nvSpPr>
          <p:cNvPr id="3" name="Content Placeholder 2">
            <a:extLst>
              <a:ext uri="{FF2B5EF4-FFF2-40B4-BE49-F238E27FC236}">
                <a16:creationId xmlns:a16="http://schemas.microsoft.com/office/drawing/2014/main" id="{5CE25788-5E5B-084E-90FA-B0BBFA154AA5}"/>
              </a:ext>
            </a:extLst>
          </p:cNvPr>
          <p:cNvSpPr>
            <a:spLocks noGrp="1"/>
          </p:cNvSpPr>
          <p:nvPr>
            <p:ph idx="4294967295"/>
          </p:nvPr>
        </p:nvSpPr>
        <p:spPr>
          <a:xfrm>
            <a:off x="552455" y="2416732"/>
            <a:ext cx="8049334" cy="2352415"/>
          </a:xfrm>
        </p:spPr>
        <p:txBody>
          <a:bodyPr>
            <a:noAutofit/>
          </a:bodyPr>
          <a:lstStyle/>
          <a:p>
            <a:pPr marL="342900" indent="-342900">
              <a:buFont typeface="+mj-lt"/>
              <a:buAutoNum type="arabicPeriod"/>
            </a:pPr>
            <a:r>
              <a:rPr lang="en-US" sz="2000" b="1" dirty="0">
                <a:solidFill>
                  <a:schemeClr val="bg1"/>
                </a:solidFill>
                <a:latin typeface="Arial" panose="020B0604020202020204" pitchFamily="34" charset="0"/>
                <a:cs typeface="Arial" panose="020B0604020202020204" pitchFamily="34" charset="0"/>
              </a:rPr>
              <a:t>Dark Clouds – </a:t>
            </a:r>
            <a:r>
              <a:rPr lang="en-US" sz="2000" dirty="0">
                <a:solidFill>
                  <a:schemeClr val="bg1"/>
                </a:solidFill>
                <a:latin typeface="Arial" panose="020B0604020202020204" pitchFamily="34" charset="0"/>
                <a:cs typeface="Arial" panose="020B0604020202020204" pitchFamily="34" charset="0"/>
              </a:rPr>
              <a:t>MCB paves the way</a:t>
            </a:r>
            <a:r>
              <a:rPr lang="en-US" sz="2000" i="1" dirty="0">
                <a:solidFill>
                  <a:schemeClr val="bg1"/>
                </a:solidFill>
                <a:latin typeface="Arial" panose="020B0604020202020204" pitchFamily="34" charset="0"/>
                <a:cs typeface="Arial" panose="020B0604020202020204" pitchFamily="34" charset="0"/>
              </a:rPr>
              <a:t> (Job Exploration &amp; Counseling)</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b="1" dirty="0">
                <a:solidFill>
                  <a:schemeClr val="bg1"/>
                </a:solidFill>
                <a:latin typeface="Arial" panose="020B0604020202020204" pitchFamily="34" charset="0"/>
                <a:cs typeface="Arial" panose="020B0604020202020204" pitchFamily="34" charset="0"/>
              </a:rPr>
              <a:t>Next Step – </a:t>
            </a:r>
            <a:r>
              <a:rPr lang="en-US" sz="2000" dirty="0">
                <a:solidFill>
                  <a:schemeClr val="bg1"/>
                </a:solidFill>
                <a:latin typeface="Arial" panose="020B0604020202020204" pitchFamily="34" charset="0"/>
                <a:cs typeface="Arial" panose="020B0604020202020204" pitchFamily="34" charset="0"/>
              </a:rPr>
              <a:t>Explore your options </a:t>
            </a:r>
            <a:r>
              <a:rPr lang="en-US" sz="2000" i="1" dirty="0">
                <a:solidFill>
                  <a:schemeClr val="bg1"/>
                </a:solidFill>
                <a:latin typeface="Arial" panose="020B0604020202020204" pitchFamily="34" charset="0"/>
                <a:cs typeface="Arial" panose="020B0604020202020204" pitchFamily="34" charset="0"/>
              </a:rPr>
              <a:t>(Work Based Learning)</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b="1" dirty="0">
                <a:solidFill>
                  <a:schemeClr val="bg1"/>
                </a:solidFill>
                <a:latin typeface="Arial" panose="020B0604020202020204" pitchFamily="34" charset="0"/>
                <a:cs typeface="Arial" panose="020B0604020202020204" pitchFamily="34" charset="0"/>
              </a:rPr>
              <a:t>The Path – </a:t>
            </a:r>
            <a:r>
              <a:rPr lang="en-US" sz="2000" dirty="0">
                <a:solidFill>
                  <a:schemeClr val="bg1"/>
                </a:solidFill>
                <a:latin typeface="Arial" panose="020B0604020202020204" pitchFamily="34" charset="0"/>
                <a:cs typeface="Arial" panose="020B0604020202020204" pitchFamily="34" charset="0"/>
              </a:rPr>
              <a:t>Empower yourself </a:t>
            </a:r>
            <a:r>
              <a:rPr lang="en-US" sz="2000" i="1" dirty="0">
                <a:solidFill>
                  <a:schemeClr val="bg1"/>
                </a:solidFill>
                <a:latin typeface="Arial" panose="020B0604020202020204" pitchFamily="34" charset="0"/>
                <a:cs typeface="Arial" panose="020B0604020202020204" pitchFamily="34" charset="0"/>
              </a:rPr>
              <a:t>(Career - Transition Counseling)</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b="1" dirty="0">
                <a:solidFill>
                  <a:schemeClr val="bg1"/>
                </a:solidFill>
                <a:latin typeface="Arial" panose="020B0604020202020204" pitchFamily="34" charset="0"/>
                <a:cs typeface="Arial" panose="020B0604020202020204" pitchFamily="34" charset="0"/>
              </a:rPr>
              <a:t>Balancing Act – </a:t>
            </a:r>
            <a:r>
              <a:rPr lang="en-US" sz="2000" dirty="0">
                <a:solidFill>
                  <a:schemeClr val="bg1"/>
                </a:solidFill>
                <a:latin typeface="Arial" panose="020B0604020202020204" pitchFamily="34" charset="0"/>
                <a:cs typeface="Arial" panose="020B0604020202020204" pitchFamily="34" charset="0"/>
              </a:rPr>
              <a:t>Put your best foot forward </a:t>
            </a:r>
            <a:r>
              <a:rPr lang="en-US" sz="2000" i="1" dirty="0">
                <a:solidFill>
                  <a:schemeClr val="bg1"/>
                </a:solidFill>
                <a:latin typeface="Arial" panose="020B0604020202020204" pitchFamily="34" charset="0"/>
                <a:cs typeface="Arial" panose="020B0604020202020204" pitchFamily="34" charset="0"/>
              </a:rPr>
              <a:t>(Workplace Readiness)</a:t>
            </a:r>
            <a:r>
              <a:rPr lang="en-US" sz="2000" dirty="0">
                <a:solidFill>
                  <a:schemeClr val="bg1"/>
                </a:solidFill>
                <a:latin typeface="Arial" panose="020B0604020202020204" pitchFamily="34" charset="0"/>
                <a:cs typeface="Arial" panose="020B0604020202020204" pitchFamily="34" charset="0"/>
              </a:rPr>
              <a:t> </a:t>
            </a:r>
          </a:p>
          <a:p>
            <a:pPr marL="342900" indent="-342900">
              <a:buFont typeface="+mj-lt"/>
              <a:buAutoNum type="arabicPeriod"/>
            </a:pPr>
            <a:r>
              <a:rPr lang="en-US" sz="2000" b="1" dirty="0">
                <a:solidFill>
                  <a:schemeClr val="bg1"/>
                </a:solidFill>
                <a:latin typeface="Arial" panose="020B0604020202020204" pitchFamily="34" charset="0"/>
                <a:cs typeface="Arial" panose="020B0604020202020204" pitchFamily="34" charset="0"/>
              </a:rPr>
              <a:t>Rise Up – </a:t>
            </a:r>
            <a:r>
              <a:rPr lang="en-US" sz="2000" dirty="0">
                <a:solidFill>
                  <a:schemeClr val="bg1"/>
                </a:solidFill>
                <a:latin typeface="Arial" panose="020B0604020202020204" pitchFamily="34" charset="0"/>
                <a:cs typeface="Arial" panose="020B0604020202020204" pitchFamily="34" charset="0"/>
              </a:rPr>
              <a:t>Showcase your superpowers </a:t>
            </a:r>
            <a:r>
              <a:rPr lang="en-US" sz="2000" i="1" dirty="0">
                <a:solidFill>
                  <a:schemeClr val="bg1"/>
                </a:solidFill>
                <a:latin typeface="Arial" panose="020B0604020202020204" pitchFamily="34" charset="0"/>
                <a:cs typeface="Arial" panose="020B0604020202020204" pitchFamily="34" charset="0"/>
              </a:rPr>
              <a:t>(Self-Advocacy)</a:t>
            </a:r>
            <a:endParaRPr lang="en-US" sz="2000"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D838AA1-DD9F-AE46-BF93-8C4AE7D898C3}"/>
              </a:ext>
            </a:extLst>
          </p:cNvPr>
          <p:cNvSpPr>
            <a:spLocks noGrp="1"/>
          </p:cNvSpPr>
          <p:nvPr>
            <p:ph type="sldNum" sz="quarter" idx="4294967295"/>
          </p:nvPr>
        </p:nvSpPr>
        <p:spPr>
          <a:xfrm>
            <a:off x="7086600" y="4848225"/>
            <a:ext cx="2057400"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C4750-92CC-E94B-8B64-4AB7EC5EA8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098FF573-4F94-6847-88AE-796080A7681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17443" y="-2731582"/>
            <a:ext cx="3974523" cy="4935069"/>
          </a:xfrm>
          <a:prstGeom prst="rect">
            <a:avLst/>
          </a:prstGeom>
        </p:spPr>
      </p:pic>
    </p:spTree>
    <p:extLst>
      <p:ext uri="{BB962C8B-B14F-4D97-AF65-F5344CB8AC3E}">
        <p14:creationId xmlns:p14="http://schemas.microsoft.com/office/powerpoint/2010/main" val="268412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elcome">
            <a:extLst>
              <a:ext uri="{FF2B5EF4-FFF2-40B4-BE49-F238E27FC236}">
                <a16:creationId xmlns:a16="http://schemas.microsoft.com/office/drawing/2014/main" id="{A61C0E72-53FF-46F2-B88C-843AC3C22986}"/>
              </a:ext>
            </a:extLst>
          </p:cNvPr>
          <p:cNvSpPr>
            <a:spLocks noGrp="1"/>
          </p:cNvSpPr>
          <p:nvPr>
            <p:ph type="title" idx="4294967295"/>
          </p:nvPr>
        </p:nvSpPr>
        <p:spPr>
          <a:xfrm>
            <a:off x="628650" y="-993775"/>
            <a:ext cx="7886700" cy="993775"/>
          </a:xfrm>
          <a:prstGeom prst="rect">
            <a:avLst/>
          </a:prstGeom>
        </p:spPr>
        <p:txBody>
          <a:bodyPr anchor="b"/>
          <a:lstStyle/>
          <a:p>
            <a:r>
              <a:rPr lang="en-US" dirty="0"/>
              <a:t>Welcome</a:t>
            </a:r>
          </a:p>
        </p:txBody>
      </p:sp>
      <p:sp>
        <p:nvSpPr>
          <p:cNvPr id="4" name="TextBox 3">
            <a:extLst>
              <a:ext uri="{FF2B5EF4-FFF2-40B4-BE49-F238E27FC236}">
                <a16:creationId xmlns:a16="http://schemas.microsoft.com/office/drawing/2014/main" id="{CD388FBF-E2C6-4A40-806E-70071FB81D88}"/>
              </a:ext>
            </a:extLst>
          </p:cNvPr>
          <p:cNvSpPr txBox="1"/>
          <p:nvPr/>
        </p:nvSpPr>
        <p:spPr>
          <a:xfrm>
            <a:off x="1046136" y="877289"/>
            <a:ext cx="7051728" cy="4093428"/>
          </a:xfrm>
          <a:prstGeom prst="rect">
            <a:avLst/>
          </a:prstGeom>
          <a:noFill/>
        </p:spPr>
        <p:txBody>
          <a:bodyPr wrap="square" rtlCol="0">
            <a:spAutoFit/>
          </a:bodyPr>
          <a:lstStyle/>
          <a:p>
            <a:pPr algn="ctr"/>
            <a:r>
              <a:rPr lang="en-US" sz="2000" dirty="0">
                <a:solidFill>
                  <a:schemeClr val="bg1"/>
                </a:solidFill>
                <a:latin typeface="Arial Bold" panose="020B0704020202020204" pitchFamily="34" charset="0"/>
                <a:cs typeface="Arial Bold" panose="020B0704020202020204" pitchFamily="34" charset="0"/>
              </a:rPr>
              <a:t>MCB Team Includes</a:t>
            </a:r>
          </a:p>
          <a:p>
            <a:pPr algn="ctr"/>
            <a:endParaRPr lang="en-US" sz="800" dirty="0">
              <a:solidFill>
                <a:schemeClr val="bg1"/>
              </a:solidFill>
              <a:latin typeface="Arial Bold" panose="020B0704020202020204" pitchFamily="34" charset="0"/>
              <a:cs typeface="Arial Bold" panose="020B0704020202020204" pitchFamily="34" charset="0"/>
            </a:endParaRPr>
          </a:p>
          <a:p>
            <a:pPr algn="ctr"/>
            <a:r>
              <a:rPr lang="en-US" sz="2000" dirty="0">
                <a:solidFill>
                  <a:schemeClr val="bg1"/>
                </a:solidFill>
                <a:latin typeface="Arial Bold" panose="020B0704020202020204" pitchFamily="34" charset="0"/>
                <a:cs typeface="Arial Bold" panose="020B0704020202020204" pitchFamily="34" charset="0"/>
              </a:rPr>
              <a:t>Commissioner</a:t>
            </a:r>
          </a:p>
          <a:p>
            <a:pPr algn="ctr"/>
            <a:r>
              <a:rPr lang="en-US" sz="2000" dirty="0">
                <a:solidFill>
                  <a:schemeClr val="bg1"/>
                </a:solidFill>
                <a:latin typeface="Arial Bold" panose="020B0704020202020204" pitchFamily="34" charset="0"/>
                <a:cs typeface="Arial Bold" panose="020B0704020202020204" pitchFamily="34" charset="0"/>
              </a:rPr>
              <a:t>David D’Arcangelo</a:t>
            </a:r>
          </a:p>
          <a:p>
            <a:pPr algn="ctr"/>
            <a:endParaRPr lang="en-US" sz="800" dirty="0">
              <a:solidFill>
                <a:schemeClr val="bg1"/>
              </a:solidFill>
              <a:latin typeface="Arial Bold" panose="020B0704020202020204" pitchFamily="34" charset="0"/>
              <a:cs typeface="Arial Bold" panose="020B0704020202020204" pitchFamily="34" charset="0"/>
            </a:endParaRPr>
          </a:p>
          <a:p>
            <a:pPr algn="ctr"/>
            <a:r>
              <a:rPr lang="en-US" sz="2000" dirty="0">
                <a:solidFill>
                  <a:schemeClr val="bg1"/>
                </a:solidFill>
                <a:latin typeface="Arial Bold" panose="020B0704020202020204" pitchFamily="34" charset="0"/>
                <a:cs typeface="Arial Bold" panose="020B0704020202020204" pitchFamily="34" charset="0"/>
              </a:rPr>
              <a:t>Deputy Commissioner</a:t>
            </a:r>
          </a:p>
          <a:p>
            <a:pPr algn="ctr"/>
            <a:r>
              <a:rPr lang="en-US" sz="2000" dirty="0">
                <a:solidFill>
                  <a:schemeClr val="bg1"/>
                </a:solidFill>
                <a:latin typeface="Arial Bold" panose="020B0704020202020204" pitchFamily="34" charset="0"/>
                <a:cs typeface="Arial Bold" panose="020B0704020202020204" pitchFamily="34" charset="0"/>
              </a:rPr>
              <a:t>John Oliveira</a:t>
            </a:r>
          </a:p>
          <a:p>
            <a:pPr algn="ctr"/>
            <a:endParaRPr lang="en-US" sz="800" dirty="0">
              <a:solidFill>
                <a:schemeClr val="bg1"/>
              </a:solidFill>
              <a:latin typeface="Arial Bold" panose="020B0704020202020204" pitchFamily="34" charset="0"/>
              <a:cs typeface="Arial Bold" panose="020B0704020202020204" pitchFamily="34" charset="0"/>
            </a:endParaRPr>
          </a:p>
          <a:p>
            <a:pPr algn="ctr"/>
            <a:r>
              <a:rPr lang="en-US" sz="2000" dirty="0">
                <a:solidFill>
                  <a:schemeClr val="bg1"/>
                </a:solidFill>
                <a:latin typeface="Arial Bold" panose="020B0704020202020204" pitchFamily="34" charset="0"/>
                <a:cs typeface="Arial Bold" panose="020B0704020202020204" pitchFamily="34" charset="0"/>
              </a:rPr>
              <a:t>Pre-Employment Transition Services</a:t>
            </a:r>
          </a:p>
          <a:p>
            <a:pPr algn="ctr"/>
            <a:r>
              <a:rPr lang="en-US" sz="2000" dirty="0">
                <a:solidFill>
                  <a:schemeClr val="bg1"/>
                </a:solidFill>
                <a:latin typeface="Arial Bold" panose="020B0704020202020204" pitchFamily="34" charset="0"/>
                <a:cs typeface="Arial Bold" panose="020B0704020202020204" pitchFamily="34" charset="0"/>
              </a:rPr>
              <a:t>Mayanne MacDonald Briggs</a:t>
            </a:r>
          </a:p>
          <a:p>
            <a:pPr algn="ctr"/>
            <a:endParaRPr lang="en-US" sz="800" dirty="0">
              <a:solidFill>
                <a:schemeClr val="bg1"/>
              </a:solidFill>
              <a:latin typeface="Arial Bold" panose="020B0704020202020204" pitchFamily="34" charset="0"/>
              <a:cs typeface="Arial Bold" panose="020B0704020202020204" pitchFamily="34" charset="0"/>
            </a:endParaRPr>
          </a:p>
          <a:p>
            <a:pPr algn="ctr"/>
            <a:r>
              <a:rPr lang="en-US" sz="2000" dirty="0">
                <a:solidFill>
                  <a:schemeClr val="bg1"/>
                </a:solidFill>
                <a:latin typeface="Arial Bold" panose="020B0704020202020204" pitchFamily="34" charset="0"/>
                <a:cs typeface="Arial Bold" panose="020B0704020202020204" pitchFamily="34" charset="0"/>
              </a:rPr>
              <a:t>Nina Kagan</a:t>
            </a:r>
          </a:p>
          <a:p>
            <a:pPr algn="ctr"/>
            <a:r>
              <a:rPr lang="en-US" sz="2000" dirty="0">
                <a:solidFill>
                  <a:schemeClr val="bg1"/>
                </a:solidFill>
                <a:latin typeface="Arial Bold" panose="020B0704020202020204" pitchFamily="34" charset="0"/>
                <a:cs typeface="Arial Bold" panose="020B0704020202020204" pitchFamily="34" charset="0"/>
              </a:rPr>
              <a:t>Greater Boston Region Children’s Services Worker</a:t>
            </a:r>
          </a:p>
          <a:p>
            <a:pPr algn="ctr"/>
            <a:endParaRPr lang="en-US" sz="800" dirty="0">
              <a:solidFill>
                <a:schemeClr val="bg1"/>
              </a:solidFill>
              <a:latin typeface="Arial Bold" panose="020B0704020202020204" pitchFamily="34" charset="0"/>
              <a:cs typeface="Arial Bold" panose="020B0704020202020204" pitchFamily="34" charset="0"/>
            </a:endParaRPr>
          </a:p>
          <a:p>
            <a:pPr algn="ctr"/>
            <a:r>
              <a:rPr lang="en-US" sz="2000" dirty="0">
                <a:solidFill>
                  <a:schemeClr val="bg1"/>
                </a:solidFill>
                <a:latin typeface="Arial Bold" panose="020B0704020202020204" pitchFamily="34" charset="0"/>
                <a:cs typeface="Arial Bold" panose="020B0704020202020204" pitchFamily="34" charset="0"/>
              </a:rPr>
              <a:t>Carrie Brasier</a:t>
            </a:r>
          </a:p>
          <a:p>
            <a:pPr algn="ctr"/>
            <a:r>
              <a:rPr lang="en-US" sz="2000" dirty="0">
                <a:solidFill>
                  <a:schemeClr val="bg1"/>
                </a:solidFill>
                <a:latin typeface="Arial Bold" panose="020B0704020202020204" pitchFamily="34" charset="0"/>
                <a:cs typeface="Arial Bold" panose="020B0704020202020204" pitchFamily="34" charset="0"/>
              </a:rPr>
              <a:t>Director of the AIM Library</a:t>
            </a:r>
          </a:p>
        </p:txBody>
      </p:sp>
      <p:sp>
        <p:nvSpPr>
          <p:cNvPr id="3" name="Title 2">
            <a:extLst>
              <a:ext uri="{FF2B5EF4-FFF2-40B4-BE49-F238E27FC236}">
                <a16:creationId xmlns:a16="http://schemas.microsoft.com/office/drawing/2014/main" id="{D0B1DB64-18A7-F064-5D4D-ABCC5347E6E3}"/>
              </a:ext>
            </a:extLst>
          </p:cNvPr>
          <p:cNvSpPr txBox="1">
            <a:spLocks/>
          </p:cNvSpPr>
          <p:nvPr/>
        </p:nvSpPr>
        <p:spPr>
          <a:xfrm>
            <a:off x="1239864" y="0"/>
            <a:ext cx="6447295" cy="56574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4000" b="1" spc="50" dirty="0">
                <a:ln w="13335" cmpd="sng">
                  <a:solidFill>
                    <a:srgbClr val="759AA5">
                      <a:lumMod val="50000"/>
                    </a:srgbClr>
                  </a:solidFill>
                  <a:prstDash val="solid"/>
                </a:ln>
                <a:solidFill>
                  <a:srgbClr val="B9AB6F">
                    <a:tint val="1000"/>
                  </a:srgbClr>
                </a:solidFill>
                <a:latin typeface="Arial" panose="020B0604020202020204" pitchFamily="34" charset="0"/>
                <a:ea typeface="+mj-ea"/>
                <a:cs typeface="Arial" panose="020B0604020202020204" pitchFamily="34" charset="0"/>
              </a:rPr>
              <a:t>Welcome</a:t>
            </a:r>
            <a:br>
              <a:rPr kumimoji="0" lang="en-US" sz="3200" b="1" i="0" u="none" strike="noStrike" kern="1200" cap="none" spc="50" normalizeH="0" baseline="0" noProof="0" dirty="0">
                <a:ln w="13335" cmpd="sng">
                  <a:solidFill>
                    <a:srgbClr val="759AA5">
                      <a:lumMod val="50000"/>
                    </a:srgbClr>
                  </a:solidFill>
                  <a:prstDash val="solid"/>
                </a:ln>
                <a:solidFill>
                  <a:srgbClr val="B9AB6F">
                    <a:tint val="1000"/>
                  </a:srgbClr>
                </a:solidFill>
                <a:effectLst/>
                <a:uLnTx/>
                <a:uFillTx/>
                <a:latin typeface="Tw Cen MT"/>
                <a:ea typeface="+mj-ea"/>
                <a:cs typeface="Arial"/>
              </a:rPr>
            </a:br>
            <a:endPar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j-ea"/>
              <a:cs typeface="Arial"/>
            </a:endParaRPr>
          </a:p>
        </p:txBody>
      </p:sp>
    </p:spTree>
    <p:extLst>
      <p:ext uri="{BB962C8B-B14F-4D97-AF65-F5344CB8AC3E}">
        <p14:creationId xmlns:p14="http://schemas.microsoft.com/office/powerpoint/2010/main" val="210475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D6C125E-0F31-4290-A7A5-BD3BFF814DE4}"/>
              </a:ext>
            </a:extLst>
          </p:cNvPr>
          <p:cNvSpPr txBox="1">
            <a:spLocks/>
          </p:cNvSpPr>
          <p:nvPr/>
        </p:nvSpPr>
        <p:spPr>
          <a:xfrm>
            <a:off x="1161419" y="-171450"/>
            <a:ext cx="6725264" cy="109053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0" kern="1200">
                <a:solidFill>
                  <a:schemeClr val="tx1"/>
                </a:solidFill>
                <a:latin typeface="Avenir Light" panose="020B04020202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Components</a:t>
            </a:r>
          </a:p>
        </p:txBody>
      </p:sp>
      <p:sp>
        <p:nvSpPr>
          <p:cNvPr id="2" name="Title 1">
            <a:extLst>
              <a:ext uri="{FF2B5EF4-FFF2-40B4-BE49-F238E27FC236}">
                <a16:creationId xmlns:a16="http://schemas.microsoft.com/office/drawing/2014/main" id="{097E5725-AD75-4042-BA45-519387EDBBEF}"/>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US" dirty="0"/>
              <a:t>Components</a:t>
            </a:r>
          </a:p>
        </p:txBody>
      </p:sp>
      <p:sp>
        <p:nvSpPr>
          <p:cNvPr id="15" name="Content Placeholder 14">
            <a:extLst>
              <a:ext uri="{FF2B5EF4-FFF2-40B4-BE49-F238E27FC236}">
                <a16:creationId xmlns:a16="http://schemas.microsoft.com/office/drawing/2014/main" id="{A00732DA-6A8C-C74B-8256-AFC42E2AF7B7}"/>
              </a:ext>
            </a:extLst>
          </p:cNvPr>
          <p:cNvSpPr>
            <a:spLocks noGrp="1"/>
          </p:cNvSpPr>
          <p:nvPr>
            <p:ph idx="4294967295"/>
          </p:nvPr>
        </p:nvSpPr>
        <p:spPr>
          <a:xfrm>
            <a:off x="633046" y="974237"/>
            <a:ext cx="7478975" cy="3040856"/>
          </a:xfrm>
        </p:spPr>
        <p:txBody>
          <a:bodyPr vert="horz" lIns="68580" tIns="34290" rIns="68580" bIns="34290" rtlCol="0" anchor="t">
            <a:noAutofit/>
          </a:bodyPr>
          <a:lstStyle/>
          <a:p>
            <a:pPr marL="557213" lvl="1" indent="-214313">
              <a:lnSpc>
                <a:spcPct val="150000"/>
              </a:lnSpc>
              <a:spcBef>
                <a:spcPts val="0"/>
              </a:spcBef>
            </a:pPr>
            <a:r>
              <a:rPr lang="en-US" sz="1800" b="1" dirty="0">
                <a:solidFill>
                  <a:schemeClr val="bg1"/>
                </a:solidFill>
                <a:latin typeface="Arial" panose="020B0604020202020204" pitchFamily="34" charset="0"/>
                <a:cs typeface="Arial" panose="020B0604020202020204" pitchFamily="34" charset="0"/>
              </a:rPr>
              <a:t>Graphic Novel – </a:t>
            </a:r>
            <a:r>
              <a:rPr lang="en-US" sz="1800" dirty="0">
                <a:solidFill>
                  <a:schemeClr val="bg1"/>
                </a:solidFill>
                <a:latin typeface="Arial" panose="020B0604020202020204" pitchFamily="34" charset="0"/>
                <a:cs typeface="Arial" panose="020B0604020202020204" pitchFamily="34" charset="0"/>
              </a:rPr>
              <a:t>Electronic Accessible PDF</a:t>
            </a:r>
          </a:p>
          <a:p>
            <a:pPr marL="557213" lvl="1" indent="-214313">
              <a:lnSpc>
                <a:spcPct val="150000"/>
              </a:lnSpc>
              <a:spcBef>
                <a:spcPts val="0"/>
              </a:spcBef>
            </a:pPr>
            <a:r>
              <a:rPr lang="en-US" sz="1800" b="1" dirty="0">
                <a:solidFill>
                  <a:schemeClr val="bg1"/>
                </a:solidFill>
                <a:latin typeface="Arial" panose="020B0604020202020204" pitchFamily="34" charset="0"/>
                <a:cs typeface="Arial" panose="020B0604020202020204" pitchFamily="34" charset="0"/>
              </a:rPr>
              <a:t>Book – </a:t>
            </a:r>
            <a:r>
              <a:rPr lang="en-US" sz="1800" dirty="0">
                <a:solidFill>
                  <a:schemeClr val="bg1"/>
                </a:solidFill>
                <a:latin typeface="Arial" panose="020B0604020202020204" pitchFamily="34" charset="0"/>
                <a:cs typeface="Arial" panose="020B0604020202020204" pitchFamily="34" charset="0"/>
              </a:rPr>
              <a:t>Printed, high contrast book – 2021</a:t>
            </a:r>
          </a:p>
          <a:p>
            <a:pPr marL="557213" lvl="1" indent="-214313">
              <a:lnSpc>
                <a:spcPct val="150000"/>
              </a:lnSpc>
              <a:spcBef>
                <a:spcPts val="0"/>
              </a:spcBef>
            </a:pPr>
            <a:r>
              <a:rPr lang="en-US" sz="1800" b="1" dirty="0">
                <a:solidFill>
                  <a:schemeClr val="bg1"/>
                </a:solidFill>
                <a:latin typeface="Arial" panose="020B0604020202020204" pitchFamily="34" charset="0"/>
                <a:cs typeface="Arial" panose="020B0604020202020204" pitchFamily="34" charset="0"/>
              </a:rPr>
              <a:t>Narrated audio soundtrack – </a:t>
            </a:r>
            <a:r>
              <a:rPr lang="en-US" sz="1800" dirty="0">
                <a:solidFill>
                  <a:schemeClr val="bg1"/>
                </a:solidFill>
                <a:latin typeface="Arial" panose="020B0604020202020204" pitchFamily="34" charset="0"/>
                <a:cs typeface="Arial" panose="020B0604020202020204" pitchFamily="34" charset="0"/>
              </a:rPr>
              <a:t>MP3, MP4, WAV files</a:t>
            </a:r>
          </a:p>
          <a:p>
            <a:pPr marL="557213" lvl="1" indent="-214313">
              <a:lnSpc>
                <a:spcPct val="150000"/>
              </a:lnSpc>
              <a:spcBef>
                <a:spcPts val="0"/>
              </a:spcBef>
            </a:pPr>
            <a:r>
              <a:rPr lang="en-US" sz="1800" b="1" dirty="0">
                <a:solidFill>
                  <a:schemeClr val="bg1"/>
                </a:solidFill>
                <a:latin typeface="Arial" panose="020B0604020202020204" pitchFamily="34" charset="0"/>
                <a:cs typeface="Arial" panose="020B0604020202020204" pitchFamily="34" charset="0"/>
              </a:rPr>
              <a:t>QR Code – </a:t>
            </a:r>
            <a:r>
              <a:rPr lang="en-US" sz="1800" dirty="0">
                <a:solidFill>
                  <a:schemeClr val="bg1"/>
                </a:solidFill>
                <a:latin typeface="Arial" panose="020B0604020202020204" pitchFamily="34" charset="0"/>
                <a:cs typeface="Arial" panose="020B0604020202020204" pitchFamily="34" charset="0"/>
              </a:rPr>
              <a:t>Quickly links the reader to the website</a:t>
            </a:r>
          </a:p>
          <a:p>
            <a:pPr marL="557213" lvl="1" indent="-214313">
              <a:lnSpc>
                <a:spcPct val="150000"/>
              </a:lnSpc>
              <a:spcBef>
                <a:spcPts val="0"/>
              </a:spcBef>
            </a:pPr>
            <a:r>
              <a:rPr lang="en-US" sz="1800" b="1" dirty="0">
                <a:solidFill>
                  <a:schemeClr val="bg1"/>
                </a:solidFill>
                <a:latin typeface="Arial" panose="020B0604020202020204" pitchFamily="34" charset="0"/>
                <a:cs typeface="Arial" panose="020B0604020202020204" pitchFamily="34" charset="0"/>
              </a:rPr>
              <a:t>Website –</a:t>
            </a:r>
            <a:r>
              <a:rPr lang="en-US" sz="1800" dirty="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www.mcb-thequestforindependence.com</a:t>
            </a:r>
            <a:r>
              <a:rPr lang="en-US" sz="1800" dirty="0">
                <a:solidFill>
                  <a:schemeClr val="bg1"/>
                </a:solidFill>
                <a:latin typeface="Arial" panose="020B0604020202020204" pitchFamily="34" charset="0"/>
                <a:cs typeface="Arial" panose="020B0604020202020204" pitchFamily="34" charset="0"/>
              </a:rPr>
              <a:t> </a:t>
            </a:r>
          </a:p>
          <a:p>
            <a:pPr marL="557213" lvl="1" indent="-214313">
              <a:lnSpc>
                <a:spcPct val="150000"/>
              </a:lnSpc>
              <a:spcBef>
                <a:spcPts val="0"/>
              </a:spcBef>
            </a:pPr>
            <a:r>
              <a:rPr lang="en-US" sz="1800" b="1" dirty="0">
                <a:solidFill>
                  <a:schemeClr val="bg1"/>
                </a:solidFill>
                <a:latin typeface="Arial" panose="020B0604020202020204" pitchFamily="34" charset="0"/>
                <a:cs typeface="Arial" panose="020B0604020202020204" pitchFamily="34" charset="0"/>
              </a:rPr>
              <a:t>Poster – </a:t>
            </a:r>
            <a:r>
              <a:rPr lang="en-US" sz="1800" dirty="0">
                <a:solidFill>
                  <a:schemeClr val="bg1"/>
                </a:solidFill>
                <a:latin typeface="Arial" panose="020B0604020202020204" pitchFamily="34" charset="0"/>
                <a:cs typeface="Arial" panose="020B0604020202020204" pitchFamily="34" charset="0"/>
              </a:rPr>
              <a:t>A map outlining the 5 key areas</a:t>
            </a:r>
          </a:p>
          <a:p>
            <a:pPr marL="557213" lvl="1" indent="-214313">
              <a:lnSpc>
                <a:spcPct val="150000"/>
              </a:lnSpc>
              <a:spcBef>
                <a:spcPts val="0"/>
              </a:spcBef>
            </a:pPr>
            <a:r>
              <a:rPr lang="en-US" sz="1800" b="1" dirty="0">
                <a:solidFill>
                  <a:schemeClr val="bg1"/>
                </a:solidFill>
                <a:latin typeface="Arial" panose="020B0604020202020204" pitchFamily="34" charset="0"/>
                <a:cs typeface="Arial" panose="020B0604020202020204" pitchFamily="34" charset="0"/>
              </a:rPr>
              <a:t>Infographic –</a:t>
            </a:r>
            <a:r>
              <a:rPr lang="en-US" sz="1800" dirty="0">
                <a:solidFill>
                  <a:schemeClr val="bg1"/>
                </a:solidFill>
                <a:latin typeface="Arial" panose="020B0604020202020204" pitchFamily="34" charset="0"/>
                <a:cs typeface="Arial" panose="020B0604020202020204" pitchFamily="34" charset="0"/>
              </a:rPr>
              <a:t> Insert for parents or guardians </a:t>
            </a:r>
          </a:p>
          <a:p>
            <a:pPr marL="557213" lvl="1" indent="-214313">
              <a:lnSpc>
                <a:spcPct val="150000"/>
              </a:lnSpc>
              <a:spcBef>
                <a:spcPts val="0"/>
              </a:spcBef>
            </a:pPr>
            <a:r>
              <a:rPr lang="en-US" sz="1800" b="1" dirty="0">
                <a:solidFill>
                  <a:schemeClr val="bg1"/>
                </a:solidFill>
                <a:latin typeface="Arial" panose="020B0604020202020204" pitchFamily="34" charset="0"/>
                <a:cs typeface="Arial" panose="020B0604020202020204" pitchFamily="34" charset="0"/>
              </a:rPr>
              <a:t>Social Media – </a:t>
            </a:r>
            <a:r>
              <a:rPr lang="en-US" sz="1800" dirty="0">
                <a:solidFill>
                  <a:schemeClr val="bg1"/>
                </a:solidFill>
                <a:latin typeface="Arial" panose="020B0604020202020204" pitchFamily="34" charset="0"/>
                <a:cs typeface="Arial" panose="020B0604020202020204" pitchFamily="34" charset="0"/>
              </a:rPr>
              <a:t>Hero header, images, and MP4)</a:t>
            </a:r>
          </a:p>
          <a:p>
            <a:pPr marL="0" indent="0">
              <a:buNone/>
            </a:pPr>
            <a:endParaRPr lang="en-US" sz="1800" dirty="0"/>
          </a:p>
        </p:txBody>
      </p:sp>
      <p:pic>
        <p:nvPicPr>
          <p:cNvPr id="6" name="Picture 5">
            <a:extLst>
              <a:ext uri="{FF2B5EF4-FFF2-40B4-BE49-F238E27FC236}">
                <a16:creationId xmlns:a16="http://schemas.microsoft.com/office/drawing/2014/main" id="{AB699F00-B6F6-564E-A363-D20B8484E7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26280" y="436610"/>
            <a:ext cx="2324649" cy="2975952"/>
          </a:xfrm>
          <a:prstGeom prst="rect">
            <a:avLst/>
          </a:prstGeom>
        </p:spPr>
      </p:pic>
      <p:pic>
        <p:nvPicPr>
          <p:cNvPr id="10" name="Picture 9">
            <a:extLst>
              <a:ext uri="{FF2B5EF4-FFF2-40B4-BE49-F238E27FC236}">
                <a16:creationId xmlns:a16="http://schemas.microsoft.com/office/drawing/2014/main" id="{55AB6FE2-066D-524A-AA01-8C783D6BA04B}"/>
              </a:ext>
              <a:ext uri="{C183D7F6-B498-43B3-948B-1728B52AA6E4}">
                <adec:decorative xmlns:adec="http://schemas.microsoft.com/office/drawing/2017/decorative" val="1"/>
              </a:ext>
            </a:extLst>
          </p:cNvPr>
          <p:cNvPicPr>
            <a:picLocks noChangeAspect="1"/>
          </p:cNvPicPr>
          <p:nvPr/>
        </p:nvPicPr>
        <p:blipFill rotWithShape="1">
          <a:blip r:embed="rId3"/>
          <a:srcRect l="16501" t="39933" r="12745" b="5039"/>
          <a:stretch/>
        </p:blipFill>
        <p:spPr>
          <a:xfrm>
            <a:off x="6913839" y="2750879"/>
            <a:ext cx="1964582" cy="1956011"/>
          </a:xfrm>
          <a:prstGeom prst="ellipse">
            <a:avLst/>
          </a:prstGeom>
          <a:ln w="38100">
            <a:solidFill>
              <a:schemeClr val="tx1"/>
            </a:solidFill>
          </a:ln>
        </p:spPr>
      </p:pic>
    </p:spTree>
    <p:extLst>
      <p:ext uri="{BB962C8B-B14F-4D97-AF65-F5344CB8AC3E}">
        <p14:creationId xmlns:p14="http://schemas.microsoft.com/office/powerpoint/2010/main" val="343881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7250" y="82154"/>
            <a:ext cx="5200650" cy="571500"/>
          </a:xfrm>
        </p:spPr>
        <p:txBody>
          <a:bodyPr anchor="ctr" anchorCtr="0"/>
          <a:lstStyle/>
          <a:p>
            <a:r>
              <a:rPr lang="en-US" dirty="0">
                <a:solidFill>
                  <a:schemeClr val="bg1"/>
                </a:solidFill>
                <a:latin typeface="Arial Black" panose="020B0A04020102020204" pitchFamily="34" charset="0"/>
              </a:rPr>
              <a:t>Public Employment Programs Within Massachusetts</a:t>
            </a:r>
          </a:p>
        </p:txBody>
      </p:sp>
      <p:pic>
        <p:nvPicPr>
          <p:cNvPr id="3" name="Picture 2" descr="Picture depicting Job-Career-Work Programs"/>
          <p:cNvPicPr>
            <a:picLocks noChangeAspect="1"/>
          </p:cNvPicPr>
          <p:nvPr/>
        </p:nvPicPr>
        <p:blipFill>
          <a:blip r:embed="rId2"/>
          <a:stretch>
            <a:fillRect/>
          </a:stretch>
        </p:blipFill>
        <p:spPr>
          <a:xfrm>
            <a:off x="57150" y="937260"/>
            <a:ext cx="5598421" cy="3771900"/>
          </a:xfrm>
          <a:prstGeom prst="rect">
            <a:avLst/>
          </a:prstGeom>
        </p:spPr>
      </p:pic>
      <p:pic>
        <p:nvPicPr>
          <p:cNvPr id="2" name="Picture 1" descr="Chart listing public employment programs within MA"/>
          <p:cNvPicPr>
            <a:picLocks noChangeAspect="1"/>
          </p:cNvPicPr>
          <p:nvPr/>
        </p:nvPicPr>
        <p:blipFill>
          <a:blip r:embed="rId3"/>
          <a:stretch>
            <a:fillRect/>
          </a:stretch>
        </p:blipFill>
        <p:spPr>
          <a:xfrm>
            <a:off x="5943600" y="800100"/>
            <a:ext cx="2874006" cy="4046220"/>
          </a:xfrm>
          <a:prstGeom prst="rect">
            <a:avLst/>
          </a:prstGeom>
        </p:spPr>
      </p:pic>
    </p:spTree>
    <p:extLst>
      <p:ext uri="{BB962C8B-B14F-4D97-AF65-F5344CB8AC3E}">
        <p14:creationId xmlns:p14="http://schemas.microsoft.com/office/powerpoint/2010/main" val="38132670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8240" y="59977"/>
            <a:ext cx="6868042" cy="569377"/>
          </a:xfrm>
          <a:prstGeom prst="rect">
            <a:avLst/>
          </a:prstGeom>
        </p:spPr>
        <p:txBody>
          <a:bodyPr/>
          <a:lstStyle/>
          <a:p>
            <a:r>
              <a:rPr lang="en-US" sz="3600" b="0" kern="1200" cap="small"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The Employer Challenge</a:t>
            </a:r>
            <a:endParaRPr lang="en-US" sz="2800" cap="small" dirty="0">
              <a:solidFill>
                <a:schemeClr val="bg1"/>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025" y="815341"/>
            <a:ext cx="5303520" cy="4098177"/>
          </a:xfrm>
          <a:prstGeom prst="rect">
            <a:avLst/>
          </a:prstGeom>
        </p:spPr>
      </p:pic>
      <p:sp>
        <p:nvSpPr>
          <p:cNvPr id="8" name="Rectangle 7"/>
          <p:cNvSpPr/>
          <p:nvPr/>
        </p:nvSpPr>
        <p:spPr>
          <a:xfrm>
            <a:off x="374796" y="1028475"/>
            <a:ext cx="3198984" cy="3662541"/>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Views Gaining Competitive Employment as a Process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Goal is to have businesses be “One-Better” than last year</a:t>
            </a:r>
          </a:p>
        </p:txBody>
      </p:sp>
    </p:spTree>
    <p:extLst>
      <p:ext uri="{BB962C8B-B14F-4D97-AF65-F5344CB8AC3E}">
        <p14:creationId xmlns:p14="http://schemas.microsoft.com/office/powerpoint/2010/main" val="349948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43847D-D4A4-4C7F-B7A1-6255D917DDD5}"/>
              </a:ext>
            </a:extLst>
          </p:cNvPr>
          <p:cNvSpPr>
            <a:spLocks noGrp="1"/>
          </p:cNvSpPr>
          <p:nvPr>
            <p:ph type="title" idx="4294967295"/>
          </p:nvPr>
        </p:nvSpPr>
        <p:spPr>
          <a:xfrm>
            <a:off x="628650" y="-993775"/>
            <a:ext cx="7886700" cy="993775"/>
          </a:xfrm>
          <a:prstGeom prst="rect">
            <a:avLst/>
          </a:prstGeom>
        </p:spPr>
        <p:txBody>
          <a:bodyPr anchor="b"/>
          <a:lstStyle/>
          <a:p>
            <a:r>
              <a:rPr lang="en-US" dirty="0"/>
              <a:t>Entrepreneurial Initiative</a:t>
            </a:r>
            <a:br>
              <a:rPr lang="en-US" dirty="0"/>
            </a:br>
            <a:r>
              <a:rPr lang="en-US" dirty="0"/>
              <a:t>e-Commerce Business</a:t>
            </a:r>
            <a:br>
              <a:rPr lang="en-US" dirty="0"/>
            </a:br>
            <a:endParaRPr lang="en-US" dirty="0"/>
          </a:p>
        </p:txBody>
      </p:sp>
      <p:sp>
        <p:nvSpPr>
          <p:cNvPr id="2" name="Text Placeholder 1"/>
          <p:cNvSpPr>
            <a:spLocks noGrp="1"/>
          </p:cNvSpPr>
          <p:nvPr>
            <p:ph type="body" sz="quarter" idx="10"/>
          </p:nvPr>
        </p:nvSpPr>
        <p:spPr>
          <a:xfrm>
            <a:off x="3308279" y="421882"/>
            <a:ext cx="4404487" cy="1268111"/>
          </a:xfrm>
        </p:spPr>
        <p:txBody>
          <a:bodyPr>
            <a:normAutofit/>
          </a:bodyPr>
          <a:lstStyle/>
          <a:p>
            <a:r>
              <a:rPr lang="en-US" dirty="0"/>
              <a:t>Entrepreneurial Initiative</a:t>
            </a:r>
          </a:p>
          <a:p>
            <a:r>
              <a:rPr lang="en-US" dirty="0"/>
              <a:t>e-Commerce Business</a:t>
            </a:r>
          </a:p>
        </p:txBody>
      </p:sp>
      <p:sp>
        <p:nvSpPr>
          <p:cNvPr id="3" name="Text Placeholder 2"/>
          <p:cNvSpPr>
            <a:spLocks noGrp="1"/>
          </p:cNvSpPr>
          <p:nvPr>
            <p:ph type="body" sz="quarter" idx="11"/>
          </p:nvPr>
        </p:nvSpPr>
        <p:spPr>
          <a:xfrm>
            <a:off x="3948345" y="2131339"/>
            <a:ext cx="3973142" cy="1515666"/>
          </a:xfrm>
        </p:spPr>
        <p:txBody>
          <a:bodyPr>
            <a:normAutofit/>
          </a:bodyPr>
          <a:lstStyle/>
          <a:p>
            <a:r>
              <a:rPr lang="en-US" sz="1500" dirty="0"/>
              <a:t>Steve Brice</a:t>
            </a:r>
          </a:p>
          <a:p>
            <a:r>
              <a:rPr lang="en-US" sz="1500" dirty="0"/>
              <a:t>Thomas Lehrich</a:t>
            </a:r>
          </a:p>
          <a:p>
            <a:r>
              <a:rPr lang="en-US" sz="1500" dirty="0"/>
              <a:t>Jonathan Lucus</a:t>
            </a:r>
          </a:p>
          <a:p>
            <a:r>
              <a:rPr lang="en-US" sz="1500" dirty="0"/>
              <a:t>Luis Interiano</a:t>
            </a:r>
          </a:p>
          <a:p>
            <a:endParaRPr lang="en-US" sz="1500" dirty="0"/>
          </a:p>
        </p:txBody>
      </p:sp>
    </p:spTree>
    <p:extLst>
      <p:ext uri="{BB962C8B-B14F-4D97-AF65-F5344CB8AC3E}">
        <p14:creationId xmlns:p14="http://schemas.microsoft.com/office/powerpoint/2010/main" val="17074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0ED1-1556-451E-A8B0-E362F5358114}"/>
              </a:ext>
            </a:extLst>
          </p:cNvPr>
          <p:cNvSpPr>
            <a:spLocks noGrp="1"/>
          </p:cNvSpPr>
          <p:nvPr>
            <p:ph type="title" idx="4294967295"/>
          </p:nvPr>
        </p:nvSpPr>
        <p:spPr>
          <a:xfrm>
            <a:off x="628650" y="-993775"/>
            <a:ext cx="7886700" cy="993775"/>
          </a:xfrm>
          <a:prstGeom prst="rect">
            <a:avLst/>
          </a:prstGeom>
        </p:spPr>
        <p:txBody>
          <a:bodyPr anchor="b"/>
          <a:lstStyle/>
          <a:p>
            <a:r>
              <a:rPr lang="en-US" dirty="0"/>
              <a:t>Questions?</a:t>
            </a:r>
          </a:p>
        </p:txBody>
      </p:sp>
      <p:sp>
        <p:nvSpPr>
          <p:cNvPr id="4" name="TextBox 3">
            <a:extLst>
              <a:ext uri="{FF2B5EF4-FFF2-40B4-BE49-F238E27FC236}">
                <a16:creationId xmlns:a16="http://schemas.microsoft.com/office/drawing/2014/main" id="{CD388FBF-E2C6-4A40-806E-70071FB81D88}"/>
              </a:ext>
            </a:extLst>
          </p:cNvPr>
          <p:cNvSpPr txBox="1"/>
          <p:nvPr/>
        </p:nvSpPr>
        <p:spPr>
          <a:xfrm>
            <a:off x="906780" y="1652916"/>
            <a:ext cx="7620000" cy="1200329"/>
          </a:xfrm>
          <a:prstGeom prst="rect">
            <a:avLst/>
          </a:prstGeom>
          <a:noFill/>
        </p:spPr>
        <p:txBody>
          <a:bodyPr wrap="square" rtlCol="0">
            <a:spAutoFit/>
          </a:bodyPr>
          <a:lstStyle/>
          <a:p>
            <a:pPr algn="ctr"/>
            <a:r>
              <a:rPr lang="en-US" sz="7200" dirty="0">
                <a:solidFill>
                  <a:schemeClr val="bg1"/>
                </a:solidFill>
                <a:latin typeface="Arial Bold" panose="020B0704020202020204" pitchFamily="34" charset="0"/>
                <a:cs typeface="Arial Bold" panose="020B0704020202020204" pitchFamily="34" charset="0"/>
              </a:rPr>
              <a:t>Questions?</a:t>
            </a:r>
          </a:p>
        </p:txBody>
      </p:sp>
    </p:spTree>
    <p:extLst>
      <p:ext uri="{BB962C8B-B14F-4D97-AF65-F5344CB8AC3E}">
        <p14:creationId xmlns:p14="http://schemas.microsoft.com/office/powerpoint/2010/main" val="2644329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2238" y="-339564"/>
            <a:ext cx="7751762" cy="280988"/>
          </a:xfrm>
          <a:prstGeom prst="rect">
            <a:avLst/>
          </a:prstGeom>
        </p:spPr>
        <p:txBody>
          <a:bodyPr/>
          <a:lstStyle/>
          <a:p>
            <a:pPr algn="r"/>
            <a:r>
              <a:rPr lang="en-US" sz="3200" dirty="0">
                <a:solidFill>
                  <a:schemeClr val="bg1"/>
                </a:solidFill>
                <a:latin typeface="Arial Bold" panose="020B0704020202020204" pitchFamily="34" charset="0"/>
                <a:cs typeface="Arial Bold" panose="020B0704020202020204" pitchFamily="34" charset="0"/>
              </a:rPr>
              <a:t>Connect With MCB</a:t>
            </a:r>
            <a:br>
              <a:rPr lang="en-US" sz="3200" dirty="0">
                <a:solidFill>
                  <a:schemeClr val="bg1"/>
                </a:solidFill>
                <a:latin typeface="Arial Bold" panose="020B0704020202020204" pitchFamily="34" charset="0"/>
                <a:cs typeface="Arial Bold" panose="020B0704020202020204" pitchFamily="34" charset="0"/>
              </a:rPr>
            </a:b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2" name="Content Placeholder 1"/>
          <p:cNvSpPr>
            <a:spLocks noGrp="1"/>
          </p:cNvSpPr>
          <p:nvPr>
            <p:ph sz="quarter" idx="4294967295"/>
          </p:nvPr>
        </p:nvSpPr>
        <p:spPr>
          <a:xfrm>
            <a:off x="440531" y="823118"/>
            <a:ext cx="8262937" cy="4076686"/>
          </a:xfrm>
          <a:prstGeom prst="rect">
            <a:avLst/>
          </a:prstGeom>
        </p:spPr>
        <p:txBody>
          <a:bodyPr/>
          <a:lstStyle/>
          <a:p>
            <a:pPr marL="0" indent="0" algn="ctr">
              <a:spcBef>
                <a:spcPts val="0"/>
              </a:spcBef>
              <a:buNone/>
            </a:pPr>
            <a:r>
              <a:rPr lang="en-US" sz="2000" dirty="0">
                <a:solidFill>
                  <a:schemeClr val="bg1"/>
                </a:solidFill>
                <a:latin typeface="Arial Bold" panose="020B0704020202020204" pitchFamily="34" charset="0"/>
                <a:cs typeface="Arial Bold" panose="020B0704020202020204" pitchFamily="34" charset="0"/>
              </a:rPr>
              <a:t>1-800-392-6450</a:t>
            </a:r>
          </a:p>
          <a:p>
            <a:pPr marL="0" indent="0" algn="ctr">
              <a:spcBef>
                <a:spcPts val="0"/>
              </a:spcBef>
              <a:buNone/>
            </a:pPr>
            <a:r>
              <a:rPr lang="en-US" sz="2000" dirty="0">
                <a:solidFill>
                  <a:schemeClr val="bg1"/>
                </a:solidFill>
                <a:latin typeface="Arial Bold" panose="020B0704020202020204" pitchFamily="34" charset="0"/>
                <a:cs typeface="Arial Bold" panose="020B0704020202020204" pitchFamily="34" charset="0"/>
              </a:rPr>
              <a:t>600 Washington Street, Boston, MA 02111</a:t>
            </a:r>
          </a:p>
          <a:p>
            <a:pPr marL="0" indent="0" algn="ctr">
              <a:spcBef>
                <a:spcPts val="0"/>
              </a:spcBef>
              <a:buNone/>
            </a:pPr>
            <a:r>
              <a:rPr lang="en-US" sz="2000" dirty="0">
                <a:solidFill>
                  <a:schemeClr val="bg1"/>
                </a:solidFill>
                <a:latin typeface="Arial Bold" panose="020B0704020202020204" pitchFamily="34" charset="0"/>
                <a:cs typeface="Arial Bold" panose="020B0704020202020204" pitchFamily="34" charset="0"/>
              </a:rPr>
              <a:t>www.mass.gov/mcb</a:t>
            </a:r>
          </a:p>
          <a:p>
            <a:pPr marL="0" indent="0" algn="ctr">
              <a:spcBef>
                <a:spcPts val="0"/>
              </a:spcBef>
              <a:buNone/>
            </a:pPr>
            <a:r>
              <a:rPr lang="en-US" sz="2000" dirty="0">
                <a:solidFill>
                  <a:schemeClr val="bg1"/>
                </a:solidFill>
                <a:latin typeface="Arial Bold" panose="020B0704020202020204" pitchFamily="34" charset="0"/>
                <a:cs typeface="Arial Bold" panose="020B0704020202020204" pitchFamily="34" charset="0"/>
              </a:rPr>
              <a:t>MCBinfo@mass.gov</a:t>
            </a:r>
          </a:p>
          <a:p>
            <a:pPr marL="0" indent="0" algn="ctr">
              <a:spcBef>
                <a:spcPts val="0"/>
              </a:spcBef>
              <a:buNone/>
            </a:pPr>
            <a:endParaRPr lang="en-US" sz="1400" dirty="0">
              <a:solidFill>
                <a:schemeClr val="bg1"/>
              </a:solidFill>
              <a:latin typeface="Arial Bold" panose="020B0704020202020204" pitchFamily="34" charset="0"/>
              <a:cs typeface="Arial Bold" panose="020B0704020202020204" pitchFamily="34" charset="0"/>
            </a:endParaRPr>
          </a:p>
          <a:p>
            <a:pPr marL="0" indent="0" algn="ctr">
              <a:lnSpc>
                <a:spcPct val="150000"/>
              </a:lnSpc>
              <a:spcBef>
                <a:spcPts val="0"/>
              </a:spcBef>
              <a:buNone/>
            </a:pPr>
            <a:r>
              <a:rPr lang="en-US" sz="2000" u="sng" dirty="0">
                <a:solidFill>
                  <a:schemeClr val="bg1"/>
                </a:solidFill>
                <a:latin typeface="Arial Bold" panose="020B0704020202020204" pitchFamily="34" charset="0"/>
                <a:cs typeface="Arial Bold" panose="020B0704020202020204" pitchFamily="34" charset="0"/>
              </a:rPr>
              <a:t>Follow us:</a:t>
            </a:r>
          </a:p>
          <a:p>
            <a:pPr marL="0" indent="0" algn="ctr">
              <a:lnSpc>
                <a:spcPct val="150000"/>
              </a:lnSpc>
              <a:spcBef>
                <a:spcPts val="0"/>
              </a:spcBef>
              <a:buNone/>
            </a:pPr>
            <a:r>
              <a:rPr lang="en-US" sz="2000" dirty="0">
                <a:solidFill>
                  <a:schemeClr val="bg1"/>
                </a:solidFill>
                <a:latin typeface="Arial Bold" panose="020B0704020202020204" pitchFamily="34" charset="0"/>
                <a:cs typeface="Arial Bold" panose="020B0704020202020204" pitchFamily="34" charset="0"/>
              </a:rPr>
              <a:t>Twitter:@</a:t>
            </a:r>
            <a:r>
              <a:rPr lang="en-US" sz="2000" dirty="0" err="1">
                <a:solidFill>
                  <a:schemeClr val="bg1"/>
                </a:solidFill>
                <a:latin typeface="Arial Bold" panose="020B0704020202020204" pitchFamily="34" charset="0"/>
                <a:cs typeface="Arial Bold" panose="020B0704020202020204" pitchFamily="34" charset="0"/>
              </a:rPr>
              <a:t>massblind</a:t>
            </a:r>
            <a:endParaRPr lang="en-US" sz="2000" dirty="0">
              <a:solidFill>
                <a:schemeClr val="bg1"/>
              </a:solidFill>
              <a:latin typeface="Arial Bold" panose="020B0704020202020204" pitchFamily="34" charset="0"/>
              <a:cs typeface="Arial Bold" panose="020B0704020202020204" pitchFamily="34" charset="0"/>
            </a:endParaRPr>
          </a:p>
          <a:p>
            <a:pPr marL="0" indent="0" algn="ctr">
              <a:lnSpc>
                <a:spcPct val="150000"/>
              </a:lnSpc>
              <a:spcBef>
                <a:spcPts val="0"/>
              </a:spcBef>
              <a:buNone/>
            </a:pPr>
            <a:r>
              <a:rPr lang="en-US" sz="2000" dirty="0">
                <a:solidFill>
                  <a:schemeClr val="bg1"/>
                </a:solidFill>
                <a:latin typeface="Arial Bold" panose="020B0704020202020204" pitchFamily="34" charset="0"/>
                <a:cs typeface="Arial Bold" panose="020B0704020202020204" pitchFamily="34" charset="0"/>
              </a:rPr>
              <a:t>Facebook: @</a:t>
            </a:r>
            <a:r>
              <a:rPr lang="en-US" sz="2000" dirty="0" err="1">
                <a:solidFill>
                  <a:schemeClr val="bg1"/>
                </a:solidFill>
                <a:latin typeface="Arial Bold" panose="020B0704020202020204" pitchFamily="34" charset="0"/>
                <a:cs typeface="Arial Bold" panose="020B0704020202020204" pitchFamily="34" charset="0"/>
              </a:rPr>
              <a:t>masscommblind</a:t>
            </a:r>
            <a:endParaRPr lang="en-US" sz="2000" dirty="0">
              <a:solidFill>
                <a:schemeClr val="bg1"/>
              </a:solidFill>
              <a:latin typeface="Arial Bold" panose="020B0704020202020204" pitchFamily="34" charset="0"/>
              <a:cs typeface="Arial Bold" panose="020B0704020202020204" pitchFamily="34" charset="0"/>
            </a:endParaRPr>
          </a:p>
          <a:p>
            <a:pPr marL="0" indent="0" algn="ctr">
              <a:lnSpc>
                <a:spcPct val="150000"/>
              </a:lnSpc>
              <a:spcBef>
                <a:spcPts val="0"/>
              </a:spcBef>
              <a:buNone/>
            </a:pPr>
            <a:r>
              <a:rPr lang="en-US" sz="2000" dirty="0">
                <a:solidFill>
                  <a:schemeClr val="bg1"/>
                </a:solidFill>
                <a:latin typeface="Arial Bold" panose="020B0704020202020204" pitchFamily="34" charset="0"/>
                <a:cs typeface="Arial Bold" panose="020B0704020202020204" pitchFamily="34" charset="0"/>
              </a:rPr>
              <a:t>Instagram: @</a:t>
            </a:r>
            <a:r>
              <a:rPr lang="en-US" sz="2000" dirty="0" err="1">
                <a:solidFill>
                  <a:schemeClr val="bg1"/>
                </a:solidFill>
                <a:latin typeface="Arial Bold" panose="020B0704020202020204" pitchFamily="34" charset="0"/>
                <a:cs typeface="Arial Bold" panose="020B0704020202020204" pitchFamily="34" charset="0"/>
              </a:rPr>
              <a:t>massblind</a:t>
            </a:r>
            <a:endParaRPr lang="en-US" sz="2000" dirty="0">
              <a:solidFill>
                <a:schemeClr val="bg1"/>
              </a:solidFill>
              <a:latin typeface="Arial Bold" panose="020B0704020202020204" pitchFamily="34" charset="0"/>
              <a:cs typeface="Arial Bold" panose="020B0704020202020204" pitchFamily="34" charset="0"/>
            </a:endParaRPr>
          </a:p>
          <a:p>
            <a:pPr marL="0" indent="0" algn="ctr">
              <a:lnSpc>
                <a:spcPct val="150000"/>
              </a:lnSpc>
              <a:spcBef>
                <a:spcPts val="0"/>
              </a:spcBef>
              <a:buNone/>
            </a:pPr>
            <a:r>
              <a:rPr lang="en-US" sz="2000" dirty="0">
                <a:solidFill>
                  <a:schemeClr val="bg1"/>
                </a:solidFill>
                <a:latin typeface="Arial Bold" panose="020B0704020202020204" pitchFamily="34" charset="0"/>
                <a:cs typeface="Arial Bold" panose="020B0704020202020204" pitchFamily="34" charset="0"/>
              </a:rPr>
              <a:t>LinkedIn: Massachusetts Commission for the Blind </a:t>
            </a:r>
          </a:p>
          <a:p>
            <a:pPr marL="0" indent="0" algn="ctr">
              <a:spcBef>
                <a:spcPts val="0"/>
              </a:spcBef>
              <a:buNone/>
            </a:pPr>
            <a:endParaRPr lang="en-US" dirty="0"/>
          </a:p>
          <a:p>
            <a:pPr marL="0" indent="0">
              <a:buNone/>
            </a:pPr>
            <a:endParaRPr lang="en-US" dirty="0"/>
          </a:p>
        </p:txBody>
      </p:sp>
      <p:sp>
        <p:nvSpPr>
          <p:cNvPr id="4" name="TextBox 3">
            <a:extLst>
              <a:ext uri="{FF2B5EF4-FFF2-40B4-BE49-F238E27FC236}">
                <a16:creationId xmlns:a16="http://schemas.microsoft.com/office/drawing/2014/main" id="{EAE7E0D7-395A-4E9A-8C35-53AFE5BE0DCA}"/>
              </a:ext>
            </a:extLst>
          </p:cNvPr>
          <p:cNvSpPr txBox="1"/>
          <p:nvPr/>
        </p:nvSpPr>
        <p:spPr>
          <a:xfrm>
            <a:off x="2200940" y="40397"/>
            <a:ext cx="4614529" cy="584775"/>
          </a:xfrm>
          <a:prstGeom prst="rect">
            <a:avLst/>
          </a:prstGeom>
          <a:noFill/>
        </p:spPr>
        <p:txBody>
          <a:bodyPr wrap="square" rtlCol="0">
            <a:spAutoFit/>
          </a:bodyPr>
          <a:lstStyle/>
          <a:p>
            <a:pPr algn="ctr"/>
            <a:r>
              <a:rPr lang="en-US" sz="3200" dirty="0">
                <a:solidFill>
                  <a:schemeClr val="bg1"/>
                </a:solidFill>
                <a:latin typeface="Arial Bold" panose="020B0704020202020204" pitchFamily="34" charset="0"/>
                <a:cs typeface="Arial Bold" panose="020B0704020202020204" pitchFamily="34" charset="0"/>
              </a:rPr>
              <a:t>Connect With MCB</a:t>
            </a:r>
          </a:p>
        </p:txBody>
      </p:sp>
    </p:spTree>
    <p:extLst>
      <p:ext uri="{BB962C8B-B14F-4D97-AF65-F5344CB8AC3E}">
        <p14:creationId xmlns:p14="http://schemas.microsoft.com/office/powerpoint/2010/main" val="318654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AA14-DD95-412D-A2E4-E41B3DB0927F}"/>
              </a:ext>
            </a:extLst>
          </p:cNvPr>
          <p:cNvSpPr>
            <a:spLocks noGrp="1"/>
          </p:cNvSpPr>
          <p:nvPr>
            <p:ph type="title" idx="4294967295"/>
          </p:nvPr>
        </p:nvSpPr>
        <p:spPr>
          <a:xfrm>
            <a:off x="628650" y="-993775"/>
            <a:ext cx="7886700" cy="993775"/>
          </a:xfrm>
          <a:prstGeom prst="rect">
            <a:avLst/>
          </a:prstGeom>
        </p:spPr>
        <p:txBody>
          <a:bodyPr anchor="b"/>
          <a:lstStyle/>
          <a:p>
            <a:r>
              <a:rPr lang="en-US" dirty="0"/>
              <a:t>Massachusetts Commission for the Blind (MCB)</a:t>
            </a:r>
          </a:p>
        </p:txBody>
      </p:sp>
      <p:sp>
        <p:nvSpPr>
          <p:cNvPr id="4" name="TextBox 3">
            <a:extLst>
              <a:ext uri="{FF2B5EF4-FFF2-40B4-BE49-F238E27FC236}">
                <a16:creationId xmlns:a16="http://schemas.microsoft.com/office/drawing/2014/main" id="{CD388FBF-E2C6-4A40-806E-70071FB81D88}"/>
              </a:ext>
            </a:extLst>
          </p:cNvPr>
          <p:cNvSpPr txBox="1"/>
          <p:nvPr/>
        </p:nvSpPr>
        <p:spPr>
          <a:xfrm>
            <a:off x="1139126" y="893322"/>
            <a:ext cx="7369443" cy="3600986"/>
          </a:xfrm>
          <a:prstGeom prst="rect">
            <a:avLst/>
          </a:prstGeom>
          <a:noFill/>
        </p:spPr>
        <p:txBody>
          <a:bodyPr wrap="square" rtlCol="0">
            <a:spAutoFit/>
          </a:bodyPr>
          <a:lstStyle/>
          <a:p>
            <a:pPr algn="just"/>
            <a:r>
              <a:rPr lang="en-US" sz="4000" dirty="0">
                <a:solidFill>
                  <a:schemeClr val="bg1"/>
                </a:solidFill>
                <a:latin typeface="Arial" panose="020B0604020202020204" pitchFamily="34" charset="0"/>
                <a:cs typeface="Arial" panose="020B0604020202020204" pitchFamily="34" charset="0"/>
              </a:rPr>
              <a:t>“</a:t>
            </a:r>
            <a:r>
              <a:rPr lang="en-US" sz="3600" dirty="0">
                <a:solidFill>
                  <a:schemeClr val="bg1"/>
                </a:solidFill>
                <a:latin typeface="Arial" panose="020B0604020202020204" pitchFamily="34" charset="0"/>
                <a:cs typeface="Arial" panose="020B0604020202020204" pitchFamily="34" charset="0"/>
              </a:rPr>
              <a:t>Alone we can do so little; </a:t>
            </a:r>
          </a:p>
          <a:p>
            <a:pPr algn="just"/>
            <a:r>
              <a:rPr lang="en-US" sz="3600" dirty="0">
                <a:solidFill>
                  <a:schemeClr val="bg1"/>
                </a:solidFill>
                <a:latin typeface="Arial" panose="020B0604020202020204" pitchFamily="34" charset="0"/>
                <a:cs typeface="Arial" panose="020B0604020202020204" pitchFamily="34" charset="0"/>
              </a:rPr>
              <a:t>together we can do so much.” </a:t>
            </a:r>
          </a:p>
          <a:p>
            <a:pPr algn="just"/>
            <a:endParaRPr lang="en-US" sz="800" dirty="0">
              <a:solidFill>
                <a:schemeClr val="bg1"/>
              </a:solidFill>
              <a:latin typeface="Arial" panose="020B0604020202020204" pitchFamily="34" charset="0"/>
              <a:cs typeface="Arial" panose="020B0604020202020204" pitchFamily="34" charset="0"/>
            </a:endParaRPr>
          </a:p>
          <a:p>
            <a:pPr marL="571500" indent="-571500" algn="just">
              <a:buFontTx/>
              <a:buChar char="-"/>
            </a:pPr>
            <a:r>
              <a:rPr lang="en-US" sz="3600" dirty="0">
                <a:solidFill>
                  <a:schemeClr val="bg1"/>
                </a:solidFill>
                <a:latin typeface="Arial" panose="020B0604020202020204" pitchFamily="34" charset="0"/>
                <a:cs typeface="Arial" panose="020B0604020202020204" pitchFamily="34" charset="0"/>
              </a:rPr>
              <a:t>Helen Keller</a:t>
            </a:r>
          </a:p>
          <a:p>
            <a:pPr marL="571500" indent="-571500" algn="ctr">
              <a:buFontTx/>
              <a:buChar char="-"/>
            </a:pPr>
            <a:endParaRPr lang="en-US" sz="800" dirty="0">
              <a:solidFill>
                <a:schemeClr val="bg1"/>
              </a:solidFill>
              <a:latin typeface="Arial" panose="020B0604020202020204" pitchFamily="34" charset="0"/>
              <a:cs typeface="Arial" panose="020B0604020202020204" pitchFamily="34" charset="0"/>
            </a:endParaRPr>
          </a:p>
          <a:p>
            <a:pPr marL="571500" indent="-571500" algn="ctr">
              <a:buFontTx/>
              <a:buChar char="-"/>
            </a:pPr>
            <a:endParaRPr lang="en-US" sz="800" dirty="0">
              <a:solidFill>
                <a:schemeClr val="bg1"/>
              </a:solidFill>
              <a:latin typeface="Arial" panose="020B0604020202020204" pitchFamily="34" charset="0"/>
              <a:cs typeface="Arial" panose="020B0604020202020204" pitchFamily="34" charset="0"/>
            </a:endParaRPr>
          </a:p>
          <a:p>
            <a:pPr marL="571500" indent="-571500" algn="ctr">
              <a:buFontTx/>
              <a:buChar char="-"/>
            </a:pPr>
            <a:endParaRPr lang="en-US" sz="800" dirty="0">
              <a:solidFill>
                <a:schemeClr val="bg1"/>
              </a:solidFill>
              <a:latin typeface="Arial" panose="020B0604020202020204" pitchFamily="34" charset="0"/>
              <a:cs typeface="Arial" panose="020B0604020202020204" pitchFamily="34" charset="0"/>
            </a:endParaRPr>
          </a:p>
          <a:p>
            <a:pPr algn="ctr"/>
            <a:r>
              <a:rPr lang="en-US" sz="4000" b="1" i="1" dirty="0">
                <a:solidFill>
                  <a:schemeClr val="bg1"/>
                </a:solidFill>
                <a:latin typeface="Arial" panose="020B0604020202020204" pitchFamily="34" charset="0"/>
                <a:cs typeface="Arial" panose="020B0604020202020204" pitchFamily="34" charset="0"/>
              </a:rPr>
              <a:t>…</a:t>
            </a:r>
            <a:r>
              <a:rPr lang="en-US" sz="3600" b="1" i="1" dirty="0">
                <a:solidFill>
                  <a:schemeClr val="bg1"/>
                </a:solidFill>
                <a:latin typeface="Arial" panose="020B0604020202020204" pitchFamily="34" charset="0"/>
                <a:cs typeface="Arial" panose="020B0604020202020204" pitchFamily="34" charset="0"/>
              </a:rPr>
              <a:t>Oh, BTW, All of our Services are </a:t>
            </a:r>
            <a:r>
              <a:rPr lang="en-US" sz="3600" b="1" i="1" u="sng" dirty="0">
                <a:solidFill>
                  <a:schemeClr val="bg1"/>
                </a:solidFill>
                <a:latin typeface="Arial" panose="020B0604020202020204" pitchFamily="34" charset="0"/>
                <a:cs typeface="Arial" panose="020B0604020202020204" pitchFamily="34" charset="0"/>
              </a:rPr>
              <a:t>FREE to Districts!</a:t>
            </a:r>
          </a:p>
        </p:txBody>
      </p:sp>
      <p:sp>
        <p:nvSpPr>
          <p:cNvPr id="3" name="Title 2">
            <a:extLst>
              <a:ext uri="{FF2B5EF4-FFF2-40B4-BE49-F238E27FC236}">
                <a16:creationId xmlns:a16="http://schemas.microsoft.com/office/drawing/2014/main" id="{D0B1DB64-18A7-F064-5D4D-ABCC5347E6E3}"/>
              </a:ext>
            </a:extLst>
          </p:cNvPr>
          <p:cNvSpPr txBox="1">
            <a:spLocks/>
          </p:cNvSpPr>
          <p:nvPr/>
        </p:nvSpPr>
        <p:spPr>
          <a:xfrm>
            <a:off x="1208867" y="80371"/>
            <a:ext cx="7935133" cy="56574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2400" b="1" spc="50" dirty="0">
                <a:ln w="13335" cmpd="sng">
                  <a:solidFill>
                    <a:srgbClr val="759AA5">
                      <a:lumMod val="50000"/>
                    </a:srgbClr>
                  </a:solidFill>
                  <a:prstDash val="solid"/>
                </a:ln>
                <a:solidFill>
                  <a:srgbClr val="B9AB6F">
                    <a:tint val="1000"/>
                  </a:srgbClr>
                </a:solidFill>
                <a:latin typeface="Arial Bold" panose="020B0704020202020204" pitchFamily="34" charset="0"/>
                <a:ea typeface="+mj-ea"/>
                <a:cs typeface="Arial Bold" panose="020B0704020202020204" pitchFamily="34" charset="0"/>
              </a:rPr>
              <a:t>Massachusetts Commission for the Blind (MCB)</a:t>
            </a:r>
            <a:br>
              <a:rPr kumimoji="0" lang="en-US" sz="3200" b="1" i="0" u="none" strike="noStrike" kern="1200" cap="none" spc="50" normalizeH="0" baseline="0" noProof="0" dirty="0">
                <a:ln w="13335" cmpd="sng">
                  <a:solidFill>
                    <a:srgbClr val="759AA5">
                      <a:lumMod val="50000"/>
                    </a:srgbClr>
                  </a:solidFill>
                  <a:prstDash val="solid"/>
                </a:ln>
                <a:solidFill>
                  <a:srgbClr val="B9AB6F">
                    <a:tint val="1000"/>
                  </a:srgbClr>
                </a:solidFill>
                <a:effectLst/>
                <a:uLnTx/>
                <a:uFillTx/>
                <a:latin typeface="Tw Cen MT"/>
                <a:ea typeface="+mj-ea"/>
                <a:cs typeface="Arial"/>
              </a:rPr>
            </a:br>
            <a:endPar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j-ea"/>
              <a:cs typeface="Arial"/>
            </a:endParaRPr>
          </a:p>
        </p:txBody>
      </p:sp>
    </p:spTree>
    <p:extLst>
      <p:ext uri="{BB962C8B-B14F-4D97-AF65-F5344CB8AC3E}">
        <p14:creationId xmlns:p14="http://schemas.microsoft.com/office/powerpoint/2010/main" val="135664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7250" y="57150"/>
            <a:ext cx="4972050" cy="571500"/>
          </a:xfrm>
        </p:spPr>
        <p:txBody>
          <a:bodyPr anchor="ctr" anchorCtr="0"/>
          <a:lstStyle/>
          <a:p>
            <a:r>
              <a:rPr lang="en-US" dirty="0">
                <a:solidFill>
                  <a:schemeClr val="bg1"/>
                </a:solidFill>
                <a:latin typeface="Arial Black" panose="020B0A04020102020204" pitchFamily="34" charset="0"/>
              </a:rPr>
              <a:t>Persons with Disabilities &amp;</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Employment in Massachusetts</a:t>
            </a:r>
          </a:p>
        </p:txBody>
      </p:sp>
      <p:sp>
        <p:nvSpPr>
          <p:cNvPr id="26" name="TextBox 25"/>
          <p:cNvSpPr txBox="1"/>
          <p:nvPr/>
        </p:nvSpPr>
        <p:spPr>
          <a:xfrm>
            <a:off x="57150" y="895479"/>
            <a:ext cx="2926921" cy="2145268"/>
          </a:xfrm>
          <a:prstGeom prst="roundRect">
            <a:avLst/>
          </a:prstGeom>
          <a:solidFill>
            <a:srgbClr val="CCECFF"/>
          </a:solidFill>
          <a:ln>
            <a:solidFill>
              <a:srgbClr val="000066"/>
            </a:solidFill>
          </a:ln>
        </p:spPr>
        <p:txBody>
          <a:bodyPr wrap="square" tIns="0" bIns="0" rtlCol="0">
            <a:spAutoFit/>
          </a:bodyPr>
          <a:lstStyle/>
          <a:p>
            <a:pPr algn="just" defTabSz="685800" fontAlgn="auto">
              <a:spcBef>
                <a:spcPts val="0"/>
              </a:spcBef>
              <a:spcAft>
                <a:spcPts val="0"/>
              </a:spcAft>
              <a:defRPr/>
            </a:pPr>
            <a:r>
              <a:rPr lang="en-US" dirty="0">
                <a:solidFill>
                  <a:srgbClr val="000000"/>
                </a:solidFill>
                <a:latin typeface="Arial" panose="020B0604020202020204" pitchFamily="34" charset="0"/>
                <a:cs typeface="Arial" panose="020B0604020202020204" pitchFamily="34" charset="0"/>
              </a:rPr>
              <a:t>How many candidates of this </a:t>
            </a:r>
            <a:r>
              <a:rPr lang="en-US" i="1" u="sng" dirty="0">
                <a:solidFill>
                  <a:srgbClr val="000000"/>
                </a:solidFill>
                <a:latin typeface="Arial" panose="020B0604020202020204" pitchFamily="34" charset="0"/>
                <a:cs typeface="Arial" panose="020B0604020202020204" pitchFamily="34" charset="0"/>
              </a:rPr>
              <a:t>Talent Pool </a:t>
            </a:r>
            <a:r>
              <a:rPr lang="en-US" dirty="0">
                <a:solidFill>
                  <a:srgbClr val="000000"/>
                </a:solidFill>
                <a:latin typeface="Arial" panose="020B0604020202020204" pitchFamily="34" charset="0"/>
                <a:cs typeface="Arial" panose="020B0604020202020204" pitchFamily="34" charset="0"/>
              </a:rPr>
              <a:t>could;</a:t>
            </a:r>
          </a:p>
          <a:p>
            <a:pPr marL="257175" indent="-257175" algn="just" defTabSz="685800" fontAlgn="auto">
              <a:spcBef>
                <a:spcPts val="0"/>
              </a:spcBef>
              <a:spcAft>
                <a:spcPts val="0"/>
              </a:spcAft>
              <a:buFont typeface="Courier New" panose="02070309020205020404" pitchFamily="49" charset="0"/>
              <a:buChar char="o"/>
              <a:defRPr/>
            </a:pPr>
            <a:r>
              <a:rPr lang="en-US" dirty="0">
                <a:solidFill>
                  <a:srgbClr val="000000"/>
                </a:solidFill>
                <a:latin typeface="Arial" panose="020B0604020202020204" pitchFamily="34" charset="0"/>
                <a:cs typeface="Arial" panose="020B0604020202020204" pitchFamily="34" charset="0"/>
              </a:rPr>
              <a:t>Meet the MERS?</a:t>
            </a:r>
          </a:p>
          <a:p>
            <a:pPr marL="257175" indent="-257175" algn="just" defTabSz="685800" fontAlgn="auto">
              <a:spcBef>
                <a:spcPts val="0"/>
              </a:spcBef>
              <a:spcAft>
                <a:spcPts val="0"/>
              </a:spcAft>
              <a:buFont typeface="Courier New" panose="02070309020205020404" pitchFamily="49" charset="0"/>
              <a:buChar char="o"/>
              <a:defRPr/>
            </a:pPr>
            <a:r>
              <a:rPr lang="en-US" dirty="0">
                <a:solidFill>
                  <a:srgbClr val="000000"/>
                </a:solidFill>
                <a:latin typeface="Arial" panose="020B0604020202020204" pitchFamily="34" charset="0"/>
                <a:cs typeface="Arial" panose="020B0604020202020204" pitchFamily="34" charset="0"/>
              </a:rPr>
              <a:t>Meet the PERS?</a:t>
            </a:r>
          </a:p>
          <a:p>
            <a:pPr marL="257175" indent="-257175" algn="just" defTabSz="685800" fontAlgn="auto">
              <a:spcBef>
                <a:spcPts val="0"/>
              </a:spcBef>
              <a:spcAft>
                <a:spcPts val="0"/>
              </a:spcAft>
              <a:buFont typeface="Courier New" panose="02070309020205020404" pitchFamily="49" charset="0"/>
              <a:buChar char="o"/>
              <a:defRPr/>
            </a:pPr>
            <a:r>
              <a:rPr lang="en-US" dirty="0">
                <a:solidFill>
                  <a:srgbClr val="000000"/>
                </a:solidFill>
                <a:latin typeface="Arial" panose="020B0604020202020204" pitchFamily="34" charset="0"/>
                <a:cs typeface="Arial" panose="020B0604020202020204" pitchFamily="34" charset="0"/>
              </a:rPr>
              <a:t>Need a RA?</a:t>
            </a:r>
          </a:p>
          <a:p>
            <a:pPr marL="257175" indent="-257175" defTabSz="685800" fontAlgn="auto">
              <a:spcBef>
                <a:spcPts val="0"/>
              </a:spcBef>
              <a:spcAft>
                <a:spcPts val="0"/>
              </a:spcAft>
              <a:buFont typeface="Courier New" panose="02070309020205020404" pitchFamily="49" charset="0"/>
              <a:buChar char="o"/>
              <a:defRPr/>
            </a:pPr>
            <a:r>
              <a:rPr lang="en-US" dirty="0">
                <a:solidFill>
                  <a:srgbClr val="000000"/>
                </a:solidFill>
                <a:latin typeface="Arial" panose="020B0604020202020204" pitchFamily="34" charset="0"/>
                <a:cs typeface="Arial" panose="020B0604020202020204" pitchFamily="34" charset="0"/>
              </a:rPr>
              <a:t>Perform Essential Job Duties?</a:t>
            </a:r>
          </a:p>
        </p:txBody>
      </p:sp>
      <p:sp>
        <p:nvSpPr>
          <p:cNvPr id="27" name="TextBox 26"/>
          <p:cNvSpPr txBox="1"/>
          <p:nvPr/>
        </p:nvSpPr>
        <p:spPr>
          <a:xfrm>
            <a:off x="57150" y="3224576"/>
            <a:ext cx="2894772" cy="1634490"/>
          </a:xfrm>
          <a:prstGeom prst="roundRect">
            <a:avLst/>
          </a:prstGeom>
          <a:solidFill>
            <a:srgbClr val="000066"/>
          </a:solidFill>
          <a:ln>
            <a:solidFill>
              <a:schemeClr val="accent2"/>
            </a:solidFill>
          </a:ln>
        </p:spPr>
        <p:txBody>
          <a:bodyPr wrap="square" rtlCol="0" anchor="ctr" anchorCtr="0">
            <a:spAutoFit/>
          </a:bodyPr>
          <a:lstStyle/>
          <a:p>
            <a:pPr algn="just" defTabSz="685800" fontAlgn="auto">
              <a:spcBef>
                <a:spcPts val="0"/>
              </a:spcBef>
              <a:spcAft>
                <a:spcPts val="0"/>
              </a:spcAft>
              <a:defRPr/>
            </a:pPr>
            <a:r>
              <a:rPr lang="en-US" b="1" dirty="0">
                <a:solidFill>
                  <a:srgbClr val="FFFFFF"/>
                </a:solidFill>
                <a:latin typeface="Arial" panose="020B0604020202020204" pitchFamily="34" charset="0"/>
                <a:cs typeface="Arial" panose="020B0604020202020204" pitchFamily="34" charset="0"/>
              </a:rPr>
              <a:t>Significant “Societal Challenges” exist. We should endeavor to better understand our talent pool. (</a:t>
            </a:r>
            <a:r>
              <a:rPr lang="en-US" b="1" i="1" dirty="0">
                <a:solidFill>
                  <a:srgbClr val="FFFFFF"/>
                </a:solidFill>
                <a:latin typeface="Arial" panose="020B0604020202020204" pitchFamily="34" charset="0"/>
                <a:cs typeface="Arial" panose="020B0604020202020204" pitchFamily="34" charset="0"/>
              </a:rPr>
              <a:t>174,742</a:t>
            </a:r>
            <a:r>
              <a:rPr lang="en-US" b="1" dirty="0">
                <a:solidFill>
                  <a:srgbClr val="FFFFFF"/>
                </a:solidFill>
                <a:latin typeface="Arial" panose="020B0604020202020204" pitchFamily="34" charset="0"/>
                <a:cs typeface="Arial" panose="020B0604020202020204" pitchFamily="34" charset="0"/>
              </a:rPr>
              <a:t>)</a:t>
            </a:r>
          </a:p>
        </p:txBody>
      </p:sp>
      <p:sp>
        <p:nvSpPr>
          <p:cNvPr id="8" name="Right Arrow 7"/>
          <p:cNvSpPr/>
          <p:nvPr/>
        </p:nvSpPr>
        <p:spPr bwMode="auto">
          <a:xfrm rot="2769302">
            <a:off x="2699421" y="1559216"/>
            <a:ext cx="1279379" cy="502946"/>
          </a:xfrm>
          <a:prstGeom prst="rightArrow">
            <a:avLst/>
          </a:prstGeom>
          <a:solidFill>
            <a:srgbClr val="FF0000"/>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500" b="1" dirty="0">
                <a:solidFill>
                  <a:srgbClr val="FFFFFF"/>
                </a:solidFill>
                <a:latin typeface="Arial" pitchFamily="34" charset="0"/>
              </a:rPr>
              <a:t>Talent Pool</a:t>
            </a:r>
          </a:p>
        </p:txBody>
      </p:sp>
      <p:cxnSp>
        <p:nvCxnSpPr>
          <p:cNvPr id="10" name="Straight Connector 9" descr="connection of persons with disabilities to persons with disabilities who are working"/>
          <p:cNvCxnSpPr/>
          <p:nvPr/>
        </p:nvCxnSpPr>
        <p:spPr bwMode="auto">
          <a:xfrm>
            <a:off x="6057900" y="1404141"/>
            <a:ext cx="0" cy="19605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cxnSp>
        <p:nvCxnSpPr>
          <p:cNvPr id="11" name="Straight Arrow Connector 10">
            <a:extLst>
              <a:ext uri="{C183D7F6-B498-43B3-948B-1728B52AA6E4}">
                <adec:decorative xmlns:adec="http://schemas.microsoft.com/office/drawing/2017/decorative" val="1"/>
              </a:ext>
            </a:extLst>
          </p:cNvPr>
          <p:cNvCxnSpPr>
            <a:stCxn id="22" idx="2"/>
          </p:cNvCxnSpPr>
          <p:nvPr/>
        </p:nvCxnSpPr>
        <p:spPr bwMode="auto">
          <a:xfrm>
            <a:off x="7351687" y="2588467"/>
            <a:ext cx="134963" cy="435846"/>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12" name="Straight Arrow Connector 11">
            <a:extLst>
              <a:ext uri="{C183D7F6-B498-43B3-948B-1728B52AA6E4}">
                <adec:decorative xmlns:adec="http://schemas.microsoft.com/office/drawing/2017/decorative" val="1"/>
              </a:ext>
            </a:extLst>
          </p:cNvPr>
          <p:cNvCxnSpPr/>
          <p:nvPr/>
        </p:nvCxnSpPr>
        <p:spPr bwMode="auto">
          <a:xfrm>
            <a:off x="6077501" y="3081463"/>
            <a:ext cx="476802" cy="342900"/>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13" name="Straight Connector 12">
            <a:extLst>
              <a:ext uri="{C183D7F6-B498-43B3-948B-1728B52AA6E4}">
                <adec:decorative xmlns:adec="http://schemas.microsoft.com/office/drawing/2017/decorative" val="1"/>
              </a:ext>
            </a:extLst>
          </p:cNvPr>
          <p:cNvCxnSpPr/>
          <p:nvPr/>
        </p:nvCxnSpPr>
        <p:spPr bwMode="auto">
          <a:xfrm>
            <a:off x="5257800" y="3081463"/>
            <a:ext cx="0" cy="19605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cxnSp>
        <p:nvCxnSpPr>
          <p:cNvPr id="14" name="Straight Connector 13">
            <a:extLst>
              <a:ext uri="{C183D7F6-B498-43B3-948B-1728B52AA6E4}">
                <adec:decorative xmlns:adec="http://schemas.microsoft.com/office/drawing/2017/decorative" val="1"/>
              </a:ext>
            </a:extLst>
          </p:cNvPr>
          <p:cNvCxnSpPr/>
          <p:nvPr/>
        </p:nvCxnSpPr>
        <p:spPr bwMode="auto">
          <a:xfrm>
            <a:off x="3714750" y="3081463"/>
            <a:ext cx="0" cy="19605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cxnSp>
        <p:nvCxnSpPr>
          <p:cNvPr id="15" name="Straight Connector 14">
            <a:extLst>
              <a:ext uri="{C183D7F6-B498-43B3-948B-1728B52AA6E4}">
                <adec:decorative xmlns:adec="http://schemas.microsoft.com/office/drawing/2017/decorative" val="1"/>
              </a:ext>
            </a:extLst>
          </p:cNvPr>
          <p:cNvCxnSpPr/>
          <p:nvPr/>
        </p:nvCxnSpPr>
        <p:spPr bwMode="auto">
          <a:xfrm>
            <a:off x="5029200" y="2604291"/>
            <a:ext cx="0" cy="19605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cxnSp>
        <p:nvCxnSpPr>
          <p:cNvPr id="16" name="Straight Connector 15">
            <a:extLst>
              <a:ext uri="{C183D7F6-B498-43B3-948B-1728B52AA6E4}">
                <adec:decorative xmlns:adec="http://schemas.microsoft.com/office/drawing/2017/decorative" val="1"/>
              </a:ext>
            </a:extLst>
          </p:cNvPr>
          <p:cNvCxnSpPr/>
          <p:nvPr/>
        </p:nvCxnSpPr>
        <p:spPr bwMode="auto">
          <a:xfrm>
            <a:off x="4171950" y="2571750"/>
            <a:ext cx="0" cy="19605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cxnSp>
        <p:nvCxnSpPr>
          <p:cNvPr id="17" name="Straight Connector 16">
            <a:extLst>
              <a:ext uri="{C183D7F6-B498-43B3-948B-1728B52AA6E4}">
                <adec:decorative xmlns:adec="http://schemas.microsoft.com/office/drawing/2017/decorative" val="1"/>
              </a:ext>
            </a:extLst>
          </p:cNvPr>
          <p:cNvCxnSpPr/>
          <p:nvPr/>
        </p:nvCxnSpPr>
        <p:spPr bwMode="auto">
          <a:xfrm>
            <a:off x="6915150" y="2109913"/>
            <a:ext cx="0" cy="19605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cxnSp>
        <p:nvCxnSpPr>
          <p:cNvPr id="18" name="Straight Connector 17">
            <a:extLst>
              <a:ext uri="{C183D7F6-B498-43B3-948B-1728B52AA6E4}">
                <adec:decorative xmlns:adec="http://schemas.microsoft.com/office/drawing/2017/decorative" val="1"/>
              </a:ext>
            </a:extLst>
          </p:cNvPr>
          <p:cNvCxnSpPr/>
          <p:nvPr/>
        </p:nvCxnSpPr>
        <p:spPr bwMode="auto">
          <a:xfrm>
            <a:off x="5200650" y="2109913"/>
            <a:ext cx="0" cy="196059"/>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19" name="TextBox 18"/>
          <p:cNvSpPr txBox="1"/>
          <p:nvPr/>
        </p:nvSpPr>
        <p:spPr>
          <a:xfrm>
            <a:off x="3444823" y="698041"/>
            <a:ext cx="4972050" cy="369332"/>
          </a:xfrm>
          <a:prstGeom prst="rect">
            <a:avLst/>
          </a:prstGeom>
        </p:spPr>
        <p:txBody>
          <a:bodyPr wrap="square" rtlCol="0">
            <a:spAutoFit/>
          </a:bodyPr>
          <a:lstStyle/>
          <a:p>
            <a:pPr algn="ctr" defTabSz="685800" fontAlgn="auto">
              <a:spcBef>
                <a:spcPts val="0"/>
              </a:spcBef>
              <a:spcAft>
                <a:spcPts val="0"/>
              </a:spcAft>
              <a:defRPr/>
            </a:pPr>
            <a:r>
              <a:rPr lang="en-US" b="1" dirty="0">
                <a:solidFill>
                  <a:srgbClr val="000000"/>
                </a:solidFill>
                <a:latin typeface="Arial Narrow" panose="020B0606020202030204" pitchFamily="34" charset="0"/>
              </a:rPr>
              <a:t>American Community Survey 1-Year Estimates</a:t>
            </a:r>
          </a:p>
        </p:txBody>
      </p:sp>
      <p:sp>
        <p:nvSpPr>
          <p:cNvPr id="31" name="Rectangle 30"/>
          <p:cNvSpPr/>
          <p:nvPr/>
        </p:nvSpPr>
        <p:spPr bwMode="auto">
          <a:xfrm>
            <a:off x="4000500" y="1138363"/>
            <a:ext cx="4000500" cy="285750"/>
          </a:xfrm>
          <a:prstGeom prst="rect">
            <a:avLst/>
          </a:prstGeom>
          <a:solidFill>
            <a:schemeClr val="accent3">
              <a:lumMod val="95000"/>
            </a:schemeClr>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500" b="1" dirty="0">
                <a:solidFill>
                  <a:srgbClr val="000000"/>
                </a:solidFill>
                <a:latin typeface="Arial Narrow" panose="020B0606020202030204" pitchFamily="34" charset="0"/>
              </a:rPr>
              <a:t>785,093</a:t>
            </a:r>
            <a:r>
              <a:rPr lang="en-US" sz="1500" dirty="0">
                <a:solidFill>
                  <a:srgbClr val="000000"/>
                </a:solidFill>
                <a:latin typeface="Arial Narrow" panose="020B0606020202030204" pitchFamily="34" charset="0"/>
              </a:rPr>
              <a:t> persons with disabilities in Massachusetts</a:t>
            </a:r>
          </a:p>
        </p:txBody>
      </p:sp>
      <p:sp>
        <p:nvSpPr>
          <p:cNvPr id="20" name="Rectangle 19"/>
          <p:cNvSpPr/>
          <p:nvPr/>
        </p:nvSpPr>
        <p:spPr bwMode="auto">
          <a:xfrm>
            <a:off x="4686301" y="1595563"/>
            <a:ext cx="2800349" cy="514350"/>
          </a:xfrm>
          <a:prstGeom prst="rect">
            <a:avLst/>
          </a:prstGeom>
          <a:solidFill>
            <a:schemeClr val="accent3">
              <a:lumMod val="95000"/>
            </a:schemeClr>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500" b="1" dirty="0">
                <a:solidFill>
                  <a:srgbClr val="000000"/>
                </a:solidFill>
                <a:latin typeface="Arial Narrow" panose="020B0606020202030204" pitchFamily="34" charset="0"/>
              </a:rPr>
              <a:t>374,288 </a:t>
            </a:r>
            <a:r>
              <a:rPr lang="en-US" sz="1500" dirty="0">
                <a:solidFill>
                  <a:srgbClr val="000000"/>
                </a:solidFill>
                <a:latin typeface="Arial Narrow" panose="020B0606020202030204" pitchFamily="34" charset="0"/>
              </a:rPr>
              <a:t>Working age persons with disabilities (PWDs) in Massachusetts**</a:t>
            </a:r>
          </a:p>
        </p:txBody>
      </p:sp>
      <p:sp>
        <p:nvSpPr>
          <p:cNvPr id="22" name="Rectangle 21"/>
          <p:cNvSpPr/>
          <p:nvPr/>
        </p:nvSpPr>
        <p:spPr bwMode="auto">
          <a:xfrm>
            <a:off x="6286500" y="2281363"/>
            <a:ext cx="2130373" cy="307104"/>
          </a:xfrm>
          <a:prstGeom prst="rect">
            <a:avLst/>
          </a:prstGeom>
          <a:solidFill>
            <a:schemeClr val="accent3">
              <a:lumMod val="95000"/>
            </a:schemeClr>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500" b="1" dirty="0">
                <a:solidFill>
                  <a:srgbClr val="000000"/>
                </a:solidFill>
                <a:latin typeface="Arial Narrow" panose="020B0606020202030204" pitchFamily="34" charset="0"/>
              </a:rPr>
              <a:t>201,546 </a:t>
            </a:r>
            <a:r>
              <a:rPr lang="en-US" sz="1500" dirty="0">
                <a:solidFill>
                  <a:srgbClr val="000000"/>
                </a:solidFill>
                <a:latin typeface="Arial Narrow" panose="020B0606020202030204" pitchFamily="34" charset="0"/>
              </a:rPr>
              <a:t>not</a:t>
            </a:r>
            <a:r>
              <a:rPr lang="en-US" sz="1500" b="1" dirty="0">
                <a:solidFill>
                  <a:srgbClr val="000000"/>
                </a:solidFill>
                <a:latin typeface="Arial Narrow" panose="020B0606020202030204" pitchFamily="34" charset="0"/>
              </a:rPr>
              <a:t> </a:t>
            </a:r>
            <a:r>
              <a:rPr lang="en-US" sz="1500" dirty="0">
                <a:solidFill>
                  <a:srgbClr val="000000"/>
                </a:solidFill>
                <a:latin typeface="Arial Narrow" panose="020B0606020202030204" pitchFamily="34" charset="0"/>
              </a:rPr>
              <a:t>in the labor force</a:t>
            </a:r>
          </a:p>
        </p:txBody>
      </p:sp>
      <p:sp>
        <p:nvSpPr>
          <p:cNvPr id="21" name="Rectangle 20"/>
          <p:cNvSpPr/>
          <p:nvPr/>
        </p:nvSpPr>
        <p:spPr bwMode="auto">
          <a:xfrm>
            <a:off x="3714750" y="2281363"/>
            <a:ext cx="1885950" cy="307104"/>
          </a:xfrm>
          <a:prstGeom prst="rect">
            <a:avLst/>
          </a:prstGeom>
          <a:solidFill>
            <a:schemeClr val="accent3">
              <a:lumMod val="95000"/>
            </a:schemeClr>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500" b="1" dirty="0">
                <a:solidFill>
                  <a:srgbClr val="000000"/>
                </a:solidFill>
                <a:latin typeface="Arial Narrow" panose="020B0606020202030204" pitchFamily="34" charset="0"/>
              </a:rPr>
              <a:t>172,742</a:t>
            </a:r>
            <a:r>
              <a:rPr lang="en-US" sz="1500" i="1" dirty="0">
                <a:solidFill>
                  <a:srgbClr val="000000"/>
                </a:solidFill>
                <a:latin typeface="Arial Narrow" panose="020B0606020202030204" pitchFamily="34" charset="0"/>
              </a:rPr>
              <a:t> </a:t>
            </a:r>
            <a:r>
              <a:rPr lang="en-US" sz="1500" dirty="0">
                <a:solidFill>
                  <a:srgbClr val="000000"/>
                </a:solidFill>
                <a:latin typeface="Arial Narrow" panose="020B0606020202030204" pitchFamily="34" charset="0"/>
              </a:rPr>
              <a:t>in the labor force</a:t>
            </a:r>
          </a:p>
        </p:txBody>
      </p:sp>
      <p:sp>
        <p:nvSpPr>
          <p:cNvPr id="23" name="Rectangle 22"/>
          <p:cNvSpPr/>
          <p:nvPr/>
        </p:nvSpPr>
        <p:spPr bwMode="auto">
          <a:xfrm>
            <a:off x="2971800" y="2795713"/>
            <a:ext cx="1428750" cy="294490"/>
          </a:xfrm>
          <a:prstGeom prst="rect">
            <a:avLst/>
          </a:prstGeom>
          <a:solidFill>
            <a:schemeClr val="accent3">
              <a:lumMod val="95000"/>
            </a:schemeClr>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500" b="1" dirty="0">
                <a:latin typeface="Arial Narrow" panose="020B0606020202030204" pitchFamily="34" charset="0"/>
              </a:rPr>
              <a:t>155,507</a:t>
            </a:r>
            <a:r>
              <a:rPr lang="en-US" sz="1500" dirty="0">
                <a:latin typeface="Arial Narrow" panose="020B0606020202030204" pitchFamily="34" charset="0"/>
              </a:rPr>
              <a:t> </a:t>
            </a:r>
            <a:r>
              <a:rPr lang="en-US" sz="1500" b="1" dirty="0">
                <a:latin typeface="Arial Narrow" panose="020B0606020202030204" pitchFamily="34" charset="0"/>
              </a:rPr>
              <a:t>Employed</a:t>
            </a:r>
          </a:p>
        </p:txBody>
      </p:sp>
      <p:sp>
        <p:nvSpPr>
          <p:cNvPr id="24" name="Rectangle 23"/>
          <p:cNvSpPr/>
          <p:nvPr/>
        </p:nvSpPr>
        <p:spPr bwMode="auto">
          <a:xfrm>
            <a:off x="4514851" y="2795713"/>
            <a:ext cx="1562651" cy="294490"/>
          </a:xfrm>
          <a:prstGeom prst="rect">
            <a:avLst/>
          </a:prstGeom>
          <a:solidFill>
            <a:schemeClr val="accent3">
              <a:lumMod val="95000"/>
            </a:schemeClr>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500" b="1" dirty="0">
                <a:solidFill>
                  <a:srgbClr val="000000"/>
                </a:solidFill>
                <a:latin typeface="Arial Narrow" panose="020B0606020202030204" pitchFamily="34" charset="0"/>
              </a:rPr>
              <a:t>17,235 </a:t>
            </a:r>
            <a:r>
              <a:rPr lang="en-US" sz="1500" b="1" dirty="0">
                <a:solidFill>
                  <a:srgbClr val="000000">
                    <a:lumMod val="65000"/>
                    <a:lumOff val="35000"/>
                  </a:srgbClr>
                </a:solidFill>
                <a:latin typeface="Arial Narrow" panose="020B0606020202030204" pitchFamily="34" charset="0"/>
              </a:rPr>
              <a:t>Unemployed</a:t>
            </a:r>
          </a:p>
        </p:txBody>
      </p:sp>
      <p:sp>
        <p:nvSpPr>
          <p:cNvPr id="25" name="Oval 24"/>
          <p:cNvSpPr/>
          <p:nvPr/>
        </p:nvSpPr>
        <p:spPr bwMode="auto">
          <a:xfrm flipH="1">
            <a:off x="3000375" y="3252913"/>
            <a:ext cx="1457325" cy="857250"/>
          </a:xfrm>
          <a:prstGeom prst="ellipse">
            <a:avLst/>
          </a:prstGeom>
          <a:solidFill>
            <a:srgbClr val="CCFFCC"/>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350" b="1" dirty="0">
                <a:solidFill>
                  <a:srgbClr val="000000"/>
                </a:solidFill>
                <a:latin typeface="Arial Narrow" panose="020B0606020202030204" pitchFamily="34" charset="0"/>
              </a:rPr>
              <a:t>90% of PWD labor force  Employed</a:t>
            </a:r>
          </a:p>
        </p:txBody>
      </p:sp>
      <p:sp>
        <p:nvSpPr>
          <p:cNvPr id="28" name="Oval 27"/>
          <p:cNvSpPr/>
          <p:nvPr/>
        </p:nvSpPr>
        <p:spPr bwMode="auto">
          <a:xfrm flipH="1">
            <a:off x="4572000" y="3252913"/>
            <a:ext cx="1457325" cy="857250"/>
          </a:xfrm>
          <a:prstGeom prst="ellipse">
            <a:avLst/>
          </a:prstGeom>
          <a:solidFill>
            <a:srgbClr val="CCECFF"/>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350" b="1" dirty="0">
                <a:solidFill>
                  <a:srgbClr val="000000"/>
                </a:solidFill>
                <a:latin typeface="Arial Narrow" panose="020B0606020202030204" pitchFamily="34" charset="0"/>
              </a:rPr>
              <a:t>10% of PWD labor force  Unemployed</a:t>
            </a:r>
          </a:p>
        </p:txBody>
      </p:sp>
      <p:sp>
        <p:nvSpPr>
          <p:cNvPr id="29" name="Oval 28"/>
          <p:cNvSpPr/>
          <p:nvPr/>
        </p:nvSpPr>
        <p:spPr bwMode="auto">
          <a:xfrm flipH="1">
            <a:off x="6286499" y="3024313"/>
            <a:ext cx="2800349" cy="1821983"/>
          </a:xfrm>
          <a:prstGeom prst="ellipse">
            <a:avLst/>
          </a:prstGeom>
          <a:solidFill>
            <a:srgbClr val="FF0000"/>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2100" b="1" dirty="0">
                <a:solidFill>
                  <a:srgbClr val="FFFFFF"/>
                </a:solidFill>
                <a:latin typeface="Arial Narrow" panose="020B0606020202030204" pitchFamily="34" charset="0"/>
              </a:rPr>
              <a:t>58.5% (218,781) of working age PWD in MA are</a:t>
            </a:r>
          </a:p>
          <a:p>
            <a:pPr algn="ctr" defTabSz="685800" eaLnBrk="0" hangingPunct="0">
              <a:defRPr/>
            </a:pPr>
            <a:r>
              <a:rPr lang="en-US" sz="2100" b="1" u="sng" dirty="0">
                <a:solidFill>
                  <a:srgbClr val="FFFFFF"/>
                </a:solidFill>
                <a:latin typeface="Arial Narrow" panose="020B0606020202030204" pitchFamily="34" charset="0"/>
              </a:rPr>
              <a:t>Not Employed</a:t>
            </a:r>
            <a:endParaRPr lang="en-US" sz="2100" b="1" dirty="0">
              <a:solidFill>
                <a:srgbClr val="FFFFFF"/>
              </a:solidFill>
              <a:latin typeface="Arial Narrow" panose="020B0606020202030204" pitchFamily="34" charset="0"/>
            </a:endParaRPr>
          </a:p>
        </p:txBody>
      </p:sp>
      <p:sp>
        <p:nvSpPr>
          <p:cNvPr id="32" name="TextBox 31"/>
          <p:cNvSpPr txBox="1"/>
          <p:nvPr/>
        </p:nvSpPr>
        <p:spPr>
          <a:xfrm>
            <a:off x="3038751" y="4325113"/>
            <a:ext cx="3304900" cy="646331"/>
          </a:xfrm>
          <a:prstGeom prst="rect">
            <a:avLst/>
          </a:prstGeom>
        </p:spPr>
        <p:txBody>
          <a:bodyPr wrap="square" rtlCol="0">
            <a:spAutoFit/>
          </a:bodyPr>
          <a:lstStyle/>
          <a:p>
            <a:pPr defTabSz="685800" fontAlgn="auto">
              <a:spcBef>
                <a:spcPts val="0"/>
              </a:spcBef>
              <a:spcAft>
                <a:spcPts val="0"/>
              </a:spcAft>
              <a:defRPr/>
            </a:pPr>
            <a:r>
              <a:rPr lang="en-US" sz="900" dirty="0">
                <a:solidFill>
                  <a:srgbClr val="000000"/>
                </a:solidFill>
                <a:latin typeface="Arial Narrow" panose="020B0606020202030204" pitchFamily="34" charset="0"/>
              </a:rPr>
              <a:t>* Of total civilian noninstitutionalized population</a:t>
            </a:r>
          </a:p>
          <a:p>
            <a:pPr defTabSz="685800" fontAlgn="auto">
              <a:spcBef>
                <a:spcPts val="0"/>
              </a:spcBef>
              <a:spcAft>
                <a:spcPts val="0"/>
              </a:spcAft>
              <a:defRPr/>
            </a:pPr>
            <a:r>
              <a:rPr lang="en-US" sz="900" dirty="0">
                <a:solidFill>
                  <a:srgbClr val="000000"/>
                </a:solidFill>
                <a:latin typeface="Arial Narrow" panose="020B0606020202030204" pitchFamily="34" charset="0"/>
              </a:rPr>
              <a:t>** 18-64 years</a:t>
            </a:r>
          </a:p>
          <a:p>
            <a:pPr indent="-137160" defTabSz="685800" fontAlgn="auto">
              <a:spcBef>
                <a:spcPts val="0"/>
              </a:spcBef>
              <a:spcAft>
                <a:spcPts val="0"/>
              </a:spcAft>
              <a:defRPr/>
            </a:pPr>
            <a:r>
              <a:rPr lang="en-US" sz="900" dirty="0">
                <a:solidFill>
                  <a:srgbClr val="000000"/>
                </a:solidFill>
                <a:latin typeface="Arial Narrow" panose="020B0606020202030204" pitchFamily="34" charset="0"/>
              </a:rPr>
              <a:t>Source: UNH calculations using the U.S. Census Bureau, 2019 American </a:t>
            </a:r>
          </a:p>
          <a:p>
            <a:pPr indent="-137160" defTabSz="685800" fontAlgn="auto">
              <a:spcBef>
                <a:spcPts val="0"/>
              </a:spcBef>
              <a:spcAft>
                <a:spcPts val="0"/>
              </a:spcAft>
              <a:defRPr/>
            </a:pPr>
            <a:r>
              <a:rPr lang="en-US" sz="900" dirty="0">
                <a:solidFill>
                  <a:srgbClr val="000000"/>
                </a:solidFill>
                <a:latin typeface="Arial Narrow" panose="020B0606020202030204" pitchFamily="34" charset="0"/>
              </a:rPr>
              <a:t>    Community Survey, Tables  s1810 and B18120</a:t>
            </a:r>
          </a:p>
        </p:txBody>
      </p:sp>
      <p:sp>
        <p:nvSpPr>
          <p:cNvPr id="30" name="TextBox 29"/>
          <p:cNvSpPr txBox="1"/>
          <p:nvPr/>
        </p:nvSpPr>
        <p:spPr>
          <a:xfrm>
            <a:off x="2714625" y="4919538"/>
            <a:ext cx="2057400" cy="207749"/>
          </a:xfrm>
          <a:prstGeom prst="rect">
            <a:avLst/>
          </a:prstGeom>
        </p:spPr>
        <p:txBody>
          <a:bodyPr wrap="square" rtlCol="0">
            <a:spAutoFit/>
          </a:bodyPr>
          <a:lstStyle/>
          <a:p>
            <a:pPr defTabSz="685800" fontAlgn="auto">
              <a:spcBef>
                <a:spcPts val="0"/>
              </a:spcBef>
              <a:spcAft>
                <a:spcPts val="0"/>
              </a:spcAft>
              <a:defRPr/>
            </a:pPr>
            <a:r>
              <a:rPr lang="en-US" sz="750" b="1" i="1" dirty="0">
                <a:solidFill>
                  <a:srgbClr val="000000"/>
                </a:solidFill>
                <a:latin typeface="Arial Narrow" panose="020B0606020202030204" pitchFamily="34" charset="0"/>
              </a:rPr>
              <a:t>DRAFT For Policy Development Purposes ONLY</a:t>
            </a:r>
          </a:p>
        </p:txBody>
      </p:sp>
      <p:sp>
        <p:nvSpPr>
          <p:cNvPr id="9" name="Oval 8">
            <a:extLst>
              <a:ext uri="{C183D7F6-B498-43B3-948B-1728B52AA6E4}">
                <adec:decorative xmlns:adec="http://schemas.microsoft.com/office/drawing/2017/decorative" val="1"/>
              </a:ext>
            </a:extLst>
          </p:cNvPr>
          <p:cNvSpPr/>
          <p:nvPr/>
        </p:nvSpPr>
        <p:spPr bwMode="auto">
          <a:xfrm>
            <a:off x="2886378" y="2183154"/>
            <a:ext cx="3245280" cy="2171700"/>
          </a:xfrm>
          <a:prstGeom prst="ellipse">
            <a:avLst/>
          </a:prstGeom>
          <a:noFill/>
          <a:ln w="34925" cap="flat" cmpd="sng" algn="ctr">
            <a:solidFill>
              <a:srgbClr val="FF0000"/>
            </a:solidFill>
            <a:prstDash val="dash"/>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endParaRPr lang="en-US" sz="1200" dirty="0">
              <a:solidFill>
                <a:srgbClr val="000000"/>
              </a:solidFill>
              <a:latin typeface="Arial" pitchFamily="34" charset="0"/>
            </a:endParaRPr>
          </a:p>
        </p:txBody>
      </p:sp>
    </p:spTree>
    <p:extLst>
      <p:ext uri="{BB962C8B-B14F-4D97-AF65-F5344CB8AC3E}">
        <p14:creationId xmlns:p14="http://schemas.microsoft.com/office/powerpoint/2010/main" val="26885955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2693" y="100915"/>
            <a:ext cx="4114800" cy="571500"/>
          </a:xfrm>
        </p:spPr>
        <p:txBody>
          <a:bodyPr anchor="ctr" anchorCtr="0"/>
          <a:lstStyle/>
          <a:p>
            <a:r>
              <a:rPr lang="en-US" dirty="0">
                <a:solidFill>
                  <a:schemeClr val="bg1"/>
                </a:solidFill>
                <a:latin typeface="Arial Black" panose="020B0A04020102020204" pitchFamily="34" charset="0"/>
              </a:rPr>
              <a:t>Persons with Disabilities &amp;</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Employment in Massachusetts (1)</a:t>
            </a:r>
          </a:p>
        </p:txBody>
      </p:sp>
      <p:sp>
        <p:nvSpPr>
          <p:cNvPr id="2" name="TextBox 1"/>
          <p:cNvSpPr txBox="1"/>
          <p:nvPr/>
        </p:nvSpPr>
        <p:spPr>
          <a:xfrm>
            <a:off x="143711" y="782902"/>
            <a:ext cx="2074644" cy="4016484"/>
          </a:xfrm>
          <a:prstGeom prst="rect">
            <a:avLst/>
          </a:prstGeom>
          <a:noFill/>
        </p:spPr>
        <p:txBody>
          <a:bodyPr wrap="square" rtlCol="0">
            <a:spAutoFit/>
          </a:bodyPr>
          <a:lstStyle/>
          <a:p>
            <a:pPr algn="ctr" defTabSz="685800" fontAlgn="auto">
              <a:spcBef>
                <a:spcPts val="0"/>
              </a:spcBef>
              <a:spcAft>
                <a:spcPts val="0"/>
              </a:spcAft>
              <a:defRPr/>
            </a:pPr>
            <a:r>
              <a:rPr lang="en-US" sz="2700" b="1" dirty="0">
                <a:solidFill>
                  <a:srgbClr val="000000"/>
                </a:solidFill>
                <a:latin typeface="Arial"/>
              </a:rPr>
              <a:t>Two Step Challenge</a:t>
            </a:r>
          </a:p>
          <a:p>
            <a:pPr defTabSz="685800" fontAlgn="auto">
              <a:spcBef>
                <a:spcPts val="0"/>
              </a:spcBef>
              <a:spcAft>
                <a:spcPts val="0"/>
              </a:spcAft>
              <a:defRPr/>
            </a:pPr>
            <a:endParaRPr lang="en-US" sz="600" b="1" dirty="0">
              <a:solidFill>
                <a:srgbClr val="000000"/>
              </a:solidFill>
              <a:latin typeface="Arial"/>
            </a:endParaRPr>
          </a:p>
          <a:p>
            <a:pPr algn="ctr" defTabSz="685800" fontAlgn="auto">
              <a:spcBef>
                <a:spcPts val="0"/>
              </a:spcBef>
              <a:spcAft>
                <a:spcPts val="0"/>
              </a:spcAft>
              <a:defRPr/>
            </a:pPr>
            <a:r>
              <a:rPr lang="en-US" sz="2100" b="1" dirty="0">
                <a:solidFill>
                  <a:srgbClr val="000000"/>
                </a:solidFill>
                <a:effectLst>
                  <a:glow rad="228600">
                    <a:srgbClr val="FFFF00">
                      <a:alpha val="40000"/>
                    </a:srgbClr>
                  </a:glow>
                </a:effectLst>
                <a:latin typeface="Arial"/>
              </a:rPr>
              <a:t>Step #1 </a:t>
            </a:r>
          </a:p>
          <a:p>
            <a:pPr defTabSz="685800" fontAlgn="auto">
              <a:spcBef>
                <a:spcPts val="0"/>
              </a:spcBef>
              <a:spcAft>
                <a:spcPts val="0"/>
              </a:spcAft>
              <a:defRPr/>
            </a:pPr>
            <a:r>
              <a:rPr lang="en-US" sz="2100" b="1" dirty="0">
                <a:solidFill>
                  <a:srgbClr val="000000"/>
                </a:solidFill>
                <a:latin typeface="Arial"/>
              </a:rPr>
              <a:t>How can we get more PWD into the Labor Force?</a:t>
            </a:r>
            <a:endParaRPr lang="en-US" sz="2700" b="1" dirty="0">
              <a:solidFill>
                <a:srgbClr val="000000"/>
              </a:solidFill>
              <a:latin typeface="Arial"/>
            </a:endParaRPr>
          </a:p>
          <a:p>
            <a:pPr defTabSz="685800" fontAlgn="auto">
              <a:spcBef>
                <a:spcPts val="0"/>
              </a:spcBef>
              <a:spcAft>
                <a:spcPts val="0"/>
              </a:spcAft>
              <a:defRPr/>
            </a:pPr>
            <a:endParaRPr lang="en-US" sz="600" b="1" dirty="0">
              <a:solidFill>
                <a:srgbClr val="000000"/>
              </a:solidFill>
              <a:latin typeface="Arial"/>
            </a:endParaRPr>
          </a:p>
          <a:p>
            <a:pPr algn="ctr" defTabSz="685800" fontAlgn="auto">
              <a:spcBef>
                <a:spcPts val="0"/>
              </a:spcBef>
              <a:spcAft>
                <a:spcPts val="0"/>
              </a:spcAft>
              <a:defRPr/>
            </a:pPr>
            <a:r>
              <a:rPr lang="en-US" sz="2100" b="1" dirty="0">
                <a:solidFill>
                  <a:srgbClr val="000000"/>
                </a:solidFill>
                <a:effectLst>
                  <a:glow rad="101600">
                    <a:srgbClr val="FFFF00">
                      <a:alpha val="60000"/>
                    </a:srgbClr>
                  </a:glow>
                </a:effectLst>
                <a:latin typeface="Arial"/>
              </a:rPr>
              <a:t>Step #2 </a:t>
            </a:r>
          </a:p>
          <a:p>
            <a:pPr defTabSz="685800" fontAlgn="auto">
              <a:spcBef>
                <a:spcPts val="0"/>
              </a:spcBef>
              <a:spcAft>
                <a:spcPts val="0"/>
              </a:spcAft>
              <a:defRPr/>
            </a:pPr>
            <a:r>
              <a:rPr lang="en-US" sz="2100" b="1" dirty="0">
                <a:solidFill>
                  <a:srgbClr val="000000"/>
                </a:solidFill>
                <a:latin typeface="Arial"/>
              </a:rPr>
              <a:t>How can we get more PWD employed?</a:t>
            </a:r>
          </a:p>
        </p:txBody>
      </p:sp>
      <p:sp>
        <p:nvSpPr>
          <p:cNvPr id="43" name="Oval 42"/>
          <p:cNvSpPr>
            <a:spLocks noChangeAspect="1"/>
          </p:cNvSpPr>
          <p:nvPr/>
        </p:nvSpPr>
        <p:spPr bwMode="auto">
          <a:xfrm flipH="1">
            <a:off x="5772150" y="3538332"/>
            <a:ext cx="1376994" cy="842387"/>
          </a:xfrm>
          <a:prstGeom prst="ellipse">
            <a:avLst/>
          </a:prstGeom>
          <a:solidFill>
            <a:srgbClr val="CCECFF"/>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sz="1350" b="1" dirty="0">
                <a:solidFill>
                  <a:srgbClr val="000000"/>
                </a:solidFill>
                <a:latin typeface="Arial Narrow" panose="020B0606020202030204" pitchFamily="34" charset="0"/>
              </a:rPr>
              <a:t>10% of PWD Unemployed</a:t>
            </a:r>
          </a:p>
        </p:txBody>
      </p:sp>
      <p:sp>
        <p:nvSpPr>
          <p:cNvPr id="13" name="Rectangle 12"/>
          <p:cNvSpPr/>
          <p:nvPr/>
        </p:nvSpPr>
        <p:spPr bwMode="auto">
          <a:xfrm>
            <a:off x="6160165" y="2902000"/>
            <a:ext cx="2500313" cy="635747"/>
          </a:xfrm>
          <a:prstGeom prst="rect">
            <a:avLst/>
          </a:prstGeom>
          <a:noFill/>
          <a:ln w="9525"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b="1" dirty="0">
                <a:solidFill>
                  <a:srgbClr val="000000"/>
                </a:solidFill>
                <a:latin typeface="Arial Narrow" panose="020B0606020202030204" pitchFamily="34" charset="0"/>
              </a:rPr>
              <a:t>172,742</a:t>
            </a:r>
            <a:r>
              <a:rPr lang="en-US" dirty="0">
                <a:solidFill>
                  <a:srgbClr val="000000"/>
                </a:solidFill>
                <a:latin typeface="Arial Narrow" panose="020B0606020202030204" pitchFamily="34" charset="0"/>
              </a:rPr>
              <a:t> PWD’s in the</a:t>
            </a:r>
          </a:p>
          <a:p>
            <a:pPr algn="ctr" defTabSz="685800" eaLnBrk="0" hangingPunct="0">
              <a:defRPr/>
            </a:pPr>
            <a:r>
              <a:rPr lang="en-US" sz="2700" b="1" dirty="0">
                <a:solidFill>
                  <a:srgbClr val="000000"/>
                </a:solidFill>
                <a:latin typeface="Arial Narrow" panose="020B0606020202030204" pitchFamily="34" charset="0"/>
              </a:rPr>
              <a:t>Labor Force</a:t>
            </a:r>
          </a:p>
        </p:txBody>
      </p:sp>
      <p:sp>
        <p:nvSpPr>
          <p:cNvPr id="39" name="Oval 38"/>
          <p:cNvSpPr>
            <a:spLocks noChangeAspect="1"/>
          </p:cNvSpPr>
          <p:nvPr/>
        </p:nvSpPr>
        <p:spPr bwMode="auto">
          <a:xfrm flipH="1">
            <a:off x="7221789" y="3554874"/>
            <a:ext cx="1748790" cy="1011572"/>
          </a:xfrm>
          <a:prstGeom prst="ellipse">
            <a:avLst/>
          </a:prstGeom>
          <a:solidFill>
            <a:srgbClr val="CCFFCC"/>
          </a:solid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r>
              <a:rPr lang="en-US" b="1" dirty="0">
                <a:solidFill>
                  <a:srgbClr val="000000"/>
                </a:solidFill>
                <a:latin typeface="Arial Narrow" panose="020B0606020202030204" pitchFamily="34" charset="0"/>
              </a:rPr>
              <a:t>90% of PWD Employed</a:t>
            </a:r>
          </a:p>
        </p:txBody>
      </p:sp>
      <p:sp>
        <p:nvSpPr>
          <p:cNvPr id="45" name="Oval 44">
            <a:extLst>
              <a:ext uri="{C183D7F6-B498-43B3-948B-1728B52AA6E4}">
                <adec:decorative xmlns:adec="http://schemas.microsoft.com/office/drawing/2017/decorative" val="1"/>
              </a:ext>
            </a:extLst>
          </p:cNvPr>
          <p:cNvSpPr>
            <a:spLocks noChangeAspect="1"/>
          </p:cNvSpPr>
          <p:nvPr/>
        </p:nvSpPr>
        <p:spPr bwMode="auto">
          <a:xfrm flipH="1">
            <a:off x="2078159" y="2558158"/>
            <a:ext cx="3621345" cy="2422989"/>
          </a:xfrm>
          <a:prstGeom prst="ellipse">
            <a:avLst/>
          </a:prstGeom>
          <a:solidFill>
            <a:srgbClr val="FF0000"/>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00" eaLnBrk="0" hangingPunct="0">
              <a:defRPr/>
            </a:pPr>
            <a:endParaRPr lang="en-US" b="1" dirty="0">
              <a:solidFill>
                <a:srgbClr val="FFFFFF"/>
              </a:solidFill>
              <a:latin typeface="Arial"/>
            </a:endParaRPr>
          </a:p>
        </p:txBody>
      </p:sp>
      <p:sp>
        <p:nvSpPr>
          <p:cNvPr id="25" name="TextBox 24"/>
          <p:cNvSpPr txBox="1"/>
          <p:nvPr/>
        </p:nvSpPr>
        <p:spPr>
          <a:xfrm>
            <a:off x="4624292" y="4927700"/>
            <a:ext cx="2057400" cy="207749"/>
          </a:xfrm>
          <a:prstGeom prst="rect">
            <a:avLst/>
          </a:prstGeom>
        </p:spPr>
        <p:txBody>
          <a:bodyPr wrap="square" rtlCol="0">
            <a:spAutoFit/>
          </a:bodyPr>
          <a:lstStyle/>
          <a:p>
            <a:pPr defTabSz="685800" fontAlgn="auto">
              <a:spcBef>
                <a:spcPts val="0"/>
              </a:spcBef>
              <a:spcAft>
                <a:spcPts val="0"/>
              </a:spcAft>
              <a:defRPr/>
            </a:pPr>
            <a:r>
              <a:rPr lang="en-US" sz="750" b="1" i="1" dirty="0">
                <a:solidFill>
                  <a:srgbClr val="000000"/>
                </a:solidFill>
                <a:latin typeface="Arial Narrow" panose="020B0606020202030204" pitchFamily="34" charset="0"/>
              </a:rPr>
              <a:t>DRAFT For Policy Development Purposes ONLY</a:t>
            </a:r>
          </a:p>
        </p:txBody>
      </p:sp>
      <p:sp>
        <p:nvSpPr>
          <p:cNvPr id="4" name="Curved Up Arrow 3" descr="connection of persons with disabilities who are not in the labor force to those who are"/>
          <p:cNvSpPr>
            <a:spLocks noChangeAspect="1"/>
          </p:cNvSpPr>
          <p:nvPr/>
        </p:nvSpPr>
        <p:spPr bwMode="auto">
          <a:xfrm rot="215339" flipV="1">
            <a:off x="2668136" y="788178"/>
            <a:ext cx="5828739" cy="1781226"/>
          </a:xfrm>
          <a:prstGeom prst="curvedUpArrow">
            <a:avLst>
              <a:gd name="adj1" fmla="val 40750"/>
              <a:gd name="adj2" fmla="val 95080"/>
              <a:gd name="adj3" fmla="val 54534"/>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a:glow rad="1727200">
              <a:schemeClr val="accent1">
                <a:alpha val="0"/>
              </a:schemeClr>
            </a:glow>
          </a:effectLst>
        </p:spPr>
        <p:txBody>
          <a:bodyPr vert="horz" wrap="square" lIns="34290" tIns="34290" rIns="34290" bIns="34290" numCol="1" rtlCol="0" anchor="ctr" anchorCtr="0" compatLnSpc="1">
            <a:prstTxWarp prst="textNoShape">
              <a:avLst/>
            </a:prstTxWarp>
          </a:bodyPr>
          <a:lstStyle/>
          <a:p>
            <a:pPr algn="ctr" defTabSz="685800" eaLnBrk="0" hangingPunct="0">
              <a:defRPr/>
            </a:pPr>
            <a:endParaRPr lang="en-US" sz="1200">
              <a:solidFill>
                <a:srgbClr val="000000"/>
              </a:solidFill>
              <a:latin typeface="Arial" pitchFamily="34" charset="0"/>
            </a:endParaRPr>
          </a:p>
        </p:txBody>
      </p:sp>
      <p:sp>
        <p:nvSpPr>
          <p:cNvPr id="6" name="Oval 5" descr="PWD in the labor force"/>
          <p:cNvSpPr>
            <a:spLocks noChangeAspect="1"/>
          </p:cNvSpPr>
          <p:nvPr/>
        </p:nvSpPr>
        <p:spPr bwMode="auto">
          <a:xfrm>
            <a:off x="5735890" y="2705620"/>
            <a:ext cx="3350960" cy="2194560"/>
          </a:xfrm>
          <a:prstGeom prst="ellipse">
            <a:avLst/>
          </a:prstGeom>
          <a:noFill/>
          <a:ln w="9525" cap="flat" cmpd="sng" algn="ctr">
            <a:solidFill>
              <a:schemeClr val="accent2"/>
            </a:solid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defTabSz="685800" eaLnBrk="0" hangingPunct="0">
              <a:defRPr/>
            </a:pPr>
            <a:endParaRPr lang="en-US" sz="1200">
              <a:solidFill>
                <a:srgbClr val="000000"/>
              </a:solidFill>
              <a:latin typeface="Arial" pitchFamily="34" charset="0"/>
            </a:endParaRPr>
          </a:p>
        </p:txBody>
      </p:sp>
      <p:sp>
        <p:nvSpPr>
          <p:cNvPr id="11" name="Curved Up Arrow 10">
            <a:extLst>
              <a:ext uri="{C183D7F6-B498-43B3-948B-1728B52AA6E4}">
                <adec:decorative xmlns:adec="http://schemas.microsoft.com/office/drawing/2017/decorative" val="1"/>
              </a:ext>
            </a:extLst>
          </p:cNvPr>
          <p:cNvSpPr>
            <a:spLocks noChangeAspect="1"/>
          </p:cNvSpPr>
          <p:nvPr/>
        </p:nvSpPr>
        <p:spPr bwMode="auto">
          <a:xfrm rot="240613">
            <a:off x="6410428" y="4462030"/>
            <a:ext cx="1322868" cy="274320"/>
          </a:xfrm>
          <a:prstGeom prst="curvedUpArrow">
            <a:avLst>
              <a:gd name="adj1" fmla="val 40750"/>
              <a:gd name="adj2" fmla="val 95080"/>
              <a:gd name="adj3" fmla="val 52960"/>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a:glow rad="1727200">
              <a:schemeClr val="accent1">
                <a:alpha val="0"/>
              </a:schemeClr>
            </a:glow>
          </a:effectLst>
        </p:spPr>
        <p:txBody>
          <a:bodyPr vert="horz" wrap="square" lIns="34290" tIns="34290" rIns="34290" bIns="34290" numCol="1" rtlCol="0" anchor="ctr" anchorCtr="0" compatLnSpc="1">
            <a:prstTxWarp prst="textNoShape">
              <a:avLst/>
            </a:prstTxWarp>
          </a:bodyPr>
          <a:lstStyle/>
          <a:p>
            <a:pPr algn="ctr" defTabSz="685800" eaLnBrk="0" hangingPunct="0">
              <a:defRPr/>
            </a:pPr>
            <a:endParaRPr lang="en-US" sz="1200">
              <a:solidFill>
                <a:srgbClr val="000000"/>
              </a:solidFill>
              <a:latin typeface="Arial" pitchFamily="34" charset="0"/>
            </a:endParaRPr>
          </a:p>
        </p:txBody>
      </p:sp>
      <p:sp>
        <p:nvSpPr>
          <p:cNvPr id="7" name="TextBox 6"/>
          <p:cNvSpPr txBox="1"/>
          <p:nvPr/>
        </p:nvSpPr>
        <p:spPr>
          <a:xfrm>
            <a:off x="2536599" y="2869400"/>
            <a:ext cx="2843174" cy="1938992"/>
          </a:xfrm>
          <a:prstGeom prst="rect">
            <a:avLst/>
          </a:prstGeom>
          <a:noFill/>
        </p:spPr>
        <p:txBody>
          <a:bodyPr wrap="square" rtlCol="0">
            <a:spAutoFit/>
          </a:bodyPr>
          <a:lstStyle/>
          <a:p>
            <a:pPr algn="ctr" defTabSz="685800" fontAlgn="auto">
              <a:spcBef>
                <a:spcPts val="0"/>
              </a:spcBef>
              <a:spcAft>
                <a:spcPts val="0"/>
              </a:spcAft>
              <a:defRPr/>
            </a:pPr>
            <a:r>
              <a:rPr lang="en-US" b="1" dirty="0">
                <a:solidFill>
                  <a:srgbClr val="FFFFFF"/>
                </a:solidFill>
                <a:latin typeface="Arial Narrow" panose="020B0606020202030204" pitchFamily="34" charset="0"/>
              </a:rPr>
              <a:t>201,546</a:t>
            </a:r>
            <a:r>
              <a:rPr lang="en-US" sz="1950" b="1" dirty="0">
                <a:solidFill>
                  <a:srgbClr val="FFFFFF"/>
                </a:solidFill>
                <a:latin typeface="Arial"/>
              </a:rPr>
              <a:t> of working-a</a:t>
            </a:r>
            <a:r>
              <a:rPr lang="en-US" sz="1950" b="1" dirty="0" err="1">
                <a:solidFill>
                  <a:srgbClr val="FFFFFF"/>
                </a:solidFill>
                <a:latin typeface="Arial"/>
              </a:rPr>
              <a:t>ge</a:t>
            </a:r>
            <a:r>
              <a:rPr lang="en-US" sz="1950" b="1" dirty="0">
                <a:solidFill>
                  <a:srgbClr val="FFFFFF"/>
                </a:solidFill>
                <a:latin typeface="Arial"/>
              </a:rPr>
              <a:t> PWD in Mass. are </a:t>
            </a:r>
          </a:p>
          <a:p>
            <a:pPr algn="ctr" defTabSz="685800" fontAlgn="auto">
              <a:spcBef>
                <a:spcPts val="0"/>
              </a:spcBef>
              <a:spcAft>
                <a:spcPts val="0"/>
              </a:spcAft>
              <a:defRPr/>
            </a:pPr>
            <a:r>
              <a:rPr lang="en-US" sz="1950" b="1" u="sng" dirty="0">
                <a:solidFill>
                  <a:srgbClr val="FFFFFF"/>
                </a:solidFill>
                <a:latin typeface="Arial"/>
              </a:rPr>
              <a:t>not in the Labor Force</a:t>
            </a:r>
            <a:r>
              <a:rPr lang="en-US" sz="1950" b="1" dirty="0">
                <a:solidFill>
                  <a:srgbClr val="FFFFFF"/>
                </a:solidFill>
                <a:latin typeface="Arial"/>
              </a:rPr>
              <a:t>!  </a:t>
            </a:r>
          </a:p>
          <a:p>
            <a:pPr algn="ctr" defTabSz="685800" fontAlgn="auto">
              <a:spcBef>
                <a:spcPts val="0"/>
              </a:spcBef>
              <a:spcAft>
                <a:spcPts val="0"/>
              </a:spcAft>
              <a:defRPr/>
            </a:pPr>
            <a:endParaRPr lang="en-US" sz="600" dirty="0">
              <a:solidFill>
                <a:srgbClr val="FFFFFF"/>
              </a:solidFill>
              <a:latin typeface="Arial"/>
            </a:endParaRPr>
          </a:p>
          <a:p>
            <a:pPr algn="ctr" defTabSz="685800" fontAlgn="auto">
              <a:spcBef>
                <a:spcPts val="0"/>
              </a:spcBef>
              <a:spcAft>
                <a:spcPts val="0"/>
              </a:spcAft>
              <a:defRPr/>
            </a:pPr>
            <a:r>
              <a:rPr lang="en-US" b="1" dirty="0">
                <a:solidFill>
                  <a:srgbClr val="FFFFFF"/>
                </a:solidFill>
                <a:latin typeface="Arial"/>
              </a:rPr>
              <a:t>This is 53.8% of working-age PWD </a:t>
            </a:r>
          </a:p>
        </p:txBody>
      </p:sp>
    </p:spTree>
    <p:extLst>
      <p:ext uri="{BB962C8B-B14F-4D97-AF65-F5344CB8AC3E}">
        <p14:creationId xmlns:p14="http://schemas.microsoft.com/office/powerpoint/2010/main" val="18371080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8240" y="59977"/>
            <a:ext cx="6868042" cy="569377"/>
          </a:xfrm>
          <a:prstGeom prst="rect">
            <a:avLst/>
          </a:prstGeom>
        </p:spPr>
        <p:txBody>
          <a:bodyPr/>
          <a:lstStyle/>
          <a:p>
            <a:r>
              <a:rPr lang="en-US" sz="3600" b="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Overview of MCB Services</a:t>
            </a:r>
            <a:br>
              <a:rPr lang="en-US" sz="3200" kern="1200" spc="50" dirty="0">
                <a:ln w="13335" cmpd="sng">
                  <a:solidFill>
                    <a:srgbClr val="759AA5">
                      <a:lumMod val="50000"/>
                    </a:srgbClr>
                  </a:solidFill>
                  <a:prstDash val="solid"/>
                </a:ln>
                <a:solidFill>
                  <a:srgbClr val="B9AB6F">
                    <a:tint val="1000"/>
                  </a:srgbClr>
                </a:solidFill>
                <a:latin typeface="Tw Cen MT"/>
                <a:cs typeface="+mj-cs"/>
              </a:rPr>
            </a:br>
            <a:endParaRPr lang="en-US" sz="2800" dirty="0">
              <a:solidFill>
                <a:schemeClr val="bg1"/>
              </a:solidFill>
            </a:endParaRPr>
          </a:p>
        </p:txBody>
      </p:sp>
      <p:sp>
        <p:nvSpPr>
          <p:cNvPr id="4" name="Rectangle 3">
            <a:extLst>
              <a:ext uri="{FF2B5EF4-FFF2-40B4-BE49-F238E27FC236}">
                <a16:creationId xmlns:a16="http://schemas.microsoft.com/office/drawing/2014/main" id="{FF785CD9-9780-42D4-9F3F-B626C5B45BFD}"/>
              </a:ext>
            </a:extLst>
          </p:cNvPr>
          <p:cNvSpPr/>
          <p:nvPr/>
        </p:nvSpPr>
        <p:spPr>
          <a:xfrm>
            <a:off x="826576" y="1083977"/>
            <a:ext cx="7790482" cy="3539430"/>
          </a:xfrm>
          <a:prstGeom prst="rect">
            <a:avLst/>
          </a:prstGeom>
        </p:spPr>
        <p:txBody>
          <a:bodyPr wrap="square">
            <a:spAutoFit/>
          </a:bodyPr>
          <a:lstStyle/>
          <a:p>
            <a:pPr marL="342900" indent="-342900" eaLnBrk="0" hangingPunct="0">
              <a:buFont typeface="Arial" panose="020B0604020202020204" pitchFamily="34" charset="0"/>
              <a:buChar char="•"/>
            </a:pPr>
            <a:r>
              <a:rPr lang="en-US" sz="2000" kern="0" dirty="0">
                <a:solidFill>
                  <a:schemeClr val="bg1"/>
                </a:solidFill>
                <a:latin typeface="Arial" panose="020B0604020202020204" pitchFamily="34" charset="0"/>
                <a:cs typeface="Arial" panose="020B0604020202020204" pitchFamily="34" charset="0"/>
              </a:rPr>
              <a:t>MCB provides social and vocational rehabilitation services to approximately ~</a:t>
            </a:r>
            <a:r>
              <a:rPr lang="en-US" sz="2000" b="1" kern="0" dirty="0">
                <a:solidFill>
                  <a:schemeClr val="bg1"/>
                </a:solidFill>
                <a:latin typeface="Arial" panose="020B0604020202020204" pitchFamily="34" charset="0"/>
                <a:cs typeface="Arial" panose="020B0604020202020204" pitchFamily="34" charset="0"/>
              </a:rPr>
              <a:t>25,000 consumers.</a:t>
            </a:r>
          </a:p>
          <a:p>
            <a:pPr marL="342900" indent="-342900" eaLnBrk="0" hangingPunct="0">
              <a:buFont typeface="Arial" panose="020B0604020202020204" pitchFamily="34" charset="0"/>
              <a:buChar char="•"/>
            </a:pPr>
            <a:endParaRPr lang="en-US" sz="800" kern="0" dirty="0">
              <a:solidFill>
                <a:schemeClr val="bg1"/>
              </a:solidFill>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000" b="1" kern="0" dirty="0">
                <a:solidFill>
                  <a:schemeClr val="bg1"/>
                </a:solidFill>
                <a:latin typeface="Arial" panose="020B0604020202020204" pitchFamily="34" charset="0"/>
                <a:cs typeface="Arial" panose="020B0604020202020204" pitchFamily="34" charset="0"/>
              </a:rPr>
              <a:t>MCB currently </a:t>
            </a:r>
            <a:r>
              <a:rPr lang="en-US" sz="2000" b="1" kern="0">
                <a:solidFill>
                  <a:schemeClr val="bg1"/>
                </a:solidFill>
                <a:latin typeface="Arial" panose="020B0604020202020204" pitchFamily="34" charset="0"/>
                <a:cs typeface="Arial" panose="020B0604020202020204" pitchFamily="34" charset="0"/>
              </a:rPr>
              <a:t>has 2,177 </a:t>
            </a:r>
            <a:r>
              <a:rPr lang="en-US" sz="2000" b="1" kern="0" dirty="0">
                <a:solidFill>
                  <a:schemeClr val="bg1"/>
                </a:solidFill>
                <a:latin typeface="Arial" panose="020B0604020202020204" pitchFamily="34" charset="0"/>
                <a:cs typeface="Arial" panose="020B0604020202020204" pitchFamily="34" charset="0"/>
              </a:rPr>
              <a:t>individuals registered that are ages 4-21</a:t>
            </a:r>
          </a:p>
          <a:p>
            <a:pPr marL="342900" indent="-342900" eaLnBrk="0" hangingPunct="0">
              <a:buFont typeface="Arial" panose="020B0604020202020204" pitchFamily="34" charset="0"/>
              <a:buChar char="•"/>
            </a:pPr>
            <a:endParaRPr lang="en-US" sz="800" b="1" kern="0" dirty="0">
              <a:solidFill>
                <a:schemeClr val="bg1"/>
              </a:solidFill>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000" kern="0" dirty="0">
                <a:solidFill>
                  <a:schemeClr val="bg1"/>
                </a:solidFill>
                <a:latin typeface="Arial" panose="020B0604020202020204" pitchFamily="34" charset="0"/>
                <a:cs typeface="Arial" panose="020B0604020202020204" pitchFamily="34" charset="0"/>
              </a:rPr>
              <a:t>Our mission is to provide quality services that enhance the lives of our consumers by promoting </a:t>
            </a:r>
            <a:r>
              <a:rPr lang="en-US" sz="2000" b="1" kern="0" dirty="0">
                <a:solidFill>
                  <a:schemeClr val="bg1"/>
                </a:solidFill>
                <a:latin typeface="Arial" panose="020B0604020202020204" pitchFamily="34" charset="0"/>
                <a:cs typeface="Arial" panose="020B0604020202020204" pitchFamily="34" charset="0"/>
              </a:rPr>
              <a:t>independence, dignity and self-determination.</a:t>
            </a:r>
          </a:p>
          <a:p>
            <a:pPr eaLnBrk="0" hangingPunct="0"/>
            <a:endParaRPr lang="en-US" sz="800" kern="0" dirty="0">
              <a:solidFill>
                <a:schemeClr val="bg1"/>
              </a:solidFill>
              <a:latin typeface="Arial" panose="020B0604020202020204" pitchFamily="34" charset="0"/>
              <a:cs typeface="Arial" panose="020B0604020202020204" pitchFamily="34" charset="0"/>
            </a:endParaRPr>
          </a:p>
          <a:p>
            <a:pPr marL="342900" indent="-342900" eaLnBrk="0" hangingPunct="0">
              <a:buFont typeface="Arial" panose="020B0604020202020204" pitchFamily="34" charset="0"/>
              <a:buChar char="•"/>
            </a:pPr>
            <a:r>
              <a:rPr lang="en-US" sz="2000" kern="0" dirty="0">
                <a:solidFill>
                  <a:schemeClr val="bg1"/>
                </a:solidFill>
                <a:latin typeface="Arial" panose="020B0604020202020204" pitchFamily="34" charset="0"/>
                <a:cs typeface="Arial" panose="020B0604020202020204" pitchFamily="34" charset="0"/>
              </a:rPr>
              <a:t>We achieve this by partnering with local school districts, community agencies, healthcare providers, employers and, most importantly, our consumers and their families.  </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89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8240" y="59977"/>
            <a:ext cx="6868042" cy="569377"/>
          </a:xfrm>
          <a:prstGeom prst="rect">
            <a:avLst/>
          </a:prstGeom>
        </p:spPr>
        <p:txBody>
          <a:bodyPr/>
          <a:lstStyle/>
          <a:p>
            <a:r>
              <a:rPr lang="en-US" sz="36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WHAT’S YOUR VISION? </a:t>
            </a:r>
            <a:br>
              <a:rPr lang="en-US" sz="36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br>
            <a:endParaRPr lang="en-US" sz="3600" dirty="0">
              <a:solidFill>
                <a:schemeClr val="bg1"/>
              </a:solidFill>
              <a:latin typeface="Arial Bold" panose="020B0704020202020204" pitchFamily="34" charset="0"/>
              <a:cs typeface="Arial Bold" panose="020B0704020202020204" pitchFamily="34" charset="0"/>
            </a:endParaRPr>
          </a:p>
        </p:txBody>
      </p:sp>
      <p:sp>
        <p:nvSpPr>
          <p:cNvPr id="4" name="Rectangle 3">
            <a:extLst>
              <a:ext uri="{FF2B5EF4-FFF2-40B4-BE49-F238E27FC236}">
                <a16:creationId xmlns:a16="http://schemas.microsoft.com/office/drawing/2014/main" id="{FF785CD9-9780-42D4-9F3F-B626C5B45BFD}"/>
              </a:ext>
            </a:extLst>
          </p:cNvPr>
          <p:cNvSpPr/>
          <p:nvPr/>
        </p:nvSpPr>
        <p:spPr>
          <a:xfrm>
            <a:off x="422620" y="1091132"/>
            <a:ext cx="2835409" cy="3267198"/>
          </a:xfrm>
          <a:prstGeom prst="rect">
            <a:avLst/>
          </a:prstGeom>
        </p:spPr>
        <p:txBody>
          <a:bodyPr wrap="square">
            <a:spAutoFit/>
          </a:bodyPr>
          <a:lstStyle/>
          <a:p>
            <a:pPr marL="0" marR="0">
              <a:lnSpc>
                <a:spcPct val="107000"/>
              </a:lnSpc>
              <a:spcBef>
                <a:spcPts val="0"/>
              </a:spcBef>
              <a:spcAft>
                <a:spcPts val="80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MCB, our vision is a world where individuals who are blind or visually impaired are empowered with opportunities to work and thrive.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nline Media 1" descr="What's Your Vision? - 60 Second Public Service Announcement ">
            <a:hlinkClick r:id="" action="ppaction://media"/>
            <a:extLst>
              <a:ext uri="{FF2B5EF4-FFF2-40B4-BE49-F238E27FC236}">
                <a16:creationId xmlns:a16="http://schemas.microsoft.com/office/drawing/2014/main" id="{C028D0E9-C439-419F-9AFC-7A750F88CE64}"/>
              </a:ext>
            </a:extLst>
          </p:cNvPr>
          <p:cNvPicPr>
            <a:picLocks noRot="1" noChangeAspect="1"/>
          </p:cNvPicPr>
          <p:nvPr>
            <a:videoFile r:link="rId1"/>
          </p:nvPr>
        </p:nvPicPr>
        <p:blipFill>
          <a:blip r:embed="rId3"/>
          <a:stretch>
            <a:fillRect/>
          </a:stretch>
        </p:blipFill>
        <p:spPr>
          <a:xfrm>
            <a:off x="3258029" y="1099767"/>
            <a:ext cx="5617769" cy="3232318"/>
          </a:xfrm>
          <a:prstGeom prst="rect">
            <a:avLst/>
          </a:prstGeom>
        </p:spPr>
      </p:pic>
    </p:spTree>
    <p:extLst>
      <p:ext uri="{BB962C8B-B14F-4D97-AF65-F5344CB8AC3E}">
        <p14:creationId xmlns:p14="http://schemas.microsoft.com/office/powerpoint/2010/main" val="35480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C183D7F6-B498-43B3-948B-1728B52AA6E4}">
                <adec:decorative xmlns:adec="http://schemas.microsoft.com/office/drawing/2017/decorative" val="1"/>
              </a:ext>
            </a:extLst>
          </p:cNvPr>
          <p:cNvSpPr>
            <a:spLocks noGrp="1"/>
          </p:cNvSpPr>
          <p:nvPr>
            <p:ph sz="quarter" idx="4294967295"/>
          </p:nvPr>
        </p:nvSpPr>
        <p:spPr>
          <a:xfrm>
            <a:off x="881063" y="1028700"/>
            <a:ext cx="8262937" cy="3497263"/>
          </a:xfrm>
          <a:prstGeom prst="rect">
            <a:avLst/>
          </a:prstGeom>
        </p:spPr>
        <p:txBody>
          <a:bodyPr/>
          <a:lstStyle/>
          <a:p>
            <a:endParaRPr lang="en-US" sz="1200" dirty="0"/>
          </a:p>
          <a:p>
            <a:endParaRPr lang="en-US" dirty="0">
              <a:solidFill>
                <a:schemeClr val="tx1"/>
              </a:solidFill>
            </a:endParaRPr>
          </a:p>
        </p:txBody>
      </p:sp>
      <p:sp>
        <p:nvSpPr>
          <p:cNvPr id="3" name="Title 2"/>
          <p:cNvSpPr>
            <a:spLocks noGrp="1"/>
          </p:cNvSpPr>
          <p:nvPr>
            <p:ph type="title" idx="4294967295"/>
          </p:nvPr>
        </p:nvSpPr>
        <p:spPr>
          <a:xfrm>
            <a:off x="1469863" y="45698"/>
            <a:ext cx="7751762" cy="565740"/>
          </a:xfrm>
          <a:prstGeom prst="rect">
            <a:avLst/>
          </a:prstGeom>
        </p:spPr>
        <p:txBody>
          <a:bodyPr/>
          <a:lstStyle/>
          <a:p>
            <a:r>
              <a:rPr lang="en-US" sz="36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Eligibility for Services </a:t>
            </a:r>
            <a:br>
              <a:rPr lang="en-US" sz="3600" kern="1200" spc="50" dirty="0">
                <a:ln w="13335" cmpd="sng">
                  <a:solidFill>
                    <a:srgbClr val="759AA5">
                      <a:lumMod val="50000"/>
                    </a:srgbClr>
                  </a:solidFill>
                  <a:prstDash val="solid"/>
                </a:ln>
                <a:solidFill>
                  <a:srgbClr val="B9AB6F">
                    <a:tint val="1000"/>
                  </a:srgbClr>
                </a:solidFill>
                <a:latin typeface="Tw Cen MT"/>
                <a:cs typeface="+mj-cs"/>
              </a:rPr>
            </a:br>
            <a:endParaRPr lang="en-US" sz="3600" dirty="0">
              <a:solidFill>
                <a:schemeClr val="bg1"/>
              </a:solidFill>
            </a:endParaRPr>
          </a:p>
        </p:txBody>
      </p:sp>
      <p:sp>
        <p:nvSpPr>
          <p:cNvPr id="4" name="Rectangle 3" descr="picture of  Massachusetts General Law mandates that MCB maintain a register of the blind.  Chapter 6 – Sec. 136.  All eyecare providers are required to report within 30 days all cases of legal blindness. &#10;&#10;Legal Blindness Definition &#10;All cases where vision with correction is 20/200 or less in the better eye. &#10;">
            <a:extLst>
              <a:ext uri="{FF2B5EF4-FFF2-40B4-BE49-F238E27FC236}">
                <a16:creationId xmlns:a16="http://schemas.microsoft.com/office/drawing/2014/main" id="{FF785CD9-9780-42D4-9F3F-B626C5B45BFD}"/>
              </a:ext>
            </a:extLst>
          </p:cNvPr>
          <p:cNvSpPr/>
          <p:nvPr/>
        </p:nvSpPr>
        <p:spPr>
          <a:xfrm>
            <a:off x="1055792" y="939105"/>
            <a:ext cx="7556580" cy="3662541"/>
          </a:xfrm>
          <a:prstGeom prst="rect">
            <a:avLst/>
          </a:prstGeom>
        </p:spPr>
        <p:txBody>
          <a:bodyPr wrap="square">
            <a:spAutoFit/>
          </a:bodyPr>
          <a:lstStyle/>
          <a:p>
            <a:pPr marL="457200" indent="-457200" algn="just">
              <a:buClr>
                <a:schemeClr val="bg1"/>
              </a:buClr>
              <a:buSzPct val="125000"/>
              <a:buFont typeface="Courier New" panose="02070309020205020404" pitchFamily="49" charset="0"/>
              <a:buChar char="o"/>
            </a:pPr>
            <a:r>
              <a:rPr lang="en-US" sz="2800" dirty="0">
                <a:solidFill>
                  <a:schemeClr val="bg1"/>
                </a:solidFill>
                <a:latin typeface="Arial" panose="020B0604020202020204" pitchFamily="34" charset="0"/>
                <a:cs typeface="Arial" panose="020B0604020202020204" pitchFamily="34" charset="0"/>
              </a:rPr>
              <a:t>Massachusetts General Law mandates that MCB maintain a register of the blind.  Chapter 6 – Sec. 136.  All eyecare providers are required to report within 30 days all cases of legal blindness. </a:t>
            </a:r>
          </a:p>
          <a:p>
            <a:pPr marL="171450" indent="-171450" algn="just">
              <a:buClr>
                <a:schemeClr val="bg1"/>
              </a:buClr>
              <a:buSzPct val="125000"/>
              <a:buFont typeface="Courier New" panose="02070309020205020404" pitchFamily="49" charset="0"/>
              <a:buChar char="o"/>
            </a:pPr>
            <a:endParaRPr lang="en-US" sz="800" dirty="0">
              <a:solidFill>
                <a:schemeClr val="bg1"/>
              </a:solidFill>
              <a:latin typeface="Arial" panose="020B0604020202020204" pitchFamily="34" charset="0"/>
              <a:cs typeface="Arial" panose="020B0604020202020204" pitchFamily="34" charset="0"/>
            </a:endParaRPr>
          </a:p>
          <a:p>
            <a:pPr algn="just">
              <a:buClr>
                <a:schemeClr val="bg1"/>
              </a:buClr>
              <a:buSzPct val="125000"/>
            </a:pPr>
            <a:r>
              <a:rPr lang="en-US" sz="2800" b="1" u="sng" dirty="0">
                <a:solidFill>
                  <a:schemeClr val="bg1"/>
                </a:solidFill>
                <a:latin typeface="Arial" panose="020B0604020202020204" pitchFamily="34" charset="0"/>
                <a:cs typeface="Arial" panose="020B0604020202020204" pitchFamily="34" charset="0"/>
              </a:rPr>
              <a:t>Legal Blindness Definition </a:t>
            </a:r>
          </a:p>
          <a:p>
            <a:pPr marL="457200" indent="-457200" algn="just">
              <a:buClr>
                <a:schemeClr val="bg1"/>
              </a:buClr>
              <a:buSzPct val="125000"/>
              <a:buFont typeface="Courier New" panose="02070309020205020404" pitchFamily="49" charset="0"/>
              <a:buChar char="o"/>
            </a:pPr>
            <a:r>
              <a:rPr lang="en-US" sz="2800" dirty="0">
                <a:solidFill>
                  <a:schemeClr val="bg1"/>
                </a:solidFill>
                <a:latin typeface="Arial" panose="020B0604020202020204" pitchFamily="34" charset="0"/>
                <a:cs typeface="Arial" panose="020B0604020202020204" pitchFamily="34" charset="0"/>
              </a:rPr>
              <a:t>All cases where vision with correction is 20/200 or less in the better eye. </a:t>
            </a:r>
          </a:p>
        </p:txBody>
      </p:sp>
    </p:spTree>
    <p:extLst>
      <p:ext uri="{BB962C8B-B14F-4D97-AF65-F5344CB8AC3E}">
        <p14:creationId xmlns:p14="http://schemas.microsoft.com/office/powerpoint/2010/main" val="199827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29870A-FB09-4CC9-8253-487B2BD8037B}"/>
              </a:ext>
            </a:extLst>
          </p:cNvPr>
          <p:cNvSpPr>
            <a:spLocks noGrp="1"/>
          </p:cNvSpPr>
          <p:nvPr>
            <p:ph type="title"/>
          </p:nvPr>
        </p:nvSpPr>
        <p:spPr>
          <a:xfrm>
            <a:off x="462688" y="-280871"/>
            <a:ext cx="7751547" cy="280871"/>
          </a:xfrm>
        </p:spPr>
        <p:txBody>
          <a:bodyPr anchor="b"/>
          <a:lstStyle/>
          <a:p>
            <a:r>
              <a:rPr lang="en-US" dirty="0"/>
              <a:t>Vocational Rehabilitation (VR)</a:t>
            </a:r>
          </a:p>
        </p:txBody>
      </p:sp>
      <p:sp>
        <p:nvSpPr>
          <p:cNvPr id="6" name="Title 2">
            <a:extLst>
              <a:ext uri="{FF2B5EF4-FFF2-40B4-BE49-F238E27FC236}">
                <a16:creationId xmlns:a16="http://schemas.microsoft.com/office/drawing/2014/main" id="{CC60226A-22D8-4CDE-BE90-56F8D86FE4D5}"/>
              </a:ext>
            </a:extLst>
          </p:cNvPr>
          <p:cNvSpPr txBox="1">
            <a:spLocks/>
          </p:cNvSpPr>
          <p:nvPr/>
        </p:nvSpPr>
        <p:spPr>
          <a:xfrm>
            <a:off x="1136650" y="109493"/>
            <a:ext cx="7751762" cy="565740"/>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VOCATIONAL REHABILITATION (VR)</a:t>
            </a:r>
            <a:r>
              <a:rPr lang="en-US" sz="3200" kern="1200" spc="50" dirty="0">
                <a:ln w="13335" cmpd="sng">
                  <a:solidFill>
                    <a:srgbClr val="759AA5">
                      <a:lumMod val="50000"/>
                    </a:srgbClr>
                  </a:solidFill>
                  <a:prstDash val="solid"/>
                </a:ln>
                <a:solidFill>
                  <a:srgbClr val="B9AB6F">
                    <a:tint val="1000"/>
                  </a:srgbClr>
                </a:solidFill>
                <a:latin typeface="Arial Bold" panose="020B0704020202020204" pitchFamily="34" charset="0"/>
                <a:cs typeface="Arial Bold" panose="020B0704020202020204" pitchFamily="34" charset="0"/>
              </a:rPr>
              <a:t> </a:t>
            </a:r>
            <a:br>
              <a:rPr lang="en-US" sz="3200" kern="1200" spc="50" dirty="0">
                <a:ln w="13335" cmpd="sng">
                  <a:solidFill>
                    <a:srgbClr val="759AA5">
                      <a:lumMod val="50000"/>
                    </a:srgbClr>
                  </a:solidFill>
                  <a:prstDash val="solid"/>
                </a:ln>
                <a:solidFill>
                  <a:srgbClr val="B9AB6F">
                    <a:tint val="1000"/>
                  </a:srgbClr>
                </a:solidFill>
                <a:latin typeface="Tw Cen MT"/>
              </a:rPr>
            </a:br>
            <a:endParaRPr lang="en-US" kern="0" dirty="0">
              <a:solidFill>
                <a:schemeClr val="bg1"/>
              </a:solidFill>
            </a:endParaRPr>
          </a:p>
        </p:txBody>
      </p:sp>
      <p:sp>
        <p:nvSpPr>
          <p:cNvPr id="2" name="Content Placeholder 1">
            <a:extLst>
              <a:ext uri="{FF2B5EF4-FFF2-40B4-BE49-F238E27FC236}">
                <a16:creationId xmlns:a16="http://schemas.microsoft.com/office/drawing/2014/main" id="{8388CBD9-E1F8-4B08-B779-83F940DD6133}"/>
              </a:ext>
            </a:extLst>
          </p:cNvPr>
          <p:cNvSpPr>
            <a:spLocks noGrp="1"/>
          </p:cNvSpPr>
          <p:nvPr>
            <p:ph sz="quarter" idx="14"/>
          </p:nvPr>
        </p:nvSpPr>
        <p:spPr>
          <a:xfrm>
            <a:off x="440718" y="861779"/>
            <a:ext cx="4859702" cy="3419939"/>
          </a:xfrm>
        </p:spPr>
        <p:txBody>
          <a:bodyPr/>
          <a:lstStyle/>
          <a:p>
            <a:pPr marL="342900" lvl="0" indent="-342900" algn="just">
              <a:buFont typeface="Arial" panose="020B0604020202020204" pitchFamily="34" charset="0"/>
              <a:buChar char="•"/>
            </a:pPr>
            <a:r>
              <a:rPr lang="en-US" sz="2800" dirty="0">
                <a:solidFill>
                  <a:srgbClr val="00269E"/>
                </a:solidFill>
              </a:rPr>
              <a:t>VR services assist older students to prepare for, achieve, retain, or regain employment.</a:t>
            </a:r>
          </a:p>
          <a:p>
            <a:pPr marL="342900" lvl="0" indent="-342900" algn="just">
              <a:buFont typeface="Arial" panose="020B0604020202020204" pitchFamily="34" charset="0"/>
              <a:buChar char="•"/>
            </a:pPr>
            <a:r>
              <a:rPr lang="en-US" sz="2800" dirty="0">
                <a:solidFill>
                  <a:srgbClr val="00269E"/>
                </a:solidFill>
              </a:rPr>
              <a:t>VR program is federally funded with a State match.  ~</a:t>
            </a:r>
            <a:r>
              <a:rPr lang="en-US" sz="2800" b="1" dirty="0">
                <a:solidFill>
                  <a:srgbClr val="00269E"/>
                </a:solidFill>
              </a:rPr>
              <a:t>950 consumers actively receiving services</a:t>
            </a:r>
          </a:p>
        </p:txBody>
      </p:sp>
      <p:pic>
        <p:nvPicPr>
          <p:cNvPr id="10" name="Picture 9" descr="Picture of people talking">
            <a:extLst>
              <a:ext uri="{FF2B5EF4-FFF2-40B4-BE49-F238E27FC236}">
                <a16:creationId xmlns:a16="http://schemas.microsoft.com/office/drawing/2014/main" id="{69B3B03B-B23C-4E15-A979-5FF0D5710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6572" y="1648429"/>
            <a:ext cx="3291840" cy="1846641"/>
          </a:xfrm>
          <a:prstGeom prst="rect">
            <a:avLst/>
          </a:prstGeom>
        </p:spPr>
      </p:pic>
    </p:spTree>
    <p:extLst>
      <p:ext uri="{BB962C8B-B14F-4D97-AF65-F5344CB8AC3E}">
        <p14:creationId xmlns:p14="http://schemas.microsoft.com/office/powerpoint/2010/main" val="3708226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Gov's Office Master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ottom footer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itdpowerpointtemplate</Template>
  <TotalTime>0</TotalTime>
  <Words>1620</Words>
  <Application>Microsoft Office PowerPoint</Application>
  <PresentationFormat>On-screen Show (16:9)</PresentationFormat>
  <Paragraphs>218</Paragraphs>
  <Slides>25</Slides>
  <Notes>12</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25</vt:i4>
      </vt:variant>
    </vt:vector>
  </HeadingPairs>
  <TitlesOfParts>
    <vt:vector size="41" baseType="lpstr">
      <vt:lpstr>Arial</vt:lpstr>
      <vt:lpstr>Arial Black</vt:lpstr>
      <vt:lpstr>Arial Bold</vt:lpstr>
      <vt:lpstr>Arial Narrow</vt:lpstr>
      <vt:lpstr>Avenir Book</vt:lpstr>
      <vt:lpstr>Book Antiqua</vt:lpstr>
      <vt:lpstr>Calibri</vt:lpstr>
      <vt:lpstr>Courier New</vt:lpstr>
      <vt:lpstr>Symbol</vt:lpstr>
      <vt:lpstr>Tw Cen MT</vt:lpstr>
      <vt:lpstr>Verdana</vt:lpstr>
      <vt:lpstr>Wingdings</vt:lpstr>
      <vt:lpstr>Gov's Office Master Template</vt:lpstr>
      <vt:lpstr>Office Theme</vt:lpstr>
      <vt:lpstr>1_Blue Presentation Template - MA HHS - small logos</vt:lpstr>
      <vt:lpstr>bottom footer logo</vt:lpstr>
      <vt:lpstr>The Massachusetts Commission for the Blind</vt:lpstr>
      <vt:lpstr>Welcome</vt:lpstr>
      <vt:lpstr>Massachusetts Commission for the Blind (MCB)</vt:lpstr>
      <vt:lpstr>Persons with Disabilities &amp; Employment in Massachusetts</vt:lpstr>
      <vt:lpstr>Persons with Disabilities &amp; Employment in Massachusetts (1)</vt:lpstr>
      <vt:lpstr>Overview of MCB Services </vt:lpstr>
      <vt:lpstr>WHAT’S YOUR VISION?  </vt:lpstr>
      <vt:lpstr>Eligibility for Services  </vt:lpstr>
      <vt:lpstr>Vocational Rehabilitation (VR)</vt:lpstr>
      <vt:lpstr>Social Rehabilitation (SR)</vt:lpstr>
      <vt:lpstr>Social Rehabilitation (SR) continued</vt:lpstr>
      <vt:lpstr>AIM Library</vt:lpstr>
      <vt:lpstr>AIM Library continued</vt:lpstr>
      <vt:lpstr>AIM Library (3)</vt:lpstr>
      <vt:lpstr>Questions regarding AIM Library</vt:lpstr>
      <vt:lpstr>Graphic Novel</vt:lpstr>
      <vt:lpstr>Project Goals/Desired Outcomes</vt:lpstr>
      <vt:lpstr>Target Audiences</vt:lpstr>
      <vt:lpstr>Focus Areas</vt:lpstr>
      <vt:lpstr>Components</vt:lpstr>
      <vt:lpstr>Public Employment Programs Within Massachusetts</vt:lpstr>
      <vt:lpstr>The Employer Challenge</vt:lpstr>
      <vt:lpstr>Entrepreneurial Initiative e-Commerce Business </vt:lpstr>
      <vt:lpstr>Questions?</vt:lpstr>
      <vt:lpstr>Connect With MCB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Massachusetts Commission for the Blind</dc:title>
  <dc:creator>DESE</dc:creator>
  <cp:lastModifiedBy>Zou, Dong (EOE)</cp:lastModifiedBy>
  <cp:revision>2</cp:revision>
  <dcterms:created xsi:type="dcterms:W3CDTF">2017-01-25T23:11:38Z</dcterms:created>
  <dcterms:modified xsi:type="dcterms:W3CDTF">2022-06-16T16:11:54Z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16 2022</vt:lpwstr>
  </property>
</Properties>
</file>