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3" r:id="rId5"/>
  </p:sldMasterIdLst>
  <p:notesMasterIdLst>
    <p:notesMasterId r:id="rId30"/>
  </p:notesMasterIdLst>
  <p:sldIdLst>
    <p:sldId id="2354" r:id="rId6"/>
    <p:sldId id="2355" r:id="rId7"/>
    <p:sldId id="2357" r:id="rId8"/>
    <p:sldId id="2391" r:id="rId9"/>
    <p:sldId id="282" r:id="rId10"/>
    <p:sldId id="687" r:id="rId11"/>
    <p:sldId id="2381" r:id="rId12"/>
    <p:sldId id="2395" r:id="rId13"/>
    <p:sldId id="2384" r:id="rId14"/>
    <p:sldId id="2393" r:id="rId15"/>
    <p:sldId id="2394" r:id="rId16"/>
    <p:sldId id="357" r:id="rId17"/>
    <p:sldId id="336" r:id="rId18"/>
    <p:sldId id="338" r:id="rId19"/>
    <p:sldId id="350" r:id="rId20"/>
    <p:sldId id="348" r:id="rId21"/>
    <p:sldId id="2386" r:id="rId22"/>
    <p:sldId id="2388" r:id="rId23"/>
    <p:sldId id="2389" r:id="rId24"/>
    <p:sldId id="363" r:id="rId25"/>
    <p:sldId id="2392" r:id="rId26"/>
    <p:sldId id="2378" r:id="rId27"/>
    <p:sldId id="2390" r:id="rId28"/>
    <p:sldId id="236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ory Section" id="{93E4B52E-BFE3-4F17-8F7C-E8323775B215}">
          <p14:sldIdLst>
            <p14:sldId id="2354"/>
            <p14:sldId id="2355"/>
          </p14:sldIdLst>
        </p14:section>
        <p14:section name="Cover &amp; content" id="{AEEF91B5-C040-418C-A7EF-D396E8C5FE21}">
          <p14:sldIdLst>
            <p14:sldId id="2357"/>
            <p14:sldId id="2391"/>
            <p14:sldId id="282"/>
            <p14:sldId id="687"/>
            <p14:sldId id="2381"/>
            <p14:sldId id="2395"/>
            <p14:sldId id="2384"/>
            <p14:sldId id="2393"/>
            <p14:sldId id="2394"/>
            <p14:sldId id="357"/>
            <p14:sldId id="336"/>
            <p14:sldId id="338"/>
            <p14:sldId id="350"/>
            <p14:sldId id="348"/>
            <p14:sldId id="2386"/>
            <p14:sldId id="2388"/>
            <p14:sldId id="2389"/>
            <p14:sldId id="363"/>
            <p14:sldId id="2392"/>
            <p14:sldId id="2378"/>
            <p14:sldId id="2390"/>
            <p14:sldId id="23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A5F34446-3393-BAE8-FB62-0AD708AA3B1A}" name="Camacho, Jamie L. (DESE)" initials="C(" userId="S::jamie.l.camacho@mass.gov::21f49f1e-e593-4860-b32e-bdd5656b5338" providerId="AD"/>
  <p188:author id="{F7C2575C-9356-1678-9FC7-A8242AE29B77}" name="Johnston, Russell (DESE)" initials="J(" userId="S::russell.johnston@mass.gov::7c120461-dde6-4347-b09f-f9c0472c7017" providerId="AD"/>
  <p188:author id="{34E2AC71-14A6-BAF0-FE8D-5B7FC4B39284}" name="Camacho, Jamie L. (DESE)" initials="CJL(" userId="S::Jamie.L.Camacho@mass.gov::21f49f1e-e593-4860-b32e-bdd5656b5338" providerId="AD"/>
  <p188:author id="{A36EC271-0300-E6EC-FBA3-D6BFBFE662DB}" name="Rist, April K." initials="RAK" userId="Rist, April K." providerId="None"/>
  <p188:author id="{4ACE8C92-3892-9D00-C143-9FE7F6538A3F}" name="Rist, April K." initials="RK" userId="S::april.k.rist@mass.gov::4389eada-97b1-467b-82fe-16345834928a" providerId="AD"/>
  <p188:author id="{50E85794-49E9-AE1C-9AB1-D3263B083F0E}" name="Johnston, Russell (DESE)" initials="JR(" userId="S::russell.johnston@mass.gov::9dc7468c-4e37-4531-b5d7-de3dc3343d55" providerId="AD"/>
  <p188:author id="{45DACA95-8E33-4417-8B83-D6AC988CA3A3}" name="Lauren Viviani" initials="LV" userId="Lauren Viviani" providerId="None"/>
  <p188:author id="{DB2683B6-9D86-E5B3-9D7C-CD8E0D0B92C4}" name="Liti, Zhaneta (DESE)" initials="LZ(" userId="S::Zhaneta.Liti@mass.gov::30377802-b61a-44ea-81ee-94ffda71586c" providerId="AD"/>
  <p188:author id="{D638D6DF-AF41-6081-4A5E-249713589F40}" name="Arabela Thomas" initials="AT" userId="S::arabela.thomas@mass.gov::c61caa2c-bd09-41fa-982d-4db69e7cef18" providerId="AD"/>
  <p188:author id="{1B0707E1-ECD2-90FA-4D1A-BF222CA53DD6}" name="Johnston, Russell (DESE)" initials="JR(" userId="S::Russell.Johnston@mass.gov::7c120461-dde6-4347-b09f-f9c0472c70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8/10/relationships/authors" Target="authors.xml"/></Relationships>
</file>

<file path=ppt/diagrams/_rels/data2.xml.rels><?xml version="1.0" encoding="UTF-8" standalone="yes"?>
<Relationships xmlns="http://schemas.openxmlformats.org/package/2006/relationships"><Relationship Id="rId1" Type="http://schemas.openxmlformats.org/officeDocument/2006/relationships/hyperlink" Target="https://survey.alchemer.com/s3/6896527/IEP-Survey-2022"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survey.alchemer.com/s3/6896527/IEP-Survey-2022"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6787AC-85DE-4F62-BBC3-64196D46DA9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D2F1F61-3DE8-4CE2-B0CB-D2D40CFE9817}">
      <dgm:prSet phldrT="[Text]" custT="1"/>
      <dgm:spPr/>
      <dgm:t>
        <a:bodyPr/>
        <a:lstStyle/>
        <a:p>
          <a:r>
            <a:rPr lang="en-US" sz="2000">
              <a:solidFill>
                <a:schemeClr val="tx1"/>
              </a:solidFill>
            </a:rPr>
            <a:t>Job Exploration Counseling</a:t>
          </a:r>
        </a:p>
      </dgm:t>
    </dgm:pt>
    <dgm:pt modelId="{6E13CA96-1D69-4149-A844-46B884B352BC}" type="parTrans" cxnId="{762B76D2-A39E-407B-A108-BA808E7975F3}">
      <dgm:prSet/>
      <dgm:spPr/>
      <dgm:t>
        <a:bodyPr/>
        <a:lstStyle/>
        <a:p>
          <a:endParaRPr lang="en-US"/>
        </a:p>
      </dgm:t>
    </dgm:pt>
    <dgm:pt modelId="{DFA64C26-FF63-4581-B8C0-4A1D80E0E149}" type="sibTrans" cxnId="{762B76D2-A39E-407B-A108-BA808E7975F3}">
      <dgm:prSet/>
      <dgm:spPr/>
      <dgm:t>
        <a:bodyPr/>
        <a:lstStyle/>
        <a:p>
          <a:endParaRPr lang="en-US"/>
        </a:p>
      </dgm:t>
    </dgm:pt>
    <dgm:pt modelId="{5342A29A-BBF6-4A7F-ABCA-6A8D54C4C6C6}">
      <dgm:prSet phldrT="[Text]" custT="1"/>
      <dgm:spPr/>
      <dgm:t>
        <a:bodyPr/>
        <a:lstStyle/>
        <a:p>
          <a:r>
            <a:rPr lang="en-US" sz="1800"/>
            <a:t>Seminars or workshops on careers and required skills, career ladders and interest inventory</a:t>
          </a:r>
        </a:p>
      </dgm:t>
    </dgm:pt>
    <dgm:pt modelId="{B4114C76-29C6-4600-84A6-AB836ACA2AE8}" type="parTrans" cxnId="{4D010D93-6BB1-40E4-8539-6D48FD7C77C4}">
      <dgm:prSet/>
      <dgm:spPr/>
      <dgm:t>
        <a:bodyPr/>
        <a:lstStyle/>
        <a:p>
          <a:endParaRPr lang="en-US"/>
        </a:p>
      </dgm:t>
    </dgm:pt>
    <dgm:pt modelId="{D20D178E-AE32-4227-9BD5-0AF391FB539E}" type="sibTrans" cxnId="{4D010D93-6BB1-40E4-8539-6D48FD7C77C4}">
      <dgm:prSet/>
      <dgm:spPr/>
      <dgm:t>
        <a:bodyPr/>
        <a:lstStyle/>
        <a:p>
          <a:endParaRPr lang="en-US"/>
        </a:p>
      </dgm:t>
    </dgm:pt>
    <dgm:pt modelId="{24F3D086-7DFC-4749-93EA-23C1F513392D}">
      <dgm:prSet phldrT="[Text]" custT="1"/>
      <dgm:spPr/>
      <dgm:t>
        <a:bodyPr/>
        <a:lstStyle/>
        <a:p>
          <a:r>
            <a:rPr lang="en-US" sz="2000">
              <a:solidFill>
                <a:schemeClr val="tx1"/>
              </a:solidFill>
            </a:rPr>
            <a:t>Workplace Readiness Training</a:t>
          </a:r>
        </a:p>
      </dgm:t>
    </dgm:pt>
    <dgm:pt modelId="{07CEADEF-8EA2-4085-BC36-8D54D859681C}" type="parTrans" cxnId="{E9CCAF0E-C7CC-4BF3-8024-603F59334CC1}">
      <dgm:prSet/>
      <dgm:spPr/>
      <dgm:t>
        <a:bodyPr/>
        <a:lstStyle/>
        <a:p>
          <a:endParaRPr lang="en-US"/>
        </a:p>
      </dgm:t>
    </dgm:pt>
    <dgm:pt modelId="{927D08DA-CF07-4551-A70B-3872E7DA23D1}" type="sibTrans" cxnId="{E9CCAF0E-C7CC-4BF3-8024-603F59334CC1}">
      <dgm:prSet/>
      <dgm:spPr/>
      <dgm:t>
        <a:bodyPr/>
        <a:lstStyle/>
        <a:p>
          <a:endParaRPr lang="en-US"/>
        </a:p>
      </dgm:t>
    </dgm:pt>
    <dgm:pt modelId="{701AFC6E-2347-4838-A9BD-03C1C357DDEE}">
      <dgm:prSet phldrT="[Text]" custT="1"/>
      <dgm:spPr/>
      <dgm:t>
        <a:bodyPr/>
        <a:lstStyle/>
        <a:p>
          <a:r>
            <a:rPr lang="en-US" sz="1800"/>
            <a:t>Development of transferable work skills which may include resume writing, interview skills and professionalism</a:t>
          </a:r>
        </a:p>
      </dgm:t>
    </dgm:pt>
    <dgm:pt modelId="{10E21C6B-0808-40C1-8FC3-22A63BA54D8C}" type="parTrans" cxnId="{B703AA67-8566-417E-AD41-C1E67E4A7874}">
      <dgm:prSet/>
      <dgm:spPr/>
      <dgm:t>
        <a:bodyPr/>
        <a:lstStyle/>
        <a:p>
          <a:endParaRPr lang="en-US"/>
        </a:p>
      </dgm:t>
    </dgm:pt>
    <dgm:pt modelId="{DB1E1215-516F-49AA-9BB2-2195B811E460}" type="sibTrans" cxnId="{B703AA67-8566-417E-AD41-C1E67E4A7874}">
      <dgm:prSet/>
      <dgm:spPr/>
      <dgm:t>
        <a:bodyPr/>
        <a:lstStyle/>
        <a:p>
          <a:endParaRPr lang="en-US"/>
        </a:p>
      </dgm:t>
    </dgm:pt>
    <dgm:pt modelId="{3C65BBC6-B008-42C4-9B0B-3D899AC39185}">
      <dgm:prSet phldrT="[Text]" custT="1"/>
      <dgm:spPr/>
      <dgm:t>
        <a:bodyPr/>
        <a:lstStyle/>
        <a:p>
          <a:r>
            <a:rPr lang="en-US" sz="2000"/>
            <a:t> </a:t>
          </a:r>
          <a:r>
            <a:rPr lang="en-US" sz="2000">
              <a:solidFill>
                <a:schemeClr val="tx1"/>
              </a:solidFill>
            </a:rPr>
            <a:t>Work-based Learning Experiences</a:t>
          </a:r>
        </a:p>
      </dgm:t>
    </dgm:pt>
    <dgm:pt modelId="{39EEA1A4-9C01-4491-9F6A-28902F417788}" type="parTrans" cxnId="{CC7FA840-34B2-41F6-9F36-0B7396B8F2A0}">
      <dgm:prSet/>
      <dgm:spPr/>
      <dgm:t>
        <a:bodyPr/>
        <a:lstStyle/>
        <a:p>
          <a:endParaRPr lang="en-US"/>
        </a:p>
      </dgm:t>
    </dgm:pt>
    <dgm:pt modelId="{64E3F3D7-735D-4D5A-9503-8FF4E83F0F45}" type="sibTrans" cxnId="{CC7FA840-34B2-41F6-9F36-0B7396B8F2A0}">
      <dgm:prSet/>
      <dgm:spPr/>
      <dgm:t>
        <a:bodyPr/>
        <a:lstStyle/>
        <a:p>
          <a:endParaRPr lang="en-US"/>
        </a:p>
      </dgm:t>
    </dgm:pt>
    <dgm:pt modelId="{61108BAE-87C7-4831-915E-8329D324FF35}">
      <dgm:prSet phldrT="[Text]" custT="1"/>
      <dgm:spPr/>
      <dgm:t>
        <a:bodyPr/>
        <a:lstStyle/>
        <a:p>
          <a:r>
            <a:rPr lang="en-US" sz="500"/>
            <a:t> </a:t>
          </a:r>
          <a:r>
            <a:rPr lang="en-US" sz="2000">
              <a:solidFill>
                <a:schemeClr val="tx1"/>
              </a:solidFill>
            </a:rPr>
            <a:t>Counseling in Postsecondary or Training Programs</a:t>
          </a:r>
        </a:p>
      </dgm:t>
    </dgm:pt>
    <dgm:pt modelId="{8019C465-899A-4429-B987-A053C00FB289}" type="parTrans" cxnId="{1860BB72-F74F-4420-98B8-8987C4E0D782}">
      <dgm:prSet/>
      <dgm:spPr/>
      <dgm:t>
        <a:bodyPr/>
        <a:lstStyle/>
        <a:p>
          <a:endParaRPr lang="en-US"/>
        </a:p>
      </dgm:t>
    </dgm:pt>
    <dgm:pt modelId="{AECBDD5E-4823-48CD-AB05-50AFA1FA954F}" type="sibTrans" cxnId="{1860BB72-F74F-4420-98B8-8987C4E0D782}">
      <dgm:prSet/>
      <dgm:spPr/>
      <dgm:t>
        <a:bodyPr/>
        <a:lstStyle/>
        <a:p>
          <a:endParaRPr lang="en-US"/>
        </a:p>
      </dgm:t>
    </dgm:pt>
    <dgm:pt modelId="{0FDDF211-4665-44F1-8610-7C4E06AA39AC}">
      <dgm:prSet phldrT="[Text]" custT="1"/>
      <dgm:spPr/>
      <dgm:t>
        <a:bodyPr/>
        <a:lstStyle/>
        <a:p>
          <a:r>
            <a:rPr lang="en-US" sz="2000">
              <a:solidFill>
                <a:schemeClr val="tx1"/>
              </a:solidFill>
            </a:rPr>
            <a:t>Self-advocacy and Peer Mentoring</a:t>
          </a:r>
        </a:p>
      </dgm:t>
    </dgm:pt>
    <dgm:pt modelId="{36F0915A-0FA2-4C60-BC6C-A47ABE516286}" type="parTrans" cxnId="{73AEF3E0-D8D5-4759-9D5D-9774D8804F2B}">
      <dgm:prSet/>
      <dgm:spPr/>
      <dgm:t>
        <a:bodyPr/>
        <a:lstStyle/>
        <a:p>
          <a:endParaRPr lang="en-US"/>
        </a:p>
      </dgm:t>
    </dgm:pt>
    <dgm:pt modelId="{95DAC396-339F-407B-8615-8B0BE203F619}" type="sibTrans" cxnId="{73AEF3E0-D8D5-4759-9D5D-9774D8804F2B}">
      <dgm:prSet/>
      <dgm:spPr/>
      <dgm:t>
        <a:bodyPr/>
        <a:lstStyle/>
        <a:p>
          <a:endParaRPr lang="en-US"/>
        </a:p>
      </dgm:t>
    </dgm:pt>
    <dgm:pt modelId="{92CFF577-69E7-4870-8EFD-C7B4BDF4C324}">
      <dgm:prSet phldrT="[Text]" custT="1"/>
      <dgm:spPr/>
      <dgm:t>
        <a:bodyPr/>
        <a:lstStyle/>
        <a:p>
          <a:r>
            <a:rPr lang="en-US" sz="1800"/>
            <a:t>Opportunities to job shadow, complete informational interviews, volunteer opportunities, and internships</a:t>
          </a:r>
        </a:p>
      </dgm:t>
    </dgm:pt>
    <dgm:pt modelId="{700C9AA0-5B87-4ED8-BF22-CD309F453BF5}" type="parTrans" cxnId="{4760384D-B026-4620-9784-CBE03FBFCCD7}">
      <dgm:prSet/>
      <dgm:spPr/>
      <dgm:t>
        <a:bodyPr/>
        <a:lstStyle/>
        <a:p>
          <a:endParaRPr lang="en-US"/>
        </a:p>
      </dgm:t>
    </dgm:pt>
    <dgm:pt modelId="{F73C2FB8-258C-49DC-A73E-25A1064B1292}" type="sibTrans" cxnId="{4760384D-B026-4620-9784-CBE03FBFCCD7}">
      <dgm:prSet/>
      <dgm:spPr/>
      <dgm:t>
        <a:bodyPr/>
        <a:lstStyle/>
        <a:p>
          <a:endParaRPr lang="en-US"/>
        </a:p>
      </dgm:t>
    </dgm:pt>
    <dgm:pt modelId="{077F278F-5CA7-4E23-A0AE-F586A521BC2F}">
      <dgm:prSet phldrT="[Text]" custT="1"/>
      <dgm:spPr/>
      <dgm:t>
        <a:bodyPr/>
        <a:lstStyle/>
        <a:p>
          <a:r>
            <a:rPr lang="en-US" sz="1800"/>
            <a:t>Counseling and guidance about options upon exiting high school which may include academic or vocational programs</a:t>
          </a:r>
        </a:p>
      </dgm:t>
    </dgm:pt>
    <dgm:pt modelId="{FCDD73D4-4133-424D-80A2-386045294E9A}" type="parTrans" cxnId="{D33AA797-68C2-4FE7-840E-10B3A0D34698}">
      <dgm:prSet/>
      <dgm:spPr/>
      <dgm:t>
        <a:bodyPr/>
        <a:lstStyle/>
        <a:p>
          <a:endParaRPr lang="en-US"/>
        </a:p>
      </dgm:t>
    </dgm:pt>
    <dgm:pt modelId="{5FD93C5A-48A5-4BF7-B788-B53E37023620}" type="sibTrans" cxnId="{D33AA797-68C2-4FE7-840E-10B3A0D34698}">
      <dgm:prSet/>
      <dgm:spPr/>
      <dgm:t>
        <a:bodyPr/>
        <a:lstStyle/>
        <a:p>
          <a:endParaRPr lang="en-US"/>
        </a:p>
      </dgm:t>
    </dgm:pt>
    <dgm:pt modelId="{20260615-5576-4716-9E6C-2EFE6926D691}">
      <dgm:prSet phldrT="[Text]" custT="1"/>
      <dgm:spPr/>
      <dgm:t>
        <a:bodyPr/>
        <a:lstStyle/>
        <a:p>
          <a:r>
            <a:rPr lang="en-US" sz="1800"/>
            <a:t>Peer mentoring, development of individual advocacy skills, and rights and responsibilities</a:t>
          </a:r>
        </a:p>
      </dgm:t>
    </dgm:pt>
    <dgm:pt modelId="{12040FB1-C503-4FCE-96BF-BD569AC5F765}" type="parTrans" cxnId="{CE915E74-CF55-4718-B411-8A22A573DC39}">
      <dgm:prSet/>
      <dgm:spPr/>
      <dgm:t>
        <a:bodyPr/>
        <a:lstStyle/>
        <a:p>
          <a:endParaRPr lang="en-US"/>
        </a:p>
      </dgm:t>
    </dgm:pt>
    <dgm:pt modelId="{0C1BE9D3-EEEC-4527-B415-63AF6A43E9A5}" type="sibTrans" cxnId="{CE915E74-CF55-4718-B411-8A22A573DC39}">
      <dgm:prSet/>
      <dgm:spPr/>
      <dgm:t>
        <a:bodyPr/>
        <a:lstStyle/>
        <a:p>
          <a:endParaRPr lang="en-US"/>
        </a:p>
      </dgm:t>
    </dgm:pt>
    <dgm:pt modelId="{007552CE-C18E-4713-83B1-4D65AD0B3B55}" type="pres">
      <dgm:prSet presAssocID="{476787AC-85DE-4F62-BBC3-64196D46DA99}" presName="linear" presStyleCnt="0">
        <dgm:presLayoutVars>
          <dgm:animLvl val="lvl"/>
          <dgm:resizeHandles val="exact"/>
        </dgm:presLayoutVars>
      </dgm:prSet>
      <dgm:spPr/>
    </dgm:pt>
    <dgm:pt modelId="{C5ECCAF1-ED3D-4E71-B1D6-E084BAC9E9CF}" type="pres">
      <dgm:prSet presAssocID="{5D2F1F61-3DE8-4CE2-B0CB-D2D40CFE9817}" presName="parentText" presStyleLbl="node1" presStyleIdx="0" presStyleCnt="5">
        <dgm:presLayoutVars>
          <dgm:chMax val="0"/>
          <dgm:bulletEnabled val="1"/>
        </dgm:presLayoutVars>
      </dgm:prSet>
      <dgm:spPr/>
    </dgm:pt>
    <dgm:pt modelId="{FBF205C2-5E1B-4566-8056-BC2EC6479A31}" type="pres">
      <dgm:prSet presAssocID="{5D2F1F61-3DE8-4CE2-B0CB-D2D40CFE9817}" presName="childText" presStyleLbl="revTx" presStyleIdx="0" presStyleCnt="5">
        <dgm:presLayoutVars>
          <dgm:bulletEnabled val="1"/>
        </dgm:presLayoutVars>
      </dgm:prSet>
      <dgm:spPr/>
    </dgm:pt>
    <dgm:pt modelId="{C67536CD-B9B0-49F2-8E8C-C3F8681270A7}" type="pres">
      <dgm:prSet presAssocID="{24F3D086-7DFC-4749-93EA-23C1F513392D}" presName="parentText" presStyleLbl="node1" presStyleIdx="1" presStyleCnt="5">
        <dgm:presLayoutVars>
          <dgm:chMax val="0"/>
          <dgm:bulletEnabled val="1"/>
        </dgm:presLayoutVars>
      </dgm:prSet>
      <dgm:spPr/>
    </dgm:pt>
    <dgm:pt modelId="{E2D42B62-70B3-4FA8-BA6F-110AE71291D8}" type="pres">
      <dgm:prSet presAssocID="{24F3D086-7DFC-4749-93EA-23C1F513392D}" presName="childText" presStyleLbl="revTx" presStyleIdx="1" presStyleCnt="5">
        <dgm:presLayoutVars>
          <dgm:bulletEnabled val="1"/>
        </dgm:presLayoutVars>
      </dgm:prSet>
      <dgm:spPr/>
    </dgm:pt>
    <dgm:pt modelId="{C9825881-9783-4F24-881E-5B71EFC90620}" type="pres">
      <dgm:prSet presAssocID="{3C65BBC6-B008-42C4-9B0B-3D899AC39185}" presName="parentText" presStyleLbl="node1" presStyleIdx="2" presStyleCnt="5">
        <dgm:presLayoutVars>
          <dgm:chMax val="0"/>
          <dgm:bulletEnabled val="1"/>
        </dgm:presLayoutVars>
      </dgm:prSet>
      <dgm:spPr/>
    </dgm:pt>
    <dgm:pt modelId="{455ACE31-C350-4357-8193-776DA04C901C}" type="pres">
      <dgm:prSet presAssocID="{3C65BBC6-B008-42C4-9B0B-3D899AC39185}" presName="childText" presStyleLbl="revTx" presStyleIdx="2" presStyleCnt="5">
        <dgm:presLayoutVars>
          <dgm:bulletEnabled val="1"/>
        </dgm:presLayoutVars>
      </dgm:prSet>
      <dgm:spPr/>
    </dgm:pt>
    <dgm:pt modelId="{B717A237-A80D-4075-96FA-CBA44FB20277}" type="pres">
      <dgm:prSet presAssocID="{61108BAE-87C7-4831-915E-8329D324FF35}" presName="parentText" presStyleLbl="node1" presStyleIdx="3" presStyleCnt="5">
        <dgm:presLayoutVars>
          <dgm:chMax val="0"/>
          <dgm:bulletEnabled val="1"/>
        </dgm:presLayoutVars>
      </dgm:prSet>
      <dgm:spPr/>
    </dgm:pt>
    <dgm:pt modelId="{CDBB1092-193E-493B-A750-031384E904A2}" type="pres">
      <dgm:prSet presAssocID="{61108BAE-87C7-4831-915E-8329D324FF35}" presName="childText" presStyleLbl="revTx" presStyleIdx="3" presStyleCnt="5">
        <dgm:presLayoutVars>
          <dgm:bulletEnabled val="1"/>
        </dgm:presLayoutVars>
      </dgm:prSet>
      <dgm:spPr/>
    </dgm:pt>
    <dgm:pt modelId="{E3B9959E-4B70-4FA0-8340-C11130252A1C}" type="pres">
      <dgm:prSet presAssocID="{0FDDF211-4665-44F1-8610-7C4E06AA39AC}" presName="parentText" presStyleLbl="node1" presStyleIdx="4" presStyleCnt="5">
        <dgm:presLayoutVars>
          <dgm:chMax val="0"/>
          <dgm:bulletEnabled val="1"/>
        </dgm:presLayoutVars>
      </dgm:prSet>
      <dgm:spPr/>
    </dgm:pt>
    <dgm:pt modelId="{59B2C506-C3D8-448E-90AA-3F1BA7500D5C}" type="pres">
      <dgm:prSet presAssocID="{0FDDF211-4665-44F1-8610-7C4E06AA39AC}" presName="childText" presStyleLbl="revTx" presStyleIdx="4" presStyleCnt="5">
        <dgm:presLayoutVars>
          <dgm:bulletEnabled val="1"/>
        </dgm:presLayoutVars>
      </dgm:prSet>
      <dgm:spPr/>
    </dgm:pt>
  </dgm:ptLst>
  <dgm:cxnLst>
    <dgm:cxn modelId="{E9CCAF0E-C7CC-4BF3-8024-603F59334CC1}" srcId="{476787AC-85DE-4F62-BBC3-64196D46DA99}" destId="{24F3D086-7DFC-4749-93EA-23C1F513392D}" srcOrd="1" destOrd="0" parTransId="{07CEADEF-8EA2-4085-BC36-8D54D859681C}" sibTransId="{927D08DA-CF07-4551-A70B-3872E7DA23D1}"/>
    <dgm:cxn modelId="{7F7E0329-D810-4EBD-8F1B-B6725A557CAC}" type="presOf" srcId="{701AFC6E-2347-4838-A9BD-03C1C357DDEE}" destId="{E2D42B62-70B3-4FA8-BA6F-110AE71291D8}" srcOrd="0" destOrd="0" presId="urn:microsoft.com/office/officeart/2005/8/layout/vList2"/>
    <dgm:cxn modelId="{808A1036-78D7-4A4C-B5FD-CC38712A03A1}" type="presOf" srcId="{20260615-5576-4716-9E6C-2EFE6926D691}" destId="{59B2C506-C3D8-448E-90AA-3F1BA7500D5C}" srcOrd="0" destOrd="0" presId="urn:microsoft.com/office/officeart/2005/8/layout/vList2"/>
    <dgm:cxn modelId="{39EAFD3E-CAE6-4E5D-B931-D46FB27C5AA3}" type="presOf" srcId="{0FDDF211-4665-44F1-8610-7C4E06AA39AC}" destId="{E3B9959E-4B70-4FA0-8340-C11130252A1C}" srcOrd="0" destOrd="0" presId="urn:microsoft.com/office/officeart/2005/8/layout/vList2"/>
    <dgm:cxn modelId="{CC7FA840-34B2-41F6-9F36-0B7396B8F2A0}" srcId="{476787AC-85DE-4F62-BBC3-64196D46DA99}" destId="{3C65BBC6-B008-42C4-9B0B-3D899AC39185}" srcOrd="2" destOrd="0" parTransId="{39EEA1A4-9C01-4491-9F6A-28902F417788}" sibTransId="{64E3F3D7-735D-4D5A-9503-8FF4E83F0F45}"/>
    <dgm:cxn modelId="{1D7C3C5B-E005-4C29-AA53-901F16ED16A5}" type="presOf" srcId="{61108BAE-87C7-4831-915E-8329D324FF35}" destId="{B717A237-A80D-4075-96FA-CBA44FB20277}" srcOrd="0" destOrd="0" presId="urn:microsoft.com/office/officeart/2005/8/layout/vList2"/>
    <dgm:cxn modelId="{9194785C-ABB2-45ED-89DE-3D62C1BFE889}" type="presOf" srcId="{92CFF577-69E7-4870-8EFD-C7B4BDF4C324}" destId="{455ACE31-C350-4357-8193-776DA04C901C}" srcOrd="0" destOrd="0" presId="urn:microsoft.com/office/officeart/2005/8/layout/vList2"/>
    <dgm:cxn modelId="{D8FDA645-E034-476E-9C07-532B94AEEF26}" type="presOf" srcId="{3C65BBC6-B008-42C4-9B0B-3D899AC39185}" destId="{C9825881-9783-4F24-881E-5B71EFC90620}" srcOrd="0" destOrd="0" presId="urn:microsoft.com/office/officeart/2005/8/layout/vList2"/>
    <dgm:cxn modelId="{B703AA67-8566-417E-AD41-C1E67E4A7874}" srcId="{24F3D086-7DFC-4749-93EA-23C1F513392D}" destId="{701AFC6E-2347-4838-A9BD-03C1C357DDEE}" srcOrd="0" destOrd="0" parTransId="{10E21C6B-0808-40C1-8FC3-22A63BA54D8C}" sibTransId="{DB1E1215-516F-49AA-9BB2-2195B811E460}"/>
    <dgm:cxn modelId="{86412E4C-37D7-49E2-8246-B74BDF338FD0}" type="presOf" srcId="{5342A29A-BBF6-4A7F-ABCA-6A8D54C4C6C6}" destId="{FBF205C2-5E1B-4566-8056-BC2EC6479A31}" srcOrd="0" destOrd="0" presId="urn:microsoft.com/office/officeart/2005/8/layout/vList2"/>
    <dgm:cxn modelId="{4760384D-B026-4620-9784-CBE03FBFCCD7}" srcId="{3C65BBC6-B008-42C4-9B0B-3D899AC39185}" destId="{92CFF577-69E7-4870-8EFD-C7B4BDF4C324}" srcOrd="0" destOrd="0" parTransId="{700C9AA0-5B87-4ED8-BF22-CD309F453BF5}" sibTransId="{F73C2FB8-258C-49DC-A73E-25A1064B1292}"/>
    <dgm:cxn modelId="{1860BB72-F74F-4420-98B8-8987C4E0D782}" srcId="{476787AC-85DE-4F62-BBC3-64196D46DA99}" destId="{61108BAE-87C7-4831-915E-8329D324FF35}" srcOrd="3" destOrd="0" parTransId="{8019C465-899A-4429-B987-A053C00FB289}" sibTransId="{AECBDD5E-4823-48CD-AB05-50AFA1FA954F}"/>
    <dgm:cxn modelId="{CE915E74-CF55-4718-B411-8A22A573DC39}" srcId="{0FDDF211-4665-44F1-8610-7C4E06AA39AC}" destId="{20260615-5576-4716-9E6C-2EFE6926D691}" srcOrd="0" destOrd="0" parTransId="{12040FB1-C503-4FCE-96BF-BD569AC5F765}" sibTransId="{0C1BE9D3-EEEC-4527-B415-63AF6A43E9A5}"/>
    <dgm:cxn modelId="{8AB8EA7E-EC5F-41B1-9BE5-70E0596D46A3}" type="presOf" srcId="{24F3D086-7DFC-4749-93EA-23C1F513392D}" destId="{C67536CD-B9B0-49F2-8E8C-C3F8681270A7}" srcOrd="0" destOrd="0" presId="urn:microsoft.com/office/officeart/2005/8/layout/vList2"/>
    <dgm:cxn modelId="{4D010D93-6BB1-40E4-8539-6D48FD7C77C4}" srcId="{5D2F1F61-3DE8-4CE2-B0CB-D2D40CFE9817}" destId="{5342A29A-BBF6-4A7F-ABCA-6A8D54C4C6C6}" srcOrd="0" destOrd="0" parTransId="{B4114C76-29C6-4600-84A6-AB836ACA2AE8}" sibTransId="{D20D178E-AE32-4227-9BD5-0AF391FB539E}"/>
    <dgm:cxn modelId="{9ADAB994-EC36-43A4-BDBC-58A9413E841E}" type="presOf" srcId="{077F278F-5CA7-4E23-A0AE-F586A521BC2F}" destId="{CDBB1092-193E-493B-A750-031384E904A2}" srcOrd="0" destOrd="0" presId="urn:microsoft.com/office/officeart/2005/8/layout/vList2"/>
    <dgm:cxn modelId="{D33AA797-68C2-4FE7-840E-10B3A0D34698}" srcId="{61108BAE-87C7-4831-915E-8329D324FF35}" destId="{077F278F-5CA7-4E23-A0AE-F586A521BC2F}" srcOrd="0" destOrd="0" parTransId="{FCDD73D4-4133-424D-80A2-386045294E9A}" sibTransId="{5FD93C5A-48A5-4BF7-B788-B53E37023620}"/>
    <dgm:cxn modelId="{9C998FA1-52A3-4760-B994-E6004F400F67}" type="presOf" srcId="{476787AC-85DE-4F62-BBC3-64196D46DA99}" destId="{007552CE-C18E-4713-83B1-4D65AD0B3B55}" srcOrd="0" destOrd="0" presId="urn:microsoft.com/office/officeart/2005/8/layout/vList2"/>
    <dgm:cxn modelId="{4695E8CE-4EAE-4B93-97D8-E019CF600AF4}" type="presOf" srcId="{5D2F1F61-3DE8-4CE2-B0CB-D2D40CFE9817}" destId="{C5ECCAF1-ED3D-4E71-B1D6-E084BAC9E9CF}" srcOrd="0" destOrd="0" presId="urn:microsoft.com/office/officeart/2005/8/layout/vList2"/>
    <dgm:cxn modelId="{762B76D2-A39E-407B-A108-BA808E7975F3}" srcId="{476787AC-85DE-4F62-BBC3-64196D46DA99}" destId="{5D2F1F61-3DE8-4CE2-B0CB-D2D40CFE9817}" srcOrd="0" destOrd="0" parTransId="{6E13CA96-1D69-4149-A844-46B884B352BC}" sibTransId="{DFA64C26-FF63-4581-B8C0-4A1D80E0E149}"/>
    <dgm:cxn modelId="{73AEF3E0-D8D5-4759-9D5D-9774D8804F2B}" srcId="{476787AC-85DE-4F62-BBC3-64196D46DA99}" destId="{0FDDF211-4665-44F1-8610-7C4E06AA39AC}" srcOrd="4" destOrd="0" parTransId="{36F0915A-0FA2-4C60-BC6C-A47ABE516286}" sibTransId="{95DAC396-339F-407B-8615-8B0BE203F619}"/>
    <dgm:cxn modelId="{5BA887E2-0715-4A8B-AE4B-19C47F054B97}" type="presParOf" srcId="{007552CE-C18E-4713-83B1-4D65AD0B3B55}" destId="{C5ECCAF1-ED3D-4E71-B1D6-E084BAC9E9CF}" srcOrd="0" destOrd="0" presId="urn:microsoft.com/office/officeart/2005/8/layout/vList2"/>
    <dgm:cxn modelId="{40E9A93C-9087-4164-92DD-9B138A443C3B}" type="presParOf" srcId="{007552CE-C18E-4713-83B1-4D65AD0B3B55}" destId="{FBF205C2-5E1B-4566-8056-BC2EC6479A31}" srcOrd="1" destOrd="0" presId="urn:microsoft.com/office/officeart/2005/8/layout/vList2"/>
    <dgm:cxn modelId="{5B3E164C-65A3-4BEE-92D8-CD612237985C}" type="presParOf" srcId="{007552CE-C18E-4713-83B1-4D65AD0B3B55}" destId="{C67536CD-B9B0-49F2-8E8C-C3F8681270A7}" srcOrd="2" destOrd="0" presId="urn:microsoft.com/office/officeart/2005/8/layout/vList2"/>
    <dgm:cxn modelId="{FFAC117D-A8D0-4535-8492-9827E801F8A3}" type="presParOf" srcId="{007552CE-C18E-4713-83B1-4D65AD0B3B55}" destId="{E2D42B62-70B3-4FA8-BA6F-110AE71291D8}" srcOrd="3" destOrd="0" presId="urn:microsoft.com/office/officeart/2005/8/layout/vList2"/>
    <dgm:cxn modelId="{768013E1-EB8C-4EE0-922B-C7F68E05CFEE}" type="presParOf" srcId="{007552CE-C18E-4713-83B1-4D65AD0B3B55}" destId="{C9825881-9783-4F24-881E-5B71EFC90620}" srcOrd="4" destOrd="0" presId="urn:microsoft.com/office/officeart/2005/8/layout/vList2"/>
    <dgm:cxn modelId="{13C3B6E8-6986-4CD0-BDEB-C33C79E010D0}" type="presParOf" srcId="{007552CE-C18E-4713-83B1-4D65AD0B3B55}" destId="{455ACE31-C350-4357-8193-776DA04C901C}" srcOrd="5" destOrd="0" presId="urn:microsoft.com/office/officeart/2005/8/layout/vList2"/>
    <dgm:cxn modelId="{A54C9540-3CB1-4AE0-B014-8B2E6BC7B91A}" type="presParOf" srcId="{007552CE-C18E-4713-83B1-4D65AD0B3B55}" destId="{B717A237-A80D-4075-96FA-CBA44FB20277}" srcOrd="6" destOrd="0" presId="urn:microsoft.com/office/officeart/2005/8/layout/vList2"/>
    <dgm:cxn modelId="{BE1BD94C-5BB1-4DD4-8E67-13C13B8ADDDE}" type="presParOf" srcId="{007552CE-C18E-4713-83B1-4D65AD0B3B55}" destId="{CDBB1092-193E-493B-A750-031384E904A2}" srcOrd="7" destOrd="0" presId="urn:microsoft.com/office/officeart/2005/8/layout/vList2"/>
    <dgm:cxn modelId="{6D9B891E-6D29-4FED-A75E-8FC0ABACF8F2}" type="presParOf" srcId="{007552CE-C18E-4713-83B1-4D65AD0B3B55}" destId="{E3B9959E-4B70-4FA0-8340-C11130252A1C}" srcOrd="8" destOrd="0" presId="urn:microsoft.com/office/officeart/2005/8/layout/vList2"/>
    <dgm:cxn modelId="{71F77FBA-A745-4085-99C7-5FBFC3BAAA2E}" type="presParOf" srcId="{007552CE-C18E-4713-83B1-4D65AD0B3B55}" destId="{59B2C506-C3D8-448E-90AA-3F1BA7500D5C}"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E826E6-6DA3-494B-8477-6F85A44E998C}"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6CEDB2B3-EBCA-4A23-836B-F3B2BB91DC54}">
      <dgm:prSet phldrT="[Text]"/>
      <dgm:spPr/>
      <dgm:t>
        <a:bodyPr/>
        <a:lstStyle/>
        <a:p>
          <a:r>
            <a:rPr lang="en-US"/>
            <a:t>Early Adopters</a:t>
          </a:r>
        </a:p>
      </dgm:t>
    </dgm:pt>
    <dgm:pt modelId="{A86B64EF-3DB6-4C0C-A278-A06F4F982563}" type="parTrans" cxnId="{108E23A5-93C6-43C4-8896-18AE1EDECB28}">
      <dgm:prSet/>
      <dgm:spPr/>
      <dgm:t>
        <a:bodyPr/>
        <a:lstStyle/>
        <a:p>
          <a:endParaRPr lang="en-US"/>
        </a:p>
      </dgm:t>
    </dgm:pt>
    <dgm:pt modelId="{AE1FA436-2AD8-45E5-AC3D-ABB5CAF943A4}" type="sibTrans" cxnId="{108E23A5-93C6-43C4-8896-18AE1EDECB28}">
      <dgm:prSet/>
      <dgm:spPr/>
      <dgm:t>
        <a:bodyPr/>
        <a:lstStyle/>
        <a:p>
          <a:endParaRPr lang="en-US"/>
        </a:p>
      </dgm:t>
    </dgm:pt>
    <dgm:pt modelId="{D82439DF-E9EF-44D6-93C8-DBF793DA40AD}">
      <dgm:prSet phldrT="[Text]"/>
      <dgm:spPr/>
      <dgm:t>
        <a:bodyPr/>
        <a:lstStyle/>
        <a:p>
          <a:r>
            <a:rPr lang="en-US"/>
            <a:t>Targeted Engagement</a:t>
          </a:r>
        </a:p>
      </dgm:t>
    </dgm:pt>
    <dgm:pt modelId="{CD88FFEB-539B-4598-9B17-342EF11E1EE9}" type="parTrans" cxnId="{32EC9BA7-0FCE-4B2A-95CA-84299A55D365}">
      <dgm:prSet/>
      <dgm:spPr/>
      <dgm:t>
        <a:bodyPr/>
        <a:lstStyle/>
        <a:p>
          <a:endParaRPr lang="en-US"/>
        </a:p>
      </dgm:t>
    </dgm:pt>
    <dgm:pt modelId="{76A01987-8568-4A3A-8E7F-3C7841757FED}" type="sibTrans" cxnId="{32EC9BA7-0FCE-4B2A-95CA-84299A55D365}">
      <dgm:prSet/>
      <dgm:spPr/>
      <dgm:t>
        <a:bodyPr/>
        <a:lstStyle/>
        <a:p>
          <a:endParaRPr lang="en-US"/>
        </a:p>
      </dgm:t>
    </dgm:pt>
    <dgm:pt modelId="{D9DEC3C7-5687-4DE1-BEF2-CC6AE674A4D0}">
      <dgm:prSet phldrT="[Text]"/>
      <dgm:spPr/>
      <dgm:t>
        <a:bodyPr/>
        <a:lstStyle/>
        <a:p>
          <a:r>
            <a:rPr lang="en-US">
              <a:hlinkClick xmlns:r="http://schemas.openxmlformats.org/officeDocument/2006/relationships" r:id="rId1"/>
            </a:rPr>
            <a:t>Universal Input</a:t>
          </a:r>
          <a:endParaRPr lang="en-US"/>
        </a:p>
      </dgm:t>
    </dgm:pt>
    <dgm:pt modelId="{799DB2EA-D25C-49C3-9C58-0662FE897DD2}" type="parTrans" cxnId="{6268828C-9037-4977-8AA7-017FAC30CFF4}">
      <dgm:prSet/>
      <dgm:spPr/>
      <dgm:t>
        <a:bodyPr/>
        <a:lstStyle/>
        <a:p>
          <a:endParaRPr lang="en-US"/>
        </a:p>
      </dgm:t>
    </dgm:pt>
    <dgm:pt modelId="{502B6C2C-899D-40DD-928C-2D7C6557BB0C}" type="sibTrans" cxnId="{6268828C-9037-4977-8AA7-017FAC30CFF4}">
      <dgm:prSet/>
      <dgm:spPr/>
      <dgm:t>
        <a:bodyPr/>
        <a:lstStyle/>
        <a:p>
          <a:endParaRPr lang="en-US"/>
        </a:p>
      </dgm:t>
    </dgm:pt>
    <dgm:pt modelId="{254E0BF1-2300-428B-BE2C-5F9A0FE09EA4}" type="pres">
      <dgm:prSet presAssocID="{C4E826E6-6DA3-494B-8477-6F85A44E998C}" presName="diagram" presStyleCnt="0">
        <dgm:presLayoutVars>
          <dgm:dir/>
          <dgm:resizeHandles val="exact"/>
        </dgm:presLayoutVars>
      </dgm:prSet>
      <dgm:spPr/>
    </dgm:pt>
    <dgm:pt modelId="{F6409C68-96BB-4CD8-BEA9-2F329F048006}" type="pres">
      <dgm:prSet presAssocID="{6CEDB2B3-EBCA-4A23-836B-F3B2BB91DC54}" presName="node" presStyleLbl="node1" presStyleIdx="0" presStyleCnt="3">
        <dgm:presLayoutVars>
          <dgm:bulletEnabled val="1"/>
        </dgm:presLayoutVars>
      </dgm:prSet>
      <dgm:spPr/>
    </dgm:pt>
    <dgm:pt modelId="{474FB354-4FE2-4DDE-845B-8A1010EA090C}" type="pres">
      <dgm:prSet presAssocID="{AE1FA436-2AD8-45E5-AC3D-ABB5CAF943A4}" presName="sibTrans" presStyleCnt="0"/>
      <dgm:spPr/>
    </dgm:pt>
    <dgm:pt modelId="{06820D67-8BEB-4954-B830-5A73B27C2119}" type="pres">
      <dgm:prSet presAssocID="{D82439DF-E9EF-44D6-93C8-DBF793DA40AD}" presName="node" presStyleLbl="node1" presStyleIdx="1" presStyleCnt="3">
        <dgm:presLayoutVars>
          <dgm:bulletEnabled val="1"/>
        </dgm:presLayoutVars>
      </dgm:prSet>
      <dgm:spPr/>
    </dgm:pt>
    <dgm:pt modelId="{E524D66B-1FF5-46DB-899C-44C9F32B4A6C}" type="pres">
      <dgm:prSet presAssocID="{76A01987-8568-4A3A-8E7F-3C7841757FED}" presName="sibTrans" presStyleCnt="0"/>
      <dgm:spPr/>
    </dgm:pt>
    <dgm:pt modelId="{1A07D1EE-4BEF-4970-AA54-0C6DBAA9FA08}" type="pres">
      <dgm:prSet presAssocID="{D9DEC3C7-5687-4DE1-BEF2-CC6AE674A4D0}" presName="node" presStyleLbl="node1" presStyleIdx="2" presStyleCnt="3">
        <dgm:presLayoutVars>
          <dgm:bulletEnabled val="1"/>
        </dgm:presLayoutVars>
      </dgm:prSet>
      <dgm:spPr/>
    </dgm:pt>
  </dgm:ptLst>
  <dgm:cxnLst>
    <dgm:cxn modelId="{952D0166-6009-42BA-A958-CDBB1960BF4A}" type="presOf" srcId="{D82439DF-E9EF-44D6-93C8-DBF793DA40AD}" destId="{06820D67-8BEB-4954-B830-5A73B27C2119}" srcOrd="0" destOrd="0" presId="urn:microsoft.com/office/officeart/2005/8/layout/default"/>
    <dgm:cxn modelId="{6268828C-9037-4977-8AA7-017FAC30CFF4}" srcId="{C4E826E6-6DA3-494B-8477-6F85A44E998C}" destId="{D9DEC3C7-5687-4DE1-BEF2-CC6AE674A4D0}" srcOrd="2" destOrd="0" parTransId="{799DB2EA-D25C-49C3-9C58-0662FE897DD2}" sibTransId="{502B6C2C-899D-40DD-928C-2D7C6557BB0C}"/>
    <dgm:cxn modelId="{108E23A5-93C6-43C4-8896-18AE1EDECB28}" srcId="{C4E826E6-6DA3-494B-8477-6F85A44E998C}" destId="{6CEDB2B3-EBCA-4A23-836B-F3B2BB91DC54}" srcOrd="0" destOrd="0" parTransId="{A86B64EF-3DB6-4C0C-A278-A06F4F982563}" sibTransId="{AE1FA436-2AD8-45E5-AC3D-ABB5CAF943A4}"/>
    <dgm:cxn modelId="{32EC9BA7-0FCE-4B2A-95CA-84299A55D365}" srcId="{C4E826E6-6DA3-494B-8477-6F85A44E998C}" destId="{D82439DF-E9EF-44D6-93C8-DBF793DA40AD}" srcOrd="1" destOrd="0" parTransId="{CD88FFEB-539B-4598-9B17-342EF11E1EE9}" sibTransId="{76A01987-8568-4A3A-8E7F-3C7841757FED}"/>
    <dgm:cxn modelId="{AA021DC6-5A3F-4ABC-911C-2089087691CD}" type="presOf" srcId="{6CEDB2B3-EBCA-4A23-836B-F3B2BB91DC54}" destId="{F6409C68-96BB-4CD8-BEA9-2F329F048006}" srcOrd="0" destOrd="0" presId="urn:microsoft.com/office/officeart/2005/8/layout/default"/>
    <dgm:cxn modelId="{15BCCCCC-620B-49BA-AD8B-81BC80B744F5}" type="presOf" srcId="{C4E826E6-6DA3-494B-8477-6F85A44E998C}" destId="{254E0BF1-2300-428B-BE2C-5F9A0FE09EA4}" srcOrd="0" destOrd="0" presId="urn:microsoft.com/office/officeart/2005/8/layout/default"/>
    <dgm:cxn modelId="{277BD0D4-E02D-495F-A6CD-BA0582E1B46A}" type="presOf" srcId="{D9DEC3C7-5687-4DE1-BEF2-CC6AE674A4D0}" destId="{1A07D1EE-4BEF-4970-AA54-0C6DBAA9FA08}" srcOrd="0" destOrd="0" presId="urn:microsoft.com/office/officeart/2005/8/layout/default"/>
    <dgm:cxn modelId="{E109AFD1-C9A1-45D4-8C7B-880D591032A5}" type="presParOf" srcId="{254E0BF1-2300-428B-BE2C-5F9A0FE09EA4}" destId="{F6409C68-96BB-4CD8-BEA9-2F329F048006}" srcOrd="0" destOrd="0" presId="urn:microsoft.com/office/officeart/2005/8/layout/default"/>
    <dgm:cxn modelId="{E6487191-3BEF-49B7-BAD8-409B26405BB3}" type="presParOf" srcId="{254E0BF1-2300-428B-BE2C-5F9A0FE09EA4}" destId="{474FB354-4FE2-4DDE-845B-8A1010EA090C}" srcOrd="1" destOrd="0" presId="urn:microsoft.com/office/officeart/2005/8/layout/default"/>
    <dgm:cxn modelId="{A70D4007-CE2D-4DB2-A697-1C09AF873FD3}" type="presParOf" srcId="{254E0BF1-2300-428B-BE2C-5F9A0FE09EA4}" destId="{06820D67-8BEB-4954-B830-5A73B27C2119}" srcOrd="2" destOrd="0" presId="urn:microsoft.com/office/officeart/2005/8/layout/default"/>
    <dgm:cxn modelId="{5FD2990F-D95A-4BAD-AA40-F97EA96C91D3}" type="presParOf" srcId="{254E0BF1-2300-428B-BE2C-5F9A0FE09EA4}" destId="{E524D66B-1FF5-46DB-899C-44C9F32B4A6C}" srcOrd="3" destOrd="0" presId="urn:microsoft.com/office/officeart/2005/8/layout/default"/>
    <dgm:cxn modelId="{998B018A-0881-4E05-943A-F4ABE08E02A3}" type="presParOf" srcId="{254E0BF1-2300-428B-BE2C-5F9A0FE09EA4}" destId="{1A07D1EE-4BEF-4970-AA54-0C6DBAA9FA0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CCAF1-ED3D-4E71-B1D6-E084BAC9E9CF}">
      <dsp:nvSpPr>
        <dsp:cNvPr id="0" name=""/>
        <dsp:cNvSpPr/>
      </dsp:nvSpPr>
      <dsp:spPr>
        <a:xfrm>
          <a:off x="0" y="60938"/>
          <a:ext cx="11523305" cy="52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rPr>
            <a:t>Job Exploration Counseling</a:t>
          </a:r>
        </a:p>
      </dsp:txBody>
      <dsp:txXfrm>
        <a:off x="25587" y="86525"/>
        <a:ext cx="11472131" cy="472986"/>
      </dsp:txXfrm>
    </dsp:sp>
    <dsp:sp modelId="{FBF205C2-5E1B-4566-8056-BC2EC6479A31}">
      <dsp:nvSpPr>
        <dsp:cNvPr id="0" name=""/>
        <dsp:cNvSpPr/>
      </dsp:nvSpPr>
      <dsp:spPr>
        <a:xfrm>
          <a:off x="0" y="585098"/>
          <a:ext cx="1152330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Seminars or workshops on careers and required skills, career ladders and interest inventory</a:t>
          </a:r>
        </a:p>
      </dsp:txBody>
      <dsp:txXfrm>
        <a:off x="0" y="585098"/>
        <a:ext cx="11523305" cy="463680"/>
      </dsp:txXfrm>
    </dsp:sp>
    <dsp:sp modelId="{C67536CD-B9B0-49F2-8E8C-C3F8681270A7}">
      <dsp:nvSpPr>
        <dsp:cNvPr id="0" name=""/>
        <dsp:cNvSpPr/>
      </dsp:nvSpPr>
      <dsp:spPr>
        <a:xfrm>
          <a:off x="0" y="1048778"/>
          <a:ext cx="11523305" cy="52416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rPr>
            <a:t>Workplace Readiness Training</a:t>
          </a:r>
        </a:p>
      </dsp:txBody>
      <dsp:txXfrm>
        <a:off x="25587" y="1074365"/>
        <a:ext cx="11472131" cy="472986"/>
      </dsp:txXfrm>
    </dsp:sp>
    <dsp:sp modelId="{E2D42B62-70B3-4FA8-BA6F-110AE71291D8}">
      <dsp:nvSpPr>
        <dsp:cNvPr id="0" name=""/>
        <dsp:cNvSpPr/>
      </dsp:nvSpPr>
      <dsp:spPr>
        <a:xfrm>
          <a:off x="0" y="1572938"/>
          <a:ext cx="1152330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Development of transferable work skills which may include resume writing, interview skills and professionalism</a:t>
          </a:r>
        </a:p>
      </dsp:txBody>
      <dsp:txXfrm>
        <a:off x="0" y="1572938"/>
        <a:ext cx="11523305" cy="463680"/>
      </dsp:txXfrm>
    </dsp:sp>
    <dsp:sp modelId="{C9825881-9783-4F24-881E-5B71EFC90620}">
      <dsp:nvSpPr>
        <dsp:cNvPr id="0" name=""/>
        <dsp:cNvSpPr/>
      </dsp:nvSpPr>
      <dsp:spPr>
        <a:xfrm>
          <a:off x="0" y="2036618"/>
          <a:ext cx="11523305" cy="5241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 </a:t>
          </a:r>
          <a:r>
            <a:rPr lang="en-US" sz="2000" kern="1200">
              <a:solidFill>
                <a:schemeClr val="tx1"/>
              </a:solidFill>
            </a:rPr>
            <a:t>Work-based Learning Experiences</a:t>
          </a:r>
        </a:p>
      </dsp:txBody>
      <dsp:txXfrm>
        <a:off x="25587" y="2062205"/>
        <a:ext cx="11472131" cy="472986"/>
      </dsp:txXfrm>
    </dsp:sp>
    <dsp:sp modelId="{455ACE31-C350-4357-8193-776DA04C901C}">
      <dsp:nvSpPr>
        <dsp:cNvPr id="0" name=""/>
        <dsp:cNvSpPr/>
      </dsp:nvSpPr>
      <dsp:spPr>
        <a:xfrm>
          <a:off x="0" y="2560778"/>
          <a:ext cx="1152330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Opportunities to job shadow, complete informational interviews, volunteer opportunities, and internships</a:t>
          </a:r>
        </a:p>
      </dsp:txBody>
      <dsp:txXfrm>
        <a:off x="0" y="2560778"/>
        <a:ext cx="11523305" cy="463680"/>
      </dsp:txXfrm>
    </dsp:sp>
    <dsp:sp modelId="{B717A237-A80D-4075-96FA-CBA44FB20277}">
      <dsp:nvSpPr>
        <dsp:cNvPr id="0" name=""/>
        <dsp:cNvSpPr/>
      </dsp:nvSpPr>
      <dsp:spPr>
        <a:xfrm>
          <a:off x="0" y="3024458"/>
          <a:ext cx="11523305" cy="52416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r>
            <a:rPr lang="en-US" sz="500" kern="1200"/>
            <a:t> </a:t>
          </a:r>
          <a:r>
            <a:rPr lang="en-US" sz="2000" kern="1200">
              <a:solidFill>
                <a:schemeClr val="tx1"/>
              </a:solidFill>
            </a:rPr>
            <a:t>Counseling in Postsecondary or Training Programs</a:t>
          </a:r>
        </a:p>
      </dsp:txBody>
      <dsp:txXfrm>
        <a:off x="25587" y="3050045"/>
        <a:ext cx="11472131" cy="472986"/>
      </dsp:txXfrm>
    </dsp:sp>
    <dsp:sp modelId="{CDBB1092-193E-493B-A750-031384E904A2}">
      <dsp:nvSpPr>
        <dsp:cNvPr id="0" name=""/>
        <dsp:cNvSpPr/>
      </dsp:nvSpPr>
      <dsp:spPr>
        <a:xfrm>
          <a:off x="0" y="3548618"/>
          <a:ext cx="11523305" cy="55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Counseling and guidance about options upon exiting high school which may include academic or vocational programs</a:t>
          </a:r>
        </a:p>
      </dsp:txBody>
      <dsp:txXfrm>
        <a:off x="0" y="3548618"/>
        <a:ext cx="11523305" cy="550620"/>
      </dsp:txXfrm>
    </dsp:sp>
    <dsp:sp modelId="{E3B9959E-4B70-4FA0-8340-C11130252A1C}">
      <dsp:nvSpPr>
        <dsp:cNvPr id="0" name=""/>
        <dsp:cNvSpPr/>
      </dsp:nvSpPr>
      <dsp:spPr>
        <a:xfrm>
          <a:off x="0" y="4099238"/>
          <a:ext cx="11523305" cy="524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rPr>
            <a:t>Self-advocacy and Peer Mentoring</a:t>
          </a:r>
        </a:p>
      </dsp:txBody>
      <dsp:txXfrm>
        <a:off x="25587" y="4124825"/>
        <a:ext cx="11472131" cy="472986"/>
      </dsp:txXfrm>
    </dsp:sp>
    <dsp:sp modelId="{59B2C506-C3D8-448E-90AA-3F1BA7500D5C}">
      <dsp:nvSpPr>
        <dsp:cNvPr id="0" name=""/>
        <dsp:cNvSpPr/>
      </dsp:nvSpPr>
      <dsp:spPr>
        <a:xfrm>
          <a:off x="0" y="4623398"/>
          <a:ext cx="1152330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8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Peer mentoring, development of individual advocacy skills, and rights and responsibilities</a:t>
          </a:r>
        </a:p>
      </dsp:txBody>
      <dsp:txXfrm>
        <a:off x="0" y="4623398"/>
        <a:ext cx="11523305" cy="463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09C68-96BB-4CD8-BEA9-2F329F048006}">
      <dsp:nvSpPr>
        <dsp:cNvPr id="0" name=""/>
        <dsp:cNvSpPr/>
      </dsp:nvSpPr>
      <dsp:spPr>
        <a:xfrm>
          <a:off x="1610241" y="2549"/>
          <a:ext cx="3880567" cy="232834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Early Adopters</a:t>
          </a:r>
        </a:p>
      </dsp:txBody>
      <dsp:txXfrm>
        <a:off x="1610241" y="2549"/>
        <a:ext cx="3880567" cy="2328340"/>
      </dsp:txXfrm>
    </dsp:sp>
    <dsp:sp modelId="{06820D67-8BEB-4954-B830-5A73B27C2119}">
      <dsp:nvSpPr>
        <dsp:cNvPr id="0" name=""/>
        <dsp:cNvSpPr/>
      </dsp:nvSpPr>
      <dsp:spPr>
        <a:xfrm>
          <a:off x="5878865" y="2549"/>
          <a:ext cx="3880567" cy="232834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Targeted Engagement</a:t>
          </a:r>
        </a:p>
      </dsp:txBody>
      <dsp:txXfrm>
        <a:off x="5878865" y="2549"/>
        <a:ext cx="3880567" cy="2328340"/>
      </dsp:txXfrm>
    </dsp:sp>
    <dsp:sp modelId="{1A07D1EE-4BEF-4970-AA54-0C6DBAA9FA08}">
      <dsp:nvSpPr>
        <dsp:cNvPr id="0" name=""/>
        <dsp:cNvSpPr/>
      </dsp:nvSpPr>
      <dsp:spPr>
        <a:xfrm>
          <a:off x="3744553" y="2718946"/>
          <a:ext cx="3880567" cy="232834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hlinkClick xmlns:r="http://schemas.openxmlformats.org/officeDocument/2006/relationships" r:id="rId1"/>
            </a:rPr>
            <a:t>Universal Input</a:t>
          </a:r>
          <a:endParaRPr lang="en-US" sz="4900" kern="1200"/>
        </a:p>
      </dsp:txBody>
      <dsp:txXfrm>
        <a:off x="3744553" y="2718946"/>
        <a:ext cx="3880567" cy="2328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05F28-EC0D-4D42-B2AF-6C9C6A0C7DC3}" type="datetimeFigureOut">
              <a:rPr lang="en-US" smtClean="0"/>
              <a:t>6/16/2022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BA557-1578-49F5-9A2C-8A0B0E0D9858}" type="slidenum">
              <a:rPr lang="en-US" smtClean="0"/>
              <a:t>‹#›</a:t>
            </a:fld>
            <a:endParaRPr lang="en-US"/>
          </a:p>
        </p:txBody>
      </p:sp>
    </p:spTree>
    <p:extLst>
      <p:ext uri="{BB962C8B-B14F-4D97-AF65-F5344CB8AC3E}">
        <p14:creationId xmlns:p14="http://schemas.microsoft.com/office/powerpoint/2010/main" val="326902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e.mass.edu/sped/proshare/idea-year2-allocation-2023.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mailto:ideaequitableservices@mass.gov" TargetMode="External"/><Relationship Id="rId4" Type="http://schemas.openxmlformats.org/officeDocument/2006/relationships/hyperlink" Target="https://www.doe.mass.edu/sped/proshar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57709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80631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91188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https://www.doe.mass.edu/sped/ImproveIEP/guidance-rlo/index.html#/lessons/25gSeNZzy21QuXWR7rjVY6i1DevlBv2U </a:t>
            </a:r>
          </a:p>
        </p:txBody>
      </p:sp>
      <p:sp>
        <p:nvSpPr>
          <p:cNvPr id="4" name="Slide Number Placeholder 3"/>
          <p:cNvSpPr>
            <a:spLocks noGrp="1"/>
          </p:cNvSpPr>
          <p:nvPr>
            <p:ph type="sldNum" sz="quarter" idx="5"/>
          </p:nvPr>
        </p:nvSpPr>
        <p:spPr/>
        <p:txBody>
          <a:bodyPr/>
          <a:lstStyle/>
          <a:p>
            <a:fld id="{172BA557-1578-49F5-9A2C-8A0B0E0D9858}" type="slidenum">
              <a:rPr lang="en-US" smtClean="0"/>
              <a:t>18</a:t>
            </a:fld>
            <a:endParaRPr lang="en-US"/>
          </a:p>
        </p:txBody>
      </p:sp>
    </p:spTree>
    <p:extLst>
      <p:ext uri="{BB962C8B-B14F-4D97-AF65-F5344CB8AC3E}">
        <p14:creationId xmlns:p14="http://schemas.microsoft.com/office/powerpoint/2010/main" val="3357659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a:t>TAB label changes done </a:t>
            </a:r>
            <a:r>
              <a:rPr lang="en-US" err="1"/>
              <a:t>bc</a:t>
            </a:r>
            <a:r>
              <a:rPr lang="en-US"/>
              <a:t> the labels did not accurately describe the content on each tab</a:t>
            </a:r>
          </a:p>
          <a:p>
            <a:pPr marL="228600" indent="-228600">
              <a:buAutoNum type="arabicParenBoth"/>
            </a:pPr>
            <a:r>
              <a:rPr lang="en-US"/>
              <a:t>Some minor changes in placement of a couple boxes</a:t>
            </a:r>
          </a:p>
          <a:p>
            <a:pPr marL="228600" indent="-228600">
              <a:buAutoNum type="arabicParenBoth"/>
            </a:pPr>
            <a:r>
              <a:rPr lang="en-US"/>
              <a:t>Behavior section reworded so that FBA is not “REQUIRED” and added multiple boxes to check off if student already has FBA/BIP</a:t>
            </a:r>
          </a:p>
          <a:p>
            <a:pPr marL="228600" indent="-228600">
              <a:buAutoNum type="arabicParenBoth"/>
            </a:pPr>
            <a:r>
              <a:rPr lang="en-US"/>
              <a:t>Can now add additional rows for benchmarks/objectives on this Excel form</a:t>
            </a:r>
          </a:p>
          <a:p>
            <a:pPr marL="228600" indent="-228600">
              <a:buAutoNum type="arabicParenBoth"/>
            </a:pPr>
            <a:r>
              <a:rPr lang="en-US"/>
              <a:t>“Community Site” was on the service delivery chart twice and “General Ed Classroom” was inadvertently left off – these have been updated</a:t>
            </a:r>
          </a:p>
          <a:p>
            <a:pPr marL="228600" indent="-228600">
              <a:buAutoNum type="arabicParenBoth"/>
            </a:pPr>
            <a:r>
              <a:rPr lang="en-US"/>
              <a:t>“Age of Majority” section was unintentionally left off</a:t>
            </a:r>
          </a:p>
        </p:txBody>
      </p:sp>
      <p:sp>
        <p:nvSpPr>
          <p:cNvPr id="4" name="Slide Number Placeholder 3"/>
          <p:cNvSpPr>
            <a:spLocks noGrp="1"/>
          </p:cNvSpPr>
          <p:nvPr>
            <p:ph type="sldNum" sz="quarter" idx="5"/>
          </p:nvPr>
        </p:nvSpPr>
        <p:spPr/>
        <p:txBody>
          <a:bodyPr/>
          <a:lstStyle/>
          <a:p>
            <a:fld id="{172BA557-1578-49F5-9A2C-8A0B0E0D9858}" type="slidenum">
              <a:rPr lang="en-US" smtClean="0"/>
              <a:t>19</a:t>
            </a:fld>
            <a:endParaRPr lang="en-US"/>
          </a:p>
        </p:txBody>
      </p:sp>
    </p:spTree>
    <p:extLst>
      <p:ext uri="{BB962C8B-B14F-4D97-AF65-F5344CB8AC3E}">
        <p14:creationId xmlns:p14="http://schemas.microsoft.com/office/powerpoint/2010/main" val="1064197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Survey linked in “Universal Input” box</a:t>
            </a:r>
          </a:p>
          <a:p>
            <a:endParaRPr lang="en-US"/>
          </a:p>
          <a:p>
            <a:r>
              <a:rPr lang="en-US"/>
              <a:t>Also available here: https://www.doe.mass.edu/sped/improveiep/ </a:t>
            </a:r>
          </a:p>
        </p:txBody>
      </p:sp>
      <p:sp>
        <p:nvSpPr>
          <p:cNvPr id="4" name="Slide Number Placeholder 3"/>
          <p:cNvSpPr>
            <a:spLocks noGrp="1"/>
          </p:cNvSpPr>
          <p:nvPr>
            <p:ph type="sldNum" sz="quarter" idx="5"/>
          </p:nvPr>
        </p:nvSpPr>
        <p:spPr/>
        <p:txBody>
          <a:bodyPr/>
          <a:lstStyle/>
          <a:p>
            <a:fld id="{172BA557-1578-49F5-9A2C-8A0B0E0D9858}" type="slidenum">
              <a:rPr lang="en-US" smtClean="0"/>
              <a:t>20</a:t>
            </a:fld>
            <a:endParaRPr lang="en-US"/>
          </a:p>
        </p:txBody>
      </p:sp>
    </p:spTree>
    <p:extLst>
      <p:ext uri="{BB962C8B-B14F-4D97-AF65-F5344CB8AC3E}">
        <p14:creationId xmlns:p14="http://schemas.microsoft.com/office/powerpoint/2010/main" val="65019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2BA557-1578-49F5-9A2C-8A0B0E0D9858}" type="slidenum">
              <a:rPr lang="en-US" smtClean="0"/>
              <a:t>23</a:t>
            </a:fld>
            <a:endParaRPr lang="en-US"/>
          </a:p>
        </p:txBody>
      </p:sp>
    </p:spTree>
    <p:extLst>
      <p:ext uri="{BB962C8B-B14F-4D97-AF65-F5344CB8AC3E}">
        <p14:creationId xmlns:p14="http://schemas.microsoft.com/office/powerpoint/2010/main" val="420658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2521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know, the Early Childhood Outcomes Summary database for Indicator 7 data was released this year. It was created to ease data collection and minimize data entry errors. We hope you have found it intuitive and easier to use than the </a:t>
            </a:r>
            <a:r>
              <a:rPr lang="en-US" err="1"/>
              <a:t>SmartForms</a:t>
            </a:r>
            <a:r>
              <a:rPr lang="en-US"/>
              <a:t>. </a:t>
            </a:r>
          </a:p>
          <a:p>
            <a:endParaRPr lang="en-US"/>
          </a:p>
          <a:p>
            <a:r>
              <a:rPr lang="en-US"/>
              <a:t>Because the final SIMS certification of the school year will not take place until mid July, and the ECOS database is aligned with SIMS, Indicator 7 data for the 2021-2022 school year will not be due until August. </a:t>
            </a:r>
            <a:r>
              <a:rPr lang="en-US" err="1"/>
              <a:t>Juin</a:t>
            </a:r>
            <a:r>
              <a:rPr lang="en-US"/>
              <a:t> will email the districts once the July SIMS data have been loaded to the ECOS database.  </a:t>
            </a:r>
          </a:p>
          <a:p>
            <a:endParaRPr lang="en-US"/>
          </a:p>
          <a:p>
            <a:r>
              <a:rPr lang="en-US"/>
              <a:t>With the transition to the ECOS database, starting the 2022-2023 school year, districts will no longer submit Indicator 7 data based on their cohort assignment. All districts will be expected to submit entry and appropriate exit data on an annual basis.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00095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Calibri" panose="020F0502020204030204" pitchFamily="34" charset="0"/>
              </a:rPr>
              <a:t>SEPP Updates 6/3/22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IDEA Equitable Services Resolution Funds Year 2 Reminder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On May 13, 2022, the Department sent letters to inform  </a:t>
            </a:r>
            <a:r>
              <a:rPr lang="en-US" sz="1800" b="0" i="0" u="sng" strike="noStrike">
                <a:solidFill>
                  <a:srgbClr val="0563C1"/>
                </a:solidFill>
                <a:effectLst/>
                <a:latin typeface="Calibri" panose="020F0502020204030204" pitchFamily="34" charset="0"/>
                <a:hlinkClick r:id="rId3"/>
              </a:rPr>
              <a:t>167 LEAs</a:t>
            </a:r>
            <a:r>
              <a:rPr lang="en-US" sz="1800" b="0" i="0">
                <a:solidFill>
                  <a:srgbClr val="FF0000"/>
                </a:solidFill>
                <a:effectLst/>
                <a:latin typeface="Calibri" panose="020F0502020204030204" pitchFamily="34" charset="0"/>
              </a:rPr>
              <a:t>*</a:t>
            </a:r>
            <a:r>
              <a:rPr lang="en-US" sz="1800" b="0" i="0">
                <a:solidFill>
                  <a:srgbClr val="000000"/>
                </a:solidFill>
                <a:effectLst/>
                <a:latin typeface="Calibri" panose="020F0502020204030204" pitchFamily="34" charset="0"/>
              </a:rPr>
              <a:t> that</a:t>
            </a:r>
            <a:r>
              <a:rPr lang="en-US" sz="1800" b="1" i="0">
                <a:solidFill>
                  <a:srgbClr val="000000"/>
                </a:solidFill>
                <a:effectLst/>
                <a:latin typeface="Calibri" panose="020F0502020204030204" pitchFamily="34" charset="0"/>
              </a:rPr>
              <a:t> they </a:t>
            </a:r>
            <a:r>
              <a:rPr lang="en-US" sz="1800" b="0" i="0">
                <a:solidFill>
                  <a:srgbClr val="000000"/>
                </a:solidFill>
                <a:effectLst/>
                <a:latin typeface="Calibri" panose="020F0502020204030204" pitchFamily="34" charset="0"/>
              </a:rPr>
              <a:t>will receive an </a:t>
            </a:r>
            <a:r>
              <a:rPr lang="en-US" sz="1800" b="1" i="0">
                <a:solidFill>
                  <a:srgbClr val="000000"/>
                </a:solidFill>
                <a:effectLst/>
                <a:latin typeface="Calibri" panose="020F0502020204030204" pitchFamily="34" charset="0"/>
              </a:rPr>
              <a:t>allocation</a:t>
            </a:r>
            <a:r>
              <a:rPr lang="en-US" sz="1800" b="0" i="0">
                <a:solidFill>
                  <a:srgbClr val="000000"/>
                </a:solidFill>
                <a:effectLst/>
                <a:latin typeface="Calibri" panose="020F0502020204030204" pitchFamily="34" charset="0"/>
              </a:rPr>
              <a:t> of the resolution funds for the fiscal year 2023, also referred to as “Year 2” of the resolution.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School districts are required to conduct timely and meaningful consultation with private school representatives and representatives of parents of parentally-placed private school children with disabilities and parents of home-schooled children with disabilities regarding the resolution funds and provide the </a:t>
            </a:r>
            <a:r>
              <a:rPr lang="en-US" sz="1800" b="0" i="0" u="sng" strike="noStrike">
                <a:solidFill>
                  <a:srgbClr val="0563C1"/>
                </a:solidFill>
                <a:effectLst/>
                <a:latin typeface="Calibri" panose="020F0502020204030204" pitchFamily="34" charset="0"/>
                <a:hlinkClick r:id="rId4"/>
              </a:rPr>
              <a:t>affirmation</a:t>
            </a:r>
            <a:r>
              <a:rPr lang="en-US" sz="1800" b="0" i="0">
                <a:solidFill>
                  <a:srgbClr val="FF0000"/>
                </a:solidFill>
                <a:effectLst/>
                <a:latin typeface="Calibri" panose="020F0502020204030204" pitchFamily="34" charset="0"/>
              </a:rPr>
              <a:t>**</a:t>
            </a:r>
            <a:r>
              <a:rPr lang="en-US" sz="1800" b="0" i="0">
                <a:solidFill>
                  <a:srgbClr val="000000"/>
                </a:solidFill>
                <a:effectLst/>
                <a:latin typeface="Calibri" panose="020F0502020204030204" pitchFamily="34" charset="0"/>
              </a:rPr>
              <a:t> to the Department via email at  </a:t>
            </a:r>
            <a:r>
              <a:rPr lang="en-US" sz="1800" b="0" i="0" u="sng" strike="noStrike">
                <a:solidFill>
                  <a:srgbClr val="0563C1"/>
                </a:solidFill>
                <a:effectLst/>
                <a:latin typeface="Calibri" panose="020F0502020204030204" pitchFamily="34" charset="0"/>
                <a:hlinkClick r:id="rId5"/>
              </a:rPr>
              <a:t>ideaequitableservices@mass.gov</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These consultation meetings can be conducted separately or in conjunction with the regularly scheduled consultation meetings regarding the use of your district’s proportionate share of IDEA Part B funds between the district and private school representatives and representatives of parents of parentally-placed private school children with disabilities and parents of home-schooled children with disabilities. However, the initial consultation for the expenditure of resolution funds allocated to your school district for FY2023 </a:t>
            </a:r>
            <a:r>
              <a:rPr lang="en-US" sz="1800" b="1" i="0">
                <a:solidFill>
                  <a:srgbClr val="000000"/>
                </a:solidFill>
                <a:effectLst/>
                <a:latin typeface="Calibri" panose="020F0502020204030204" pitchFamily="34" charset="0"/>
              </a:rPr>
              <a:t>must be conducted by June 1, 2022</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We have not received the affirmations from all LEAs. Please provide the affirmation</a:t>
            </a:r>
            <a:r>
              <a:rPr lang="en-US" sz="1800" b="0" i="0">
                <a:solidFill>
                  <a:srgbClr val="FF0000"/>
                </a:solidFill>
                <a:effectLst/>
                <a:latin typeface="Calibri" panose="020F0502020204030204" pitchFamily="34" charset="0"/>
              </a:rPr>
              <a:t> </a:t>
            </a:r>
            <a:r>
              <a:rPr lang="en-US" sz="1800" b="0" i="0">
                <a:solidFill>
                  <a:srgbClr val="000000"/>
                </a:solidFill>
                <a:effectLst/>
                <a:latin typeface="Calibri" panose="020F0502020204030204" pitchFamily="34" charset="0"/>
              </a:rPr>
              <a:t>to the Department via email at  </a:t>
            </a:r>
            <a:r>
              <a:rPr lang="en-US" sz="1800" b="0" i="0" u="sng" strike="noStrike">
                <a:solidFill>
                  <a:srgbClr val="0563C1"/>
                </a:solidFill>
                <a:effectLst/>
                <a:latin typeface="Calibri" panose="020F0502020204030204" pitchFamily="34" charset="0"/>
                <a:hlinkClick r:id="rId5"/>
              </a:rPr>
              <a:t>ideaequitableservices@mass.gov</a:t>
            </a:r>
            <a:r>
              <a:rPr lang="en-US" sz="1800" b="0" i="0">
                <a:solidFill>
                  <a:srgbClr val="000000"/>
                </a:solidFill>
                <a:effectLst/>
                <a:latin typeface="Calibri" panose="020F0502020204030204" pitchFamily="34" charset="0"/>
              </a:rPr>
              <a:t> by __________________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If you have any questions regarding these funds or IDEA equitable services, please contact the Department at </a:t>
            </a:r>
            <a:r>
              <a:rPr lang="en-US" sz="1800" b="0" i="0" u="sng" strike="noStrike">
                <a:solidFill>
                  <a:srgbClr val="0563C1"/>
                </a:solidFill>
                <a:effectLst/>
                <a:latin typeface="Calibri" panose="020F0502020204030204" pitchFamily="34" charset="0"/>
                <a:hlinkClick r:id="rId5"/>
              </a:rPr>
              <a:t>ideaequitableservices@mass.gov</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FF0000"/>
                </a:solidFill>
                <a:effectLst/>
                <a:latin typeface="Calibri" panose="020F0502020204030204" pitchFamily="34" charset="0"/>
              </a:rPr>
              <a:t>*</a:t>
            </a:r>
            <a:r>
              <a:rPr lang="en-US" sz="1800" b="0" i="0">
                <a:solidFill>
                  <a:srgbClr val="000000"/>
                </a:solidFill>
                <a:effectLst/>
                <a:latin typeface="Calibri" panose="020F0502020204030204" pitchFamily="34" charset="0"/>
              </a:rPr>
              <a:t>The list of LEAs receiving resolution funds for the fiscal year 2023 can be found </a:t>
            </a:r>
            <a:r>
              <a:rPr lang="en-US" sz="1800" b="0" i="0" u="sng" strike="noStrike">
                <a:solidFill>
                  <a:srgbClr val="0563C1"/>
                </a:solidFill>
                <a:effectLst/>
                <a:latin typeface="Calibri" panose="020F0502020204030204" pitchFamily="34" charset="0"/>
                <a:hlinkClick r:id="rId3"/>
              </a:rPr>
              <a:t>here</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FF0000"/>
                </a:solidFill>
                <a:effectLst/>
                <a:latin typeface="Calibri" panose="020F0502020204030204" pitchFamily="34" charset="0"/>
              </a:rPr>
              <a:t>**</a:t>
            </a:r>
            <a:r>
              <a:rPr lang="en-US" sz="1800" b="0" i="0">
                <a:solidFill>
                  <a:srgbClr val="000000"/>
                </a:solidFill>
                <a:effectLst/>
                <a:latin typeface="Calibri" panose="020F0502020204030204" pitchFamily="34" charset="0"/>
              </a:rPr>
              <a:t>A sample written affirmation for districts receiving resolution funds can be found </a:t>
            </a:r>
            <a:r>
              <a:rPr lang="en-US" sz="1800" b="0" i="0" u="sng" strike="noStrike">
                <a:solidFill>
                  <a:srgbClr val="0563C1"/>
                </a:solidFill>
                <a:effectLst/>
                <a:latin typeface="Calibri" panose="020F0502020204030204" pitchFamily="34" charset="0"/>
                <a:hlinkClick r:id="rId4"/>
              </a:rPr>
              <a:t>here</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64933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2BA557-1578-49F5-9A2C-8A0B0E0D9858}" type="slidenum">
              <a:rPr lang="en-US" smtClean="0"/>
              <a:t>7</a:t>
            </a:fld>
            <a:endParaRPr lang="en-US"/>
          </a:p>
        </p:txBody>
      </p:sp>
    </p:spTree>
    <p:extLst>
      <p:ext uri="{BB962C8B-B14F-4D97-AF65-F5344CB8AC3E}">
        <p14:creationId xmlns:p14="http://schemas.microsoft.com/office/powerpoint/2010/main" val="181283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2BA557-1578-49F5-9A2C-8A0B0E0D9858}" type="slidenum">
              <a:rPr lang="en-US" smtClean="0"/>
              <a:t>9</a:t>
            </a:fld>
            <a:endParaRPr lang="en-US"/>
          </a:p>
        </p:txBody>
      </p:sp>
    </p:spTree>
    <p:extLst>
      <p:ext uri="{BB962C8B-B14F-4D97-AF65-F5344CB8AC3E}">
        <p14:creationId xmlns:p14="http://schemas.microsoft.com/office/powerpoint/2010/main" val="410630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97232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037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81368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23030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8615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16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8BC4-0578-4D8C-A2FC-8C884DEA4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9E0B5-11AD-4457-8935-E505263E9E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7D98B8-3097-44D4-91E8-8774E5357F0A}"/>
              </a:ext>
            </a:extLst>
          </p:cNvPr>
          <p:cNvSpPr>
            <a:spLocks noGrp="1"/>
          </p:cNvSpPr>
          <p:nvPr>
            <p:ph type="dt" sz="half" idx="10"/>
          </p:nvPr>
        </p:nvSpPr>
        <p:spPr/>
        <p:txBody>
          <a:bodyPr/>
          <a:lstStyle/>
          <a:p>
            <a:fld id="{836C80B8-F799-4B69-B479-F14659202B2E}" type="datetimeFigureOut">
              <a:rPr lang="en-US" smtClean="0"/>
              <a:t>6/16/2022</a:t>
            </a:fld>
            <a:endParaRPr lang="en-US"/>
          </a:p>
        </p:txBody>
      </p:sp>
      <p:sp>
        <p:nvSpPr>
          <p:cNvPr id="5" name="Footer Placeholder 4">
            <a:extLst>
              <a:ext uri="{FF2B5EF4-FFF2-40B4-BE49-F238E27FC236}">
                <a16:creationId xmlns:a16="http://schemas.microsoft.com/office/drawing/2014/main" id="{3512BDC6-662C-4CDD-BD39-90FA81C16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EB201-E54B-4FE3-8FA0-164FDC368495}"/>
              </a:ext>
            </a:extLst>
          </p:cNvPr>
          <p:cNvSpPr>
            <a:spLocks noGrp="1"/>
          </p:cNvSpPr>
          <p:nvPr>
            <p:ph type="sldNum" sz="quarter" idx="12"/>
          </p:nvPr>
        </p:nvSpPr>
        <p:spPr/>
        <p:txBody>
          <a:bodyPr/>
          <a:lstStyle/>
          <a:p>
            <a:fld id="{4C70673E-67C1-4C7F-8247-4772B1DAB7DE}" type="slidenum">
              <a:rPr lang="en-US" smtClean="0"/>
              <a:t>‹#›</a:t>
            </a:fld>
            <a:endParaRPr lang="en-US"/>
          </a:p>
        </p:txBody>
      </p:sp>
    </p:spTree>
    <p:extLst>
      <p:ext uri="{BB962C8B-B14F-4D97-AF65-F5344CB8AC3E}">
        <p14:creationId xmlns:p14="http://schemas.microsoft.com/office/powerpoint/2010/main" val="3590103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CDC1-B69D-4E92-8F98-7D638983F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256801-C491-4E65-852E-6420003AC2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53736D-894A-42B0-8F5B-DA3BAA43D03B}"/>
              </a:ext>
            </a:extLst>
          </p:cNvPr>
          <p:cNvSpPr>
            <a:spLocks noGrp="1"/>
          </p:cNvSpPr>
          <p:nvPr>
            <p:ph type="dt" sz="half" idx="10"/>
          </p:nvPr>
        </p:nvSpPr>
        <p:spPr/>
        <p:txBody>
          <a:bodyPr/>
          <a:lstStyle/>
          <a:p>
            <a:fld id="{836C80B8-F799-4B69-B479-F14659202B2E}" type="datetimeFigureOut">
              <a:rPr lang="en-US" smtClean="0"/>
              <a:t>6/16/2022</a:t>
            </a:fld>
            <a:endParaRPr lang="en-US"/>
          </a:p>
        </p:txBody>
      </p:sp>
      <p:sp>
        <p:nvSpPr>
          <p:cNvPr id="5" name="Footer Placeholder 4">
            <a:extLst>
              <a:ext uri="{FF2B5EF4-FFF2-40B4-BE49-F238E27FC236}">
                <a16:creationId xmlns:a16="http://schemas.microsoft.com/office/drawing/2014/main" id="{7E42595F-BACE-45FB-8F72-F79B7EE72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0A8F7-14AE-41CD-B853-D4E2F7A733A0}"/>
              </a:ext>
            </a:extLst>
          </p:cNvPr>
          <p:cNvSpPr>
            <a:spLocks noGrp="1"/>
          </p:cNvSpPr>
          <p:nvPr>
            <p:ph type="sldNum" sz="quarter" idx="12"/>
          </p:nvPr>
        </p:nvSpPr>
        <p:spPr/>
        <p:txBody>
          <a:bodyPr/>
          <a:lstStyle/>
          <a:p>
            <a:fld id="{4C70673E-67C1-4C7F-8247-4772B1DAB7DE}" type="slidenum">
              <a:rPr lang="en-US" smtClean="0"/>
              <a:t>‹#›</a:t>
            </a:fld>
            <a:endParaRPr lang="en-US"/>
          </a:p>
        </p:txBody>
      </p:sp>
    </p:spTree>
    <p:extLst>
      <p:ext uri="{BB962C8B-B14F-4D97-AF65-F5344CB8AC3E}">
        <p14:creationId xmlns:p14="http://schemas.microsoft.com/office/powerpoint/2010/main" val="1779642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0B77-D84A-4B4A-A868-47E38BE703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F940F4-993B-461B-908E-2AA3B2D088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336DD-4D2F-43BC-BB9B-7D3F6B64F4B6}"/>
              </a:ext>
            </a:extLst>
          </p:cNvPr>
          <p:cNvSpPr>
            <a:spLocks noGrp="1"/>
          </p:cNvSpPr>
          <p:nvPr>
            <p:ph type="dt" sz="half" idx="10"/>
          </p:nvPr>
        </p:nvSpPr>
        <p:spPr/>
        <p:txBody>
          <a:bodyPr/>
          <a:lstStyle/>
          <a:p>
            <a:fld id="{836C80B8-F799-4B69-B479-F14659202B2E}" type="datetimeFigureOut">
              <a:rPr lang="en-US" smtClean="0"/>
              <a:t>6/16/2022</a:t>
            </a:fld>
            <a:endParaRPr lang="en-US"/>
          </a:p>
        </p:txBody>
      </p:sp>
      <p:sp>
        <p:nvSpPr>
          <p:cNvPr id="5" name="Footer Placeholder 4">
            <a:extLst>
              <a:ext uri="{FF2B5EF4-FFF2-40B4-BE49-F238E27FC236}">
                <a16:creationId xmlns:a16="http://schemas.microsoft.com/office/drawing/2014/main" id="{27BFF628-0E65-43D9-BC4F-C608F6F86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8B4AE-A654-4D74-8CB1-0BB09B5124D9}"/>
              </a:ext>
            </a:extLst>
          </p:cNvPr>
          <p:cNvSpPr>
            <a:spLocks noGrp="1"/>
          </p:cNvSpPr>
          <p:nvPr>
            <p:ph type="sldNum" sz="quarter" idx="12"/>
          </p:nvPr>
        </p:nvSpPr>
        <p:spPr/>
        <p:txBody>
          <a:bodyPr/>
          <a:lstStyle/>
          <a:p>
            <a:fld id="{4C70673E-67C1-4C7F-8247-4772B1DAB7DE}" type="slidenum">
              <a:rPr lang="en-US" smtClean="0"/>
              <a:t>‹#›</a:t>
            </a:fld>
            <a:endParaRPr lang="en-US"/>
          </a:p>
        </p:txBody>
      </p:sp>
    </p:spTree>
    <p:extLst>
      <p:ext uri="{BB962C8B-B14F-4D97-AF65-F5344CB8AC3E}">
        <p14:creationId xmlns:p14="http://schemas.microsoft.com/office/powerpoint/2010/main" val="18510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DD08-4254-4307-9B97-A5EAB9BAF7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DF6B41-82E1-4F69-A7C0-0A40C0E34F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63E82-A858-4257-8611-0724F74B5F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2852C4-E0A1-4ACD-B172-47C63943A8A3}"/>
              </a:ext>
            </a:extLst>
          </p:cNvPr>
          <p:cNvSpPr>
            <a:spLocks noGrp="1"/>
          </p:cNvSpPr>
          <p:nvPr>
            <p:ph type="dt" sz="half" idx="10"/>
          </p:nvPr>
        </p:nvSpPr>
        <p:spPr/>
        <p:txBody>
          <a:bodyPr/>
          <a:lstStyle/>
          <a:p>
            <a:fld id="{836C80B8-F799-4B69-B479-F14659202B2E}" type="datetimeFigureOut">
              <a:rPr lang="en-US" smtClean="0"/>
              <a:t>6/16/2022</a:t>
            </a:fld>
            <a:endParaRPr lang="en-US"/>
          </a:p>
        </p:txBody>
      </p:sp>
      <p:sp>
        <p:nvSpPr>
          <p:cNvPr id="6" name="Footer Placeholder 5">
            <a:extLst>
              <a:ext uri="{FF2B5EF4-FFF2-40B4-BE49-F238E27FC236}">
                <a16:creationId xmlns:a16="http://schemas.microsoft.com/office/drawing/2014/main" id="{4B7DE4B7-D78C-4F41-BFB7-E8DC78E1F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7B4ACE-AD35-460F-926C-C17D1CC49485}"/>
              </a:ext>
            </a:extLst>
          </p:cNvPr>
          <p:cNvSpPr>
            <a:spLocks noGrp="1"/>
          </p:cNvSpPr>
          <p:nvPr>
            <p:ph type="sldNum" sz="quarter" idx="12"/>
          </p:nvPr>
        </p:nvSpPr>
        <p:spPr/>
        <p:txBody>
          <a:bodyPr/>
          <a:lstStyle/>
          <a:p>
            <a:fld id="{4C70673E-67C1-4C7F-8247-4772B1DAB7DE}" type="slidenum">
              <a:rPr lang="en-US" smtClean="0"/>
              <a:t>‹#›</a:t>
            </a:fld>
            <a:endParaRPr lang="en-US"/>
          </a:p>
        </p:txBody>
      </p:sp>
    </p:spTree>
    <p:extLst>
      <p:ext uri="{BB962C8B-B14F-4D97-AF65-F5344CB8AC3E}">
        <p14:creationId xmlns:p14="http://schemas.microsoft.com/office/powerpoint/2010/main" val="3962949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861D-1831-433A-B307-6AD39E3176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4AC811-6A5D-4BBD-BEDE-280C25EB68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EB4618-176E-485F-B023-9CC4B77CDE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1D93D6-158C-4B07-A08E-93CC61FE5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2E8D17-A6CE-4451-B66B-6CF2064FA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794A70-1300-46E3-ADC3-A55F6028C34B}"/>
              </a:ext>
            </a:extLst>
          </p:cNvPr>
          <p:cNvSpPr>
            <a:spLocks noGrp="1"/>
          </p:cNvSpPr>
          <p:nvPr>
            <p:ph type="dt" sz="half" idx="10"/>
          </p:nvPr>
        </p:nvSpPr>
        <p:spPr/>
        <p:txBody>
          <a:bodyPr/>
          <a:lstStyle/>
          <a:p>
            <a:fld id="{836C80B8-F799-4B69-B479-F14659202B2E}" type="datetimeFigureOut">
              <a:rPr lang="en-US" smtClean="0"/>
              <a:t>6/16/2022</a:t>
            </a:fld>
            <a:endParaRPr lang="en-US"/>
          </a:p>
        </p:txBody>
      </p:sp>
      <p:sp>
        <p:nvSpPr>
          <p:cNvPr id="8" name="Footer Placeholder 7">
            <a:extLst>
              <a:ext uri="{FF2B5EF4-FFF2-40B4-BE49-F238E27FC236}">
                <a16:creationId xmlns:a16="http://schemas.microsoft.com/office/drawing/2014/main" id="{71113708-9774-4193-AFAF-E4981B181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DAF561-842E-4CD5-84A5-709494371A28}"/>
              </a:ext>
            </a:extLst>
          </p:cNvPr>
          <p:cNvSpPr>
            <a:spLocks noGrp="1"/>
          </p:cNvSpPr>
          <p:nvPr>
            <p:ph type="sldNum" sz="quarter" idx="12"/>
          </p:nvPr>
        </p:nvSpPr>
        <p:spPr/>
        <p:txBody>
          <a:bodyPr/>
          <a:lstStyle/>
          <a:p>
            <a:fld id="{4C70673E-67C1-4C7F-8247-4772B1DAB7DE}" type="slidenum">
              <a:rPr lang="en-US" smtClean="0"/>
              <a:t>‹#›</a:t>
            </a:fld>
            <a:endParaRPr lang="en-US"/>
          </a:p>
        </p:txBody>
      </p:sp>
    </p:spTree>
    <p:extLst>
      <p:ext uri="{BB962C8B-B14F-4D97-AF65-F5344CB8AC3E}">
        <p14:creationId xmlns:p14="http://schemas.microsoft.com/office/powerpoint/2010/main" val="1872882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49E7-F64E-409B-B628-0B0E9CED94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C90C10-CCCF-456E-A1D5-822B0038E550}"/>
              </a:ext>
            </a:extLst>
          </p:cNvPr>
          <p:cNvSpPr>
            <a:spLocks noGrp="1"/>
          </p:cNvSpPr>
          <p:nvPr>
            <p:ph type="dt" sz="half" idx="10"/>
          </p:nvPr>
        </p:nvSpPr>
        <p:spPr/>
        <p:txBody>
          <a:bodyPr/>
          <a:lstStyle/>
          <a:p>
            <a:fld id="{836C80B8-F799-4B69-B479-F14659202B2E}" type="datetimeFigureOut">
              <a:rPr lang="en-US" smtClean="0"/>
              <a:t>6/16/2022</a:t>
            </a:fld>
            <a:endParaRPr lang="en-US"/>
          </a:p>
        </p:txBody>
      </p:sp>
      <p:sp>
        <p:nvSpPr>
          <p:cNvPr id="4" name="Footer Placeholder 3">
            <a:extLst>
              <a:ext uri="{FF2B5EF4-FFF2-40B4-BE49-F238E27FC236}">
                <a16:creationId xmlns:a16="http://schemas.microsoft.com/office/drawing/2014/main" id="{9B45A7EB-83D4-40C7-8A5B-6454406B2E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7437AE-4608-41E4-AA5D-AAFFDAC0C7B3}"/>
              </a:ext>
            </a:extLst>
          </p:cNvPr>
          <p:cNvSpPr>
            <a:spLocks noGrp="1"/>
          </p:cNvSpPr>
          <p:nvPr>
            <p:ph type="sldNum" sz="quarter" idx="12"/>
          </p:nvPr>
        </p:nvSpPr>
        <p:spPr/>
        <p:txBody>
          <a:bodyPr/>
          <a:lstStyle/>
          <a:p>
            <a:fld id="{4C70673E-67C1-4C7F-8247-4772B1DAB7DE}" type="slidenum">
              <a:rPr lang="en-US" smtClean="0"/>
              <a:t>‹#›</a:t>
            </a:fld>
            <a:endParaRPr lang="en-US"/>
          </a:p>
        </p:txBody>
      </p:sp>
    </p:spTree>
    <p:extLst>
      <p:ext uri="{BB962C8B-B14F-4D97-AF65-F5344CB8AC3E}">
        <p14:creationId xmlns:p14="http://schemas.microsoft.com/office/powerpoint/2010/main" val="533353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66737-F8FA-4072-AC31-1397CBE1B51C}"/>
              </a:ext>
            </a:extLst>
          </p:cNvPr>
          <p:cNvSpPr>
            <a:spLocks noGrp="1"/>
          </p:cNvSpPr>
          <p:nvPr>
            <p:ph type="dt" sz="half" idx="10"/>
          </p:nvPr>
        </p:nvSpPr>
        <p:spPr/>
        <p:txBody>
          <a:bodyPr/>
          <a:lstStyle/>
          <a:p>
            <a:fld id="{836C80B8-F799-4B69-B479-F14659202B2E}" type="datetimeFigureOut">
              <a:rPr lang="en-US" smtClean="0"/>
              <a:t>6/16/2022</a:t>
            </a:fld>
            <a:endParaRPr lang="en-US"/>
          </a:p>
        </p:txBody>
      </p:sp>
      <p:sp>
        <p:nvSpPr>
          <p:cNvPr id="3" name="Footer Placeholder 2">
            <a:extLst>
              <a:ext uri="{FF2B5EF4-FFF2-40B4-BE49-F238E27FC236}">
                <a16:creationId xmlns:a16="http://schemas.microsoft.com/office/drawing/2014/main" id="{888829D4-064C-4234-955F-9B5052EA4D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0B72BE-C6EB-4915-978F-36DDAF97691A}"/>
              </a:ext>
            </a:extLst>
          </p:cNvPr>
          <p:cNvSpPr>
            <a:spLocks noGrp="1"/>
          </p:cNvSpPr>
          <p:nvPr>
            <p:ph type="sldNum" sz="quarter" idx="12"/>
          </p:nvPr>
        </p:nvSpPr>
        <p:spPr/>
        <p:txBody>
          <a:bodyPr/>
          <a:lstStyle/>
          <a:p>
            <a:fld id="{4C70673E-67C1-4C7F-8247-4772B1DAB7DE}" type="slidenum">
              <a:rPr lang="en-US" smtClean="0"/>
              <a:t>‹#›</a:t>
            </a:fld>
            <a:endParaRPr lang="en-US"/>
          </a:p>
        </p:txBody>
      </p:sp>
    </p:spTree>
    <p:extLst>
      <p:ext uri="{BB962C8B-B14F-4D97-AF65-F5344CB8AC3E}">
        <p14:creationId xmlns:p14="http://schemas.microsoft.com/office/powerpoint/2010/main" val="2627150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EB4F-6643-4513-939F-C62BFC4855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59F770-B059-4AAC-A929-83B26E9614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0E0D41-648E-475F-BBAC-DB4E5EA5A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6E4F2B-2812-44BD-AC9B-BEAD8964AC28}"/>
              </a:ext>
            </a:extLst>
          </p:cNvPr>
          <p:cNvSpPr>
            <a:spLocks noGrp="1"/>
          </p:cNvSpPr>
          <p:nvPr>
            <p:ph type="dt" sz="half" idx="10"/>
          </p:nvPr>
        </p:nvSpPr>
        <p:spPr/>
        <p:txBody>
          <a:bodyPr/>
          <a:lstStyle/>
          <a:p>
            <a:fld id="{836C80B8-F799-4B69-B479-F14659202B2E}" type="datetimeFigureOut">
              <a:rPr lang="en-US" smtClean="0"/>
              <a:t>6/16/2022</a:t>
            </a:fld>
            <a:endParaRPr lang="en-US"/>
          </a:p>
        </p:txBody>
      </p:sp>
      <p:sp>
        <p:nvSpPr>
          <p:cNvPr id="6" name="Footer Placeholder 5">
            <a:extLst>
              <a:ext uri="{FF2B5EF4-FFF2-40B4-BE49-F238E27FC236}">
                <a16:creationId xmlns:a16="http://schemas.microsoft.com/office/drawing/2014/main" id="{6592F865-736C-43FA-A2C9-4B8F20ABE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55B1A-548B-4E9E-B8B9-CEE49030A84F}"/>
              </a:ext>
            </a:extLst>
          </p:cNvPr>
          <p:cNvSpPr>
            <a:spLocks noGrp="1"/>
          </p:cNvSpPr>
          <p:nvPr>
            <p:ph type="sldNum" sz="quarter" idx="12"/>
          </p:nvPr>
        </p:nvSpPr>
        <p:spPr/>
        <p:txBody>
          <a:bodyPr/>
          <a:lstStyle/>
          <a:p>
            <a:fld id="{4C70673E-67C1-4C7F-8247-4772B1DAB7DE}" type="slidenum">
              <a:rPr lang="en-US" smtClean="0"/>
              <a:t>‹#›</a:t>
            </a:fld>
            <a:endParaRPr lang="en-US"/>
          </a:p>
        </p:txBody>
      </p:sp>
    </p:spTree>
    <p:extLst>
      <p:ext uri="{BB962C8B-B14F-4D97-AF65-F5344CB8AC3E}">
        <p14:creationId xmlns:p14="http://schemas.microsoft.com/office/powerpoint/2010/main" val="188997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579510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2F4B-958D-4E0D-BA61-03E053088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40FEF1-36F5-4904-891B-A040B8E25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F9778-1306-4AEF-8BF4-BBCCC5406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54BCF5-70ED-4BCF-A45A-A38DC4AAF5C0}"/>
              </a:ext>
            </a:extLst>
          </p:cNvPr>
          <p:cNvSpPr>
            <a:spLocks noGrp="1"/>
          </p:cNvSpPr>
          <p:nvPr>
            <p:ph type="dt" sz="half" idx="10"/>
          </p:nvPr>
        </p:nvSpPr>
        <p:spPr/>
        <p:txBody>
          <a:bodyPr/>
          <a:lstStyle/>
          <a:p>
            <a:fld id="{836C80B8-F799-4B69-B479-F14659202B2E}" type="datetimeFigureOut">
              <a:rPr lang="en-US" smtClean="0"/>
              <a:t>6/16/2022</a:t>
            </a:fld>
            <a:endParaRPr lang="en-US"/>
          </a:p>
        </p:txBody>
      </p:sp>
      <p:sp>
        <p:nvSpPr>
          <p:cNvPr id="6" name="Footer Placeholder 5">
            <a:extLst>
              <a:ext uri="{FF2B5EF4-FFF2-40B4-BE49-F238E27FC236}">
                <a16:creationId xmlns:a16="http://schemas.microsoft.com/office/drawing/2014/main" id="{0C0F3AEC-F439-413D-B563-077A2138D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AEC74-22EE-4D4D-95D6-7F9442B14C4A}"/>
              </a:ext>
            </a:extLst>
          </p:cNvPr>
          <p:cNvSpPr>
            <a:spLocks noGrp="1"/>
          </p:cNvSpPr>
          <p:nvPr>
            <p:ph type="sldNum" sz="quarter" idx="12"/>
          </p:nvPr>
        </p:nvSpPr>
        <p:spPr/>
        <p:txBody>
          <a:bodyPr/>
          <a:lstStyle/>
          <a:p>
            <a:fld id="{4C70673E-67C1-4C7F-8247-4772B1DAB7DE}" type="slidenum">
              <a:rPr lang="en-US" smtClean="0"/>
              <a:t>‹#›</a:t>
            </a:fld>
            <a:endParaRPr lang="en-US"/>
          </a:p>
        </p:txBody>
      </p:sp>
    </p:spTree>
    <p:extLst>
      <p:ext uri="{BB962C8B-B14F-4D97-AF65-F5344CB8AC3E}">
        <p14:creationId xmlns:p14="http://schemas.microsoft.com/office/powerpoint/2010/main" val="3904989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F6F9-7275-4D33-85A6-EE63465C56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7649AE-F590-4F77-9D23-45B95A5E42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F9790-E9B9-4141-AA88-D25735147F45}"/>
              </a:ext>
            </a:extLst>
          </p:cNvPr>
          <p:cNvSpPr>
            <a:spLocks noGrp="1"/>
          </p:cNvSpPr>
          <p:nvPr>
            <p:ph type="dt" sz="half" idx="10"/>
          </p:nvPr>
        </p:nvSpPr>
        <p:spPr/>
        <p:txBody>
          <a:bodyPr/>
          <a:lstStyle/>
          <a:p>
            <a:fld id="{836C80B8-F799-4B69-B479-F14659202B2E}" type="datetimeFigureOut">
              <a:rPr lang="en-US" smtClean="0"/>
              <a:t>6/16/2022</a:t>
            </a:fld>
            <a:endParaRPr lang="en-US"/>
          </a:p>
        </p:txBody>
      </p:sp>
      <p:sp>
        <p:nvSpPr>
          <p:cNvPr id="5" name="Footer Placeholder 4">
            <a:extLst>
              <a:ext uri="{FF2B5EF4-FFF2-40B4-BE49-F238E27FC236}">
                <a16:creationId xmlns:a16="http://schemas.microsoft.com/office/drawing/2014/main" id="{D9AD5C28-9F0F-48E6-98AE-6018303E7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0734E-4872-4AEC-905E-FC1973107C8F}"/>
              </a:ext>
            </a:extLst>
          </p:cNvPr>
          <p:cNvSpPr>
            <a:spLocks noGrp="1"/>
          </p:cNvSpPr>
          <p:nvPr>
            <p:ph type="sldNum" sz="quarter" idx="12"/>
          </p:nvPr>
        </p:nvSpPr>
        <p:spPr/>
        <p:txBody>
          <a:bodyPr/>
          <a:lstStyle/>
          <a:p>
            <a:fld id="{4C70673E-67C1-4C7F-8247-4772B1DAB7DE}" type="slidenum">
              <a:rPr lang="en-US" smtClean="0"/>
              <a:t>‹#›</a:t>
            </a:fld>
            <a:endParaRPr lang="en-US"/>
          </a:p>
        </p:txBody>
      </p:sp>
    </p:spTree>
    <p:extLst>
      <p:ext uri="{BB962C8B-B14F-4D97-AF65-F5344CB8AC3E}">
        <p14:creationId xmlns:p14="http://schemas.microsoft.com/office/powerpoint/2010/main" val="4150892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4F75A7-50F0-45BA-ABB2-01D359CF1F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185B8F-7152-427D-A75C-4DEC588A6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1C1EF-2EAD-451B-9464-325C185F7573}"/>
              </a:ext>
            </a:extLst>
          </p:cNvPr>
          <p:cNvSpPr>
            <a:spLocks noGrp="1"/>
          </p:cNvSpPr>
          <p:nvPr>
            <p:ph type="dt" sz="half" idx="10"/>
          </p:nvPr>
        </p:nvSpPr>
        <p:spPr/>
        <p:txBody>
          <a:bodyPr/>
          <a:lstStyle/>
          <a:p>
            <a:fld id="{836C80B8-F799-4B69-B479-F14659202B2E}" type="datetimeFigureOut">
              <a:rPr lang="en-US" smtClean="0"/>
              <a:t>6/16/2022</a:t>
            </a:fld>
            <a:endParaRPr lang="en-US"/>
          </a:p>
        </p:txBody>
      </p:sp>
      <p:sp>
        <p:nvSpPr>
          <p:cNvPr id="5" name="Footer Placeholder 4">
            <a:extLst>
              <a:ext uri="{FF2B5EF4-FFF2-40B4-BE49-F238E27FC236}">
                <a16:creationId xmlns:a16="http://schemas.microsoft.com/office/drawing/2014/main" id="{9C91C865-F12B-4A1F-9D85-B633D1775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C1590-6516-49C9-8A98-4F48EDE1EEC1}"/>
              </a:ext>
            </a:extLst>
          </p:cNvPr>
          <p:cNvSpPr>
            <a:spLocks noGrp="1"/>
          </p:cNvSpPr>
          <p:nvPr>
            <p:ph type="sldNum" sz="quarter" idx="12"/>
          </p:nvPr>
        </p:nvSpPr>
        <p:spPr/>
        <p:txBody>
          <a:bodyPr/>
          <a:lstStyle/>
          <a:p>
            <a:fld id="{4C70673E-67C1-4C7F-8247-4772B1DAB7DE}" type="slidenum">
              <a:rPr lang="en-US" smtClean="0"/>
              <a:t>‹#›</a:t>
            </a:fld>
            <a:endParaRPr lang="en-US"/>
          </a:p>
        </p:txBody>
      </p:sp>
    </p:spTree>
    <p:extLst>
      <p:ext uri="{BB962C8B-B14F-4D97-AF65-F5344CB8AC3E}">
        <p14:creationId xmlns:p14="http://schemas.microsoft.com/office/powerpoint/2010/main" val="281947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453369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90426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68221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18246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45216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954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6/16/2022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5131625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E8D811-9692-40DD-ABD3-F92CA93404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832D12-5360-4C74-81F6-45D8427897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00B66-D9DF-434B-A379-BCF2206D0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C80B8-F799-4B69-B479-F14659202B2E}" type="datetimeFigureOut">
              <a:rPr lang="en-US" smtClean="0"/>
              <a:t>6/16/2022</a:t>
            </a:fld>
            <a:endParaRPr lang="en-US"/>
          </a:p>
        </p:txBody>
      </p:sp>
      <p:sp>
        <p:nvSpPr>
          <p:cNvPr id="5" name="Footer Placeholder 4">
            <a:extLst>
              <a:ext uri="{FF2B5EF4-FFF2-40B4-BE49-F238E27FC236}">
                <a16:creationId xmlns:a16="http://schemas.microsoft.com/office/drawing/2014/main" id="{A5EC9967-ECDB-4F70-8AD9-74F558D93B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1EEB65-06AC-45A0-BC8D-0321446C72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0673E-67C1-4C7F-8247-4772B1DAB7DE}" type="slidenum">
              <a:rPr lang="en-US" smtClean="0"/>
              <a:t>‹#›</a:t>
            </a:fld>
            <a:endParaRPr lang="en-US"/>
          </a:p>
        </p:txBody>
      </p:sp>
    </p:spTree>
    <p:extLst>
      <p:ext uri="{BB962C8B-B14F-4D97-AF65-F5344CB8AC3E}">
        <p14:creationId xmlns:p14="http://schemas.microsoft.com/office/powerpoint/2010/main" val="67875523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ss.gov/service-details/pre-employment-transition-services-pre-et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www.doe.mass.edu/sped/advisories/2020-1ta.html" TargetMode="External"/><Relationship Id="rId5" Type="http://schemas.openxmlformats.org/officeDocument/2006/relationships/hyperlink" Target="https://www.mass.gov/service-details/pre-employment-transition-services-pre-ets-0" TargetMode="External"/><Relationship Id="rId4" Type="http://schemas.openxmlformats.org/officeDocument/2006/relationships/hyperlink" Target="http://www.doe.mass.edu/sped/advisories/2018-4ta.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urvey.alchemer.com/s3/6899029/Special-Ed-Leadership-Survey-6-10-2022"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mass.us14.list-manage.com/subscribe?u=d8f37d1a90dacd97f207f0b4a&amp;id=41b37f7347"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survey.alchemer.com/s3/6899029/Special-Ed-Leadership-Survey-6-10-2022"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doe.mass.edu/sped/proshare/idea-year2-allocation-2023.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mailto:ideaequitableservices@mass.gov" TargetMode="External"/><Relationship Id="rId4" Type="http://schemas.openxmlformats.org/officeDocument/2006/relationships/hyperlink" Target="https://www.doe.mass.edu/sped/prosha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rldefense.com/v3/__https:/app.premiervirtual.com/events/35f08eb3-aba8-441f-82e0-4a69a7f590c9/department-of-elementary-and-secondary-education/attendee__;!!CUhgQOZqV7M!xTnwkSUCwNcgTHPrK81XWZx9jAoTcREtTmCPCOC_tlU27rENsaZs-UofWSinQekkjoch$"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678954" cy="1437045"/>
          </a:xfrm>
        </p:spPr>
        <p:txBody>
          <a:bodyPr/>
          <a:lstStyle/>
          <a:p>
            <a:r>
              <a:rPr lang="en-US" altLang="zh-CN" b="1" dirty="0">
                <a:latin typeface="Segoe SemiBold"/>
              </a:rPr>
              <a:t>Special Education Leaders' Meeting</a:t>
            </a:r>
            <a:endParaRPr lang="en-US" b="1" dirty="0"/>
          </a:p>
        </p:txBody>
      </p:sp>
      <p:sp>
        <p:nvSpPr>
          <p:cNvPr id="3" name="Subtitle 2"/>
          <p:cNvSpPr>
            <a:spLocks noGrp="1"/>
          </p:cNvSpPr>
          <p:nvPr>
            <p:ph type="subTitle" idx="1"/>
          </p:nvPr>
        </p:nvSpPr>
        <p:spPr/>
        <p:txBody>
          <a:bodyPr/>
          <a:lstStyle/>
          <a:p>
            <a:r>
              <a:rPr lang="en-US" dirty="0">
                <a:latin typeface="Segoe"/>
              </a:rPr>
              <a:t>June 10, 2022</a:t>
            </a:r>
          </a:p>
        </p:txBody>
      </p:sp>
    </p:spTree>
    <p:extLst>
      <p:ext uri="{BB962C8B-B14F-4D97-AF65-F5344CB8AC3E}">
        <p14:creationId xmlns:p14="http://schemas.microsoft.com/office/powerpoint/2010/main" val="2592206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a:extLst>
              <a:ext uri="{FF2B5EF4-FFF2-40B4-BE49-F238E27FC236}">
                <a16:creationId xmlns:a16="http://schemas.microsoft.com/office/drawing/2014/main" id="{423C34FF-DFC0-7B8F-ED9A-264E203684A7}"/>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0">
                <a:solidFill>
                  <a:schemeClr val="bg1"/>
                </a:solidFill>
                <a:latin typeface="Segoe SemiBold"/>
                <a:cs typeface="Segoe SemiBold" panose="020B0703040204020203" pitchFamily="34" charset="0"/>
              </a:rPr>
              <a:t>02</a:t>
            </a:r>
            <a:endParaRPr kumimoji="0" lang="zh-CN" altLang="en-US" sz="60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5" name="文本框 2">
            <a:extLst>
              <a:ext uri="{FF2B5EF4-FFF2-40B4-BE49-F238E27FC236}">
                <a16:creationId xmlns:a16="http://schemas.microsoft.com/office/drawing/2014/main" id="{A9D6DBE0-40DF-0689-D261-07BD5F7DC8F5}"/>
              </a:ext>
            </a:extLst>
          </p:cNvPr>
          <p:cNvSpPr txBox="1">
            <a:spLocks noGrp="1"/>
          </p:cNvSpPr>
          <p:nvPr>
            <p:ph type="title" idx="4294967295"/>
          </p:nvPr>
        </p:nvSpPr>
        <p:spPr>
          <a:xfrm>
            <a:off x="2257426" y="1956955"/>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l" defTabSz="914400" rtl="0" eaLnBrk="1" latinLnBrk="0" hangingPunct="1">
              <a:lnSpc>
                <a:spcPct val="90000"/>
              </a:lnSpc>
              <a:spcBef>
                <a:spcPct val="0"/>
              </a:spcBef>
              <a:buNone/>
              <a:defRPr sz="4800" kern="1200" baseline="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000" b="0" i="0" u="none" strike="noStrike" kern="1200" cap="none" spc="0" normalizeH="0" baseline="0" noProof="0">
                <a:ln>
                  <a:noFill/>
                </a:ln>
                <a:solidFill>
                  <a:schemeClr val="tx1">
                    <a:lumMod val="75000"/>
                  </a:schemeClr>
                </a:solidFill>
                <a:effectLst/>
                <a:uLnTx/>
                <a:uFillTx/>
                <a:latin typeface="Segoe UI Semibold"/>
                <a:ea typeface="Segoe UI Black"/>
                <a:cs typeface="Arial"/>
              </a:rPr>
              <a:t>David D'Arcangelo, Commissioner</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000" b="0" i="0" u="none" strike="noStrike" kern="1200" cap="none" spc="0" normalizeH="0" baseline="0" noProof="0">
                <a:ln>
                  <a:noFill/>
                </a:ln>
                <a:solidFill>
                  <a:schemeClr val="tx1">
                    <a:lumMod val="75000"/>
                  </a:schemeClr>
                </a:solidFill>
                <a:effectLst/>
                <a:uLnTx/>
                <a:uFillTx/>
                <a:latin typeface="Segoe UI Semibold"/>
                <a:ea typeface="Segoe UI Black"/>
                <a:cs typeface="Arial"/>
              </a:rPr>
              <a:t>Massachusetts Commission for the Blind</a:t>
            </a:r>
          </a:p>
        </p:txBody>
      </p:sp>
    </p:spTree>
    <p:extLst>
      <p:ext uri="{BB962C8B-B14F-4D97-AF65-F5344CB8AC3E}">
        <p14:creationId xmlns:p14="http://schemas.microsoft.com/office/powerpoint/2010/main" val="361822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
            <a:extLst>
              <a:ext uri="{FF2B5EF4-FFF2-40B4-BE49-F238E27FC236}">
                <a16:creationId xmlns:a16="http://schemas.microsoft.com/office/drawing/2014/main" id="{DD3C9E43-3827-721E-7036-668BFB19B4C5}"/>
              </a:ext>
            </a:extLst>
          </p:cNvPr>
          <p:cNvSpPr txBox="1">
            <a:spLocks noGrp="1"/>
          </p:cNvSpPr>
          <p:nvPr>
            <p:ph type="title" idx="4294967295"/>
          </p:nvPr>
        </p:nvSpPr>
        <p:spPr>
          <a:xfrm>
            <a:off x="2257426" y="2022269"/>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l" defTabSz="914400" rtl="0" eaLnBrk="1" latinLnBrk="0" hangingPunct="1">
              <a:lnSpc>
                <a:spcPct val="90000"/>
              </a:lnSpc>
              <a:spcBef>
                <a:spcPct val="0"/>
              </a:spcBef>
              <a:buNone/>
              <a:defRPr sz="4800" kern="1200" baseline="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000" b="0" i="0" u="none" strike="noStrike" kern="1200" cap="none" spc="0" normalizeH="0" baseline="0" noProof="0">
                <a:ln>
                  <a:noFill/>
                </a:ln>
                <a:solidFill>
                  <a:schemeClr val="tx1">
                    <a:lumMod val="75000"/>
                  </a:schemeClr>
                </a:solidFill>
                <a:effectLst/>
                <a:uLnTx/>
                <a:uFillTx/>
                <a:latin typeface="Segoe UI Semibold"/>
                <a:ea typeface="Segoe UI Black"/>
                <a:cs typeface="Arial"/>
              </a:rPr>
              <a:t> Pre-Employment Transition Services</a:t>
            </a:r>
          </a:p>
        </p:txBody>
      </p:sp>
    </p:spTree>
    <p:extLst>
      <p:ext uri="{BB962C8B-B14F-4D97-AF65-F5344CB8AC3E}">
        <p14:creationId xmlns:p14="http://schemas.microsoft.com/office/powerpoint/2010/main" val="407640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5314" y="548640"/>
            <a:ext cx="4833257" cy="5431536"/>
          </a:xfrm>
        </p:spPr>
        <p:txBody>
          <a:bodyPr>
            <a:normAutofit/>
          </a:bodyPr>
          <a:lstStyle/>
          <a:p>
            <a:r>
              <a:rPr lang="en-US" sz="5000"/>
              <a:t>Pre-employment transition services (Pre-ETS)</a:t>
            </a:r>
          </a:p>
        </p:txBody>
      </p:sp>
      <p:sp>
        <p:nvSpPr>
          <p:cNvPr id="1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126418" y="289250"/>
            <a:ext cx="6807435" cy="6260840"/>
          </a:xfrm>
        </p:spPr>
        <p:txBody>
          <a:bodyPr anchor="ctr">
            <a:normAutofit/>
          </a:bodyPr>
          <a:lstStyle/>
          <a:p>
            <a:pPr>
              <a:spcBef>
                <a:spcPts val="600"/>
              </a:spcBef>
              <a:spcAft>
                <a:spcPts val="600"/>
              </a:spcAft>
            </a:pPr>
            <a:r>
              <a:rPr lang="en-US" sz="2000" b="1"/>
              <a:t>Workforce Innovation Act of 2014 (WIOA):</a:t>
            </a:r>
          </a:p>
          <a:p>
            <a:pPr lvl="1">
              <a:spcBef>
                <a:spcPts val="0"/>
              </a:spcBef>
            </a:pPr>
            <a:r>
              <a:rPr lang="en-US" sz="2000"/>
              <a:t>Massachusetts Commission for the Blind (MCB)</a:t>
            </a:r>
          </a:p>
          <a:p>
            <a:pPr lvl="1">
              <a:spcBef>
                <a:spcPts val="0"/>
              </a:spcBef>
              <a:spcAft>
                <a:spcPts val="1200"/>
              </a:spcAft>
            </a:pPr>
            <a:r>
              <a:rPr lang="en-US" sz="2000"/>
              <a:t>Massachusetts Rehabilitation Commission (MRC)</a:t>
            </a:r>
          </a:p>
          <a:p>
            <a:pPr>
              <a:spcAft>
                <a:spcPts val="1800"/>
              </a:spcAft>
            </a:pPr>
            <a:r>
              <a:rPr lang="en-US" sz="2000"/>
              <a:t>MCB Pre-ETS website: </a:t>
            </a:r>
            <a:r>
              <a:rPr lang="en-US" sz="2000">
                <a:hlinkClick r:id="rId3"/>
              </a:rPr>
              <a:t>https://www.mass.gov/service-details/pre-employment-transition-services-pre-ets</a:t>
            </a:r>
            <a:r>
              <a:rPr lang="en-US" sz="2000"/>
              <a:t> </a:t>
            </a:r>
          </a:p>
          <a:p>
            <a:r>
              <a:rPr lang="en-US" sz="2000"/>
              <a:t>Technical Assistance Advisory SPED 2018-4: </a:t>
            </a:r>
            <a:r>
              <a:rPr lang="en-US" sz="2000" i="1"/>
              <a:t>Guidance on Massachusetts Commission for the Blind Pre-Employment Transitions Services, </a:t>
            </a:r>
            <a:r>
              <a:rPr lang="en-US" sz="2000">
                <a:hlinkClick r:id="rId4"/>
              </a:rPr>
              <a:t>http://www.doe.mass.edu/sped/advisories/2018-4ta.html</a:t>
            </a:r>
            <a:r>
              <a:rPr lang="en-US" sz="2000"/>
              <a:t> </a:t>
            </a:r>
          </a:p>
          <a:p>
            <a:endParaRPr lang="en-US" sz="2000"/>
          </a:p>
          <a:p>
            <a:r>
              <a:rPr lang="en-US" sz="2000"/>
              <a:t>MRC Pre-ETS website: </a:t>
            </a:r>
            <a:r>
              <a:rPr lang="en-US" sz="2000">
                <a:hlinkClick r:id="rId5"/>
              </a:rPr>
              <a:t>Pre-Employment Transition Services (Pre-ETS) | Mass.gov</a:t>
            </a:r>
            <a:endParaRPr lang="en-US" sz="2000"/>
          </a:p>
          <a:p>
            <a:endParaRPr lang="en-US" sz="2000"/>
          </a:p>
          <a:p>
            <a:r>
              <a:rPr lang="en-US" sz="2000"/>
              <a:t>Technical Assistance Advisory SPED </a:t>
            </a:r>
            <a:r>
              <a:rPr lang="fr-FR" sz="2000" i="1"/>
              <a:t>2020-1 Massachusetts </a:t>
            </a:r>
            <a:r>
              <a:rPr lang="fr-FR" sz="2000" i="1" err="1"/>
              <a:t>Rehabilitation</a:t>
            </a:r>
            <a:r>
              <a:rPr lang="fr-FR" sz="2000" i="1"/>
              <a:t> Commission Pre-</a:t>
            </a:r>
            <a:r>
              <a:rPr lang="fr-FR" sz="2000" i="1" err="1"/>
              <a:t>Employment</a:t>
            </a:r>
            <a:r>
              <a:rPr lang="fr-FR" sz="2000" i="1"/>
              <a:t> Transition Services (Pre-ETS): </a:t>
            </a:r>
            <a:r>
              <a:rPr lang="fr-FR" sz="2000" i="1">
                <a:hlinkClick r:id="rId6"/>
              </a:rPr>
              <a:t>https://www.doe.mass.edu/sped/advisories/2020-1ta.html</a:t>
            </a:r>
            <a:r>
              <a:rPr lang="fr-FR" sz="2000" i="1"/>
              <a:t> </a:t>
            </a:r>
          </a:p>
          <a:p>
            <a:endParaRPr lang="en-US" sz="170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03222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177283"/>
            <a:ext cx="11008567" cy="1513406"/>
          </a:xfrm>
        </p:spPr>
        <p:txBody>
          <a:bodyPr/>
          <a:lstStyle/>
          <a:p>
            <a:r>
              <a:rPr lang="en-US"/>
              <a:t>Five Pre-ETS Services</a:t>
            </a:r>
          </a:p>
        </p:txBody>
      </p:sp>
      <p:graphicFrame>
        <p:nvGraphicFramePr>
          <p:cNvPr id="4" name="Diagram 3" descr="Chart listing the 5 Pre-ETS services.&#10;"/>
          <p:cNvGraphicFramePr/>
          <p:nvPr/>
        </p:nvGraphicFramePr>
        <p:xfrm>
          <a:off x="345233" y="1344858"/>
          <a:ext cx="11523305" cy="514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092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325563"/>
          </a:xfrm>
        </p:spPr>
        <p:txBody>
          <a:bodyPr>
            <a:normAutofit/>
          </a:bodyPr>
          <a:lstStyle/>
          <a:p>
            <a:r>
              <a:rPr lang="en-US" sz="5400"/>
              <a:t>Cost, location, groupings, support</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929384"/>
            <a:ext cx="10515600" cy="4251960"/>
          </a:xfrm>
        </p:spPr>
        <p:txBody>
          <a:bodyPr>
            <a:normAutofit/>
          </a:bodyPr>
          <a:lstStyle/>
          <a:p>
            <a:r>
              <a:rPr lang="en-US" sz="2200"/>
              <a:t>Pre-ETS are provided at </a:t>
            </a:r>
            <a:r>
              <a:rPr lang="en-US" sz="2200" b="1"/>
              <a:t>no cost</a:t>
            </a:r>
            <a:r>
              <a:rPr lang="en-US" sz="2200"/>
              <a:t>.</a:t>
            </a:r>
          </a:p>
          <a:p>
            <a:r>
              <a:rPr lang="en-US" sz="2200"/>
              <a:t>Programs are often held </a:t>
            </a:r>
            <a:r>
              <a:rPr lang="en-US" sz="2200" b="1"/>
              <a:t>in the community </a:t>
            </a:r>
            <a:r>
              <a:rPr lang="en-US" sz="2200"/>
              <a:t>at places such as libraries, workforce centers, employer sites, or a provider’s office. Alternately, Pre-ETS providers may collaborate with LEAs to schedule classes or other experiences </a:t>
            </a:r>
            <a:r>
              <a:rPr lang="en-US" sz="2200" b="1"/>
              <a:t>in schools</a:t>
            </a:r>
            <a:r>
              <a:rPr lang="en-US" sz="2200"/>
              <a:t>. </a:t>
            </a:r>
          </a:p>
          <a:p>
            <a:pPr lvl="1"/>
            <a:r>
              <a:rPr lang="en-US" sz="2200"/>
              <a:t>During or after school hours.</a:t>
            </a:r>
          </a:p>
          <a:p>
            <a:pPr lvl="1"/>
            <a:r>
              <a:rPr lang="en-US" sz="2200"/>
              <a:t>Should complement school-based programming. </a:t>
            </a:r>
          </a:p>
          <a:p>
            <a:r>
              <a:rPr lang="en-US" sz="2200"/>
              <a:t>Pre-ETS typically delivered in </a:t>
            </a:r>
            <a:r>
              <a:rPr lang="en-US" sz="2200" b="1"/>
              <a:t>group settings</a:t>
            </a:r>
            <a:r>
              <a:rPr lang="en-US" sz="2200"/>
              <a:t>.</a:t>
            </a:r>
          </a:p>
          <a:p>
            <a:r>
              <a:rPr lang="en-US" sz="2200"/>
              <a:t>Providers may have </a:t>
            </a:r>
            <a:r>
              <a:rPr lang="en-US" sz="2200" b="1"/>
              <a:t>limited capacity to provide significant accommodations or modifications</a:t>
            </a:r>
            <a:r>
              <a:rPr lang="en-US" sz="2200"/>
              <a:t> and will develop partnerships with schools and other entities to expand their repertoire of available supports. </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466644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261258" y="673770"/>
            <a:ext cx="4516016" cy="2414488"/>
          </a:xfrm>
        </p:spPr>
        <p:txBody>
          <a:bodyPr anchor="t">
            <a:normAutofit/>
          </a:bodyPr>
          <a:lstStyle/>
          <a:p>
            <a:r>
              <a:rPr lang="en-US" sz="4200">
                <a:solidFill>
                  <a:srgbClr val="FFFFFF"/>
                </a:solidFill>
              </a:rPr>
              <a:t>How to connect students to Pre-ETS</a:t>
            </a:r>
          </a:p>
        </p:txBody>
      </p:sp>
      <p:sp>
        <p:nvSpPr>
          <p:cNvPr id="3" name="Content Placeholder 2"/>
          <p:cNvSpPr>
            <a:spLocks noGrp="1"/>
          </p:cNvSpPr>
          <p:nvPr>
            <p:ph idx="1"/>
          </p:nvPr>
        </p:nvSpPr>
        <p:spPr>
          <a:xfrm>
            <a:off x="6095999" y="251927"/>
            <a:ext cx="5254754" cy="6469548"/>
          </a:xfrm>
        </p:spPr>
        <p:txBody>
          <a:bodyPr>
            <a:normAutofit/>
          </a:bodyPr>
          <a:lstStyle/>
          <a:p>
            <a:r>
              <a:rPr lang="en-US" sz="2000"/>
              <a:t>School, parent, or student contacts the Pre-ETS provider, who shares information on the provider’s services and procedures. </a:t>
            </a:r>
          </a:p>
          <a:p>
            <a:r>
              <a:rPr lang="en-US" sz="2000"/>
              <a:t>School, parent, or student </a:t>
            </a:r>
            <a:r>
              <a:rPr lang="en-US" sz="2000" b="1"/>
              <a:t>completes the Pre-ETS referral form</a:t>
            </a:r>
            <a:r>
              <a:rPr lang="en-US" sz="2000"/>
              <a:t>, which includes parent consent if the student is under age 18.  </a:t>
            </a:r>
          </a:p>
          <a:p>
            <a:r>
              <a:rPr lang="en-US" sz="2000"/>
              <a:t>The school, parent, and/or student, </a:t>
            </a:r>
            <a:r>
              <a:rPr lang="en-US" sz="2000" b="1"/>
              <a:t>compile required disability documentation </a:t>
            </a:r>
            <a:r>
              <a:rPr lang="en-US" sz="2000"/>
              <a:t>to share with the Pre-ETS provider. Possible documentation may include the IEP, medical documents, psychosocial report, or 504 Plan. </a:t>
            </a:r>
          </a:p>
          <a:p>
            <a:r>
              <a:rPr lang="en-US" sz="2000"/>
              <a:t>The provider conducts an </a:t>
            </a:r>
            <a:r>
              <a:rPr lang="en-US" sz="2000" b="1"/>
              <a:t>initial intake </a:t>
            </a:r>
            <a:r>
              <a:rPr lang="en-US" sz="2000"/>
              <a:t>to learn about the student. Intakes and initial orientations or workshops may take place in schools or at MRC/MCB offices. Pre-ETS providers will then </a:t>
            </a:r>
            <a:r>
              <a:rPr lang="en-US" sz="2000" b="1"/>
              <a:t>develop a service plan </a:t>
            </a:r>
            <a:r>
              <a:rPr lang="en-US" sz="2000"/>
              <a:t>for approval by MRC/MCB before students are able to initiate services.</a:t>
            </a:r>
          </a:p>
          <a:p>
            <a:r>
              <a:rPr lang="en-US" sz="2000" b="1"/>
              <a:t>MRC/MCB approves the Pre-ETS service plan</a:t>
            </a:r>
            <a:r>
              <a:rPr lang="en-US" sz="2000"/>
              <a:t>, and </a:t>
            </a:r>
            <a:r>
              <a:rPr lang="en-US" sz="2000" b="1"/>
              <a:t>Pre-ETS services begin </a:t>
            </a:r>
            <a:r>
              <a:rPr lang="en-US" sz="2000"/>
              <a:t>after the provider contacts the student. </a:t>
            </a:r>
          </a:p>
          <a:p>
            <a:endParaRPr lang="en-US" sz="2000"/>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3743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01221"/>
            <a:ext cx="10515600" cy="1348065"/>
          </a:xfrm>
        </p:spPr>
        <p:txBody>
          <a:bodyPr>
            <a:normAutofit/>
          </a:bodyPr>
          <a:lstStyle/>
          <a:p>
            <a:r>
              <a:rPr lang="en-US" sz="5400">
                <a:solidFill>
                  <a:srgbClr val="FFFFFF"/>
                </a:solidFill>
              </a:rPr>
              <a:t>Effective collaboration tips</a:t>
            </a:r>
          </a:p>
        </p:txBody>
      </p:sp>
      <p:sp>
        <p:nvSpPr>
          <p:cNvPr id="3" name="Content Placeholder 2"/>
          <p:cNvSpPr>
            <a:spLocks noGrp="1"/>
          </p:cNvSpPr>
          <p:nvPr>
            <p:ph idx="1"/>
          </p:nvPr>
        </p:nvSpPr>
        <p:spPr>
          <a:xfrm>
            <a:off x="111967" y="2565918"/>
            <a:ext cx="11877870" cy="3890861"/>
          </a:xfrm>
        </p:spPr>
        <p:txBody>
          <a:bodyPr>
            <a:normAutofit/>
          </a:bodyPr>
          <a:lstStyle/>
          <a:p>
            <a:r>
              <a:rPr lang="en-US" sz="2000"/>
              <a:t>Designate </a:t>
            </a:r>
            <a:r>
              <a:rPr lang="en-US" sz="2000" b="1"/>
              <a:t>at least one school staff person </a:t>
            </a:r>
            <a:r>
              <a:rPr lang="en-US" sz="2000"/>
              <a:t>to be the LEA’s liaison with MRC/MCB and Pre-ETS staff.</a:t>
            </a:r>
          </a:p>
          <a:p>
            <a:r>
              <a:rPr lang="en-US" sz="2000"/>
              <a:t>Help school personnel understand that Pre-ETS is available for students with who have IEPs, 504 Plans, or any form of disability documentation.</a:t>
            </a:r>
          </a:p>
          <a:p>
            <a:r>
              <a:rPr lang="en-US" sz="2000"/>
              <a:t>Partner with MRC/MCB and Pre-ETS providers to develop joint methods for communication. Consider developing a Memorandum of Understanding with a local Pre-ETS provider.</a:t>
            </a:r>
          </a:p>
          <a:p>
            <a:r>
              <a:rPr lang="en-US" sz="2000"/>
              <a:t>Coordinate with MRC/MCB to ensure that students who are one year from high school exit understand how to apply for VR services (not Pre-ETS). </a:t>
            </a:r>
          </a:p>
          <a:p>
            <a:r>
              <a:rPr lang="en-US" sz="2000"/>
              <a:t>Invite MRC/MCB VR counselors and/or Pre-ETS providers to participate in 504 and IEP planning meetings, in full or in part, as appropriate, and with the prior consent of the parent or student who has reached the age of majority. </a:t>
            </a:r>
          </a:p>
          <a:p>
            <a:r>
              <a:rPr lang="en-US" sz="2000"/>
              <a:t>Partner with MRC/MCB and Pre-ETS providers to </a:t>
            </a:r>
            <a:r>
              <a:rPr lang="en-US" sz="2000" b="1"/>
              <a:t>coordinate</a:t>
            </a:r>
            <a:r>
              <a:rPr lang="en-US" sz="2000"/>
              <a:t> Pre-ETS with secondary transition services.</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7443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0">
                <a:solidFill>
                  <a:schemeClr val="bg1"/>
                </a:solidFill>
                <a:latin typeface="Segoe SemiBold"/>
                <a:cs typeface="Segoe SemiBold" panose="020B0703040204020203" pitchFamily="34" charset="0"/>
              </a:rPr>
              <a:t>03</a:t>
            </a:r>
            <a:endParaRPr kumimoji="0" lang="zh-CN" altLang="en-US" sz="60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56955"/>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a:solidFill>
                  <a:schemeClr val="accent1">
                    <a:lumMod val="50000"/>
                  </a:schemeClr>
                </a:solidFill>
                <a:latin typeface="+mj-lt"/>
                <a:cs typeface="Arial"/>
              </a:rPr>
              <a:t>IEP Improvement Project Update</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2240331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C458-3E39-91D2-EED7-D81C92C5EAF7}"/>
              </a:ext>
            </a:extLst>
          </p:cNvPr>
          <p:cNvSpPr>
            <a:spLocks noGrp="1"/>
          </p:cNvSpPr>
          <p:nvPr>
            <p:ph type="title"/>
          </p:nvPr>
        </p:nvSpPr>
        <p:spPr/>
        <p:txBody>
          <a:bodyPr/>
          <a:lstStyle/>
          <a:p>
            <a:r>
              <a:rPr lang="en-US"/>
              <a:t>“Introduction and Overview” PDF Available</a:t>
            </a:r>
          </a:p>
        </p:txBody>
      </p:sp>
      <p:pic>
        <p:nvPicPr>
          <p:cNvPr id="6" name="Content Placeholder 5" descr="Screenshot showing the Referral, Evaluation, and Eligibility website, including location of the PDF.">
            <a:extLst>
              <a:ext uri="{FF2B5EF4-FFF2-40B4-BE49-F238E27FC236}">
                <a16:creationId xmlns:a16="http://schemas.microsoft.com/office/drawing/2014/main" id="{CF43C7B9-4B8F-3C1D-D951-2BF3D23CDF53}"/>
              </a:ext>
            </a:extLst>
          </p:cNvPr>
          <p:cNvPicPr>
            <a:picLocks noGrp="1" noChangeAspect="1"/>
          </p:cNvPicPr>
          <p:nvPr>
            <p:ph idx="1"/>
          </p:nvPr>
        </p:nvPicPr>
        <p:blipFill rotWithShape="1">
          <a:blip r:embed="rId3"/>
          <a:srcRect t="11213" r="1698" b="13109"/>
          <a:stretch/>
        </p:blipFill>
        <p:spPr>
          <a:xfrm>
            <a:off x="1382719" y="1621518"/>
            <a:ext cx="9426562" cy="4082143"/>
          </a:xfrm>
        </p:spPr>
      </p:pic>
      <p:sp>
        <p:nvSpPr>
          <p:cNvPr id="7" name="Arrow: Down 6" descr="Arrow pointing out the location of the PDF within the Referral, Evaluation, and Eligibility website.">
            <a:extLst>
              <a:ext uri="{FF2B5EF4-FFF2-40B4-BE49-F238E27FC236}">
                <a16:creationId xmlns:a16="http://schemas.microsoft.com/office/drawing/2014/main" id="{FBDDB461-ED27-F4AB-FFBC-20AD00ABD2D6}"/>
              </a:ext>
            </a:extLst>
          </p:cNvPr>
          <p:cNvSpPr/>
          <p:nvPr/>
        </p:nvSpPr>
        <p:spPr>
          <a:xfrm rot="3189472">
            <a:off x="9923737" y="2641140"/>
            <a:ext cx="499872" cy="1539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F32B6C1-6B38-0E63-D49B-2E00AA266EE4}"/>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172535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7146-B145-09EF-6584-72A244E40C87}"/>
              </a:ext>
            </a:extLst>
          </p:cNvPr>
          <p:cNvSpPr>
            <a:spLocks noGrp="1"/>
          </p:cNvSpPr>
          <p:nvPr>
            <p:ph type="title"/>
          </p:nvPr>
        </p:nvSpPr>
        <p:spPr/>
        <p:txBody>
          <a:bodyPr/>
          <a:lstStyle/>
          <a:p>
            <a:r>
              <a:rPr lang="en-US"/>
              <a:t>UPDATES to DRAFT IEP Form and PDF Version</a:t>
            </a:r>
          </a:p>
        </p:txBody>
      </p:sp>
      <p:sp>
        <p:nvSpPr>
          <p:cNvPr id="3" name="Content Placeholder 2">
            <a:extLst>
              <a:ext uri="{FF2B5EF4-FFF2-40B4-BE49-F238E27FC236}">
                <a16:creationId xmlns:a16="http://schemas.microsoft.com/office/drawing/2014/main" id="{3EA32314-87D6-398B-CA8F-D1D9A4E227BE}"/>
              </a:ext>
            </a:extLst>
          </p:cNvPr>
          <p:cNvSpPr>
            <a:spLocks noGrp="1"/>
          </p:cNvSpPr>
          <p:nvPr>
            <p:ph idx="1"/>
          </p:nvPr>
        </p:nvSpPr>
        <p:spPr/>
        <p:txBody>
          <a:bodyPr/>
          <a:lstStyle/>
          <a:p>
            <a:r>
              <a:rPr lang="en-US"/>
              <a:t>Labels for each TAB have changed</a:t>
            </a:r>
          </a:p>
          <a:p>
            <a:r>
              <a:rPr lang="en-US"/>
              <a:t>Minor changes to formatting throughout</a:t>
            </a:r>
          </a:p>
          <a:p>
            <a:r>
              <a:rPr lang="en-US"/>
              <a:t>Special Factors: “Behavior” section reworded and format updated</a:t>
            </a:r>
          </a:p>
          <a:p>
            <a:r>
              <a:rPr lang="en-US"/>
              <a:t>Ability to add rows for benchmarks/objectives added</a:t>
            </a:r>
          </a:p>
          <a:p>
            <a:r>
              <a:rPr lang="en-US"/>
              <a:t>Service Delivery: Duplicate “Community Site” removed and “General Education Classroom” added</a:t>
            </a:r>
          </a:p>
          <a:p>
            <a:r>
              <a:rPr lang="en-US"/>
              <a:t>Age of majority section added</a:t>
            </a:r>
          </a:p>
          <a:p>
            <a:endParaRPr lang="en-US"/>
          </a:p>
          <a:p>
            <a:endParaRPr lang="en-US"/>
          </a:p>
        </p:txBody>
      </p:sp>
      <p:sp>
        <p:nvSpPr>
          <p:cNvPr id="4" name="Slide Number Placeholder 3">
            <a:extLst>
              <a:ext uri="{FF2B5EF4-FFF2-40B4-BE49-F238E27FC236}">
                <a16:creationId xmlns:a16="http://schemas.microsoft.com/office/drawing/2014/main" id="{CDD0C3AA-FCCE-053A-5E92-BA562F81A1AC}"/>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177866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a:effectLst/>
            </a:endParaRPr>
          </a:p>
        </p:txBody>
      </p:sp>
      <p:sp>
        <p:nvSpPr>
          <p:cNvPr id="8" name="矩形 7">
            <a:extLst>
              <a:ext uri="{FF2B5EF4-FFF2-40B4-BE49-F238E27FC236}">
                <a16:creationId xmlns:a16="http://schemas.microsoft.com/office/drawing/2014/main" id="{C0795994-20AF-4E22-89F5-60153C5543DF}"/>
              </a:ext>
            </a:extLst>
          </p:cNvPr>
          <p:cNvSpPr/>
          <p:nvPr/>
        </p:nvSpPr>
        <p:spPr>
          <a:xfrm>
            <a:off x="3044664" y="393761"/>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01</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28" name="文本框 10">
            <a:extLst>
              <a:ext uri="{FF2B5EF4-FFF2-40B4-BE49-F238E27FC236}">
                <a16:creationId xmlns:a16="http://schemas.microsoft.com/office/drawing/2014/main" id="{B770F79C-4B83-252F-3612-5AA7DA5317B5}"/>
              </a:ext>
            </a:extLst>
          </p:cNvPr>
          <p:cNvSpPr txBox="1"/>
          <p:nvPr/>
        </p:nvSpPr>
        <p:spPr>
          <a:xfrm>
            <a:off x="4119474" y="432070"/>
            <a:ext cx="7902386"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lang="en-US" altLang="zh-CN" sz="3200" dirty="0">
                <a:solidFill>
                  <a:srgbClr val="203B6A">
                    <a:lumMod val="50000"/>
                  </a:srgbClr>
                </a:solidFill>
                <a:latin typeface="Segoe UI Semibold"/>
                <a:ea typeface="Segoe UI Black"/>
                <a:cs typeface="Arial"/>
              </a:rPr>
              <a:t>Special Education Updates</a:t>
            </a:r>
            <a:endParaRPr kumimoji="0" lang="en-US" altLang="zh-CN" sz="3200" b="0" i="0" u="none" strike="noStrike" kern="1200" cap="none" spc="0" normalizeH="0" baseline="0" noProof="0" dirty="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endParaRPr>
          </a:p>
        </p:txBody>
      </p:sp>
      <p:sp>
        <p:nvSpPr>
          <p:cNvPr id="13" name="矩形 7">
            <a:extLst>
              <a:ext uri="{FF2B5EF4-FFF2-40B4-BE49-F238E27FC236}">
                <a16:creationId xmlns:a16="http://schemas.microsoft.com/office/drawing/2014/main" id="{78100357-6D62-4EA8-9540-D45BE9FE7C94}"/>
              </a:ext>
            </a:extLst>
          </p:cNvPr>
          <p:cNvSpPr/>
          <p:nvPr/>
        </p:nvSpPr>
        <p:spPr>
          <a:xfrm>
            <a:off x="3044664" y="2041272"/>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02</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26" name="文本框 8">
            <a:extLst>
              <a:ext uri="{FF2B5EF4-FFF2-40B4-BE49-F238E27FC236}">
                <a16:creationId xmlns:a16="http://schemas.microsoft.com/office/drawing/2014/main" id="{CCFED3AA-BF2B-435B-B95C-873C1C5C89BD}"/>
              </a:ext>
            </a:extLst>
          </p:cNvPr>
          <p:cNvSpPr txBox="1"/>
          <p:nvPr/>
        </p:nvSpPr>
        <p:spPr>
          <a:xfrm>
            <a:off x="4119474" y="2178991"/>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lang="en-US" altLang="zh-CN" sz="3200">
                <a:solidFill>
                  <a:schemeClr val="tx1">
                    <a:lumMod val="75000"/>
                  </a:schemeClr>
                </a:solidFill>
                <a:latin typeface="Segoe UI Semibold"/>
                <a:ea typeface="Segoe UI Black"/>
                <a:cs typeface="Arial"/>
              </a:rPr>
              <a:t>MA Commission for the Blind and Pre-Employment Transition Services</a:t>
            </a:r>
            <a:endParaRPr kumimoji="0" lang="en-US" altLang="zh-CN" sz="3200" b="0" i="0" u="none" strike="noStrike" kern="1200" cap="none" spc="0" normalizeH="0" baseline="0" noProof="0">
              <a:ln>
                <a:noFill/>
              </a:ln>
              <a:solidFill>
                <a:schemeClr val="tx1">
                  <a:lumMod val="75000"/>
                </a:schemeClr>
              </a:solidFill>
              <a:effectLst/>
              <a:uLnTx/>
              <a:uFillTx/>
              <a:latin typeface="Segoe UI Semibold"/>
              <a:ea typeface="Segoe UI Black"/>
              <a:cs typeface="Arial"/>
            </a:endParaRPr>
          </a:p>
        </p:txBody>
      </p:sp>
      <p:sp>
        <p:nvSpPr>
          <p:cNvPr id="23" name="矩形 13">
            <a:extLst>
              <a:ext uri="{FF2B5EF4-FFF2-40B4-BE49-F238E27FC236}">
                <a16:creationId xmlns:a16="http://schemas.microsoft.com/office/drawing/2014/main" id="{F0616228-4478-4196-98F0-127403841719}"/>
              </a:ext>
            </a:extLst>
          </p:cNvPr>
          <p:cNvSpPr/>
          <p:nvPr/>
        </p:nvSpPr>
        <p:spPr>
          <a:xfrm>
            <a:off x="3044664" y="3677056"/>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Segoe UI Semibold"/>
                <a:ea typeface="+mn-ea"/>
                <a:cs typeface="Segoe SemiBold" panose="020B0703040204020203" pitchFamily="34" charset="0"/>
              </a:rPr>
              <a:t>03</a:t>
            </a:r>
            <a:endParaRPr kumimoji="0" lang="zh-CN" altLang="en-US" sz="3200" b="0" i="0" u="none" strike="noStrike" kern="1200" cap="none" spc="0" normalizeH="0" baseline="0" noProof="0" dirty="0">
              <a:ln>
                <a:noFill/>
              </a:ln>
              <a:solidFill>
                <a:prstClr val="white"/>
              </a:solidFill>
              <a:effectLst/>
              <a:uLnTx/>
              <a:uFillTx/>
              <a:latin typeface="Segoe UI Semibold"/>
              <a:ea typeface="+mn-ea"/>
              <a:cs typeface="Segoe SemiBold" panose="020B0703040204020203" pitchFamily="34" charset="0"/>
            </a:endParaRPr>
          </a:p>
        </p:txBody>
      </p:sp>
      <p:sp>
        <p:nvSpPr>
          <p:cNvPr id="18" name="文本框 8">
            <a:extLst>
              <a:ext uri="{FF2B5EF4-FFF2-40B4-BE49-F238E27FC236}">
                <a16:creationId xmlns:a16="http://schemas.microsoft.com/office/drawing/2014/main" id="{2984198B-FF82-42C8-A833-3962858B0872}"/>
              </a:ext>
              <a:ext uri="{C183D7F6-B498-43B3-948B-1728B52AA6E4}">
                <adec:decorative xmlns:adec="http://schemas.microsoft.com/office/drawing/2017/decorative" val="0"/>
              </a:ext>
            </a:extLst>
          </p:cNvPr>
          <p:cNvSpPr txBox="1"/>
          <p:nvPr/>
        </p:nvSpPr>
        <p:spPr>
          <a:xfrm>
            <a:off x="4040450" y="3753345"/>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203B6A">
                    <a:lumMod val="50000"/>
                  </a:srgbClr>
                </a:solidFill>
                <a:effectLst/>
                <a:uLnTx/>
                <a:uFillTx/>
                <a:latin typeface="Segoe UI Semibold"/>
                <a:ea typeface="Segoe UI Black" panose="020B0A02040204020203" pitchFamily="34" charset="0"/>
                <a:cs typeface="Arial"/>
              </a:rPr>
              <a:t>IEP Improvement Project Updates  </a:t>
            </a:r>
            <a:endParaRPr kumimoji="0" lang="zh-CN" altLang="en-US" sz="3200" b="0" i="0" u="none" strike="noStrike" kern="1200" cap="none" spc="0" normalizeH="0" baseline="0" noProof="0" dirty="0">
              <a:ln>
                <a:noFill/>
              </a:ln>
              <a:solidFill>
                <a:srgbClr val="203B6A">
                  <a:lumMod val="50000"/>
                </a:srgbClr>
              </a:solidFill>
              <a:effectLst/>
              <a:uLnTx/>
              <a:uFillTx/>
              <a:latin typeface="Segoe UI Semibold"/>
              <a:cs typeface="Arial"/>
            </a:endParaRPr>
          </a:p>
        </p:txBody>
      </p:sp>
      <p:sp>
        <p:nvSpPr>
          <p:cNvPr id="17" name="矩形 9">
            <a:extLst>
              <a:ext uri="{FF2B5EF4-FFF2-40B4-BE49-F238E27FC236}">
                <a16:creationId xmlns:a16="http://schemas.microsoft.com/office/drawing/2014/main" id="{03009CE6-FDF0-4C27-A221-B23BFB65A2C0}"/>
              </a:ext>
            </a:extLst>
          </p:cNvPr>
          <p:cNvSpPr/>
          <p:nvPr/>
        </p:nvSpPr>
        <p:spPr>
          <a:xfrm>
            <a:off x="3044664" y="5341043"/>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dirty="0">
                <a:latin typeface="Segoe UI Semibold"/>
                <a:cs typeface="Segoe SemiBold" panose="020B0703040204020203" pitchFamily="34" charset="0"/>
              </a:rPr>
              <a:t>04</a:t>
            </a:r>
            <a:endParaRPr kumimoji="0" lang="zh-CN" altLang="en-US" sz="3200" b="0" i="0" u="none" strike="noStrike" kern="1200" cap="none" spc="0" normalizeH="0" baseline="0" noProof="0" dirty="0">
              <a:ln>
                <a:noFill/>
              </a:ln>
              <a:solidFill>
                <a:prstClr val="white"/>
              </a:solidFill>
              <a:effectLst/>
              <a:uLnTx/>
              <a:uFillTx/>
              <a:latin typeface="Segoe UI Semibold"/>
              <a:ea typeface="+mn-ea"/>
              <a:cs typeface="Segoe SemiBold" panose="020B0703040204020203" pitchFamily="34" charset="0"/>
            </a:endParaRPr>
          </a:p>
        </p:txBody>
      </p:sp>
      <p:sp>
        <p:nvSpPr>
          <p:cNvPr id="19" name="文本框 10">
            <a:extLst>
              <a:ext uri="{FF2B5EF4-FFF2-40B4-BE49-F238E27FC236}">
                <a16:creationId xmlns:a16="http://schemas.microsoft.com/office/drawing/2014/main" id="{DF2A6C08-D1C9-401A-B175-4D72296E4EFA}"/>
              </a:ext>
            </a:extLst>
          </p:cNvPr>
          <p:cNvSpPr txBox="1"/>
          <p:nvPr/>
        </p:nvSpPr>
        <p:spPr>
          <a:xfrm>
            <a:off x="3959482" y="5457780"/>
            <a:ext cx="7902386" cy="51348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rPr>
              <a:t>Q&amp;A</a:t>
            </a:r>
          </a:p>
        </p:txBody>
      </p:sp>
    </p:spTree>
    <p:extLst>
      <p:ext uri="{BB962C8B-B14F-4D97-AF65-F5344CB8AC3E}">
        <p14:creationId xmlns:p14="http://schemas.microsoft.com/office/powerpoint/2010/main" val="158034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7E32-FF63-4100-9208-A1CD0C330E30}"/>
              </a:ext>
            </a:extLst>
          </p:cNvPr>
          <p:cNvSpPr>
            <a:spLocks noGrp="1"/>
          </p:cNvSpPr>
          <p:nvPr>
            <p:ph type="title"/>
          </p:nvPr>
        </p:nvSpPr>
        <p:spPr>
          <a:xfrm>
            <a:off x="567676" y="237897"/>
            <a:ext cx="11370972" cy="679905"/>
          </a:xfrm>
        </p:spPr>
        <p:txBody>
          <a:bodyPr/>
          <a:lstStyle/>
          <a:p>
            <a:r>
              <a:rPr lang="en-US"/>
              <a:t>Universal Input: IEP Draft Form Survey NOW AVAILABLE!</a:t>
            </a:r>
          </a:p>
        </p:txBody>
      </p:sp>
      <p:graphicFrame>
        <p:nvGraphicFramePr>
          <p:cNvPr id="5" name="Content Placeholder 4" descr="Three boxes labeled &quot;Early Adopters&quot;, &quot;Targeted Engagement&quot;, and &quot;Universal Input&quot;.">
            <a:extLst>
              <a:ext uri="{FF2B5EF4-FFF2-40B4-BE49-F238E27FC236}">
                <a16:creationId xmlns:a16="http://schemas.microsoft.com/office/drawing/2014/main" id="{84213EE9-CC03-4C67-AA2E-7922A0DA5E35}"/>
              </a:ext>
            </a:extLst>
          </p:cNvPr>
          <p:cNvGraphicFramePr>
            <a:graphicFrameLocks noGrp="1"/>
          </p:cNvGraphicFramePr>
          <p:nvPr>
            <p:ph idx="1"/>
            <p:extLst>
              <p:ext uri="{D42A27DB-BD31-4B8C-83A1-F6EECF244321}">
                <p14:modId xmlns:p14="http://schemas.microsoft.com/office/powerpoint/2010/main" val="1010294073"/>
              </p:ext>
            </p:extLst>
          </p:nvPr>
        </p:nvGraphicFramePr>
        <p:xfrm>
          <a:off x="568325" y="1230313"/>
          <a:ext cx="11369675" cy="5049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Down 2" descr="Arrow pointing downward to box labeled &quot;Universal Input&quot;.">
            <a:extLst>
              <a:ext uri="{FF2B5EF4-FFF2-40B4-BE49-F238E27FC236}">
                <a16:creationId xmlns:a16="http://schemas.microsoft.com/office/drawing/2014/main" id="{31AC864A-99BB-D90C-761D-64A065A721C7}"/>
              </a:ext>
            </a:extLst>
          </p:cNvPr>
          <p:cNvSpPr/>
          <p:nvPr/>
        </p:nvSpPr>
        <p:spPr>
          <a:xfrm rot="2986208">
            <a:off x="8127526" y="2679669"/>
            <a:ext cx="966145" cy="215112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8F9A8A9-84BC-4161-A359-6CC8F01A3EF1}"/>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794311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ashtag and @ notification icons">
            <a:extLst>
              <a:ext uri="{FF2B5EF4-FFF2-40B4-BE49-F238E27FC236}">
                <a16:creationId xmlns:a16="http://schemas.microsoft.com/office/drawing/2014/main" id="{C26482D6-51EC-48A3-B423-4556F83E619C}"/>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BDF25CE-661B-42C8-98B1-CA91EE4221C7}"/>
              </a:ext>
            </a:extLst>
          </p:cNvPr>
          <p:cNvSpPr txBox="1">
            <a:spLocks noGrp="1"/>
          </p:cNvSpPr>
          <p:nvPr>
            <p:ph type="title" idx="4294967295"/>
          </p:nvPr>
        </p:nvSpPr>
        <p:spPr>
          <a:xfrm>
            <a:off x="477980" y="1122363"/>
            <a:ext cx="4221019" cy="32041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25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effectLst/>
                <a:uLnTx/>
                <a:uFillTx/>
                <a:latin typeface="+mj-lt"/>
                <a:ea typeface="+mj-ea"/>
                <a:cs typeface="+mj-cs"/>
                <a:hlinkClick r:id="rId3"/>
              </a:rPr>
              <a:t>Feedback survey</a:t>
            </a:r>
            <a:r>
              <a:rPr kumimoji="0" lang="en-US" sz="4400" b="0" i="0" u="none" strike="noStrike" kern="1200" cap="none" spc="0" normalizeH="0" baseline="0" noProof="0">
                <a:ln>
                  <a:noFill/>
                </a:ln>
                <a:effectLst/>
                <a:uLnTx/>
                <a:uFillTx/>
                <a:latin typeface="+mj-lt"/>
                <a:ea typeface="+mj-ea"/>
                <a:cs typeface="+mj-cs"/>
              </a:rPr>
              <a:t> on Special Education Leaders’ Meetings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25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583D-9433-49FD-B9F3-F31E9B3E46DE}"/>
              </a:ext>
            </a:extLst>
          </p:cNvPr>
          <p:cNvSpPr>
            <a:spLocks noGrp="1"/>
          </p:cNvSpPr>
          <p:nvPr>
            <p:ph type="title"/>
          </p:nvPr>
        </p:nvSpPr>
        <p:spPr/>
        <p:txBody>
          <a:bodyPr/>
          <a:lstStyle/>
          <a:p>
            <a:r>
              <a:rPr lang="en-US"/>
              <a:t>Special Education Updates</a:t>
            </a:r>
          </a:p>
        </p:txBody>
      </p:sp>
      <p:pic>
        <p:nvPicPr>
          <p:cNvPr id="6" name="Picture 5" descr="A group of people in graduation gowns and caps">
            <a:extLst>
              <a:ext uri="{FF2B5EF4-FFF2-40B4-BE49-F238E27FC236}">
                <a16:creationId xmlns:a16="http://schemas.microsoft.com/office/drawing/2014/main" id="{30917C90-7E6E-4BEA-B277-5491FC29E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872" y="1230403"/>
            <a:ext cx="7738256" cy="3929449"/>
          </a:xfrm>
          <a:prstGeom prst="rect">
            <a:avLst/>
          </a:prstGeom>
        </p:spPr>
      </p:pic>
      <p:sp>
        <p:nvSpPr>
          <p:cNvPr id="3" name="Content Placeholder 2">
            <a:extLst>
              <a:ext uri="{FF2B5EF4-FFF2-40B4-BE49-F238E27FC236}">
                <a16:creationId xmlns:a16="http://schemas.microsoft.com/office/drawing/2014/main" id="{5A8CA6DA-0BF9-4F06-9C9D-6011256457A9}"/>
              </a:ext>
              <a:ext uri="{C183D7F6-B498-43B3-948B-1728B52AA6E4}">
                <adec:decorative xmlns:adec="http://schemas.microsoft.com/office/drawing/2017/decorative" val="0"/>
              </a:ext>
            </a:extLst>
          </p:cNvPr>
          <p:cNvSpPr>
            <a:spLocks noGrp="1"/>
          </p:cNvSpPr>
          <p:nvPr>
            <p:ph idx="1"/>
          </p:nvPr>
        </p:nvSpPr>
        <p:spPr>
          <a:xfrm>
            <a:off x="393290" y="968830"/>
            <a:ext cx="11692909" cy="5274654"/>
          </a:xfrm>
        </p:spPr>
        <p:txBody>
          <a:bodyPr/>
          <a:lstStyle/>
          <a:p>
            <a:pPr marL="0" indent="0">
              <a:buNone/>
            </a:pPr>
            <a:endParaRPr lang="en-US">
              <a:hlinkClick r:id="rId3"/>
            </a:endParaRPr>
          </a:p>
          <a:p>
            <a:pPr marL="0" indent="0">
              <a:buNone/>
            </a:pPr>
            <a:endParaRPr lang="en-US">
              <a:hlinkClick r:id="rId3"/>
            </a:endParaRPr>
          </a:p>
          <a:p>
            <a:pPr marL="0" indent="0">
              <a:buNone/>
            </a:pPr>
            <a:endParaRPr lang="en-US">
              <a:hlinkClick r:id="rId3"/>
            </a:endParaRPr>
          </a:p>
          <a:p>
            <a:pPr marL="0" indent="0">
              <a:buNone/>
            </a:pPr>
            <a:endParaRPr lang="en-US">
              <a:hlinkClick r:id="rId3"/>
            </a:endParaRPr>
          </a:p>
          <a:p>
            <a:pPr marL="0" indent="0">
              <a:buNone/>
            </a:pPr>
            <a:endParaRPr lang="en-US">
              <a:hlinkClick r:id="rId3"/>
            </a:endParaRPr>
          </a:p>
          <a:p>
            <a:pPr marL="0" indent="0">
              <a:buNone/>
            </a:pPr>
            <a:endParaRPr lang="en-US">
              <a:hlinkClick r:id="rId3"/>
            </a:endParaRPr>
          </a:p>
          <a:p>
            <a:pPr marL="0" indent="0">
              <a:buNone/>
            </a:pPr>
            <a:endParaRPr lang="en-US">
              <a:hlinkClick r:id="rId3"/>
            </a:endParaRPr>
          </a:p>
          <a:p>
            <a:pPr marL="0" indent="0" algn="ctr">
              <a:buNone/>
            </a:pPr>
            <a:r>
              <a:rPr lang="en-US">
                <a:hlinkClick r:id="rId3"/>
              </a:rPr>
              <a:t>Special Education Updates Sign Up Link</a:t>
            </a:r>
            <a:endParaRPr lang="en-US"/>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80439DA3-27E8-4122-8D60-B4CAE8DDE5D6}"/>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1115164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71AEF7-3241-4D19-A68B-6AC2F03AC701}"/>
              </a:ext>
              <a:ext uri="{C183D7F6-B498-43B3-948B-1728B52AA6E4}">
                <adec:decorative xmlns:adec="http://schemas.microsoft.com/office/drawing/2017/decorative" val="1"/>
              </a:ext>
            </a:extLst>
          </p:cNvPr>
          <p:cNvSpPr/>
          <p:nvPr/>
        </p:nvSpPr>
        <p:spPr>
          <a:xfrm>
            <a:off x="1015331" y="445416"/>
            <a:ext cx="9323108" cy="5967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2">
            <a:extLst>
              <a:ext uri="{FF2B5EF4-FFF2-40B4-BE49-F238E27FC236}">
                <a16:creationId xmlns:a16="http://schemas.microsoft.com/office/drawing/2014/main" id="{8D742FA2-294F-4796-98DB-2F899DCB44AB}"/>
              </a:ext>
            </a:extLst>
          </p:cNvPr>
          <p:cNvSpPr txBox="1">
            <a:spLocks noGrp="1"/>
          </p:cNvSpPr>
          <p:nvPr>
            <p:ph type="title" idx="4294967295"/>
          </p:nvPr>
        </p:nvSpPr>
        <p:spPr>
          <a:xfrm>
            <a:off x="2058186" y="1351508"/>
            <a:ext cx="6991546" cy="415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mn-lt"/>
                <a:ea typeface="+mn-ea"/>
                <a:cs typeface="+mn-cs"/>
              </a:rPr>
              <a:t>Next Special Education Leaders’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mn-lt"/>
                <a:ea typeface="+mn-ea"/>
                <a:cs typeface="+mn-cs"/>
              </a:rPr>
              <a:t>July 22, 2022</a:t>
            </a:r>
            <a:br>
              <a:rPr kumimoji="0" lang="en-US" sz="4400" b="0" i="0" u="none" strike="noStrike" kern="1200" cap="none" spc="0" normalizeH="0" baseline="0" noProof="0">
                <a:ln>
                  <a:noFill/>
                </a:ln>
                <a:solidFill>
                  <a:schemeClr val="bg1"/>
                </a:solidFill>
                <a:effectLst/>
                <a:uLnTx/>
                <a:uFillTx/>
                <a:latin typeface="+mn-lt"/>
                <a:ea typeface="+mn-ea"/>
                <a:cs typeface="+mn-cs"/>
              </a:rPr>
            </a:br>
            <a:r>
              <a:rPr kumimoji="0" lang="en-US" sz="4400" b="0" i="0" u="none" strike="noStrike" kern="1200" cap="none" spc="0" normalizeH="0" baseline="0" noProof="0">
                <a:ln>
                  <a:noFill/>
                </a:ln>
                <a:solidFill>
                  <a:schemeClr val="bg1"/>
                </a:solidFill>
                <a:effectLst/>
                <a:uLnTx/>
                <a:uFillTx/>
                <a:latin typeface="+mn-lt"/>
                <a:ea typeface="+mn-ea"/>
                <a:cs typeface="+mn-cs"/>
              </a:rPr>
              <a:t>11:00am – 12:00pm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252510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0">
                <a:solidFill>
                  <a:schemeClr val="bg1"/>
                </a:solidFill>
                <a:latin typeface="Segoe SemiBold"/>
                <a:cs typeface="Segoe SemiBold" panose="020B0703040204020203" pitchFamily="34" charset="0"/>
              </a:rPr>
              <a:t>04</a:t>
            </a:r>
            <a:endParaRPr kumimoji="0" lang="zh-CN" altLang="en-US" sz="60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a:solidFill>
                  <a:schemeClr val="accent1">
                    <a:lumMod val="50000"/>
                  </a:schemeClr>
                </a:solidFill>
                <a:latin typeface="+mj-lt"/>
                <a:cs typeface="Arial"/>
              </a:rPr>
              <a:t>Q&amp;A</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263264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01</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a:solidFill>
                  <a:schemeClr val="accent1">
                    <a:lumMod val="50000"/>
                  </a:schemeClr>
                </a:solidFill>
                <a:latin typeface="+mj-lt"/>
                <a:cs typeface="Arial"/>
              </a:rPr>
              <a:t>Special Education Updates</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101826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ashtag and @ notification icons">
            <a:extLst>
              <a:ext uri="{FF2B5EF4-FFF2-40B4-BE49-F238E27FC236}">
                <a16:creationId xmlns:a16="http://schemas.microsoft.com/office/drawing/2014/main" id="{C26482D6-51EC-48A3-B423-4556F83E619C}"/>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BDF25CE-661B-42C8-98B1-CA91EE4221C7}"/>
              </a:ext>
            </a:extLst>
          </p:cNvPr>
          <p:cNvSpPr txBox="1">
            <a:spLocks noGrp="1"/>
          </p:cNvSpPr>
          <p:nvPr>
            <p:ph type="title" idx="4294967295"/>
          </p:nvPr>
        </p:nvSpPr>
        <p:spPr>
          <a:xfrm>
            <a:off x="477980" y="1122363"/>
            <a:ext cx="4221019" cy="32041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25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effectLst/>
                <a:uLnTx/>
                <a:uFillTx/>
                <a:latin typeface="+mj-lt"/>
                <a:ea typeface="+mj-ea"/>
                <a:cs typeface="+mj-cs"/>
                <a:hlinkClick r:id="rId3"/>
              </a:rPr>
              <a:t>Feedback survey</a:t>
            </a:r>
            <a:r>
              <a:rPr kumimoji="0" lang="en-US" sz="4400" b="0" i="0" u="none" strike="noStrike" kern="1200" cap="none" spc="0" normalizeH="0" baseline="0" noProof="0">
                <a:ln>
                  <a:noFill/>
                </a:ln>
                <a:effectLst/>
                <a:uLnTx/>
                <a:uFillTx/>
                <a:latin typeface="+mj-lt"/>
                <a:ea typeface="+mj-ea"/>
                <a:cs typeface="+mj-cs"/>
              </a:rPr>
              <a:t> on Special Education Leaders’ Meetings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094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Changes to Indicator 7 Data Collection</a:t>
            </a:r>
          </a:p>
        </p:txBody>
      </p:sp>
      <p:sp>
        <p:nvSpPr>
          <p:cNvPr id="9" name="Content Placeholder 8"/>
          <p:cNvSpPr>
            <a:spLocks noGrp="1"/>
          </p:cNvSpPr>
          <p:nvPr>
            <p:ph idx="1"/>
          </p:nvPr>
        </p:nvSpPr>
        <p:spPr>
          <a:xfrm>
            <a:off x="308758" y="1246909"/>
            <a:ext cx="11768447" cy="5201391"/>
          </a:xfrm>
        </p:spPr>
        <p:txBody>
          <a:bodyPr/>
          <a:lstStyle/>
          <a:p>
            <a:r>
              <a:rPr lang="en-US" sz="3000"/>
              <a:t>Current Indicator 7 data collection (including 2021-2022 school year) </a:t>
            </a:r>
          </a:p>
          <a:p>
            <a:pPr lvl="1"/>
            <a:r>
              <a:rPr lang="en-US" sz="2600"/>
              <a:t>Districts submit data based on cohort assignment</a:t>
            </a:r>
          </a:p>
          <a:p>
            <a:pPr lvl="1"/>
            <a:r>
              <a:rPr lang="en-US" sz="2600"/>
              <a:t>Transitioned from </a:t>
            </a:r>
            <a:r>
              <a:rPr lang="en-US" sz="2600" err="1"/>
              <a:t>SmartForm</a:t>
            </a:r>
            <a:r>
              <a:rPr lang="en-US" sz="2600"/>
              <a:t> to the Early Childhood Outcomes Summary (ECOS) database</a:t>
            </a:r>
          </a:p>
          <a:p>
            <a:pPr lvl="1"/>
            <a:r>
              <a:rPr lang="en-US" sz="2600"/>
              <a:t> 2021-2022 Indicator 7 data due: August 2022</a:t>
            </a:r>
          </a:p>
          <a:p>
            <a:r>
              <a:rPr lang="en-US" sz="3000"/>
              <a:t>Starting 2022-2023 school year</a:t>
            </a:r>
          </a:p>
          <a:p>
            <a:pPr lvl="1"/>
            <a:r>
              <a:rPr lang="en-US" sz="2600"/>
              <a:t>Districts will no longer submit data based on cohort assignment</a:t>
            </a:r>
          </a:p>
          <a:p>
            <a:pPr lvl="1"/>
            <a:r>
              <a:rPr lang="en-US" sz="2600" b="1"/>
              <a:t>All districts </a:t>
            </a:r>
            <a:r>
              <a:rPr lang="en-US" sz="2600"/>
              <a:t>will submit entry and appropriate exit data on an annual basis</a:t>
            </a:r>
          </a:p>
          <a:p>
            <a:pPr lvl="1"/>
            <a:r>
              <a:rPr lang="en-US" sz="2600"/>
              <a:t>Training and resources will be provided in the Fall</a:t>
            </a:r>
          </a:p>
          <a:p>
            <a:pPr marL="457200" lvl="1" indent="0">
              <a:buNone/>
            </a:pPr>
            <a:endParaRPr lang="en-US" sz="2600"/>
          </a:p>
          <a:p>
            <a:pPr lvl="1"/>
            <a:endParaRPr lang="en-US" sz="260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395864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3D20-D2CA-4E42-9398-2229AF207806}"/>
              </a:ext>
            </a:extLst>
          </p:cNvPr>
          <p:cNvSpPr>
            <a:spLocks noGrp="1"/>
          </p:cNvSpPr>
          <p:nvPr>
            <p:ph type="title"/>
          </p:nvPr>
        </p:nvSpPr>
        <p:spPr/>
        <p:txBody>
          <a:bodyPr/>
          <a:lstStyle/>
          <a:p>
            <a:r>
              <a:rPr lang="en-US"/>
              <a:t>Equitable Services Resolution Funds (Year 2)</a:t>
            </a:r>
          </a:p>
        </p:txBody>
      </p:sp>
      <p:sp>
        <p:nvSpPr>
          <p:cNvPr id="3" name="Content Placeholder 2">
            <a:extLst>
              <a:ext uri="{FF2B5EF4-FFF2-40B4-BE49-F238E27FC236}">
                <a16:creationId xmlns:a16="http://schemas.microsoft.com/office/drawing/2014/main" id="{1E0CB0AE-E051-4A35-A78D-BE52C95D45EB}"/>
              </a:ext>
            </a:extLst>
          </p:cNvPr>
          <p:cNvSpPr>
            <a:spLocks noGrp="1"/>
          </p:cNvSpPr>
          <p:nvPr>
            <p:ph idx="1"/>
          </p:nvPr>
        </p:nvSpPr>
        <p:spPr/>
        <p:txBody>
          <a:bodyPr vert="horz" lIns="91440" tIns="45720" rIns="91440" bIns="45720" rtlCol="0" anchor="t">
            <a:noAutofit/>
          </a:bodyPr>
          <a:lstStyle/>
          <a:p>
            <a:pPr>
              <a:buFont typeface="Wingdings" panose="05000000000000000000" pitchFamily="2" charset="2"/>
              <a:buChar char="Ø"/>
            </a:pPr>
            <a:r>
              <a:rPr lang="en-US" sz="2800">
                <a:latin typeface="Calibri"/>
                <a:cs typeface="Calibri"/>
              </a:rPr>
              <a:t>On May 13, 2022, the Department sent </a:t>
            </a:r>
            <a:r>
              <a:rPr lang="en-US" sz="2800" b="0" i="0">
                <a:solidFill>
                  <a:srgbClr val="202020"/>
                </a:solidFill>
                <a:effectLst/>
                <a:latin typeface="Calibri"/>
                <a:cs typeface="Calibri"/>
              </a:rPr>
              <a:t>letters </a:t>
            </a:r>
            <a:r>
              <a:rPr lang="en-US" sz="2800">
                <a:solidFill>
                  <a:srgbClr val="202020"/>
                </a:solidFill>
                <a:latin typeface="Calibri"/>
                <a:cs typeface="Calibri"/>
              </a:rPr>
              <a:t>notifying  </a:t>
            </a:r>
            <a:r>
              <a:rPr lang="en-US" sz="2800">
                <a:latin typeface="Calibri"/>
                <a:cs typeface="Calibri"/>
                <a:hlinkClick r:id="rId3">
                  <a:extLst>
                    <a:ext uri="{A12FA001-AC4F-418D-AE19-62706E023703}">
                      <ahyp:hlinkClr xmlns:ahyp="http://schemas.microsoft.com/office/drawing/2018/hyperlinkcolor" val="tx"/>
                    </a:ext>
                  </a:extLst>
                </a:hlinkClick>
              </a:rPr>
              <a:t>167 LEAs</a:t>
            </a:r>
            <a:r>
              <a:rPr lang="en-US" sz="2800">
                <a:solidFill>
                  <a:srgbClr val="FF0000"/>
                </a:solidFill>
                <a:latin typeface="Calibri"/>
                <a:cs typeface="Calibri"/>
              </a:rPr>
              <a:t>* </a:t>
            </a:r>
            <a:r>
              <a:rPr lang="en-US" sz="2800">
                <a:solidFill>
                  <a:srgbClr val="202020"/>
                </a:solidFill>
                <a:latin typeface="Calibri"/>
                <a:cs typeface="Calibri"/>
              </a:rPr>
              <a:t>that</a:t>
            </a:r>
            <a:r>
              <a:rPr lang="en-US" sz="2800" b="1">
                <a:solidFill>
                  <a:srgbClr val="202020"/>
                </a:solidFill>
                <a:latin typeface="Calibri"/>
                <a:cs typeface="Calibri"/>
              </a:rPr>
              <a:t> </a:t>
            </a:r>
            <a:r>
              <a:rPr lang="en-US" sz="2800">
                <a:solidFill>
                  <a:srgbClr val="202020"/>
                </a:solidFill>
                <a:latin typeface="Calibri"/>
                <a:cs typeface="Calibri"/>
              </a:rPr>
              <a:t>they</a:t>
            </a:r>
            <a:r>
              <a:rPr lang="en-US" sz="2800" b="1">
                <a:solidFill>
                  <a:srgbClr val="202020"/>
                </a:solidFill>
                <a:latin typeface="Calibri"/>
                <a:cs typeface="Calibri"/>
              </a:rPr>
              <a:t> </a:t>
            </a:r>
            <a:r>
              <a:rPr lang="en-US" sz="2800" b="0" i="0">
                <a:solidFill>
                  <a:srgbClr val="202020"/>
                </a:solidFill>
                <a:effectLst/>
                <a:latin typeface="Calibri"/>
                <a:cs typeface="Calibri"/>
              </a:rPr>
              <a:t>will receive an </a:t>
            </a:r>
            <a:r>
              <a:rPr lang="en-US" sz="2800" b="1" i="0">
                <a:solidFill>
                  <a:srgbClr val="202020"/>
                </a:solidFill>
                <a:effectLst/>
                <a:latin typeface="Calibri"/>
                <a:cs typeface="Calibri"/>
              </a:rPr>
              <a:t>allocation</a:t>
            </a:r>
            <a:r>
              <a:rPr lang="en-US" sz="2800" b="0" i="0">
                <a:solidFill>
                  <a:srgbClr val="202020"/>
                </a:solidFill>
                <a:effectLst/>
                <a:latin typeface="Calibri"/>
                <a:cs typeface="Calibri"/>
              </a:rPr>
              <a:t> of the resolution funds for </a:t>
            </a:r>
            <a:r>
              <a:rPr lang="en-US" sz="2800">
                <a:solidFill>
                  <a:srgbClr val="202020"/>
                </a:solidFill>
                <a:latin typeface="Calibri"/>
                <a:cs typeface="Calibri"/>
              </a:rPr>
              <a:t>FY</a:t>
            </a:r>
            <a:r>
              <a:rPr lang="en-US" sz="2800" b="0" i="0">
                <a:solidFill>
                  <a:srgbClr val="202020"/>
                </a:solidFill>
                <a:effectLst/>
                <a:latin typeface="Calibri"/>
                <a:cs typeface="Calibri"/>
              </a:rPr>
              <a:t> 2023.</a:t>
            </a:r>
          </a:p>
          <a:p>
            <a:pPr>
              <a:buFont typeface="Wingdings" panose="05000000000000000000" pitchFamily="2" charset="2"/>
              <a:buChar char="Ø"/>
            </a:pPr>
            <a:r>
              <a:rPr lang="en-US" sz="2800">
                <a:solidFill>
                  <a:srgbClr val="000000"/>
                </a:solidFill>
                <a:latin typeface="Calibri"/>
                <a:cs typeface="Calibri"/>
              </a:rPr>
              <a:t>T</a:t>
            </a:r>
            <a:r>
              <a:rPr lang="en-US" sz="2800" b="0" i="0">
                <a:solidFill>
                  <a:srgbClr val="000000"/>
                </a:solidFill>
                <a:effectLst/>
                <a:latin typeface="Calibri"/>
                <a:cs typeface="Calibri"/>
              </a:rPr>
              <a:t>imely and meaningful consultation regarding the resolution funds is </a:t>
            </a:r>
            <a:r>
              <a:rPr lang="en-US" sz="2800" b="1" i="0">
                <a:solidFill>
                  <a:srgbClr val="000000"/>
                </a:solidFill>
                <a:effectLst/>
                <a:latin typeface="Calibri"/>
                <a:cs typeface="Calibri"/>
              </a:rPr>
              <a:t>required</a:t>
            </a:r>
            <a:r>
              <a:rPr lang="en-US" sz="2800" b="0" i="0">
                <a:solidFill>
                  <a:srgbClr val="000000"/>
                </a:solidFill>
                <a:effectLst/>
                <a:latin typeface="Calibri"/>
                <a:cs typeface="Calibri"/>
              </a:rPr>
              <a:t>.</a:t>
            </a:r>
          </a:p>
          <a:p>
            <a:pPr>
              <a:buFont typeface="Wingdings" panose="05000000000000000000" pitchFamily="2" charset="2"/>
              <a:buChar char="Ø"/>
            </a:pPr>
            <a:r>
              <a:rPr lang="en-US" sz="2800" b="0" i="0">
                <a:solidFill>
                  <a:srgbClr val="000000"/>
                </a:solidFill>
                <a:effectLst/>
                <a:latin typeface="Calibri"/>
                <a:cs typeface="Calibri"/>
              </a:rPr>
              <a:t>LEAs</a:t>
            </a:r>
            <a:r>
              <a:rPr lang="en-US" sz="2800">
                <a:solidFill>
                  <a:srgbClr val="000000"/>
                </a:solidFill>
                <a:latin typeface="Calibri"/>
                <a:cs typeface="Calibri"/>
              </a:rPr>
              <a:t> were</a:t>
            </a:r>
            <a:r>
              <a:rPr lang="en-US" sz="2800" b="0" i="0">
                <a:solidFill>
                  <a:srgbClr val="000000"/>
                </a:solidFill>
                <a:effectLst/>
                <a:latin typeface="Calibri"/>
                <a:cs typeface="Calibri"/>
              </a:rPr>
              <a:t> </a:t>
            </a:r>
            <a:r>
              <a:rPr lang="en-US" sz="2800">
                <a:solidFill>
                  <a:srgbClr val="000000"/>
                </a:solidFill>
                <a:latin typeface="Calibri"/>
                <a:cs typeface="Calibri"/>
              </a:rPr>
              <a:t>required to provide </a:t>
            </a:r>
            <a:r>
              <a:rPr lang="en-US" sz="2800" b="0" i="0">
                <a:solidFill>
                  <a:srgbClr val="000000"/>
                </a:solidFill>
                <a:effectLst/>
                <a:latin typeface="Calibri"/>
                <a:cs typeface="Calibri"/>
              </a:rPr>
              <a:t>DESE with the </a:t>
            </a:r>
            <a:r>
              <a:rPr lang="en-US" sz="2800">
                <a:solidFill>
                  <a:srgbClr val="202020"/>
                </a:solidFill>
                <a:latin typeface="Calibri"/>
                <a:cs typeface="Calibri"/>
                <a:hlinkClick r:id="rId4"/>
              </a:rPr>
              <a:t>affirmation</a:t>
            </a:r>
            <a:r>
              <a:rPr lang="en-US" sz="2800">
                <a:solidFill>
                  <a:srgbClr val="202020"/>
                </a:solidFill>
                <a:latin typeface="Calibri"/>
                <a:cs typeface="Calibri"/>
              </a:rPr>
              <a:t> </a:t>
            </a:r>
            <a:r>
              <a:rPr lang="en-US" sz="2800" b="1" i="0">
                <a:solidFill>
                  <a:srgbClr val="000000"/>
                </a:solidFill>
                <a:effectLst/>
                <a:latin typeface="Calibri"/>
                <a:cs typeface="Calibri"/>
              </a:rPr>
              <a:t>by June 1, 2022</a:t>
            </a:r>
            <a:r>
              <a:rPr lang="en-US" sz="2800" b="0" i="0">
                <a:solidFill>
                  <a:srgbClr val="000000"/>
                </a:solidFill>
                <a:effectLst/>
                <a:latin typeface="Calibri"/>
                <a:cs typeface="Calibri"/>
              </a:rPr>
              <a:t>.</a:t>
            </a:r>
          </a:p>
          <a:p>
            <a:pPr>
              <a:buFont typeface="Wingdings" panose="05000000000000000000" pitchFamily="2" charset="2"/>
              <a:buChar char="Ø"/>
            </a:pPr>
            <a:r>
              <a:rPr lang="en-US" sz="2800">
                <a:effectLst/>
                <a:latin typeface="Calibri"/>
                <a:ea typeface="Calibri" panose="020F0502020204030204" pitchFamily="34" charset="0"/>
                <a:cs typeface="Times New Roman"/>
              </a:rPr>
              <a:t>If you </a:t>
            </a:r>
            <a:r>
              <a:rPr lang="en-US" sz="2800">
                <a:latin typeface="Calibri"/>
                <a:ea typeface="Calibri" panose="020F0502020204030204" pitchFamily="34" charset="0"/>
                <a:cs typeface="Times New Roman"/>
              </a:rPr>
              <a:t>have</a:t>
            </a:r>
            <a:r>
              <a:rPr lang="en-US" sz="2800">
                <a:effectLst/>
                <a:latin typeface="Calibri"/>
                <a:ea typeface="Calibri" panose="020F0502020204030204" pitchFamily="34" charset="0"/>
                <a:cs typeface="Times New Roman"/>
              </a:rPr>
              <a:t> </a:t>
            </a:r>
            <a:r>
              <a:rPr lang="en-US" sz="2800">
                <a:latin typeface="Calibri"/>
                <a:ea typeface="Calibri" panose="020F0502020204030204" pitchFamily="34" charset="0"/>
                <a:cs typeface="Times New Roman"/>
              </a:rPr>
              <a:t>not </a:t>
            </a:r>
            <a:r>
              <a:rPr lang="en-US" sz="2800">
                <a:effectLst/>
                <a:latin typeface="Calibri"/>
                <a:ea typeface="Calibri" panose="020F0502020204030204" pitchFamily="34" charset="0"/>
                <a:cs typeface="Times New Roman"/>
              </a:rPr>
              <a:t>emailed your affirmation, please provide it</a:t>
            </a:r>
            <a:r>
              <a:rPr lang="en-US" sz="2800">
                <a:latin typeface="Calibri"/>
                <a:ea typeface="Calibri" panose="020F0502020204030204" pitchFamily="34" charset="0"/>
                <a:cs typeface="Times New Roman"/>
              </a:rPr>
              <a:t> as soon as possible via email</a:t>
            </a:r>
            <a:r>
              <a:rPr lang="en-US" sz="2800">
                <a:effectLst/>
                <a:latin typeface="Calibri"/>
                <a:ea typeface="Calibri" panose="020F0502020204030204" pitchFamily="34" charset="0"/>
                <a:cs typeface="Times New Roman"/>
              </a:rPr>
              <a:t> </a:t>
            </a:r>
            <a:r>
              <a:rPr lang="en-US" sz="2800">
                <a:latin typeface="Calibri"/>
                <a:ea typeface="Calibri" panose="020F0502020204030204" pitchFamily="34" charset="0"/>
                <a:cs typeface="Times New Roman"/>
              </a:rPr>
              <a:t>to </a:t>
            </a:r>
            <a:r>
              <a:rPr lang="en-US" sz="2800">
                <a:effectLst/>
                <a:latin typeface="Calibri"/>
                <a:ea typeface="Calibri" panose="020F0502020204030204" pitchFamily="34" charset="0"/>
                <a:cs typeface="Times New Roman"/>
              </a:rPr>
              <a:t> </a:t>
            </a:r>
            <a:r>
              <a:rPr lang="en-US" sz="2800" u="sng">
                <a:solidFill>
                  <a:srgbClr val="0563C1"/>
                </a:solidFill>
                <a:effectLst/>
                <a:latin typeface="Calibri"/>
                <a:ea typeface="Calibri" panose="020F0502020204030204" pitchFamily="34" charset="0"/>
                <a:cs typeface="Times New Roman"/>
                <a:hlinkClick r:id="rId5"/>
              </a:rPr>
              <a:t>ideaequitableservices@mass.gov</a:t>
            </a:r>
            <a:endParaRPr lang="en-US" sz="2800" u="sng">
              <a:solidFill>
                <a:srgbClr val="0563C1"/>
              </a:solidFill>
              <a:latin typeface="Calibri"/>
              <a:ea typeface="Calibri" panose="020F0502020204030204" pitchFamily="34" charset="0"/>
              <a:cs typeface="Times New Roman"/>
            </a:endParaRPr>
          </a:p>
          <a:p>
            <a:pPr>
              <a:buFont typeface="Wingdings" panose="05000000000000000000" pitchFamily="2" charset="2"/>
              <a:buChar char="Ø"/>
            </a:pPr>
            <a:r>
              <a:rPr lang="en-US" sz="2800" b="0" i="0">
                <a:solidFill>
                  <a:srgbClr val="202020"/>
                </a:solidFill>
                <a:effectLst/>
                <a:latin typeface="Calibri"/>
                <a:cs typeface="Calibri"/>
              </a:rPr>
              <a:t>If you have any questions regarding these funds or IDEA equitable services, please contact the Department at</a:t>
            </a:r>
            <a:r>
              <a:rPr lang="en-US" sz="2800" b="0" i="0">
                <a:solidFill>
                  <a:srgbClr val="000000"/>
                </a:solidFill>
                <a:effectLst/>
                <a:latin typeface="Calibri"/>
                <a:cs typeface="Calibri"/>
              </a:rPr>
              <a:t> </a:t>
            </a:r>
            <a:r>
              <a:rPr lang="en-US" sz="2800" b="0" i="0" u="sng">
                <a:solidFill>
                  <a:srgbClr val="0563C1"/>
                </a:solidFill>
                <a:effectLst/>
                <a:latin typeface="Calibri"/>
                <a:cs typeface="Calibri"/>
                <a:hlinkClick r:id="rId5"/>
              </a:rPr>
              <a:t>ideaequitableservices@mass.gov</a:t>
            </a:r>
            <a:r>
              <a:rPr lang="en-US" sz="2800" b="0" i="0">
                <a:solidFill>
                  <a:srgbClr val="000000"/>
                </a:solidFill>
                <a:effectLst/>
                <a:latin typeface="Calibri"/>
                <a:cs typeface="Calibri"/>
              </a:rPr>
              <a:t>.</a:t>
            </a:r>
          </a:p>
        </p:txBody>
      </p:sp>
      <p:sp>
        <p:nvSpPr>
          <p:cNvPr id="5" name="Slide Number Placeholder 4">
            <a:extLst>
              <a:ext uri="{FF2B5EF4-FFF2-40B4-BE49-F238E27FC236}">
                <a16:creationId xmlns:a16="http://schemas.microsoft.com/office/drawing/2014/main" id="{6836C3A8-BCB4-7159-DE28-E4E7485C66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97421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6390A3-E23D-4020-BB0C-A21903D67D35}"/>
              </a:ext>
            </a:extLst>
          </p:cNvPr>
          <p:cNvSpPr>
            <a:spLocks noGrp="1"/>
          </p:cNvSpPr>
          <p:nvPr>
            <p:ph type="title"/>
          </p:nvPr>
        </p:nvSpPr>
        <p:spPr/>
        <p:txBody>
          <a:bodyPr/>
          <a:lstStyle/>
          <a:p>
            <a:r>
              <a:rPr lang="en-US" dirty="0"/>
              <a:t>Virtual Job Fair: Massachusetts Public Schools and </a:t>
            </a:r>
            <a:br>
              <a:rPr lang="en-US" dirty="0"/>
            </a:br>
            <a:r>
              <a:rPr lang="en-US" dirty="0"/>
              <a:t>Approved Private Special Education Schools</a:t>
            </a:r>
          </a:p>
        </p:txBody>
      </p:sp>
      <p:sp>
        <p:nvSpPr>
          <p:cNvPr id="5" name="Content Placeholder 4">
            <a:extLst>
              <a:ext uri="{FF2B5EF4-FFF2-40B4-BE49-F238E27FC236}">
                <a16:creationId xmlns:a16="http://schemas.microsoft.com/office/drawing/2014/main" id="{DDC1A0FE-E367-13D3-E1A1-7F13AE9BED7E}"/>
              </a:ext>
            </a:extLst>
          </p:cNvPr>
          <p:cNvSpPr>
            <a:spLocks noGrp="1"/>
          </p:cNvSpPr>
          <p:nvPr>
            <p:ph idx="13"/>
          </p:nvPr>
        </p:nvSpPr>
        <p:spPr>
          <a:xfrm>
            <a:off x="259583" y="1306653"/>
            <a:ext cx="11741917" cy="5521110"/>
          </a:xfrm>
        </p:spPr>
        <p:txBody>
          <a:bodyPr vert="horz" lIns="91440" tIns="45720" rIns="91440" bIns="45720" rtlCol="0" anchor="t">
            <a:noAutofit/>
          </a:bodyPr>
          <a:lstStyle/>
          <a:p>
            <a:pPr marL="0" indent="0">
              <a:buNone/>
            </a:pPr>
            <a:r>
              <a:rPr lang="en-US" sz="3600" b="1">
                <a:solidFill>
                  <a:srgbClr val="000000"/>
                </a:solidFill>
                <a:latin typeface="Segoe UI"/>
                <a:cs typeface="Segoe UI"/>
              </a:rPr>
              <a:t>Save the date: </a:t>
            </a:r>
            <a:endParaRPr lang="en-US" sz="3600" b="1">
              <a:solidFill>
                <a:srgbClr val="000000"/>
              </a:solidFill>
            </a:endParaRPr>
          </a:p>
          <a:p>
            <a:pPr marL="0" indent="0">
              <a:buNone/>
            </a:pPr>
            <a:r>
              <a:rPr lang="en-US" sz="3600" b="1">
                <a:solidFill>
                  <a:srgbClr val="FFC000"/>
                </a:solidFill>
                <a:latin typeface="Segoe UI"/>
                <a:cs typeface="Segoe UI"/>
              </a:rPr>
              <a:t>Wednesday, June 15</a:t>
            </a:r>
            <a:r>
              <a:rPr lang="en-US" sz="3600" b="1" baseline="30000">
                <a:solidFill>
                  <a:srgbClr val="FFC000"/>
                </a:solidFill>
                <a:latin typeface="Segoe UI"/>
                <a:cs typeface="Segoe UI"/>
              </a:rPr>
              <a:t>th</a:t>
            </a:r>
            <a:r>
              <a:rPr lang="en-US" sz="3600" b="1">
                <a:solidFill>
                  <a:srgbClr val="FFC000"/>
                </a:solidFill>
                <a:latin typeface="Segoe UI"/>
                <a:cs typeface="Segoe UI"/>
              </a:rPr>
              <a:t> from 10:00-2:00</a:t>
            </a:r>
          </a:p>
          <a:p>
            <a:pPr marL="0" indent="0">
              <a:buNone/>
            </a:pPr>
            <a:endParaRPr lang="en-US" sz="3600" b="1">
              <a:solidFill>
                <a:srgbClr val="FFC000"/>
              </a:solidFill>
              <a:latin typeface="Segoe UI"/>
              <a:cs typeface="Segoe UI"/>
            </a:endParaRPr>
          </a:p>
          <a:p>
            <a:r>
              <a:rPr lang="en-US" sz="3600">
                <a:latin typeface="Segoe UI"/>
                <a:cs typeface="Segoe UI"/>
              </a:rPr>
              <a:t>Sponsored by DESE and </a:t>
            </a:r>
            <a:r>
              <a:rPr lang="en-US" sz="3600" err="1">
                <a:latin typeface="Segoe UI"/>
                <a:cs typeface="Segoe UI"/>
              </a:rPr>
              <a:t>MassHire</a:t>
            </a:r>
            <a:endParaRPr lang="en-US" sz="3600">
              <a:latin typeface="Segoe UI"/>
              <a:cs typeface="Segoe UI"/>
            </a:endParaRPr>
          </a:p>
          <a:p>
            <a:pPr marL="0" indent="0">
              <a:buNone/>
            </a:pPr>
            <a:endParaRPr lang="en-US"/>
          </a:p>
          <a:p>
            <a:pPr marL="0" indent="0">
              <a:buNone/>
            </a:pPr>
            <a:endParaRPr lang="en-US">
              <a:solidFill>
                <a:srgbClr val="101D35"/>
              </a:solidFill>
              <a:latin typeface="Segoe UI"/>
              <a:cs typeface="Segoe UI"/>
            </a:endParaRPr>
          </a:p>
          <a:p>
            <a:r>
              <a:rPr lang="en-US" sz="3600" b="1">
                <a:latin typeface="Segoe UI"/>
                <a:cs typeface="Segoe UI"/>
              </a:rPr>
              <a:t>Please share with your professional network as well as family and friends.</a:t>
            </a:r>
          </a:p>
        </p:txBody>
      </p:sp>
      <p:pic>
        <p:nvPicPr>
          <p:cNvPr id="1030" name="Picture 6" descr="Roadsign: &quot;New Job Just Ahead&quot;">
            <a:extLst>
              <a:ext uri="{FF2B5EF4-FFF2-40B4-BE49-F238E27FC236}">
                <a16:creationId xmlns:a16="http://schemas.microsoft.com/office/drawing/2014/main" id="{B7FE9DCC-EDF3-41A4-9235-464AC579A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952" y="1047966"/>
            <a:ext cx="3387047" cy="22566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FDA8487-E0BC-4DAE-97F4-05A7F76C8A04}"/>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297501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BA60DB-E825-487C-85F5-7DB1EADFD51A}"/>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
        <p:nvSpPr>
          <p:cNvPr id="6" name="Title 5">
            <a:extLst>
              <a:ext uri="{FF2B5EF4-FFF2-40B4-BE49-F238E27FC236}">
                <a16:creationId xmlns:a16="http://schemas.microsoft.com/office/drawing/2014/main" id="{BDE60538-20BA-4054-B300-F5D792806DDC}"/>
              </a:ext>
            </a:extLst>
          </p:cNvPr>
          <p:cNvSpPr>
            <a:spLocks noGrp="1"/>
          </p:cNvSpPr>
          <p:nvPr>
            <p:ph type="title"/>
          </p:nvPr>
        </p:nvSpPr>
        <p:spPr/>
        <p:txBody>
          <a:bodyPr>
            <a:normAutofit fontScale="90000"/>
          </a:bodyPr>
          <a:lstStyle/>
          <a:p>
            <a:r>
              <a:rPr lang="en-US" sz="3200" dirty="0"/>
              <a:t>Virtual Job Fair: Massachusetts Public Schools and </a:t>
            </a:r>
            <a:br>
              <a:rPr lang="en-US" sz="3200" dirty="0"/>
            </a:br>
            <a:r>
              <a:rPr lang="en-US" sz="3200" dirty="0"/>
              <a:t>Approved Private Special Education Schools</a:t>
            </a:r>
            <a:endParaRPr lang="en-US" dirty="0"/>
          </a:p>
        </p:txBody>
      </p:sp>
      <p:sp>
        <p:nvSpPr>
          <p:cNvPr id="7" name="Content Placeholder 6">
            <a:extLst>
              <a:ext uri="{FF2B5EF4-FFF2-40B4-BE49-F238E27FC236}">
                <a16:creationId xmlns:a16="http://schemas.microsoft.com/office/drawing/2014/main" id="{724A8EE7-86D0-465A-9761-1E1959E35754}"/>
              </a:ext>
            </a:extLst>
          </p:cNvPr>
          <p:cNvSpPr>
            <a:spLocks noGrp="1"/>
          </p:cNvSpPr>
          <p:nvPr>
            <p:ph idx="16"/>
          </p:nvPr>
        </p:nvSpPr>
        <p:spPr>
          <a:xfrm>
            <a:off x="4524867" y="1231010"/>
            <a:ext cx="7240904" cy="4772616"/>
          </a:xfrm>
        </p:spPr>
        <p:txBody>
          <a:bodyPr>
            <a:normAutofit fontScale="92500" lnSpcReduction="20000"/>
          </a:bodyPr>
          <a:lstStyle/>
          <a:p>
            <a:r>
              <a:rPr lang="en-US" sz="2800" dirty="0"/>
              <a:t>All job seekers, from entry level to executive, are invited to attend this FREE, virtual job fair. </a:t>
            </a:r>
          </a:p>
          <a:p>
            <a:r>
              <a:rPr lang="en-US" sz="2800" dirty="0"/>
              <a:t>There are currently thousands of job openings in Massachusetts schools and day and night programs</a:t>
            </a:r>
          </a:p>
          <a:p>
            <a:r>
              <a:rPr lang="en-US" sz="2800" dirty="0"/>
              <a:t>Jobs range from bus driver to guidance counselor to teacher to business analyst to IT specialist to direct care provider.</a:t>
            </a:r>
          </a:p>
          <a:p>
            <a:r>
              <a:rPr lang="en-US" sz="2800" dirty="0"/>
              <a:t>Register now and set up a virtual profile: </a:t>
            </a:r>
            <a:r>
              <a:rPr lang="en-US" sz="2800" b="0" i="0" dirty="0">
                <a:effectLst/>
                <a:latin typeface="Segoe UI" panose="020B0502040204020203" pitchFamily="34" charset="0"/>
                <a:hlinkClick r:id="rId2"/>
              </a:rPr>
              <a:t>https://app.premiervirtual.com/events/35f08eb3-aba8-441f-82e0-4a69a7f590c9/department-of-elementary-and-secondary-education/attendee</a:t>
            </a:r>
            <a:endParaRPr lang="en-US" sz="2800" dirty="0"/>
          </a:p>
          <a:p>
            <a:endParaRPr lang="en-US" sz="2800" dirty="0"/>
          </a:p>
          <a:p>
            <a:endParaRPr lang="en-US" dirty="0"/>
          </a:p>
        </p:txBody>
      </p:sp>
      <p:pic>
        <p:nvPicPr>
          <p:cNvPr id="8" name="Content Placeholder 7" descr="Massachusetts Education job fair flier. ">
            <a:extLst>
              <a:ext uri="{FF2B5EF4-FFF2-40B4-BE49-F238E27FC236}">
                <a16:creationId xmlns:a16="http://schemas.microsoft.com/office/drawing/2014/main" id="{CDF5FDB2-31E4-4F92-BF9F-0F6025CCCC3C}"/>
              </a:ext>
            </a:extLst>
          </p:cNvPr>
          <p:cNvPicPr>
            <a:picLocks noGrp="1" noChangeAspect="1"/>
          </p:cNvPicPr>
          <p:nvPr>
            <p:ph idx="13"/>
          </p:nvPr>
        </p:nvPicPr>
        <p:blipFill rotWithShape="1">
          <a:blip r:embed="rId3"/>
          <a:srcRect l="32311" t="13889" r="32612" b="7084"/>
          <a:stretch/>
        </p:blipFill>
        <p:spPr>
          <a:xfrm>
            <a:off x="567743" y="1231010"/>
            <a:ext cx="3765539" cy="4772025"/>
          </a:xfrm>
          <a:prstGeom prst="rect">
            <a:avLst/>
          </a:prstGeom>
          <a:effectLst/>
        </p:spPr>
      </p:pic>
    </p:spTree>
    <p:extLst>
      <p:ext uri="{BB962C8B-B14F-4D97-AF65-F5344CB8AC3E}">
        <p14:creationId xmlns:p14="http://schemas.microsoft.com/office/powerpoint/2010/main" val="2907227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71AEF7-3241-4D19-A68B-6AC2F03AC701}"/>
              </a:ext>
              <a:ext uri="{C183D7F6-B498-43B3-948B-1728B52AA6E4}">
                <adec:decorative xmlns:adec="http://schemas.microsoft.com/office/drawing/2017/decorative" val="1"/>
              </a:ext>
            </a:extLst>
          </p:cNvPr>
          <p:cNvSpPr/>
          <p:nvPr/>
        </p:nvSpPr>
        <p:spPr>
          <a:xfrm>
            <a:off x="1434446" y="445416"/>
            <a:ext cx="9323108" cy="5967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2">
            <a:extLst>
              <a:ext uri="{FF2B5EF4-FFF2-40B4-BE49-F238E27FC236}">
                <a16:creationId xmlns:a16="http://schemas.microsoft.com/office/drawing/2014/main" id="{8D742FA2-294F-4796-98DB-2F899DCB44AB}"/>
              </a:ext>
            </a:extLst>
          </p:cNvPr>
          <p:cNvSpPr txBox="1">
            <a:spLocks noGrp="1"/>
          </p:cNvSpPr>
          <p:nvPr>
            <p:ph type="title" idx="4294967295"/>
          </p:nvPr>
        </p:nvSpPr>
        <p:spPr>
          <a:xfrm>
            <a:off x="2600227" y="1351507"/>
            <a:ext cx="6991546" cy="415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mn-lt"/>
                <a:ea typeface="+mn-ea"/>
                <a:cs typeface="+mn-cs"/>
              </a:rPr>
              <a:t>Next Special Education Leaders’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mn-lt"/>
                <a:ea typeface="+mn-ea"/>
                <a:cs typeface="+mn-cs"/>
              </a:rPr>
              <a:t>July 22, 2022</a:t>
            </a:r>
            <a:br>
              <a:rPr kumimoji="0" lang="en-US" sz="4400" b="0" i="0" u="none" strike="noStrike" kern="1200" cap="none" spc="0" normalizeH="0" baseline="0" noProof="0">
                <a:ln>
                  <a:noFill/>
                </a:ln>
                <a:solidFill>
                  <a:schemeClr val="bg1"/>
                </a:solidFill>
                <a:effectLst/>
                <a:uLnTx/>
                <a:uFillTx/>
                <a:latin typeface="+mn-lt"/>
                <a:ea typeface="+mn-ea"/>
                <a:cs typeface="+mn-cs"/>
              </a:rPr>
            </a:br>
            <a:r>
              <a:rPr kumimoji="0" lang="en-US" sz="4400" b="0" i="0" u="none" strike="noStrike" kern="1200" cap="none" spc="0" normalizeH="0" baseline="0" noProof="0">
                <a:ln>
                  <a:noFill/>
                </a:ln>
                <a:solidFill>
                  <a:schemeClr val="bg1"/>
                </a:solidFill>
                <a:effectLst/>
                <a:uLnTx/>
                <a:uFillTx/>
                <a:latin typeface="+mn-lt"/>
                <a:ea typeface="+mn-ea"/>
                <a:cs typeface="+mn-cs"/>
              </a:rPr>
              <a:t>11:00am – 12:00pm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636751221"/>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3" ma:contentTypeDescription="Create a new document." ma:contentTypeScope="" ma:versionID="3facba1da2e84fb452894f73973319f8">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a9d0e6513c40f5d2ea3a19b89a14b598"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Camacho, Jamie L. (DESE)</DisplayName>
        <AccountId>24</AccountId>
        <AccountType/>
      </UserInfo>
      <UserInfo>
        <DisplayName>Viviani, Lauren (DESE)</DisplayName>
        <AccountId>21</AccountId>
        <AccountType/>
      </UserInfo>
      <UserInfo>
        <DisplayName>Barnett, Barry J (DESE)</DisplayName>
        <AccountId>44</AccountId>
        <AccountType/>
      </UserInfo>
      <UserInfo>
        <DisplayName>Marchese, Nina (DESE)</DisplayName>
        <AccountId>20</AccountId>
        <AccountType/>
      </UserInfo>
      <UserInfo>
        <DisplayName>Rist, April K.</DisplayName>
        <AccountId>26</AccountId>
        <AccountType/>
      </UserInfo>
      <UserInfo>
        <DisplayName>Rastogi-Kelly, Vandana (DESE)</DisplayName>
        <AccountId>22</AccountId>
        <AccountType/>
      </UserInfo>
      <UserInfo>
        <DisplayName>Johnston, Russell (DESE)</DisplayName>
        <AccountId>19</AccountId>
        <AccountType/>
      </UserInfo>
      <UserInfo>
        <DisplayName>Riley, Jeffrey (DESE)</DisplayName>
        <AccountId>145</AccountId>
        <AccountType/>
      </UserInfo>
      <UserInfo>
        <DisplayName>Correa, Leldamy (DESE)</DisplayName>
        <AccountId>36</AccountId>
        <AccountType/>
      </UserInfo>
      <UserInfo>
        <DisplayName>Robinson, Regina M. (DESE)</DisplayName>
        <AccountId>146</AccountId>
        <AccountType/>
      </UserInfo>
      <UserInfo>
        <DisplayName>Albino, Julie Swerdlow (DESE)</DisplayName>
        <AccountId>147</AccountId>
        <AccountType/>
      </UserInfo>
      <UserInfo>
        <DisplayName>Steenland, Deborah (DESE)</DisplayName>
        <AccountId>35</AccountId>
        <AccountType/>
      </UserInfo>
      <UserInfo>
        <DisplayName>Bhasin, Komal (DESE)</DisplayName>
        <AccountId>148</AccountId>
        <AccountType/>
      </UserInfo>
      <UserInfo>
        <DisplayName>Bell, William (DESE)</DisplayName>
        <AccountId>149</AccountId>
        <AccountType/>
      </UserInfo>
      <UserInfo>
        <DisplayName>Schneider, Rhoda E (DESE)</DisplayName>
        <AccountId>81</AccountId>
        <AccountType/>
      </UserInfo>
      <UserInfo>
        <DisplayName>Stronach, Anne Marie  (DESE)</DisplayName>
        <AccountId>150</AccountId>
        <AccountType/>
      </UserInfo>
      <UserInfo>
        <DisplayName>Liti, Zhaneta (DESE)</DisplayName>
        <AccountId>130</AccountId>
        <AccountType/>
      </UserInfo>
      <UserInfo>
        <DisplayName>Castner, Kristin (DESE)</DisplayName>
        <AccountId>71</AccountId>
        <AccountType/>
      </UserInfo>
      <UserInfo>
        <DisplayName>Coonley, Brian (DESE)</DisplayName>
        <AccountId>73</AccountId>
        <AccountType/>
      </UserInfo>
      <UserInfo>
        <DisplayName>Alvarez, Iraida (DESE)</DisplayName>
        <AccountId>25</AccountId>
        <AccountType/>
      </UserInfo>
      <UserInfo>
        <DisplayName>Thomas, Arabela (DESE)</DisplayName>
        <AccountId>69</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A13E24-B21B-459E-A62C-2836E9CF6B58}">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0891175-DF0F-4B79-9E60-48F7D104ED9E}">
  <ds:schemaRefs>
    <ds:schemaRef ds:uri="6cc6ac48-9972-4fdd-8495-0ab5ba7fdac9"/>
    <ds:schemaRef ds:uri="c7223b7f-d29a-40a7-89e9-7fcbaea795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EE72D50-E638-4C63-96A7-BCF0DF77EB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TotalTime>
  <Words>1769</Words>
  <Application>Microsoft Office PowerPoint</Application>
  <PresentationFormat>Widescreen</PresentationFormat>
  <Paragraphs>173</Paragraphs>
  <Slides>24</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等线</vt:lpstr>
      <vt:lpstr>Arial</vt:lpstr>
      <vt:lpstr>Calibri</vt:lpstr>
      <vt:lpstr>Calibri Light</vt:lpstr>
      <vt:lpstr>Courier New</vt:lpstr>
      <vt:lpstr>Segoe</vt:lpstr>
      <vt:lpstr>Segoe SemiBold</vt:lpstr>
      <vt:lpstr>Segoe UI</vt:lpstr>
      <vt:lpstr>Segoe UI Semibold</vt:lpstr>
      <vt:lpstr>Wingdings</vt:lpstr>
      <vt:lpstr>ESE​​</vt:lpstr>
      <vt:lpstr>Office Theme</vt:lpstr>
      <vt:lpstr>Special Education Leaders' Meeting</vt:lpstr>
      <vt:lpstr>CONTENTS</vt:lpstr>
      <vt:lpstr>Special Education Updates</vt:lpstr>
      <vt:lpstr>Feedback survey on Special Education Leaders’ Meetings</vt:lpstr>
      <vt:lpstr>Changes to Indicator 7 Data Collection</vt:lpstr>
      <vt:lpstr>Equitable Services Resolution Funds (Year 2)</vt:lpstr>
      <vt:lpstr>Virtual Job Fair: Massachusetts Public Schools and  Approved Private Special Education Schools</vt:lpstr>
      <vt:lpstr>Virtual Job Fair: Massachusetts Public Schools and  Approved Private Special Education Schools</vt:lpstr>
      <vt:lpstr>Next Special Education Leaders’ Meeting  July 22, 2022 11:00am – 12:00pm </vt:lpstr>
      <vt:lpstr>David D'Arcangelo, Commissioner Massachusetts Commission for the Blind</vt:lpstr>
      <vt:lpstr> Pre-Employment Transition Services</vt:lpstr>
      <vt:lpstr>Pre-employment transition services (Pre-ETS)</vt:lpstr>
      <vt:lpstr>Five Pre-ETS Services</vt:lpstr>
      <vt:lpstr>Cost, location, groupings, support</vt:lpstr>
      <vt:lpstr>How to connect students to Pre-ETS</vt:lpstr>
      <vt:lpstr>Effective collaboration tips</vt:lpstr>
      <vt:lpstr>IEP Improvement Project Update</vt:lpstr>
      <vt:lpstr>“Introduction and Overview” PDF Available</vt:lpstr>
      <vt:lpstr>UPDATES to DRAFT IEP Form and PDF Version</vt:lpstr>
      <vt:lpstr>Universal Input: IEP Draft Form Survey NOW AVAILABLE!</vt:lpstr>
      <vt:lpstr>Feedback survey on Special Education Leaders’ Meetings</vt:lpstr>
      <vt:lpstr>Special Education Updates</vt:lpstr>
      <vt:lpstr>Next Special Education Leaders’ Meeting  July 22, 2022 11:00am – 12:00pm </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June 10, 2022</dc:title>
  <dc:creator>DESE</dc:creator>
  <cp:lastModifiedBy>Zou, Dong (EOE)</cp:lastModifiedBy>
  <cp:revision>4</cp:revision>
  <dcterms:created xsi:type="dcterms:W3CDTF">2022-03-10T21:46:51Z</dcterms:created>
  <dcterms:modified xsi:type="dcterms:W3CDTF">2022-06-16T16:10:59Z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16 2022</vt:lpwstr>
  </property>
</Properties>
</file>