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3" r:id="rId5"/>
  </p:sldMasterIdLst>
  <p:notesMasterIdLst>
    <p:notesMasterId r:id="rId38"/>
  </p:notesMasterIdLst>
  <p:sldIdLst>
    <p:sldId id="2354" r:id="rId6"/>
    <p:sldId id="2355" r:id="rId7"/>
    <p:sldId id="2357" r:id="rId8"/>
    <p:sldId id="2402" r:id="rId9"/>
    <p:sldId id="2403" r:id="rId10"/>
    <p:sldId id="2393" r:id="rId11"/>
    <p:sldId id="2386" r:id="rId12"/>
    <p:sldId id="372" r:id="rId13"/>
    <p:sldId id="344" r:id="rId14"/>
    <p:sldId id="365" r:id="rId15"/>
    <p:sldId id="373" r:id="rId16"/>
    <p:sldId id="374" r:id="rId17"/>
    <p:sldId id="375" r:id="rId18"/>
    <p:sldId id="684" r:id="rId19"/>
    <p:sldId id="685" r:id="rId20"/>
    <p:sldId id="2411" r:id="rId21"/>
    <p:sldId id="391" r:id="rId22"/>
    <p:sldId id="416" r:id="rId23"/>
    <p:sldId id="417" r:id="rId24"/>
    <p:sldId id="418" r:id="rId25"/>
    <p:sldId id="2412" r:id="rId26"/>
    <p:sldId id="2404" r:id="rId27"/>
    <p:sldId id="2397" r:id="rId28"/>
    <p:sldId id="2405" r:id="rId29"/>
    <p:sldId id="2407" r:id="rId30"/>
    <p:sldId id="258" r:id="rId31"/>
    <p:sldId id="701" r:id="rId32"/>
    <p:sldId id="2400" r:id="rId33"/>
    <p:sldId id="328" r:id="rId34"/>
    <p:sldId id="2433" r:id="rId35"/>
    <p:sldId id="2410" r:id="rId36"/>
    <p:sldId id="236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Section" id="{93E4B52E-BFE3-4F17-8F7C-E8323775B215}">
          <p14:sldIdLst>
            <p14:sldId id="2354"/>
            <p14:sldId id="2355"/>
          </p14:sldIdLst>
        </p14:section>
        <p14:section name="Cover &amp; content" id="{AEEF91B5-C040-418C-A7EF-D396E8C5FE21}">
          <p14:sldIdLst>
            <p14:sldId id="2357"/>
            <p14:sldId id="2402"/>
            <p14:sldId id="2403"/>
            <p14:sldId id="2393"/>
            <p14:sldId id="2386"/>
            <p14:sldId id="372"/>
            <p14:sldId id="344"/>
            <p14:sldId id="365"/>
            <p14:sldId id="373"/>
            <p14:sldId id="374"/>
            <p14:sldId id="375"/>
            <p14:sldId id="684"/>
            <p14:sldId id="685"/>
            <p14:sldId id="2411"/>
            <p14:sldId id="391"/>
            <p14:sldId id="416"/>
            <p14:sldId id="417"/>
            <p14:sldId id="418"/>
            <p14:sldId id="2412"/>
            <p14:sldId id="2404"/>
            <p14:sldId id="2397"/>
            <p14:sldId id="2405"/>
            <p14:sldId id="2407"/>
            <p14:sldId id="258"/>
            <p14:sldId id="701"/>
            <p14:sldId id="2400"/>
            <p14:sldId id="328"/>
            <p14:sldId id="2433"/>
            <p14:sldId id="2410"/>
            <p14:sldId id="23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34E2AC71-14A6-BAF0-FE8D-5B7FC4B39284}" name="Camacho, Jamie L. (DESE)" initials="CJL(" userId="S::Jamie.L.Camacho@mass.gov::21f49f1e-e593-4860-b32e-bdd5656b5338" providerId="AD"/>
  <p188:author id="{A36EC271-0300-E6EC-FBA3-D6BFBFE662DB}" name="Rist, April K." initials="RAK" userId="Rist, April K." providerId="None"/>
  <p188:author id="{4ACE8C92-3892-9D00-C143-9FE7F6538A3F}" name="Rist, April K." initials="RK" userId="S::april.k.rist@mass.gov::4389eada-97b1-467b-82fe-16345834928a" providerId="AD"/>
  <p188:author id="{50E85794-49E9-AE1C-9AB1-D3263B083F0E}" name="Johnston, Russell (DESE)" initials="JR(" userId="S::russell.johnston@mass.gov::9dc7468c-4e37-4531-b5d7-de3dc3343d55" providerId="AD"/>
  <p188:author id="{45DACA95-8E33-4417-8B83-D6AC988CA3A3}" name="Lauren Viviani" initials="LV" userId="Lauren Viviani" providerId="None"/>
  <p188:author id="{DB2683B6-9D86-E5B3-9D7C-CD8E0D0B92C4}" name="Liti, Zhaneta (DESE)" initials="LZ(" userId="S::Zhaneta.Liti@mass.gov::30377802-b61a-44ea-81ee-94ffda71586c" providerId="AD"/>
  <p188:author id="{D638D6DF-AF41-6081-4A5E-249713589F40}" name="Arabela Thomas" initials="AT" userId="S::arabela.thomas@mass.gov::c61caa2c-bd09-41fa-982d-4db69e7cef18" providerId="AD"/>
  <p188:author id="{1B0707E1-ECD2-90FA-4D1A-BF222CA53DD6}" name="Johnston, Russell (DESE)" initials="JR(" userId="S::Russell.Johnston@mass.gov::7c120461-dde6-4347-b09f-f9c0472c70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A0B01-6945-4850-AAB0-72A6167B93F4}" v="16" dt="2022-08-01T14:15:33.979"/>
    <p1510:client id="{46FE24E4-1B14-E052-CE76-92688B9C9547}" v="4" dt="2022-08-01T13:08:08.372"/>
    <p1510:client id="{540AD712-9857-414C-920B-9DAD9F6CB0E5}" v="78" dt="2022-08-01T22:01:05.804"/>
    <p1510:client id="{5BF62612-C483-4B34-91F9-8A9722FBB9D3}" v="12" dt="2022-08-02T00:06:34.859"/>
    <p1510:client id="{617EA4B8-5E44-4B4C-8EF6-A9DFC64E0118}" v="178" dt="2022-08-02T00:35:40.997"/>
    <p1510:client id="{66C7681C-5CCF-42C5-A496-2A1BFC787F75}" v="1143" dt="2022-08-01T19:12:56.191"/>
    <p1510:client id="{6DD9C338-A6BA-11DD-7EC5-99BD578BDADB}" v="10" dt="2022-08-01T12:38:19.170"/>
    <p1510:client id="{85490D42-9F8D-40FD-BE20-9B2940681A59}" vWet="4" dt="2022-08-01T12:22:36.736"/>
    <p1510:client id="{881B67A8-F4F9-8873-AA1A-657EED17CB6C}" v="3" dt="2022-08-01T12:23:47.784"/>
    <p1510:client id="{A1B4A22A-E3A6-437B-A533-6FEE2117EAB5}" v="3" dt="2022-08-01T13:08:54.244"/>
    <p1510:client id="{A2F1B5D3-CF28-492B-834A-9DA75DF3BDCE}" v="3" dt="2022-08-01T11:40:42.778"/>
    <p1510:client id="{C0A693E8-2A49-2697-E4BF-057463F1D4DA}" v="20" dt="2022-08-01T12:40:48.921"/>
    <p1510:client id="{CA458A48-169F-DECB-E3C3-ADF4B7E6A691}" v="587" dt="2022-08-02T00:07:11.011"/>
    <p1510:client id="{E4DE00D8-40E0-4059-A2B0-C548FB14F33F}" v="35" dt="2022-08-01T18:15:41.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86809" autoAdjust="0"/>
  </p:normalViewPr>
  <p:slideViewPr>
    <p:cSldViewPr snapToGrid="0">
      <p:cViewPr varScale="1">
        <p:scale>
          <a:sx n="95" d="100"/>
          <a:sy n="95" d="100"/>
        </p:scale>
        <p:origin x="426" y="90"/>
      </p:cViewPr>
      <p:guideLst/>
    </p:cSldViewPr>
  </p:slideViewPr>
  <p:outlineViewPr>
    <p:cViewPr>
      <p:scale>
        <a:sx n="33" d="100"/>
        <a:sy n="33" d="100"/>
      </p:scale>
      <p:origin x="0" y="-337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2B444-3A0C-4FD1-B9F4-18C4FE845A9A}" type="doc">
      <dgm:prSet loTypeId="urn:microsoft.com/office/officeart/2005/8/layout/radial1" loCatId="relationship" qsTypeId="urn:microsoft.com/office/officeart/2005/8/quickstyle/simple3" qsCatId="simple" csTypeId="urn:microsoft.com/office/officeart/2005/8/colors/accent2_2" csCatId="accent2" phldr="1"/>
      <dgm:spPr/>
      <dgm:t>
        <a:bodyPr/>
        <a:lstStyle/>
        <a:p>
          <a:endParaRPr lang="en-US"/>
        </a:p>
      </dgm:t>
    </dgm:pt>
    <dgm:pt modelId="{485F2615-9422-413A-904D-D70A6857C3CC}">
      <dgm:prSet phldrT="[Text]" phldr="0"/>
      <dgm:spPr/>
      <dgm:t>
        <a:bodyPr/>
        <a:lstStyle/>
        <a:p>
          <a:pPr rtl="0"/>
          <a:r>
            <a:rPr lang="en-US">
              <a:latin typeface="Segoe UI Semibold"/>
            </a:rPr>
            <a:t>SG&amp;S</a:t>
          </a:r>
          <a:endParaRPr lang="en-US"/>
        </a:p>
      </dgm:t>
    </dgm:pt>
    <dgm:pt modelId="{00316233-02A6-456D-ACD9-5E1C5423D842}" type="parTrans" cxnId="{735A198C-BD73-4339-AABC-78FDB7691AC5}">
      <dgm:prSet/>
      <dgm:spPr/>
      <dgm:t>
        <a:bodyPr/>
        <a:lstStyle/>
        <a:p>
          <a:endParaRPr lang="en-US"/>
        </a:p>
      </dgm:t>
    </dgm:pt>
    <dgm:pt modelId="{E0CEE69C-9A6F-4303-99C9-1D8237222810}" type="sibTrans" cxnId="{735A198C-BD73-4339-AABC-78FDB7691AC5}">
      <dgm:prSet/>
      <dgm:spPr/>
      <dgm:t>
        <a:bodyPr/>
        <a:lstStyle/>
        <a:p>
          <a:endParaRPr lang="en-US"/>
        </a:p>
      </dgm:t>
    </dgm:pt>
    <dgm:pt modelId="{83ABE9C0-E853-41EB-A82B-DDC5946F82F7}">
      <dgm:prSet phldr="0"/>
      <dgm:spPr/>
      <dgm:t>
        <a:bodyPr/>
        <a:lstStyle/>
        <a:p>
          <a:pPr rtl="0"/>
          <a:r>
            <a:rPr lang="en-US">
              <a:latin typeface="Segoe UI Semibold"/>
            </a:rPr>
            <a:t>Classroom focused professional support</a:t>
          </a:r>
        </a:p>
      </dgm:t>
    </dgm:pt>
    <dgm:pt modelId="{2BAB5979-28FB-45C9-941E-6BCF8A446FCE}" type="parTrans" cxnId="{FAA68F93-0F90-47F1-959A-45E12ABE37BC}">
      <dgm:prSet/>
      <dgm:spPr/>
      <dgm:t>
        <a:bodyPr/>
        <a:lstStyle/>
        <a:p>
          <a:endParaRPr lang="en-US"/>
        </a:p>
      </dgm:t>
    </dgm:pt>
    <dgm:pt modelId="{B12A35A7-D4F3-49C6-A7B6-AABB8A0B8B72}" type="sibTrans" cxnId="{FAA68F93-0F90-47F1-959A-45E12ABE37BC}">
      <dgm:prSet/>
      <dgm:spPr/>
      <dgm:t>
        <a:bodyPr/>
        <a:lstStyle/>
        <a:p>
          <a:endParaRPr lang="en-US"/>
        </a:p>
      </dgm:t>
    </dgm:pt>
    <dgm:pt modelId="{9490B6A1-58C3-4061-AAB2-162AAEAE91E7}">
      <dgm:prSet phldr="0"/>
      <dgm:spPr/>
      <dgm:t>
        <a:bodyPr/>
        <a:lstStyle/>
        <a:p>
          <a:pPr rtl="0"/>
          <a:r>
            <a:rPr lang="en-US">
              <a:latin typeface="Segoe UI Semibold"/>
            </a:rPr>
            <a:t>Supervision</a:t>
          </a:r>
        </a:p>
      </dgm:t>
    </dgm:pt>
    <dgm:pt modelId="{A13FCA4E-64EF-4BD1-AF1D-75EE89E27169}" type="parTrans" cxnId="{166249AA-2039-4E9F-ABBF-4A5D515BCF6D}">
      <dgm:prSet/>
      <dgm:spPr/>
      <dgm:t>
        <a:bodyPr/>
        <a:lstStyle/>
        <a:p>
          <a:endParaRPr lang="en-US"/>
        </a:p>
      </dgm:t>
    </dgm:pt>
    <dgm:pt modelId="{0F1CC8A9-3255-4B2F-956B-B2BB8BE79B9A}" type="sibTrans" cxnId="{166249AA-2039-4E9F-ABBF-4A5D515BCF6D}">
      <dgm:prSet/>
      <dgm:spPr/>
      <dgm:t>
        <a:bodyPr/>
        <a:lstStyle/>
        <a:p>
          <a:endParaRPr lang="en-US"/>
        </a:p>
      </dgm:t>
    </dgm:pt>
    <dgm:pt modelId="{B23CA0B4-69F2-44F7-B474-9A67D757DF5D}">
      <dgm:prSet phldr="0"/>
      <dgm:spPr/>
      <dgm:t>
        <a:bodyPr/>
        <a:lstStyle/>
        <a:p>
          <a:pPr rtl="0"/>
          <a:r>
            <a:rPr lang="en-US">
              <a:latin typeface="Segoe UI Semibold"/>
            </a:rPr>
            <a:t>Assessment </a:t>
          </a:r>
        </a:p>
      </dgm:t>
    </dgm:pt>
    <dgm:pt modelId="{F58608DC-1462-4D36-A79D-3B3B18B52DE9}" type="parTrans" cxnId="{9939110E-6046-412C-B645-F1EBBF0AF849}">
      <dgm:prSet/>
      <dgm:spPr/>
      <dgm:t>
        <a:bodyPr/>
        <a:lstStyle/>
        <a:p>
          <a:endParaRPr lang="en-US"/>
        </a:p>
      </dgm:t>
    </dgm:pt>
    <dgm:pt modelId="{E0EEFF10-7DC3-4E93-83BE-4213F0350F86}" type="sibTrans" cxnId="{9939110E-6046-412C-B645-F1EBBF0AF849}">
      <dgm:prSet/>
      <dgm:spPr/>
      <dgm:t>
        <a:bodyPr/>
        <a:lstStyle/>
        <a:p>
          <a:endParaRPr lang="en-US"/>
        </a:p>
      </dgm:t>
    </dgm:pt>
    <dgm:pt modelId="{BA8EE9FE-4447-4C9F-8B5E-4842BA0D0EA2}" type="pres">
      <dgm:prSet presAssocID="{0A52B444-3A0C-4FD1-B9F4-18C4FE845A9A}" presName="cycle" presStyleCnt="0">
        <dgm:presLayoutVars>
          <dgm:chMax val="1"/>
          <dgm:dir/>
          <dgm:animLvl val="ctr"/>
          <dgm:resizeHandles val="exact"/>
        </dgm:presLayoutVars>
      </dgm:prSet>
      <dgm:spPr/>
    </dgm:pt>
    <dgm:pt modelId="{919F056D-65A1-408A-A479-57B88884621D}" type="pres">
      <dgm:prSet presAssocID="{485F2615-9422-413A-904D-D70A6857C3CC}" presName="centerShape" presStyleLbl="node0" presStyleIdx="0" presStyleCnt="1"/>
      <dgm:spPr/>
    </dgm:pt>
    <dgm:pt modelId="{7993B291-011C-4752-91DD-E076156C4EE8}" type="pres">
      <dgm:prSet presAssocID="{2BAB5979-28FB-45C9-941E-6BCF8A446FCE}" presName="Name9" presStyleLbl="parChTrans1D2" presStyleIdx="0" presStyleCnt="3"/>
      <dgm:spPr/>
    </dgm:pt>
    <dgm:pt modelId="{93C53B49-D37E-4ABB-993D-23D8B59952C9}" type="pres">
      <dgm:prSet presAssocID="{2BAB5979-28FB-45C9-941E-6BCF8A446FCE}" presName="connTx" presStyleLbl="parChTrans1D2" presStyleIdx="0" presStyleCnt="3"/>
      <dgm:spPr/>
    </dgm:pt>
    <dgm:pt modelId="{2E1B3F2D-B048-4748-88E9-C59E5B291E8C}" type="pres">
      <dgm:prSet presAssocID="{83ABE9C0-E853-41EB-A82B-DDC5946F82F7}" presName="node" presStyleLbl="node1" presStyleIdx="0" presStyleCnt="3">
        <dgm:presLayoutVars>
          <dgm:bulletEnabled val="1"/>
        </dgm:presLayoutVars>
      </dgm:prSet>
      <dgm:spPr/>
    </dgm:pt>
    <dgm:pt modelId="{45127B9B-EC79-431E-8854-8194CCE8D5A2}" type="pres">
      <dgm:prSet presAssocID="{A13FCA4E-64EF-4BD1-AF1D-75EE89E27169}" presName="Name9" presStyleLbl="parChTrans1D2" presStyleIdx="1" presStyleCnt="3"/>
      <dgm:spPr/>
    </dgm:pt>
    <dgm:pt modelId="{30DEABE9-D2C3-43AA-A5DE-C9402AF5C214}" type="pres">
      <dgm:prSet presAssocID="{A13FCA4E-64EF-4BD1-AF1D-75EE89E27169}" presName="connTx" presStyleLbl="parChTrans1D2" presStyleIdx="1" presStyleCnt="3"/>
      <dgm:spPr/>
    </dgm:pt>
    <dgm:pt modelId="{FB6329F2-147D-421B-B503-4E202B93557B}" type="pres">
      <dgm:prSet presAssocID="{9490B6A1-58C3-4061-AAB2-162AAEAE91E7}" presName="node" presStyleLbl="node1" presStyleIdx="1" presStyleCnt="3">
        <dgm:presLayoutVars>
          <dgm:bulletEnabled val="1"/>
        </dgm:presLayoutVars>
      </dgm:prSet>
      <dgm:spPr/>
    </dgm:pt>
    <dgm:pt modelId="{6FDFB3A2-C7C0-4CBD-BD1F-6E5CB9D3F682}" type="pres">
      <dgm:prSet presAssocID="{F58608DC-1462-4D36-A79D-3B3B18B52DE9}" presName="Name9" presStyleLbl="parChTrans1D2" presStyleIdx="2" presStyleCnt="3"/>
      <dgm:spPr/>
    </dgm:pt>
    <dgm:pt modelId="{7999BF2F-B77F-4F68-9A7A-BCBD0DAB8A71}" type="pres">
      <dgm:prSet presAssocID="{F58608DC-1462-4D36-A79D-3B3B18B52DE9}" presName="connTx" presStyleLbl="parChTrans1D2" presStyleIdx="2" presStyleCnt="3"/>
      <dgm:spPr/>
    </dgm:pt>
    <dgm:pt modelId="{C6D6E441-C3D1-4B77-98DD-FCA567D970C1}" type="pres">
      <dgm:prSet presAssocID="{B23CA0B4-69F2-44F7-B474-9A67D757DF5D}" presName="node" presStyleLbl="node1" presStyleIdx="2" presStyleCnt="3">
        <dgm:presLayoutVars>
          <dgm:bulletEnabled val="1"/>
        </dgm:presLayoutVars>
      </dgm:prSet>
      <dgm:spPr/>
    </dgm:pt>
  </dgm:ptLst>
  <dgm:cxnLst>
    <dgm:cxn modelId="{9939110E-6046-412C-B645-F1EBBF0AF849}" srcId="{485F2615-9422-413A-904D-D70A6857C3CC}" destId="{B23CA0B4-69F2-44F7-B474-9A67D757DF5D}" srcOrd="2" destOrd="0" parTransId="{F58608DC-1462-4D36-A79D-3B3B18B52DE9}" sibTransId="{E0EEFF10-7DC3-4E93-83BE-4213F0350F86}"/>
    <dgm:cxn modelId="{EE5C8014-C36F-4FA2-8A07-A59071ED8D71}" type="presOf" srcId="{F58608DC-1462-4D36-A79D-3B3B18B52DE9}" destId="{6FDFB3A2-C7C0-4CBD-BD1F-6E5CB9D3F682}" srcOrd="0" destOrd="0" presId="urn:microsoft.com/office/officeart/2005/8/layout/radial1"/>
    <dgm:cxn modelId="{B2F7D017-C298-494E-A8B5-406DC23CAA1D}" type="presOf" srcId="{B23CA0B4-69F2-44F7-B474-9A67D757DF5D}" destId="{C6D6E441-C3D1-4B77-98DD-FCA567D970C1}" srcOrd="0" destOrd="0" presId="urn:microsoft.com/office/officeart/2005/8/layout/radial1"/>
    <dgm:cxn modelId="{5AB6541F-FDE1-400B-8163-BB78601DBB9A}" type="presOf" srcId="{F58608DC-1462-4D36-A79D-3B3B18B52DE9}" destId="{7999BF2F-B77F-4F68-9A7A-BCBD0DAB8A71}" srcOrd="1" destOrd="0" presId="urn:microsoft.com/office/officeart/2005/8/layout/radial1"/>
    <dgm:cxn modelId="{BEBB012D-2506-4DCB-8CAE-DA396C49AF55}" type="presOf" srcId="{A13FCA4E-64EF-4BD1-AF1D-75EE89E27169}" destId="{45127B9B-EC79-431E-8854-8194CCE8D5A2}" srcOrd="0" destOrd="0" presId="urn:microsoft.com/office/officeart/2005/8/layout/radial1"/>
    <dgm:cxn modelId="{A4B9F767-7A77-43FB-BF8C-9A397252CFA2}" type="presOf" srcId="{A13FCA4E-64EF-4BD1-AF1D-75EE89E27169}" destId="{30DEABE9-D2C3-43AA-A5DE-C9402AF5C214}" srcOrd="1" destOrd="0" presId="urn:microsoft.com/office/officeart/2005/8/layout/radial1"/>
    <dgm:cxn modelId="{9939B95A-E11E-4812-9DEC-7C1517C19128}" type="presOf" srcId="{2BAB5979-28FB-45C9-941E-6BCF8A446FCE}" destId="{7993B291-011C-4752-91DD-E076156C4EE8}" srcOrd="0" destOrd="0" presId="urn:microsoft.com/office/officeart/2005/8/layout/radial1"/>
    <dgm:cxn modelId="{112E407D-F6DF-41C6-B699-9F3AF81713F5}" type="presOf" srcId="{83ABE9C0-E853-41EB-A82B-DDC5946F82F7}" destId="{2E1B3F2D-B048-4748-88E9-C59E5B291E8C}" srcOrd="0" destOrd="0" presId="urn:microsoft.com/office/officeart/2005/8/layout/radial1"/>
    <dgm:cxn modelId="{60BAE481-14A3-47BB-BDB6-7E3C486D312C}" type="presOf" srcId="{0A52B444-3A0C-4FD1-B9F4-18C4FE845A9A}" destId="{BA8EE9FE-4447-4C9F-8B5E-4842BA0D0EA2}" srcOrd="0" destOrd="0" presId="urn:microsoft.com/office/officeart/2005/8/layout/radial1"/>
    <dgm:cxn modelId="{735A198C-BD73-4339-AABC-78FDB7691AC5}" srcId="{0A52B444-3A0C-4FD1-B9F4-18C4FE845A9A}" destId="{485F2615-9422-413A-904D-D70A6857C3CC}" srcOrd="0" destOrd="0" parTransId="{00316233-02A6-456D-ACD9-5E1C5423D842}" sibTransId="{E0CEE69C-9A6F-4303-99C9-1D8237222810}"/>
    <dgm:cxn modelId="{FAA68F93-0F90-47F1-959A-45E12ABE37BC}" srcId="{485F2615-9422-413A-904D-D70A6857C3CC}" destId="{83ABE9C0-E853-41EB-A82B-DDC5946F82F7}" srcOrd="0" destOrd="0" parTransId="{2BAB5979-28FB-45C9-941E-6BCF8A446FCE}" sibTransId="{B12A35A7-D4F3-49C6-A7B6-AABB8A0B8B72}"/>
    <dgm:cxn modelId="{166249AA-2039-4E9F-ABBF-4A5D515BCF6D}" srcId="{485F2615-9422-413A-904D-D70A6857C3CC}" destId="{9490B6A1-58C3-4061-AAB2-162AAEAE91E7}" srcOrd="1" destOrd="0" parTransId="{A13FCA4E-64EF-4BD1-AF1D-75EE89E27169}" sibTransId="{0F1CC8A9-3255-4B2F-956B-B2BB8BE79B9A}"/>
    <dgm:cxn modelId="{98397BCB-9667-4841-BB37-A66CF0E46836}" type="presOf" srcId="{9490B6A1-58C3-4061-AAB2-162AAEAE91E7}" destId="{FB6329F2-147D-421B-B503-4E202B93557B}" srcOrd="0" destOrd="0" presId="urn:microsoft.com/office/officeart/2005/8/layout/radial1"/>
    <dgm:cxn modelId="{7738F2EE-52D6-4AC1-9AAD-866D5AA10AE8}" type="presOf" srcId="{2BAB5979-28FB-45C9-941E-6BCF8A446FCE}" destId="{93C53B49-D37E-4ABB-993D-23D8B59952C9}" srcOrd="1" destOrd="0" presId="urn:microsoft.com/office/officeart/2005/8/layout/radial1"/>
    <dgm:cxn modelId="{E9A903F2-7311-4AED-B218-01B4715A3C9E}" type="presOf" srcId="{485F2615-9422-413A-904D-D70A6857C3CC}" destId="{919F056D-65A1-408A-A479-57B88884621D}" srcOrd="0" destOrd="0" presId="urn:microsoft.com/office/officeart/2005/8/layout/radial1"/>
    <dgm:cxn modelId="{0D741029-4498-4C14-9139-CC893FFE0B2E}" type="presParOf" srcId="{BA8EE9FE-4447-4C9F-8B5E-4842BA0D0EA2}" destId="{919F056D-65A1-408A-A479-57B88884621D}" srcOrd="0" destOrd="0" presId="urn:microsoft.com/office/officeart/2005/8/layout/radial1"/>
    <dgm:cxn modelId="{56EAFDA7-67A0-4988-9CE5-3E912F7262E8}" type="presParOf" srcId="{BA8EE9FE-4447-4C9F-8B5E-4842BA0D0EA2}" destId="{7993B291-011C-4752-91DD-E076156C4EE8}" srcOrd="1" destOrd="0" presId="urn:microsoft.com/office/officeart/2005/8/layout/radial1"/>
    <dgm:cxn modelId="{E4C597AF-1AF9-412F-B897-DDD4E5298BCF}" type="presParOf" srcId="{7993B291-011C-4752-91DD-E076156C4EE8}" destId="{93C53B49-D37E-4ABB-993D-23D8B59952C9}" srcOrd="0" destOrd="0" presId="urn:microsoft.com/office/officeart/2005/8/layout/radial1"/>
    <dgm:cxn modelId="{08FAB85A-E61E-48BA-87CE-EEDDCE3A513D}" type="presParOf" srcId="{BA8EE9FE-4447-4C9F-8B5E-4842BA0D0EA2}" destId="{2E1B3F2D-B048-4748-88E9-C59E5B291E8C}" srcOrd="2" destOrd="0" presId="urn:microsoft.com/office/officeart/2005/8/layout/radial1"/>
    <dgm:cxn modelId="{7F29140B-9954-4EA4-8D1E-5F668951C564}" type="presParOf" srcId="{BA8EE9FE-4447-4C9F-8B5E-4842BA0D0EA2}" destId="{45127B9B-EC79-431E-8854-8194CCE8D5A2}" srcOrd="3" destOrd="0" presId="urn:microsoft.com/office/officeart/2005/8/layout/radial1"/>
    <dgm:cxn modelId="{EC7EF2D3-A5DF-4EED-957F-B35349B488EB}" type="presParOf" srcId="{45127B9B-EC79-431E-8854-8194CCE8D5A2}" destId="{30DEABE9-D2C3-43AA-A5DE-C9402AF5C214}" srcOrd="0" destOrd="0" presId="urn:microsoft.com/office/officeart/2005/8/layout/radial1"/>
    <dgm:cxn modelId="{F2E42CC6-D2C3-4440-A528-A6E7E2D879F5}" type="presParOf" srcId="{BA8EE9FE-4447-4C9F-8B5E-4842BA0D0EA2}" destId="{FB6329F2-147D-421B-B503-4E202B93557B}" srcOrd="4" destOrd="0" presId="urn:microsoft.com/office/officeart/2005/8/layout/radial1"/>
    <dgm:cxn modelId="{B9FFEA78-4929-42F9-BCA6-0C3056FB1231}" type="presParOf" srcId="{BA8EE9FE-4447-4C9F-8B5E-4842BA0D0EA2}" destId="{6FDFB3A2-C7C0-4CBD-BD1F-6E5CB9D3F682}" srcOrd="5" destOrd="0" presId="urn:microsoft.com/office/officeart/2005/8/layout/radial1"/>
    <dgm:cxn modelId="{BA24EBBC-407B-41F0-AC7D-E04E25DF6BF4}" type="presParOf" srcId="{6FDFB3A2-C7C0-4CBD-BD1F-6E5CB9D3F682}" destId="{7999BF2F-B77F-4F68-9A7A-BCBD0DAB8A71}" srcOrd="0" destOrd="0" presId="urn:microsoft.com/office/officeart/2005/8/layout/radial1"/>
    <dgm:cxn modelId="{029F9A14-4D4D-43B6-8ECF-43C2E2EB5A41}" type="presParOf" srcId="{BA8EE9FE-4447-4C9F-8B5E-4842BA0D0EA2}" destId="{C6D6E441-C3D1-4B77-98DD-FCA567D970C1}"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F056D-65A1-408A-A479-57B88884621D}">
      <dsp:nvSpPr>
        <dsp:cNvPr id="0" name=""/>
        <dsp:cNvSpPr/>
      </dsp:nvSpPr>
      <dsp:spPr>
        <a:xfrm>
          <a:off x="1877585" y="2218714"/>
          <a:ext cx="1664554" cy="166455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rtl="0">
            <a:lnSpc>
              <a:spcPct val="90000"/>
            </a:lnSpc>
            <a:spcBef>
              <a:spcPct val="0"/>
            </a:spcBef>
            <a:spcAft>
              <a:spcPct val="35000"/>
            </a:spcAft>
            <a:buNone/>
          </a:pPr>
          <a:r>
            <a:rPr lang="en-US" sz="3500" kern="1200">
              <a:latin typeface="Segoe UI Semibold"/>
            </a:rPr>
            <a:t>SG&amp;S</a:t>
          </a:r>
          <a:endParaRPr lang="en-US" sz="3500" kern="1200"/>
        </a:p>
      </dsp:txBody>
      <dsp:txXfrm>
        <a:off x="2121353" y="2462482"/>
        <a:ext cx="1177018" cy="1177018"/>
      </dsp:txXfrm>
    </dsp:sp>
    <dsp:sp modelId="{7993B291-011C-4752-91DD-E076156C4EE8}">
      <dsp:nvSpPr>
        <dsp:cNvPr id="0" name=""/>
        <dsp:cNvSpPr/>
      </dsp:nvSpPr>
      <dsp:spPr>
        <a:xfrm rot="16200000">
          <a:off x="2459831" y="1941041"/>
          <a:ext cx="500062" cy="55283"/>
        </a:xfrm>
        <a:custGeom>
          <a:avLst/>
          <a:gdLst/>
          <a:ahLst/>
          <a:cxnLst/>
          <a:rect l="0" t="0" r="0" b="0"/>
          <a:pathLst>
            <a:path>
              <a:moveTo>
                <a:pt x="0" y="27641"/>
              </a:moveTo>
              <a:lnTo>
                <a:pt x="500062" y="2764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7360" y="1956181"/>
        <a:ext cx="25003" cy="25003"/>
      </dsp:txXfrm>
    </dsp:sp>
    <dsp:sp modelId="{2E1B3F2D-B048-4748-88E9-C59E5B291E8C}">
      <dsp:nvSpPr>
        <dsp:cNvPr id="0" name=""/>
        <dsp:cNvSpPr/>
      </dsp:nvSpPr>
      <dsp:spPr>
        <a:xfrm>
          <a:off x="1877585" y="54097"/>
          <a:ext cx="1664554" cy="166455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Segoe UI Semibold"/>
            </a:rPr>
            <a:t>Classroom focused professional support</a:t>
          </a:r>
        </a:p>
      </dsp:txBody>
      <dsp:txXfrm>
        <a:off x="2121353" y="297865"/>
        <a:ext cx="1177018" cy="1177018"/>
      </dsp:txXfrm>
    </dsp:sp>
    <dsp:sp modelId="{45127B9B-EC79-431E-8854-8194CCE8D5A2}">
      <dsp:nvSpPr>
        <dsp:cNvPr id="0" name=""/>
        <dsp:cNvSpPr/>
      </dsp:nvSpPr>
      <dsp:spPr>
        <a:xfrm rot="1800000">
          <a:off x="3397137" y="3564504"/>
          <a:ext cx="500062" cy="55283"/>
        </a:xfrm>
        <a:custGeom>
          <a:avLst/>
          <a:gdLst/>
          <a:ahLst/>
          <a:cxnLst/>
          <a:rect l="0" t="0" r="0" b="0"/>
          <a:pathLst>
            <a:path>
              <a:moveTo>
                <a:pt x="0" y="27641"/>
              </a:moveTo>
              <a:lnTo>
                <a:pt x="500062" y="2764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4667" y="3579644"/>
        <a:ext cx="25003" cy="25003"/>
      </dsp:txXfrm>
    </dsp:sp>
    <dsp:sp modelId="{FB6329F2-147D-421B-B503-4E202B93557B}">
      <dsp:nvSpPr>
        <dsp:cNvPr id="0" name=""/>
        <dsp:cNvSpPr/>
      </dsp:nvSpPr>
      <dsp:spPr>
        <a:xfrm>
          <a:off x="3752198" y="3301023"/>
          <a:ext cx="1664554" cy="166455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Segoe UI Semibold"/>
            </a:rPr>
            <a:t>Supervision</a:t>
          </a:r>
        </a:p>
      </dsp:txBody>
      <dsp:txXfrm>
        <a:off x="3995966" y="3544791"/>
        <a:ext cx="1177018" cy="1177018"/>
      </dsp:txXfrm>
    </dsp:sp>
    <dsp:sp modelId="{6FDFB3A2-C7C0-4CBD-BD1F-6E5CB9D3F682}">
      <dsp:nvSpPr>
        <dsp:cNvPr id="0" name=""/>
        <dsp:cNvSpPr/>
      </dsp:nvSpPr>
      <dsp:spPr>
        <a:xfrm rot="9000000">
          <a:off x="1522524" y="3564504"/>
          <a:ext cx="500062" cy="55283"/>
        </a:xfrm>
        <a:custGeom>
          <a:avLst/>
          <a:gdLst/>
          <a:ahLst/>
          <a:cxnLst/>
          <a:rect l="0" t="0" r="0" b="0"/>
          <a:pathLst>
            <a:path>
              <a:moveTo>
                <a:pt x="0" y="27641"/>
              </a:moveTo>
              <a:lnTo>
                <a:pt x="500062" y="2764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60054" y="3579644"/>
        <a:ext cx="25003" cy="25003"/>
      </dsp:txXfrm>
    </dsp:sp>
    <dsp:sp modelId="{C6D6E441-C3D1-4B77-98DD-FCA567D970C1}">
      <dsp:nvSpPr>
        <dsp:cNvPr id="0" name=""/>
        <dsp:cNvSpPr/>
      </dsp:nvSpPr>
      <dsp:spPr>
        <a:xfrm>
          <a:off x="2972" y="3301023"/>
          <a:ext cx="1664554" cy="1664554"/>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Segoe UI Semibold"/>
            </a:rPr>
            <a:t>Assessment </a:t>
          </a:r>
        </a:p>
      </dsp:txBody>
      <dsp:txXfrm>
        <a:off x="246740" y="3544791"/>
        <a:ext cx="1177018" cy="117701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05F28-EC0D-4D42-B2AF-6C9C6A0C7DC3}"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BA557-1578-49F5-9A2C-8A0B0E0D9858}" type="slidenum">
              <a:rPr lang="en-US" smtClean="0"/>
              <a:t>‹#›</a:t>
            </a:fld>
            <a:endParaRPr lang="en-US"/>
          </a:p>
        </p:txBody>
      </p:sp>
    </p:spTree>
    <p:extLst>
      <p:ext uri="{BB962C8B-B14F-4D97-AF65-F5344CB8AC3E}">
        <p14:creationId xmlns:p14="http://schemas.microsoft.com/office/powerpoint/2010/main" val="326902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5770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7B7C2-D960-4717-B335-294BD64468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430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7B7C2-D960-4717-B335-294BD64468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954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7B7C2-D960-4717-B335-294BD64468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48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2BA557-1578-49F5-9A2C-8A0B0E0D9858}" type="slidenum">
              <a:rPr lang="en-US" smtClean="0"/>
              <a:t>22</a:t>
            </a:fld>
            <a:endParaRPr lang="en-US"/>
          </a:p>
        </p:txBody>
      </p:sp>
    </p:spTree>
    <p:extLst>
      <p:ext uri="{BB962C8B-B14F-4D97-AF65-F5344CB8AC3E}">
        <p14:creationId xmlns:p14="http://schemas.microsoft.com/office/powerpoint/2010/main" val="94153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23</a:t>
            </a:fld>
            <a:endParaRPr lang="en-US"/>
          </a:p>
        </p:txBody>
      </p:sp>
    </p:spTree>
    <p:extLst>
      <p:ext uri="{BB962C8B-B14F-4D97-AF65-F5344CB8AC3E}">
        <p14:creationId xmlns:p14="http://schemas.microsoft.com/office/powerpoint/2010/main" val="2405852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4adc86b3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4adc86b3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5435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235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2521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4</a:t>
            </a:fld>
            <a:endParaRPr lang="en-US"/>
          </a:p>
        </p:txBody>
      </p:sp>
    </p:spTree>
    <p:extLst>
      <p:ext uri="{BB962C8B-B14F-4D97-AF65-F5344CB8AC3E}">
        <p14:creationId xmlns:p14="http://schemas.microsoft.com/office/powerpoint/2010/main" val="45136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9777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7454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9479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5266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109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A0E2F-76B9-417E-B0DC-AF868851F6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7587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23030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8615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16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5476" name="Rectangle 4"/>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latin typeface="Calibri" panose="020F0502020204030204" pitchFamily="34" charset="0"/>
                <a:cs typeface="+mn-cs"/>
              </a:defRPr>
            </a:lvl1pPr>
          </a:lstStyle>
          <a:p>
            <a:pPr fontAlgn="base">
              <a:spcBef>
                <a:spcPct val="0"/>
              </a:spcBef>
              <a:spcAft>
                <a:spcPct val="0"/>
              </a:spcAft>
            </a:pPr>
            <a:endParaRPr lang="en-US" altLang="en-US">
              <a:solidFill>
                <a:srgbClr val="000000"/>
              </a:solidFill>
            </a:endParaRPr>
          </a:p>
        </p:txBody>
      </p:sp>
      <p:sp>
        <p:nvSpPr>
          <p:cNvPr id="105477" name="Rectangle 5"/>
          <p:cNvSpPr>
            <a:spLocks noGrp="1" noChangeArrowheads="1"/>
          </p:cNvSpPr>
          <p:nvPr>
            <p:ph type="sldNum" sz="quarter" idx="4"/>
          </p:nvPr>
        </p:nvSpPr>
        <p:spPr>
          <a:xfrm>
            <a:off x="8737600" y="6245225"/>
            <a:ext cx="2844800" cy="476250"/>
          </a:xfrm>
        </p:spPr>
        <p:txBody>
          <a:bodyPr/>
          <a:lstStyle>
            <a:lvl1pPr>
              <a:defRPr>
                <a:latin typeface="Calibri" panose="020F0502020204030204" pitchFamily="34" charset="0"/>
              </a:defRPr>
            </a:lvl1pPr>
          </a:lstStyle>
          <a:p>
            <a:fld id="{946CD7A9-2FCD-4B65-A3B6-CC6D298BB735}" type="slidenum">
              <a:rPr lang="en-US" altLang="en-US" smtClean="0">
                <a:solidFill>
                  <a:srgbClr val="000000"/>
                </a:solidFill>
              </a:rPr>
              <a:pPr/>
              <a:t>‹#›</a:t>
            </a:fld>
            <a:endParaRPr lang="en-US" altLang="en-US">
              <a:solidFill>
                <a:srgbClr val="000000"/>
              </a:solidFill>
            </a:endParaRPr>
          </a:p>
        </p:txBody>
      </p:sp>
      <p:sp>
        <p:nvSpPr>
          <p:cNvPr id="105478" name="Rectangle 6"/>
          <p:cNvSpPr>
            <a:spLocks noGrp="1" noChangeArrowheads="1"/>
          </p:cNvSpPr>
          <p:nvPr>
            <p:ph type="ctrTitle"/>
          </p:nvPr>
        </p:nvSpPr>
        <p:spPr>
          <a:xfrm>
            <a:off x="3136901" y="1143000"/>
            <a:ext cx="8140700" cy="2457450"/>
          </a:xfrm>
        </p:spPr>
        <p:txBody>
          <a:bodyPr anchor="t"/>
          <a:lstStyle>
            <a:lvl1pPr>
              <a:spcAft>
                <a:spcPct val="25000"/>
              </a:spcAft>
              <a:defRPr sz="3200">
                <a:latin typeface="Calibri" panose="020F0502020204030204" pitchFamily="34" charset="0"/>
              </a:defRPr>
            </a:lvl1pPr>
          </a:lstStyle>
          <a:p>
            <a:pPr lvl="0"/>
            <a:r>
              <a:rPr lang="en-US" altLang="en-US" noProof="0"/>
              <a:t>Click to edit Master title style</a:t>
            </a:r>
          </a:p>
        </p:txBody>
      </p:sp>
      <p:sp>
        <p:nvSpPr>
          <p:cNvPr id="105479" name="Line 7"/>
          <p:cNvSpPr>
            <a:spLocks noChangeShapeType="1"/>
          </p:cNvSpPr>
          <p:nvPr/>
        </p:nvSpPr>
        <p:spPr bwMode="auto">
          <a:xfrm>
            <a:off x="0" y="747713"/>
            <a:ext cx="12192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latin typeface="Arial" charset="0"/>
            </a:endParaRPr>
          </a:p>
        </p:txBody>
      </p:sp>
      <p:pic>
        <p:nvPicPr>
          <p:cNvPr id="105480" name="Picture 8" descr="The Commonwealth of Massachusetts state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34" y="1125538"/>
            <a:ext cx="1972733"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82" name="Line 10"/>
          <p:cNvSpPr>
            <a:spLocks noChangeShapeType="1"/>
          </p:cNvSpPr>
          <p:nvPr/>
        </p:nvSpPr>
        <p:spPr bwMode="auto">
          <a:xfrm>
            <a:off x="2753785" y="1165226"/>
            <a:ext cx="19049" cy="4557713"/>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latin typeface="Arial" charset="0"/>
            </a:endParaRPr>
          </a:p>
        </p:txBody>
      </p:sp>
      <p:sp>
        <p:nvSpPr>
          <p:cNvPr id="105483" name="Line 11"/>
          <p:cNvSpPr>
            <a:spLocks noChangeShapeType="1"/>
          </p:cNvSpPr>
          <p:nvPr/>
        </p:nvSpPr>
        <p:spPr bwMode="auto">
          <a:xfrm>
            <a:off x="3257551" y="3752850"/>
            <a:ext cx="7630583"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latin typeface="Arial" charset="0"/>
            </a:endParaRPr>
          </a:p>
        </p:txBody>
      </p:sp>
    </p:spTree>
    <p:extLst>
      <p:ext uri="{BB962C8B-B14F-4D97-AF65-F5344CB8AC3E}">
        <p14:creationId xmlns:p14="http://schemas.microsoft.com/office/powerpoint/2010/main" val="689504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11176000" cy="4221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solidFill>
                  <a:srgbClr val="000000"/>
                </a:solidFill>
              </a:rPr>
              <a:pPr/>
              <a:t>‹#›</a:t>
            </a:fld>
            <a:endParaRPr lang="en-US" altLang="en-US">
              <a:solidFill>
                <a:srgbClr val="000000"/>
              </a:solidFill>
            </a:endParaRPr>
          </a:p>
        </p:txBody>
      </p:sp>
      <p:sp>
        <p:nvSpPr>
          <p:cNvPr id="6" name="Rectangle 15"/>
          <p:cNvSpPr>
            <a:spLocks noGrp="1" noChangeArrowheads="1"/>
          </p:cNvSpPr>
          <p:nvPr>
            <p:ph type="title"/>
          </p:nvPr>
        </p:nvSpPr>
        <p:spPr bwMode="auto">
          <a:xfrm>
            <a:off x="552451" y="47625"/>
            <a:ext cx="10312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5134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AF3D1FD8-844F-4ED0-9BEB-322A4D9AB316}" type="slidenum">
              <a:rPr lang="en-US" altLang="en-US">
                <a:solidFill>
                  <a:srgbClr val="000000"/>
                </a:solidFill>
              </a:rPr>
              <a:pPr/>
              <a:t>‹#›</a:t>
            </a:fld>
            <a:endParaRPr lang="en-US" altLang="en-US">
              <a:solidFill>
                <a:srgbClr val="000000"/>
              </a:solidFill>
            </a:endParaRPr>
          </a:p>
        </p:txBody>
      </p:sp>
      <p:sp>
        <p:nvSpPr>
          <p:cNvPr id="5" name="Rectangle 15"/>
          <p:cNvSpPr>
            <a:spLocks noGrp="1" noChangeArrowheads="1"/>
          </p:cNvSpPr>
          <p:nvPr>
            <p:ph type="title"/>
          </p:nvPr>
        </p:nvSpPr>
        <p:spPr bwMode="auto">
          <a:xfrm>
            <a:off x="552451" y="47625"/>
            <a:ext cx="10312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317771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D12FEECA-E198-4A15-985F-B27F3DEF9E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59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57951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45336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90426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68221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18246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45216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954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8/26/2022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513162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2451" y="47625"/>
            <a:ext cx="10312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75799" name="Picture 23" descr="The Commonwealth of Massachusetts state se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84418" y="217488"/>
            <a:ext cx="1051983"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609600" y="1600201"/>
            <a:ext cx="11176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90" name="Rectangle 14"/>
          <p:cNvSpPr>
            <a:spLocks noGrp="1" noChangeArrowheads="1"/>
          </p:cNvSpPr>
          <p:nvPr>
            <p:ph type="sldNum" sz="quarter" idx="4"/>
          </p:nvPr>
        </p:nvSpPr>
        <p:spPr bwMode="auto">
          <a:xfrm>
            <a:off x="9613901" y="6594476"/>
            <a:ext cx="25781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pPr fontAlgn="base">
              <a:spcBef>
                <a:spcPct val="0"/>
              </a:spcBef>
              <a:spcAft>
                <a:spcPct val="0"/>
              </a:spcAft>
            </a:pPr>
            <a:fld id="{DD6868E7-522B-4D53-9E5A-4F5D756E589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
        <p:nvSpPr>
          <p:cNvPr id="75808" name="Line 32"/>
          <p:cNvSpPr>
            <a:spLocks noChangeShapeType="1"/>
          </p:cNvSpPr>
          <p:nvPr/>
        </p:nvSpPr>
        <p:spPr bwMode="auto">
          <a:xfrm>
            <a:off x="592667" y="1243014"/>
            <a:ext cx="11220451"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latin typeface="Arial" charset="0"/>
            </a:endParaRPr>
          </a:p>
        </p:txBody>
      </p:sp>
    </p:spTree>
    <p:extLst>
      <p:ext uri="{BB962C8B-B14F-4D97-AF65-F5344CB8AC3E}">
        <p14:creationId xmlns:p14="http://schemas.microsoft.com/office/powerpoint/2010/main" val="10030787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4-70pS4l72o&amp;list=PLlTu2uV3XQ23eJkKuzCSHsj-O_jIXR9V-&amp;index=4&amp;t=5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Heidi.s.gold@mass.gov"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mailto:Emily.e.sherwood@mass.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e.mass.edu/bese/docs/fy2022/2022-06/item5.doc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mailto:specialeducation@doe.mass.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doe.mass.edu/sped/dyslexia-guidelines.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doe.mass.edu/instruction/screening-assessments.html" TargetMode="External"/><Relationship Id="rId4" Type="http://schemas.openxmlformats.org/officeDocument/2006/relationships/hyperlink" Target="https://www.doe.mass.edu/instruction/criteria.doc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mmbuys.com/bso/external/bidDetail.sdo?docId=BD-23-1026-DOE02-DOE01-77784&amp;external=true&amp;parentUrl=close" TargetMode="External"/><Relationship Id="rId2" Type="http://schemas.openxmlformats.org/officeDocument/2006/relationships/hyperlink" Target="https://www.doe.mass.edu/sped/advisories/2021-0910timeout-rooms.docx"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e.mass.edu/prs/ta/hhep-qa.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prs/sa-nr/603cmr28.03-3c-form.docx" TargetMode="External"/><Relationship Id="rId2" Type="http://schemas.openxmlformats.org/officeDocument/2006/relationships/hyperlink" Target="https://www.doe.mass.edu/sped/implement-edu-services-qa.docx" TargetMode="External"/><Relationship Id="rId1" Type="http://schemas.openxmlformats.org/officeDocument/2006/relationships/slideLayout" Target="../slideLayouts/slideLayout5.xml"/><Relationship Id="rId5" Type="http://schemas.openxmlformats.org/officeDocument/2006/relationships/hyperlink" Target="https://www.doe.mass.edu/news/news.aspx?id=26474" TargetMode="External"/><Relationship Id="rId4" Type="http://schemas.openxmlformats.org/officeDocument/2006/relationships/hyperlink" Target="https://www.doe.mass.edu/prs/sa-nr/603cmr28.04-4-for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ites.ed.gov/idea/files/qa-addressing-the-needs-of-children-with-disabilities-and-idea-discipline-provisions.pdf?utm_content=&amp;utm_medium=email&amp;utm_name=&amp;utm_source=govdelivery&amp;utm_term=" TargetMode="External"/><Relationship Id="rId2" Type="http://schemas.openxmlformats.org/officeDocument/2006/relationships/hyperlink" Target="https://www.ed.gov/news/press-releases/new-guidance-helps-schools-support-students-disabilities-and-avoid-discriminatory-use-discipline?utm_content=&amp;utm_medium=email&amp;utm_name=&amp;utm_source=govdelivery&amp;utm_term="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doe.mass.edu/sped/proshare/"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doe.mass.edu/sped/proshar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altLang="zh-CN" b="1" dirty="0">
                <a:latin typeface="Segoe SemiBold"/>
              </a:rPr>
              <a:t>Special Education Leaders' Meeting</a:t>
            </a:r>
            <a:endParaRPr lang="en-US" b="1" dirty="0"/>
          </a:p>
        </p:txBody>
      </p:sp>
      <p:sp>
        <p:nvSpPr>
          <p:cNvPr id="3" name="Subtitle 2"/>
          <p:cNvSpPr>
            <a:spLocks noGrp="1"/>
          </p:cNvSpPr>
          <p:nvPr>
            <p:ph type="subTitle" idx="1"/>
          </p:nvPr>
        </p:nvSpPr>
        <p:spPr/>
        <p:txBody>
          <a:bodyPr/>
          <a:lstStyle/>
          <a:p>
            <a:r>
              <a:rPr lang="en-US" dirty="0">
                <a:latin typeface="Segoe"/>
              </a:rPr>
              <a:t>August 2, 2022</a:t>
            </a:r>
          </a:p>
        </p:txBody>
      </p:sp>
    </p:spTree>
    <p:extLst>
      <p:ext uri="{BB962C8B-B14F-4D97-AF65-F5344CB8AC3E}">
        <p14:creationId xmlns:p14="http://schemas.microsoft.com/office/powerpoint/2010/main" val="259220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a:t>“Old” Emergency License (cont.)</a:t>
            </a:r>
          </a:p>
        </p:txBody>
      </p:sp>
      <p:sp>
        <p:nvSpPr>
          <p:cNvPr id="9" name="Content Placeholder 8"/>
          <p:cNvSpPr>
            <a:spLocks noGrp="1"/>
          </p:cNvSpPr>
          <p:nvPr>
            <p:ph idx="1"/>
          </p:nvPr>
        </p:nvSpPr>
        <p:spPr>
          <a:xfrm>
            <a:off x="450376" y="1072056"/>
            <a:ext cx="11433748" cy="5284294"/>
          </a:xfrm>
        </p:spPr>
        <p:txBody>
          <a:bodyPr/>
          <a:lstStyle/>
          <a:p>
            <a:pPr>
              <a:spcBef>
                <a:spcPts val="600"/>
              </a:spcBef>
              <a:buFont typeface="Wingdings" panose="05000000000000000000" pitchFamily="2" charset="2"/>
              <a:buChar char="v"/>
            </a:pPr>
            <a:r>
              <a:rPr lang="en-US" sz="2400" dirty="0"/>
              <a:t>An ESL teacher with an emergency license would demonstrate subject matter knowledge by passing the ESL MTEL </a:t>
            </a:r>
          </a:p>
          <a:p>
            <a:pPr>
              <a:spcBef>
                <a:spcPts val="600"/>
              </a:spcBef>
              <a:buFont typeface="Wingdings" panose="05000000000000000000" pitchFamily="2" charset="2"/>
              <a:buChar char="v"/>
            </a:pPr>
            <a:r>
              <a:rPr lang="en-US" sz="2400" dirty="0"/>
              <a:t>Special education teachers would demonstrate subject matter knowledge by satisfying the competency review. </a:t>
            </a:r>
          </a:p>
          <a:p>
            <a:pPr lvl="1">
              <a:spcBef>
                <a:spcPts val="600"/>
              </a:spcBef>
              <a:buFont typeface="Wingdings" panose="05000000000000000000" pitchFamily="2" charset="2"/>
              <a:buChar char="v"/>
            </a:pPr>
            <a:r>
              <a:rPr lang="en-US" sz="2000" dirty="0"/>
              <a:t>If you are employing a special education teacher, a great way for them to qualify for the extension is via </a:t>
            </a:r>
            <a:r>
              <a:rPr lang="en-US" sz="2000" b="1" dirty="0"/>
              <a:t>Structured Guidance &amp; Supports </a:t>
            </a:r>
            <a:r>
              <a:rPr lang="en-US" sz="2000" dirty="0"/>
              <a:t>(more about that in slide 8).  </a:t>
            </a:r>
          </a:p>
          <a:p>
            <a:pPr lvl="1">
              <a:spcBef>
                <a:spcPts val="600"/>
              </a:spcBef>
              <a:buFont typeface="Wingdings" panose="05000000000000000000" pitchFamily="2" charset="2"/>
              <a:buChar char="v"/>
            </a:pPr>
            <a:r>
              <a:rPr lang="en-US" sz="2000" dirty="0"/>
              <a:t>Can also satisfy the competency review via </a:t>
            </a:r>
            <a:r>
              <a:rPr lang="en-US" sz="2000" b="1" dirty="0"/>
              <a:t>coursework, seminars/workshops or mentored employment</a:t>
            </a:r>
            <a:r>
              <a:rPr lang="en-US" sz="2000" dirty="0"/>
              <a:t> (more about that in slide 7). </a:t>
            </a:r>
          </a:p>
          <a:p>
            <a:pPr>
              <a:spcBef>
                <a:spcPts val="600"/>
              </a:spcBef>
              <a:buFont typeface="Wingdings" panose="05000000000000000000" pitchFamily="2" charset="2"/>
              <a:buChar char="v"/>
            </a:pPr>
            <a:r>
              <a:rPr lang="en-US" sz="2400" dirty="0"/>
              <a:t>No deadline to apply for the extension </a:t>
            </a:r>
          </a:p>
          <a:p>
            <a:pPr>
              <a:spcBef>
                <a:spcPts val="600"/>
              </a:spcBef>
              <a:buFont typeface="Wingdings" panose="05000000000000000000" pitchFamily="2" charset="2"/>
              <a:buChar char="v"/>
            </a:pPr>
            <a:r>
              <a:rPr lang="en-US" sz="2400" dirty="0"/>
              <a:t>No deadline to qualify for the extension</a:t>
            </a:r>
          </a:p>
          <a:p>
            <a:pPr>
              <a:spcBef>
                <a:spcPts val="600"/>
              </a:spcBef>
              <a:buFont typeface="Wingdings" panose="05000000000000000000" pitchFamily="2" charset="2"/>
              <a:buChar char="v"/>
            </a:pPr>
            <a:r>
              <a:rPr lang="en-US" sz="2400" dirty="0"/>
              <a:t>No cost for the extension</a:t>
            </a:r>
          </a:p>
          <a:p>
            <a:pPr>
              <a:spcBef>
                <a:spcPts val="600"/>
              </a:spcBef>
              <a:buFont typeface="Wingdings" panose="05000000000000000000" pitchFamily="2" charset="2"/>
              <a:buChar char="v"/>
            </a:pPr>
            <a:r>
              <a:rPr lang="en-US" sz="2400" dirty="0"/>
              <a:t> Extension process is explained on our YouTube channel: </a:t>
            </a:r>
            <a:r>
              <a:rPr lang="en-US" sz="2400" dirty="0">
                <a:hlinkClick r:id="rId2"/>
              </a:rPr>
              <a:t>Emergency Extension Special Education and ESL MELS - YouTube</a:t>
            </a:r>
            <a:endParaRPr lang="en-US" sz="2400" dirty="0"/>
          </a:p>
          <a:p>
            <a:pPr marL="0" indent="0">
              <a:spcBef>
                <a:spcPts val="600"/>
              </a:spcBef>
              <a:buNone/>
            </a:pPr>
            <a:endParaRPr lang="en-US" sz="2400" dirty="0"/>
          </a:p>
          <a:p>
            <a:pPr marL="0" indent="0">
              <a:spcBef>
                <a:spcPts val="600"/>
              </a:spcBef>
              <a:buNone/>
            </a:pPr>
            <a:endParaRPr lang="en-US" sz="2400" dirty="0"/>
          </a:p>
          <a:p>
            <a:pPr>
              <a:spcBef>
                <a:spcPts val="600"/>
              </a:spcBef>
              <a:buNone/>
            </a:pPr>
            <a:endParaRPr lang="en-US" sz="1200" dirty="0"/>
          </a:p>
          <a:p>
            <a:pPr>
              <a:spcBef>
                <a:spcPts val="600"/>
              </a:spcBef>
              <a:buNone/>
            </a:pPr>
            <a:endParaRPr lang="en-US" sz="12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84800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a:t>“New” Emergency License</a:t>
            </a:r>
          </a:p>
        </p:txBody>
      </p:sp>
      <p:sp>
        <p:nvSpPr>
          <p:cNvPr id="9" name="Content Placeholder 8"/>
          <p:cNvSpPr>
            <a:spLocks noGrp="1"/>
          </p:cNvSpPr>
          <p:nvPr>
            <p:ph idx="1"/>
          </p:nvPr>
        </p:nvSpPr>
        <p:spPr>
          <a:xfrm>
            <a:off x="450376" y="1072056"/>
            <a:ext cx="11433748" cy="5284294"/>
          </a:xfrm>
        </p:spPr>
        <p:txBody>
          <a:bodyPr/>
          <a:lstStyle/>
          <a:p>
            <a:pPr>
              <a:spcBef>
                <a:spcPts val="600"/>
              </a:spcBef>
              <a:buFont typeface="Wingdings" panose="05000000000000000000" pitchFamily="2" charset="2"/>
              <a:buChar char="v"/>
            </a:pPr>
            <a:r>
              <a:rPr lang="en-US" sz="2400"/>
              <a:t>Language in the Supplemental Budget authorized the Department to be able to reissue it. </a:t>
            </a:r>
          </a:p>
          <a:p>
            <a:pPr>
              <a:spcBef>
                <a:spcPts val="600"/>
              </a:spcBef>
              <a:buFont typeface="Wingdings" panose="05000000000000000000" pitchFamily="2" charset="2"/>
              <a:buChar char="v"/>
            </a:pPr>
            <a:r>
              <a:rPr lang="en-US" sz="2400"/>
              <a:t>We will have 180 days from the end of the special state of emergency to be able to issue it (just like the initial round). </a:t>
            </a:r>
          </a:p>
          <a:p>
            <a:pPr>
              <a:spcBef>
                <a:spcPts val="600"/>
              </a:spcBef>
              <a:buFont typeface="Wingdings" panose="05000000000000000000" pitchFamily="2" charset="2"/>
              <a:buChar char="v"/>
            </a:pPr>
            <a:r>
              <a:rPr lang="en-US" sz="2400"/>
              <a:t>Since it became available around 7:00 PM on May 26</a:t>
            </a:r>
            <a:r>
              <a:rPr lang="en-US" sz="2400" baseline="30000"/>
              <a:t>th</a:t>
            </a:r>
            <a:r>
              <a:rPr lang="en-US" sz="2400"/>
              <a:t> we have issued over </a:t>
            </a:r>
            <a:r>
              <a:rPr lang="en-US" sz="2400">
                <a:solidFill>
                  <a:srgbClr val="FF0000"/>
                </a:solidFill>
              </a:rPr>
              <a:t>2,600</a:t>
            </a:r>
            <a:r>
              <a:rPr lang="en-US" sz="2400"/>
              <a:t> new emergency licenses (as of 7/29/22). </a:t>
            </a:r>
          </a:p>
          <a:p>
            <a:pPr>
              <a:spcBef>
                <a:spcPts val="600"/>
              </a:spcBef>
              <a:buFont typeface="Wingdings" panose="05000000000000000000" pitchFamily="2" charset="2"/>
              <a:buChar char="v"/>
            </a:pPr>
            <a:r>
              <a:rPr lang="en-US" sz="2400"/>
              <a:t>These emergency licenses are valid for 12-months from the date of issuance (old emergency license is basically valid for a school year with the current expiration of 6/30/23). </a:t>
            </a:r>
          </a:p>
          <a:p>
            <a:pPr>
              <a:spcBef>
                <a:spcPts val="600"/>
              </a:spcBef>
              <a:buFont typeface="Wingdings" panose="05000000000000000000" pitchFamily="2" charset="2"/>
              <a:buChar char="v"/>
            </a:pPr>
            <a:r>
              <a:rPr lang="en-US" sz="2400"/>
              <a:t>Requirements to obtain one are just like in the “old” emergency license except for special education and ESL, those requirements are the same as the expectations for an extension. </a:t>
            </a:r>
          </a:p>
          <a:p>
            <a:pPr marL="0" indent="0">
              <a:spcBef>
                <a:spcPts val="600"/>
              </a:spcBef>
              <a:buNone/>
            </a:pPr>
            <a:endParaRPr lang="en-US" sz="2800"/>
          </a:p>
          <a:p>
            <a:pPr>
              <a:spcBef>
                <a:spcPts val="600"/>
              </a:spcBef>
              <a:buFont typeface="Wingdings" panose="05000000000000000000" pitchFamily="2" charset="2"/>
              <a:buChar char="v"/>
            </a:pPr>
            <a:endParaRPr lang="en-US" sz="2800"/>
          </a:p>
          <a:p>
            <a:pPr marL="0" indent="0">
              <a:spcBef>
                <a:spcPts val="600"/>
              </a:spcBef>
              <a:buNone/>
            </a:pPr>
            <a:endParaRPr lang="en-US" sz="2400"/>
          </a:p>
          <a:p>
            <a:pPr>
              <a:spcBef>
                <a:spcPts val="600"/>
              </a:spcBef>
              <a:buFont typeface="Wingdings" panose="05000000000000000000" pitchFamily="2" charset="2"/>
              <a:buChar char="v"/>
            </a:pPr>
            <a:endParaRPr lang="en-US" sz="2400"/>
          </a:p>
          <a:p>
            <a:pPr>
              <a:spcBef>
                <a:spcPts val="600"/>
              </a:spcBef>
              <a:buNone/>
            </a:pPr>
            <a:endParaRPr lang="en-US" sz="1200"/>
          </a:p>
          <a:p>
            <a:pPr>
              <a:spcBef>
                <a:spcPts val="600"/>
              </a:spcBef>
              <a:buNone/>
            </a:pPr>
            <a:endParaRPr lang="en-US" sz="120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42177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a:t>“New” Emergency License (cont.)</a:t>
            </a:r>
          </a:p>
        </p:txBody>
      </p:sp>
      <p:sp>
        <p:nvSpPr>
          <p:cNvPr id="9" name="Content Placeholder 8"/>
          <p:cNvSpPr>
            <a:spLocks noGrp="1"/>
          </p:cNvSpPr>
          <p:nvPr>
            <p:ph idx="1"/>
          </p:nvPr>
        </p:nvSpPr>
        <p:spPr>
          <a:xfrm>
            <a:off x="450376" y="1072056"/>
            <a:ext cx="11433748" cy="5284294"/>
          </a:xfrm>
        </p:spPr>
        <p:txBody>
          <a:bodyPr/>
          <a:lstStyle/>
          <a:p>
            <a:pPr>
              <a:spcBef>
                <a:spcPts val="600"/>
              </a:spcBef>
              <a:buFont typeface="Wingdings" panose="05000000000000000000" pitchFamily="2" charset="2"/>
              <a:buChar char="v"/>
            </a:pPr>
            <a:r>
              <a:rPr lang="en-US"/>
              <a:t>These emergency licenses will be eligible to be extended by demonstrating progress towards getting licensed. </a:t>
            </a:r>
          </a:p>
          <a:p>
            <a:pPr>
              <a:spcBef>
                <a:spcPts val="600"/>
              </a:spcBef>
              <a:buFont typeface="Wingdings" panose="05000000000000000000" pitchFamily="2" charset="2"/>
              <a:buChar char="v"/>
            </a:pPr>
            <a:r>
              <a:rPr lang="en-US"/>
              <a:t>Up to two extensions are possible, however, based on the progress necessary, many individuals may qualify for a license when demonstrating progress for a 2</a:t>
            </a:r>
            <a:r>
              <a:rPr lang="en-US" baseline="30000"/>
              <a:t>nd</a:t>
            </a:r>
            <a:r>
              <a:rPr lang="en-US"/>
              <a:t> extension.   </a:t>
            </a:r>
          </a:p>
          <a:p>
            <a:pPr>
              <a:spcBef>
                <a:spcPts val="600"/>
              </a:spcBef>
              <a:buFont typeface="Wingdings" panose="05000000000000000000" pitchFamily="2" charset="2"/>
              <a:buChar char="v"/>
            </a:pPr>
            <a:r>
              <a:rPr lang="en-US"/>
              <a:t>Requirements to get an extension will likely be announced in August. </a:t>
            </a:r>
          </a:p>
          <a:p>
            <a:pPr>
              <a:spcBef>
                <a:spcPts val="600"/>
              </a:spcBef>
              <a:buFont typeface="Wingdings" panose="05000000000000000000" pitchFamily="2" charset="2"/>
              <a:buChar char="v"/>
            </a:pPr>
            <a:r>
              <a:rPr lang="en-US"/>
              <a:t>Process to get an extension in ELAR may not be developed until at least September.  </a:t>
            </a:r>
          </a:p>
          <a:p>
            <a:pPr marL="0" indent="0">
              <a:spcBef>
                <a:spcPts val="600"/>
              </a:spcBef>
              <a:buNone/>
            </a:pPr>
            <a:endParaRPr lang="en-US" sz="2400"/>
          </a:p>
          <a:p>
            <a:pPr>
              <a:spcBef>
                <a:spcPts val="600"/>
              </a:spcBef>
              <a:buNone/>
            </a:pPr>
            <a:endParaRPr lang="en-US" sz="1200"/>
          </a:p>
          <a:p>
            <a:pPr>
              <a:spcBef>
                <a:spcPts val="600"/>
              </a:spcBef>
              <a:buNone/>
            </a:pPr>
            <a:endParaRPr lang="en-US" sz="120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32272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951BF854-27B7-458F-A540-21F954E779B6}"/>
              </a:ext>
            </a:extLst>
          </p:cNvPr>
          <p:cNvSpPr txBox="1">
            <a:spLocks noGrp="1"/>
          </p:cNvSpPr>
          <p:nvPr>
            <p:ph type="title" idx="4294967295"/>
          </p:nvPr>
        </p:nvSpPr>
        <p:spPr>
          <a:xfrm>
            <a:off x="253285" y="-782545"/>
            <a:ext cx="11370972" cy="6799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Segoe UI Semibold" panose="020B0702040204020203" pitchFamily="34" charset="0"/>
                <a:ea typeface="+mj-ea"/>
                <a:cs typeface="Segoe UI Semibold" panose="020B0702040204020203" pitchFamily="34" charset="0"/>
              </a:rPr>
              <a:t>“New” Emergency License (3</a:t>
            </a:r>
            <a:r>
              <a:rPr kumimoji="0" lang="en-US" sz="2400" b="0" i="0" u="none" strike="noStrike" kern="1200" cap="none" spc="0" normalizeH="0" baseline="30000" noProof="0">
                <a:ln>
                  <a:noFill/>
                </a:ln>
                <a:solidFill>
                  <a:schemeClr val="bg1"/>
                </a:solidFill>
                <a:effectLst/>
                <a:uLnTx/>
                <a:uFillTx/>
                <a:latin typeface="Segoe UI Semibold" panose="020B0702040204020203" pitchFamily="34" charset="0"/>
                <a:ea typeface="+mj-ea"/>
                <a:cs typeface="Segoe UI Semibold" panose="020B0702040204020203" pitchFamily="34" charset="0"/>
              </a:rPr>
              <a:t>rd</a:t>
            </a:r>
            <a:r>
              <a:rPr kumimoji="0" lang="en-US" sz="2400" b="0" i="0" u="none" strike="noStrike" kern="1200" cap="none" spc="0" normalizeH="0" baseline="0" noProof="0">
                <a:ln>
                  <a:noFill/>
                </a:ln>
                <a:solidFill>
                  <a:schemeClr val="bg1"/>
                </a:solidFill>
                <a:effectLst/>
                <a:uLnTx/>
                <a:uFillTx/>
                <a:latin typeface="Segoe UI Semibold" panose="020B0702040204020203" pitchFamily="34" charset="0"/>
                <a:ea typeface="+mj-ea"/>
                <a:cs typeface="Segoe UI Semibold" panose="020B0702040204020203" pitchFamily="34" charset="0"/>
              </a:rPr>
              <a:t> Slide)</a:t>
            </a:r>
            <a:endParaRPr kumimoji="0" lang="en-US" sz="2400"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Segoe UI Semibold" panose="020B0702040204020203" pitchFamily="34" charset="0"/>
            </a:endParaRPr>
          </a:p>
        </p:txBody>
      </p:sp>
      <p:sp>
        <p:nvSpPr>
          <p:cNvPr id="8" name="Title 7">
            <a:extLst>
              <a:ext uri="{C183D7F6-B498-43B3-948B-1728B52AA6E4}">
                <adec:decorative xmlns:adec="http://schemas.microsoft.com/office/drawing/2017/decorative" val="1"/>
              </a:ext>
            </a:extLst>
          </p:cNvPr>
          <p:cNvSpPr>
            <a:spLocks/>
          </p:cNvSpPr>
          <p:nvPr/>
        </p:nvSpPr>
        <p:spPr>
          <a:xfrm>
            <a:off x="567743" y="288925"/>
            <a:ext cx="11370972" cy="6799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Segoe UI Semibold" panose="020B0702040204020203" pitchFamily="34" charset="0"/>
                <a:ea typeface="+mj-ea"/>
                <a:cs typeface="Segoe UI Semibold" panose="020B0702040204020203" pitchFamily="34" charset="0"/>
              </a:rPr>
              <a:t>“New” Emergency License (cont.)</a:t>
            </a:r>
            <a:endParaRPr kumimoji="0" lang="en-US" sz="2400" b="0" i="0" u="none" strike="noStrike" kern="1200" cap="none" spc="0" normalizeH="0" baseline="0" noProof="0" dirty="0">
              <a:ln>
                <a:noFill/>
              </a:ln>
              <a:solidFill>
                <a:schemeClr val="bg1"/>
              </a:solidFill>
              <a:effectLst/>
              <a:uLnTx/>
              <a:uFillTx/>
              <a:latin typeface="Segoe UI Semibold" panose="020B0702040204020203" pitchFamily="34" charset="0"/>
              <a:ea typeface="+mj-ea"/>
              <a:cs typeface="Segoe UI Semibold" panose="020B0702040204020203" pitchFamily="34" charset="0"/>
            </a:endParaRPr>
          </a:p>
        </p:txBody>
      </p:sp>
      <p:sp>
        <p:nvSpPr>
          <p:cNvPr id="9" name="Content Placeholder 8"/>
          <p:cNvSpPr>
            <a:spLocks noGrp="1"/>
          </p:cNvSpPr>
          <p:nvPr>
            <p:ph idx="1"/>
          </p:nvPr>
        </p:nvSpPr>
        <p:spPr>
          <a:xfrm>
            <a:off x="450376" y="1072056"/>
            <a:ext cx="11433748" cy="5284294"/>
          </a:xfrm>
        </p:spPr>
        <p:txBody>
          <a:bodyPr/>
          <a:lstStyle/>
          <a:p>
            <a:pPr>
              <a:spcBef>
                <a:spcPts val="600"/>
              </a:spcBef>
              <a:buFont typeface="Wingdings" panose="05000000000000000000" pitchFamily="2" charset="2"/>
              <a:buChar char="v"/>
            </a:pPr>
            <a:r>
              <a:rPr lang="en-US" sz="2400"/>
              <a:t>Example of draft requirements to get an extension for most academic teacher licenses: </a:t>
            </a:r>
          </a:p>
          <a:p>
            <a:pPr lvl="0"/>
            <a:r>
              <a:rPr lang="en-US" sz="1800"/>
              <a:t>Possession of an Emergency license in the field and at the grade level of the extension sought</a:t>
            </a:r>
          </a:p>
          <a:p>
            <a:r>
              <a:rPr lang="en-US" sz="1800"/>
              <a:t> Completes the requirements for the first extension since the issuance of the Emergency license in the field and at the grade level of the extension sought</a:t>
            </a:r>
          </a:p>
          <a:p>
            <a:r>
              <a:rPr lang="en-US" sz="1800"/>
              <a:t> </a:t>
            </a:r>
            <a:r>
              <a:rPr lang="en-US" sz="1800" b="1"/>
              <a:t>One of the following: </a:t>
            </a:r>
            <a:endParaRPr lang="en-US" sz="1800"/>
          </a:p>
          <a:p>
            <a:pPr lvl="1"/>
            <a:r>
              <a:rPr lang="en-US" sz="1800"/>
              <a:t>passing score on the Communication and Literacy Skills test</a:t>
            </a:r>
          </a:p>
          <a:p>
            <a:pPr lvl="1"/>
            <a:r>
              <a:rPr lang="en-US" sz="1800"/>
              <a:t>passing score (list all subject matter test)</a:t>
            </a:r>
          </a:p>
          <a:p>
            <a:pPr lvl="1"/>
            <a:r>
              <a:rPr lang="en-US" sz="1800"/>
              <a:t>Enrollment in or completion of coursework within approved preparation program for the field and at the grade level of the Emergency license sought </a:t>
            </a:r>
          </a:p>
          <a:p>
            <a:r>
              <a:rPr lang="en-US" sz="1800"/>
              <a:t> Participation in induction program</a:t>
            </a:r>
          </a:p>
          <a:p>
            <a:r>
              <a:rPr lang="en-US" sz="2400"/>
              <a:t> </a:t>
            </a:r>
            <a:r>
              <a:rPr lang="en-US" sz="1800"/>
              <a:t>Has not documented compliance with all requirements for a provisional or initial license for the field and at the grade level of the Emergency license sought </a:t>
            </a:r>
          </a:p>
          <a:p>
            <a:pPr marL="0" indent="0">
              <a:spcBef>
                <a:spcPts val="600"/>
              </a:spcBef>
              <a:buNone/>
            </a:pPr>
            <a:endParaRPr lang="en-US" sz="2400"/>
          </a:p>
          <a:p>
            <a:pPr>
              <a:spcBef>
                <a:spcPts val="600"/>
              </a:spcBef>
              <a:buFont typeface="Wingdings" panose="05000000000000000000" pitchFamily="2" charset="2"/>
              <a:buChar char="v"/>
            </a:pPr>
            <a:endParaRPr lang="en-US" sz="2400"/>
          </a:p>
          <a:p>
            <a:pPr marL="0" indent="0">
              <a:spcBef>
                <a:spcPts val="600"/>
              </a:spcBef>
              <a:buNone/>
            </a:pPr>
            <a:endParaRPr lang="en-US" sz="2400"/>
          </a:p>
          <a:p>
            <a:pPr>
              <a:spcBef>
                <a:spcPts val="600"/>
              </a:spcBef>
              <a:buFont typeface="Wingdings" panose="05000000000000000000" pitchFamily="2" charset="2"/>
              <a:buChar char="v"/>
            </a:pPr>
            <a:endParaRPr lang="en-US" sz="2400"/>
          </a:p>
          <a:p>
            <a:pPr>
              <a:spcBef>
                <a:spcPts val="600"/>
              </a:spcBef>
              <a:buNone/>
            </a:pPr>
            <a:endParaRPr lang="en-US" sz="2400"/>
          </a:p>
          <a:p>
            <a:pPr>
              <a:spcBef>
                <a:spcPts val="600"/>
              </a:spcBef>
              <a:buNone/>
            </a:pPr>
            <a:endParaRPr lang="en-US" sz="120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71597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B8B2-A1D4-41B0-A8DE-5D1BA9EC7B31}"/>
              </a:ext>
            </a:extLst>
          </p:cNvPr>
          <p:cNvSpPr>
            <a:spLocks noGrp="1"/>
          </p:cNvSpPr>
          <p:nvPr>
            <p:ph type="title"/>
          </p:nvPr>
        </p:nvSpPr>
        <p:spPr/>
        <p:txBody>
          <a:bodyPr/>
          <a:lstStyle/>
          <a:p>
            <a:r>
              <a:rPr lang="en-US">
                <a:latin typeface="Segoe UI Semibold"/>
                <a:cs typeface="Segoe UI Semibold"/>
              </a:rPr>
              <a:t>The Competency Review </a:t>
            </a:r>
            <a:endParaRPr lang="en-US"/>
          </a:p>
        </p:txBody>
      </p:sp>
      <p:sp>
        <p:nvSpPr>
          <p:cNvPr id="3" name="Content Placeholder 2">
            <a:extLst>
              <a:ext uri="{FF2B5EF4-FFF2-40B4-BE49-F238E27FC236}">
                <a16:creationId xmlns:a16="http://schemas.microsoft.com/office/drawing/2014/main" id="{784CF5F8-3D91-4951-9D77-BCB92A0E2323}"/>
              </a:ext>
            </a:extLst>
          </p:cNvPr>
          <p:cNvSpPr>
            <a:spLocks noGrp="1"/>
          </p:cNvSpPr>
          <p:nvPr>
            <p:ph idx="1"/>
          </p:nvPr>
        </p:nvSpPr>
        <p:spPr/>
        <p:txBody>
          <a:bodyPr vert="horz" lIns="91440" tIns="45720" rIns="91440" bIns="45720" rtlCol="0" anchor="t">
            <a:noAutofit/>
          </a:bodyPr>
          <a:lstStyle/>
          <a:p>
            <a:pPr marL="0" indent="0">
              <a:buNone/>
            </a:pPr>
            <a:endParaRPr lang="en-US" sz="2400">
              <a:latin typeface="Segoe UI"/>
              <a:cs typeface="Segoe UI"/>
            </a:endParaRPr>
          </a:p>
          <a:p>
            <a:r>
              <a:rPr lang="en-US" sz="2200">
                <a:latin typeface="Segoe UI"/>
                <a:cs typeface="Segoe UI"/>
              </a:rPr>
              <a:t>A Competency Review is the process for determining whether the subject matter knowledge requirements for a license have been met in a field for which there is no MTEL subject test. </a:t>
            </a:r>
          </a:p>
          <a:p>
            <a:endParaRPr lang="en-US" sz="2200">
              <a:latin typeface="Segoe UI"/>
              <a:cs typeface="Segoe UI"/>
            </a:endParaRPr>
          </a:p>
          <a:p>
            <a:r>
              <a:rPr lang="en-US" sz="2200">
                <a:latin typeface="Segoe UI"/>
                <a:cs typeface="Segoe UI"/>
              </a:rPr>
              <a:t>Competencies are also known as the "coverage of" requirements and can be satisfied through the completion of a professional learning experience(s) that provided at least </a:t>
            </a:r>
            <a:r>
              <a:rPr lang="en-US" sz="2200" b="1">
                <a:latin typeface="Segoe UI"/>
                <a:cs typeface="Segoe UI"/>
              </a:rPr>
              <a:t>10 hours of instruction </a:t>
            </a:r>
            <a:r>
              <a:rPr lang="en-US" sz="2200">
                <a:latin typeface="Segoe UI"/>
                <a:cs typeface="Segoe UI"/>
              </a:rPr>
              <a:t>specific to and completely covering a subject matter knowledge requirement. </a:t>
            </a:r>
          </a:p>
          <a:p>
            <a:endParaRPr lang="en-US" sz="2200">
              <a:latin typeface="Segoe UI"/>
              <a:cs typeface="Segoe UI"/>
            </a:endParaRPr>
          </a:p>
          <a:p>
            <a:r>
              <a:rPr lang="en-US" sz="2200">
                <a:latin typeface="Segoe UI"/>
                <a:cs typeface="Segoe UI"/>
              </a:rPr>
              <a:t>Competencies can be satisfied through completion of any one or combination of coursework, seminars, workshops, mentored employment, or peer coaching or Structured Guidance and Support (SGS). </a:t>
            </a:r>
            <a:endParaRPr lang="en-US" sz="2200"/>
          </a:p>
          <a:p>
            <a:endParaRPr lang="en-US" sz="2000"/>
          </a:p>
        </p:txBody>
      </p:sp>
      <p:sp>
        <p:nvSpPr>
          <p:cNvPr id="5" name="Slide Number Placeholder 4">
            <a:extLst>
              <a:ext uri="{FF2B5EF4-FFF2-40B4-BE49-F238E27FC236}">
                <a16:creationId xmlns:a16="http://schemas.microsoft.com/office/drawing/2014/main" id="{DEC1D990-73C9-DDCA-8552-E33EE34062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73165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7146-4609-4A14-8BCD-268A0BD6EA0F}"/>
              </a:ext>
            </a:extLst>
          </p:cNvPr>
          <p:cNvSpPr>
            <a:spLocks noGrp="1"/>
          </p:cNvSpPr>
          <p:nvPr>
            <p:ph type="title"/>
          </p:nvPr>
        </p:nvSpPr>
        <p:spPr/>
        <p:txBody>
          <a:bodyPr/>
          <a:lstStyle/>
          <a:p>
            <a:r>
              <a:rPr lang="en-US">
                <a:latin typeface="Segoe UI Semibold"/>
                <a:cs typeface="Segoe UI Semibold"/>
              </a:rPr>
              <a:t>Structured Guidance &amp; Supports </a:t>
            </a:r>
            <a:endParaRPr lang="en-US"/>
          </a:p>
        </p:txBody>
      </p:sp>
      <p:sp>
        <p:nvSpPr>
          <p:cNvPr id="3" name="Content Placeholder 2">
            <a:extLst>
              <a:ext uri="{FF2B5EF4-FFF2-40B4-BE49-F238E27FC236}">
                <a16:creationId xmlns:a16="http://schemas.microsoft.com/office/drawing/2014/main" id="{2B1CD9DE-AA0B-46CB-B7F4-1565ADE23BC4}"/>
              </a:ext>
            </a:extLst>
          </p:cNvPr>
          <p:cNvSpPr>
            <a:spLocks noGrp="1"/>
          </p:cNvSpPr>
          <p:nvPr>
            <p:ph type="body" sz="half" idx="2"/>
          </p:nvPr>
        </p:nvSpPr>
        <p:spPr>
          <a:xfrm>
            <a:off x="487363" y="1718129"/>
            <a:ext cx="4865687" cy="4369933"/>
          </a:xfrm>
        </p:spPr>
        <p:txBody>
          <a:bodyPr vert="horz" lIns="91440" tIns="45720" rIns="91440" bIns="45720" rtlCol="0" anchor="t">
            <a:noAutofit/>
          </a:bodyPr>
          <a:lstStyle/>
          <a:p>
            <a:r>
              <a:rPr lang="en-US" sz="2000">
                <a:latin typeface="Segoe UI"/>
                <a:cs typeface="Segoe UI"/>
              </a:rPr>
              <a:t>The Structured Guidance &amp; Supports (SG&amp;S) process is one path for completing the Competency Review. The SG&amp;S process is a performance-based assessment for a teacher licensure candidate. </a:t>
            </a:r>
            <a:endParaRPr lang="en-US" sz="2000"/>
          </a:p>
          <a:p>
            <a:endParaRPr lang="en-US" sz="2000"/>
          </a:p>
          <a:p>
            <a:endParaRPr lang="en-US" sz="2000">
              <a:latin typeface="Segoe UI"/>
              <a:cs typeface="Segoe UI"/>
            </a:endParaRPr>
          </a:p>
          <a:p>
            <a:r>
              <a:rPr lang="en-US" sz="2000">
                <a:latin typeface="Segoe UI"/>
                <a:cs typeface="Segoe UI"/>
              </a:rPr>
              <a:t>The SG&amp;S process and assessment takes place over a supervised 150-hour field-based experience. </a:t>
            </a:r>
            <a:endParaRPr lang="en-US">
              <a:latin typeface="Segoe UI"/>
              <a:cs typeface="Segoe UI"/>
            </a:endParaRPr>
          </a:p>
          <a:p>
            <a:endParaRPr lang="en-US" sz="2000">
              <a:latin typeface="Segoe UI"/>
              <a:cs typeface="Segoe UI"/>
            </a:endParaRPr>
          </a:p>
          <a:p>
            <a:endParaRPr lang="en-US" sz="2000">
              <a:latin typeface="Segoe UI"/>
              <a:cs typeface="Segoe UI"/>
            </a:endParaRPr>
          </a:p>
        </p:txBody>
      </p:sp>
      <p:graphicFrame>
        <p:nvGraphicFramePr>
          <p:cNvPr id="11" name="Diagram 11" descr="Diagram with one circle in the middle and three circles branching out. Middle circle says &quot;SG &amp; S&quot;; top circle says &quot;classroom focused professional support&quot;; bottom right circle says &quot;supervision&quot;; bottom left circle says &quot;assessment&quot;.">
            <a:extLst>
              <a:ext uri="{FF2B5EF4-FFF2-40B4-BE49-F238E27FC236}">
                <a16:creationId xmlns:a16="http://schemas.microsoft.com/office/drawing/2014/main" id="{31287D46-983C-4810-850F-513E079A571F}"/>
              </a:ext>
            </a:extLst>
          </p:cNvPr>
          <p:cNvGraphicFramePr/>
          <p:nvPr>
            <p:extLst>
              <p:ext uri="{D42A27DB-BD31-4B8C-83A1-F6EECF244321}">
                <p14:modId xmlns:p14="http://schemas.microsoft.com/office/powerpoint/2010/main" val="3013156724"/>
              </p:ext>
            </p:extLst>
          </p:nvPr>
        </p:nvGraphicFramePr>
        <p:xfrm>
          <a:off x="6096000" y="1343025"/>
          <a:ext cx="5419725"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 name="Slide Number Placeholder 53">
            <a:extLst>
              <a:ext uri="{FF2B5EF4-FFF2-40B4-BE49-F238E27FC236}">
                <a16:creationId xmlns:a16="http://schemas.microsoft.com/office/drawing/2014/main" id="{9E528A53-03C5-724C-9267-2D923E0D86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01468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03</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kumimoji="0" lang="en-US" altLang="zh-CN" sz="4000" b="0" i="0" u="none" strike="noStrike" kern="1200" cap="none" spc="0" normalizeH="0" baseline="0" noProof="0">
                <a:ln>
                  <a:noFill/>
                </a:ln>
                <a:solidFill>
                  <a:srgbClr val="203B6A">
                    <a:lumMod val="50000"/>
                  </a:srgbClr>
                </a:solidFill>
                <a:effectLst/>
                <a:uLnTx/>
                <a:uFillTx/>
                <a:latin typeface="Segoe UI Semibold"/>
                <a:cs typeface="Arial"/>
              </a:rPr>
              <a:t>Introducing the Executive Office of Education (EOE) Ombudspersons</a:t>
            </a:r>
            <a:br>
              <a:rPr kumimoji="0" lang="zh-CN" altLang="en-US" sz="4000" b="0" i="0" u="none" strike="noStrike" kern="1200" cap="none" spc="0" normalizeH="0" baseline="0" noProof="0">
                <a:ln>
                  <a:noFill/>
                </a:ln>
                <a:solidFill>
                  <a:srgbClr val="203B6A">
                    <a:lumMod val="50000"/>
                  </a:srgbClr>
                </a:solidFill>
                <a:effectLst/>
                <a:uLnTx/>
                <a:uFillTx/>
                <a:latin typeface="Segoe UI Semibold"/>
                <a:cs typeface="Arial"/>
              </a:rPr>
            </a:br>
            <a:endParaRPr kumimoji="0" lang="en-US" altLang="zh-CN" sz="40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endParaRPr>
          </a:p>
        </p:txBody>
      </p:sp>
    </p:spTree>
    <p:extLst>
      <p:ext uri="{BB962C8B-B14F-4D97-AF65-F5344CB8AC3E}">
        <p14:creationId xmlns:p14="http://schemas.microsoft.com/office/powerpoint/2010/main" val="308431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a:xfrm>
            <a:off x="1905000" y="677732"/>
            <a:ext cx="7543800" cy="5691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3CC"/>
                </a:solidFill>
                <a:effectLst/>
                <a:uLnTx/>
                <a:uFillTx/>
                <a:latin typeface="Calibri" panose="020F0502020204030204" pitchFamily="34" charset="0"/>
                <a:ea typeface="+mj-ea"/>
                <a:cs typeface="Arial"/>
              </a:rPr>
              <a:t>Office of the Ombudsperson</a:t>
            </a:r>
          </a:p>
        </p:txBody>
      </p:sp>
      <p:sp>
        <p:nvSpPr>
          <p:cNvPr id="7" name="Slide Number Placeholder 2"/>
          <p:cNvSpPr>
            <a:spLocks noGrp="1"/>
          </p:cNvSpPr>
          <p:nvPr>
            <p:ph type="sldNum" sz="quarter" idx="11"/>
          </p:nvPr>
        </p:nvSpPr>
        <p:spPr>
          <a:xfrm>
            <a:off x="8734426" y="6594476"/>
            <a:ext cx="1933575" cy="263525"/>
          </a:xfrm>
        </p:spPr>
        <p:txBody>
          <a:bodyPr/>
          <a:lstStyle/>
          <a:p>
            <a:fld id="{35CC764F-34DD-40DB-B424-6CB46B067597}" type="slidenum">
              <a:rPr lang="en-US" altLang="en-US" sz="1200">
                <a:solidFill>
                  <a:srgbClr val="000000"/>
                </a:solidFill>
                <a:cs typeface="Arial"/>
              </a:rPr>
              <a:pPr/>
              <a:t>17</a:t>
            </a:fld>
            <a:endParaRPr lang="en-US" altLang="en-US" sz="1200">
              <a:solidFill>
                <a:srgbClr val="000000"/>
              </a:solidFill>
              <a:cs typeface="Arial"/>
            </a:endParaRPr>
          </a:p>
        </p:txBody>
      </p:sp>
      <p:sp>
        <p:nvSpPr>
          <p:cNvPr id="3" name="Content Placeholder 2">
            <a:extLst>
              <a:ext uri="{FF2B5EF4-FFF2-40B4-BE49-F238E27FC236}">
                <a16:creationId xmlns:a16="http://schemas.microsoft.com/office/drawing/2014/main" id="{CCEFC72F-F956-A1A6-AB6C-B089A53FF16C}"/>
              </a:ext>
            </a:extLst>
          </p:cNvPr>
          <p:cNvSpPr>
            <a:spLocks noGrp="1"/>
          </p:cNvSpPr>
          <p:nvPr>
            <p:ph idx="1"/>
          </p:nvPr>
        </p:nvSpPr>
        <p:spPr>
          <a:xfrm>
            <a:off x="1905000" y="1318419"/>
            <a:ext cx="8382000" cy="4221163"/>
          </a:xfrm>
        </p:spPr>
        <p:txBody>
          <a:bodyPr/>
          <a:lstStyle/>
          <a:p>
            <a:r>
              <a:rPr lang="en-US" sz="1800" dirty="0">
                <a:ea typeface="Calibri" panose="020F0502020204030204" pitchFamily="34" charset="0"/>
                <a:cs typeface="Calibri" panose="020F0502020204030204" pitchFamily="34" charset="0"/>
              </a:rPr>
              <a:t>Why?</a:t>
            </a:r>
            <a:br>
              <a:rPr lang="en-US" sz="1800" dirty="0">
                <a:ea typeface="Calibri" panose="020F0502020204030204" pitchFamily="34" charset="0"/>
                <a:cs typeface="Calibri" panose="020F0502020204030204" pitchFamily="34" charset="0"/>
              </a:rPr>
            </a:br>
            <a:r>
              <a:rPr lang="en-US" sz="1800" b="0" dirty="0">
                <a:ea typeface="Calibri" panose="020F0502020204030204" pitchFamily="34" charset="0"/>
                <a:cs typeface="Calibri" panose="020F0502020204030204" pitchFamily="34" charset="0"/>
              </a:rPr>
              <a:t>The MA Executive Office of Education (EOE) established the Office of the Ombudsperson to address certain complex and time-sensitive situations where school-age children facing an emergency may need urgent decisions about their education.  </a:t>
            </a:r>
          </a:p>
          <a:p>
            <a:r>
              <a:rPr lang="en-US" sz="1800" dirty="0">
                <a:cs typeface="Calibri" panose="020F0502020204030204" pitchFamily="34" charset="0"/>
              </a:rPr>
              <a:t>What is the goal?</a:t>
            </a:r>
            <a:br>
              <a:rPr lang="en-US" sz="1800" dirty="0">
                <a:cs typeface="Calibri" panose="020F0502020204030204" pitchFamily="34" charset="0"/>
              </a:rPr>
            </a:br>
            <a:r>
              <a:rPr lang="en-US" sz="1800" b="0" dirty="0">
                <a:cs typeface="Calibri" panose="020F0502020204030204" pitchFamily="34" charset="0"/>
              </a:rPr>
              <a:t>To establish strong practices and effective communication systems across State agencies  that enhances collaboration and creates repeatable processes to respond to children in crises and reduce the length of time they are boarding.</a:t>
            </a:r>
            <a:endParaRPr lang="en-US" sz="1600" b="0" dirty="0">
              <a:cs typeface="Calibri" panose="020F0502020204030204" pitchFamily="34" charset="0"/>
            </a:endParaRPr>
          </a:p>
          <a:p>
            <a:r>
              <a:rPr lang="en-US" sz="1800" dirty="0">
                <a:ea typeface="Calibri" panose="020F0502020204030204" pitchFamily="34" charset="0"/>
                <a:cs typeface="Calibri" panose="020F0502020204030204" pitchFamily="34" charset="0"/>
              </a:rPr>
              <a:t>Who are we?</a:t>
            </a:r>
          </a:p>
          <a:p>
            <a:pPr marL="575945" lvl="1" indent="-233045"/>
            <a:r>
              <a:rPr lang="en-US" sz="1600" dirty="0">
                <a:ea typeface="Calibri" panose="020F0502020204030204" pitchFamily="34" charset="0"/>
                <a:cs typeface="Calibri" panose="020F0502020204030204" pitchFamily="34" charset="0"/>
              </a:rPr>
              <a:t>Heidi Gold, Sr. Policy Manager, EOE</a:t>
            </a:r>
          </a:p>
          <a:p>
            <a:pPr marL="575945" lvl="1" indent="-233045"/>
            <a:r>
              <a:rPr lang="en-US" sz="1600" dirty="0">
                <a:latin typeface="Calibri"/>
                <a:ea typeface="Calibri" panose="020F0502020204030204" pitchFamily="34" charset="0"/>
                <a:cs typeface="Calibri"/>
              </a:rPr>
              <a:t>Emily Sherwood, Consultant, EOE</a:t>
            </a:r>
            <a:endParaRPr lang="en-US" sz="1600" dirty="0">
              <a:ea typeface="Calibri" panose="020F0502020204030204" pitchFamily="34" charset="0"/>
              <a:cs typeface="Calibri" panose="020F0502020204030204" pitchFamily="34" charset="0"/>
            </a:endParaRPr>
          </a:p>
          <a:p>
            <a:pPr marL="690245" lvl="2" indent="0">
              <a:buNone/>
            </a:pPr>
            <a:endParaRPr lang="en-US" sz="1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771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1349CD-EAF2-404C-9018-194846F07175}"/>
              </a:ext>
            </a:extLst>
          </p:cNvPr>
          <p:cNvSpPr>
            <a:spLocks noGrp="1"/>
          </p:cNvSpPr>
          <p:nvPr>
            <p:ph type="title"/>
          </p:nvPr>
        </p:nvSpPr>
        <p:spPr/>
        <p:txBody>
          <a:bodyPr/>
          <a:lstStyle/>
          <a:p>
            <a:r>
              <a:rPr lang="en-US"/>
              <a:t>Role of Ombudsperson</a:t>
            </a:r>
          </a:p>
        </p:txBody>
      </p:sp>
      <p:sp>
        <p:nvSpPr>
          <p:cNvPr id="7" name="Content Placeholder 6">
            <a:extLst>
              <a:ext uri="{FF2B5EF4-FFF2-40B4-BE49-F238E27FC236}">
                <a16:creationId xmlns:a16="http://schemas.microsoft.com/office/drawing/2014/main" id="{B134BA0C-E91A-0410-5A50-7593AA344835}"/>
              </a:ext>
            </a:extLst>
          </p:cNvPr>
          <p:cNvSpPr>
            <a:spLocks noGrp="1"/>
          </p:cNvSpPr>
          <p:nvPr>
            <p:ph idx="1"/>
          </p:nvPr>
        </p:nvSpPr>
        <p:spPr>
          <a:xfrm>
            <a:off x="1905000" y="1464734"/>
            <a:ext cx="8382000" cy="4707466"/>
          </a:xfrm>
        </p:spPr>
        <p:txBody>
          <a:bodyPr/>
          <a:lstStyle/>
          <a:p>
            <a:r>
              <a:rPr lang="en-US" b="0"/>
              <a:t>Main point of contact for other State agencies who are working to resolve complex cases</a:t>
            </a:r>
          </a:p>
          <a:p>
            <a:pPr lvl="1"/>
            <a:r>
              <a:rPr lang="en-US"/>
              <a:t>They may be working with hospital staff, attorneys, social workers, families directly, etc.</a:t>
            </a:r>
          </a:p>
          <a:p>
            <a:pPr lvl="1"/>
            <a:r>
              <a:rPr lang="en-US" b="0"/>
              <a:t>Most involve children with ASD/ID who are well known to the districts</a:t>
            </a:r>
          </a:p>
          <a:p>
            <a:r>
              <a:rPr lang="en-US" b="0"/>
              <a:t>Liaison between EOE, DESE and the LEAs and </a:t>
            </a:r>
            <a:br>
              <a:rPr lang="en-US" b="0"/>
            </a:br>
            <a:r>
              <a:rPr lang="en-US" b="0"/>
              <a:t>EOHHS and their agencies:</a:t>
            </a:r>
          </a:p>
          <a:p>
            <a:pPr lvl="1"/>
            <a:r>
              <a:rPr lang="en-US"/>
              <a:t>Department of Children and Families</a:t>
            </a:r>
          </a:p>
          <a:p>
            <a:pPr lvl="1"/>
            <a:r>
              <a:rPr lang="en-US"/>
              <a:t>Department of Mental Health</a:t>
            </a:r>
          </a:p>
          <a:p>
            <a:pPr lvl="1"/>
            <a:r>
              <a:rPr lang="en-US"/>
              <a:t>Department of Developmental Disabilities</a:t>
            </a:r>
          </a:p>
          <a:p>
            <a:pPr lvl="1"/>
            <a:r>
              <a:rPr lang="en-US"/>
              <a:t>MassHealth</a:t>
            </a:r>
          </a:p>
        </p:txBody>
      </p:sp>
      <p:sp>
        <p:nvSpPr>
          <p:cNvPr id="3" name="Slide Number Placeholder 2">
            <a:extLst>
              <a:ext uri="{FF2B5EF4-FFF2-40B4-BE49-F238E27FC236}">
                <a16:creationId xmlns:a16="http://schemas.microsoft.com/office/drawing/2014/main" id="{7DB90031-8086-4DD9-ACB8-A958A52E6B72}"/>
              </a:ext>
            </a:extLst>
          </p:cNvPr>
          <p:cNvSpPr>
            <a:spLocks noGrp="1"/>
          </p:cNvSpPr>
          <p:nvPr>
            <p:ph type="sldNum" sz="quarter" idx="11"/>
          </p:nvPr>
        </p:nvSpPr>
        <p:spPr/>
        <p:txBody>
          <a:bodyPr/>
          <a:lstStyle/>
          <a:p>
            <a:fld id="{35CC764F-34DD-40DB-B424-6CB46B067597}" type="slidenum">
              <a:rPr lang="en-US" altLang="en-US">
                <a:solidFill>
                  <a:srgbClr val="000000"/>
                </a:solidFill>
                <a:cs typeface="Arial"/>
              </a:rPr>
              <a:pPr/>
              <a:t>18</a:t>
            </a:fld>
            <a:endParaRPr lang="en-US" altLang="en-US">
              <a:solidFill>
                <a:srgbClr val="000000"/>
              </a:solidFill>
              <a:cs typeface="Arial"/>
            </a:endParaRPr>
          </a:p>
        </p:txBody>
      </p:sp>
    </p:spTree>
    <p:extLst>
      <p:ext uri="{BB962C8B-B14F-4D97-AF65-F5344CB8AC3E}">
        <p14:creationId xmlns:p14="http://schemas.microsoft.com/office/powerpoint/2010/main" val="154662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26E8356-B36C-472B-BB69-A9D95C0D25FE}"/>
              </a:ext>
            </a:extLst>
          </p:cNvPr>
          <p:cNvSpPr txBox="1">
            <a:spLocks noGrp="1"/>
          </p:cNvSpPr>
          <p:nvPr>
            <p:ph type="title" idx="4294967295"/>
          </p:nvPr>
        </p:nvSpPr>
        <p:spPr bwMode="auto">
          <a:xfrm>
            <a:off x="247651" y="-594255"/>
            <a:ext cx="10312400" cy="35930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33CC"/>
                </a:solidFill>
                <a:effectLst/>
                <a:uLnTx/>
                <a:uFillTx/>
                <a:latin typeface="Calibri" panose="020F0502020204030204" pitchFamily="34" charset="0"/>
                <a:ea typeface="+mj-ea"/>
                <a:cs typeface="+mj-cs"/>
              </a:rPr>
              <a:t>Role of Ombudsperson (Slide #2)</a:t>
            </a:r>
          </a:p>
        </p:txBody>
      </p:sp>
      <p:sp>
        <p:nvSpPr>
          <p:cNvPr id="7" name="Content Placeholder 6">
            <a:extLst>
              <a:ext uri="{FF2B5EF4-FFF2-40B4-BE49-F238E27FC236}">
                <a16:creationId xmlns:a16="http://schemas.microsoft.com/office/drawing/2014/main" id="{B134BA0C-E91A-0410-5A50-7593AA344835}"/>
              </a:ext>
            </a:extLst>
          </p:cNvPr>
          <p:cNvSpPr>
            <a:spLocks noGrp="1"/>
          </p:cNvSpPr>
          <p:nvPr>
            <p:ph idx="1"/>
          </p:nvPr>
        </p:nvSpPr>
        <p:spPr>
          <a:xfrm>
            <a:off x="1905000" y="1464734"/>
            <a:ext cx="8382000" cy="4707466"/>
          </a:xfrm>
        </p:spPr>
        <p:txBody>
          <a:bodyPr/>
          <a:lstStyle/>
          <a:p>
            <a:r>
              <a:rPr lang="en-US" b="0"/>
              <a:t>Upon obtaining a release, we may contact you to ask the following about a particular child:</a:t>
            </a:r>
          </a:p>
          <a:p>
            <a:pPr marL="575945" lvl="1" indent="-233045"/>
            <a:r>
              <a:rPr lang="en-US" b="0">
                <a:latin typeface="Calibri"/>
              </a:rPr>
              <a:t>To inquire about educational services while a child is boarding</a:t>
            </a:r>
            <a:r>
              <a:rPr lang="en-US">
                <a:latin typeface="Calibri"/>
              </a:rPr>
              <a:t> (in an emergency department or medical unit awaiting admission to a psychiatric unit or in a psychiatric unit awaiting a discharge plan)</a:t>
            </a:r>
            <a:endParaRPr lang="en-US" b="0"/>
          </a:p>
          <a:p>
            <a:pPr marL="575945" lvl="1" indent="-233045"/>
            <a:r>
              <a:rPr lang="en-US">
                <a:latin typeface="Calibri"/>
              </a:rPr>
              <a:t>Provide an update on a placement that has already been approved to understand the status of the applications to various residential schools</a:t>
            </a:r>
          </a:p>
          <a:p>
            <a:pPr marL="575945" lvl="1" indent="-233045"/>
            <a:r>
              <a:rPr lang="en-US">
                <a:latin typeface="Calibri"/>
              </a:rPr>
              <a:t>Provide information related to a recent IEP and related evaluations </a:t>
            </a:r>
            <a:endParaRPr lang="en-US"/>
          </a:p>
          <a:p>
            <a:r>
              <a:rPr lang="en-US" b="0">
                <a:latin typeface="Calibri"/>
              </a:rPr>
              <a:t>Will continue to refer to BSEA and PRS for dispute resolution </a:t>
            </a:r>
            <a:endParaRPr lang="en-US" b="0"/>
          </a:p>
        </p:txBody>
      </p:sp>
      <p:sp>
        <p:nvSpPr>
          <p:cNvPr id="3" name="Slide Number Placeholder 2">
            <a:extLst>
              <a:ext uri="{FF2B5EF4-FFF2-40B4-BE49-F238E27FC236}">
                <a16:creationId xmlns:a16="http://schemas.microsoft.com/office/drawing/2014/main" id="{7DB90031-8086-4DD9-ACB8-A958A52E6B72}"/>
              </a:ext>
            </a:extLst>
          </p:cNvPr>
          <p:cNvSpPr>
            <a:spLocks noGrp="1"/>
          </p:cNvSpPr>
          <p:nvPr>
            <p:ph type="sldNum" sz="quarter" idx="11"/>
          </p:nvPr>
        </p:nvSpPr>
        <p:spPr/>
        <p:txBody>
          <a:bodyPr/>
          <a:lstStyle/>
          <a:p>
            <a:fld id="{35CC764F-34DD-40DB-B424-6CB46B067597}" type="slidenum">
              <a:rPr lang="en-US" altLang="en-US">
                <a:solidFill>
                  <a:srgbClr val="000000"/>
                </a:solidFill>
                <a:cs typeface="Arial"/>
              </a:rPr>
              <a:pPr/>
              <a:t>19</a:t>
            </a:fld>
            <a:endParaRPr lang="en-US" altLang="en-US">
              <a:solidFill>
                <a:srgbClr val="000000"/>
              </a:solidFill>
              <a:cs typeface="Arial"/>
            </a:endParaRPr>
          </a:p>
        </p:txBody>
      </p:sp>
      <p:sp>
        <p:nvSpPr>
          <p:cNvPr id="2" name="Title 1">
            <a:extLst>
              <a:ext uri="{FF2B5EF4-FFF2-40B4-BE49-F238E27FC236}">
                <a16:creationId xmlns:a16="http://schemas.microsoft.com/office/drawing/2014/main" id="{BA3FCAB2-A159-4ECD-9682-41CFE7648D40}"/>
              </a:ext>
              <a:ext uri="{C183D7F6-B498-43B3-948B-1728B52AA6E4}">
                <adec:decorative xmlns:adec="http://schemas.microsoft.com/office/drawing/2017/decorative" val="1"/>
              </a:ext>
            </a:extLst>
          </p:cNvPr>
          <p:cNvSpPr>
            <a:spLocks/>
          </p:cNvSpPr>
          <p:nvPr/>
        </p:nvSpPr>
        <p:spPr bwMode="auto">
          <a:xfrm>
            <a:off x="552451" y="47625"/>
            <a:ext cx="10312400" cy="12017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1" i="0" u="none" strike="noStrike" kern="0" cap="none" spc="0" normalizeH="0" baseline="0" noProof="0">
                <a:ln>
                  <a:noFill/>
                </a:ln>
                <a:solidFill>
                  <a:srgbClr val="0033CC"/>
                </a:solidFill>
                <a:effectLst/>
                <a:uLnTx/>
                <a:uFillTx/>
                <a:latin typeface="Calibri" panose="020F0502020204030204" pitchFamily="34" charset="0"/>
                <a:ea typeface="+mj-ea"/>
                <a:cs typeface="+mj-cs"/>
              </a:rPr>
              <a:t>Role of Ombudsperson</a:t>
            </a:r>
            <a:endParaRPr kumimoji="0" lang="en-US" sz="2800" b="1" i="0" u="none" strike="noStrike" kern="0" cap="none" spc="0" normalizeH="0" baseline="0" noProof="0" dirty="0">
              <a:ln>
                <a:noFill/>
              </a:ln>
              <a:solidFill>
                <a:srgbClr val="0033CC"/>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26498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dirty="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dirty="0">
              <a:effectLst/>
            </a:endParaRPr>
          </a:p>
        </p:txBody>
      </p:sp>
      <p:sp>
        <p:nvSpPr>
          <p:cNvPr id="8" name="矩形 7">
            <a:extLst>
              <a:ext uri="{FF2B5EF4-FFF2-40B4-BE49-F238E27FC236}">
                <a16:creationId xmlns:a16="http://schemas.microsoft.com/office/drawing/2014/main" id="{C0795994-20AF-4E22-89F5-60153C5543DF}"/>
              </a:ext>
            </a:extLst>
          </p:cNvPr>
          <p:cNvSpPr/>
          <p:nvPr/>
        </p:nvSpPr>
        <p:spPr>
          <a:xfrm>
            <a:off x="3044664" y="393761"/>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01</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8" name="文本框 10">
            <a:extLst>
              <a:ext uri="{FF2B5EF4-FFF2-40B4-BE49-F238E27FC236}">
                <a16:creationId xmlns:a16="http://schemas.microsoft.com/office/drawing/2014/main" id="{B770F79C-4B83-252F-3612-5AA7DA5317B5}"/>
              </a:ext>
            </a:extLst>
          </p:cNvPr>
          <p:cNvSpPr txBox="1"/>
          <p:nvPr/>
        </p:nvSpPr>
        <p:spPr>
          <a:xfrm>
            <a:off x="4119474" y="393761"/>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lang="en-US" altLang="zh-CN" sz="3200" dirty="0">
                <a:solidFill>
                  <a:srgbClr val="203B6A">
                    <a:lumMod val="50000"/>
                  </a:srgbClr>
                </a:solidFill>
                <a:latin typeface="Segoe UI Semibold"/>
                <a:ea typeface="Segoe UI Black"/>
                <a:cs typeface="Arial"/>
              </a:rPr>
              <a:t>Special Education Leaders’ Feedback Survey</a:t>
            </a:r>
            <a:endPar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endParaRPr>
          </a:p>
        </p:txBody>
      </p:sp>
      <p:sp>
        <p:nvSpPr>
          <p:cNvPr id="13" name="矩形 7">
            <a:extLst>
              <a:ext uri="{FF2B5EF4-FFF2-40B4-BE49-F238E27FC236}">
                <a16:creationId xmlns:a16="http://schemas.microsoft.com/office/drawing/2014/main" id="{78100357-6D62-4EA8-9540-D45BE9FE7C94}"/>
              </a:ext>
            </a:extLst>
          </p:cNvPr>
          <p:cNvSpPr/>
          <p:nvPr/>
        </p:nvSpPr>
        <p:spPr>
          <a:xfrm>
            <a:off x="3044664" y="1615811"/>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02</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6" name="文本框 8">
            <a:extLst>
              <a:ext uri="{FF2B5EF4-FFF2-40B4-BE49-F238E27FC236}">
                <a16:creationId xmlns:a16="http://schemas.microsoft.com/office/drawing/2014/main" id="{CCFED3AA-BF2B-435B-B95C-873C1C5C89BD}"/>
              </a:ext>
            </a:extLst>
          </p:cNvPr>
          <p:cNvSpPr txBox="1"/>
          <p:nvPr/>
        </p:nvSpPr>
        <p:spPr>
          <a:xfrm>
            <a:off x="4079962" y="1653396"/>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kumimoji="0" lang="en-US" altLang="zh-CN" sz="3200" b="0" i="0" u="none" strike="noStrike" kern="1200" cap="none" spc="0" normalizeH="0" baseline="0" noProof="0" dirty="0">
                <a:ln>
                  <a:noFill/>
                </a:ln>
                <a:solidFill>
                  <a:schemeClr val="tx1">
                    <a:lumMod val="75000"/>
                  </a:schemeClr>
                </a:solidFill>
                <a:effectLst/>
                <a:uLnTx/>
                <a:uFillTx/>
                <a:latin typeface="Segoe UI Semibold"/>
                <a:ea typeface="Segoe UI Black"/>
                <a:cs typeface="Arial"/>
              </a:rPr>
              <a:t>Emergency Licensure Requirements for SY2022-2023</a:t>
            </a:r>
          </a:p>
        </p:txBody>
      </p:sp>
      <p:sp>
        <p:nvSpPr>
          <p:cNvPr id="23" name="矩形 13">
            <a:extLst>
              <a:ext uri="{FF2B5EF4-FFF2-40B4-BE49-F238E27FC236}">
                <a16:creationId xmlns:a16="http://schemas.microsoft.com/office/drawing/2014/main" id="{F0616228-4478-4196-98F0-127403841719}"/>
              </a:ext>
            </a:extLst>
          </p:cNvPr>
          <p:cNvSpPr/>
          <p:nvPr/>
        </p:nvSpPr>
        <p:spPr>
          <a:xfrm>
            <a:off x="3079428" y="2735908"/>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03</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18" name="文本框 8">
            <a:extLst>
              <a:ext uri="{FF2B5EF4-FFF2-40B4-BE49-F238E27FC236}">
                <a16:creationId xmlns:a16="http://schemas.microsoft.com/office/drawing/2014/main" id="{2984198B-FF82-42C8-A833-3962858B0872}"/>
              </a:ext>
              <a:ext uri="{C183D7F6-B498-43B3-948B-1728B52AA6E4}">
                <adec:decorative xmlns:adec="http://schemas.microsoft.com/office/drawing/2017/decorative" val="0"/>
              </a:ext>
            </a:extLst>
          </p:cNvPr>
          <p:cNvSpPr txBox="1"/>
          <p:nvPr/>
        </p:nvSpPr>
        <p:spPr>
          <a:xfrm>
            <a:off x="4079962" y="2743471"/>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203B6A">
                    <a:lumMod val="50000"/>
                  </a:srgbClr>
                </a:solidFill>
                <a:effectLst/>
                <a:uLnTx/>
                <a:uFillTx/>
                <a:latin typeface="Segoe UI Semibold"/>
                <a:cs typeface="Arial"/>
              </a:rPr>
              <a:t>Introducing the Executive Office of Education (EOE) Ombudspersons</a:t>
            </a:r>
            <a:endParaRPr kumimoji="0" lang="zh-CN" altLang="en-US" sz="3200" b="0" i="0" u="none" strike="noStrike" kern="1200" cap="none" spc="0" normalizeH="0" baseline="0" noProof="0">
              <a:ln>
                <a:noFill/>
              </a:ln>
              <a:solidFill>
                <a:srgbClr val="203B6A">
                  <a:lumMod val="50000"/>
                </a:srgbClr>
              </a:solidFill>
              <a:effectLst/>
              <a:uLnTx/>
              <a:uFillTx/>
              <a:latin typeface="Segoe UI Semibold"/>
              <a:cs typeface="Arial"/>
            </a:endParaRPr>
          </a:p>
        </p:txBody>
      </p:sp>
      <p:sp>
        <p:nvSpPr>
          <p:cNvPr id="17" name="矩形 9">
            <a:extLst>
              <a:ext uri="{FF2B5EF4-FFF2-40B4-BE49-F238E27FC236}">
                <a16:creationId xmlns:a16="http://schemas.microsoft.com/office/drawing/2014/main" id="{03009CE6-FDF0-4C27-A221-B23BFB65A2C0}"/>
              </a:ext>
            </a:extLst>
          </p:cNvPr>
          <p:cNvSpPr/>
          <p:nvPr/>
        </p:nvSpPr>
        <p:spPr>
          <a:xfrm>
            <a:off x="3079428" y="3894924"/>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latin typeface="Segoe UI Semibold"/>
                <a:cs typeface="Segoe SemiBold" panose="020B0703040204020203" pitchFamily="34" charset="0"/>
              </a:rPr>
              <a:t>04</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12" name="文本框 8">
            <a:extLst>
              <a:ext uri="{FF2B5EF4-FFF2-40B4-BE49-F238E27FC236}">
                <a16:creationId xmlns:a16="http://schemas.microsoft.com/office/drawing/2014/main" id="{00560CB6-2BDD-4F94-D7EE-D7CA7D4CFD41}"/>
              </a:ext>
              <a:ext uri="{C183D7F6-B498-43B3-948B-1728B52AA6E4}">
                <adec:decorative xmlns:adec="http://schemas.microsoft.com/office/drawing/2017/decorative" val="0"/>
              </a:ext>
            </a:extLst>
          </p:cNvPr>
          <p:cNvSpPr txBox="1"/>
          <p:nvPr/>
        </p:nvSpPr>
        <p:spPr>
          <a:xfrm>
            <a:off x="4119474" y="3872317"/>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203B6A">
                    <a:lumMod val="50000"/>
                  </a:srgbClr>
                </a:solidFill>
                <a:effectLst/>
                <a:uLnTx/>
                <a:uFillTx/>
                <a:latin typeface="Segoe UI Semibold"/>
                <a:cs typeface="Arial"/>
              </a:rPr>
              <a:t>Dyslexia Update</a:t>
            </a:r>
            <a:endParaRPr kumimoji="0" lang="zh-CN" altLang="en-US" sz="3200" b="0" i="0" u="none" strike="noStrike" kern="1200" cap="none" spc="0" normalizeH="0" baseline="0" noProof="0">
              <a:ln>
                <a:noFill/>
              </a:ln>
              <a:solidFill>
                <a:srgbClr val="203B6A">
                  <a:lumMod val="50000"/>
                </a:srgbClr>
              </a:solidFill>
              <a:effectLst/>
              <a:uLnTx/>
              <a:uFillTx/>
              <a:latin typeface="Segoe UI Semibold"/>
              <a:cs typeface="Arial"/>
            </a:endParaRPr>
          </a:p>
        </p:txBody>
      </p:sp>
      <p:sp>
        <p:nvSpPr>
          <p:cNvPr id="11" name="矩形 9">
            <a:extLst>
              <a:ext uri="{FF2B5EF4-FFF2-40B4-BE49-F238E27FC236}">
                <a16:creationId xmlns:a16="http://schemas.microsoft.com/office/drawing/2014/main" id="{A4ABEB01-6253-5661-C1DB-AA6DABBA89EC}"/>
              </a:ext>
            </a:extLst>
          </p:cNvPr>
          <p:cNvSpPr/>
          <p:nvPr/>
        </p:nvSpPr>
        <p:spPr>
          <a:xfrm>
            <a:off x="3079428" y="4956361"/>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latin typeface="Segoe UI Semibold"/>
                <a:cs typeface="Segoe SemiBold" panose="020B0703040204020203" pitchFamily="34" charset="0"/>
              </a:rPr>
              <a:t>05</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19" name="文本框 10">
            <a:extLst>
              <a:ext uri="{FF2B5EF4-FFF2-40B4-BE49-F238E27FC236}">
                <a16:creationId xmlns:a16="http://schemas.microsoft.com/office/drawing/2014/main" id="{DF2A6C08-D1C9-401A-B175-4D72296E4EFA}"/>
              </a:ext>
            </a:extLst>
          </p:cNvPr>
          <p:cNvSpPr txBox="1"/>
          <p:nvPr/>
        </p:nvSpPr>
        <p:spPr>
          <a:xfrm>
            <a:off x="4079962" y="5037305"/>
            <a:ext cx="7902386" cy="51348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Special Education Updates</a:t>
            </a:r>
          </a:p>
        </p:txBody>
      </p:sp>
      <p:sp>
        <p:nvSpPr>
          <p:cNvPr id="16" name="矩形 7">
            <a:extLst>
              <a:ext uri="{FF2B5EF4-FFF2-40B4-BE49-F238E27FC236}">
                <a16:creationId xmlns:a16="http://schemas.microsoft.com/office/drawing/2014/main" id="{5F19AFB0-9183-D569-1FD2-EE6AC83904F0}"/>
              </a:ext>
            </a:extLst>
          </p:cNvPr>
          <p:cNvSpPr/>
          <p:nvPr/>
        </p:nvSpPr>
        <p:spPr>
          <a:xfrm>
            <a:off x="3079428" y="6016142"/>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06</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14" name="文本框 8">
            <a:extLst>
              <a:ext uri="{FF2B5EF4-FFF2-40B4-BE49-F238E27FC236}">
                <a16:creationId xmlns:a16="http://schemas.microsoft.com/office/drawing/2014/main" id="{76998966-AC00-7D84-A6A9-7CEFD13B29FB}"/>
              </a:ext>
              <a:ext uri="{C183D7F6-B498-43B3-948B-1728B52AA6E4}">
                <adec:decorative xmlns:adec="http://schemas.microsoft.com/office/drawing/2017/decorative" val="0"/>
              </a:ext>
            </a:extLst>
          </p:cNvPr>
          <p:cNvSpPr txBox="1"/>
          <p:nvPr/>
        </p:nvSpPr>
        <p:spPr>
          <a:xfrm>
            <a:off x="4119474" y="6021201"/>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203B6A">
                    <a:lumMod val="50000"/>
                  </a:srgbClr>
                </a:solidFill>
                <a:effectLst/>
                <a:uLnTx/>
                <a:uFillTx/>
                <a:latin typeface="Segoe UI Semibold"/>
                <a:cs typeface="Arial"/>
              </a:rPr>
              <a:t>Q&amp;A</a:t>
            </a:r>
            <a:endParaRPr kumimoji="0" lang="zh-CN" altLang="en-US" sz="3200" b="0" i="0" u="none" strike="noStrike" kern="1200" cap="none" spc="0" normalizeH="0" baseline="0" noProof="0">
              <a:ln>
                <a:noFill/>
              </a:ln>
              <a:solidFill>
                <a:srgbClr val="203B6A">
                  <a:lumMod val="50000"/>
                </a:srgbClr>
              </a:solidFill>
              <a:effectLst/>
              <a:uLnTx/>
              <a:uFillTx/>
              <a:latin typeface="Segoe UI Semibold"/>
              <a:cs typeface="Arial"/>
            </a:endParaRPr>
          </a:p>
        </p:txBody>
      </p:sp>
    </p:spTree>
    <p:extLst>
      <p:ext uri="{BB962C8B-B14F-4D97-AF65-F5344CB8AC3E}">
        <p14:creationId xmlns:p14="http://schemas.microsoft.com/office/powerpoint/2010/main" val="158034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1349CD-EAF2-404C-9018-194846F07175}"/>
              </a:ext>
            </a:extLst>
          </p:cNvPr>
          <p:cNvSpPr>
            <a:spLocks noGrp="1"/>
          </p:cNvSpPr>
          <p:nvPr>
            <p:ph type="title"/>
          </p:nvPr>
        </p:nvSpPr>
        <p:spPr/>
        <p:txBody>
          <a:bodyPr/>
          <a:lstStyle/>
          <a:p>
            <a:r>
              <a:rPr lang="en-US"/>
              <a:t>What’s Next</a:t>
            </a:r>
          </a:p>
        </p:txBody>
      </p:sp>
      <p:sp>
        <p:nvSpPr>
          <p:cNvPr id="7" name="Content Placeholder 6">
            <a:extLst>
              <a:ext uri="{FF2B5EF4-FFF2-40B4-BE49-F238E27FC236}">
                <a16:creationId xmlns:a16="http://schemas.microsoft.com/office/drawing/2014/main" id="{B134BA0C-E91A-0410-5A50-7593AA344835}"/>
              </a:ext>
            </a:extLst>
          </p:cNvPr>
          <p:cNvSpPr>
            <a:spLocks noGrp="1"/>
          </p:cNvSpPr>
          <p:nvPr>
            <p:ph idx="1"/>
          </p:nvPr>
        </p:nvSpPr>
        <p:spPr>
          <a:xfrm>
            <a:off x="1905000" y="1464734"/>
            <a:ext cx="8382000" cy="4707466"/>
          </a:xfrm>
        </p:spPr>
        <p:txBody>
          <a:bodyPr/>
          <a:lstStyle/>
          <a:p>
            <a:r>
              <a:rPr lang="en-US" b="0" dirty="0"/>
              <a:t>We want to hear from you!</a:t>
            </a:r>
          </a:p>
          <a:p>
            <a:r>
              <a:rPr lang="en-US" b="0" dirty="0"/>
              <a:t>How can we help facilitate better processes?</a:t>
            </a:r>
          </a:p>
          <a:p>
            <a:r>
              <a:rPr lang="en-US" b="0" dirty="0"/>
              <a:t>Contact Information:</a:t>
            </a:r>
          </a:p>
          <a:p>
            <a:pPr lvl="1"/>
            <a:r>
              <a:rPr lang="en-US" dirty="0"/>
              <a:t>Heidi Gold: </a:t>
            </a:r>
            <a:r>
              <a:rPr lang="en-US" dirty="0">
                <a:hlinkClick r:id="rId3"/>
              </a:rPr>
              <a:t>Heidi.s.gold@mass.gov</a:t>
            </a:r>
            <a:r>
              <a:rPr lang="en-US" dirty="0"/>
              <a:t>; 617-780-5006</a:t>
            </a:r>
          </a:p>
          <a:p>
            <a:pPr lvl="1"/>
            <a:r>
              <a:rPr lang="en-US" b="0" dirty="0"/>
              <a:t>Emily Sherwood: </a:t>
            </a:r>
            <a:r>
              <a:rPr lang="en-US" b="0" dirty="0">
                <a:hlinkClick r:id="rId4"/>
              </a:rPr>
              <a:t>Emily.e.sherwood@mass.gov</a:t>
            </a:r>
            <a:endParaRPr lang="en-US" b="0" dirty="0"/>
          </a:p>
          <a:p>
            <a:pPr lvl="1"/>
            <a:endParaRPr lang="en-US" b="0" dirty="0"/>
          </a:p>
        </p:txBody>
      </p:sp>
      <p:sp>
        <p:nvSpPr>
          <p:cNvPr id="3" name="Slide Number Placeholder 2">
            <a:extLst>
              <a:ext uri="{FF2B5EF4-FFF2-40B4-BE49-F238E27FC236}">
                <a16:creationId xmlns:a16="http://schemas.microsoft.com/office/drawing/2014/main" id="{7DB90031-8086-4DD9-ACB8-A958A52E6B72}"/>
              </a:ext>
            </a:extLst>
          </p:cNvPr>
          <p:cNvSpPr>
            <a:spLocks noGrp="1"/>
          </p:cNvSpPr>
          <p:nvPr>
            <p:ph type="sldNum" sz="quarter" idx="11"/>
          </p:nvPr>
        </p:nvSpPr>
        <p:spPr/>
        <p:txBody>
          <a:bodyPr/>
          <a:lstStyle/>
          <a:p>
            <a:fld id="{35CC764F-34DD-40DB-B424-6CB46B067597}" type="slidenum">
              <a:rPr lang="en-US" altLang="en-US">
                <a:solidFill>
                  <a:srgbClr val="000000"/>
                </a:solidFill>
                <a:cs typeface="Arial"/>
              </a:rPr>
              <a:pPr/>
              <a:t>20</a:t>
            </a:fld>
            <a:endParaRPr lang="en-US" altLang="en-US">
              <a:solidFill>
                <a:srgbClr val="000000"/>
              </a:solidFill>
              <a:cs typeface="Arial"/>
            </a:endParaRPr>
          </a:p>
        </p:txBody>
      </p:sp>
    </p:spTree>
    <p:extLst>
      <p:ext uri="{BB962C8B-B14F-4D97-AF65-F5344CB8AC3E}">
        <p14:creationId xmlns:p14="http://schemas.microsoft.com/office/powerpoint/2010/main" val="3670670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04</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kumimoji="0" lang="en-US" altLang="zh-CN" sz="4000" b="0" i="0" u="none" strike="noStrike" kern="1200" cap="none" spc="0" normalizeH="0" baseline="0" noProof="0">
                <a:ln>
                  <a:noFill/>
                </a:ln>
                <a:solidFill>
                  <a:srgbClr val="203B6A">
                    <a:lumMod val="50000"/>
                  </a:srgbClr>
                </a:solidFill>
                <a:effectLst/>
                <a:uLnTx/>
                <a:uFillTx/>
                <a:latin typeface="Segoe UI Semibold"/>
                <a:cs typeface="Arial"/>
              </a:rPr>
              <a:t>Dyslexia Update</a:t>
            </a:r>
            <a:br>
              <a:rPr kumimoji="0" lang="zh-CN" altLang="en-US" sz="4000" b="0" i="0" u="none" strike="noStrike" kern="1200" cap="none" spc="0" normalizeH="0" baseline="0" noProof="0">
                <a:ln>
                  <a:noFill/>
                </a:ln>
                <a:solidFill>
                  <a:srgbClr val="203B6A">
                    <a:lumMod val="50000"/>
                  </a:srgbClr>
                </a:solidFill>
                <a:effectLst/>
                <a:uLnTx/>
                <a:uFillTx/>
                <a:latin typeface="Segoe UI Semibold"/>
                <a:cs typeface="Arial"/>
              </a:rPr>
            </a:br>
            <a:endParaRPr kumimoji="0" lang="en-US" altLang="zh-CN" sz="40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endParaRPr>
          </a:p>
        </p:txBody>
      </p:sp>
    </p:spTree>
    <p:extLst>
      <p:ext uri="{BB962C8B-B14F-4D97-AF65-F5344CB8AC3E}">
        <p14:creationId xmlns:p14="http://schemas.microsoft.com/office/powerpoint/2010/main" val="292428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71F0-3D62-3A81-C88F-2B925CB7854B}"/>
              </a:ext>
            </a:extLst>
          </p:cNvPr>
          <p:cNvSpPr>
            <a:spLocks noGrp="1"/>
          </p:cNvSpPr>
          <p:nvPr>
            <p:ph type="title"/>
          </p:nvPr>
        </p:nvSpPr>
        <p:spPr/>
        <p:txBody>
          <a:bodyPr/>
          <a:lstStyle/>
          <a:p>
            <a:r>
              <a:rPr lang="en-US"/>
              <a:t>Public Comment on Proposed Dyslexia Regulations</a:t>
            </a:r>
          </a:p>
        </p:txBody>
      </p:sp>
      <p:sp>
        <p:nvSpPr>
          <p:cNvPr id="3" name="Content Placeholder 2">
            <a:extLst>
              <a:ext uri="{FF2B5EF4-FFF2-40B4-BE49-F238E27FC236}">
                <a16:creationId xmlns:a16="http://schemas.microsoft.com/office/drawing/2014/main" id="{87AB0DC6-E940-31EE-E43C-0E13F2F21ACD}"/>
              </a:ext>
            </a:extLst>
          </p:cNvPr>
          <p:cNvSpPr>
            <a:spLocks noGrp="1"/>
          </p:cNvSpPr>
          <p:nvPr>
            <p:ph idx="1"/>
          </p:nvPr>
        </p:nvSpPr>
        <p:spPr/>
        <p:txBody>
          <a:bodyPr/>
          <a:lstStyle/>
          <a:p>
            <a:r>
              <a:rPr lang="en-US" sz="2000" b="0" i="0" dirty="0">
                <a:solidFill>
                  <a:srgbClr val="202020"/>
                </a:solidFill>
                <a:effectLst/>
                <a:latin typeface="+mn-lt"/>
              </a:rPr>
              <a:t>As part of efforts to improve early literacy and identify and effectively educate students with dyslexia, the Board of Elementary and Secondary voted at its June 28, 2022 meeting to solicit public comment on a proposal to amend the special education regulations on School District Administration and Personnel to require all elementary schools to assess each student’s reading abilities and foundational skills at least twice per year from kindergarten through at least third grade.</a:t>
            </a:r>
          </a:p>
          <a:p>
            <a:r>
              <a:rPr lang="en-US" sz="2000" b="0" i="0" dirty="0">
                <a:solidFill>
                  <a:srgbClr val="202020"/>
                </a:solidFill>
                <a:effectLst/>
                <a:latin typeface="+mn-lt"/>
              </a:rPr>
              <a:t>Full details on the proposed amendment are available by </a:t>
            </a:r>
            <a:r>
              <a:rPr lang="en-US" sz="2000" b="0" i="0" u="sng" dirty="0">
                <a:solidFill>
                  <a:srgbClr val="194786"/>
                </a:solidFill>
                <a:effectLst/>
                <a:latin typeface="+mn-lt"/>
                <a:hlinkClick r:id="rId3"/>
              </a:rPr>
              <a:t>downloading this Board memo</a:t>
            </a:r>
            <a:r>
              <a:rPr lang="en-US" sz="2000" b="0" i="0" dirty="0">
                <a:solidFill>
                  <a:srgbClr val="202020"/>
                </a:solidFill>
                <a:effectLst/>
                <a:latin typeface="+mn-lt"/>
              </a:rPr>
              <a:t>. </a:t>
            </a:r>
          </a:p>
          <a:p>
            <a:r>
              <a:rPr lang="en-US" sz="2000" b="0" i="0" dirty="0">
                <a:solidFill>
                  <a:srgbClr val="202020"/>
                </a:solidFill>
                <a:effectLst/>
                <a:latin typeface="+mn-lt"/>
              </a:rPr>
              <a:t>Public comment on this proposed amendment will be accepted via email to DESE’s Office of Special Education Planning and Policy at </a:t>
            </a:r>
            <a:r>
              <a:rPr lang="en-US" sz="2000" b="0" i="0" u="sng" dirty="0">
                <a:solidFill>
                  <a:srgbClr val="194786"/>
                </a:solidFill>
                <a:effectLst/>
                <a:latin typeface="+mn-lt"/>
                <a:hlinkClick r:id="rId4"/>
              </a:rPr>
              <a:t>specialeducation@doe.mass.edu</a:t>
            </a:r>
            <a:r>
              <a:rPr lang="en-US" sz="2000" b="0" i="0" dirty="0">
                <a:solidFill>
                  <a:srgbClr val="202020"/>
                </a:solidFill>
                <a:effectLst/>
                <a:latin typeface="+mn-lt"/>
              </a:rPr>
              <a:t> </a:t>
            </a:r>
            <a:r>
              <a:rPr lang="en-US" sz="2000" b="1" i="0" dirty="0">
                <a:solidFill>
                  <a:srgbClr val="202020"/>
                </a:solidFill>
                <a:effectLst/>
                <a:latin typeface="+mn-lt"/>
              </a:rPr>
              <a:t>through Friday, August 19</a:t>
            </a:r>
            <a:r>
              <a:rPr lang="en-US" sz="2000" b="0" i="0" dirty="0">
                <a:solidFill>
                  <a:srgbClr val="202020"/>
                </a:solidFill>
                <a:effectLst/>
                <a:latin typeface="+mn-lt"/>
              </a:rPr>
              <a:t>.</a:t>
            </a:r>
            <a:endParaRPr lang="en-US" sz="2000" dirty="0">
              <a:latin typeface="+mn-lt"/>
            </a:endParaRPr>
          </a:p>
        </p:txBody>
      </p:sp>
      <p:sp>
        <p:nvSpPr>
          <p:cNvPr id="4" name="Slide Number Placeholder 3">
            <a:extLst>
              <a:ext uri="{FF2B5EF4-FFF2-40B4-BE49-F238E27FC236}">
                <a16:creationId xmlns:a16="http://schemas.microsoft.com/office/drawing/2014/main" id="{FFC31DD5-219B-CC35-5B1B-502E75CA14D5}"/>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2857105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9F31-2234-4A0E-46B7-CDD670DBDB52}"/>
              </a:ext>
            </a:extLst>
          </p:cNvPr>
          <p:cNvSpPr>
            <a:spLocks noGrp="1"/>
          </p:cNvSpPr>
          <p:nvPr>
            <p:ph type="title"/>
          </p:nvPr>
        </p:nvSpPr>
        <p:spPr/>
        <p:txBody>
          <a:bodyPr/>
          <a:lstStyle/>
          <a:p>
            <a:r>
              <a:rPr lang="en-US">
                <a:latin typeface="Segoe UI Semibold"/>
                <a:cs typeface="Segoe UI Semibold"/>
              </a:rPr>
              <a:t>Early Literacy Universal Screening Assessments</a:t>
            </a:r>
            <a:endParaRPr lang="en-US"/>
          </a:p>
        </p:txBody>
      </p:sp>
      <p:sp>
        <p:nvSpPr>
          <p:cNvPr id="3" name="Content Placeholder 2">
            <a:extLst>
              <a:ext uri="{FF2B5EF4-FFF2-40B4-BE49-F238E27FC236}">
                <a16:creationId xmlns:a16="http://schemas.microsoft.com/office/drawing/2014/main" id="{018E0F3D-7452-D8C7-A327-79E7058A5A87}"/>
              </a:ext>
            </a:extLst>
          </p:cNvPr>
          <p:cNvSpPr>
            <a:spLocks noGrp="1"/>
          </p:cNvSpPr>
          <p:nvPr>
            <p:ph idx="1"/>
          </p:nvPr>
        </p:nvSpPr>
        <p:spPr/>
        <p:txBody>
          <a:bodyPr vert="horz" lIns="91440" tIns="45720" rIns="91440" bIns="45720" rtlCol="0" anchor="t">
            <a:noAutofit/>
          </a:bodyPr>
          <a:lstStyle/>
          <a:p>
            <a:r>
              <a:rPr lang="en-US" sz="2000" b="0" i="0" dirty="0">
                <a:solidFill>
                  <a:srgbClr val="222222"/>
                </a:solidFill>
                <a:effectLst/>
                <a:latin typeface="-apple-system"/>
              </a:rPr>
              <a:t>In 2022, DESE engaged in a comprehensive process to identify early literacy universal screeners that comport with the </a:t>
            </a:r>
            <a:r>
              <a:rPr lang="en-US" sz="2000" b="0" i="0" u="none" strike="noStrike" dirty="0">
                <a:solidFill>
                  <a:srgbClr val="0060C7"/>
                </a:solidFill>
                <a:effectLst/>
                <a:latin typeface="-apple-system"/>
                <a:hlinkClick r:id="rId3"/>
              </a:rPr>
              <a:t>Massachusetts Dyslexia Guidelines </a:t>
            </a:r>
            <a:r>
              <a:rPr lang="en-US" sz="2000" b="0" i="0" dirty="0">
                <a:solidFill>
                  <a:srgbClr val="222222"/>
                </a:solidFill>
                <a:effectLst/>
                <a:latin typeface="-apple-system"/>
              </a:rPr>
              <a:t> and principles of anti-bias. A diverse group of experts which included researchers, teachers, administrators, and specialists worked with DESE to determine assessment criteria. Publishers had the opportunity to submit information about their assessments, which were reviewed and scored based on </a:t>
            </a:r>
            <a:r>
              <a:rPr lang="en-US" sz="2000" b="0" i="0" u="none" strike="noStrike" dirty="0">
                <a:solidFill>
                  <a:srgbClr val="0060C7"/>
                </a:solidFill>
                <a:effectLst/>
                <a:latin typeface="-apple-system"/>
                <a:hlinkClick r:id="rId4"/>
              </a:rPr>
              <a:t>established criteria </a:t>
            </a:r>
            <a:r>
              <a:rPr lang="en-US" sz="2000" b="0" i="0" dirty="0">
                <a:solidFill>
                  <a:srgbClr val="222222"/>
                </a:solidFill>
                <a:effectLst/>
                <a:latin typeface="-apple-system"/>
              </a:rPr>
              <a:t>. Current Massachusetts Department of Elementary and Secondary Education approved early literacy universal screeners are listed below in two categories: </a:t>
            </a:r>
            <a:r>
              <a:rPr lang="en-US" sz="2000" b="0" i="1" dirty="0">
                <a:solidFill>
                  <a:srgbClr val="222222"/>
                </a:solidFill>
                <a:effectLst/>
                <a:latin typeface="-apple-system"/>
              </a:rPr>
              <a:t>Meets Expectations</a:t>
            </a:r>
            <a:r>
              <a:rPr lang="en-US" sz="2000" b="0" i="0" dirty="0">
                <a:solidFill>
                  <a:srgbClr val="222222"/>
                </a:solidFill>
                <a:effectLst/>
                <a:latin typeface="-apple-system"/>
              </a:rPr>
              <a:t> and </a:t>
            </a:r>
            <a:r>
              <a:rPr lang="en-US" sz="2000" b="0" i="1" dirty="0">
                <a:solidFill>
                  <a:srgbClr val="222222"/>
                </a:solidFill>
                <a:effectLst/>
                <a:latin typeface="-apple-system"/>
              </a:rPr>
              <a:t>Partially Meets Expectations</a:t>
            </a:r>
            <a:r>
              <a:rPr lang="en-US" sz="2000" b="0" i="0" dirty="0">
                <a:solidFill>
                  <a:srgbClr val="222222"/>
                </a:solidFill>
                <a:effectLst/>
                <a:latin typeface="-apple-system"/>
              </a:rPr>
              <a:t>.</a:t>
            </a:r>
            <a:endParaRPr lang="en-US" sz="2000" dirty="0">
              <a:latin typeface="Segoe UI"/>
              <a:cs typeface="Segoe UI"/>
            </a:endParaRPr>
          </a:p>
          <a:p>
            <a:r>
              <a:rPr lang="en-US" dirty="0">
                <a:latin typeface="Segoe UI"/>
                <a:cs typeface="Segoe UI"/>
              </a:rPr>
              <a:t>July 18: Updated list of Early Literacy Universal Screening Assessments posted on website</a:t>
            </a:r>
          </a:p>
          <a:p>
            <a:r>
              <a:rPr lang="en-US" dirty="0">
                <a:hlinkClick r:id="rId5"/>
              </a:rPr>
              <a:t>https://www.doe.mass.edu/instruction/screening-assessments.html</a:t>
            </a:r>
            <a:r>
              <a:rPr lang="en-US" dirty="0">
                <a:latin typeface="Segoe UI"/>
                <a:cs typeface="Segoe UI"/>
              </a:rPr>
              <a:t> </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8D18743-326D-063A-A230-EB0792D6B950}"/>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4143670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05</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lang="en-US" altLang="zh-CN" sz="4000">
                <a:solidFill>
                  <a:srgbClr val="203B6A">
                    <a:lumMod val="50000"/>
                  </a:srgbClr>
                </a:solidFill>
                <a:latin typeface="Segoe UI Semibold"/>
                <a:ea typeface="Segoe UI Black"/>
                <a:cs typeface="Arial"/>
              </a:rPr>
              <a:t>Special Education Updates</a:t>
            </a:r>
            <a:endParaRPr kumimoji="0" lang="en-US" altLang="zh-CN" sz="40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endParaRPr>
          </a:p>
        </p:txBody>
      </p:sp>
    </p:spTree>
    <p:extLst>
      <p:ext uri="{BB962C8B-B14F-4D97-AF65-F5344CB8AC3E}">
        <p14:creationId xmlns:p14="http://schemas.microsoft.com/office/powerpoint/2010/main" val="240175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C60B-0226-89DB-1461-6283B388CD02}"/>
              </a:ext>
            </a:extLst>
          </p:cNvPr>
          <p:cNvSpPr>
            <a:spLocks noGrp="1"/>
          </p:cNvSpPr>
          <p:nvPr>
            <p:ph type="title"/>
          </p:nvPr>
        </p:nvSpPr>
        <p:spPr/>
        <p:txBody>
          <a:bodyPr/>
          <a:lstStyle/>
          <a:p>
            <a:r>
              <a:rPr lang="en-US"/>
              <a:t>Time Out</a:t>
            </a:r>
          </a:p>
        </p:txBody>
      </p:sp>
      <p:sp>
        <p:nvSpPr>
          <p:cNvPr id="3" name="Content Placeholder 2">
            <a:extLst>
              <a:ext uri="{FF2B5EF4-FFF2-40B4-BE49-F238E27FC236}">
                <a16:creationId xmlns:a16="http://schemas.microsoft.com/office/drawing/2014/main" id="{E923EA0D-63C8-409C-FEA5-33122828E9CE}"/>
              </a:ext>
            </a:extLst>
          </p:cNvPr>
          <p:cNvSpPr>
            <a:spLocks noGrp="1"/>
          </p:cNvSpPr>
          <p:nvPr>
            <p:ph idx="1"/>
          </p:nvPr>
        </p:nvSpPr>
        <p:spPr/>
        <p:txBody>
          <a:bodyPr vert="horz" lIns="91440" tIns="45720" rIns="91440" bIns="45720" rtlCol="0" anchor="t">
            <a:noAutofit/>
          </a:bodyPr>
          <a:lstStyle/>
          <a:p>
            <a:r>
              <a:rPr lang="en-US" dirty="0">
                <a:latin typeface="Segoe UI"/>
                <a:cs typeface="Segoe UI"/>
              </a:rPr>
              <a:t>Reminder that the </a:t>
            </a:r>
            <a:r>
              <a:rPr lang="en-US" dirty="0">
                <a:latin typeface="Segoe UI"/>
                <a:cs typeface="Segoe UI"/>
                <a:hlinkClick r:id="rId2"/>
              </a:rPr>
              <a:t>Reducing or Eliminating the Use of Time-Out Rooms</a:t>
            </a:r>
            <a:r>
              <a:rPr lang="en-US" dirty="0">
                <a:latin typeface="Segoe UI"/>
                <a:cs typeface="Segoe UI"/>
              </a:rPr>
              <a:t> guidance is still in place.</a:t>
            </a:r>
            <a:endParaRPr lang="en-US" dirty="0"/>
          </a:p>
          <a:p>
            <a:endParaRPr lang="en-US" dirty="0">
              <a:latin typeface="Segoe UI"/>
              <a:cs typeface="Segoe UI"/>
            </a:endParaRPr>
          </a:p>
          <a:p>
            <a:r>
              <a:rPr lang="en-US" dirty="0">
                <a:latin typeface="Segoe UI"/>
                <a:cs typeface="Segoe UI"/>
              </a:rPr>
              <a:t>The Master Agreement requirements and associated documents for “Effective Behavioral Intervention Programs” can be found at </a:t>
            </a:r>
            <a:r>
              <a:rPr lang="en-US" dirty="0">
                <a:latin typeface="Segoe UI"/>
                <a:cs typeface="Segoe UI"/>
                <a:hlinkClick r:id="rId3"/>
              </a:rPr>
              <a:t>23MASESMN1</a:t>
            </a:r>
            <a:r>
              <a:rPr lang="en-US" dirty="0">
                <a:latin typeface="Segoe UI"/>
                <a:cs typeface="Segoe UI"/>
              </a:rPr>
              <a:t> on COMMBUYS. </a:t>
            </a: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BF3DB97-E6B9-C737-BEAB-0051353096A4}"/>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97752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567743" y="288925"/>
            <a:ext cx="11370972" cy="679905"/>
          </a:xfrm>
        </p:spPr>
        <p:txBody>
          <a:bodyPr spcFirstLastPara="1" vert="horz" lIns="121900" tIns="121900" rIns="121900" bIns="121900" rtlCol="0" anchorCtr="0">
            <a:normAutofit fontScale="90000"/>
          </a:bodyPr>
          <a:lstStyle/>
          <a:p>
            <a:r>
              <a:rPr lang="en-US" b="1">
                <a:latin typeface="Segoe UI Semibold"/>
                <a:cs typeface="Segoe UI"/>
              </a:rPr>
              <a:t>Individual Student Accommodations </a:t>
            </a:r>
            <a:br>
              <a:rPr lang="en-US" b="1">
                <a:latin typeface="Segoe UI Semibold"/>
                <a:cs typeface="Segoe UI"/>
              </a:rPr>
            </a:br>
            <a:r>
              <a:rPr lang="en-US" b="1">
                <a:latin typeface="Segoe UI Semibold"/>
                <a:cs typeface="Segoe UI"/>
              </a:rPr>
              <a:t>603 CMR 28.03 (3)(c) and 28.04 (4)</a:t>
            </a:r>
            <a:endParaRPr lang="en-US" b="1">
              <a:latin typeface="Segoe UI Semibold"/>
            </a:endParaRPr>
          </a:p>
        </p:txBody>
      </p:sp>
      <p:graphicFrame>
        <p:nvGraphicFramePr>
          <p:cNvPr id="8" name="Table 8">
            <a:extLst>
              <a:ext uri="{FF2B5EF4-FFF2-40B4-BE49-F238E27FC236}">
                <a16:creationId xmlns:a16="http://schemas.microsoft.com/office/drawing/2014/main" id="{1DA21254-B782-1648-A4FD-E02E1D5BDB6E}"/>
              </a:ext>
            </a:extLst>
          </p:cNvPr>
          <p:cNvGraphicFramePr>
            <a:graphicFrameLocks noGrp="1"/>
          </p:cNvGraphicFramePr>
          <p:nvPr/>
        </p:nvGraphicFramePr>
        <p:xfrm>
          <a:off x="530728" y="1325452"/>
          <a:ext cx="5396568" cy="258931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5396568">
                  <a:extLst>
                    <a:ext uri="{9D8B030D-6E8A-4147-A177-3AD203B41FA5}">
                      <a16:colId xmlns:a16="http://schemas.microsoft.com/office/drawing/2014/main" val="1939123035"/>
                    </a:ext>
                  </a:extLst>
                </a:gridCol>
              </a:tblGrid>
              <a:tr h="976312">
                <a:tc>
                  <a:txBody>
                    <a:bodyPr/>
                    <a:lstStyle/>
                    <a:p>
                      <a:pPr lvl="0" algn="ctr">
                        <a:buNone/>
                      </a:pPr>
                      <a:r>
                        <a:rPr lang="en-US" sz="1800" b="1" i="0" u="none" strike="noStrike" noProof="0">
                          <a:latin typeface="Segoe UI"/>
                        </a:rPr>
                        <a:t>Individual Student</a:t>
                      </a:r>
                      <a:r>
                        <a:rPr lang="en-US" sz="1800" b="0" i="0" u="none" strike="noStrike" noProof="0">
                          <a:latin typeface="Segoe UI"/>
                        </a:rPr>
                        <a:t> </a:t>
                      </a:r>
                      <a:r>
                        <a:rPr lang="en-US" sz="1800" b="1" i="0" u="none" strike="noStrike" noProof="0">
                          <a:latin typeface="Segoe UI"/>
                        </a:rPr>
                        <a:t>Medical Requirement</a:t>
                      </a:r>
                      <a:endParaRPr lang="en-US"/>
                    </a:p>
                    <a:p>
                      <a:pPr lvl="0" algn="ctr">
                        <a:buNone/>
                      </a:pPr>
                      <a:r>
                        <a:rPr lang="en-US"/>
                        <a:t>Home or Hospital Services</a:t>
                      </a:r>
                    </a:p>
                    <a:p>
                      <a:pPr algn="ctr"/>
                      <a:r>
                        <a:rPr lang="en-US"/>
                        <a:t>603 CMR 28.03(3)(c)</a:t>
                      </a:r>
                    </a:p>
                  </a:txBody>
                  <a:tcPr/>
                </a:tc>
                <a:extLst>
                  <a:ext uri="{0D108BD9-81ED-4DB2-BD59-A6C34878D82A}">
                    <a16:rowId xmlns:a16="http://schemas.microsoft.com/office/drawing/2014/main" val="3538052575"/>
                  </a:ext>
                </a:extLst>
              </a:tr>
              <a:tr h="1613006">
                <a:tc>
                  <a:txBody>
                    <a:bodyPr/>
                    <a:lstStyle/>
                    <a:p>
                      <a:r>
                        <a:rPr lang="en-US" sz="2000" kern="1200">
                          <a:solidFill>
                            <a:schemeClr val="dk1"/>
                          </a:solidFill>
                          <a:effectLst/>
                          <a:latin typeface="+mn-lt"/>
                          <a:ea typeface="+mn-ea"/>
                          <a:cs typeface="+mn-cs"/>
                        </a:rPr>
                        <a:t>Students unable to attend school in person for a minimum of 14 days. More information about this regulation may be found in the </a:t>
                      </a:r>
                      <a:r>
                        <a:rPr lang="en-US" sz="2000" u="sng" kern="1200">
                          <a:solidFill>
                            <a:schemeClr val="dk1"/>
                          </a:solidFill>
                          <a:effectLst/>
                          <a:latin typeface="+mn-lt"/>
                          <a:ea typeface="+mn-ea"/>
                          <a:cs typeface="+mn-cs"/>
                          <a:hlinkClick r:id="rId3"/>
                        </a:rPr>
                        <a:t>Q&amp;A guide</a:t>
                      </a:r>
                      <a:r>
                        <a:rPr lang="en-US" sz="2000" kern="1200">
                          <a:solidFill>
                            <a:schemeClr val="dk1"/>
                          </a:solidFill>
                          <a:effectLst/>
                          <a:latin typeface="+mn-lt"/>
                          <a:ea typeface="+mn-ea"/>
                          <a:cs typeface="+mn-cs"/>
                        </a:rPr>
                        <a:t>.</a:t>
                      </a:r>
                      <a:r>
                        <a:rPr lang="en-US" sz="2000">
                          <a:effectLst/>
                        </a:rPr>
                        <a:t> </a:t>
                      </a:r>
                      <a:endParaRPr lang="en-US" sz="2000"/>
                    </a:p>
                  </a:txBody>
                  <a:tcPr/>
                </a:tc>
                <a:extLst>
                  <a:ext uri="{0D108BD9-81ED-4DB2-BD59-A6C34878D82A}">
                    <a16:rowId xmlns:a16="http://schemas.microsoft.com/office/drawing/2014/main" val="507510640"/>
                  </a:ext>
                </a:extLst>
              </a:tr>
            </a:tbl>
          </a:graphicData>
        </a:graphic>
      </p:graphicFrame>
      <p:graphicFrame>
        <p:nvGraphicFramePr>
          <p:cNvPr id="17" name="Table 8">
            <a:extLst>
              <a:ext uri="{FF2B5EF4-FFF2-40B4-BE49-F238E27FC236}">
                <a16:creationId xmlns:a16="http://schemas.microsoft.com/office/drawing/2014/main" id="{890D5F75-D05F-2440-A585-0CF55232622D}"/>
              </a:ext>
            </a:extLst>
          </p:cNvPr>
          <p:cNvGraphicFramePr>
            <a:graphicFrameLocks noGrp="1"/>
          </p:cNvGraphicFramePr>
          <p:nvPr/>
        </p:nvGraphicFramePr>
        <p:xfrm>
          <a:off x="6131832" y="1321535"/>
          <a:ext cx="5599220" cy="258359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5599220">
                  <a:extLst>
                    <a:ext uri="{9D8B030D-6E8A-4147-A177-3AD203B41FA5}">
                      <a16:colId xmlns:a16="http://schemas.microsoft.com/office/drawing/2014/main" val="1939123035"/>
                    </a:ext>
                  </a:extLst>
                </a:gridCol>
              </a:tblGrid>
              <a:tr h="918337">
                <a:tc>
                  <a:txBody>
                    <a:bodyPr/>
                    <a:lstStyle/>
                    <a:p>
                      <a:pPr algn="ctr"/>
                      <a:r>
                        <a:rPr lang="en-US"/>
                        <a:t>Individual Student IEP Contingency</a:t>
                      </a:r>
                    </a:p>
                    <a:p>
                      <a:pPr lvl="0" algn="ctr">
                        <a:buNone/>
                      </a:pPr>
                      <a:r>
                        <a:rPr lang="en-US" sz="1800" b="1" i="0" u="none" strike="noStrike" noProof="0">
                          <a:latin typeface="Segoe UI"/>
                        </a:rPr>
                        <a:t>(Unscheduled evaluations for medical reasons)</a:t>
                      </a:r>
                      <a:endParaRPr lang="en-US"/>
                    </a:p>
                    <a:p>
                      <a:pPr algn="ctr"/>
                      <a:r>
                        <a:rPr lang="en-US"/>
                        <a:t>603 CMR 28.04(4)</a:t>
                      </a:r>
                    </a:p>
                  </a:txBody>
                  <a:tcPr/>
                </a:tc>
                <a:extLst>
                  <a:ext uri="{0D108BD9-81ED-4DB2-BD59-A6C34878D82A}">
                    <a16:rowId xmlns:a16="http://schemas.microsoft.com/office/drawing/2014/main" val="3538052575"/>
                  </a:ext>
                </a:extLst>
              </a:tr>
              <a:tr h="1665255">
                <a:tc>
                  <a:txBody>
                    <a:bodyPr/>
                    <a:lstStyle/>
                    <a:p>
                      <a:pPr>
                        <a:spcAft>
                          <a:spcPts val="600"/>
                        </a:spcAft>
                      </a:pPr>
                      <a:r>
                        <a:rPr lang="en-US" sz="2000" kern="1200">
                          <a:solidFill>
                            <a:schemeClr val="dk1"/>
                          </a:solidFill>
                          <a:effectLst/>
                          <a:latin typeface="+mn-lt"/>
                          <a:ea typeface="+mn-ea"/>
                          <a:cs typeface="+mn-cs"/>
                        </a:rPr>
                        <a:t>Students with an IEP who are likely unable to attend school in person for more than sixty (60) school days in any school year, as documented by a physician. </a:t>
                      </a:r>
                      <a:r>
                        <a:rPr lang="en-US" sz="2000" b="0" i="0" u="none" strike="noStrike" kern="1200" noProof="0">
                          <a:effectLst/>
                        </a:rPr>
                        <a:t>More information  may be found in the </a:t>
                      </a:r>
                      <a:r>
                        <a:rPr lang="en-US" sz="2000" b="0" i="0" u="none" strike="noStrike" kern="1200" noProof="0">
                          <a:effectLst/>
                          <a:hlinkClick r:id="rId3"/>
                        </a:rPr>
                        <a:t>Q&amp;A guide</a:t>
                      </a:r>
                      <a:r>
                        <a:rPr lang="en-US" sz="2000" b="0" i="0" u="none" strike="noStrike" kern="1200" noProof="0">
                          <a:effectLst/>
                        </a:rPr>
                        <a:t>.</a:t>
                      </a:r>
                      <a:endParaRPr lang="en-US" sz="2000"/>
                    </a:p>
                  </a:txBody>
                  <a:tcPr/>
                </a:tc>
                <a:extLst>
                  <a:ext uri="{0D108BD9-81ED-4DB2-BD59-A6C34878D82A}">
                    <a16:rowId xmlns:a16="http://schemas.microsoft.com/office/drawing/2014/main" val="507510640"/>
                  </a:ext>
                </a:extLst>
              </a:tr>
            </a:tbl>
          </a:graphicData>
        </a:graphic>
      </p:graphicFrame>
      <p:sp>
        <p:nvSpPr>
          <p:cNvPr id="15" name="Slide Number Placeholder 11">
            <a:extLst>
              <a:ext uri="{FF2B5EF4-FFF2-40B4-BE49-F238E27FC236}">
                <a16:creationId xmlns:a16="http://schemas.microsoft.com/office/drawing/2014/main" id="{5705C073-B812-48FE-AD4D-37C49A6E3DFE}"/>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9D3C-3F42-4BEE-9C82-E40A049EF9C1}"/>
              </a:ext>
            </a:extLst>
          </p:cNvPr>
          <p:cNvSpPr>
            <a:spLocks noGrp="1"/>
          </p:cNvSpPr>
          <p:nvPr>
            <p:ph type="title"/>
          </p:nvPr>
        </p:nvSpPr>
        <p:spPr/>
        <p:txBody>
          <a:bodyPr/>
          <a:lstStyle/>
          <a:p>
            <a:r>
              <a:rPr lang="en-US"/>
              <a:t>Implementing Education in Home or Hospital Settings</a:t>
            </a:r>
            <a:br>
              <a:rPr lang="en-US"/>
            </a:br>
            <a:r>
              <a:rPr lang="en-US"/>
              <a:t>608 CMR 28.04(4) –Form and Guidance</a:t>
            </a:r>
          </a:p>
        </p:txBody>
      </p:sp>
      <p:sp>
        <p:nvSpPr>
          <p:cNvPr id="3" name="Content Placeholder 2">
            <a:extLst>
              <a:ext uri="{FF2B5EF4-FFF2-40B4-BE49-F238E27FC236}">
                <a16:creationId xmlns:a16="http://schemas.microsoft.com/office/drawing/2014/main" id="{C0296B9C-B2ED-4CDD-B336-82687939AE90}"/>
              </a:ext>
            </a:extLst>
          </p:cNvPr>
          <p:cNvSpPr>
            <a:spLocks noGrp="1"/>
          </p:cNvSpPr>
          <p:nvPr>
            <p:ph idx="1"/>
          </p:nvPr>
        </p:nvSpPr>
        <p:spPr/>
        <p:txBody>
          <a:bodyPr vert="horz" lIns="91440" tIns="45720" rIns="91440" bIns="45720" rtlCol="0" anchor="t">
            <a:noAutofit/>
          </a:bodyPr>
          <a:lstStyle/>
          <a:p>
            <a:r>
              <a:rPr lang="en-US" sz="2800" dirty="0">
                <a:solidFill>
                  <a:srgbClr val="201F1E"/>
                </a:solidFill>
                <a:latin typeface="Calibri"/>
                <a:cs typeface="Segoe UI"/>
              </a:rPr>
              <a:t>U</a:t>
            </a:r>
            <a:r>
              <a:rPr lang="en-US" sz="2800" b="0" i="0" dirty="0">
                <a:solidFill>
                  <a:srgbClr val="201F1E"/>
                </a:solidFill>
                <a:effectLst/>
                <a:latin typeface="Calibri"/>
                <a:cs typeface="Segoe UI"/>
              </a:rPr>
              <a:t>pdated information related to the implementation of educational services in the home or hospital settings</a:t>
            </a:r>
          </a:p>
          <a:p>
            <a:pPr lvl="1"/>
            <a:r>
              <a:rPr lang="en-US" sz="2000" b="0" i="0" dirty="0">
                <a:solidFill>
                  <a:srgbClr val="201F1E"/>
                </a:solidFill>
                <a:effectLst/>
                <a:latin typeface="Calibri"/>
                <a:cs typeface="Segoe UI"/>
                <a:hlinkClick r:id="rId2"/>
              </a:rPr>
              <a:t>Question and Answer Guide on the Implementation of Educational Services in the Home or Hospital</a:t>
            </a:r>
            <a:r>
              <a:rPr lang="en-US" sz="2000" b="0" i="0" dirty="0">
                <a:solidFill>
                  <a:srgbClr val="201F1E"/>
                </a:solidFill>
                <a:effectLst/>
                <a:latin typeface="Calibri"/>
                <a:cs typeface="Segoe UI"/>
              </a:rPr>
              <a:t> </a:t>
            </a:r>
          </a:p>
          <a:p>
            <a:pPr lvl="2"/>
            <a:r>
              <a:rPr lang="en-US" sz="2000" b="0" i="0" dirty="0">
                <a:solidFill>
                  <a:srgbClr val="FF0000"/>
                </a:solidFill>
                <a:effectLst/>
                <a:latin typeface="Calibri"/>
                <a:cs typeface="Segoe UI"/>
              </a:rPr>
              <a:t>Updated Question 4 to include “livestreaming and/or remote instruction”</a:t>
            </a:r>
            <a:endParaRPr lang="en-US" sz="2000" b="0" i="0" dirty="0">
              <a:solidFill>
                <a:srgbClr val="201F1E"/>
              </a:solidFill>
              <a:effectLst/>
              <a:latin typeface="Calibri"/>
              <a:cs typeface="Segoe UI"/>
            </a:endParaRPr>
          </a:p>
          <a:p>
            <a:pPr lvl="1"/>
            <a:r>
              <a:rPr lang="en-US" sz="2000" b="0" i="0" dirty="0">
                <a:solidFill>
                  <a:srgbClr val="201F1E"/>
                </a:solidFill>
                <a:effectLst/>
                <a:latin typeface="Calibri"/>
                <a:cs typeface="Segoe UI"/>
                <a:hlinkClick r:id="rId3"/>
              </a:rPr>
              <a:t>Physician's Affirmation of Need for Temporary Home or Hospital Education for Medically Necessary Reasons (</a:t>
            </a:r>
            <a:r>
              <a:rPr lang="en-US" sz="2000" dirty="0">
                <a:solidFill>
                  <a:srgbClr val="201F1E"/>
                </a:solidFill>
                <a:latin typeface="Calibri"/>
                <a:cs typeface="Segoe UI"/>
                <a:hlinkClick r:id="rId3"/>
              </a:rPr>
              <a:t>28.03(3)(c))</a:t>
            </a:r>
            <a:r>
              <a:rPr lang="en-US" sz="2000" b="0" i="0" dirty="0">
                <a:solidFill>
                  <a:srgbClr val="201F1E"/>
                </a:solidFill>
                <a:effectLst/>
                <a:latin typeface="Calibri"/>
                <a:cs typeface="Segoe UI"/>
              </a:rPr>
              <a:t> </a:t>
            </a:r>
          </a:p>
          <a:p>
            <a:pPr marL="914400" lvl="2" indent="0">
              <a:buNone/>
            </a:pPr>
            <a:endParaRPr lang="en-US" sz="2000" b="0" i="0" dirty="0">
              <a:solidFill>
                <a:srgbClr val="FF0000"/>
              </a:solidFill>
              <a:effectLst/>
              <a:latin typeface="Calibri" panose="020F0502020204030204" pitchFamily="34" charset="0"/>
            </a:endParaRPr>
          </a:p>
          <a:p>
            <a:pPr lvl="1"/>
            <a:r>
              <a:rPr lang="en-US" sz="2000" b="0" i="0" dirty="0">
                <a:solidFill>
                  <a:srgbClr val="201F1E"/>
                </a:solidFill>
                <a:effectLst/>
                <a:latin typeface="Calibri"/>
                <a:cs typeface="Segoe UI"/>
                <a:hlinkClick r:id="rId4"/>
              </a:rPr>
              <a:t>Physician's Affirmation of Medical Reasons That Student is Likely to Remain at Home, in a Hospital, or in a Pediatric Nursing Home for More than 60 School Days (</a:t>
            </a:r>
            <a:r>
              <a:rPr lang="en-US" sz="2000" dirty="0">
                <a:solidFill>
                  <a:srgbClr val="201F1E"/>
                </a:solidFill>
                <a:latin typeface="Calibri"/>
                <a:cs typeface="Segoe UI"/>
                <a:hlinkClick r:id="rId4"/>
              </a:rPr>
              <a:t>28.04(4)) </a:t>
            </a:r>
            <a:r>
              <a:rPr lang="en-US" sz="2000" b="0" i="0" dirty="0">
                <a:solidFill>
                  <a:srgbClr val="201F1E"/>
                </a:solidFill>
                <a:effectLst/>
                <a:latin typeface="Calibri"/>
                <a:cs typeface="Segoe UI"/>
              </a:rPr>
              <a:t> </a:t>
            </a:r>
          </a:p>
          <a:p>
            <a:pPr marL="457200" lvl="1" indent="0">
              <a:buNone/>
            </a:pPr>
            <a:endParaRPr lang="en-US" sz="2000" dirty="0">
              <a:solidFill>
                <a:srgbClr val="201F1E"/>
              </a:solidFill>
              <a:latin typeface="Calibri"/>
              <a:cs typeface="Segoe UI"/>
            </a:endParaRPr>
          </a:p>
          <a:p>
            <a:pPr lvl="1"/>
            <a:r>
              <a:rPr lang="en-US" sz="2000" b="0" i="0" dirty="0">
                <a:solidFill>
                  <a:srgbClr val="201F1E"/>
                </a:solidFill>
                <a:effectLst/>
                <a:latin typeface="Calibri"/>
                <a:cs typeface="Segoe UI"/>
              </a:rPr>
              <a:t>All these materials have also been posted here: </a:t>
            </a:r>
            <a:r>
              <a:rPr lang="en-US" sz="2000" b="0" i="0" dirty="0">
                <a:solidFill>
                  <a:srgbClr val="201F1E"/>
                </a:solidFill>
                <a:effectLst/>
                <a:latin typeface="Calibri"/>
                <a:cs typeface="Segoe UI"/>
                <a:hlinkClick r:id="rId5"/>
              </a:rPr>
              <a:t>https://www.doe.mass.edu/news/news.aspx?id=26474</a:t>
            </a:r>
            <a:r>
              <a:rPr lang="en-US" sz="2000" dirty="0">
                <a:solidFill>
                  <a:srgbClr val="201F1E"/>
                </a:solidFill>
                <a:latin typeface="Calibri"/>
                <a:cs typeface="Segoe UI"/>
              </a:rPr>
              <a:t>  </a:t>
            </a:r>
          </a:p>
          <a:p>
            <a:pPr marL="508000" lvl="1" indent="0" algn="ctr">
              <a:buNone/>
            </a:pPr>
            <a:r>
              <a:rPr lang="en-US" sz="2400" dirty="0">
                <a:solidFill>
                  <a:srgbClr val="FF0000"/>
                </a:solidFill>
                <a:latin typeface="Calibri"/>
                <a:cs typeface="Segoe UI"/>
              </a:rPr>
              <a:t>Translations posted!</a:t>
            </a:r>
            <a:endParaRPr lang="en-US" sz="2400" b="0" i="0" dirty="0">
              <a:solidFill>
                <a:srgbClr val="FF0000"/>
              </a:solidFill>
              <a:effectLst/>
              <a:latin typeface="Calibri"/>
              <a:cs typeface="Segoe UI"/>
            </a:endParaRPr>
          </a:p>
          <a:p>
            <a:endParaRPr lang="en-US" dirty="0"/>
          </a:p>
        </p:txBody>
      </p:sp>
      <p:sp>
        <p:nvSpPr>
          <p:cNvPr id="4" name="Slide Number Placeholder 3">
            <a:extLst>
              <a:ext uri="{FF2B5EF4-FFF2-40B4-BE49-F238E27FC236}">
                <a16:creationId xmlns:a16="http://schemas.microsoft.com/office/drawing/2014/main" id="{0DA9DF72-3C74-410D-A214-E82A3F728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668171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2001-3C9B-7F22-942E-B3FC20A17D6A}"/>
              </a:ext>
            </a:extLst>
          </p:cNvPr>
          <p:cNvSpPr>
            <a:spLocks noGrp="1"/>
          </p:cNvSpPr>
          <p:nvPr>
            <p:ph type="title"/>
          </p:nvPr>
        </p:nvSpPr>
        <p:spPr/>
        <p:txBody>
          <a:bodyPr/>
          <a:lstStyle/>
          <a:p>
            <a:r>
              <a:rPr lang="en-US">
                <a:latin typeface="Segoe UI Semibold"/>
                <a:cs typeface="Segoe UI Semibold"/>
              </a:rPr>
              <a:t>New OSEP Guidance</a:t>
            </a:r>
            <a:endParaRPr lang="en-US"/>
          </a:p>
        </p:txBody>
      </p:sp>
      <p:sp>
        <p:nvSpPr>
          <p:cNvPr id="3" name="Content Placeholder 2">
            <a:extLst>
              <a:ext uri="{FF2B5EF4-FFF2-40B4-BE49-F238E27FC236}">
                <a16:creationId xmlns:a16="http://schemas.microsoft.com/office/drawing/2014/main" id="{D5804067-91AD-328D-27A7-CB2A53858508}"/>
              </a:ext>
            </a:extLst>
          </p:cNvPr>
          <p:cNvSpPr>
            <a:spLocks noGrp="1"/>
          </p:cNvSpPr>
          <p:nvPr>
            <p:ph idx="1"/>
          </p:nvPr>
        </p:nvSpPr>
        <p:spPr/>
        <p:txBody>
          <a:bodyPr vert="horz" lIns="91440" tIns="45720" rIns="91440" bIns="45720" rtlCol="0" anchor="t">
            <a:noAutofit/>
          </a:bodyPr>
          <a:lstStyle/>
          <a:p>
            <a:r>
              <a:rPr lang="en-US" dirty="0">
                <a:hlinkClick r:id="rId2"/>
              </a:rPr>
              <a:t>New Guidance Helps Schools Support Students with Disabilities and Avoid Discriminatory Use of Discipline | U.S. Department of Education</a:t>
            </a:r>
          </a:p>
          <a:p>
            <a:endParaRPr lang="en-US" dirty="0"/>
          </a:p>
          <a:p>
            <a:r>
              <a:rPr lang="en-US" dirty="0">
                <a:hlinkClick r:id="rId3"/>
              </a:rPr>
              <a:t>Questions and Answers: Addressing the Needs of Children with Disabilities and IDEA’s Discipline Provisions. July 19, 2022 (PDF)</a:t>
            </a:r>
            <a:endParaRPr lang="en-US" dirty="0"/>
          </a:p>
        </p:txBody>
      </p:sp>
    </p:spTree>
    <p:extLst>
      <p:ext uri="{BB962C8B-B14F-4D97-AF65-F5344CB8AC3E}">
        <p14:creationId xmlns:p14="http://schemas.microsoft.com/office/powerpoint/2010/main" val="3087450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432E-77EE-44F0-833E-40E6F1DE09B2}"/>
              </a:ext>
            </a:extLst>
          </p:cNvPr>
          <p:cNvSpPr>
            <a:spLocks noGrp="1"/>
          </p:cNvSpPr>
          <p:nvPr>
            <p:ph type="title"/>
          </p:nvPr>
        </p:nvSpPr>
        <p:spPr/>
        <p:txBody>
          <a:bodyPr/>
          <a:lstStyle/>
          <a:p>
            <a:r>
              <a:rPr lang="en-US" dirty="0">
                <a:latin typeface="Segoe UI Semibold"/>
                <a:cs typeface="Segoe UI Semibold"/>
              </a:rPr>
              <a:t>Important  Dates and Action Steps - Year 2 of Resolution Funds</a:t>
            </a:r>
          </a:p>
        </p:txBody>
      </p:sp>
      <p:graphicFrame>
        <p:nvGraphicFramePr>
          <p:cNvPr id="7" name="Table 7">
            <a:extLst>
              <a:ext uri="{FF2B5EF4-FFF2-40B4-BE49-F238E27FC236}">
                <a16:creationId xmlns:a16="http://schemas.microsoft.com/office/drawing/2014/main" id="{A6394B66-4693-409D-9101-3BAFA8F5E4D1}"/>
              </a:ext>
            </a:extLst>
          </p:cNvPr>
          <p:cNvGraphicFramePr>
            <a:graphicFrameLocks noGrp="1"/>
          </p:cNvGraphicFramePr>
          <p:nvPr>
            <p:ph idx="1"/>
            <p:extLst>
              <p:ext uri="{D42A27DB-BD31-4B8C-83A1-F6EECF244321}">
                <p14:modId xmlns:p14="http://schemas.microsoft.com/office/powerpoint/2010/main" val="2018212839"/>
              </p:ext>
            </p:extLst>
          </p:nvPr>
        </p:nvGraphicFramePr>
        <p:xfrm>
          <a:off x="281095" y="1131577"/>
          <a:ext cx="11740308" cy="4751320"/>
        </p:xfrm>
        <a:graphic>
          <a:graphicData uri="http://schemas.openxmlformats.org/drawingml/2006/table">
            <a:tbl>
              <a:tblPr firstRow="1" bandRow="1">
                <a:tableStyleId>{5C22544A-7EE6-4342-B048-85BDC9FD1C3A}</a:tableStyleId>
              </a:tblPr>
              <a:tblGrid>
                <a:gridCol w="3009282">
                  <a:extLst>
                    <a:ext uri="{9D8B030D-6E8A-4147-A177-3AD203B41FA5}">
                      <a16:colId xmlns:a16="http://schemas.microsoft.com/office/drawing/2014/main" val="2578297254"/>
                    </a:ext>
                  </a:extLst>
                </a:gridCol>
                <a:gridCol w="8731026">
                  <a:extLst>
                    <a:ext uri="{9D8B030D-6E8A-4147-A177-3AD203B41FA5}">
                      <a16:colId xmlns:a16="http://schemas.microsoft.com/office/drawing/2014/main" val="2151956619"/>
                    </a:ext>
                  </a:extLst>
                </a:gridCol>
              </a:tblGrid>
              <a:tr h="484120">
                <a:tc>
                  <a:txBody>
                    <a:bodyPr/>
                    <a:lstStyle/>
                    <a:p>
                      <a:pPr algn="l"/>
                      <a:r>
                        <a:rPr lang="en-US" sz="1600"/>
                        <a:t>Date</a:t>
                      </a:r>
                    </a:p>
                  </a:txBody>
                  <a:tcPr>
                    <a:lnB w="12700" cap="flat" cmpd="sng" algn="ctr">
                      <a:solidFill>
                        <a:schemeClr val="tx1"/>
                      </a:solidFill>
                      <a:prstDash val="solid"/>
                      <a:round/>
                      <a:headEnd type="none" w="med" len="med"/>
                      <a:tailEnd type="none" w="med" len="med"/>
                    </a:lnB>
                  </a:tcPr>
                </a:tc>
                <a:tc>
                  <a:txBody>
                    <a:bodyPr/>
                    <a:lstStyle/>
                    <a:p>
                      <a:pPr algn="l"/>
                      <a:r>
                        <a:rPr lang="en-US" sz="1600"/>
                        <a:t>Actions and documentation due to the Department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08799"/>
                  </a:ext>
                </a:extLst>
              </a:tr>
              <a:tr h="975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1746"/>
                          </a:solidFill>
                          <a:effectLst/>
                          <a:latin typeface="+mn-lt"/>
                          <a:ea typeface="Times New Roman" panose="02020603050405020304" pitchFamily="18" charset="0"/>
                        </a:rPr>
                        <a:t>June 1,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1" indent="-285750" fontAlgn="base">
                        <a:buClr>
                          <a:srgbClr val="E38526"/>
                        </a:buClr>
                        <a:buFont typeface="Wingdings"/>
                        <a:buChar char="§"/>
                      </a:pPr>
                      <a:r>
                        <a:rPr lang="en-US" sz="1600" b="0" dirty="0">
                          <a:solidFill>
                            <a:sysClr val="windowText" lastClr="000000"/>
                          </a:solidFill>
                          <a:effectLst/>
                          <a:latin typeface="+mn-lt"/>
                          <a:ea typeface="Times New Roman" panose="02020603050405020304" pitchFamily="18" charset="0"/>
                          <a:cs typeface="Calibri"/>
                        </a:rPr>
                        <a:t>LEAS s must conduct </a:t>
                      </a:r>
                      <a:r>
                        <a:rPr lang="en-US" sz="1600" b="1" dirty="0">
                          <a:solidFill>
                            <a:sysClr val="windowText" lastClr="000000"/>
                          </a:solidFill>
                          <a:effectLst/>
                          <a:latin typeface="+mn-lt"/>
                          <a:ea typeface="Times New Roman" panose="02020603050405020304" pitchFamily="18" charset="0"/>
                        </a:rPr>
                        <a:t>consultation meetings </a:t>
                      </a:r>
                      <a:r>
                        <a:rPr lang="en-US" sz="1600" b="0" dirty="0">
                          <a:solidFill>
                            <a:sysClr val="windowText" lastClr="000000"/>
                          </a:solidFill>
                          <a:effectLst/>
                          <a:latin typeface="+mn-lt"/>
                          <a:ea typeface="Times New Roman" panose="02020603050405020304" pitchFamily="18" charset="0"/>
                        </a:rPr>
                        <a:t>regarding Resolution Funds.</a:t>
                      </a:r>
                    </a:p>
                    <a:p>
                      <a:pPr marL="285750" lvl="1" indent="-285750" fontAlgn="base">
                        <a:buClr>
                          <a:srgbClr val="E38526"/>
                        </a:buClr>
                        <a:buFont typeface="Wingdings"/>
                        <a:buChar char="§"/>
                      </a:pPr>
                      <a:r>
                        <a:rPr lang="en-US" sz="1600" dirty="0">
                          <a:solidFill>
                            <a:sysClr val="windowText" lastClr="000000"/>
                          </a:solidFill>
                          <a:effectLst/>
                          <a:latin typeface="+mn-lt"/>
                          <a:ea typeface="Times New Roman" panose="02020603050405020304" pitchFamily="18" charset="0"/>
                          <a:cs typeface="Calibri"/>
                        </a:rPr>
                        <a:t>LEAs must submit </a:t>
                      </a:r>
                      <a:r>
                        <a:rPr lang="en-US" sz="1600" b="1" dirty="0">
                          <a:solidFill>
                            <a:sysClr val="windowText" lastClr="000000"/>
                          </a:solidFill>
                          <a:effectLst/>
                          <a:latin typeface="+mn-lt"/>
                          <a:ea typeface="Times New Roman" panose="02020603050405020304" pitchFamily="18" charset="0"/>
                          <a:cs typeface="Calibri"/>
                        </a:rPr>
                        <a:t>signed written affirmation </a:t>
                      </a:r>
                      <a:r>
                        <a:rPr lang="en-US" sz="1600" b="0" dirty="0">
                          <a:solidFill>
                            <a:sysClr val="windowText" lastClr="000000"/>
                          </a:solidFill>
                          <a:effectLst/>
                          <a:latin typeface="+mn-lt"/>
                          <a:ea typeface="Times New Roman" panose="02020603050405020304" pitchFamily="18" charset="0"/>
                          <a:cs typeface="Calibri"/>
                        </a:rPr>
                        <a:t>to the Department.</a:t>
                      </a:r>
                    </a:p>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1600" dirty="0">
                          <a:solidFill>
                            <a:sysClr val="windowText" lastClr="000000"/>
                          </a:solidFill>
                          <a:effectLst/>
                          <a:latin typeface="+mn-lt"/>
                          <a:ea typeface="Calibri" panose="020F0502020204030204" pitchFamily="34" charset="0"/>
                        </a:rPr>
                        <a:t>A sample affirmation that includes Resolution Funds can be found at </a:t>
                      </a:r>
                      <a:r>
                        <a:rPr lang="en-US" sz="1600" u="none" dirty="0">
                          <a:solidFill>
                            <a:sysClr val="windowText" lastClr="000000"/>
                          </a:solidFill>
                          <a:effectLst/>
                          <a:latin typeface="+mn-lt"/>
                          <a:ea typeface="Calibri" panose="020F0502020204030204" pitchFamily="34" charset="0"/>
                          <a:hlinkClick r:id="rId3"/>
                        </a:rPr>
                        <a:t>https://www.doe.mass.edu/sped/proshare/ </a:t>
                      </a:r>
                      <a:r>
                        <a:rPr lang="en-US" sz="1600" dirty="0">
                          <a:solidFill>
                            <a:sysClr val="windowText" lastClr="000000"/>
                          </a:solidFill>
                          <a:effectLst/>
                          <a:latin typeface="+mn-lt"/>
                          <a:ea typeface="Calibri" panose="020F0502020204030204" pitchFamily="34" charset="0"/>
                        </a:rPr>
                        <a:t>in the Sample Documents section.</a:t>
                      </a:r>
                      <a:r>
                        <a:rPr lang="en-US" sz="1600" b="1" i="1" baseline="30000" dirty="0">
                          <a:solidFill>
                            <a:sysClr val="windowText" lastClr="000000"/>
                          </a:solidFill>
                          <a:effectLst/>
                          <a:latin typeface="+mn-lt"/>
                          <a:ea typeface="Calibri" panose="020F0502020204030204" pitchFamily="34" charset="0"/>
                        </a:rPr>
                        <a:t> </a:t>
                      </a:r>
                      <a:endParaRPr lang="en-US" sz="1600" dirty="0">
                        <a:solidFill>
                          <a:sysClr val="windowText" lastClr="000000"/>
                        </a:solidFill>
                        <a:effectLst/>
                        <a:latin typeface="+mn-lt"/>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0318367"/>
                  </a:ext>
                </a:extLst>
              </a:tr>
              <a:tr h="975560">
                <a:tc>
                  <a:txBody>
                    <a:bodyPr/>
                    <a:lstStyle/>
                    <a:p>
                      <a:pPr marL="0" lvl="0" indent="0">
                        <a:spcBef>
                          <a:spcPts val="0"/>
                        </a:spcBef>
                        <a:buNone/>
                      </a:pPr>
                      <a:r>
                        <a:rPr lang="en-US" sz="1600" b="1" dirty="0">
                          <a:solidFill>
                            <a:srgbClr val="001746"/>
                          </a:solidFill>
                          <a:latin typeface="+mn-lt"/>
                          <a:cs typeface="Calibri"/>
                        </a:rPr>
                        <a:t>July 2022 - October 4, 2022</a:t>
                      </a:r>
                      <a:endParaRPr lang="en-US" sz="1600" b="1" dirty="0">
                        <a:cs typeface="Calibri"/>
                      </a:endParaRPr>
                    </a:p>
                    <a:p>
                      <a:pPr lvl="0">
                        <a:buNone/>
                      </a:pPr>
                      <a:endParaRPr lang="en-US" sz="1600" b="1" dirty="0">
                        <a:solidFill>
                          <a:srgbClr val="001746"/>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1600" dirty="0">
                          <a:solidFill>
                            <a:schemeClr val="bg2">
                              <a:lumMod val="10000"/>
                            </a:schemeClr>
                          </a:solidFill>
                          <a:latin typeface="+mn-lt"/>
                          <a:cs typeface="Calibri"/>
                        </a:rPr>
                        <a:t>LEAs will complete IDEA consolidated grant applications for Fund Codes 240 and 262 for proportionate share and the Resolution Funds. </a:t>
                      </a:r>
                    </a:p>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1600" b="1" dirty="0">
                          <a:solidFill>
                            <a:schemeClr val="bg2">
                              <a:lumMod val="10000"/>
                            </a:schemeClr>
                          </a:solidFill>
                          <a:effectLst/>
                          <a:latin typeface="+mn-lt"/>
                          <a:ea typeface="Times New Roman" panose="02020603050405020304" pitchFamily="18" charset="0"/>
                        </a:rPr>
                        <a:t>Budget and narrative descriptions </a:t>
                      </a:r>
                      <a:r>
                        <a:rPr lang="en-US" sz="1600" b="1" dirty="0">
                          <a:solidFill>
                            <a:schemeClr val="bg2">
                              <a:lumMod val="10000"/>
                            </a:schemeClr>
                          </a:solidFill>
                          <a:effectLst/>
                          <a:latin typeface="+mn-lt"/>
                        </a:rPr>
                        <a:t>submitted </a:t>
                      </a:r>
                      <a:r>
                        <a:rPr lang="en-US" sz="1600" dirty="0">
                          <a:solidFill>
                            <a:schemeClr val="bg2">
                              <a:lumMod val="10000"/>
                            </a:schemeClr>
                          </a:solidFill>
                          <a:cs typeface="Segoe UI"/>
                        </a:rPr>
                        <a:t>to the Department as part of the grant application process reflecting activities discussed during the consultations.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603272"/>
                  </a:ext>
                </a:extLst>
              </a:tr>
              <a:tr h="839118">
                <a:tc>
                  <a:txBody>
                    <a:bodyPr/>
                    <a:lstStyle/>
                    <a:p>
                      <a:pPr marL="0" marR="0" lvl="1" indent="0" algn="l" defTabSz="914400" rtl="0" eaLnBrk="1" fontAlgn="base" latinLnBrk="0" hangingPunct="1">
                        <a:lnSpc>
                          <a:spcPct val="100000"/>
                        </a:lnSpc>
                        <a:spcBef>
                          <a:spcPts val="0"/>
                        </a:spcBef>
                        <a:spcAft>
                          <a:spcPts val="0"/>
                        </a:spcAft>
                        <a:buClr>
                          <a:srgbClr val="E38526"/>
                        </a:buClr>
                        <a:buSzTx/>
                        <a:buFontTx/>
                        <a:buNone/>
                        <a:tabLst/>
                        <a:defRPr/>
                      </a:pPr>
                      <a:endParaRPr lang="en-US" sz="1600" b="1" dirty="0">
                        <a:solidFill>
                          <a:srgbClr val="001746"/>
                        </a:solidFill>
                        <a:highlight>
                          <a:srgbClr val="C0C0C0"/>
                        </a:highlight>
                        <a:latin typeface="+mn-lt"/>
                        <a:cs typeface="Segoe UI" panose="020B0502040204020203" pitchFamily="34" charset="0"/>
                      </a:endParaRPr>
                    </a:p>
                    <a:p>
                      <a:pPr marL="0" marR="0" lvl="1" indent="0" algn="l" defTabSz="914400" rtl="0" eaLnBrk="1" fontAlgn="base" latinLnBrk="0" hangingPunct="1">
                        <a:lnSpc>
                          <a:spcPct val="100000"/>
                        </a:lnSpc>
                        <a:spcBef>
                          <a:spcPts val="0"/>
                        </a:spcBef>
                        <a:spcAft>
                          <a:spcPts val="0"/>
                        </a:spcAft>
                        <a:buClr>
                          <a:srgbClr val="E38526"/>
                        </a:buClr>
                        <a:buSzTx/>
                        <a:buFontTx/>
                        <a:buNone/>
                        <a:tabLst/>
                        <a:defRPr/>
                      </a:pPr>
                      <a:r>
                        <a:rPr lang="en-US" sz="1600" b="1" dirty="0">
                          <a:solidFill>
                            <a:srgbClr val="001746"/>
                          </a:solidFill>
                          <a:latin typeface="+mn-lt"/>
                          <a:cs typeface="Segoe UI"/>
                        </a:rPr>
                        <a:t>Fall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defTabSz="914400" rtl="0" eaLnBrk="1" fontAlgn="base" latinLnBrk="0" hangingPunct="1">
                        <a:lnSpc>
                          <a:spcPct val="100000"/>
                        </a:lnSpc>
                        <a:spcBef>
                          <a:spcPts val="0"/>
                        </a:spcBef>
                        <a:spcAft>
                          <a:spcPts val="0"/>
                        </a:spcAft>
                        <a:buClr>
                          <a:srgbClr val="E38526"/>
                        </a:buClr>
                        <a:buSzTx/>
                        <a:buFont typeface="Wingdings"/>
                        <a:buChar char="§"/>
                        <a:tabLst/>
                        <a:defRPr/>
                      </a:pPr>
                      <a:r>
                        <a:rPr lang="en-US" sz="1600" b="0" i="0" dirty="0">
                          <a:solidFill>
                            <a:srgbClr val="201F1E"/>
                          </a:solidFill>
                          <a:effectLst/>
                          <a:latin typeface="Calibri"/>
                        </a:rPr>
                        <a:t>Fall 2022 services begin</a:t>
                      </a:r>
                    </a:p>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1600" b="0" i="0" dirty="0">
                          <a:solidFill>
                            <a:srgbClr val="201F1E"/>
                          </a:solidFill>
                          <a:effectLst/>
                          <a:latin typeface="Calibri"/>
                        </a:rPr>
                        <a:t>Check service plans and update as needed, finalize contracts with vendors, communication and meetings with homeschooled families and private school families regarding services and service plans</a:t>
                      </a:r>
                    </a:p>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1600" b="0" i="0" dirty="0">
                          <a:solidFill>
                            <a:srgbClr val="201F1E"/>
                          </a:solidFill>
                          <a:effectLst/>
                          <a:latin typeface="Calibri"/>
                        </a:rPr>
                        <a:t>Consultation with private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022251"/>
                  </a:ext>
                </a:extLst>
              </a:tr>
              <a:tr h="687537">
                <a:tc>
                  <a:txBody>
                    <a:bodyPr/>
                    <a:lstStyle/>
                    <a:p>
                      <a:pPr marL="0" lvl="1" indent="0" fontAlgn="base">
                        <a:buClr>
                          <a:srgbClr val="E38526"/>
                        </a:buClr>
                        <a:buNone/>
                      </a:pPr>
                      <a:r>
                        <a:rPr lang="en-US" sz="1600" b="1" i="0">
                          <a:solidFill>
                            <a:srgbClr val="201F1E"/>
                          </a:solidFill>
                          <a:effectLst/>
                          <a:latin typeface="Calibri"/>
                        </a:rPr>
                        <a:t>October 1, 2022-</a:t>
                      </a:r>
                      <a:endParaRPr lang="en-US" sz="1600" b="1">
                        <a:solidFill>
                          <a:srgbClr val="001746"/>
                        </a:solidFill>
                        <a:latin typeface="Calibri"/>
                        <a:cs typeface="Segoe UI" panose="020B0502040204020203" pitchFamily="34" charset="0"/>
                      </a:endParaRPr>
                    </a:p>
                    <a:p>
                      <a:pPr marL="0" lvl="1" indent="0">
                        <a:buNone/>
                      </a:pPr>
                      <a:r>
                        <a:rPr lang="en-US" sz="1600" b="1" i="0">
                          <a:solidFill>
                            <a:srgbClr val="201F1E"/>
                          </a:solidFill>
                          <a:effectLst/>
                          <a:latin typeface="Calibri"/>
                        </a:rPr>
                        <a:t>December 1, 2022</a:t>
                      </a:r>
                      <a:endParaRPr lang="en-US" sz="1600" b="1">
                        <a:solidFill>
                          <a:srgbClr val="001746"/>
                        </a:solidFill>
                        <a:latin typeface="Calibri"/>
                        <a:cs typeface="Segoe U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1600" b="0" i="0" dirty="0">
                          <a:solidFill>
                            <a:srgbClr val="201F1E"/>
                          </a:solidFill>
                          <a:effectLst/>
                          <a:latin typeface="Calibri"/>
                        </a:rPr>
                        <a:t>Child count</a:t>
                      </a:r>
                    </a:p>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1600" b="0" i="0" dirty="0">
                          <a:solidFill>
                            <a:srgbClr val="201F1E"/>
                          </a:solidFill>
                          <a:effectLst/>
                          <a:latin typeface="Calibri"/>
                        </a:rPr>
                        <a:t>Retain documentation as this count will be reported to the Department during the summer/fall 2023 in the IDEA application for FY2024.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1487638"/>
                  </a:ext>
                </a:extLst>
              </a:tr>
            </a:tbl>
          </a:graphicData>
        </a:graphic>
      </p:graphicFrame>
      <p:sp>
        <p:nvSpPr>
          <p:cNvPr id="4" name="Slide Number Placeholder 3">
            <a:extLst>
              <a:ext uri="{FF2B5EF4-FFF2-40B4-BE49-F238E27FC236}">
                <a16:creationId xmlns:a16="http://schemas.microsoft.com/office/drawing/2014/main" id="{FE995AD5-AE1A-4490-8178-C1FAAC18A9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59358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01</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lang="en-US" altLang="zh-CN" sz="4000">
                <a:solidFill>
                  <a:srgbClr val="203B6A">
                    <a:lumMod val="50000"/>
                  </a:srgbClr>
                </a:solidFill>
                <a:latin typeface="Segoe UI Semibold"/>
                <a:ea typeface="Segoe UI Black"/>
                <a:cs typeface="Arial"/>
              </a:rPr>
              <a:t>Special Education Leaders’ Feedback Survey</a:t>
            </a:r>
            <a:endParaRPr kumimoji="0" lang="en-US" altLang="zh-CN" sz="40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endParaRPr>
          </a:p>
        </p:txBody>
      </p:sp>
    </p:spTree>
    <p:extLst>
      <p:ext uri="{BB962C8B-B14F-4D97-AF65-F5344CB8AC3E}">
        <p14:creationId xmlns:p14="http://schemas.microsoft.com/office/powerpoint/2010/main" val="1018266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432E-77EE-44F0-833E-40E6F1DE09B2}"/>
              </a:ext>
            </a:extLst>
          </p:cNvPr>
          <p:cNvSpPr>
            <a:spLocks noGrp="1"/>
          </p:cNvSpPr>
          <p:nvPr>
            <p:ph type="title"/>
          </p:nvPr>
        </p:nvSpPr>
        <p:spPr/>
        <p:txBody>
          <a:bodyPr/>
          <a:lstStyle/>
          <a:p>
            <a:r>
              <a:rPr lang="en-US" sz="2800" dirty="0"/>
              <a:t>Important Dates and Action Steps for Year 2 of Resolution (cont.)</a:t>
            </a:r>
          </a:p>
        </p:txBody>
      </p:sp>
      <p:graphicFrame>
        <p:nvGraphicFramePr>
          <p:cNvPr id="7" name="Table 7">
            <a:extLst>
              <a:ext uri="{FF2B5EF4-FFF2-40B4-BE49-F238E27FC236}">
                <a16:creationId xmlns:a16="http://schemas.microsoft.com/office/drawing/2014/main" id="{A6394B66-4693-409D-9101-3BAFA8F5E4D1}"/>
              </a:ext>
            </a:extLst>
          </p:cNvPr>
          <p:cNvGraphicFramePr>
            <a:graphicFrameLocks noGrp="1"/>
          </p:cNvGraphicFramePr>
          <p:nvPr>
            <p:ph idx="1"/>
            <p:extLst>
              <p:ext uri="{D42A27DB-BD31-4B8C-83A1-F6EECF244321}">
                <p14:modId xmlns:p14="http://schemas.microsoft.com/office/powerpoint/2010/main" val="3016468431"/>
              </p:ext>
            </p:extLst>
          </p:nvPr>
        </p:nvGraphicFramePr>
        <p:xfrm>
          <a:off x="630865" y="1196964"/>
          <a:ext cx="10930270" cy="4656387"/>
        </p:xfrm>
        <a:graphic>
          <a:graphicData uri="http://schemas.openxmlformats.org/drawingml/2006/table">
            <a:tbl>
              <a:tblPr firstRow="1" bandRow="1">
                <a:tableStyleId>{5C22544A-7EE6-4342-B048-85BDC9FD1C3A}</a:tableStyleId>
              </a:tblPr>
              <a:tblGrid>
                <a:gridCol w="2881424">
                  <a:extLst>
                    <a:ext uri="{9D8B030D-6E8A-4147-A177-3AD203B41FA5}">
                      <a16:colId xmlns:a16="http://schemas.microsoft.com/office/drawing/2014/main" val="2578297254"/>
                    </a:ext>
                  </a:extLst>
                </a:gridCol>
                <a:gridCol w="8048846">
                  <a:extLst>
                    <a:ext uri="{9D8B030D-6E8A-4147-A177-3AD203B41FA5}">
                      <a16:colId xmlns:a16="http://schemas.microsoft.com/office/drawing/2014/main" val="2151956619"/>
                    </a:ext>
                  </a:extLst>
                </a:gridCol>
              </a:tblGrid>
              <a:tr h="529398">
                <a:tc>
                  <a:txBody>
                    <a:bodyPr/>
                    <a:lstStyle/>
                    <a:p>
                      <a:pPr algn="l"/>
                      <a:r>
                        <a:rPr lang="en-US" sz="1600">
                          <a:latin typeface="+mn-lt"/>
                        </a:rPr>
                        <a:t>Date</a:t>
                      </a:r>
                    </a:p>
                  </a:txBody>
                  <a:tcPr>
                    <a:lnB w="12700" cap="flat" cmpd="sng" algn="ctr">
                      <a:solidFill>
                        <a:schemeClr val="tx1"/>
                      </a:solidFill>
                      <a:prstDash val="solid"/>
                      <a:round/>
                      <a:headEnd type="none" w="med" len="med"/>
                      <a:tailEnd type="none" w="med" len="med"/>
                    </a:lnB>
                  </a:tcPr>
                </a:tc>
                <a:tc>
                  <a:txBody>
                    <a:bodyPr/>
                    <a:lstStyle/>
                    <a:p>
                      <a:pPr algn="l"/>
                      <a:r>
                        <a:rPr lang="en-US" sz="1600">
                          <a:latin typeface="+mn-lt"/>
                        </a:rPr>
                        <a:t>Actions and documentation due to the Department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08799"/>
                  </a:ext>
                </a:extLst>
              </a:tr>
              <a:tr h="955343">
                <a:tc>
                  <a:txBody>
                    <a:bodyPr/>
                    <a:lstStyle/>
                    <a:p>
                      <a:pPr marL="0" lvl="0" indent="0" algn="l">
                        <a:lnSpc>
                          <a:spcPct val="100000"/>
                        </a:lnSpc>
                        <a:spcBef>
                          <a:spcPts val="0"/>
                        </a:spcBef>
                        <a:spcAft>
                          <a:spcPts val="0"/>
                        </a:spcAft>
                        <a:buNone/>
                      </a:pPr>
                      <a:r>
                        <a:rPr lang="en-US" sz="1600" b="1">
                          <a:solidFill>
                            <a:srgbClr val="001746"/>
                          </a:solidFill>
                          <a:effectLst/>
                          <a:latin typeface="+mn-lt"/>
                        </a:rPr>
                        <a:t>December 31,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spcBef>
                          <a:spcPts val="0"/>
                        </a:spcBef>
                        <a:buClr>
                          <a:schemeClr val="accent2"/>
                        </a:buClr>
                        <a:buFont typeface="Wingdings" panose="05000000000000000000" pitchFamily="2" charset="2"/>
                        <a:buChar char="§"/>
                      </a:pPr>
                      <a:r>
                        <a:rPr lang="en-US" sz="1600" b="0" i="0">
                          <a:solidFill>
                            <a:srgbClr val="201F1E"/>
                          </a:solidFill>
                          <a:effectLst/>
                          <a:latin typeface="+mn-lt"/>
                        </a:rPr>
                        <a:t>Complete the </a:t>
                      </a:r>
                      <a:r>
                        <a:rPr lang="en-US" sz="1600" b="1" i="0">
                          <a:solidFill>
                            <a:srgbClr val="201F1E"/>
                          </a:solidFill>
                          <a:effectLst/>
                          <a:latin typeface="+mn-lt"/>
                        </a:rPr>
                        <a:t>self-assessment </a:t>
                      </a:r>
                      <a:r>
                        <a:rPr lang="en-US" sz="1600" b="0" i="0">
                          <a:solidFill>
                            <a:srgbClr val="201F1E"/>
                          </a:solidFill>
                          <a:effectLst/>
                          <a:latin typeface="+mn-lt"/>
                        </a:rPr>
                        <a:t>which will include:</a:t>
                      </a:r>
                    </a:p>
                    <a:p>
                      <a:pPr marL="800100" lvl="1" indent="-342900">
                        <a:spcBef>
                          <a:spcPts val="0"/>
                        </a:spcBef>
                        <a:buClr>
                          <a:schemeClr val="accent2"/>
                        </a:buClr>
                        <a:buFont typeface="Wingdings" panose="05000000000000000000" pitchFamily="2" charset="2"/>
                        <a:buChar char="Ø"/>
                      </a:pPr>
                      <a:r>
                        <a:rPr lang="en-US" sz="1600" b="0" i="0">
                          <a:solidFill>
                            <a:srgbClr val="201F1E"/>
                          </a:solidFill>
                          <a:effectLst/>
                          <a:latin typeface="+mn-lt"/>
                        </a:rPr>
                        <a:t>A summary of the budget you proposed through the application, </a:t>
                      </a:r>
                    </a:p>
                    <a:p>
                      <a:pPr marL="800100" lvl="1" indent="-342900">
                        <a:spcBef>
                          <a:spcPts val="0"/>
                        </a:spcBef>
                        <a:buClr>
                          <a:schemeClr val="accent2"/>
                        </a:buClr>
                        <a:buFont typeface="Wingdings" panose="05000000000000000000" pitchFamily="2" charset="2"/>
                        <a:buChar char="Ø"/>
                      </a:pPr>
                      <a:r>
                        <a:rPr lang="en-US" sz="1600" b="0" i="0">
                          <a:solidFill>
                            <a:srgbClr val="201F1E"/>
                          </a:solidFill>
                          <a:effectLst/>
                          <a:latin typeface="+mn-lt"/>
                        </a:rPr>
                        <a:t>The total expenditures to date, </a:t>
                      </a:r>
                    </a:p>
                    <a:p>
                      <a:pPr marL="800100" lvl="1" indent="-342900">
                        <a:spcBef>
                          <a:spcPts val="0"/>
                        </a:spcBef>
                        <a:buClr>
                          <a:schemeClr val="accent2"/>
                        </a:buClr>
                        <a:buFont typeface="Wingdings" panose="05000000000000000000" pitchFamily="2" charset="2"/>
                        <a:buChar char="Ø"/>
                      </a:pPr>
                      <a:r>
                        <a:rPr lang="en-US" sz="1600" b="0" i="0">
                          <a:solidFill>
                            <a:srgbClr val="201F1E"/>
                          </a:solidFill>
                          <a:effectLst/>
                          <a:latin typeface="+mn-lt"/>
                        </a:rPr>
                        <a:t>A summary of the type of expenditures, and</a:t>
                      </a:r>
                    </a:p>
                    <a:p>
                      <a:pPr marL="800100" lvl="1" indent="-342900">
                        <a:spcBef>
                          <a:spcPts val="0"/>
                        </a:spcBef>
                        <a:buClr>
                          <a:schemeClr val="accent2"/>
                        </a:buClr>
                        <a:buFont typeface="Wingdings" panose="05000000000000000000" pitchFamily="2" charset="2"/>
                        <a:buChar char="Ø"/>
                      </a:pPr>
                      <a:r>
                        <a:rPr lang="en-US" sz="1600" b="0" i="0">
                          <a:solidFill>
                            <a:srgbClr val="201F1E"/>
                          </a:solidFill>
                          <a:effectLst/>
                          <a:latin typeface="+mn-lt"/>
                        </a:rPr>
                        <a:t>Date of the spring consultation 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953170"/>
                  </a:ext>
                </a:extLst>
              </a:tr>
              <a:tr h="754741">
                <a:tc>
                  <a:txBody>
                    <a:bodyPr/>
                    <a:lstStyle/>
                    <a:p>
                      <a:pPr lvl="0">
                        <a:buNone/>
                      </a:pPr>
                      <a:r>
                        <a:rPr lang="en-US" sz="1600" b="1">
                          <a:solidFill>
                            <a:srgbClr val="001746"/>
                          </a:solidFill>
                          <a:latin typeface="+mn-lt"/>
                        </a:rPr>
                        <a:t>April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1" indent="-285750" algn="l">
                        <a:lnSpc>
                          <a:spcPct val="100000"/>
                        </a:lnSpc>
                        <a:spcBef>
                          <a:spcPts val="0"/>
                        </a:spcBef>
                        <a:spcAft>
                          <a:spcPts val="0"/>
                        </a:spcAft>
                        <a:buFont typeface="Wingdings"/>
                        <a:buChar char="§"/>
                      </a:pPr>
                      <a:r>
                        <a:rPr lang="en-US" sz="1600">
                          <a:solidFill>
                            <a:srgbClr val="002060"/>
                          </a:solidFill>
                          <a:latin typeface="+mn-lt"/>
                          <a:cs typeface="Segoe UI"/>
                        </a:rPr>
                        <a:t>Department will notify affected LEAs of FY2024 allocations (Year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5423463"/>
                  </a:ext>
                </a:extLst>
              </a:tr>
              <a:tr h="754741">
                <a:tc>
                  <a:txBody>
                    <a:bodyPr/>
                    <a:lstStyle/>
                    <a:p>
                      <a:pPr lvl="0">
                        <a:buNone/>
                      </a:pPr>
                      <a:endParaRPr lang="en-US" sz="1600" b="1">
                        <a:solidFill>
                          <a:srgbClr val="001746"/>
                        </a:solidFill>
                        <a:latin typeface="+mn-lt"/>
                      </a:endParaRPr>
                    </a:p>
                    <a:p>
                      <a:pPr lvl="0">
                        <a:buNone/>
                      </a:pPr>
                      <a:r>
                        <a:rPr lang="en-US" sz="1600" b="1">
                          <a:solidFill>
                            <a:srgbClr val="001746"/>
                          </a:solidFill>
                          <a:latin typeface="+mn-lt"/>
                        </a:rPr>
                        <a:t>May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1600" b="0" i="0">
                          <a:solidFill>
                            <a:srgbClr val="201F1E"/>
                          </a:solidFill>
                          <a:effectLst/>
                          <a:latin typeface="+mn-lt"/>
                        </a:rPr>
                        <a:t>The Department recommends consultation meetings regarding the FY2024 Resolution Funds occur by May.</a:t>
                      </a:r>
                    </a:p>
                    <a:p>
                      <a:pPr marL="285750" marR="0" lvl="1" indent="-285750" algn="l" rtl="0" eaLnBrk="1" fontAlgn="base" latinLnBrk="0" hangingPunct="1">
                        <a:lnSpc>
                          <a:spcPct val="100000"/>
                        </a:lnSpc>
                        <a:spcBef>
                          <a:spcPts val="0"/>
                        </a:spcBef>
                        <a:spcAft>
                          <a:spcPts val="0"/>
                        </a:spcAft>
                        <a:buClr>
                          <a:srgbClr val="E38526"/>
                        </a:buClr>
                        <a:buSzTx/>
                        <a:buFont typeface="Wingdings"/>
                        <a:buChar char="§"/>
                      </a:pPr>
                      <a:endParaRPr lang="en-US" sz="1600">
                        <a:solidFill>
                          <a:srgbClr val="002060"/>
                        </a:solidFill>
                        <a:latin typeface="+mn-lt"/>
                        <a:cs typeface="Segoe U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603272"/>
                  </a:ext>
                </a:extLst>
              </a:tr>
              <a:tr h="1238648">
                <a:tc>
                  <a:txBody>
                    <a:bodyPr/>
                    <a:lstStyle/>
                    <a:p>
                      <a:pPr marL="0" lvl="1" indent="0" fontAlgn="base">
                        <a:buClr>
                          <a:srgbClr val="E38526"/>
                        </a:buClr>
                        <a:buNone/>
                      </a:pPr>
                      <a:r>
                        <a:rPr lang="en-US" sz="1600" b="1">
                          <a:solidFill>
                            <a:srgbClr val="001746"/>
                          </a:solidFill>
                          <a:latin typeface="+mn-lt"/>
                          <a:cs typeface="Segoe UI"/>
                        </a:rPr>
                        <a:t>June 1,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1" indent="-285750" fontAlgn="base">
                        <a:buClr>
                          <a:srgbClr val="E38526"/>
                        </a:buClr>
                        <a:buFont typeface="Wingdings"/>
                        <a:buChar char="§"/>
                      </a:pPr>
                      <a:r>
                        <a:rPr lang="en-US" sz="1600" u="none" dirty="0">
                          <a:solidFill>
                            <a:sysClr val="windowText" lastClr="000000"/>
                          </a:solidFill>
                          <a:effectLst/>
                          <a:latin typeface="+mn-lt"/>
                          <a:ea typeface="Times New Roman" panose="02020603050405020304" pitchFamily="18" charset="0"/>
                          <a:cs typeface="Calibri"/>
                        </a:rPr>
                        <a:t>LEAs must submit </a:t>
                      </a:r>
                      <a:r>
                        <a:rPr lang="en-US" sz="1600" b="1" u="none" dirty="0">
                          <a:solidFill>
                            <a:sysClr val="windowText" lastClr="000000"/>
                          </a:solidFill>
                          <a:effectLst/>
                          <a:latin typeface="+mn-lt"/>
                          <a:ea typeface="Times New Roman" panose="02020603050405020304" pitchFamily="18" charset="0"/>
                          <a:cs typeface="Calibri"/>
                        </a:rPr>
                        <a:t>signed written affirmation </a:t>
                      </a:r>
                      <a:r>
                        <a:rPr lang="en-US" sz="1600" b="0" u="none" dirty="0">
                          <a:solidFill>
                            <a:sysClr val="windowText" lastClr="000000"/>
                          </a:solidFill>
                          <a:effectLst/>
                          <a:latin typeface="+mn-lt"/>
                          <a:ea typeface="Times New Roman" panose="02020603050405020304" pitchFamily="18" charset="0"/>
                          <a:cs typeface="Calibri"/>
                        </a:rPr>
                        <a:t>to the Department as evidence of the spring consultation regarding FY2024 Resolution Funds.</a:t>
                      </a:r>
                    </a:p>
                    <a:p>
                      <a:pPr marL="285750" marR="0" lvl="1" indent="-285750" algn="l" defTabSz="914400" rtl="0" eaLnBrk="1" fontAlgn="base" latinLnBrk="0" hangingPunct="1">
                        <a:lnSpc>
                          <a:spcPct val="100000"/>
                        </a:lnSpc>
                        <a:spcBef>
                          <a:spcPts val="0"/>
                        </a:spcBef>
                        <a:spcAft>
                          <a:spcPts val="0"/>
                        </a:spcAft>
                        <a:buClr>
                          <a:srgbClr val="E38526"/>
                        </a:buClr>
                        <a:buSzTx/>
                        <a:buFont typeface="Wingdings"/>
                        <a:buChar char="§"/>
                        <a:tabLst/>
                        <a:defRPr/>
                      </a:pPr>
                      <a:r>
                        <a:rPr lang="en-US" sz="1600" u="none" dirty="0">
                          <a:solidFill>
                            <a:sysClr val="windowText" lastClr="000000"/>
                          </a:solidFill>
                          <a:effectLst/>
                          <a:latin typeface="+mn-lt"/>
                          <a:ea typeface="Calibri" panose="020F0502020204030204" pitchFamily="34" charset="0"/>
                        </a:rPr>
                        <a:t>A sample affirmation that includes Resolution Funds can be found at </a:t>
                      </a:r>
                      <a:r>
                        <a:rPr lang="en-US" sz="1600" u="none" dirty="0">
                          <a:solidFill>
                            <a:sysClr val="windowText" lastClr="000000"/>
                          </a:solidFill>
                          <a:effectLst/>
                          <a:latin typeface="+mn-lt"/>
                          <a:ea typeface="Calibri" panose="020F0502020204030204" pitchFamily="34" charset="0"/>
                          <a:hlinkClick r:id="rId3"/>
                        </a:rPr>
                        <a:t>https://www.doe.mass.edu/sped/proshare/</a:t>
                      </a:r>
                      <a:r>
                        <a:rPr lang="en-US" sz="1600" u="none" dirty="0">
                          <a:solidFill>
                            <a:sysClr val="windowText" lastClr="000000"/>
                          </a:solidFill>
                          <a:effectLst/>
                          <a:latin typeface="+mn-lt"/>
                          <a:ea typeface="Calibri" panose="020F0502020204030204" pitchFamily="34" charset="0"/>
                        </a:rPr>
                        <a:t> in the Sample Documents section.</a:t>
                      </a:r>
                      <a:r>
                        <a:rPr lang="en-US" sz="1600" b="1" i="1" u="none" baseline="30000" dirty="0">
                          <a:solidFill>
                            <a:sysClr val="windowText" lastClr="000000"/>
                          </a:solidFill>
                          <a:effectLst/>
                          <a:latin typeface="+mn-lt"/>
                          <a:ea typeface="Calibri" panose="020F0502020204030204" pitchFamily="34" charset="0"/>
                        </a:rPr>
                        <a:t> </a:t>
                      </a:r>
                      <a:endParaRPr lang="en-US" sz="1600" u="none" dirty="0">
                        <a:solidFill>
                          <a:sysClr val="windowText" lastClr="000000"/>
                        </a:solidFill>
                        <a:effectLst/>
                        <a:latin typeface="+mn-lt"/>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022251"/>
                  </a:ext>
                </a:extLst>
              </a:tr>
            </a:tbl>
          </a:graphicData>
        </a:graphic>
      </p:graphicFrame>
      <p:sp>
        <p:nvSpPr>
          <p:cNvPr id="4" name="Slide Number Placeholder 3">
            <a:extLst>
              <a:ext uri="{FF2B5EF4-FFF2-40B4-BE49-F238E27FC236}">
                <a16:creationId xmlns:a16="http://schemas.microsoft.com/office/drawing/2014/main" id="{FE995AD5-AE1A-4490-8178-C1FAAC18A9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449108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32E4BE-79C7-67CE-4D98-BAEB0AF866C9}"/>
              </a:ext>
            </a:extLst>
          </p:cNvPr>
          <p:cNvSpPr>
            <a:spLocks noGrp="1"/>
          </p:cNvSpPr>
          <p:nvPr>
            <p:ph type="title"/>
          </p:nvPr>
        </p:nvSpPr>
        <p:spPr/>
        <p:txBody>
          <a:bodyPr/>
          <a:lstStyle/>
          <a:p>
            <a:r>
              <a:rPr lang="en-US"/>
              <a:t>Special Education Leaders Meetings for SY2022-2023</a:t>
            </a:r>
          </a:p>
        </p:txBody>
      </p:sp>
      <p:sp>
        <p:nvSpPr>
          <p:cNvPr id="4" name="Text Placeholder 3">
            <a:extLst>
              <a:ext uri="{FF2B5EF4-FFF2-40B4-BE49-F238E27FC236}">
                <a16:creationId xmlns:a16="http://schemas.microsoft.com/office/drawing/2014/main" id="{C6F47CBF-601F-5232-25D9-6BA9AF250FB4}"/>
              </a:ext>
            </a:extLst>
          </p:cNvPr>
          <p:cNvSpPr>
            <a:spLocks noGrp="1"/>
          </p:cNvSpPr>
          <p:nvPr>
            <p:ph type="body" idx="1"/>
          </p:nvPr>
        </p:nvSpPr>
        <p:spPr>
          <a:solidFill>
            <a:schemeClr val="accent1">
              <a:lumMod val="75000"/>
            </a:schemeClr>
          </a:solidFill>
        </p:spPr>
        <p:txBody>
          <a:bodyPr/>
          <a:lstStyle/>
          <a:p>
            <a:pPr algn="ctr"/>
            <a:r>
              <a:rPr lang="en-US"/>
              <a:t>2022</a:t>
            </a:r>
          </a:p>
        </p:txBody>
      </p:sp>
      <p:sp>
        <p:nvSpPr>
          <p:cNvPr id="3" name="Content Placeholder 2">
            <a:extLst>
              <a:ext uri="{FF2B5EF4-FFF2-40B4-BE49-F238E27FC236}">
                <a16:creationId xmlns:a16="http://schemas.microsoft.com/office/drawing/2014/main" id="{9A766BBD-60DE-3322-3011-066BA4EE6860}"/>
              </a:ext>
            </a:extLst>
          </p:cNvPr>
          <p:cNvSpPr>
            <a:spLocks noGrp="1"/>
          </p:cNvSpPr>
          <p:nvPr>
            <p:ph idx="13"/>
          </p:nvPr>
        </p:nvSpPr>
        <p:spPr/>
        <p:txBody>
          <a:bodyPr/>
          <a:lstStyle/>
          <a:p>
            <a:pPr marL="0" marR="0">
              <a:spcBef>
                <a:spcPts val="0"/>
              </a:spcBef>
              <a:spcAft>
                <a:spcPts val="600"/>
              </a:spcAft>
              <a:tabLst>
                <a:tab pos="227013" algn="l"/>
              </a:tabLst>
            </a:pPr>
            <a:r>
              <a:rPr lang="en-US" sz="2400" dirty="0">
                <a:solidFill>
                  <a:srgbClr val="00B050"/>
                </a:solidFill>
                <a:effectLst/>
                <a:latin typeface="Calibri" panose="020F0502020204030204" pitchFamily="34" charset="0"/>
                <a:ea typeface="Calibri" panose="020F0502020204030204" pitchFamily="34" charset="0"/>
              </a:rPr>
              <a:t>Friday, September 16, 2022</a:t>
            </a:r>
          </a:p>
          <a:p>
            <a:pPr marL="0" marR="0" indent="0">
              <a:spcBef>
                <a:spcPts val="0"/>
              </a:spcBef>
              <a:spcAft>
                <a:spcPts val="600"/>
              </a:spcAft>
              <a:buNone/>
              <a:tabLst>
                <a:tab pos="227013" algn="l"/>
              </a:tabLst>
            </a:pPr>
            <a:r>
              <a:rPr lang="en-US" sz="2400" dirty="0">
                <a:solidFill>
                  <a:srgbClr val="00B050"/>
                </a:solidFill>
                <a:effectLst/>
                <a:latin typeface="Calibri" panose="020F0502020204030204" pitchFamily="34" charset="0"/>
                <a:ea typeface="Calibri" panose="020F0502020204030204" pitchFamily="34" charset="0"/>
              </a:rPr>
              <a:t> 	(Noon to 1:00 p.m.)</a:t>
            </a:r>
          </a:p>
          <a:p>
            <a:pPr marL="0" marR="0">
              <a:spcBef>
                <a:spcPts val="0"/>
              </a:spcBef>
              <a:spcAft>
                <a:spcPts val="600"/>
              </a:spcAft>
            </a:pPr>
            <a:r>
              <a:rPr lang="en-US" sz="2400" dirty="0">
                <a:effectLst/>
                <a:latin typeface="Calibri" panose="020F0502020204030204" pitchFamily="34" charset="0"/>
                <a:ea typeface="Calibri" panose="020F0502020204030204" pitchFamily="34" charset="0"/>
              </a:rPr>
              <a:t>Friday, October 21, 2022</a:t>
            </a:r>
          </a:p>
          <a:p>
            <a:pPr marL="0" marR="0" indent="0">
              <a:spcBef>
                <a:spcPts val="0"/>
              </a:spcBef>
              <a:spcAft>
                <a:spcPts val="600"/>
              </a:spcAft>
              <a:buNone/>
              <a:tabLst>
                <a:tab pos="227013" algn="l"/>
              </a:tabLst>
            </a:pPr>
            <a:r>
              <a:rPr lang="en-US" sz="2400" dirty="0">
                <a:effectLst/>
                <a:latin typeface="Calibri" panose="020F0502020204030204" pitchFamily="34" charset="0"/>
                <a:ea typeface="Calibri" panose="020F0502020204030204" pitchFamily="34" charset="0"/>
              </a:rPr>
              <a:t>	(Noon to 1:00 p.m.) – </a:t>
            </a:r>
            <a:r>
              <a:rPr lang="en-US" sz="2400" dirty="0">
                <a:effectLst/>
                <a:highlight>
                  <a:srgbClr val="FFFF00"/>
                </a:highlight>
                <a:latin typeface="Calibri" panose="020F0502020204030204" pitchFamily="34" charset="0"/>
                <a:ea typeface="Calibri" panose="020F0502020204030204" pitchFamily="34" charset="0"/>
              </a:rPr>
              <a:t>NEW DATE/TIME!</a:t>
            </a:r>
          </a:p>
          <a:p>
            <a:pPr marL="0" marR="0">
              <a:spcBef>
                <a:spcPts val="0"/>
              </a:spcBef>
              <a:spcAft>
                <a:spcPts val="600"/>
              </a:spcAft>
            </a:pPr>
            <a:r>
              <a:rPr lang="en-US" sz="2400" dirty="0">
                <a:effectLst/>
                <a:latin typeface="Calibri" panose="020F0502020204030204" pitchFamily="34" charset="0"/>
                <a:ea typeface="Calibri" panose="020F0502020204030204" pitchFamily="34" charset="0"/>
              </a:rPr>
              <a:t>Friday, November 18, 2022</a:t>
            </a:r>
          </a:p>
          <a:p>
            <a:pPr marL="0" marR="0" indent="0">
              <a:spcBef>
                <a:spcPts val="0"/>
              </a:spcBef>
              <a:spcAft>
                <a:spcPts val="600"/>
              </a:spcAft>
              <a:buNone/>
              <a:tabLst>
                <a:tab pos="227013" algn="l"/>
              </a:tabLst>
            </a:pPr>
            <a:r>
              <a:rPr lang="en-US" sz="2400" dirty="0">
                <a:latin typeface="Calibri" panose="020F0502020204030204" pitchFamily="34" charset="0"/>
                <a:ea typeface="Calibri" panose="020F0502020204030204" pitchFamily="34" charset="0"/>
              </a:rPr>
              <a:t>	(N</a:t>
            </a:r>
            <a:r>
              <a:rPr lang="en-US" sz="2400" dirty="0">
                <a:effectLst/>
                <a:latin typeface="Calibri" panose="020F0502020204030204" pitchFamily="34" charset="0"/>
                <a:ea typeface="Calibri" panose="020F0502020204030204" pitchFamily="34" charset="0"/>
              </a:rPr>
              <a:t>oon to 1:00 p.m.)</a:t>
            </a:r>
          </a:p>
          <a:p>
            <a:pPr marL="0" marR="0">
              <a:spcBef>
                <a:spcPts val="0"/>
              </a:spcBef>
              <a:spcAft>
                <a:spcPts val="600"/>
              </a:spcAft>
            </a:pPr>
            <a:r>
              <a:rPr lang="en-US" sz="2400" dirty="0">
                <a:effectLst/>
                <a:latin typeface="Calibri" panose="020F0502020204030204" pitchFamily="34" charset="0"/>
                <a:ea typeface="Calibri" panose="020F0502020204030204" pitchFamily="34" charset="0"/>
              </a:rPr>
              <a:t>No meeting in December 2022</a:t>
            </a:r>
          </a:p>
          <a:p>
            <a:endParaRPr lang="en-US" dirty="0"/>
          </a:p>
        </p:txBody>
      </p:sp>
      <p:sp>
        <p:nvSpPr>
          <p:cNvPr id="5" name="Text Placeholder 4">
            <a:extLst>
              <a:ext uri="{FF2B5EF4-FFF2-40B4-BE49-F238E27FC236}">
                <a16:creationId xmlns:a16="http://schemas.microsoft.com/office/drawing/2014/main" id="{9904F38D-203B-BC38-BEC2-4156559B8049}"/>
              </a:ext>
            </a:extLst>
          </p:cNvPr>
          <p:cNvSpPr>
            <a:spLocks noGrp="1"/>
          </p:cNvSpPr>
          <p:nvPr>
            <p:ph type="body" idx="15"/>
          </p:nvPr>
        </p:nvSpPr>
        <p:spPr>
          <a:solidFill>
            <a:schemeClr val="accent1">
              <a:lumMod val="75000"/>
            </a:schemeClr>
          </a:solidFill>
        </p:spPr>
        <p:txBody>
          <a:bodyPr/>
          <a:lstStyle/>
          <a:p>
            <a:pPr algn="ctr"/>
            <a:r>
              <a:rPr lang="en-US"/>
              <a:t>2023</a:t>
            </a:r>
          </a:p>
        </p:txBody>
      </p:sp>
      <p:sp>
        <p:nvSpPr>
          <p:cNvPr id="7" name="Content Placeholder 6">
            <a:extLst>
              <a:ext uri="{FF2B5EF4-FFF2-40B4-BE49-F238E27FC236}">
                <a16:creationId xmlns:a16="http://schemas.microsoft.com/office/drawing/2014/main" id="{BBAE4F17-6680-A3E2-6333-F10FF7DD4AC9}"/>
              </a:ext>
            </a:extLst>
          </p:cNvPr>
          <p:cNvSpPr>
            <a:spLocks noGrp="1"/>
          </p:cNvSpPr>
          <p:nvPr>
            <p:ph idx="16"/>
          </p:nvPr>
        </p:nvSpPr>
        <p:spPr/>
        <p: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Friday, January 20, 2023 – Noon to 1pm</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Friday, February 10, 2023 – Noon to 1pm</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Friday, March 24, 2023 – 11am to noon</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Friday, April 28, 2023 – 11am to noon</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Friday, May 26, 2023 – 11am to noon</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Friday, June 23, 2023 – 11am to noon</a:t>
            </a:r>
          </a:p>
          <a:p>
            <a:endParaRPr lang="en-US" dirty="0"/>
          </a:p>
        </p:txBody>
      </p:sp>
      <p:sp>
        <p:nvSpPr>
          <p:cNvPr id="2" name="Slide Number Placeholder 1">
            <a:extLst>
              <a:ext uri="{FF2B5EF4-FFF2-40B4-BE49-F238E27FC236}">
                <a16:creationId xmlns:a16="http://schemas.microsoft.com/office/drawing/2014/main" id="{58459410-C80B-73FA-F275-C9E511A41853}"/>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2307186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0">
                <a:solidFill>
                  <a:schemeClr val="bg1"/>
                </a:solidFill>
                <a:latin typeface="Segoe SemiBold"/>
                <a:cs typeface="Segoe SemiBold" panose="020B0703040204020203" pitchFamily="34" charset="0"/>
              </a:rPr>
              <a:t>06</a:t>
            </a:r>
            <a:endParaRPr kumimoji="0" lang="zh-CN" altLang="en-US" sz="60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a:solidFill>
                  <a:schemeClr val="accent1">
                    <a:lumMod val="50000"/>
                  </a:schemeClr>
                </a:solidFill>
                <a:latin typeface="+mj-lt"/>
                <a:cs typeface="Arial"/>
              </a:rPr>
              <a:t>Q&amp;A</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263264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8C1B1-CB0D-C0FA-355A-9C22292E2266}"/>
              </a:ext>
            </a:extLst>
          </p:cNvPr>
          <p:cNvSpPr>
            <a:spLocks noGrp="1"/>
          </p:cNvSpPr>
          <p:nvPr>
            <p:ph type="title"/>
          </p:nvPr>
        </p:nvSpPr>
        <p:spPr>
          <a:xfrm>
            <a:off x="567743" y="-679905"/>
            <a:ext cx="11370972" cy="679905"/>
          </a:xfrm>
        </p:spPr>
        <p:txBody>
          <a:bodyPr vert="horz" lIns="91440" tIns="45720" rIns="91440" bIns="45720" rtlCol="0" anchor="b">
            <a:noAutofit/>
          </a:bodyPr>
          <a:lstStyle/>
          <a:p>
            <a:r>
              <a:rPr lang="en-US"/>
              <a:t>Pie chart of special education director survey results for question #1.</a:t>
            </a:r>
          </a:p>
        </p:txBody>
      </p:sp>
      <p:pic>
        <p:nvPicPr>
          <p:cNvPr id="6" name="Content Placeholder 5" descr="Screen shot of pie chart from survey responses. Question #1 (Usefulness) How useful are the special education leaders' meetinsg to you? 68% responded &quot;very useful&quot;; 28% responsed &quot;somewhat useful&quot;; 3% responded &quot;undecided&quot;.">
            <a:extLst>
              <a:ext uri="{FF2B5EF4-FFF2-40B4-BE49-F238E27FC236}">
                <a16:creationId xmlns:a16="http://schemas.microsoft.com/office/drawing/2014/main" id="{563889D7-944A-4E55-FB83-1C02D1348147}"/>
              </a:ext>
            </a:extLst>
          </p:cNvPr>
          <p:cNvPicPr>
            <a:picLocks noGrp="1" noChangeAspect="1"/>
          </p:cNvPicPr>
          <p:nvPr>
            <p:ph idx="1"/>
          </p:nvPr>
        </p:nvPicPr>
        <p:blipFill>
          <a:blip r:embed="rId3"/>
          <a:stretch>
            <a:fillRect/>
          </a:stretch>
        </p:blipFill>
        <p:spPr>
          <a:xfrm>
            <a:off x="2721143" y="272709"/>
            <a:ext cx="6749714" cy="6312582"/>
          </a:xfrm>
          <a:prstGeom prst="rect">
            <a:avLst/>
          </a:prstGeom>
          <a:ln>
            <a:noFill/>
          </a:ln>
        </p:spPr>
      </p:pic>
      <p:sp>
        <p:nvSpPr>
          <p:cNvPr id="4" name="Slide Number Placeholder 3">
            <a:extLst>
              <a:ext uri="{FF2B5EF4-FFF2-40B4-BE49-F238E27FC236}">
                <a16:creationId xmlns:a16="http://schemas.microsoft.com/office/drawing/2014/main" id="{29E09E74-DF89-11D3-90E3-71627EB84F54}"/>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FF27229C-EC7B-4063-A33B-28A5E87E32ED}" type="slidenum">
              <a:rPr lang="en-US" altLang="zh-CN" smtClean="0">
                <a:solidFill>
                  <a:schemeClr val="tx1">
                    <a:tint val="75000"/>
                  </a:schemeClr>
                </a:solidFill>
              </a:rPr>
              <a:pPr>
                <a:spcAft>
                  <a:spcPts val="600"/>
                </a:spcAft>
              </a:pPr>
              <a:t>4</a:t>
            </a:fld>
            <a:endParaRPr lang="en-US" altLang="zh-CN">
              <a:solidFill>
                <a:schemeClr val="tx1">
                  <a:tint val="75000"/>
                </a:schemeClr>
              </a:solidFill>
            </a:endParaRPr>
          </a:p>
        </p:txBody>
      </p:sp>
    </p:spTree>
    <p:extLst>
      <p:ext uri="{BB962C8B-B14F-4D97-AF65-F5344CB8AC3E}">
        <p14:creationId xmlns:p14="http://schemas.microsoft.com/office/powerpoint/2010/main" val="153688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63108C-D5A0-C1ED-D31E-4D9A2A3B7009}"/>
              </a:ext>
            </a:extLst>
          </p:cNvPr>
          <p:cNvSpPr>
            <a:spLocks noGrp="1"/>
          </p:cNvSpPr>
          <p:nvPr>
            <p:ph type="title"/>
          </p:nvPr>
        </p:nvSpPr>
        <p:spPr>
          <a:xfrm>
            <a:off x="567743" y="-679905"/>
            <a:ext cx="11370972" cy="679905"/>
          </a:xfrm>
        </p:spPr>
        <p:txBody>
          <a:bodyPr vert="horz" lIns="91440" tIns="45720" rIns="91440" bIns="45720" rtlCol="0" anchor="b">
            <a:noAutofit/>
          </a:bodyPr>
          <a:lstStyle/>
          <a:p>
            <a:r>
              <a:rPr lang="en-US"/>
              <a:t>Pie chart of special education director survey results for question #3.</a:t>
            </a:r>
          </a:p>
        </p:txBody>
      </p:sp>
      <p:pic>
        <p:nvPicPr>
          <p:cNvPr id="6" name="Content Placeholder 5" descr="Screen shot of pie chart from survey:&#10;&quot;Question #3 (Frequency of meetings) - we held special education leaders' meetings on a monthly basis during this school year. How frequently should we hold meetings during the 2022-2023 school year?&quot;&#10;Responses show that 76% prefer monthly; 17% prefer every six weeks; 6% prefer quarterly; 1% indicated &quot;other&quot;">
            <a:extLst>
              <a:ext uri="{FF2B5EF4-FFF2-40B4-BE49-F238E27FC236}">
                <a16:creationId xmlns:a16="http://schemas.microsoft.com/office/drawing/2014/main" id="{D2026FBE-0529-45D7-17BC-2C7A87168FAF}"/>
              </a:ext>
            </a:extLst>
          </p:cNvPr>
          <p:cNvPicPr>
            <a:picLocks noGrp="1" noChangeAspect="1"/>
          </p:cNvPicPr>
          <p:nvPr>
            <p:ph idx="1"/>
          </p:nvPr>
        </p:nvPicPr>
        <p:blipFill>
          <a:blip r:embed="rId2"/>
          <a:stretch>
            <a:fillRect/>
          </a:stretch>
        </p:blipFill>
        <p:spPr>
          <a:xfrm>
            <a:off x="2847976" y="31031"/>
            <a:ext cx="6409658" cy="6705558"/>
          </a:xfrm>
          <a:prstGeom prst="rect">
            <a:avLst/>
          </a:prstGeom>
          <a:ln>
            <a:noFill/>
          </a:ln>
        </p:spPr>
      </p:pic>
      <p:sp>
        <p:nvSpPr>
          <p:cNvPr id="4" name="Slide Number Placeholder 3">
            <a:extLst>
              <a:ext uri="{FF2B5EF4-FFF2-40B4-BE49-F238E27FC236}">
                <a16:creationId xmlns:a16="http://schemas.microsoft.com/office/drawing/2014/main" id="{628D4F24-BF1E-0718-5196-AAE5A42AEB9C}"/>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FF27229C-EC7B-4063-A33B-28A5E87E32ED}" type="slidenum">
              <a:rPr lang="en-US" altLang="zh-CN" smtClean="0">
                <a:solidFill>
                  <a:schemeClr val="tx1">
                    <a:tint val="75000"/>
                  </a:schemeClr>
                </a:solidFill>
              </a:rPr>
              <a:pPr>
                <a:spcAft>
                  <a:spcPts val="600"/>
                </a:spcAft>
              </a:pPr>
              <a:t>5</a:t>
            </a:fld>
            <a:endParaRPr lang="en-US" altLang="zh-CN">
              <a:solidFill>
                <a:schemeClr val="tx1">
                  <a:tint val="75000"/>
                </a:schemeClr>
              </a:solidFill>
            </a:endParaRPr>
          </a:p>
        </p:txBody>
      </p:sp>
    </p:spTree>
    <p:extLst>
      <p:ext uri="{BB962C8B-B14F-4D97-AF65-F5344CB8AC3E}">
        <p14:creationId xmlns:p14="http://schemas.microsoft.com/office/powerpoint/2010/main" val="227714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65B8-8FDD-2F57-3434-2C9CA97C2557}"/>
              </a:ext>
            </a:extLst>
          </p:cNvPr>
          <p:cNvSpPr>
            <a:spLocks noGrp="1"/>
          </p:cNvSpPr>
          <p:nvPr>
            <p:ph type="title"/>
          </p:nvPr>
        </p:nvSpPr>
        <p:spPr/>
        <p:txBody>
          <a:bodyPr/>
          <a:lstStyle/>
          <a:p>
            <a:r>
              <a:rPr lang="en-US">
                <a:latin typeface="Segoe UI Semibold"/>
                <a:cs typeface="Segoe UI Semibold"/>
              </a:rPr>
              <a:t>Special Education Leaders Survey Results</a:t>
            </a:r>
            <a:endParaRPr lang="en-US"/>
          </a:p>
        </p:txBody>
      </p:sp>
      <p:sp>
        <p:nvSpPr>
          <p:cNvPr id="4" name="Content Placeholder 3">
            <a:extLst>
              <a:ext uri="{FF2B5EF4-FFF2-40B4-BE49-F238E27FC236}">
                <a16:creationId xmlns:a16="http://schemas.microsoft.com/office/drawing/2014/main" id="{BE4E068C-AA89-41DE-6EFE-B7D9288DFB69}"/>
              </a:ext>
            </a:extLst>
          </p:cNvPr>
          <p:cNvSpPr>
            <a:spLocks noGrp="1"/>
          </p:cNvSpPr>
          <p:nvPr>
            <p:ph idx="1"/>
          </p:nvPr>
        </p:nvSpPr>
        <p:spPr/>
        <p:txBody>
          <a:bodyPr vert="horz" lIns="91440" tIns="45720" rIns="91440" bIns="45720" rtlCol="0" anchor="t">
            <a:noAutofit/>
          </a:bodyPr>
          <a:lstStyle/>
          <a:p>
            <a:pPr marL="457200" indent="-457200">
              <a:buFont typeface="Arial"/>
              <a:buChar char="•"/>
            </a:pPr>
            <a:r>
              <a:rPr lang="en-US">
                <a:latin typeface="Segoe UI"/>
                <a:cs typeface="Segoe UI"/>
              </a:rPr>
              <a:t>Q &amp; A feedback</a:t>
            </a:r>
          </a:p>
          <a:p>
            <a:pPr marL="457200" indent="-457200">
              <a:buFont typeface="Arial"/>
              <a:buChar char="•"/>
            </a:pPr>
            <a:endParaRPr lang="en-US" sz="1600">
              <a:latin typeface="Segoe UI"/>
              <a:cs typeface="Segoe UI"/>
            </a:endParaRPr>
          </a:p>
          <a:p>
            <a:pPr marL="457200" indent="-457200">
              <a:buFont typeface="Arial"/>
              <a:buChar char="•"/>
            </a:pPr>
            <a:r>
              <a:rPr lang="en-US">
                <a:latin typeface="Segoe UI"/>
                <a:cs typeface="Segoe UI"/>
              </a:rPr>
              <a:t>Top topics for future meetings</a:t>
            </a:r>
          </a:p>
          <a:p>
            <a:pPr marL="1085850" lvl="2">
              <a:buFont typeface="Arial"/>
              <a:buChar char="•"/>
            </a:pPr>
            <a:r>
              <a:rPr lang="en-US">
                <a:latin typeface="Segoe UI"/>
                <a:cs typeface="Segoe UI"/>
              </a:rPr>
              <a:t>Addressing mental health needs of students with disabilities</a:t>
            </a:r>
          </a:p>
          <a:p>
            <a:pPr marL="1085850" lvl="2">
              <a:buFont typeface="Arial"/>
              <a:buChar char="•"/>
            </a:pPr>
            <a:r>
              <a:rPr lang="en-US">
                <a:latin typeface="Segoe UI"/>
                <a:cs typeface="Segoe UI"/>
              </a:rPr>
              <a:t>IEP Improvement Project</a:t>
            </a:r>
          </a:p>
          <a:p>
            <a:pPr marL="1085850" lvl="2">
              <a:buFont typeface="Arial"/>
              <a:buChar char="•"/>
            </a:pPr>
            <a:r>
              <a:rPr lang="en-US">
                <a:latin typeface="Segoe UI"/>
                <a:cs typeface="Segoe UI"/>
              </a:rPr>
              <a:t>Staffing for the upcoming school year</a:t>
            </a:r>
          </a:p>
          <a:p>
            <a:pPr marL="628650" lvl="1">
              <a:buFont typeface="Arial"/>
              <a:buChar char="•"/>
            </a:pPr>
            <a:endParaRPr lang="en-US">
              <a:latin typeface="Segoe UI"/>
              <a:cs typeface="Segoe UI"/>
            </a:endParaRPr>
          </a:p>
          <a:p>
            <a:pPr marL="628650" lvl="1">
              <a:buFont typeface="Arial"/>
              <a:buChar char="•"/>
            </a:pPr>
            <a:endParaRPr lang="en-US">
              <a:latin typeface="Segoe UI"/>
              <a:cs typeface="Segoe UI"/>
            </a:endParaRPr>
          </a:p>
          <a:p>
            <a:pPr marL="628650" lvl="1">
              <a:buFont typeface="Arial"/>
              <a:buChar char="•"/>
            </a:pPr>
            <a:endParaRPr lang="en-US">
              <a:latin typeface="Segoe UI"/>
              <a:cs typeface="Segoe UI"/>
            </a:endParaRPr>
          </a:p>
          <a:p>
            <a:pPr marL="628650" lvl="1">
              <a:buFont typeface="Arial"/>
              <a:buChar char="•"/>
            </a:pPr>
            <a:endParaRPr lang="en-US">
              <a:latin typeface="Segoe UI"/>
              <a:cs typeface="Segoe UI"/>
            </a:endParaRPr>
          </a:p>
        </p:txBody>
      </p:sp>
    </p:spTree>
    <p:extLst>
      <p:ext uri="{BB962C8B-B14F-4D97-AF65-F5344CB8AC3E}">
        <p14:creationId xmlns:p14="http://schemas.microsoft.com/office/powerpoint/2010/main" val="361822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0">
                <a:solidFill>
                  <a:schemeClr val="bg1"/>
                </a:solidFill>
                <a:latin typeface="Segoe SemiBold"/>
                <a:cs typeface="Segoe SemiBold" panose="020B0703040204020203" pitchFamily="34" charset="0"/>
              </a:rPr>
              <a:t>02</a:t>
            </a:r>
            <a:endParaRPr kumimoji="0" lang="zh-CN" altLang="en-US" sz="60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56955"/>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kumimoji="0" lang="en-US" altLang="zh-CN" sz="4000" b="0" i="0" u="none" strike="noStrike" kern="1200" cap="none" spc="0" normalizeH="0" baseline="0" noProof="0">
                <a:ln>
                  <a:noFill/>
                </a:ln>
                <a:solidFill>
                  <a:schemeClr val="tx1">
                    <a:lumMod val="75000"/>
                  </a:schemeClr>
                </a:solidFill>
                <a:effectLst/>
                <a:uLnTx/>
                <a:uFillTx/>
                <a:latin typeface="Segoe UI Semibold"/>
                <a:ea typeface="Segoe UI Black"/>
                <a:cs typeface="Arial"/>
              </a:rPr>
              <a:t>Emergency Licensure Requirements for SY2022-2023</a:t>
            </a:r>
            <a:br>
              <a:rPr kumimoji="0" lang="en-US" altLang="zh-CN" sz="4000" b="0" i="0" u="none" strike="noStrike" kern="1200" cap="none" spc="0" normalizeH="0" baseline="0" noProof="0">
                <a:ln>
                  <a:noFill/>
                </a:ln>
                <a:solidFill>
                  <a:schemeClr val="tx1">
                    <a:lumMod val="75000"/>
                  </a:schemeClr>
                </a:solidFill>
                <a:effectLst/>
                <a:uLnTx/>
                <a:uFillTx/>
                <a:latin typeface="Segoe UI Semibold"/>
                <a:ea typeface="Segoe UI Black"/>
                <a:cs typeface="Arial"/>
              </a:rPr>
            </a:b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224033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D6D2-F7DA-4562-BB42-6283E19A0E8E}"/>
              </a:ext>
            </a:extLst>
          </p:cNvPr>
          <p:cNvSpPr>
            <a:spLocks noGrp="1"/>
          </p:cNvSpPr>
          <p:nvPr>
            <p:ph type="title"/>
          </p:nvPr>
        </p:nvSpPr>
        <p:spPr/>
        <p:txBody>
          <a:bodyPr/>
          <a:lstStyle/>
          <a:p>
            <a:r>
              <a:rPr lang="en-US"/>
              <a:t>Emergency License</a:t>
            </a:r>
          </a:p>
        </p:txBody>
      </p:sp>
      <p:sp>
        <p:nvSpPr>
          <p:cNvPr id="4" name="Slide Number Placeholder 3">
            <a:extLst>
              <a:ext uri="{FF2B5EF4-FFF2-40B4-BE49-F238E27FC236}">
                <a16:creationId xmlns:a16="http://schemas.microsoft.com/office/drawing/2014/main" id="{B20258DF-6F14-4FBC-97BD-5EC9EBC41A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5" name="Content Placeholder 4">
            <a:extLst>
              <a:ext uri="{FF2B5EF4-FFF2-40B4-BE49-F238E27FC236}">
                <a16:creationId xmlns:a16="http://schemas.microsoft.com/office/drawing/2014/main" id="{5E0DBE25-09C9-4620-974C-EAE943ADE289}"/>
              </a:ext>
            </a:extLst>
          </p:cNvPr>
          <p:cNvSpPr>
            <a:spLocks noGrp="1"/>
          </p:cNvSpPr>
          <p:nvPr>
            <p:ph idx="1"/>
          </p:nvPr>
        </p:nvSpPr>
        <p:spPr>
          <a:xfrm>
            <a:off x="821028" y="1487055"/>
            <a:ext cx="11370972" cy="5082020"/>
          </a:xfrm>
        </p:spPr>
        <p:txBody>
          <a:bodyPr/>
          <a:lstStyle/>
          <a:p>
            <a:r>
              <a:rPr lang="en-US"/>
              <a:t>As of May 26, 2022, the Emergency license is back. </a:t>
            </a:r>
          </a:p>
          <a:p>
            <a:r>
              <a:rPr lang="en-US"/>
              <a:t>Over the next few slides, we will provide some details on how the “old” one is different than the “new” one. </a:t>
            </a:r>
          </a:p>
          <a:p>
            <a:endParaRPr lang="en-US"/>
          </a:p>
          <a:p>
            <a:endParaRPr lang="en-US"/>
          </a:p>
        </p:txBody>
      </p:sp>
      <p:pic>
        <p:nvPicPr>
          <p:cNvPr id="2052" name="Picture 4" descr="Image reading &quot;It's Back&quot;">
            <a:extLst>
              <a:ext uri="{FF2B5EF4-FFF2-40B4-BE49-F238E27FC236}">
                <a16:creationId xmlns:a16="http://schemas.microsoft.com/office/drawing/2014/main" id="{772C1CD7-6111-4A26-A64A-54353008D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909" y="3232726"/>
            <a:ext cx="4184073" cy="192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58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a:t>“Old” Emergency License</a:t>
            </a:r>
          </a:p>
        </p:txBody>
      </p:sp>
      <p:sp>
        <p:nvSpPr>
          <p:cNvPr id="9" name="Content Placeholder 8"/>
          <p:cNvSpPr>
            <a:spLocks noGrp="1"/>
          </p:cNvSpPr>
          <p:nvPr>
            <p:ph idx="1"/>
          </p:nvPr>
        </p:nvSpPr>
        <p:spPr>
          <a:xfrm>
            <a:off x="450376" y="1072056"/>
            <a:ext cx="11433748" cy="5284294"/>
          </a:xfrm>
        </p:spPr>
        <p:txBody>
          <a:bodyPr/>
          <a:lstStyle/>
          <a:p>
            <a:pPr>
              <a:spcBef>
                <a:spcPts val="600"/>
              </a:spcBef>
              <a:buFont typeface="Wingdings" panose="05000000000000000000" pitchFamily="2" charset="2"/>
              <a:buChar char="v"/>
            </a:pPr>
            <a:r>
              <a:rPr lang="en-US" sz="2800"/>
              <a:t>License was originally valid until June 30, 2021. </a:t>
            </a:r>
          </a:p>
          <a:p>
            <a:pPr>
              <a:spcBef>
                <a:spcPts val="600"/>
              </a:spcBef>
              <a:buFont typeface="Wingdings" panose="05000000000000000000" pitchFamily="2" charset="2"/>
              <a:buChar char="v"/>
            </a:pPr>
            <a:r>
              <a:rPr lang="en-US" sz="2800"/>
              <a:t>Was available up until 180 days following the State of Emergency - </a:t>
            </a:r>
            <a:r>
              <a:rPr lang="en-US" sz="2800">
                <a:solidFill>
                  <a:schemeClr val="tx1"/>
                </a:solidFill>
              </a:rPr>
              <a:t>December 12, 2021. </a:t>
            </a:r>
          </a:p>
          <a:p>
            <a:pPr>
              <a:spcBef>
                <a:spcPts val="600"/>
              </a:spcBef>
              <a:buFont typeface="Wingdings" panose="05000000000000000000" pitchFamily="2" charset="2"/>
              <a:buChar char="v"/>
            </a:pPr>
            <a:r>
              <a:rPr lang="en-US" sz="2800"/>
              <a:t>Based on feedback from some school districts and some ongoing challenges to satisfy all licensure requirements, the Commissioner exercised a clause in the statute and extended the validity of the license, first until June 30, 2022, and now until </a:t>
            </a:r>
            <a:r>
              <a:rPr lang="en-US" sz="2800">
                <a:solidFill>
                  <a:srgbClr val="FF0000"/>
                </a:solidFill>
              </a:rPr>
              <a:t>June 30, 2023</a:t>
            </a:r>
          </a:p>
          <a:p>
            <a:pPr>
              <a:spcBef>
                <a:spcPts val="600"/>
              </a:spcBef>
              <a:buFont typeface="Wingdings" panose="05000000000000000000" pitchFamily="2" charset="2"/>
              <a:buChar char="v"/>
            </a:pPr>
            <a:r>
              <a:rPr lang="en-US" sz="2800"/>
              <a:t>Special Education and ESL teachers can apply for a no-cost extension to June 30, 2023. They need to demonstrate subject matter knowledge to get the extension. </a:t>
            </a:r>
          </a:p>
          <a:p>
            <a:pPr>
              <a:spcBef>
                <a:spcPts val="600"/>
              </a:spcBef>
              <a:buFont typeface="Wingdings" panose="05000000000000000000" pitchFamily="2" charset="2"/>
              <a:buChar char="v"/>
            </a:pPr>
            <a:endParaRPr lang="en-US" sz="2400"/>
          </a:p>
          <a:p>
            <a:pPr>
              <a:spcBef>
                <a:spcPts val="600"/>
              </a:spcBef>
              <a:buNone/>
            </a:pPr>
            <a:endParaRPr lang="en-US" sz="1200"/>
          </a:p>
          <a:p>
            <a:pPr>
              <a:spcBef>
                <a:spcPts val="600"/>
              </a:spcBef>
              <a:buNone/>
            </a:pPr>
            <a:endParaRPr lang="en-US" sz="120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245693436"/>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3" ma:contentTypeDescription="Create a new document." ma:contentTypeScope="" ma:versionID="3facba1da2e84fb452894f73973319f8">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a9d0e6513c40f5d2ea3a19b89a14b59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Camacho, Jamie L. (DESE)</DisplayName>
        <AccountId>24</AccountId>
        <AccountType/>
      </UserInfo>
      <UserInfo>
        <DisplayName>zzViviani, Lauren (DESE)</DisplayName>
        <AccountId>21</AccountId>
        <AccountType/>
      </UserInfo>
      <UserInfo>
        <DisplayName>Barnett, Barry J (DESE)</DisplayName>
        <AccountId>44</AccountId>
        <AccountType/>
      </UserInfo>
      <UserInfo>
        <DisplayName>Marchese, Nina (DESE)</DisplayName>
        <AccountId>20</AccountId>
        <AccountType/>
      </UserInfo>
      <UserInfo>
        <DisplayName>Rist, April K.</DisplayName>
        <AccountId>26</AccountId>
        <AccountType/>
      </UserInfo>
      <UserInfo>
        <DisplayName>Rastogi-Kelly, Vandana (DESE)</DisplayName>
        <AccountId>22</AccountId>
        <AccountType/>
      </UserInfo>
      <UserInfo>
        <DisplayName>Johnston, Russell (DESE)</DisplayName>
        <AccountId>19</AccountId>
        <AccountType/>
      </UserInfo>
      <UserInfo>
        <DisplayName>Riley, Jeffrey (DESE)</DisplayName>
        <AccountId>145</AccountId>
        <AccountType/>
      </UserInfo>
      <UserInfo>
        <DisplayName>Correa, Leldamy (DESE)</DisplayName>
        <AccountId>36</AccountId>
        <AccountType/>
      </UserInfo>
      <UserInfo>
        <DisplayName>Robinson, Regina M. (DESE)</DisplayName>
        <AccountId>146</AccountId>
        <AccountType/>
      </UserInfo>
      <UserInfo>
        <DisplayName>Albino, Julie Swerdlow (DESE)</DisplayName>
        <AccountId>147</AccountId>
        <AccountType/>
      </UserInfo>
      <UserInfo>
        <DisplayName>Steenland, Deborah (DESE)</DisplayName>
        <AccountId>35</AccountId>
        <AccountType/>
      </UserInfo>
      <UserInfo>
        <DisplayName>Bhasin, Komal (DESE)</DisplayName>
        <AccountId>148</AccountId>
        <AccountType/>
      </UserInfo>
      <UserInfo>
        <DisplayName>Bell, William (DESE)</DisplayName>
        <AccountId>149</AccountId>
        <AccountType/>
      </UserInfo>
      <UserInfo>
        <DisplayName>Schneider, Rhoda E (DESE)</DisplayName>
        <AccountId>81</AccountId>
        <AccountType/>
      </UserInfo>
      <UserInfo>
        <DisplayName>Stronach, Anne Marie  (DESE)</DisplayName>
        <AccountId>150</AccountId>
        <AccountType/>
      </UserInfo>
      <UserInfo>
        <DisplayName>Liti, Zhaneta (DESE)</DisplayName>
        <AccountId>130</AccountId>
        <AccountType/>
      </UserInfo>
      <UserInfo>
        <DisplayName>Castner, Kristin (DESE)</DisplayName>
        <AccountId>71</AccountId>
        <AccountType/>
      </UserInfo>
      <UserInfo>
        <DisplayName>Coonley, Brian (DESE)</DisplayName>
        <AccountId>73</AccountId>
        <AccountType/>
      </UserInfo>
      <UserInfo>
        <DisplayName>Alvarez, Iraida (DESE)</DisplayName>
        <AccountId>25</AccountId>
        <AccountType/>
      </UserInfo>
      <UserInfo>
        <DisplayName>Thomas, Arabela (DESE)</DisplayName>
        <AccountId>69</AccountId>
        <AccountType/>
      </UserInfo>
      <UserInfo>
        <DisplayName>Gold, Heidi S.  (EOE)</DisplayName>
        <AccountId>157</AccountId>
        <AccountType/>
      </UserInfo>
      <UserInfo>
        <DisplayName>Sherwood, Emily E. (EOE)</DisplayName>
        <AccountId>158</AccountId>
        <AccountType/>
      </UserInfo>
      <UserInfo>
        <DisplayName>Reale, Ann (EOE)</DisplayName>
        <AccountId>159</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A13E24-B21B-459E-A62C-2836E9CF6B58}">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E72D50-E638-4C63-96A7-BCF0DF77EB76}">
  <ds:schemaRefs>
    <ds:schemaRef ds:uri="http://schemas.microsoft.com/sharepoint/v3/contenttype/forms"/>
  </ds:schemaRefs>
</ds:datastoreItem>
</file>

<file path=customXml/itemProps3.xml><?xml version="1.0" encoding="utf-8"?>
<ds:datastoreItem xmlns:ds="http://schemas.openxmlformats.org/officeDocument/2006/customXml" ds:itemID="{C0891175-DF0F-4B79-9E60-48F7D104ED9E}">
  <ds:schemaRefs>
    <ds:schemaRef ds:uri="http://schemas.microsoft.com/office/2006/documentManagement/types"/>
    <ds:schemaRef ds:uri="c7223b7f-d29a-40a7-89e9-7fcbaea795a5"/>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6cc6ac48-9972-4fdd-8495-0ab5ba7fdac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TotalTime>
  <Words>2424</Words>
  <Application>Microsoft Office PowerPoint</Application>
  <PresentationFormat>Widescreen</PresentationFormat>
  <Paragraphs>258</Paragraphs>
  <Slides>32</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等线</vt:lpstr>
      <vt:lpstr>-apple-system</vt:lpstr>
      <vt:lpstr>Arial</vt:lpstr>
      <vt:lpstr>Calibri</vt:lpstr>
      <vt:lpstr>Courier New</vt:lpstr>
      <vt:lpstr>Segoe</vt:lpstr>
      <vt:lpstr>Segoe SemiBold</vt:lpstr>
      <vt:lpstr>Segoe UI</vt:lpstr>
      <vt:lpstr>Segoe UI Semibold</vt:lpstr>
      <vt:lpstr>Verdana</vt:lpstr>
      <vt:lpstr>Wingdings</vt:lpstr>
      <vt:lpstr>ESE​​</vt:lpstr>
      <vt:lpstr>itdpowerpointtemplate</vt:lpstr>
      <vt:lpstr>Special Education Leaders' Meeting</vt:lpstr>
      <vt:lpstr>CONTENTS</vt:lpstr>
      <vt:lpstr>Special Education Leaders’ Feedback Survey</vt:lpstr>
      <vt:lpstr>Pie chart of special education director survey results for question #1.</vt:lpstr>
      <vt:lpstr>Pie chart of special education director survey results for question #3.</vt:lpstr>
      <vt:lpstr>Special Education Leaders Survey Results</vt:lpstr>
      <vt:lpstr>Emergency Licensure Requirements for SY2022-2023 </vt:lpstr>
      <vt:lpstr>Emergency License</vt:lpstr>
      <vt:lpstr>“Old” Emergency License</vt:lpstr>
      <vt:lpstr>“Old” Emergency License (cont.)</vt:lpstr>
      <vt:lpstr>“New” Emergency License</vt:lpstr>
      <vt:lpstr>“New” Emergency License (cont.)</vt:lpstr>
      <vt:lpstr>“New” Emergency License (3rd Slide)</vt:lpstr>
      <vt:lpstr>The Competency Review </vt:lpstr>
      <vt:lpstr>Structured Guidance &amp; Supports </vt:lpstr>
      <vt:lpstr>Introducing the Executive Office of Education (EOE) Ombudspersons </vt:lpstr>
      <vt:lpstr>Office of the Ombudsperson</vt:lpstr>
      <vt:lpstr>Role of Ombudsperson</vt:lpstr>
      <vt:lpstr>Role of Ombudsperson (Slide #2)</vt:lpstr>
      <vt:lpstr>What’s Next</vt:lpstr>
      <vt:lpstr>Dyslexia Update </vt:lpstr>
      <vt:lpstr>Public Comment on Proposed Dyslexia Regulations</vt:lpstr>
      <vt:lpstr>Early Literacy Universal Screening Assessments</vt:lpstr>
      <vt:lpstr>Special Education Updates</vt:lpstr>
      <vt:lpstr>Time Out</vt:lpstr>
      <vt:lpstr>Individual Student Accommodations  603 CMR 28.03 (3)(c) and 28.04 (4)</vt:lpstr>
      <vt:lpstr>Implementing Education in Home or Hospital Settings 608 CMR 28.04(4) –Form and Guidance</vt:lpstr>
      <vt:lpstr>New OSEP Guidance</vt:lpstr>
      <vt:lpstr>Important  Dates and Action Steps - Year 2 of Resolution Funds</vt:lpstr>
      <vt:lpstr>Important Dates and Action Steps for Year 2 of Resolution (cont.)</vt:lpstr>
      <vt:lpstr>Special Education Leaders Meetings for SY2022-2023</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August 2, 2022</dc:title>
  <dc:creator>DESE</dc:creator>
  <cp:lastModifiedBy>Zou, Dong (EOE)</cp:lastModifiedBy>
  <cp:revision>13</cp:revision>
  <dcterms:created xsi:type="dcterms:W3CDTF">2022-03-10T21:46:51Z</dcterms:created>
  <dcterms:modified xsi:type="dcterms:W3CDTF">2022-08-26T16:51:55Z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26 2022</vt:lpwstr>
  </property>
</Properties>
</file>