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4"/>
    <p:sldMasterId id="2147483648" r:id="rId5"/>
    <p:sldMasterId id="2147483734" r:id="rId6"/>
    <p:sldMasterId id="2147483764" r:id="rId7"/>
  </p:sldMasterIdLst>
  <p:notesMasterIdLst>
    <p:notesMasterId r:id="rId40"/>
  </p:notesMasterIdLst>
  <p:handoutMasterIdLst>
    <p:handoutMasterId r:id="rId41"/>
  </p:handoutMasterIdLst>
  <p:sldIdLst>
    <p:sldId id="256" r:id="rId8"/>
    <p:sldId id="329" r:id="rId9"/>
    <p:sldId id="334" r:id="rId10"/>
    <p:sldId id="2482" r:id="rId11"/>
    <p:sldId id="2489" r:id="rId12"/>
    <p:sldId id="2486" r:id="rId13"/>
    <p:sldId id="2485" r:id="rId14"/>
    <p:sldId id="2484" r:id="rId15"/>
    <p:sldId id="2483" r:id="rId16"/>
    <p:sldId id="2493" r:id="rId17"/>
    <p:sldId id="2494" r:id="rId18"/>
    <p:sldId id="2507" r:id="rId19"/>
    <p:sldId id="2505" r:id="rId20"/>
    <p:sldId id="2506" r:id="rId21"/>
    <p:sldId id="2492" r:id="rId22"/>
    <p:sldId id="2508" r:id="rId23"/>
    <p:sldId id="2504" r:id="rId24"/>
    <p:sldId id="2503" r:id="rId25"/>
    <p:sldId id="2500" r:id="rId26"/>
    <p:sldId id="2502" r:id="rId27"/>
    <p:sldId id="2498" r:id="rId28"/>
    <p:sldId id="2497" r:id="rId29"/>
    <p:sldId id="2491" r:id="rId30"/>
    <p:sldId id="2495" r:id="rId31"/>
    <p:sldId id="414" r:id="rId32"/>
    <p:sldId id="423" r:id="rId33"/>
    <p:sldId id="2496" r:id="rId34"/>
    <p:sldId id="427" r:id="rId35"/>
    <p:sldId id="430" r:id="rId36"/>
    <p:sldId id="424" r:id="rId37"/>
    <p:sldId id="422" r:id="rId38"/>
    <p:sldId id="244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412E00-88EA-0128-5970-55B523F4B181}" name="Roberts, Jannelle K. (DESE)" initials="RJK(" userId="S::jannelle.k.roberts@mass.gov::9334b947-3dcb-411a-8e7d-589c093a1d72" providerId="AD"/>
  <p188:author id="{217EAE0F-8528-53DC-F8D2-F7DBFEB12EC6}" name="Coonley, Brian (DESE)" initials="C(" userId="S::brian.coonley@mass.gov::9dc2155b-58ac-4cdb-8629-a595a378b023" providerId="AD"/>
  <p188:author id="{16D4B40F-AF8E-6D72-4C2D-CA4F5FC88935}" name="Rist, April K." initials="RAK" userId="S::April.K.Rist@mass.gov::4389eada-97b1-467b-82fe-16345834928a" providerId="AD"/>
  <p188:author id="{A5F34446-3393-BAE8-FB62-0AD708AA3B1A}" name="Camacho, Jamie L. (DESE)" initials="C(" userId="S::jamie.l.camacho@mass.gov::21f49f1e-e593-4860-b32e-bdd5656b5338" providerId="AD"/>
  <p188:author id="{F7C2575C-9356-1678-9FC7-A8242AE29B77}" name="Johnston, Russell (DESE)" initials="J(" userId="S::russell.johnston@mass.gov::7c120461-dde6-4347-b09f-f9c0472c7017" providerId="AD"/>
  <p188:author id="{F0D0A25C-1152-AB87-4A03-191442AE67D4}" name="Daigle, Martha (DESE)" initials="D(" userId="S::martha.s.daigle@mass.gov::30cc7468-3554-4040-b5ec-110ac3e947d8" providerId="AD"/>
  <p188:author id="{34E2AC71-14A6-BAF0-FE8D-5B7FC4B39284}" name="Camacho, Jamie L. (DESE)" initials="CJL(" userId="S::Jamie.L.Camacho@mass.gov::21f49f1e-e593-4860-b32e-bdd5656b5338" providerId="AD"/>
  <p188:author id="{4ACE8C92-3892-9D00-C143-9FE7F6538A3F}" name="Rist, April K." initials="RK" userId="S::april.k.rist@mass.gov::4389eada-97b1-467b-82fe-16345834928a" providerId="AD"/>
  <p188:author id="{D638D6DF-AF41-6081-4A5E-249713589F40}" name="Thomas, Arabela (DESE)" initials="TA(" userId="S::arabela.thomas@mass.gov::c61caa2c-bd09-41fa-982d-4db69e7cef18" providerId="AD"/>
  <p188:author id="{1B0707E1-ECD2-90FA-4D1A-BF222CA53DD6}" name="Johnston, Russell (DESE)" initials="JR(" userId="S::Russell.Johnston@mass.gov::7c120461-dde6-4347-b09f-f9c0472c7017" providerId="AD"/>
  <p188:author id="{91D3E5EF-EF9A-893D-738D-C764E5812ACF}" name="Sewnarine, Linda (DESE)" initials="SL(" userId="S::linda.sewnarine@mass.gov::ec44af20-634e-4f39-b049-693759b8dc88" providerId="AD"/>
  <p188:author id="{4F08D7FB-1392-BA33-72FA-90F2B7A61763}" name="Mao, Yu-Ping (DESE)" initials="M(" userId="S::yu-ping.mao@mass.gov::8534b1b7-a0d5-4f47-86c1-c5d493c1640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47B6"/>
    <a:srgbClr val="4948B6"/>
    <a:srgbClr val="86A9E2"/>
    <a:srgbClr val="8397E7"/>
    <a:srgbClr val="AFCBFD"/>
    <a:srgbClr val="93A9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75369" autoAdjust="0"/>
  </p:normalViewPr>
  <p:slideViewPr>
    <p:cSldViewPr snapToGrid="0">
      <p:cViewPr varScale="1">
        <p:scale>
          <a:sx n="120" d="100"/>
          <a:sy n="120" d="100"/>
        </p:scale>
        <p:origin x="1170" y="84"/>
      </p:cViewPr>
      <p:guideLst/>
    </p:cSldViewPr>
  </p:slideViewPr>
  <p:outlineViewPr>
    <p:cViewPr>
      <p:scale>
        <a:sx n="33" d="100"/>
        <a:sy n="33" d="100"/>
      </p:scale>
      <p:origin x="0" y="-109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microsoft.com/office/2018/10/relationships/authors" Target="authors.xml"/><Relationship Id="rId20" Type="http://schemas.openxmlformats.org/officeDocument/2006/relationships/slide" Target="slides/slide13.xml"/><Relationship Id="rId41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062D1-F3DC-4263-8BAD-BEAE4CA9605A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F94F02E-84DA-488A-8233-C757AB16D772}">
      <dgm:prSet/>
      <dgm:spPr/>
      <dgm:t>
        <a:bodyPr/>
        <a:lstStyle/>
        <a:p>
          <a:pPr rtl="0"/>
          <a:r>
            <a:rPr lang="en-US">
              <a:latin typeface="Segoe UI Semibold"/>
            </a:rPr>
            <a:t>Learning experiences </a:t>
          </a:r>
          <a:endParaRPr lang="en-US"/>
        </a:p>
      </dgm:t>
    </dgm:pt>
    <dgm:pt modelId="{06C393C3-8ABB-4802-83D7-7E0091D17BD0}" type="parTrans" cxnId="{702F5C51-21EC-4524-8DD4-5907AC845585}">
      <dgm:prSet/>
      <dgm:spPr/>
      <dgm:t>
        <a:bodyPr/>
        <a:lstStyle/>
        <a:p>
          <a:endParaRPr lang="en-US"/>
        </a:p>
      </dgm:t>
    </dgm:pt>
    <dgm:pt modelId="{E5073497-CC86-41C3-8312-AF5256B79519}" type="sibTrans" cxnId="{702F5C51-21EC-4524-8DD4-5907AC845585}">
      <dgm:prSet/>
      <dgm:spPr/>
      <dgm:t>
        <a:bodyPr/>
        <a:lstStyle/>
        <a:p>
          <a:endParaRPr lang="en-US"/>
        </a:p>
      </dgm:t>
    </dgm:pt>
    <dgm:pt modelId="{813CD3F1-0C67-4EF6-AF87-6B2D96B21023}">
      <dgm:prSet phldr="0"/>
      <dgm:spPr/>
      <dgm:t>
        <a:bodyPr/>
        <a:lstStyle/>
        <a:p>
          <a:pPr rtl="0"/>
          <a:r>
            <a:rPr lang="en-US">
              <a:latin typeface="Segoe UI Semibold"/>
            </a:rPr>
            <a:t>Individualized supports</a:t>
          </a:r>
        </a:p>
      </dgm:t>
    </dgm:pt>
    <dgm:pt modelId="{163BC360-CAB2-4FEF-A3E2-45FFFF29C155}" type="parTrans" cxnId="{91C6CBC9-268F-4B70-BC7B-049DABCFB6B7}">
      <dgm:prSet/>
      <dgm:spPr/>
      <dgm:t>
        <a:bodyPr/>
        <a:lstStyle/>
        <a:p>
          <a:endParaRPr lang="en-US"/>
        </a:p>
      </dgm:t>
    </dgm:pt>
    <dgm:pt modelId="{DB4B8CDA-9818-41DB-9379-F6B8C409B128}" type="sibTrans" cxnId="{91C6CBC9-268F-4B70-BC7B-049DABCFB6B7}">
      <dgm:prSet/>
      <dgm:spPr/>
      <dgm:t>
        <a:bodyPr/>
        <a:lstStyle/>
        <a:p>
          <a:endParaRPr lang="en-US"/>
        </a:p>
      </dgm:t>
    </dgm:pt>
    <dgm:pt modelId="{F2C021AD-CFDA-4326-92BF-3C3C8AF7BA65}">
      <dgm:prSet phldr="0"/>
      <dgm:spPr/>
      <dgm:t>
        <a:bodyPr/>
        <a:lstStyle/>
        <a:p>
          <a:pPr rtl="0"/>
          <a:endParaRPr lang="en-US">
            <a:latin typeface="Segoe UI Semibold"/>
          </a:endParaRPr>
        </a:p>
      </dgm:t>
    </dgm:pt>
    <dgm:pt modelId="{CABDA3CF-5DDC-4D70-9A6A-501E5B2FE304}" type="parTrans" cxnId="{E6E467A3-9B00-4BA2-95FC-8CA0947D05DF}">
      <dgm:prSet/>
      <dgm:spPr/>
      <dgm:t>
        <a:bodyPr/>
        <a:lstStyle/>
        <a:p>
          <a:endParaRPr lang="en-US"/>
        </a:p>
      </dgm:t>
    </dgm:pt>
    <dgm:pt modelId="{FE5A694F-9A5D-43ED-8462-8528C1B6F6B7}" type="sibTrans" cxnId="{E6E467A3-9B00-4BA2-95FC-8CA0947D05DF}">
      <dgm:prSet/>
      <dgm:spPr/>
      <dgm:t>
        <a:bodyPr/>
        <a:lstStyle/>
        <a:p>
          <a:endParaRPr lang="en-US"/>
        </a:p>
      </dgm:t>
    </dgm:pt>
    <dgm:pt modelId="{F1665EAF-200B-4642-8060-35F2BFE264B6}">
      <dgm:prSet phldr="0"/>
      <dgm:spPr/>
      <dgm:t>
        <a:bodyPr/>
        <a:lstStyle/>
        <a:p>
          <a:pPr rtl="0"/>
          <a:r>
            <a:rPr lang="en-US">
              <a:latin typeface="Segoe UI Semibold"/>
            </a:rPr>
            <a:t>Enable students to excel at grade level and beyond</a:t>
          </a:r>
        </a:p>
      </dgm:t>
    </dgm:pt>
    <dgm:pt modelId="{FA43F632-8684-4E04-97E7-9E1CB9F61882}" type="parTrans" cxnId="{C39CFD7A-AE50-4592-84B8-E15AFA762C46}">
      <dgm:prSet/>
      <dgm:spPr/>
      <dgm:t>
        <a:bodyPr/>
        <a:lstStyle/>
        <a:p>
          <a:endParaRPr lang="en-US"/>
        </a:p>
      </dgm:t>
    </dgm:pt>
    <dgm:pt modelId="{390F6B6C-7881-4A23-80B0-00034D83FFE5}" type="sibTrans" cxnId="{C39CFD7A-AE50-4592-84B8-E15AFA762C46}">
      <dgm:prSet/>
      <dgm:spPr/>
      <dgm:t>
        <a:bodyPr/>
        <a:lstStyle/>
        <a:p>
          <a:endParaRPr lang="en-US"/>
        </a:p>
      </dgm:t>
    </dgm:pt>
    <dgm:pt modelId="{9D2F1245-0B8C-4729-9C8E-AEA6AF8C9C28}">
      <dgm:prSet phldr="0"/>
      <dgm:spPr/>
      <dgm:t>
        <a:bodyPr/>
        <a:lstStyle/>
        <a:p>
          <a:pPr rtl="0"/>
          <a:r>
            <a:rPr lang="en-US" b="1">
              <a:latin typeface="Segoe UI Semibold"/>
            </a:rPr>
            <a:t>Are relevant, real-world and interactive</a:t>
          </a:r>
        </a:p>
      </dgm:t>
    </dgm:pt>
    <dgm:pt modelId="{935CC867-93F4-4748-A214-97F67CDE4D1C}" type="parTrans" cxnId="{D79EFF83-ECE1-45AA-B4AD-29F02E445669}">
      <dgm:prSet/>
      <dgm:spPr/>
      <dgm:t>
        <a:bodyPr/>
        <a:lstStyle/>
        <a:p>
          <a:endParaRPr lang="en-US"/>
        </a:p>
      </dgm:t>
    </dgm:pt>
    <dgm:pt modelId="{DC07AFA7-58AF-46AD-B735-A2D40C4C7A6F}" type="sibTrans" cxnId="{D79EFF83-ECE1-45AA-B4AD-29F02E445669}">
      <dgm:prSet/>
      <dgm:spPr/>
      <dgm:t>
        <a:bodyPr/>
        <a:lstStyle/>
        <a:p>
          <a:endParaRPr lang="en-US"/>
        </a:p>
      </dgm:t>
    </dgm:pt>
    <dgm:pt modelId="{7FA09CBD-794A-4593-90A4-D19EFC5531BF}">
      <dgm:prSet phldr="0"/>
      <dgm:spPr/>
      <dgm:t>
        <a:bodyPr/>
        <a:lstStyle/>
        <a:p>
          <a:pPr rtl="0"/>
          <a:r>
            <a:rPr lang="en-US" dirty="0">
              <a:latin typeface="Segoe UI Semibold"/>
            </a:rPr>
            <a:t>Are known and valued</a:t>
          </a:r>
          <a:endParaRPr lang="en-US" dirty="0"/>
        </a:p>
      </dgm:t>
    </dgm:pt>
    <dgm:pt modelId="{DD1242A7-B1D5-42F1-AEB8-5C1146A98A08}" type="parTrans" cxnId="{5128FC6E-1BCD-4513-B3A3-06989F66DBB3}">
      <dgm:prSet/>
      <dgm:spPr/>
      <dgm:t>
        <a:bodyPr/>
        <a:lstStyle/>
        <a:p>
          <a:endParaRPr lang="en-US"/>
        </a:p>
      </dgm:t>
    </dgm:pt>
    <dgm:pt modelId="{15AE3407-E5E5-4D7B-9ED5-81EE2AAFD8FC}" type="sibTrans" cxnId="{5128FC6E-1BCD-4513-B3A3-06989F66DBB3}">
      <dgm:prSet/>
      <dgm:spPr/>
      <dgm:t>
        <a:bodyPr/>
        <a:lstStyle/>
        <a:p>
          <a:endParaRPr lang="en-US"/>
        </a:p>
      </dgm:t>
    </dgm:pt>
    <dgm:pt modelId="{12EC3B2D-F98E-4846-8061-8B163FF513D5}">
      <dgm:prSet phldr="0"/>
      <dgm:spPr/>
      <dgm:t>
        <a:bodyPr/>
        <a:lstStyle/>
        <a:p>
          <a:pPr rtl="0"/>
          <a:r>
            <a:rPr lang="en-US" dirty="0">
              <a:latin typeface="Segoe UI Semibold"/>
            </a:rPr>
            <a:t>All students</a:t>
          </a:r>
          <a:endParaRPr lang="en-US" dirty="0"/>
        </a:p>
      </dgm:t>
    </dgm:pt>
    <dgm:pt modelId="{A8DABF0D-61DC-4657-9657-2F33FCB7ABF1}" type="parTrans" cxnId="{3BB2D53B-0A8D-41B0-803E-EA65CCFE2310}">
      <dgm:prSet/>
      <dgm:spPr/>
      <dgm:t>
        <a:bodyPr/>
        <a:lstStyle/>
        <a:p>
          <a:endParaRPr lang="en-US"/>
        </a:p>
      </dgm:t>
    </dgm:pt>
    <dgm:pt modelId="{69DA7ADC-7557-4C30-8AC8-63BEC6EDA9A9}" type="sibTrans" cxnId="{3BB2D53B-0A8D-41B0-803E-EA65CCFE2310}">
      <dgm:prSet/>
      <dgm:spPr/>
      <dgm:t>
        <a:bodyPr/>
        <a:lstStyle/>
        <a:p>
          <a:endParaRPr lang="en-US"/>
        </a:p>
      </dgm:t>
    </dgm:pt>
    <dgm:pt modelId="{BC7D68AB-5F7E-420E-AC2E-2191FA48BFDD}" type="pres">
      <dgm:prSet presAssocID="{95D062D1-F3DC-4263-8BAD-BEAE4CA9605A}" presName="Name0" presStyleCnt="0">
        <dgm:presLayoutVars>
          <dgm:dir/>
          <dgm:animLvl val="lvl"/>
          <dgm:resizeHandles val="exact"/>
        </dgm:presLayoutVars>
      </dgm:prSet>
      <dgm:spPr/>
    </dgm:pt>
    <dgm:pt modelId="{0EEE1D3B-39F7-4353-B367-34CB4B76A6F7}" type="pres">
      <dgm:prSet presAssocID="{12EC3B2D-F98E-4846-8061-8B163FF513D5}" presName="linNode" presStyleCnt="0"/>
      <dgm:spPr/>
    </dgm:pt>
    <dgm:pt modelId="{C625CF21-C0CE-427C-856C-6DE7A8B33D8A}" type="pres">
      <dgm:prSet presAssocID="{12EC3B2D-F98E-4846-8061-8B163FF513D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6BA565F-CD1D-4E57-91BF-B572B93D1BBF}" type="pres">
      <dgm:prSet presAssocID="{12EC3B2D-F98E-4846-8061-8B163FF513D5}" presName="descendantText" presStyleLbl="alignAccFollowNode1" presStyleIdx="0" presStyleCnt="3">
        <dgm:presLayoutVars>
          <dgm:bulletEnabled val="1"/>
        </dgm:presLayoutVars>
      </dgm:prSet>
      <dgm:spPr/>
    </dgm:pt>
    <dgm:pt modelId="{7BA36A3C-646E-4DF4-ADAA-EE3F3F6271E9}" type="pres">
      <dgm:prSet presAssocID="{69DA7ADC-7557-4C30-8AC8-63BEC6EDA9A9}" presName="sp" presStyleCnt="0"/>
      <dgm:spPr/>
    </dgm:pt>
    <dgm:pt modelId="{78FC027B-396B-45D7-96BB-28FADC408A83}" type="pres">
      <dgm:prSet presAssocID="{1F94F02E-84DA-488A-8233-C757AB16D772}" presName="linNode" presStyleCnt="0"/>
      <dgm:spPr/>
    </dgm:pt>
    <dgm:pt modelId="{24CED813-7888-430C-AFDB-9D3A24B568CB}" type="pres">
      <dgm:prSet presAssocID="{1F94F02E-84DA-488A-8233-C757AB16D77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2C5200A-4F3E-413A-A0C2-5E5FE3F5BD79}" type="pres">
      <dgm:prSet presAssocID="{1F94F02E-84DA-488A-8233-C757AB16D772}" presName="descendantText" presStyleLbl="alignAccFollowNode1" presStyleIdx="1" presStyleCnt="3">
        <dgm:presLayoutVars>
          <dgm:bulletEnabled val="1"/>
        </dgm:presLayoutVars>
      </dgm:prSet>
      <dgm:spPr/>
    </dgm:pt>
    <dgm:pt modelId="{28BAB816-DAC9-45AE-9F98-2D99E47FD901}" type="pres">
      <dgm:prSet presAssocID="{E5073497-CC86-41C3-8312-AF5256B79519}" presName="sp" presStyleCnt="0"/>
      <dgm:spPr/>
    </dgm:pt>
    <dgm:pt modelId="{7FB7B089-7F69-425B-93C1-2933BB6F0CB5}" type="pres">
      <dgm:prSet presAssocID="{813CD3F1-0C67-4EF6-AF87-6B2D96B21023}" presName="linNode" presStyleCnt="0"/>
      <dgm:spPr/>
    </dgm:pt>
    <dgm:pt modelId="{BEF76E51-4B0A-4CD7-8E87-ACA209BCE8EA}" type="pres">
      <dgm:prSet presAssocID="{813CD3F1-0C67-4EF6-AF87-6B2D96B2102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8523046-28B0-4CA5-BB43-DD387BCF65C6}" type="pres">
      <dgm:prSet presAssocID="{813CD3F1-0C67-4EF6-AF87-6B2D96B2102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EE77D1F-DEB8-41FE-8220-C6C804A2771A}" type="presOf" srcId="{9D2F1245-0B8C-4729-9C8E-AEA6AF8C9C28}" destId="{22C5200A-4F3E-413A-A0C2-5E5FE3F5BD79}" srcOrd="0" destOrd="0" presId="urn:microsoft.com/office/officeart/2005/8/layout/vList5"/>
    <dgm:cxn modelId="{B24AFB27-ADE4-4A78-80EE-65C0259522CA}" type="presOf" srcId="{F2C021AD-CFDA-4326-92BF-3C3C8AF7BA65}" destId="{48523046-28B0-4CA5-BB43-DD387BCF65C6}" srcOrd="0" destOrd="1" presId="urn:microsoft.com/office/officeart/2005/8/layout/vList5"/>
    <dgm:cxn modelId="{3BB2D53B-0A8D-41B0-803E-EA65CCFE2310}" srcId="{95D062D1-F3DC-4263-8BAD-BEAE4CA9605A}" destId="{12EC3B2D-F98E-4846-8061-8B163FF513D5}" srcOrd="0" destOrd="0" parTransId="{A8DABF0D-61DC-4657-9657-2F33FCB7ABF1}" sibTransId="{69DA7ADC-7557-4C30-8AC8-63BEC6EDA9A9}"/>
    <dgm:cxn modelId="{2361DF3B-FF00-4E8C-A1AC-E52BE25A20AB}" type="presOf" srcId="{95D062D1-F3DC-4263-8BAD-BEAE4CA9605A}" destId="{BC7D68AB-5F7E-420E-AC2E-2191FA48BFDD}" srcOrd="0" destOrd="0" presId="urn:microsoft.com/office/officeart/2005/8/layout/vList5"/>
    <dgm:cxn modelId="{AE78505D-3AC9-4D9F-A37C-FD3F6AA64AC1}" type="presOf" srcId="{F1665EAF-200B-4642-8060-35F2BFE264B6}" destId="{48523046-28B0-4CA5-BB43-DD387BCF65C6}" srcOrd="0" destOrd="0" presId="urn:microsoft.com/office/officeart/2005/8/layout/vList5"/>
    <dgm:cxn modelId="{5128FC6E-1BCD-4513-B3A3-06989F66DBB3}" srcId="{12EC3B2D-F98E-4846-8061-8B163FF513D5}" destId="{7FA09CBD-794A-4593-90A4-D19EFC5531BF}" srcOrd="0" destOrd="0" parTransId="{DD1242A7-B1D5-42F1-AEB8-5C1146A98A08}" sibTransId="{15AE3407-E5E5-4D7B-9ED5-81EE2AAFD8FC}"/>
    <dgm:cxn modelId="{702F5C51-21EC-4524-8DD4-5907AC845585}" srcId="{95D062D1-F3DC-4263-8BAD-BEAE4CA9605A}" destId="{1F94F02E-84DA-488A-8233-C757AB16D772}" srcOrd="1" destOrd="0" parTransId="{06C393C3-8ABB-4802-83D7-7E0091D17BD0}" sibTransId="{E5073497-CC86-41C3-8312-AF5256B79519}"/>
    <dgm:cxn modelId="{C39CFD7A-AE50-4592-84B8-E15AFA762C46}" srcId="{813CD3F1-0C67-4EF6-AF87-6B2D96B21023}" destId="{F1665EAF-200B-4642-8060-35F2BFE264B6}" srcOrd="0" destOrd="0" parTransId="{FA43F632-8684-4E04-97E7-9E1CB9F61882}" sibTransId="{390F6B6C-7881-4A23-80B0-00034D83FFE5}"/>
    <dgm:cxn modelId="{844E3D7D-74A8-4181-B8A7-A81911B5DB4B}" type="presOf" srcId="{813CD3F1-0C67-4EF6-AF87-6B2D96B21023}" destId="{BEF76E51-4B0A-4CD7-8E87-ACA209BCE8EA}" srcOrd="0" destOrd="0" presId="urn:microsoft.com/office/officeart/2005/8/layout/vList5"/>
    <dgm:cxn modelId="{D79EFF83-ECE1-45AA-B4AD-29F02E445669}" srcId="{1F94F02E-84DA-488A-8233-C757AB16D772}" destId="{9D2F1245-0B8C-4729-9C8E-AEA6AF8C9C28}" srcOrd="0" destOrd="0" parTransId="{935CC867-93F4-4748-A214-97F67CDE4D1C}" sibTransId="{DC07AFA7-58AF-46AD-B735-A2D40C4C7A6F}"/>
    <dgm:cxn modelId="{656C2397-147F-4EBD-B8DE-C7727C7A740C}" type="presOf" srcId="{1F94F02E-84DA-488A-8233-C757AB16D772}" destId="{24CED813-7888-430C-AFDB-9D3A24B568CB}" srcOrd="0" destOrd="0" presId="urn:microsoft.com/office/officeart/2005/8/layout/vList5"/>
    <dgm:cxn modelId="{D9951CA1-7026-479C-A611-CACA2A8C8929}" type="presOf" srcId="{7FA09CBD-794A-4593-90A4-D19EFC5531BF}" destId="{E6BA565F-CD1D-4E57-91BF-B572B93D1BBF}" srcOrd="0" destOrd="0" presId="urn:microsoft.com/office/officeart/2005/8/layout/vList5"/>
    <dgm:cxn modelId="{E68D8BA2-04E4-4ABE-9F32-E462F64C5742}" type="presOf" srcId="{12EC3B2D-F98E-4846-8061-8B163FF513D5}" destId="{C625CF21-C0CE-427C-856C-6DE7A8B33D8A}" srcOrd="0" destOrd="0" presId="urn:microsoft.com/office/officeart/2005/8/layout/vList5"/>
    <dgm:cxn modelId="{E6E467A3-9B00-4BA2-95FC-8CA0947D05DF}" srcId="{813CD3F1-0C67-4EF6-AF87-6B2D96B21023}" destId="{F2C021AD-CFDA-4326-92BF-3C3C8AF7BA65}" srcOrd="1" destOrd="0" parTransId="{CABDA3CF-5DDC-4D70-9A6A-501E5B2FE304}" sibTransId="{FE5A694F-9A5D-43ED-8462-8528C1B6F6B7}"/>
    <dgm:cxn modelId="{91C6CBC9-268F-4B70-BC7B-049DABCFB6B7}" srcId="{95D062D1-F3DC-4263-8BAD-BEAE4CA9605A}" destId="{813CD3F1-0C67-4EF6-AF87-6B2D96B21023}" srcOrd="2" destOrd="0" parTransId="{163BC360-CAB2-4FEF-A3E2-45FFFF29C155}" sibTransId="{DB4B8CDA-9818-41DB-9379-F6B8C409B128}"/>
    <dgm:cxn modelId="{DB5FA5AB-FF69-46A6-84D7-4EE5FAA5A159}" type="presParOf" srcId="{BC7D68AB-5F7E-420E-AC2E-2191FA48BFDD}" destId="{0EEE1D3B-39F7-4353-B367-34CB4B76A6F7}" srcOrd="0" destOrd="0" presId="urn:microsoft.com/office/officeart/2005/8/layout/vList5"/>
    <dgm:cxn modelId="{14B3AF6B-7E54-45A7-9BCC-A2FE682AE8D0}" type="presParOf" srcId="{0EEE1D3B-39F7-4353-B367-34CB4B76A6F7}" destId="{C625CF21-C0CE-427C-856C-6DE7A8B33D8A}" srcOrd="0" destOrd="0" presId="urn:microsoft.com/office/officeart/2005/8/layout/vList5"/>
    <dgm:cxn modelId="{A1C05283-2DDA-4B22-8D43-A2181071F333}" type="presParOf" srcId="{0EEE1D3B-39F7-4353-B367-34CB4B76A6F7}" destId="{E6BA565F-CD1D-4E57-91BF-B572B93D1BBF}" srcOrd="1" destOrd="0" presId="urn:microsoft.com/office/officeart/2005/8/layout/vList5"/>
    <dgm:cxn modelId="{281645FA-B865-4C4A-9791-CEED36BE331A}" type="presParOf" srcId="{BC7D68AB-5F7E-420E-AC2E-2191FA48BFDD}" destId="{7BA36A3C-646E-4DF4-ADAA-EE3F3F6271E9}" srcOrd="1" destOrd="0" presId="urn:microsoft.com/office/officeart/2005/8/layout/vList5"/>
    <dgm:cxn modelId="{97D5B19C-4179-432B-8733-47576C7CFFB4}" type="presParOf" srcId="{BC7D68AB-5F7E-420E-AC2E-2191FA48BFDD}" destId="{78FC027B-396B-45D7-96BB-28FADC408A83}" srcOrd="2" destOrd="0" presId="urn:microsoft.com/office/officeart/2005/8/layout/vList5"/>
    <dgm:cxn modelId="{F4298DA9-FE14-40CC-94B5-7D85FC0BB705}" type="presParOf" srcId="{78FC027B-396B-45D7-96BB-28FADC408A83}" destId="{24CED813-7888-430C-AFDB-9D3A24B568CB}" srcOrd="0" destOrd="0" presId="urn:microsoft.com/office/officeart/2005/8/layout/vList5"/>
    <dgm:cxn modelId="{5F62DA8C-26AC-4DA3-914C-051D2052FE03}" type="presParOf" srcId="{78FC027B-396B-45D7-96BB-28FADC408A83}" destId="{22C5200A-4F3E-413A-A0C2-5E5FE3F5BD79}" srcOrd="1" destOrd="0" presId="urn:microsoft.com/office/officeart/2005/8/layout/vList5"/>
    <dgm:cxn modelId="{28FF07DF-854E-4D2E-B594-8CDF1FAE97F9}" type="presParOf" srcId="{BC7D68AB-5F7E-420E-AC2E-2191FA48BFDD}" destId="{28BAB816-DAC9-45AE-9F98-2D99E47FD901}" srcOrd="3" destOrd="0" presId="urn:microsoft.com/office/officeart/2005/8/layout/vList5"/>
    <dgm:cxn modelId="{037823F8-EF86-45E1-A29F-A316DB79A0B4}" type="presParOf" srcId="{BC7D68AB-5F7E-420E-AC2E-2191FA48BFDD}" destId="{7FB7B089-7F69-425B-93C1-2933BB6F0CB5}" srcOrd="4" destOrd="0" presId="urn:microsoft.com/office/officeart/2005/8/layout/vList5"/>
    <dgm:cxn modelId="{C3647739-019A-4484-9179-64E05117AB69}" type="presParOf" srcId="{7FB7B089-7F69-425B-93C1-2933BB6F0CB5}" destId="{BEF76E51-4B0A-4CD7-8E87-ACA209BCE8EA}" srcOrd="0" destOrd="0" presId="urn:microsoft.com/office/officeart/2005/8/layout/vList5"/>
    <dgm:cxn modelId="{0ABA650A-D642-497A-8B46-BBC4A261CDFA}" type="presParOf" srcId="{7FB7B089-7F69-425B-93C1-2933BB6F0CB5}" destId="{48523046-28B0-4CA5-BB43-DD387BCF65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FEB8C4-A4A1-4423-8943-BA104BED6F7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B70D742-67EC-4377-B8CB-3CC79A762265}">
      <dgm:prSet custT="1"/>
      <dgm:spPr/>
      <dgm:t>
        <a:bodyPr/>
        <a:lstStyle/>
        <a:p>
          <a:r>
            <a:rPr lang="en-US" sz="2400" dirty="0"/>
            <a:t>Monthly Office Hours will happen throughout the 2023-2024 school year</a:t>
          </a:r>
        </a:p>
      </dgm:t>
    </dgm:pt>
    <dgm:pt modelId="{4AA6A83F-B651-4FFD-85B0-7461C33A2AD6}" type="parTrans" cxnId="{720BC9FB-762B-4914-93F6-E9DF7D84E84A}">
      <dgm:prSet/>
      <dgm:spPr/>
      <dgm:t>
        <a:bodyPr/>
        <a:lstStyle/>
        <a:p>
          <a:endParaRPr lang="en-US"/>
        </a:p>
      </dgm:t>
    </dgm:pt>
    <dgm:pt modelId="{E3EB142D-621E-4296-A2F7-F7968BB48642}" type="sibTrans" cxnId="{720BC9FB-762B-4914-93F6-E9DF7D84E84A}">
      <dgm:prSet/>
      <dgm:spPr/>
      <dgm:t>
        <a:bodyPr/>
        <a:lstStyle/>
        <a:p>
          <a:endParaRPr lang="en-US"/>
        </a:p>
      </dgm:t>
    </dgm:pt>
    <dgm:pt modelId="{100CAFD6-4A34-4A46-8666-A3BF3D4B9EC2}">
      <dgm:prSet custT="1"/>
      <dgm:spPr/>
      <dgm:t>
        <a:bodyPr/>
        <a:lstStyle/>
        <a:p>
          <a:r>
            <a:rPr lang="en-US" sz="2400" dirty="0"/>
            <a:t>Training of Trainers Sessions, Fall 2023</a:t>
          </a:r>
        </a:p>
      </dgm:t>
      <dgm:extLst>
        <a:ext uri="{E40237B7-FDA0-4F09-8148-C483321AD2D9}">
          <dgm14:cNvPr xmlns:dgm14="http://schemas.microsoft.com/office/drawing/2010/diagram" id="0" name="" descr="Training of Trainers Sessions, Fall 2023&#10;"/>
        </a:ext>
      </dgm:extLst>
    </dgm:pt>
    <dgm:pt modelId="{30A96ECA-0B6C-4AC5-B565-18C6257857FC}" type="parTrans" cxnId="{08054587-9BD2-409C-BAFE-F9B7704049C8}">
      <dgm:prSet/>
      <dgm:spPr/>
      <dgm:t>
        <a:bodyPr/>
        <a:lstStyle/>
        <a:p>
          <a:endParaRPr lang="en-US"/>
        </a:p>
      </dgm:t>
    </dgm:pt>
    <dgm:pt modelId="{4F641A9C-C64A-4905-8A45-CD7B7995E167}" type="sibTrans" cxnId="{08054587-9BD2-409C-BAFE-F9B7704049C8}">
      <dgm:prSet/>
      <dgm:spPr/>
      <dgm:t>
        <a:bodyPr/>
        <a:lstStyle/>
        <a:p>
          <a:endParaRPr lang="en-US"/>
        </a:p>
      </dgm:t>
    </dgm:pt>
    <dgm:pt modelId="{BD1E41C5-5AAA-42AD-AE7B-3FA594AC4794}">
      <dgm:prSet custT="1"/>
      <dgm:spPr/>
      <dgm:t>
        <a:bodyPr/>
        <a:lstStyle/>
        <a:p>
          <a:r>
            <a:rPr lang="en-US" sz="1600" dirty="0"/>
            <a:t>Full Day</a:t>
          </a:r>
        </a:p>
      </dgm:t>
      <dgm:extLst>
        <a:ext uri="{E40237B7-FDA0-4F09-8148-C483321AD2D9}">
          <dgm14:cNvPr xmlns:dgm14="http://schemas.microsoft.com/office/drawing/2010/diagram" id="0" name="" descr="Full Day&#10;In Person&#10;Regional&#10;"/>
        </a:ext>
      </dgm:extLst>
    </dgm:pt>
    <dgm:pt modelId="{274272BB-D0A6-4A4B-B862-2B2E7376A525}" type="parTrans" cxnId="{4D240625-2BCB-4824-A62C-131AC32BF20E}">
      <dgm:prSet/>
      <dgm:spPr/>
      <dgm:t>
        <a:bodyPr/>
        <a:lstStyle/>
        <a:p>
          <a:endParaRPr lang="en-US"/>
        </a:p>
      </dgm:t>
    </dgm:pt>
    <dgm:pt modelId="{C173A241-271E-4AEE-AC47-C3833BA7ABE6}" type="sibTrans" cxnId="{4D240625-2BCB-4824-A62C-131AC32BF20E}">
      <dgm:prSet/>
      <dgm:spPr/>
      <dgm:t>
        <a:bodyPr/>
        <a:lstStyle/>
        <a:p>
          <a:endParaRPr lang="en-US"/>
        </a:p>
      </dgm:t>
    </dgm:pt>
    <dgm:pt modelId="{8362E2CE-6F08-448E-9C74-223FE75288DD}">
      <dgm:prSet custT="1"/>
      <dgm:spPr/>
      <dgm:t>
        <a:bodyPr/>
        <a:lstStyle/>
        <a:p>
          <a:r>
            <a:rPr lang="en-US" sz="1600" dirty="0"/>
            <a:t>In Person</a:t>
          </a:r>
        </a:p>
      </dgm:t>
    </dgm:pt>
    <dgm:pt modelId="{4BF47914-998E-4DDD-BF78-6DC3C38C71D2}" type="parTrans" cxnId="{1698C506-C937-4D8A-BC2B-C6414C52C029}">
      <dgm:prSet/>
      <dgm:spPr/>
      <dgm:t>
        <a:bodyPr/>
        <a:lstStyle/>
        <a:p>
          <a:endParaRPr lang="en-US"/>
        </a:p>
      </dgm:t>
    </dgm:pt>
    <dgm:pt modelId="{FFD283E3-F2A2-459B-9C04-D95748A1EAB8}" type="sibTrans" cxnId="{1698C506-C937-4D8A-BC2B-C6414C52C029}">
      <dgm:prSet/>
      <dgm:spPr/>
      <dgm:t>
        <a:bodyPr/>
        <a:lstStyle/>
        <a:p>
          <a:endParaRPr lang="en-US"/>
        </a:p>
      </dgm:t>
    </dgm:pt>
    <dgm:pt modelId="{59EC3D89-0617-4F8B-99C6-597991C9C8B6}">
      <dgm:prSet custT="1"/>
      <dgm:spPr/>
      <dgm:t>
        <a:bodyPr/>
        <a:lstStyle/>
        <a:p>
          <a:r>
            <a:rPr lang="en-US" sz="1600" dirty="0"/>
            <a:t>Regional</a:t>
          </a:r>
        </a:p>
      </dgm:t>
    </dgm:pt>
    <dgm:pt modelId="{8960380D-45EF-4BAA-AB12-A5BCB431B334}" type="parTrans" cxnId="{DB4589E5-8600-40F7-A95B-A18CCE74CF18}">
      <dgm:prSet/>
      <dgm:spPr/>
      <dgm:t>
        <a:bodyPr/>
        <a:lstStyle/>
        <a:p>
          <a:endParaRPr lang="en-US"/>
        </a:p>
      </dgm:t>
    </dgm:pt>
    <dgm:pt modelId="{5FEE858B-DF29-4715-94F1-3B7BE3038CC5}" type="sibTrans" cxnId="{DB4589E5-8600-40F7-A95B-A18CCE74CF18}">
      <dgm:prSet/>
      <dgm:spPr/>
      <dgm:t>
        <a:bodyPr/>
        <a:lstStyle/>
        <a:p>
          <a:endParaRPr lang="en-US"/>
        </a:p>
      </dgm:t>
    </dgm:pt>
    <dgm:pt modelId="{9FCC9450-705D-4D7A-8511-97A6B91F6A70}">
      <dgm:prSet custT="1"/>
      <dgm:spPr/>
      <dgm:t>
        <a:bodyPr/>
        <a:lstStyle/>
        <a:p>
          <a:r>
            <a:rPr lang="en-US" sz="2400"/>
            <a:t>Process Guide</a:t>
          </a:r>
        </a:p>
      </dgm:t>
    </dgm:pt>
    <dgm:pt modelId="{DA96E2CE-60C8-41FB-9F46-5F9CC5F695D6}" type="parTrans" cxnId="{742B2846-B383-45CE-A197-A8F13B3C889E}">
      <dgm:prSet/>
      <dgm:spPr/>
      <dgm:t>
        <a:bodyPr/>
        <a:lstStyle/>
        <a:p>
          <a:endParaRPr lang="en-US"/>
        </a:p>
      </dgm:t>
    </dgm:pt>
    <dgm:pt modelId="{D83E7039-3E69-4906-A635-F561982A131A}" type="sibTrans" cxnId="{742B2846-B383-45CE-A197-A8F13B3C889E}">
      <dgm:prSet/>
      <dgm:spPr/>
      <dgm:t>
        <a:bodyPr/>
        <a:lstStyle/>
        <a:p>
          <a:endParaRPr lang="en-US"/>
        </a:p>
      </dgm:t>
    </dgm:pt>
    <dgm:pt modelId="{44980F66-4967-4234-86EB-A905B6F28820}">
      <dgm:prSet custT="1"/>
      <dgm:spPr/>
      <dgm:t>
        <a:bodyPr/>
        <a:lstStyle/>
        <a:p>
          <a:r>
            <a:rPr lang="en-US" sz="2400"/>
            <a:t>Sample IEPs</a:t>
          </a:r>
        </a:p>
      </dgm:t>
    </dgm:pt>
    <dgm:pt modelId="{388BC7CF-6EC2-407B-81AA-86A914517DD7}" type="parTrans" cxnId="{446B3B90-8A54-4BD9-921D-D7059AC04626}">
      <dgm:prSet/>
      <dgm:spPr/>
      <dgm:t>
        <a:bodyPr/>
        <a:lstStyle/>
        <a:p>
          <a:endParaRPr lang="en-US"/>
        </a:p>
      </dgm:t>
    </dgm:pt>
    <dgm:pt modelId="{3D495A4D-1EF2-4E0B-A8A9-DA99EE50D69A}" type="sibTrans" cxnId="{446B3B90-8A54-4BD9-921D-D7059AC04626}">
      <dgm:prSet/>
      <dgm:spPr/>
      <dgm:t>
        <a:bodyPr/>
        <a:lstStyle/>
        <a:p>
          <a:endParaRPr lang="en-US"/>
        </a:p>
      </dgm:t>
    </dgm:pt>
    <dgm:pt modelId="{BCF1BFBA-7AFB-47F5-B097-7A516CE16999}">
      <dgm:prSet custT="1"/>
      <dgm:spPr/>
      <dgm:t>
        <a:bodyPr/>
        <a:lstStyle/>
        <a:p>
          <a:r>
            <a:rPr lang="en-US" sz="2400"/>
            <a:t>Crosswalk</a:t>
          </a:r>
        </a:p>
      </dgm:t>
    </dgm:pt>
    <dgm:pt modelId="{0E7F45FD-B111-43E6-9098-7E97D2FF4203}" type="parTrans" cxnId="{EEE6932C-7B43-4393-AC49-6306A512FF61}">
      <dgm:prSet/>
      <dgm:spPr/>
      <dgm:t>
        <a:bodyPr/>
        <a:lstStyle/>
        <a:p>
          <a:endParaRPr lang="en-US"/>
        </a:p>
      </dgm:t>
    </dgm:pt>
    <dgm:pt modelId="{6F3A0B67-7524-41CB-A7D5-5D2BA76EEB7C}" type="sibTrans" cxnId="{EEE6932C-7B43-4393-AC49-6306A512FF61}">
      <dgm:prSet/>
      <dgm:spPr/>
      <dgm:t>
        <a:bodyPr/>
        <a:lstStyle/>
        <a:p>
          <a:endParaRPr lang="en-US"/>
        </a:p>
      </dgm:t>
    </dgm:pt>
    <dgm:pt modelId="{1CE2CB1D-6D83-4983-ABD5-2C441F2C7434}" type="pres">
      <dgm:prSet presAssocID="{36FEB8C4-A4A1-4423-8943-BA104BED6F70}" presName="root" presStyleCnt="0">
        <dgm:presLayoutVars>
          <dgm:dir/>
          <dgm:resizeHandles val="exact"/>
        </dgm:presLayoutVars>
      </dgm:prSet>
      <dgm:spPr/>
    </dgm:pt>
    <dgm:pt modelId="{8FDE6700-ED8A-4130-9372-605BAC78E5CD}" type="pres">
      <dgm:prSet presAssocID="{CB70D742-67EC-4377-B8CB-3CC79A762265}" presName="compNode" presStyleCnt="0"/>
      <dgm:spPr/>
    </dgm:pt>
    <dgm:pt modelId="{8E6195EF-47E9-4DDF-9779-D9D1575A6DF8}" type="pres">
      <dgm:prSet presAssocID="{CB70D742-67EC-4377-B8CB-3CC79A762265}" presName="bgRect" presStyleLbl="bgShp" presStyleIdx="0" presStyleCnt="5"/>
      <dgm:spPr/>
    </dgm:pt>
    <dgm:pt modelId="{7FB45C7B-DC85-41F4-9A4B-E91E1E1F35A8}" type="pres">
      <dgm:prSet presAssocID="{CB70D742-67EC-4377-B8CB-3CC79A76226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08CF26D8-F06B-4516-BAE7-C3D84C63DDA7}" type="pres">
      <dgm:prSet presAssocID="{CB70D742-67EC-4377-B8CB-3CC79A762265}" presName="spaceRect" presStyleCnt="0"/>
      <dgm:spPr/>
    </dgm:pt>
    <dgm:pt modelId="{9DEDF7C2-9FC7-4964-A8A5-BE78E4916D35}" type="pres">
      <dgm:prSet presAssocID="{CB70D742-67EC-4377-B8CB-3CC79A762265}" presName="parTx" presStyleLbl="revTx" presStyleIdx="0" presStyleCnt="6">
        <dgm:presLayoutVars>
          <dgm:chMax val="0"/>
          <dgm:chPref val="0"/>
        </dgm:presLayoutVars>
      </dgm:prSet>
      <dgm:spPr/>
    </dgm:pt>
    <dgm:pt modelId="{619667D4-584F-4942-84AF-EF111ED7A90B}" type="pres">
      <dgm:prSet presAssocID="{E3EB142D-621E-4296-A2F7-F7968BB48642}" presName="sibTrans" presStyleCnt="0"/>
      <dgm:spPr/>
    </dgm:pt>
    <dgm:pt modelId="{94FDE2B2-67B3-40C4-B6E5-9CD280BDA384}" type="pres">
      <dgm:prSet presAssocID="{100CAFD6-4A34-4A46-8666-A3BF3D4B9EC2}" presName="compNode" presStyleCnt="0"/>
      <dgm:spPr/>
    </dgm:pt>
    <dgm:pt modelId="{BC0D795C-8D2D-4E43-A282-266AB15E5BC6}" type="pres">
      <dgm:prSet presAssocID="{100CAFD6-4A34-4A46-8666-A3BF3D4B9EC2}" presName="bgRect" presStyleLbl="bgShp" presStyleIdx="1" presStyleCnt="5"/>
      <dgm:spPr/>
    </dgm:pt>
    <dgm:pt modelId="{BA47E5E6-D6D4-4DBE-95C3-8C8BC32FBC7D}" type="pres">
      <dgm:prSet presAssocID="{100CAFD6-4A34-4A46-8666-A3BF3D4B9EC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6F498973-BA7C-486B-805F-584363291B33}" type="pres">
      <dgm:prSet presAssocID="{100CAFD6-4A34-4A46-8666-A3BF3D4B9EC2}" presName="spaceRect" presStyleCnt="0"/>
      <dgm:spPr/>
    </dgm:pt>
    <dgm:pt modelId="{CE469D91-A0C6-4CC6-B260-714FA57F2999}" type="pres">
      <dgm:prSet presAssocID="{100CAFD6-4A34-4A46-8666-A3BF3D4B9EC2}" presName="parTx" presStyleLbl="revTx" presStyleIdx="1" presStyleCnt="6">
        <dgm:presLayoutVars>
          <dgm:chMax val="0"/>
          <dgm:chPref val="0"/>
        </dgm:presLayoutVars>
      </dgm:prSet>
      <dgm:spPr/>
    </dgm:pt>
    <dgm:pt modelId="{9A32F7BC-E917-4D22-9B46-D52800A91FB3}" type="pres">
      <dgm:prSet presAssocID="{100CAFD6-4A34-4A46-8666-A3BF3D4B9EC2}" presName="desTx" presStyleLbl="revTx" presStyleIdx="2" presStyleCnt="6">
        <dgm:presLayoutVars/>
      </dgm:prSet>
      <dgm:spPr/>
    </dgm:pt>
    <dgm:pt modelId="{584104DE-D8F9-48F3-940A-61F4E74CEA68}" type="pres">
      <dgm:prSet presAssocID="{4F641A9C-C64A-4905-8A45-CD7B7995E167}" presName="sibTrans" presStyleCnt="0"/>
      <dgm:spPr/>
    </dgm:pt>
    <dgm:pt modelId="{39A0D9E7-60EC-4743-8208-EE42DBF4AC53}" type="pres">
      <dgm:prSet presAssocID="{9FCC9450-705D-4D7A-8511-97A6B91F6A70}" presName="compNode" presStyleCnt="0"/>
      <dgm:spPr/>
    </dgm:pt>
    <dgm:pt modelId="{D919DC33-2475-44A6-A27C-EF4679C29636}" type="pres">
      <dgm:prSet presAssocID="{9FCC9450-705D-4D7A-8511-97A6B91F6A70}" presName="bgRect" presStyleLbl="bgShp" presStyleIdx="2" presStyleCnt="5"/>
      <dgm:spPr/>
    </dgm:pt>
    <dgm:pt modelId="{D90A7E3C-9B71-49FB-B8F4-316A3FAACD5C}" type="pres">
      <dgm:prSet presAssocID="{9FCC9450-705D-4D7A-8511-97A6B91F6A7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3617729D-04BB-4A1B-A4E8-C6F856DCF614}" type="pres">
      <dgm:prSet presAssocID="{9FCC9450-705D-4D7A-8511-97A6B91F6A70}" presName="spaceRect" presStyleCnt="0"/>
      <dgm:spPr/>
    </dgm:pt>
    <dgm:pt modelId="{C777777B-EFC3-4D9B-8593-C761C57E6D09}" type="pres">
      <dgm:prSet presAssocID="{9FCC9450-705D-4D7A-8511-97A6B91F6A70}" presName="parTx" presStyleLbl="revTx" presStyleIdx="3" presStyleCnt="6">
        <dgm:presLayoutVars>
          <dgm:chMax val="0"/>
          <dgm:chPref val="0"/>
        </dgm:presLayoutVars>
      </dgm:prSet>
      <dgm:spPr/>
    </dgm:pt>
    <dgm:pt modelId="{3C243A47-D31A-49C6-99F3-2E2C663C0CAF}" type="pres">
      <dgm:prSet presAssocID="{D83E7039-3E69-4906-A635-F561982A131A}" presName="sibTrans" presStyleCnt="0"/>
      <dgm:spPr/>
    </dgm:pt>
    <dgm:pt modelId="{6C1E548F-2FF0-4233-A059-80C4F80BB812}" type="pres">
      <dgm:prSet presAssocID="{44980F66-4967-4234-86EB-A905B6F28820}" presName="compNode" presStyleCnt="0"/>
      <dgm:spPr/>
    </dgm:pt>
    <dgm:pt modelId="{661B228A-D68C-4C8E-A073-0596BA8A6A63}" type="pres">
      <dgm:prSet presAssocID="{44980F66-4967-4234-86EB-A905B6F28820}" presName="bgRect" presStyleLbl="bgShp" presStyleIdx="3" presStyleCnt="5"/>
      <dgm:spPr/>
    </dgm:pt>
    <dgm:pt modelId="{B83F2000-0950-4AB4-BC95-04CA1AFCA8C7}" type="pres">
      <dgm:prSet presAssocID="{44980F66-4967-4234-86EB-A905B6F2882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0F70C20-6DAF-4A8D-989C-98C6E9AAC906}" type="pres">
      <dgm:prSet presAssocID="{44980F66-4967-4234-86EB-A905B6F28820}" presName="spaceRect" presStyleCnt="0"/>
      <dgm:spPr/>
    </dgm:pt>
    <dgm:pt modelId="{1117C0C0-27C5-4481-A5BA-31A3084BF7EC}" type="pres">
      <dgm:prSet presAssocID="{44980F66-4967-4234-86EB-A905B6F28820}" presName="parTx" presStyleLbl="revTx" presStyleIdx="4" presStyleCnt="6">
        <dgm:presLayoutVars>
          <dgm:chMax val="0"/>
          <dgm:chPref val="0"/>
        </dgm:presLayoutVars>
      </dgm:prSet>
      <dgm:spPr/>
    </dgm:pt>
    <dgm:pt modelId="{79FE6C5C-257B-4473-A887-02D2372A1BEA}" type="pres">
      <dgm:prSet presAssocID="{3D495A4D-1EF2-4E0B-A8A9-DA99EE50D69A}" presName="sibTrans" presStyleCnt="0"/>
      <dgm:spPr/>
    </dgm:pt>
    <dgm:pt modelId="{01FEEC90-085E-4691-99ED-15ACC3B1C613}" type="pres">
      <dgm:prSet presAssocID="{BCF1BFBA-7AFB-47F5-B097-7A516CE16999}" presName="compNode" presStyleCnt="0"/>
      <dgm:spPr/>
    </dgm:pt>
    <dgm:pt modelId="{82EAF432-B367-4024-B4D3-DD12D1AD477D}" type="pres">
      <dgm:prSet presAssocID="{BCF1BFBA-7AFB-47F5-B097-7A516CE16999}" presName="bgRect" presStyleLbl="bgShp" presStyleIdx="4" presStyleCnt="5"/>
      <dgm:spPr/>
    </dgm:pt>
    <dgm:pt modelId="{B35F7EA5-B6E3-4BC8-9184-A8850763F3C0}" type="pres">
      <dgm:prSet presAssocID="{BCF1BFBA-7AFB-47F5-B097-7A516CE1699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lk"/>
        </a:ext>
      </dgm:extLst>
    </dgm:pt>
    <dgm:pt modelId="{B66E066C-BCCF-4DF5-8214-59B6BCA9FC8C}" type="pres">
      <dgm:prSet presAssocID="{BCF1BFBA-7AFB-47F5-B097-7A516CE16999}" presName="spaceRect" presStyleCnt="0"/>
      <dgm:spPr/>
    </dgm:pt>
    <dgm:pt modelId="{96310E7F-EF0C-4E4E-B780-A9B64C8F6235}" type="pres">
      <dgm:prSet presAssocID="{BCF1BFBA-7AFB-47F5-B097-7A516CE16999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1698C506-C937-4D8A-BC2B-C6414C52C029}" srcId="{100CAFD6-4A34-4A46-8666-A3BF3D4B9EC2}" destId="{8362E2CE-6F08-448E-9C74-223FE75288DD}" srcOrd="1" destOrd="0" parTransId="{4BF47914-998E-4DDD-BF78-6DC3C38C71D2}" sibTransId="{FFD283E3-F2A2-459B-9C04-D95748A1EAB8}"/>
    <dgm:cxn modelId="{E3830320-9C0E-432A-B897-2F83B861B8F1}" type="presOf" srcId="{BD1E41C5-5AAA-42AD-AE7B-3FA594AC4794}" destId="{9A32F7BC-E917-4D22-9B46-D52800A91FB3}" srcOrd="0" destOrd="0" presId="urn:microsoft.com/office/officeart/2018/2/layout/IconVerticalSolidList"/>
    <dgm:cxn modelId="{6A33B121-E405-48CB-9680-6F90894320F4}" type="presOf" srcId="{9FCC9450-705D-4D7A-8511-97A6B91F6A70}" destId="{C777777B-EFC3-4D9B-8593-C761C57E6D09}" srcOrd="0" destOrd="0" presId="urn:microsoft.com/office/officeart/2018/2/layout/IconVerticalSolidList"/>
    <dgm:cxn modelId="{4D240625-2BCB-4824-A62C-131AC32BF20E}" srcId="{100CAFD6-4A34-4A46-8666-A3BF3D4B9EC2}" destId="{BD1E41C5-5AAA-42AD-AE7B-3FA594AC4794}" srcOrd="0" destOrd="0" parTransId="{274272BB-D0A6-4A4B-B862-2B2E7376A525}" sibTransId="{C173A241-271E-4AEE-AC47-C3833BA7ABE6}"/>
    <dgm:cxn modelId="{B3B4972B-ED9C-43C2-8E0B-81941172A41A}" type="presOf" srcId="{59EC3D89-0617-4F8B-99C6-597991C9C8B6}" destId="{9A32F7BC-E917-4D22-9B46-D52800A91FB3}" srcOrd="0" destOrd="2" presId="urn:microsoft.com/office/officeart/2018/2/layout/IconVerticalSolidList"/>
    <dgm:cxn modelId="{EEE6932C-7B43-4393-AC49-6306A512FF61}" srcId="{36FEB8C4-A4A1-4423-8943-BA104BED6F70}" destId="{BCF1BFBA-7AFB-47F5-B097-7A516CE16999}" srcOrd="4" destOrd="0" parTransId="{0E7F45FD-B111-43E6-9098-7E97D2FF4203}" sibTransId="{6F3A0B67-7524-41CB-A7D5-5D2BA76EEB7C}"/>
    <dgm:cxn modelId="{49D7FB32-C386-49E4-AE08-42849A6AC7B0}" type="presOf" srcId="{36FEB8C4-A4A1-4423-8943-BA104BED6F70}" destId="{1CE2CB1D-6D83-4983-ABD5-2C441F2C7434}" srcOrd="0" destOrd="0" presId="urn:microsoft.com/office/officeart/2018/2/layout/IconVerticalSolidList"/>
    <dgm:cxn modelId="{CA785560-2275-4C0E-897B-29DD2DF8EFEB}" type="presOf" srcId="{CB70D742-67EC-4377-B8CB-3CC79A762265}" destId="{9DEDF7C2-9FC7-4964-A8A5-BE78E4916D35}" srcOrd="0" destOrd="0" presId="urn:microsoft.com/office/officeart/2018/2/layout/IconVerticalSolidList"/>
    <dgm:cxn modelId="{742B2846-B383-45CE-A197-A8F13B3C889E}" srcId="{36FEB8C4-A4A1-4423-8943-BA104BED6F70}" destId="{9FCC9450-705D-4D7A-8511-97A6B91F6A70}" srcOrd="2" destOrd="0" parTransId="{DA96E2CE-60C8-41FB-9F46-5F9CC5F695D6}" sibTransId="{D83E7039-3E69-4906-A635-F561982A131A}"/>
    <dgm:cxn modelId="{B9FC987D-C4BB-484A-AA0D-40EE9B15DD6B}" type="presOf" srcId="{BCF1BFBA-7AFB-47F5-B097-7A516CE16999}" destId="{96310E7F-EF0C-4E4E-B780-A9B64C8F6235}" srcOrd="0" destOrd="0" presId="urn:microsoft.com/office/officeart/2018/2/layout/IconVerticalSolidList"/>
    <dgm:cxn modelId="{08054587-9BD2-409C-BAFE-F9B7704049C8}" srcId="{36FEB8C4-A4A1-4423-8943-BA104BED6F70}" destId="{100CAFD6-4A34-4A46-8666-A3BF3D4B9EC2}" srcOrd="1" destOrd="0" parTransId="{30A96ECA-0B6C-4AC5-B565-18C6257857FC}" sibTransId="{4F641A9C-C64A-4905-8A45-CD7B7995E167}"/>
    <dgm:cxn modelId="{446B3B90-8A54-4BD9-921D-D7059AC04626}" srcId="{36FEB8C4-A4A1-4423-8943-BA104BED6F70}" destId="{44980F66-4967-4234-86EB-A905B6F28820}" srcOrd="3" destOrd="0" parTransId="{388BC7CF-6EC2-407B-81AA-86A914517DD7}" sibTransId="{3D495A4D-1EF2-4E0B-A8A9-DA99EE50D69A}"/>
    <dgm:cxn modelId="{29BD02A0-E741-41A3-A40A-68B94AAF3E92}" type="presOf" srcId="{8362E2CE-6F08-448E-9C74-223FE75288DD}" destId="{9A32F7BC-E917-4D22-9B46-D52800A91FB3}" srcOrd="0" destOrd="1" presId="urn:microsoft.com/office/officeart/2018/2/layout/IconVerticalSolidList"/>
    <dgm:cxn modelId="{DB4589E5-8600-40F7-A95B-A18CCE74CF18}" srcId="{100CAFD6-4A34-4A46-8666-A3BF3D4B9EC2}" destId="{59EC3D89-0617-4F8B-99C6-597991C9C8B6}" srcOrd="2" destOrd="0" parTransId="{8960380D-45EF-4BAA-AB12-A5BCB431B334}" sibTransId="{5FEE858B-DF29-4715-94F1-3B7BE3038CC5}"/>
    <dgm:cxn modelId="{EAB41FE8-6E82-42BB-B53C-6B855C23883A}" type="presOf" srcId="{44980F66-4967-4234-86EB-A905B6F28820}" destId="{1117C0C0-27C5-4481-A5BA-31A3084BF7EC}" srcOrd="0" destOrd="0" presId="urn:microsoft.com/office/officeart/2018/2/layout/IconVerticalSolidList"/>
    <dgm:cxn modelId="{4E8968F1-A016-405D-9559-498C418DE6DE}" type="presOf" srcId="{100CAFD6-4A34-4A46-8666-A3BF3D4B9EC2}" destId="{CE469D91-A0C6-4CC6-B260-714FA57F2999}" srcOrd="0" destOrd="0" presId="urn:microsoft.com/office/officeart/2018/2/layout/IconVerticalSolidList"/>
    <dgm:cxn modelId="{720BC9FB-762B-4914-93F6-E9DF7D84E84A}" srcId="{36FEB8C4-A4A1-4423-8943-BA104BED6F70}" destId="{CB70D742-67EC-4377-B8CB-3CC79A762265}" srcOrd="0" destOrd="0" parTransId="{4AA6A83F-B651-4FFD-85B0-7461C33A2AD6}" sibTransId="{E3EB142D-621E-4296-A2F7-F7968BB48642}"/>
    <dgm:cxn modelId="{616C7306-2C12-4781-9A8E-A592F5FD27BB}" type="presParOf" srcId="{1CE2CB1D-6D83-4983-ABD5-2C441F2C7434}" destId="{8FDE6700-ED8A-4130-9372-605BAC78E5CD}" srcOrd="0" destOrd="0" presId="urn:microsoft.com/office/officeart/2018/2/layout/IconVerticalSolidList"/>
    <dgm:cxn modelId="{8D69B57B-A5D4-4235-88F6-BDC3381D30F5}" type="presParOf" srcId="{8FDE6700-ED8A-4130-9372-605BAC78E5CD}" destId="{8E6195EF-47E9-4DDF-9779-D9D1575A6DF8}" srcOrd="0" destOrd="0" presId="urn:microsoft.com/office/officeart/2018/2/layout/IconVerticalSolidList"/>
    <dgm:cxn modelId="{276A5F4E-5BBF-44B3-BC21-C507156E0697}" type="presParOf" srcId="{8FDE6700-ED8A-4130-9372-605BAC78E5CD}" destId="{7FB45C7B-DC85-41F4-9A4B-E91E1E1F35A8}" srcOrd="1" destOrd="0" presId="urn:microsoft.com/office/officeart/2018/2/layout/IconVerticalSolidList"/>
    <dgm:cxn modelId="{02E40FD0-797A-448A-AF65-3B6AA7334E6B}" type="presParOf" srcId="{8FDE6700-ED8A-4130-9372-605BAC78E5CD}" destId="{08CF26D8-F06B-4516-BAE7-C3D84C63DDA7}" srcOrd="2" destOrd="0" presId="urn:microsoft.com/office/officeart/2018/2/layout/IconVerticalSolidList"/>
    <dgm:cxn modelId="{4E1100E6-F036-42C9-9D7C-22D09B90E3BD}" type="presParOf" srcId="{8FDE6700-ED8A-4130-9372-605BAC78E5CD}" destId="{9DEDF7C2-9FC7-4964-A8A5-BE78E4916D35}" srcOrd="3" destOrd="0" presId="urn:microsoft.com/office/officeart/2018/2/layout/IconVerticalSolidList"/>
    <dgm:cxn modelId="{EB0C93D2-9AD6-49DD-B9CD-621D1CF2ECDC}" type="presParOf" srcId="{1CE2CB1D-6D83-4983-ABD5-2C441F2C7434}" destId="{619667D4-584F-4942-84AF-EF111ED7A90B}" srcOrd="1" destOrd="0" presId="urn:microsoft.com/office/officeart/2018/2/layout/IconVerticalSolidList"/>
    <dgm:cxn modelId="{94DB8763-4C63-4E99-92DC-76D81176DA08}" type="presParOf" srcId="{1CE2CB1D-6D83-4983-ABD5-2C441F2C7434}" destId="{94FDE2B2-67B3-40C4-B6E5-9CD280BDA384}" srcOrd="2" destOrd="0" presId="urn:microsoft.com/office/officeart/2018/2/layout/IconVerticalSolidList"/>
    <dgm:cxn modelId="{8AD0CCFB-C324-4011-8410-6B45A670FEEA}" type="presParOf" srcId="{94FDE2B2-67B3-40C4-B6E5-9CD280BDA384}" destId="{BC0D795C-8D2D-4E43-A282-266AB15E5BC6}" srcOrd="0" destOrd="0" presId="urn:microsoft.com/office/officeart/2018/2/layout/IconVerticalSolidList"/>
    <dgm:cxn modelId="{E655AB2E-9807-47F1-896D-113D6B6BB712}" type="presParOf" srcId="{94FDE2B2-67B3-40C4-B6E5-9CD280BDA384}" destId="{BA47E5E6-D6D4-4DBE-95C3-8C8BC32FBC7D}" srcOrd="1" destOrd="0" presId="urn:microsoft.com/office/officeart/2018/2/layout/IconVerticalSolidList"/>
    <dgm:cxn modelId="{96BC05E0-10C2-42CE-8F25-F0192224B62E}" type="presParOf" srcId="{94FDE2B2-67B3-40C4-B6E5-9CD280BDA384}" destId="{6F498973-BA7C-486B-805F-584363291B33}" srcOrd="2" destOrd="0" presId="urn:microsoft.com/office/officeart/2018/2/layout/IconVerticalSolidList"/>
    <dgm:cxn modelId="{ACD343BD-8515-408A-A5BD-BE63C591A273}" type="presParOf" srcId="{94FDE2B2-67B3-40C4-B6E5-9CD280BDA384}" destId="{CE469D91-A0C6-4CC6-B260-714FA57F2999}" srcOrd="3" destOrd="0" presId="urn:microsoft.com/office/officeart/2018/2/layout/IconVerticalSolidList"/>
    <dgm:cxn modelId="{4395FCD8-6A33-4410-ADF2-ABE81DAD0A84}" type="presParOf" srcId="{94FDE2B2-67B3-40C4-B6E5-9CD280BDA384}" destId="{9A32F7BC-E917-4D22-9B46-D52800A91FB3}" srcOrd="4" destOrd="0" presId="urn:microsoft.com/office/officeart/2018/2/layout/IconVerticalSolidList"/>
    <dgm:cxn modelId="{76785905-2670-4A6A-BCD4-A6ADF7969EDB}" type="presParOf" srcId="{1CE2CB1D-6D83-4983-ABD5-2C441F2C7434}" destId="{584104DE-D8F9-48F3-940A-61F4E74CEA68}" srcOrd="3" destOrd="0" presId="urn:microsoft.com/office/officeart/2018/2/layout/IconVerticalSolidList"/>
    <dgm:cxn modelId="{E2C7008A-C240-4E7A-9123-C7872EBE81C3}" type="presParOf" srcId="{1CE2CB1D-6D83-4983-ABD5-2C441F2C7434}" destId="{39A0D9E7-60EC-4743-8208-EE42DBF4AC53}" srcOrd="4" destOrd="0" presId="urn:microsoft.com/office/officeart/2018/2/layout/IconVerticalSolidList"/>
    <dgm:cxn modelId="{C1F01C3D-6634-40C0-B66F-7F49705C96E6}" type="presParOf" srcId="{39A0D9E7-60EC-4743-8208-EE42DBF4AC53}" destId="{D919DC33-2475-44A6-A27C-EF4679C29636}" srcOrd="0" destOrd="0" presId="urn:microsoft.com/office/officeart/2018/2/layout/IconVerticalSolidList"/>
    <dgm:cxn modelId="{6E55B054-3E93-4D6E-B010-B1D04794DA8E}" type="presParOf" srcId="{39A0D9E7-60EC-4743-8208-EE42DBF4AC53}" destId="{D90A7E3C-9B71-49FB-B8F4-316A3FAACD5C}" srcOrd="1" destOrd="0" presId="urn:microsoft.com/office/officeart/2018/2/layout/IconVerticalSolidList"/>
    <dgm:cxn modelId="{185E9DEF-7863-43EF-962D-5E2C3D200D65}" type="presParOf" srcId="{39A0D9E7-60EC-4743-8208-EE42DBF4AC53}" destId="{3617729D-04BB-4A1B-A4E8-C6F856DCF614}" srcOrd="2" destOrd="0" presId="urn:microsoft.com/office/officeart/2018/2/layout/IconVerticalSolidList"/>
    <dgm:cxn modelId="{19BBCB6C-2E5E-46BD-80DD-45F153479A54}" type="presParOf" srcId="{39A0D9E7-60EC-4743-8208-EE42DBF4AC53}" destId="{C777777B-EFC3-4D9B-8593-C761C57E6D09}" srcOrd="3" destOrd="0" presId="urn:microsoft.com/office/officeart/2018/2/layout/IconVerticalSolidList"/>
    <dgm:cxn modelId="{7574E2DC-831A-4DA1-A0B0-2FD01E00D970}" type="presParOf" srcId="{1CE2CB1D-6D83-4983-ABD5-2C441F2C7434}" destId="{3C243A47-D31A-49C6-99F3-2E2C663C0CAF}" srcOrd="5" destOrd="0" presId="urn:microsoft.com/office/officeart/2018/2/layout/IconVerticalSolidList"/>
    <dgm:cxn modelId="{1004D9F8-82A2-48CF-8435-7D475540F5CC}" type="presParOf" srcId="{1CE2CB1D-6D83-4983-ABD5-2C441F2C7434}" destId="{6C1E548F-2FF0-4233-A059-80C4F80BB812}" srcOrd="6" destOrd="0" presId="urn:microsoft.com/office/officeart/2018/2/layout/IconVerticalSolidList"/>
    <dgm:cxn modelId="{90025F84-E3AE-4381-A74C-C2759FFC97F8}" type="presParOf" srcId="{6C1E548F-2FF0-4233-A059-80C4F80BB812}" destId="{661B228A-D68C-4C8E-A073-0596BA8A6A63}" srcOrd="0" destOrd="0" presId="urn:microsoft.com/office/officeart/2018/2/layout/IconVerticalSolidList"/>
    <dgm:cxn modelId="{85F9608F-39F3-46C6-AEA9-5176C0EC8B55}" type="presParOf" srcId="{6C1E548F-2FF0-4233-A059-80C4F80BB812}" destId="{B83F2000-0950-4AB4-BC95-04CA1AFCA8C7}" srcOrd="1" destOrd="0" presId="urn:microsoft.com/office/officeart/2018/2/layout/IconVerticalSolidList"/>
    <dgm:cxn modelId="{2B8B4683-62E1-4F85-8044-A37137EBE0B6}" type="presParOf" srcId="{6C1E548F-2FF0-4233-A059-80C4F80BB812}" destId="{40F70C20-6DAF-4A8D-989C-98C6E9AAC906}" srcOrd="2" destOrd="0" presId="urn:microsoft.com/office/officeart/2018/2/layout/IconVerticalSolidList"/>
    <dgm:cxn modelId="{3D7231F8-494D-421F-8368-7A518B722ADB}" type="presParOf" srcId="{6C1E548F-2FF0-4233-A059-80C4F80BB812}" destId="{1117C0C0-27C5-4481-A5BA-31A3084BF7EC}" srcOrd="3" destOrd="0" presId="urn:microsoft.com/office/officeart/2018/2/layout/IconVerticalSolidList"/>
    <dgm:cxn modelId="{284522BA-2BEC-41AF-99DF-FF88E9F8A7B9}" type="presParOf" srcId="{1CE2CB1D-6D83-4983-ABD5-2C441F2C7434}" destId="{79FE6C5C-257B-4473-A887-02D2372A1BEA}" srcOrd="7" destOrd="0" presId="urn:microsoft.com/office/officeart/2018/2/layout/IconVerticalSolidList"/>
    <dgm:cxn modelId="{179078BF-90D7-43E2-859C-A9F0B9931067}" type="presParOf" srcId="{1CE2CB1D-6D83-4983-ABD5-2C441F2C7434}" destId="{01FEEC90-085E-4691-99ED-15ACC3B1C613}" srcOrd="8" destOrd="0" presId="urn:microsoft.com/office/officeart/2018/2/layout/IconVerticalSolidList"/>
    <dgm:cxn modelId="{6A01C5E6-469A-4250-B48D-C3EF09DDFD5F}" type="presParOf" srcId="{01FEEC90-085E-4691-99ED-15ACC3B1C613}" destId="{82EAF432-B367-4024-B4D3-DD12D1AD477D}" srcOrd="0" destOrd="0" presId="urn:microsoft.com/office/officeart/2018/2/layout/IconVerticalSolidList"/>
    <dgm:cxn modelId="{CF156599-E838-4CC5-9ACE-57B3FBECA317}" type="presParOf" srcId="{01FEEC90-085E-4691-99ED-15ACC3B1C613}" destId="{B35F7EA5-B6E3-4BC8-9184-A8850763F3C0}" srcOrd="1" destOrd="0" presId="urn:microsoft.com/office/officeart/2018/2/layout/IconVerticalSolidList"/>
    <dgm:cxn modelId="{7E6D8B99-ECB8-4890-BEDE-EA82EAFFC075}" type="presParOf" srcId="{01FEEC90-085E-4691-99ED-15ACC3B1C613}" destId="{B66E066C-BCCF-4DF5-8214-59B6BCA9FC8C}" srcOrd="2" destOrd="0" presId="urn:microsoft.com/office/officeart/2018/2/layout/IconVerticalSolidList"/>
    <dgm:cxn modelId="{B39FECC8-5F5E-4709-9332-86D6CA173BA7}" type="presParOf" srcId="{01FEEC90-085E-4691-99ED-15ACC3B1C613}" destId="{96310E7F-EF0C-4E4E-B780-A9B64C8F62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6CFA2D-83E8-433D-B880-B8A50B7D6D8F}" type="doc">
      <dgm:prSet loTypeId="urn:microsoft.com/office/officeart/2011/layout/CircleProcess" loCatId="process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668B071-4162-48A2-8203-F7163553D03C}">
      <dgm:prSet custT="1"/>
      <dgm:spPr/>
      <dgm:t>
        <a:bodyPr/>
        <a:lstStyle/>
        <a:p>
          <a:endParaRPr lang="en-US" sz="2000" b="0" i="0" u="none" dirty="0">
            <a:latin typeface="Fira Sans Extra Condensed" panose="020B0503050000020004" pitchFamily="34" charset="0"/>
          </a:endParaRPr>
        </a:p>
        <a:p>
          <a:endParaRPr lang="en-US" sz="2000" b="0" i="0" u="none" dirty="0">
            <a:latin typeface="Fira Sans Extra Condensed" panose="020B0503050000020004" pitchFamily="34" charset="0"/>
          </a:endParaRPr>
        </a:p>
        <a:p>
          <a:r>
            <a:rPr lang="en-US" sz="2000" b="0" i="0" u="none" dirty="0">
              <a:latin typeface="Fira Sans Extra Condensed" panose="020B0503050000020004" pitchFamily="34" charset="0"/>
            </a:rPr>
            <a:t>Allows educators to intervene </a:t>
          </a:r>
          <a:r>
            <a:rPr lang="en-US" sz="2000" b="0" i="0" u="none" dirty="0">
              <a:solidFill>
                <a:srgbClr val="3647B6"/>
              </a:solidFill>
              <a:latin typeface="Fira Sans Extra Condensed" panose="020B0503050000020004" pitchFamily="34" charset="0"/>
            </a:rPr>
            <a:t>with targeted evidence-based instruction </a:t>
          </a:r>
          <a:r>
            <a:rPr lang="en-US" sz="2000" b="0" i="0" u="none" dirty="0">
              <a:latin typeface="Fira Sans Extra Condensed" panose="020B0503050000020004" pitchFamily="34" charset="0"/>
            </a:rPr>
            <a:t>at the first indication that additional support is needed.</a:t>
          </a:r>
          <a:endParaRPr lang="en-US" sz="2000" b="0" dirty="0">
            <a:latin typeface="Fira Sans Extra Condensed" panose="020B05030500000200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Allows educators to intervene with targeted evidence-based instruction at the first indication that additional support is needed.&#10;"/>
        </a:ext>
      </dgm:extLst>
    </dgm:pt>
    <dgm:pt modelId="{01349D2F-D96D-4226-B0D3-A1ABC2F89E91}" type="parTrans" cxnId="{C33D8C26-C76C-4279-8A28-35E8DEC832FA}">
      <dgm:prSet/>
      <dgm:spPr/>
      <dgm:t>
        <a:bodyPr/>
        <a:lstStyle/>
        <a:p>
          <a:endParaRPr lang="en-US"/>
        </a:p>
      </dgm:t>
    </dgm:pt>
    <dgm:pt modelId="{CD615F25-7374-4A6E-B51C-81CDABC1B983}" type="sibTrans" cxnId="{C33D8C26-C76C-4279-8A28-35E8DEC832FA}">
      <dgm:prSet/>
      <dgm:spPr/>
      <dgm:t>
        <a:bodyPr/>
        <a:lstStyle/>
        <a:p>
          <a:endParaRPr lang="en-US"/>
        </a:p>
      </dgm:t>
    </dgm:pt>
    <dgm:pt modelId="{24F5CB89-7B83-4192-BE9D-B9269A1957EF}">
      <dgm:prSet phldrT="[Text]" custT="1"/>
      <dgm:spPr/>
      <dgm:t>
        <a:bodyPr/>
        <a:lstStyle/>
        <a:p>
          <a:endParaRPr lang="en-US" sz="2000" b="0" i="0" u="none" dirty="0">
            <a:latin typeface="Fira Sans Extra Condensed" panose="020B0503050000020004" pitchFamily="34" charset="0"/>
          </a:endParaRPr>
        </a:p>
        <a:p>
          <a:endParaRPr lang="en-US" sz="2000" b="0" i="0" u="none" dirty="0">
            <a:latin typeface="Fira Sans Extra Condensed" panose="020B0503050000020004" pitchFamily="34" charset="0"/>
          </a:endParaRPr>
        </a:p>
        <a:p>
          <a:r>
            <a:rPr lang="en-US" sz="2000" b="0" i="0" u="none" dirty="0">
              <a:latin typeface="Fira Sans Extra Condensed" panose="020B0503050000020004" pitchFamily="34" charset="0"/>
            </a:rPr>
            <a:t>Proactively designed to gather information on the most </a:t>
          </a:r>
          <a:r>
            <a:rPr lang="en-US" sz="2000" b="0" i="0" u="none" dirty="0">
              <a:solidFill>
                <a:srgbClr val="3647B6"/>
              </a:solidFill>
              <a:latin typeface="Fira Sans Extra Condensed" panose="020B0503050000020004" pitchFamily="34" charset="0"/>
            </a:rPr>
            <a:t>predictive literacy skills</a:t>
          </a:r>
          <a:r>
            <a:rPr lang="en-US" sz="2000" b="0" i="0" u="none" dirty="0">
              <a:latin typeface="Fira Sans Extra Condensed" panose="020B0503050000020004" pitchFamily="34" charset="0"/>
            </a:rPr>
            <a:t> to identify each student’s risk of experiencing reading difficulties.</a:t>
          </a:r>
        </a:p>
      </dgm:t>
      <dgm:extLst>
        <a:ext uri="{E40237B7-FDA0-4F09-8148-C483321AD2D9}">
          <dgm14:cNvPr xmlns:dgm14="http://schemas.microsoft.com/office/drawing/2010/diagram" id="0" name="" descr="Proactively designed to gather information on the most predictive literacy skills to identify each student’s risk of experiencing reading difficulties.&#10;"/>
        </a:ext>
      </dgm:extLst>
    </dgm:pt>
    <dgm:pt modelId="{55FA195C-7953-4AC0-BFEF-60F36787EE67}" type="sibTrans" cxnId="{82A1BD55-4BA2-4BF6-AD7D-7FAECE1B5B78}">
      <dgm:prSet/>
      <dgm:spPr/>
      <dgm:t>
        <a:bodyPr/>
        <a:lstStyle/>
        <a:p>
          <a:endParaRPr lang="en-US"/>
        </a:p>
      </dgm:t>
    </dgm:pt>
    <dgm:pt modelId="{1DF05F48-D9EB-4D85-8591-43313AC3A4BC}" type="parTrans" cxnId="{82A1BD55-4BA2-4BF6-AD7D-7FAECE1B5B78}">
      <dgm:prSet/>
      <dgm:spPr/>
      <dgm:t>
        <a:bodyPr/>
        <a:lstStyle/>
        <a:p>
          <a:endParaRPr lang="en-US"/>
        </a:p>
      </dgm:t>
    </dgm:pt>
    <dgm:pt modelId="{FC5C30FF-8FBF-47D4-8063-2ED490AD20BD}" type="pres">
      <dgm:prSet presAssocID="{8F6CFA2D-83E8-433D-B880-B8A50B7D6D8F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48D5316E-0E9C-4422-8741-7DEF1E8D529C}" type="pres">
      <dgm:prSet presAssocID="{0668B071-4162-48A2-8203-F7163553D03C}" presName="Accent2" presStyleCnt="0"/>
      <dgm:spPr/>
    </dgm:pt>
    <dgm:pt modelId="{582F557A-3883-4F10-852D-E4087A35B5BE}" type="pres">
      <dgm:prSet presAssocID="{0668B071-4162-48A2-8203-F7163553D03C}" presName="Accent" presStyleLbl="node1" presStyleIdx="0" presStyleCnt="2" custLinFactNeighborX="2472"/>
      <dgm:spPr/>
    </dgm:pt>
    <dgm:pt modelId="{38F86B03-16F9-4C6C-ADF4-8288D5F81BCE}" type="pres">
      <dgm:prSet presAssocID="{0668B071-4162-48A2-8203-F7163553D03C}" presName="ParentBackground2" presStyleCnt="0"/>
      <dgm:spPr/>
    </dgm:pt>
    <dgm:pt modelId="{746EFC95-91BB-49BA-86D9-D7D8508D05AF}" type="pres">
      <dgm:prSet presAssocID="{0668B071-4162-48A2-8203-F7163553D03C}" presName="ParentBackground" presStyleLbl="fgAcc1" presStyleIdx="0" presStyleCnt="2" custLinFactNeighborX="3528"/>
      <dgm:spPr/>
    </dgm:pt>
    <dgm:pt modelId="{2CC996D7-C4FB-4E6F-9B17-86245F0E0A8A}" type="pres">
      <dgm:prSet presAssocID="{0668B071-4162-48A2-8203-F7163553D03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96BD20C-37B4-435C-8E1A-E9E58A9CF472}" type="pres">
      <dgm:prSet presAssocID="{24F5CB89-7B83-4192-BE9D-B9269A1957EF}" presName="Accent1" presStyleCnt="0"/>
      <dgm:spPr/>
    </dgm:pt>
    <dgm:pt modelId="{15435B82-632B-4854-8F9C-C3107B2EEDAA}" type="pres">
      <dgm:prSet presAssocID="{24F5CB89-7B83-4192-BE9D-B9269A1957EF}" presName="Accent" presStyleLbl="node1" presStyleIdx="1" presStyleCnt="2"/>
      <dgm:spPr/>
    </dgm:pt>
    <dgm:pt modelId="{2E08EDF3-EF43-4038-8B9D-2CAE9D9AAE17}" type="pres">
      <dgm:prSet presAssocID="{24F5CB89-7B83-4192-BE9D-B9269A1957EF}" presName="ParentBackground1" presStyleCnt="0"/>
      <dgm:spPr/>
    </dgm:pt>
    <dgm:pt modelId="{8D86C579-C1DA-4737-8ECA-492007A578C4}" type="pres">
      <dgm:prSet presAssocID="{24F5CB89-7B83-4192-BE9D-B9269A1957EF}" presName="ParentBackground" presStyleLbl="fgAcc1" presStyleIdx="1" presStyleCnt="2"/>
      <dgm:spPr/>
    </dgm:pt>
    <dgm:pt modelId="{8382E970-E9F2-404E-8EF0-821C824F564D}" type="pres">
      <dgm:prSet presAssocID="{24F5CB89-7B83-4192-BE9D-B9269A1957E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9B4DD515-A95E-4639-8D05-D67A2ADBF539}" type="presOf" srcId="{8F6CFA2D-83E8-433D-B880-B8A50B7D6D8F}" destId="{FC5C30FF-8FBF-47D4-8063-2ED490AD20BD}" srcOrd="0" destOrd="0" presId="urn:microsoft.com/office/officeart/2011/layout/CircleProcess"/>
    <dgm:cxn modelId="{137FC821-C8A0-42F2-B78C-7AB59224E81C}" type="presOf" srcId="{24F5CB89-7B83-4192-BE9D-B9269A1957EF}" destId="{8382E970-E9F2-404E-8EF0-821C824F564D}" srcOrd="1" destOrd="0" presId="urn:microsoft.com/office/officeart/2011/layout/CircleProcess"/>
    <dgm:cxn modelId="{2B613822-E9D9-4625-8AB1-94943A99C936}" type="presOf" srcId="{0668B071-4162-48A2-8203-F7163553D03C}" destId="{746EFC95-91BB-49BA-86D9-D7D8508D05AF}" srcOrd="0" destOrd="0" presId="urn:microsoft.com/office/officeart/2011/layout/CircleProcess"/>
    <dgm:cxn modelId="{C33D8C26-C76C-4279-8A28-35E8DEC832FA}" srcId="{8F6CFA2D-83E8-433D-B880-B8A50B7D6D8F}" destId="{0668B071-4162-48A2-8203-F7163553D03C}" srcOrd="1" destOrd="0" parTransId="{01349D2F-D96D-4226-B0D3-A1ABC2F89E91}" sibTransId="{CD615F25-7374-4A6E-B51C-81CDABC1B983}"/>
    <dgm:cxn modelId="{8759836F-4419-4EA8-8C09-63FFA5EEBFD6}" type="presOf" srcId="{0668B071-4162-48A2-8203-F7163553D03C}" destId="{2CC996D7-C4FB-4E6F-9B17-86245F0E0A8A}" srcOrd="1" destOrd="0" presId="urn:microsoft.com/office/officeart/2011/layout/CircleProcess"/>
    <dgm:cxn modelId="{82A1BD55-4BA2-4BF6-AD7D-7FAECE1B5B78}" srcId="{8F6CFA2D-83E8-433D-B880-B8A50B7D6D8F}" destId="{24F5CB89-7B83-4192-BE9D-B9269A1957EF}" srcOrd="0" destOrd="0" parTransId="{1DF05F48-D9EB-4D85-8591-43313AC3A4BC}" sibTransId="{55FA195C-7953-4AC0-BFEF-60F36787EE67}"/>
    <dgm:cxn modelId="{DC91FEE5-3DD4-4902-A210-737F2EFD3190}" type="presOf" srcId="{24F5CB89-7B83-4192-BE9D-B9269A1957EF}" destId="{8D86C579-C1DA-4737-8ECA-492007A578C4}" srcOrd="0" destOrd="0" presId="urn:microsoft.com/office/officeart/2011/layout/CircleProcess"/>
    <dgm:cxn modelId="{BAEB4678-4D23-4018-84BE-1F35AD3E69F5}" type="presParOf" srcId="{FC5C30FF-8FBF-47D4-8063-2ED490AD20BD}" destId="{48D5316E-0E9C-4422-8741-7DEF1E8D529C}" srcOrd="0" destOrd="0" presId="urn:microsoft.com/office/officeart/2011/layout/CircleProcess"/>
    <dgm:cxn modelId="{46A71487-0D54-4DDE-8E52-F615002A0C7A}" type="presParOf" srcId="{48D5316E-0E9C-4422-8741-7DEF1E8D529C}" destId="{582F557A-3883-4F10-852D-E4087A35B5BE}" srcOrd="0" destOrd="0" presId="urn:microsoft.com/office/officeart/2011/layout/CircleProcess"/>
    <dgm:cxn modelId="{13D3F543-3B02-4482-9390-C12DF82F2267}" type="presParOf" srcId="{FC5C30FF-8FBF-47D4-8063-2ED490AD20BD}" destId="{38F86B03-16F9-4C6C-ADF4-8288D5F81BCE}" srcOrd="1" destOrd="0" presId="urn:microsoft.com/office/officeart/2011/layout/CircleProcess"/>
    <dgm:cxn modelId="{F309DFA2-5451-474A-AB8A-373802760FD5}" type="presParOf" srcId="{38F86B03-16F9-4C6C-ADF4-8288D5F81BCE}" destId="{746EFC95-91BB-49BA-86D9-D7D8508D05AF}" srcOrd="0" destOrd="0" presId="urn:microsoft.com/office/officeart/2011/layout/CircleProcess"/>
    <dgm:cxn modelId="{14370157-3553-4DF4-A014-9375678CE238}" type="presParOf" srcId="{FC5C30FF-8FBF-47D4-8063-2ED490AD20BD}" destId="{2CC996D7-C4FB-4E6F-9B17-86245F0E0A8A}" srcOrd="2" destOrd="0" presId="urn:microsoft.com/office/officeart/2011/layout/CircleProcess"/>
    <dgm:cxn modelId="{81A54A77-B095-4AA7-BE12-B304F2B69E1F}" type="presParOf" srcId="{FC5C30FF-8FBF-47D4-8063-2ED490AD20BD}" destId="{496BD20C-37B4-435C-8E1A-E9E58A9CF472}" srcOrd="3" destOrd="0" presId="urn:microsoft.com/office/officeart/2011/layout/CircleProcess"/>
    <dgm:cxn modelId="{B69FB150-63B5-44EE-B710-4367F62C341B}" type="presParOf" srcId="{496BD20C-37B4-435C-8E1A-E9E58A9CF472}" destId="{15435B82-632B-4854-8F9C-C3107B2EEDAA}" srcOrd="0" destOrd="0" presId="urn:microsoft.com/office/officeart/2011/layout/CircleProcess"/>
    <dgm:cxn modelId="{4A7054E2-5A73-427D-A92D-B94DE498A127}" type="presParOf" srcId="{FC5C30FF-8FBF-47D4-8063-2ED490AD20BD}" destId="{2E08EDF3-EF43-4038-8B9D-2CAE9D9AAE17}" srcOrd="4" destOrd="0" presId="urn:microsoft.com/office/officeart/2011/layout/CircleProcess"/>
    <dgm:cxn modelId="{414E9B0E-518C-4C9F-92A2-4720D32193B2}" type="presParOf" srcId="{2E08EDF3-EF43-4038-8B9D-2CAE9D9AAE17}" destId="{8D86C579-C1DA-4737-8ECA-492007A578C4}" srcOrd="0" destOrd="0" presId="urn:microsoft.com/office/officeart/2011/layout/CircleProcess"/>
    <dgm:cxn modelId="{AD79EB40-B50D-45D8-A88A-6974457A928A}" type="presParOf" srcId="{FC5C30FF-8FBF-47D4-8063-2ED490AD20BD}" destId="{8382E970-E9F2-404E-8EF0-821C824F564D}" srcOrd="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A565F-CD1D-4E57-91BF-B572B93D1BBF}">
      <dsp:nvSpPr>
        <dsp:cNvPr id="0" name=""/>
        <dsp:cNvSpPr/>
      </dsp:nvSpPr>
      <dsp:spPr>
        <a:xfrm rot="5400000">
          <a:off x="3449266" y="-1230777"/>
          <a:ext cx="1002061" cy="371792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Segoe UI Semibold"/>
            </a:rPr>
            <a:t>Are known and valued</a:t>
          </a:r>
          <a:endParaRPr lang="en-US" sz="1700" kern="1200" dirty="0"/>
        </a:p>
      </dsp:txBody>
      <dsp:txXfrm rot="-5400000">
        <a:off x="2091334" y="176072"/>
        <a:ext cx="3669010" cy="904227"/>
      </dsp:txXfrm>
    </dsp:sp>
    <dsp:sp modelId="{C625CF21-C0CE-427C-856C-6DE7A8B33D8A}">
      <dsp:nvSpPr>
        <dsp:cNvPr id="0" name=""/>
        <dsp:cNvSpPr/>
      </dsp:nvSpPr>
      <dsp:spPr>
        <a:xfrm>
          <a:off x="0" y="1897"/>
          <a:ext cx="2091333" cy="125257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Segoe UI Semibold"/>
            </a:rPr>
            <a:t>All students</a:t>
          </a:r>
          <a:endParaRPr lang="en-US" sz="2100" kern="1200" dirty="0"/>
        </a:p>
      </dsp:txBody>
      <dsp:txXfrm>
        <a:off x="61146" y="63043"/>
        <a:ext cx="1969041" cy="1130285"/>
      </dsp:txXfrm>
    </dsp:sp>
    <dsp:sp modelId="{22C5200A-4F3E-413A-A0C2-5E5FE3F5BD79}">
      <dsp:nvSpPr>
        <dsp:cNvPr id="0" name=""/>
        <dsp:cNvSpPr/>
      </dsp:nvSpPr>
      <dsp:spPr>
        <a:xfrm rot="5400000">
          <a:off x="3449266" y="84428"/>
          <a:ext cx="1002061" cy="3717927"/>
        </a:xfrm>
        <a:prstGeom prst="round2SameRect">
          <a:avLst/>
        </a:prstGeom>
        <a:solidFill>
          <a:schemeClr val="accent2">
            <a:tint val="40000"/>
            <a:alpha val="90000"/>
            <a:hueOff val="589957"/>
            <a:satOff val="12327"/>
            <a:lumOff val="50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589957"/>
              <a:satOff val="12327"/>
              <a:lumOff val="50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>
              <a:latin typeface="Segoe UI Semibold"/>
            </a:rPr>
            <a:t>Are relevant, real-world and interactive</a:t>
          </a:r>
        </a:p>
      </dsp:txBody>
      <dsp:txXfrm rot="-5400000">
        <a:off x="2091334" y="1491278"/>
        <a:ext cx="3669010" cy="904227"/>
      </dsp:txXfrm>
    </dsp:sp>
    <dsp:sp modelId="{24CED813-7888-430C-AFDB-9D3A24B568CB}">
      <dsp:nvSpPr>
        <dsp:cNvPr id="0" name=""/>
        <dsp:cNvSpPr/>
      </dsp:nvSpPr>
      <dsp:spPr>
        <a:xfrm>
          <a:off x="0" y="1317103"/>
          <a:ext cx="2091333" cy="1252577"/>
        </a:xfrm>
        <a:prstGeom prst="roundRect">
          <a:avLst/>
        </a:prstGeom>
        <a:gradFill rotWithShape="0">
          <a:gsLst>
            <a:gs pos="0">
              <a:schemeClr val="accent2">
                <a:hueOff val="627618"/>
                <a:satOff val="8036"/>
                <a:lumOff val="-30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27618"/>
                <a:satOff val="8036"/>
                <a:lumOff val="-30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27618"/>
                <a:satOff val="8036"/>
                <a:lumOff val="-30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Segoe UI Semibold"/>
            </a:rPr>
            <a:t>Learning experiences </a:t>
          </a:r>
          <a:endParaRPr lang="en-US" sz="2100" kern="1200"/>
        </a:p>
      </dsp:txBody>
      <dsp:txXfrm>
        <a:off x="61146" y="1378249"/>
        <a:ext cx="1969041" cy="1130285"/>
      </dsp:txXfrm>
    </dsp:sp>
    <dsp:sp modelId="{48523046-28B0-4CA5-BB43-DD387BCF65C6}">
      <dsp:nvSpPr>
        <dsp:cNvPr id="0" name=""/>
        <dsp:cNvSpPr/>
      </dsp:nvSpPr>
      <dsp:spPr>
        <a:xfrm rot="5400000">
          <a:off x="3449266" y="1399635"/>
          <a:ext cx="1002061" cy="3717927"/>
        </a:xfrm>
        <a:prstGeom prst="round2SameRect">
          <a:avLst/>
        </a:prstGeom>
        <a:solidFill>
          <a:schemeClr val="accent2">
            <a:tint val="40000"/>
            <a:alpha val="90000"/>
            <a:hueOff val="1179915"/>
            <a:satOff val="24654"/>
            <a:lumOff val="101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1179915"/>
              <a:satOff val="24654"/>
              <a:lumOff val="101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Segoe UI Semibold"/>
            </a:rPr>
            <a:t>Enable students to excel at grade level and beyond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>
            <a:latin typeface="Segoe UI Semibold"/>
          </a:endParaRPr>
        </a:p>
      </dsp:txBody>
      <dsp:txXfrm rot="-5400000">
        <a:off x="2091334" y="2806485"/>
        <a:ext cx="3669010" cy="904227"/>
      </dsp:txXfrm>
    </dsp:sp>
    <dsp:sp modelId="{BEF76E51-4B0A-4CD7-8E87-ACA209BCE8EA}">
      <dsp:nvSpPr>
        <dsp:cNvPr id="0" name=""/>
        <dsp:cNvSpPr/>
      </dsp:nvSpPr>
      <dsp:spPr>
        <a:xfrm>
          <a:off x="0" y="2632309"/>
          <a:ext cx="2091333" cy="1252577"/>
        </a:xfrm>
        <a:prstGeom prst="roundRect">
          <a:avLst/>
        </a:prstGeom>
        <a:gradFill rotWithShape="0">
          <a:gsLst>
            <a:gs pos="0">
              <a:schemeClr val="accent2">
                <a:hueOff val="1255236"/>
                <a:satOff val="16072"/>
                <a:lumOff val="-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55236"/>
                <a:satOff val="16072"/>
                <a:lumOff val="-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55236"/>
                <a:satOff val="16072"/>
                <a:lumOff val="-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Segoe UI Semibold"/>
            </a:rPr>
            <a:t>Individualized supports</a:t>
          </a:r>
        </a:p>
      </dsp:txBody>
      <dsp:txXfrm>
        <a:off x="61146" y="2693455"/>
        <a:ext cx="1969041" cy="1130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195EF-47E9-4DDF-9779-D9D1575A6DF8}">
      <dsp:nvSpPr>
        <dsp:cNvPr id="0" name=""/>
        <dsp:cNvSpPr/>
      </dsp:nvSpPr>
      <dsp:spPr>
        <a:xfrm>
          <a:off x="0" y="6995"/>
          <a:ext cx="6364224" cy="9166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45C7B-DC85-41F4-9A4B-E91E1E1F35A8}">
      <dsp:nvSpPr>
        <dsp:cNvPr id="0" name=""/>
        <dsp:cNvSpPr/>
      </dsp:nvSpPr>
      <dsp:spPr>
        <a:xfrm>
          <a:off x="277283" y="213239"/>
          <a:ext cx="504152" cy="5041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EDF7C2-9FC7-4964-A8A5-BE78E4916D35}">
      <dsp:nvSpPr>
        <dsp:cNvPr id="0" name=""/>
        <dsp:cNvSpPr/>
      </dsp:nvSpPr>
      <dsp:spPr>
        <a:xfrm>
          <a:off x="1058719" y="6995"/>
          <a:ext cx="5304469" cy="91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11" tIns="97011" rIns="97011" bIns="9701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Monthly Office Hours will happen throughout the 2023-2024 school year</a:t>
          </a:r>
        </a:p>
      </dsp:txBody>
      <dsp:txXfrm>
        <a:off x="1058719" y="6995"/>
        <a:ext cx="5304469" cy="916640"/>
      </dsp:txXfrm>
    </dsp:sp>
    <dsp:sp modelId="{BC0D795C-8D2D-4E43-A282-266AB15E5BC6}">
      <dsp:nvSpPr>
        <dsp:cNvPr id="0" name=""/>
        <dsp:cNvSpPr/>
      </dsp:nvSpPr>
      <dsp:spPr>
        <a:xfrm>
          <a:off x="0" y="1152795"/>
          <a:ext cx="6364224" cy="9166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7E5E6-D6D4-4DBE-95C3-8C8BC32FBC7D}">
      <dsp:nvSpPr>
        <dsp:cNvPr id="0" name=""/>
        <dsp:cNvSpPr/>
      </dsp:nvSpPr>
      <dsp:spPr>
        <a:xfrm>
          <a:off x="277283" y="1359039"/>
          <a:ext cx="504152" cy="5041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69D91-A0C6-4CC6-B260-714FA57F2999}">
      <dsp:nvSpPr>
        <dsp:cNvPr id="0" name=""/>
        <dsp:cNvSpPr/>
      </dsp:nvSpPr>
      <dsp:spPr>
        <a:xfrm>
          <a:off x="1058719" y="1152795"/>
          <a:ext cx="2863900" cy="91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11" tIns="97011" rIns="97011" bIns="9701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Training of Trainers Sessions, Fall 2023</a:t>
          </a:r>
        </a:p>
      </dsp:txBody>
      <dsp:txXfrm>
        <a:off x="1058719" y="1152795"/>
        <a:ext cx="2863900" cy="916640"/>
      </dsp:txXfrm>
    </dsp:sp>
    <dsp:sp modelId="{9A32F7BC-E917-4D22-9B46-D52800A91FB3}">
      <dsp:nvSpPr>
        <dsp:cNvPr id="0" name=""/>
        <dsp:cNvSpPr/>
      </dsp:nvSpPr>
      <dsp:spPr>
        <a:xfrm>
          <a:off x="3922620" y="1152795"/>
          <a:ext cx="2440568" cy="91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11" tIns="97011" rIns="97011" bIns="9701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Full Day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 Person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Regional</a:t>
          </a:r>
        </a:p>
      </dsp:txBody>
      <dsp:txXfrm>
        <a:off x="3922620" y="1152795"/>
        <a:ext cx="2440568" cy="916640"/>
      </dsp:txXfrm>
    </dsp:sp>
    <dsp:sp modelId="{D919DC33-2475-44A6-A27C-EF4679C29636}">
      <dsp:nvSpPr>
        <dsp:cNvPr id="0" name=""/>
        <dsp:cNvSpPr/>
      </dsp:nvSpPr>
      <dsp:spPr>
        <a:xfrm>
          <a:off x="0" y="2298595"/>
          <a:ext cx="6364224" cy="9166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A7E3C-9B71-49FB-B8F4-316A3FAACD5C}">
      <dsp:nvSpPr>
        <dsp:cNvPr id="0" name=""/>
        <dsp:cNvSpPr/>
      </dsp:nvSpPr>
      <dsp:spPr>
        <a:xfrm>
          <a:off x="277283" y="2504839"/>
          <a:ext cx="504152" cy="5041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7777B-EFC3-4D9B-8593-C761C57E6D09}">
      <dsp:nvSpPr>
        <dsp:cNvPr id="0" name=""/>
        <dsp:cNvSpPr/>
      </dsp:nvSpPr>
      <dsp:spPr>
        <a:xfrm>
          <a:off x="1058719" y="2298595"/>
          <a:ext cx="5304469" cy="91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11" tIns="97011" rIns="97011" bIns="9701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Process Guide</a:t>
          </a:r>
        </a:p>
      </dsp:txBody>
      <dsp:txXfrm>
        <a:off x="1058719" y="2298595"/>
        <a:ext cx="5304469" cy="916640"/>
      </dsp:txXfrm>
    </dsp:sp>
    <dsp:sp modelId="{661B228A-D68C-4C8E-A073-0596BA8A6A63}">
      <dsp:nvSpPr>
        <dsp:cNvPr id="0" name=""/>
        <dsp:cNvSpPr/>
      </dsp:nvSpPr>
      <dsp:spPr>
        <a:xfrm>
          <a:off x="0" y="3444396"/>
          <a:ext cx="6364224" cy="9166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3F2000-0950-4AB4-BC95-04CA1AFCA8C7}">
      <dsp:nvSpPr>
        <dsp:cNvPr id="0" name=""/>
        <dsp:cNvSpPr/>
      </dsp:nvSpPr>
      <dsp:spPr>
        <a:xfrm>
          <a:off x="277283" y="3650640"/>
          <a:ext cx="504152" cy="5041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7C0C0-27C5-4481-A5BA-31A3084BF7EC}">
      <dsp:nvSpPr>
        <dsp:cNvPr id="0" name=""/>
        <dsp:cNvSpPr/>
      </dsp:nvSpPr>
      <dsp:spPr>
        <a:xfrm>
          <a:off x="1058719" y="3444396"/>
          <a:ext cx="5304469" cy="91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11" tIns="97011" rIns="97011" bIns="9701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Sample IEPs</a:t>
          </a:r>
        </a:p>
      </dsp:txBody>
      <dsp:txXfrm>
        <a:off x="1058719" y="3444396"/>
        <a:ext cx="5304469" cy="916640"/>
      </dsp:txXfrm>
    </dsp:sp>
    <dsp:sp modelId="{82EAF432-B367-4024-B4D3-DD12D1AD477D}">
      <dsp:nvSpPr>
        <dsp:cNvPr id="0" name=""/>
        <dsp:cNvSpPr/>
      </dsp:nvSpPr>
      <dsp:spPr>
        <a:xfrm>
          <a:off x="0" y="4590196"/>
          <a:ext cx="6364224" cy="9166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F7EA5-B6E3-4BC8-9184-A8850763F3C0}">
      <dsp:nvSpPr>
        <dsp:cNvPr id="0" name=""/>
        <dsp:cNvSpPr/>
      </dsp:nvSpPr>
      <dsp:spPr>
        <a:xfrm>
          <a:off x="277283" y="4796440"/>
          <a:ext cx="504152" cy="50415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10E7F-EF0C-4E4E-B780-A9B64C8F6235}">
      <dsp:nvSpPr>
        <dsp:cNvPr id="0" name=""/>
        <dsp:cNvSpPr/>
      </dsp:nvSpPr>
      <dsp:spPr>
        <a:xfrm>
          <a:off x="1058719" y="4590196"/>
          <a:ext cx="5304469" cy="91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11" tIns="97011" rIns="97011" bIns="9701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Crosswalk</a:t>
          </a:r>
        </a:p>
      </dsp:txBody>
      <dsp:txXfrm>
        <a:off x="1058719" y="4590196"/>
        <a:ext cx="5304469" cy="916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F557A-3883-4F10-852D-E4087A35B5BE}">
      <dsp:nvSpPr>
        <dsp:cNvPr id="0" name=""/>
        <dsp:cNvSpPr/>
      </dsp:nvSpPr>
      <dsp:spPr>
        <a:xfrm>
          <a:off x="5549819" y="1344738"/>
          <a:ext cx="3493061" cy="34930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6EFC95-91BB-49BA-86D9-D7D8508D05AF}">
      <dsp:nvSpPr>
        <dsp:cNvPr id="0" name=""/>
        <dsp:cNvSpPr/>
      </dsp:nvSpPr>
      <dsp:spPr>
        <a:xfrm>
          <a:off x="5694850" y="1461192"/>
          <a:ext cx="3259518" cy="326010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u="none" kern="1200" dirty="0">
            <a:latin typeface="Fira Sans Extra Condensed" panose="020B05030500000200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u="none" kern="1200" dirty="0">
            <a:latin typeface="Fira Sans Extra Condensed" panose="020B05030500000200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>
              <a:latin typeface="Fira Sans Extra Condensed" panose="020B0503050000020004" pitchFamily="34" charset="0"/>
            </a:rPr>
            <a:t>Allows educators to intervene </a:t>
          </a:r>
          <a:r>
            <a:rPr lang="en-US" sz="2000" b="0" i="0" u="none" kern="1200" dirty="0">
              <a:solidFill>
                <a:srgbClr val="3647B6"/>
              </a:solidFill>
              <a:latin typeface="Fira Sans Extra Condensed" panose="020B0503050000020004" pitchFamily="34" charset="0"/>
            </a:rPr>
            <a:t>with targeted evidence-based instruction </a:t>
          </a:r>
          <a:r>
            <a:rPr lang="en-US" sz="2000" b="0" i="0" u="none" kern="1200" dirty="0">
              <a:latin typeface="Fira Sans Extra Condensed" panose="020B0503050000020004" pitchFamily="34" charset="0"/>
            </a:rPr>
            <a:t>at the first indication that additional support is needed.</a:t>
          </a:r>
          <a:endParaRPr lang="en-US" sz="2000" b="0" kern="1200" dirty="0">
            <a:latin typeface="Fira Sans Extra Condensed" panose="020B0503050000020004" pitchFamily="34" charset="0"/>
          </a:endParaRPr>
        </a:p>
      </dsp:txBody>
      <dsp:txXfrm>
        <a:off x="6161160" y="1927009"/>
        <a:ext cx="2328448" cy="2328469"/>
      </dsp:txXfrm>
    </dsp:sp>
    <dsp:sp modelId="{15435B82-632B-4854-8F9C-C3107B2EEDAA}">
      <dsp:nvSpPr>
        <dsp:cNvPr id="0" name=""/>
        <dsp:cNvSpPr/>
      </dsp:nvSpPr>
      <dsp:spPr>
        <a:xfrm rot="2700000">
          <a:off x="1854356" y="1344349"/>
          <a:ext cx="3493176" cy="3493176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86C579-C1DA-4737-8ECA-492007A578C4}">
      <dsp:nvSpPr>
        <dsp:cNvPr id="0" name=""/>
        <dsp:cNvSpPr/>
      </dsp:nvSpPr>
      <dsp:spPr>
        <a:xfrm>
          <a:off x="1971185" y="1461192"/>
          <a:ext cx="3259518" cy="326010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u="none" kern="1200" dirty="0">
            <a:latin typeface="Fira Sans Extra Condensed" panose="020B05030500000200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u="none" kern="1200" dirty="0">
            <a:latin typeface="Fira Sans Extra Condensed" panose="020B05030500000200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>
              <a:latin typeface="Fira Sans Extra Condensed" panose="020B0503050000020004" pitchFamily="34" charset="0"/>
            </a:rPr>
            <a:t>Proactively designed to gather information on the most </a:t>
          </a:r>
          <a:r>
            <a:rPr lang="en-US" sz="2000" b="0" i="0" u="none" kern="1200" dirty="0">
              <a:solidFill>
                <a:srgbClr val="3647B6"/>
              </a:solidFill>
              <a:latin typeface="Fira Sans Extra Condensed" panose="020B0503050000020004" pitchFamily="34" charset="0"/>
            </a:rPr>
            <a:t>predictive literacy skills</a:t>
          </a:r>
          <a:r>
            <a:rPr lang="en-US" sz="2000" b="0" i="0" u="none" kern="1200" dirty="0">
              <a:latin typeface="Fira Sans Extra Condensed" panose="020B0503050000020004" pitchFamily="34" charset="0"/>
            </a:rPr>
            <a:t> to identify each student’s risk of experiencing reading difficulties.</a:t>
          </a:r>
        </a:p>
      </dsp:txBody>
      <dsp:txXfrm>
        <a:off x="2436720" y="1927009"/>
        <a:ext cx="2328448" cy="2328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BAEEC-94B6-4DFE-87ED-7B04DAC9E0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928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94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FC15E-7FD1-034A-9729-2C6FA6821F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475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97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FC15E-7FD1-034A-9729-2C6FA6821F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440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FC15E-7FD1-034A-9729-2C6FA6821F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255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25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FC15E-7FD1-034A-9729-2C6FA6821F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959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FC15E-7FD1-034A-9729-2C6FA6821F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947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FC15E-7FD1-034A-9729-2C6FA6821F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03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53A684-1B3A-4D97-B943-4E1B5A33A6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955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05DF7C-5694-4752-9CF1-6ECF10109E2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19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48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FFF73-5DB7-43DC-9DFD-2D8D3C2587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78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22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53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55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FC15E-7FD1-034A-9729-2C6FA6821F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987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FC15E-7FD1-034A-9729-2C6FA6821F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44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8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7615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302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1097280" y="1845733"/>
            <a:ext cx="10058400" cy="40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 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◦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9900459" y="6459785"/>
            <a:ext cx="131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0067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1_Two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4937600" cy="40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 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◦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600" cy="40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 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◦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9900459" y="6459785"/>
            <a:ext cx="131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45392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346038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BB5A-1B01-4F6C-9915-D98A06899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5AE66D-1BD6-426F-A62D-1C6798AA5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75A80-226B-45E2-8E98-E5971A044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5104-EAA6-4C57-961C-80D6D97293A6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E21A2-9BA8-436E-A717-5417F5B72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C3FC3-48A2-4FE2-8BA0-FFCF3EE6D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607B-091A-4F58-9F66-8D6877E9A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74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30EB0-7E5A-47A2-BB88-8EBB219E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FCCAD-E294-4FB9-970F-60E70068D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14C5-6C7F-4154-BF1C-D0586F4AD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5104-EAA6-4C57-961C-80D6D97293A6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7DBB8-6815-4C98-9A69-B1F2EB38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54F6F-8916-43C5-A668-65C9BE85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607B-091A-4F58-9F66-8D6877E9A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22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1AAC9-6D56-4CBB-9E6B-9263704E8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F309D-F052-41BD-9D24-5BEC904DB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A4042-A8BC-4630-BE97-B4724BC6D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5104-EAA6-4C57-961C-80D6D97293A6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E39CC-9F36-4AB0-BDA0-4F56FB01B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28F8D-B5E8-49C3-8CBB-BA1AABF30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607B-091A-4F58-9F66-8D6877E9A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06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2B0B6-8E06-4C72-9A11-9AC0E4ABB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39CF6-632E-4F16-9216-31227FCA3D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46EF8-816C-4F03-A7C3-9161A1055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AF6A1-DF66-4433-A43F-BC5F7BA6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5104-EAA6-4C57-961C-80D6D97293A6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0B97F-813F-4DB6-B830-B0023B7AC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1C45E-DB22-485C-A28F-D6E71BBF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607B-091A-4F58-9F66-8D6877E9A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55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FC8FC-3AE9-46B0-B66F-423065DF0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F47B1-CD5F-4A1E-A008-9FB76C555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D25A8-C51A-4361-B5DA-C70078A21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163D5-0153-437B-962B-FFBD3168D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E483C1-F980-439C-8192-7B77AF551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F95A35-AD61-43F5-B270-F17EE3B95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5104-EAA6-4C57-961C-80D6D97293A6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EB42BA-B028-43D5-954F-2D99E4D4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C23948-8C70-4689-B46A-ACBA0F0C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607B-091A-4F58-9F66-8D6877E9A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12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7FEC4-4186-4192-8963-85D086587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368E9A-7CBB-40CA-B590-571AEA194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5104-EAA6-4C57-961C-80D6D97293A6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C1331-8C7E-4F12-86E6-28608096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BB5F2-6FE4-4C0F-B9C8-A198B9536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607B-091A-4F58-9F66-8D6877E9A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63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2E6BC7-6E51-414D-A7C8-9C771840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5104-EAA6-4C57-961C-80D6D97293A6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4CB8D9-897D-447C-A551-68E33142B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60328-7505-48D5-B2FD-75D6CF811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607B-091A-4F58-9F66-8D6877E9A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29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D6067-F8BA-4636-85FF-4E0F03406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9DE54-AEFB-44D4-BB4F-6A6D7EE53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5D57B1-45D1-4A88-98D2-1ED6BCAEF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B946D-2D16-4497-919E-EEFB102C4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5104-EAA6-4C57-961C-80D6D97293A6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65F7E-6535-43F6-B183-979E4BAF7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89C35-9743-4A63-BF7B-4EE4463C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607B-091A-4F58-9F66-8D6877E9A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50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AA259-4BD4-45DD-A3E3-7CB1252C5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941A5C-7D3D-4914-A6E5-59BD889B43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DC8BFE-58A9-4D6C-967F-061F5B166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0EEA8-AEFA-4895-96F3-A4C87AD87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5104-EAA6-4C57-961C-80D6D97293A6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FAC62-6A52-466B-A6AA-9BF24A791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B801D-AA1F-4355-BEF4-372A37B2C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607B-091A-4F58-9F66-8D6877E9A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91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B2763-9D63-4415-AA6C-DC31F9F51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9956B-2764-4A35-892F-F8333B0C0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17E9F-4A45-48B0-B1AA-2FD71E507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5104-EAA6-4C57-961C-80D6D97293A6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86535-6A43-4373-ABAC-6F672AEE5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0A9B5-2161-4FAB-9886-3A311298D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607B-091A-4F58-9F66-8D6877E9A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2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2F8299-7D00-480A-B993-78495E3E7E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D8F9D-A451-46CB-BD88-437BC6C3C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918BC-0C15-45B6-A8A0-A9DF4ACD7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5104-EAA6-4C57-961C-80D6D97293A6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355C0-63F8-4255-A5CE-CE90AB9B5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91CA9-6671-4AB3-8069-3084B752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607B-091A-4F58-9F66-8D6877E9A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49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5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30" y="1921879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5" y="1921879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9"/>
            <a:ext cx="173183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3" y="1958196"/>
            <a:ext cx="6678955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Main Title Here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5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Subtitle/Host/Date</a:t>
            </a:r>
            <a:r>
              <a:rPr lang="zh-CN" altLang="en-US"/>
              <a:t> </a:t>
            </a:r>
            <a:r>
              <a:rPr lang="en-US" altLang="zh-CN"/>
              <a:t>Here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745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5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30" y="1921879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5" y="1921879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9"/>
            <a:ext cx="173183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8" y="2189726"/>
            <a:ext cx="6672943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Very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8" y="4552461"/>
            <a:ext cx="6672943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36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5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40761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2" y="1948544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1260342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09" y="6132352"/>
            <a:ext cx="756579" cy="778195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1" y="212727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6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7"/>
          </a:xfrm>
        </p:spPr>
        <p:txBody>
          <a:bodyPr>
            <a:noAutofit/>
          </a:bodyPr>
          <a:lstStyle>
            <a:lvl1pPr marL="228594" indent="-228594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582" indent="-279393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2971" indent="-228594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0959" indent="-279393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086" indent="-287331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2"/>
            <a:ext cx="7713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sz="1400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sz="1400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sz="1400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sz="1400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566529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09" y="6132352"/>
            <a:ext cx="756579" cy="778195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1" y="212727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6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7"/>
          </a:xfrm>
        </p:spPr>
        <p:txBody>
          <a:bodyPr>
            <a:noAutofit/>
          </a:bodyPr>
          <a:lstStyle>
            <a:lvl1pPr marL="514338" indent="-514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783" indent="-228594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2971" indent="-228594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349" indent="-228594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2"/>
            <a:ext cx="7713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sz="1400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sz="1400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sz="1400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sz="1400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509408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09" y="6132352"/>
            <a:ext cx="756579" cy="778195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1" y="212727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30" y="2189409"/>
            <a:ext cx="5452057" cy="3799267"/>
          </a:xfrm>
        </p:spPr>
        <p:txBody>
          <a:bodyPr>
            <a:noAutofit/>
          </a:bodyPr>
          <a:lstStyle>
            <a:lvl1pPr marL="228594" indent="-228594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783" indent="-228594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2971" indent="-228594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349" indent="-228594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30" y="1336506"/>
            <a:ext cx="5452057" cy="776703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6" y="1336506"/>
            <a:ext cx="5452057" cy="776703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4" y="288926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4"/>
            <a:ext cx="7713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sz="1400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sz="1400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sz="1400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sz="1400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4" y="2204359"/>
            <a:ext cx="5452057" cy="3799267"/>
          </a:xfrm>
        </p:spPr>
        <p:txBody>
          <a:bodyPr>
            <a:noAutofit/>
          </a:bodyPr>
          <a:lstStyle>
            <a:lvl1pPr marL="228594" indent="-228594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783" indent="-228594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2971" indent="-228594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349" indent="-228594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276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09" y="6132352"/>
            <a:ext cx="756579" cy="778195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3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5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1" y="212727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5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sz="1400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sz="1400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sz="1400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sz="1400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198111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Main Title Here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Subtitle/Host/Date</a:t>
            </a:r>
            <a:r>
              <a:rPr lang="zh-CN" altLang="en-US"/>
              <a:t> </a:t>
            </a:r>
            <a:r>
              <a:rPr lang="en-US" altLang="zh-CN"/>
              <a:t>Here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920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Very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7181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85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170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0458048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6128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299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2219036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0817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09" y="6132352"/>
            <a:ext cx="756579" cy="778195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2"/>
            <a:ext cx="7713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sz="1400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sz="1400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sz="1400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sz="1400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3508616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5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2"/>
            <a:ext cx="12192000" cy="21645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6988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5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8639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8836207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7622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947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79120" y="1231392"/>
            <a:ext cx="11033760" cy="5093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16957" y="228600"/>
            <a:ext cx="113580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16957" y="6432514"/>
            <a:ext cx="9245600" cy="304800"/>
          </a:xfrm>
        </p:spPr>
        <p:txBody>
          <a:bodyPr lIns="0" tIns="0" rIns="0" bIns="0" anchor="b" anchorCtr="0"/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en-US"/>
              <a:t>Click to edit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421304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79120" y="1219200"/>
            <a:ext cx="11033760" cy="50932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16957" y="228600"/>
            <a:ext cx="113580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16957" y="6432514"/>
            <a:ext cx="9245600" cy="304800"/>
          </a:xfrm>
        </p:spPr>
        <p:txBody>
          <a:bodyPr lIns="0" tIns="0" rIns="0" bIns="0" anchor="b" anchorCtr="0"/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en-US"/>
              <a:t>Click to edit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41135316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oter">
  <p:cSld name="Title + Foot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0"/>
          <p:cNvSpPr txBox="1">
            <a:spLocks noGrp="1"/>
          </p:cNvSpPr>
          <p:nvPr>
            <p:ph type="title"/>
          </p:nvPr>
        </p:nvSpPr>
        <p:spPr>
          <a:xfrm>
            <a:off x="346636" y="201818"/>
            <a:ext cx="11498731" cy="53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0"/>
          <p:cNvSpPr txBox="1">
            <a:spLocks noGrp="1"/>
          </p:cNvSpPr>
          <p:nvPr>
            <p:ph type="sldNum" idx="12"/>
          </p:nvPr>
        </p:nvSpPr>
        <p:spPr>
          <a:xfrm>
            <a:off x="11375136" y="6453317"/>
            <a:ext cx="816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007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16957" y="228600"/>
            <a:ext cx="113580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91325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8" name="Google Shape;48;p11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3045725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Content with 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6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6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3343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29820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71138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92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94658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109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578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9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985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4920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/Text Slide —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220" y="571501"/>
            <a:ext cx="5340679" cy="609588"/>
          </a:xfrm>
        </p:spPr>
        <p:txBody>
          <a:bodyPr lIns="0" tIns="0" rIns="0" bIns="0">
            <a:normAutofit/>
          </a:bodyPr>
          <a:lstStyle>
            <a:lvl1pPr>
              <a:defRPr sz="3399" b="0" i="0" baseline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err="1"/>
              <a:t>Click</a:t>
            </a:r>
            <a:r>
              <a:rPr lang="tr-TR"/>
              <a:t> </a:t>
            </a:r>
            <a:r>
              <a:rPr lang="tr-TR" err="1"/>
              <a:t>to</a:t>
            </a:r>
            <a:r>
              <a:rPr lang="tr-TR"/>
              <a:t> </a:t>
            </a:r>
            <a:r>
              <a:rPr lang="tr-TR" err="1"/>
              <a:t>edit</a:t>
            </a:r>
            <a:r>
              <a:rPr lang="tr-TR"/>
              <a:t> Master </a:t>
            </a:r>
            <a:r>
              <a:rPr lang="tr-TR" err="1"/>
              <a:t>title</a:t>
            </a:r>
            <a:r>
              <a:rPr lang="tr-TR"/>
              <a:t> </a:t>
            </a:r>
            <a:r>
              <a:rPr lang="tr-TR" err="1"/>
              <a:t>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78572" y="6094575"/>
            <a:ext cx="11428512" cy="0"/>
          </a:xfrm>
          <a:prstGeom prst="line">
            <a:avLst/>
          </a:prstGeom>
          <a:ln>
            <a:solidFill>
              <a:srgbClr val="576F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FE308F9-BC56-5F47-879A-9003E64704B1}"/>
              </a:ext>
            </a:extLst>
          </p:cNvPr>
          <p:cNvSpPr>
            <a:spLocks/>
          </p:cNvSpPr>
          <p:nvPr userDrawn="1"/>
        </p:nvSpPr>
        <p:spPr>
          <a:xfrm>
            <a:off x="795" y="1"/>
            <a:ext cx="12190414" cy="190500"/>
          </a:xfrm>
          <a:prstGeom prst="rect">
            <a:avLst/>
          </a:prstGeom>
          <a:solidFill>
            <a:srgbClr val="FBB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398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15477045-8978-C243-A476-24F64079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5706" y="6293199"/>
            <a:ext cx="475344" cy="366183"/>
          </a:xfrm>
        </p:spPr>
        <p:txBody>
          <a:bodyPr/>
          <a:lstStyle>
            <a:lvl1pPr algn="r">
              <a:defRPr>
                <a:solidFill>
                  <a:srgbClr val="576F7F"/>
                </a:solidFill>
              </a:defRPr>
            </a:lvl1pPr>
          </a:lstStyle>
          <a:p>
            <a:fld id="{BA8CF1B3-96A0-D24B-B5C9-B5B93FF4523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16D0DC0-1B50-B44F-A922-A1E6CBC25C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86478" y="571501"/>
            <a:ext cx="5325932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557ABA0-2CF0-894D-BFC5-E24C93581E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2220" y="1576378"/>
            <a:ext cx="5340679" cy="1930245"/>
          </a:xfrm>
        </p:spPr>
        <p:txBody>
          <a:bodyPr>
            <a:normAutofit/>
          </a:bodyPr>
          <a:lstStyle>
            <a:lvl1pPr>
              <a:defRPr sz="2399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18928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err="1"/>
              <a:t>Click</a:t>
            </a:r>
            <a:r>
              <a:rPr lang="tr-TR"/>
              <a:t> </a:t>
            </a:r>
            <a:r>
              <a:rPr lang="tr-TR" err="1"/>
              <a:t>to</a:t>
            </a:r>
            <a:r>
              <a:rPr lang="tr-TR"/>
              <a:t> </a:t>
            </a:r>
            <a:r>
              <a:rPr lang="tr-TR" err="1"/>
              <a:t>edit</a:t>
            </a:r>
            <a:r>
              <a:rPr lang="tr-TR"/>
              <a:t> Master </a:t>
            </a:r>
            <a:r>
              <a:rPr lang="tr-TR" err="1"/>
              <a:t>text</a:t>
            </a:r>
            <a:r>
              <a:rPr lang="tr-TR"/>
              <a:t> </a:t>
            </a:r>
            <a:r>
              <a:rPr lang="tr-TR" err="1"/>
              <a:t>styles</a:t>
            </a:r>
            <a:endParaRPr lang="tr-TR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CA97B1A4-557A-8842-A7CF-CEF459F857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2220" y="3890955"/>
            <a:ext cx="5340679" cy="1824049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18928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err="1"/>
              <a:t>Click</a:t>
            </a:r>
            <a:r>
              <a:rPr lang="tr-TR"/>
              <a:t> </a:t>
            </a:r>
            <a:r>
              <a:rPr lang="tr-TR" err="1"/>
              <a:t>to</a:t>
            </a:r>
            <a:r>
              <a:rPr lang="tr-TR"/>
              <a:t> </a:t>
            </a:r>
            <a:r>
              <a:rPr lang="tr-TR" err="1"/>
              <a:t>edit</a:t>
            </a:r>
            <a:r>
              <a:rPr lang="tr-TR"/>
              <a:t> Master </a:t>
            </a:r>
            <a:r>
              <a:rPr lang="tr-TR" err="1"/>
              <a:t>text</a:t>
            </a:r>
            <a:r>
              <a:rPr lang="tr-TR"/>
              <a:t> </a:t>
            </a:r>
            <a:r>
              <a:rPr lang="tr-TR" err="1"/>
              <a:t>styles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8744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4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120">
          <p15:clr>
            <a:srgbClr val="FBAE40"/>
          </p15:clr>
        </p15:guide>
        <p15:guide id="4" pos="360">
          <p15:clr>
            <a:srgbClr val="FBAE40"/>
          </p15:clr>
        </p15:guide>
        <p15:guide id="5" pos="7438">
          <p15:clr>
            <a:srgbClr val="FBAE40"/>
          </p15:clr>
        </p15:guide>
        <p15:guide id="6" pos="7318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orient="horz" pos="3600">
          <p15:clr>
            <a:srgbClr val="FBAE40"/>
          </p15:clr>
        </p15:guide>
        <p15:guide id="9" pos="240">
          <p15:clr>
            <a:srgbClr val="FBAE40"/>
          </p15:clr>
        </p15:guide>
        <p15:guide id="10" pos="3719">
          <p15:clr>
            <a:srgbClr val="FBAE40"/>
          </p15:clr>
        </p15:guide>
        <p15:guide id="11" pos="3959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—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220" y="571501"/>
            <a:ext cx="11047561" cy="609588"/>
          </a:xfrm>
        </p:spPr>
        <p:txBody>
          <a:bodyPr lIns="0" tIns="0" rIns="0" bIns="0">
            <a:normAutofit/>
          </a:bodyPr>
          <a:lstStyle>
            <a:lvl1pPr>
              <a:defRPr sz="3399" b="0" i="0" baseline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err="1"/>
              <a:t>Click</a:t>
            </a:r>
            <a:r>
              <a:rPr lang="tr-TR"/>
              <a:t> </a:t>
            </a:r>
            <a:r>
              <a:rPr lang="tr-TR" err="1"/>
              <a:t>to</a:t>
            </a:r>
            <a:r>
              <a:rPr lang="tr-TR"/>
              <a:t> </a:t>
            </a:r>
            <a:r>
              <a:rPr lang="tr-TR" err="1"/>
              <a:t>edit</a:t>
            </a:r>
            <a:r>
              <a:rPr lang="tr-TR"/>
              <a:t> Master </a:t>
            </a:r>
            <a:r>
              <a:rPr lang="tr-TR" err="1"/>
              <a:t>title</a:t>
            </a:r>
            <a:r>
              <a:rPr lang="tr-TR"/>
              <a:t> </a:t>
            </a:r>
            <a:r>
              <a:rPr lang="tr-TR" err="1"/>
              <a:t>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78572" y="6094575"/>
            <a:ext cx="11428512" cy="0"/>
          </a:xfrm>
          <a:prstGeom prst="line">
            <a:avLst/>
          </a:prstGeom>
          <a:ln>
            <a:solidFill>
              <a:srgbClr val="576F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FE308F9-BC56-5F47-879A-9003E64704B1}"/>
              </a:ext>
            </a:extLst>
          </p:cNvPr>
          <p:cNvSpPr>
            <a:spLocks/>
          </p:cNvSpPr>
          <p:nvPr userDrawn="1"/>
        </p:nvSpPr>
        <p:spPr>
          <a:xfrm>
            <a:off x="795" y="1"/>
            <a:ext cx="12190414" cy="190500"/>
          </a:xfrm>
          <a:prstGeom prst="rect">
            <a:avLst/>
          </a:prstGeom>
          <a:solidFill>
            <a:srgbClr val="FBB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398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15477045-8978-C243-A476-24F64079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5706" y="6293199"/>
            <a:ext cx="475344" cy="366183"/>
          </a:xfrm>
        </p:spPr>
        <p:txBody>
          <a:bodyPr/>
          <a:lstStyle>
            <a:lvl1pPr algn="r">
              <a:defRPr>
                <a:solidFill>
                  <a:srgbClr val="576F7F"/>
                </a:solidFill>
              </a:defRPr>
            </a:lvl1pPr>
          </a:lstStyle>
          <a:p>
            <a:fld id="{BA8CF1B3-96A0-D24B-B5C9-B5B93FF4523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A2D9A2B-8B34-F540-99A1-C92EEC6DA8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219" y="1576378"/>
            <a:ext cx="11047563" cy="4235487"/>
          </a:xfrm>
        </p:spPr>
        <p:txBody>
          <a:bodyPr>
            <a:normAutofit/>
          </a:bodyPr>
          <a:lstStyle>
            <a:lvl1pPr marL="342820" indent="-342820">
              <a:lnSpc>
                <a:spcPct val="114000"/>
              </a:lnSpc>
              <a:buFont typeface="Arial" panose="020B0604020202020204" pitchFamily="34" charset="0"/>
              <a:buChar char="•"/>
              <a:defRPr sz="2399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ct val="114000"/>
              </a:lnSpc>
              <a:defRPr sz="20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504678" indent="-285750" algn="l">
              <a:lnSpc>
                <a:spcPct val="114000"/>
              </a:lnSpc>
              <a:buFont typeface="Wingdings" pitchFamily="2" charset="2"/>
              <a:buChar char="§"/>
              <a:defRPr sz="18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err="1"/>
              <a:t>Click</a:t>
            </a:r>
            <a:r>
              <a:rPr lang="tr-TR"/>
              <a:t> </a:t>
            </a:r>
            <a:r>
              <a:rPr lang="tr-TR" err="1"/>
              <a:t>to</a:t>
            </a:r>
            <a:r>
              <a:rPr lang="tr-TR"/>
              <a:t> </a:t>
            </a:r>
            <a:r>
              <a:rPr lang="tr-TR" err="1"/>
              <a:t>edit</a:t>
            </a:r>
            <a:r>
              <a:rPr lang="tr-TR"/>
              <a:t> Master </a:t>
            </a:r>
            <a:r>
              <a:rPr lang="tr-TR" err="1"/>
              <a:t>text</a:t>
            </a:r>
            <a:r>
              <a:rPr lang="tr-TR"/>
              <a:t> </a:t>
            </a:r>
            <a:r>
              <a:rPr lang="tr-TR" err="1"/>
              <a:t>styles</a:t>
            </a:r>
            <a:endParaRPr lang="tr-TR"/>
          </a:p>
          <a:p>
            <a:pPr lvl="1"/>
            <a:r>
              <a:rPr lang="tr-TR" err="1"/>
              <a:t>Next</a:t>
            </a:r>
            <a:r>
              <a:rPr lang="tr-TR"/>
              <a:t> </a:t>
            </a:r>
            <a:r>
              <a:rPr lang="tr-TR" err="1"/>
              <a:t>level</a:t>
            </a:r>
            <a:r>
              <a:rPr lang="tr-TR"/>
              <a:t>	</a:t>
            </a:r>
          </a:p>
          <a:p>
            <a:pPr lvl="2"/>
            <a:r>
              <a:rPr lang="tr-TR"/>
              <a:t>Third </a:t>
            </a:r>
            <a:r>
              <a:rPr lang="tr-TR" err="1"/>
              <a:t>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992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4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120">
          <p15:clr>
            <a:srgbClr val="FBAE40"/>
          </p15:clr>
        </p15:guide>
        <p15:guide id="4" pos="360">
          <p15:clr>
            <a:srgbClr val="FBAE40"/>
          </p15:clr>
        </p15:guide>
        <p15:guide id="5" pos="7438">
          <p15:clr>
            <a:srgbClr val="FBAE40"/>
          </p15:clr>
        </p15:guide>
        <p15:guide id="6" pos="7318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orient="horz" pos="3600">
          <p15:clr>
            <a:srgbClr val="FBAE40"/>
          </p15:clr>
        </p15:guide>
        <p15:guide id="9" pos="2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11" r:id="rId10"/>
    <p:sldLayoutId id="2147483712" r:id="rId11"/>
    <p:sldLayoutId id="2147483660" r:id="rId12"/>
    <p:sldLayoutId id="2147483713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6AC49E-6974-45C2-B275-8AF84EE0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7BF2C-8083-4C88-B41D-44236A74C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ADDD7-780D-47C9-94D3-A651B27F7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E5104-EAA6-4C57-961C-80D6D97293A6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A313D-62CF-45A2-A930-0F59FD3EE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532A6-5436-4D85-A54C-B7C82A64E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3607B-091A-4F58-9F66-8D6877E9A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0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here to edit master 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here to edit text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6/27/2023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45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3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4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infoservices/data/diradmin/list.aspx" TargetMode="External"/><Relationship Id="rId7" Type="http://schemas.openxmlformats.org/officeDocument/2006/relationships/hyperlink" Target="mailto:tderrington@air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oe.mass.edu/sped/training.html?utm_source=DA-SEPP+Monthly+Updates&amp;utm_campaign=6871f43c52-EMAIL_CAMPAIGN_2023_03_24_12_18_COPY_26&amp;utm_medium=email&amp;utm_term=0_-b023068385-%5BLIST_EMAIL_ID%5D" TargetMode="External"/><Relationship Id="rId5" Type="http://schemas.openxmlformats.org/officeDocument/2006/relationships/hyperlink" Target="https://www.doe.mass.edu/sped/ecse/school-user-guide.pdf?utm_source=DA-SEPP+Monthly+Updates&amp;utm_campaign=6871f43c52-EMAIL_CAMPAIGN_2023_03_24_12_18_COPY_26&amp;utm_medium=email&amp;utm_term=0_-b023068385-%5BLIST_EMAIL_ID%5D" TargetMode="External"/><Relationship Id="rId4" Type="http://schemas.openxmlformats.org/officeDocument/2006/relationships/hyperlink" Target="https://www.doe.mass.edu/sped/ecse/district-user-guide.pdf?utm_source=DA-SEPP+Monthly+Updates&amp;utm_campaign=6871f43c52-EMAIL_CAMPAIGN_2023_03_24_12_18_COPY_26&amp;utm_medium=email&amp;utm_term=0_-b023068385-%5BLIST_EMAIL_ID%5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oe.mass.edu/sped/ImproveIEP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supportivelearning.ed.gov/miniseries-supporting-students-social-emotional-behavioral-and-academic-well-being-and-success" TargetMode="External"/><Relationship Id="rId2" Type="http://schemas.openxmlformats.org/officeDocument/2006/relationships/hyperlink" Target="https://www.ed.gov/news/press-releases/us-departments-education-and-justice-release-resource-confronting-racial-discrimination-student-disciplin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nceo.info/Resources/publications/OnlinePubs/report406/default.html__;!!CUhgQOZqV7M!mqdY8tZ4HNLO3qD8jMvoR2V-8nYsd8wL4AQ9DY7JX2ENGhHAV4tqF1Vj6PiX6tID56ZyHLzxzaw8kezv4BKlrgJuQnw$" TargetMode="External"/><Relationship Id="rId2" Type="http://schemas.openxmlformats.org/officeDocument/2006/relationships/hyperlink" Target="https://urldefense.com/v3/__https:/www.law.cornell.edu/cfr/text/34/200.6__;!!CUhgQOZqV7M!mqdY8tZ4HNLO3qD8jMvoR2V-8nYsd8wL4AQ9DY7JX2ENGhHAV4tqF1Vj6PiX6tID56ZyHLzxzaw8kezv4BKlNflxwK4$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mcas/alt/resources.html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hyperlink" Target="https://www.doe.mass.edu/commissioner/vision/default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0.xml"/><Relationship Id="rId5" Type="http://schemas.openxmlformats.org/officeDocument/2006/relationships/hyperlink" Target="https://www.doe.mass.edu/instruction/screening-assessments.html" TargetMode="Externa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DEAequitableservices@mass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doe.mass.edu/sped/proshare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artha.s.daigle@mass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csn.org/transition-suppor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tel:6172367210" TargetMode="External"/><Relationship Id="rId2" Type="http://schemas.openxmlformats.org/officeDocument/2006/relationships/hyperlink" Target="https://fcsn.org/fcsn-intake-for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tel:800331068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Calibri"/>
                <a:cs typeface="Arial"/>
              </a:rPr>
              <a:t>Special Education Leaders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Calibri"/>
                <a:cs typeface="Arial"/>
              </a:rPr>
              <a:t>Friday, June 23, 2023</a:t>
            </a:r>
          </a:p>
        </p:txBody>
      </p:sp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D03BAD-DF46-9ACA-43AF-01889D903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Indicator 7 – Due August 31, 2023 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8DAC4E-2674-A392-43BE-2A066908E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latin typeface="+mn-lt"/>
                <a:cs typeface="+mn-cs"/>
              </a:rPr>
              <a:t>ECOS database is open with latest SIMS certification</a:t>
            </a:r>
          </a:p>
          <a:p>
            <a:pPr lvl="1"/>
            <a:r>
              <a:rPr lang="en-US">
                <a:latin typeface="+mn-lt"/>
                <a:cs typeface="+mn-cs"/>
              </a:rPr>
              <a:t>All pre-K students coded as receiving special education listed </a:t>
            </a:r>
          </a:p>
          <a:p>
            <a:pPr lvl="1"/>
            <a:r>
              <a:rPr lang="en-US">
                <a:latin typeface="+mn-lt"/>
                <a:cs typeface="+mn-cs"/>
              </a:rPr>
              <a:t>Every district is required to submit entry data for students who started services during the 2022-2023 school year</a:t>
            </a:r>
          </a:p>
          <a:p>
            <a:pPr lvl="1"/>
            <a:r>
              <a:rPr lang="en-US">
                <a:latin typeface="+mn-lt"/>
                <a:cs typeface="+mn-cs"/>
              </a:rPr>
              <a:t>Every district is required to submit exit data for students with existing entry data</a:t>
            </a:r>
          </a:p>
          <a:p>
            <a:pPr lvl="1"/>
            <a:endParaRPr lang="en-US">
              <a:latin typeface="+mn-lt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F450CAA-FF62-C849-D0EE-F3AF1926F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091599"/>
              </p:ext>
            </p:extLst>
          </p:nvPr>
        </p:nvGraphicFramePr>
        <p:xfrm>
          <a:off x="6541053" y="1912121"/>
          <a:ext cx="4777381" cy="2861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7381">
                  <a:extLst>
                    <a:ext uri="{9D8B030D-6E8A-4147-A177-3AD203B41FA5}">
                      <a16:colId xmlns:a16="http://schemas.microsoft.com/office/drawing/2014/main" val="2144055897"/>
                    </a:ext>
                  </a:extLst>
                </a:gridCol>
              </a:tblGrid>
              <a:tr h="473257">
                <a:tc>
                  <a:txBody>
                    <a:bodyPr/>
                    <a:lstStyle/>
                    <a:p>
                      <a:r>
                        <a:rPr lang="en-US" sz="2100"/>
                        <a:t>Exit Data MUST be collected for:</a:t>
                      </a:r>
                    </a:p>
                  </a:txBody>
                  <a:tcPr marL="107558" marR="107558" marT="53779" marB="53779"/>
                </a:tc>
                <a:extLst>
                  <a:ext uri="{0D108BD9-81ED-4DB2-BD59-A6C34878D82A}">
                    <a16:rowId xmlns:a16="http://schemas.microsoft.com/office/drawing/2014/main" val="541795178"/>
                  </a:ext>
                </a:extLst>
              </a:tr>
              <a:tr h="795932">
                <a:tc>
                  <a:txBody>
                    <a:bodyPr/>
                    <a:lstStyle/>
                    <a:p>
                      <a:r>
                        <a:rPr lang="en-US" sz="2100"/>
                        <a:t>Students who progress to Kindergarten</a:t>
                      </a:r>
                    </a:p>
                  </a:txBody>
                  <a:tcPr marL="107558" marR="107558" marT="53779" marB="53779"/>
                </a:tc>
                <a:extLst>
                  <a:ext uri="{0D108BD9-81ED-4DB2-BD59-A6C34878D82A}">
                    <a16:rowId xmlns:a16="http://schemas.microsoft.com/office/drawing/2014/main" val="2013627422"/>
                  </a:ext>
                </a:extLst>
              </a:tr>
              <a:tr h="795932">
                <a:tc>
                  <a:txBody>
                    <a:bodyPr/>
                    <a:lstStyle/>
                    <a:p>
                      <a:r>
                        <a:rPr lang="en-US" sz="2100"/>
                        <a:t>Students who move out of the district or state</a:t>
                      </a:r>
                    </a:p>
                  </a:txBody>
                  <a:tcPr marL="107558" marR="107558" marT="53779" marB="53779"/>
                </a:tc>
                <a:extLst>
                  <a:ext uri="{0D108BD9-81ED-4DB2-BD59-A6C34878D82A}">
                    <a16:rowId xmlns:a16="http://schemas.microsoft.com/office/drawing/2014/main" val="2416832878"/>
                  </a:ext>
                </a:extLst>
              </a:tr>
              <a:tr h="795932">
                <a:tc>
                  <a:txBody>
                    <a:bodyPr/>
                    <a:lstStyle/>
                    <a:p>
                      <a:r>
                        <a:rPr lang="en-US" sz="2100"/>
                        <a:t>Students who are no longer eligible for special education services</a:t>
                      </a:r>
                    </a:p>
                  </a:txBody>
                  <a:tcPr marL="107558" marR="107558" marT="53779" marB="53779"/>
                </a:tc>
                <a:extLst>
                  <a:ext uri="{0D108BD9-81ED-4DB2-BD59-A6C34878D82A}">
                    <a16:rowId xmlns:a16="http://schemas.microsoft.com/office/drawing/2014/main" val="1612845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266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3BA2B4-CB14-DEBE-E6E2-A2870B1B1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Indicator 7 Resources</a:t>
            </a:r>
          </a:p>
        </p:txBody>
      </p:sp>
      <p:sp>
        <p:nvSpPr>
          <p:cNvPr id="33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AEDA42-D8EC-4CD1-1BF9-928DEEF00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latin typeface="+mn-lt"/>
                <a:cs typeface="+mn-cs"/>
              </a:rPr>
              <a:t>If you do not see a student in the ECOS database, contact your </a:t>
            </a:r>
            <a:r>
              <a:rPr lang="en-US" sz="2000">
                <a:latin typeface="+mn-lt"/>
                <a:cs typeface="+mn-cs"/>
                <a:hlinkClick r:id="rId3"/>
              </a:rPr>
              <a:t>district’s directory administrator</a:t>
            </a:r>
            <a:endParaRPr lang="en-US" sz="2000">
              <a:latin typeface="+mn-lt"/>
              <a:cs typeface="+mn-cs"/>
            </a:endParaRPr>
          </a:p>
          <a:p>
            <a:r>
              <a:rPr lang="en-US" sz="2000">
                <a:latin typeface="+mn-lt"/>
                <a:cs typeface="+mn-cs"/>
              </a:rPr>
              <a:t>You will need access to the Indicator 7 Security Portal AND the Special Education State Performance Plan app</a:t>
            </a:r>
            <a:endParaRPr lang="en-US" sz="2000">
              <a:latin typeface="+mn-lt"/>
              <a:cs typeface="Calibri"/>
            </a:endParaRPr>
          </a:p>
          <a:p>
            <a:r>
              <a:rPr lang="en-US" sz="2000">
                <a:latin typeface="+mn-lt"/>
                <a:cs typeface="+mn-cs"/>
              </a:rPr>
              <a:t>Please do NOT email student information – use the DropBox</a:t>
            </a:r>
          </a:p>
          <a:p>
            <a:r>
              <a:rPr lang="en-US" sz="2000">
                <a:latin typeface="+mn-lt"/>
                <a:cs typeface="+mn-cs"/>
              </a:rPr>
              <a:t>Resources:</a:t>
            </a:r>
          </a:p>
          <a:p>
            <a:pPr fontAlgn="base">
              <a:spcBef>
                <a:spcPts val="1100"/>
              </a:spcBef>
              <a:spcAft>
                <a:spcPts val="0"/>
              </a:spcAft>
            </a:pPr>
            <a:r>
              <a:rPr lang="en-US" sz="2000" b="0" i="0" u="sng" strike="noStrike">
                <a:effectLst/>
                <a:latin typeface="+mn-lt"/>
                <a:cs typeface="+mn-cs"/>
                <a:hlinkClick r:id="rId4"/>
              </a:rPr>
              <a:t>District User Guide for Indicator 7 Data Submission</a:t>
            </a:r>
            <a:endParaRPr lang="en-US" sz="2000" b="0" i="0" u="none" strike="noStrike">
              <a:effectLst/>
              <a:latin typeface="+mn-lt"/>
              <a:cs typeface="+mn-cs"/>
            </a:endParaRPr>
          </a:p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en-US" sz="2000" b="0" i="0" u="sng" strike="noStrike">
                <a:effectLst/>
                <a:latin typeface="+mn-lt"/>
                <a:cs typeface="+mn-cs"/>
                <a:hlinkClick r:id="rId5"/>
              </a:rPr>
              <a:t>School User Guide for Indicator 7 Data Submission</a:t>
            </a:r>
            <a:endParaRPr lang="en-US" sz="2000" b="0" i="0" u="none" strike="noStrike">
              <a:effectLst/>
              <a:latin typeface="+mn-lt"/>
              <a:cs typeface="+mn-cs"/>
            </a:endParaRPr>
          </a:p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en-US" sz="2000" b="0" i="0" u="sng" strike="noStrike">
                <a:effectLst/>
                <a:latin typeface="+mn-lt"/>
                <a:cs typeface="+mn-cs"/>
                <a:hlinkClick r:id="rId6"/>
              </a:rPr>
              <a:t>Indicator 7 Data webinar</a:t>
            </a:r>
            <a:endParaRPr lang="en-US" sz="2000" b="0" i="0" u="none" strike="noStrike">
              <a:effectLst/>
              <a:latin typeface="+mn-lt"/>
              <a:cs typeface="+mn-cs"/>
            </a:endParaRPr>
          </a:p>
          <a:p>
            <a:pPr marL="0"/>
            <a:endParaRPr lang="en-US" sz="2000">
              <a:latin typeface="+mn-lt"/>
              <a:cs typeface="+mn-cs"/>
            </a:endParaRPr>
          </a:p>
          <a:p>
            <a:pPr marL="0"/>
            <a:r>
              <a:rPr lang="en-US" sz="2000">
                <a:latin typeface="+mn-lt"/>
                <a:cs typeface="+mn-cs"/>
              </a:rPr>
              <a:t>Contact Taletha Derrington (</a:t>
            </a:r>
            <a:r>
              <a:rPr lang="en-US" sz="2000">
                <a:latin typeface="+mn-lt"/>
                <a:cs typeface="+mn-cs"/>
                <a:hlinkClick r:id="rId7"/>
              </a:rPr>
              <a:t>tderrington@air.org</a:t>
            </a:r>
            <a:r>
              <a:rPr lang="en-US" sz="2000">
                <a:latin typeface="+mn-lt"/>
                <a:cs typeface="+mn-cs"/>
              </a:rPr>
              <a:t>) OR Zach Weingarten (zweingarten@air.org)</a:t>
            </a:r>
          </a:p>
          <a:p>
            <a:endParaRPr lang="en-US" sz="20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387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9F77E9-EB7D-4479-2032-8E2BDF5B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cs typeface="+mj-cs"/>
              </a:rPr>
              <a:t>IEP Improvement Project</a:t>
            </a:r>
          </a:p>
        </p:txBody>
      </p:sp>
      <p:pic>
        <p:nvPicPr>
          <p:cNvPr id="6" name="Picture 5" descr="People in an office">
            <a:extLst>
              <a:ext uri="{FF2B5EF4-FFF2-40B4-BE49-F238E27FC236}">
                <a16:creationId xmlns:a16="http://schemas.microsoft.com/office/drawing/2014/main" id="{8A2B99D0-63B9-A5E3-1D5E-C1616D94A0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7" r="-2" b="-2"/>
          <a:stretch/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2CEF32-E698-59CD-24A9-1C56DB18B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latin typeface="+mn-lt"/>
                <a:cs typeface="+mn-cs"/>
              </a:rPr>
              <a:t>Check out the updated </a:t>
            </a:r>
            <a:r>
              <a:rPr lang="en-US" sz="3200">
                <a:latin typeface="+mn-lt"/>
                <a:cs typeface="+mn-cs"/>
                <a:hlinkClick r:id="rId4"/>
              </a:rPr>
              <a:t>website</a:t>
            </a:r>
            <a:r>
              <a:rPr lang="en-US" sz="3200">
                <a:latin typeface="+mn-lt"/>
                <a:cs typeface="+mn-cs"/>
              </a:rPr>
              <a:t>!</a:t>
            </a:r>
          </a:p>
          <a:p>
            <a:pPr marL="0"/>
            <a:endParaRPr lang="en-US" sz="3200">
              <a:latin typeface="+mn-lt"/>
              <a:cs typeface="+mn-cs"/>
            </a:endParaRPr>
          </a:p>
          <a:p>
            <a:r>
              <a:rPr lang="en-US" sz="3200">
                <a:latin typeface="+mn-lt"/>
                <a:cs typeface="+mn-cs"/>
              </a:rPr>
              <a:t>Training of Trainers Symposium May 31 and June 1</a:t>
            </a:r>
          </a:p>
          <a:p>
            <a:r>
              <a:rPr lang="en-US" sz="3200">
                <a:latin typeface="+mn-lt"/>
                <a:cs typeface="+mn-cs"/>
              </a:rPr>
              <a:t>Vendor Office Hours Session June 8</a:t>
            </a:r>
          </a:p>
          <a:p>
            <a:r>
              <a:rPr lang="en-US" sz="3200">
                <a:latin typeface="+mn-lt"/>
                <a:cs typeface="+mn-cs"/>
              </a:rPr>
              <a:t>IEP Office Hours June 15</a:t>
            </a:r>
          </a:p>
          <a:p>
            <a:pPr marL="0"/>
            <a:endParaRPr lang="en-US" sz="20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384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98084A-63B3-0B46-382F-9F2890228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IEP Improvement - Upcoming Supports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789C884C-11F5-27BC-84D0-256F434D3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997398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8024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E875B8-7A57-31A6-77FA-51A09C593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Additional Informational Sessions/Trainings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32B9BB-65B5-1032-7752-9AD3A52D9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Internal DESE staff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State agency partners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BSEA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Advocacy organizations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Professional organizations (e.g., MASC, MASS)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438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DB7587-F727-4EA0-96E7-AE1CBC47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Confronting Racial Discrimination in Student Discipline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128D81-74D8-400B-8747-2FB009020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Joint US Departments of Education and Justice </a:t>
            </a:r>
            <a:r>
              <a:rPr lang="en-US" dirty="0">
                <a:hlinkClick r:id="rId2"/>
              </a:rPr>
              <a:t>guidance</a:t>
            </a:r>
            <a:endParaRPr lang="en-US" dirty="0"/>
          </a:p>
          <a:p>
            <a:r>
              <a:rPr lang="en-US" dirty="0"/>
              <a:t>Issued on May 26, 2023</a:t>
            </a:r>
          </a:p>
          <a:p>
            <a:r>
              <a:rPr lang="en-US" dirty="0">
                <a:solidFill>
                  <a:srgbClr val="030A13"/>
                </a:solidFill>
                <a:latin typeface="Helvetica Neue"/>
              </a:rPr>
              <a:t>D</a:t>
            </a:r>
            <a:r>
              <a:rPr lang="en-US" b="0" i="0" dirty="0">
                <a:solidFill>
                  <a:srgbClr val="030A13"/>
                </a:solidFill>
                <a:effectLst/>
                <a:latin typeface="Helvetica Neue"/>
              </a:rPr>
              <a:t>escribes how the Departments resolved investigations of 14 school districts in 10 states nationwide</a:t>
            </a:r>
          </a:p>
          <a:p>
            <a:r>
              <a:rPr lang="en-US" b="0" i="0">
                <a:solidFill>
                  <a:srgbClr val="030A13"/>
                </a:solidFill>
                <a:effectLst/>
                <a:latin typeface="Helvetica Neue"/>
              </a:rPr>
              <a:t>Supporting Students' Social, Emotional, Behavioral, and Academic Well-Being and Success </a:t>
            </a:r>
            <a:r>
              <a:rPr lang="en-US">
                <a:solidFill>
                  <a:srgbClr val="030A13"/>
                </a:solidFill>
                <a:latin typeface="Helvetica Neue"/>
              </a:rPr>
              <a:t>fact sheets and </a:t>
            </a:r>
            <a:r>
              <a:rPr lang="en-US">
                <a:solidFill>
                  <a:srgbClr val="030A13"/>
                </a:solidFill>
                <a:latin typeface="Helvetica Neue"/>
                <a:hlinkClick r:id="rId3"/>
              </a:rPr>
              <a:t>webinars</a:t>
            </a:r>
            <a:r>
              <a:rPr lang="en-US">
                <a:solidFill>
                  <a:srgbClr val="030A13"/>
                </a:solidFill>
                <a:latin typeface="Helvetica Neue"/>
              </a:rPr>
              <a:t> 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98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EF4FF-63E4-44BD-B8CB-63BF94823C3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56702" y="1630837"/>
            <a:ext cx="7126663" cy="30469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 Special Education Leaders’ Meeting: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August 18,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12:00-1:00</a:t>
            </a:r>
          </a:p>
        </p:txBody>
      </p:sp>
    </p:spTree>
    <p:extLst>
      <p:ext uri="{BB962C8B-B14F-4D97-AF65-F5344CB8AC3E}">
        <p14:creationId xmlns:p14="http://schemas.microsoft.com/office/powerpoint/2010/main" val="3258851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1C49D5-29B4-4A47-B73E-BAE9BC8D011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5974" y="1902241"/>
            <a:ext cx="10688480" cy="28623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Update: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MCAS-Alt 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3647B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Eligibility Guidelines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920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A0F33-A167-4449-9819-ED1DB00AE2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20686" y="2133600"/>
            <a:ext cx="7881257" cy="20621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Robert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Pelychaty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Manager of Inclusive Assessment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Massachusetts Department of Elementary and Secondary Education (DESE)</a:t>
            </a:r>
          </a:p>
        </p:txBody>
      </p:sp>
    </p:spTree>
    <p:extLst>
      <p:ext uri="{BB962C8B-B14F-4D97-AF65-F5344CB8AC3E}">
        <p14:creationId xmlns:p14="http://schemas.microsoft.com/office/powerpoint/2010/main" val="3989425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516331-D385-4016-B1AE-4AF57A5B1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93" y="943803"/>
            <a:ext cx="10515600" cy="734077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D72FAE-E9D9-4998-955B-CDF724199E15}"/>
              </a:ext>
            </a:extLst>
          </p:cNvPr>
          <p:cNvSpPr txBox="1"/>
          <p:nvPr/>
        </p:nvSpPr>
        <p:spPr>
          <a:xfrm>
            <a:off x="1" y="1855433"/>
            <a:ext cx="11851688" cy="5504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0700" marR="3905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The Every Students Succeeds Act (ESSA) has made significant changes regarding student participation rates in the alternate assessment.  </a:t>
            </a:r>
          </a:p>
          <a:p>
            <a:pPr marL="806450" marR="390525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he number</a:t>
            </a:r>
            <a:r>
              <a:rPr lang="en-US" sz="2400" spc="-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of</a:t>
            </a:r>
            <a:r>
              <a:rPr lang="en-US" sz="24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students</a:t>
            </a:r>
            <a:r>
              <a:rPr lang="en-US" sz="24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who</a:t>
            </a:r>
            <a:r>
              <a:rPr lang="en-US" sz="24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may</a:t>
            </a:r>
            <a:r>
              <a:rPr lang="en-US" sz="2400" spc="-3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take</a:t>
            </a:r>
            <a:r>
              <a:rPr lang="en-US" sz="24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the</a:t>
            </a:r>
            <a:r>
              <a:rPr lang="en-US" sz="24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alternate</a:t>
            </a:r>
            <a:r>
              <a:rPr lang="en-US" sz="24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assessment</a:t>
            </a:r>
            <a:r>
              <a:rPr lang="en-US" sz="24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is</a:t>
            </a:r>
            <a:r>
              <a:rPr lang="en-US" sz="24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limited</a:t>
            </a:r>
            <a:r>
              <a:rPr lang="en-US" sz="24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to</a:t>
            </a:r>
            <a:r>
              <a:rPr lang="en-US" sz="24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no</a:t>
            </a:r>
            <a:r>
              <a:rPr lang="en-US" sz="2400" spc="-2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more</a:t>
            </a:r>
            <a:r>
              <a:rPr lang="en-US" sz="2400" spc="-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than</a:t>
            </a:r>
            <a:r>
              <a:rPr lang="en-US" sz="24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1.0</a:t>
            </a:r>
            <a:r>
              <a:rPr lang="en-US" sz="24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percent</a:t>
            </a:r>
            <a:r>
              <a:rPr lang="en-US" sz="24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of the total number of all students in the State who are assessed in any of the given subjects.</a:t>
            </a:r>
            <a:endParaRPr lang="en-US" sz="2400" dirty="0">
              <a:ea typeface="Times New Roman" panose="02020603050405020304" pitchFamily="18" charset="0"/>
            </a:endParaRPr>
          </a:p>
          <a:p>
            <a:pPr marL="806450" marR="390525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ESSA</a:t>
            </a:r>
            <a:r>
              <a:rPr lang="en-US" sz="24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further</a:t>
            </a:r>
            <a:r>
              <a:rPr lang="en-US" sz="24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requires</a:t>
            </a:r>
            <a:r>
              <a:rPr lang="en-US" sz="24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that</a:t>
            </a:r>
            <a:r>
              <a:rPr lang="en-US" sz="24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school</a:t>
            </a:r>
            <a:r>
              <a:rPr lang="en-US" sz="24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district</a:t>
            </a:r>
            <a:r>
              <a:rPr lang="en-US" sz="24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exceeding</a:t>
            </a:r>
            <a:r>
              <a:rPr lang="en-US" sz="2400" spc="-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the</a:t>
            </a:r>
            <a:r>
              <a:rPr lang="en-US" sz="24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1.0</a:t>
            </a:r>
            <a:r>
              <a:rPr lang="en-US" sz="24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percent</a:t>
            </a:r>
            <a:r>
              <a:rPr lang="en-US" sz="24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cap</a:t>
            </a:r>
            <a:r>
              <a:rPr lang="en-US" sz="24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in</a:t>
            </a:r>
            <a:r>
              <a:rPr lang="en-US" sz="24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any</a:t>
            </a:r>
            <a:r>
              <a:rPr lang="en-US" sz="2400" spc="-3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subject</a:t>
            </a:r>
            <a:r>
              <a:rPr lang="en-US" sz="24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must</a:t>
            </a:r>
            <a:r>
              <a:rPr lang="en-US" sz="24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submit a verification to the department, and the department must provide appropriate guidance to that district. Previously, there was no cap on participation rates. </a:t>
            </a:r>
            <a:endParaRPr lang="en-US" sz="2400" dirty="0">
              <a:ea typeface="Times New Roman" panose="02020603050405020304" pitchFamily="18" charset="0"/>
            </a:endParaRPr>
          </a:p>
          <a:p>
            <a:pPr marL="806450" marR="390525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spc="-1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20700" marR="390525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20700" marR="3905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</a:endParaRPr>
          </a:p>
          <a:p>
            <a:pPr marL="520700" marR="3905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01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C0AC0A-536D-2955-ED8D-5D6EE5B1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Today’s Agenda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B39894-F690-F15C-830E-06EF3ECA7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4346532" cy="405255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b="0" i="0" dirty="0">
                <a:solidFill>
                  <a:srgbClr val="000000"/>
                </a:solidFill>
                <a:effectLst/>
                <a:latin typeface="inherit"/>
                <a:cs typeface="Arial"/>
              </a:rPr>
              <a:t>Special Education </a:t>
            </a:r>
            <a:r>
              <a:rPr lang="en-US" sz="3600" dirty="0">
                <a:solidFill>
                  <a:srgbClr val="000000"/>
                </a:solidFill>
                <a:latin typeface="inherit"/>
                <a:cs typeface="Arial"/>
              </a:rPr>
              <a:t>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inherit"/>
                <a:cs typeface="Arial"/>
              </a:rPr>
              <a:t>pdates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rgbClr val="000000"/>
                </a:solidFill>
                <a:latin typeface="inherit"/>
                <a:cs typeface="Arial"/>
              </a:rPr>
              <a:t>MCAS Alternate Assessment Update</a:t>
            </a:r>
          </a:p>
          <a:p>
            <a:pPr>
              <a:spcBef>
                <a:spcPts val="0"/>
              </a:spcBef>
            </a:pPr>
            <a:r>
              <a:rPr lang="en-US" sz="3600" b="0" i="0" dirty="0">
                <a:solidFill>
                  <a:srgbClr val="000000"/>
                </a:solidFill>
                <a:effectLst/>
                <a:latin typeface="inherit"/>
                <a:cs typeface="Arial"/>
              </a:rPr>
              <a:t>New Early Literacy Screening Guidance</a:t>
            </a:r>
            <a:endParaRPr lang="en-US" sz="3600" dirty="0">
              <a:solidFill>
                <a:srgbClr val="000000"/>
              </a:solidFill>
              <a:latin typeface="inherit"/>
              <a:cs typeface="Arial"/>
            </a:endParaRP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rgbClr val="000000"/>
                </a:solidFill>
                <a:latin typeface="inherit"/>
                <a:cs typeface="Arial"/>
              </a:rPr>
              <a:t>Q&amp;A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7347F6-688B-5C87-9131-FDA3C264C319}"/>
              </a:ext>
            </a:extLst>
          </p:cNvPr>
          <p:cNvSpPr/>
          <p:nvPr/>
        </p:nvSpPr>
        <p:spPr>
          <a:xfrm>
            <a:off x="5968564" y="102614"/>
            <a:ext cx="5734372" cy="6337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From DESE's Educational Vision: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DESE works with districts, schools, and educators to promote teaching and learning that 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antiracist, inclusive, multilingual,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and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multicultural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;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that values and affirms each and every student and their families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; 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that creates equitable opportunities and experiences for all students,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particularly those who have been historically underserved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717685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BBE5B-D4BA-E8AE-C5A6-641EDCE59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93686"/>
            <a:ext cx="10515600" cy="109368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dirty="0"/>
              <a:t>References for Alternative Assessment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D72FAE-E9D9-4998-955B-CDF724199E15}"/>
              </a:ext>
            </a:extLst>
          </p:cNvPr>
          <p:cNvSpPr txBox="1"/>
          <p:nvPr/>
        </p:nvSpPr>
        <p:spPr>
          <a:xfrm>
            <a:off x="216816" y="887139"/>
            <a:ext cx="11338524" cy="56384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806450" marR="390525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spc="-15">
                <a:ea typeface="Times New Roman" panose="02020603050405020304" pitchFamily="18" charset="0"/>
              </a:rPr>
              <a:t>A</a:t>
            </a:r>
            <a:r>
              <a:rPr lang="en-US" sz="2000" spc="-15">
                <a:effectLst/>
                <a:ea typeface="Times New Roman" panose="02020603050405020304" pitchFamily="18" charset="0"/>
              </a:rPr>
              <a:t> </a:t>
            </a:r>
            <a:r>
              <a:rPr lang="en-US" sz="20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Dear</a:t>
            </a:r>
            <a:r>
              <a:rPr lang="en-US" sz="2000" spc="-15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Colleague</a:t>
            </a:r>
            <a:r>
              <a:rPr lang="en-US" sz="2000" spc="-1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Letter</a:t>
            </a:r>
            <a:r>
              <a:rPr lang="en-US" sz="2000" spc="-1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>
                <a:effectLst/>
                <a:ea typeface="Times New Roman" panose="02020603050405020304" pitchFamily="18" charset="0"/>
              </a:rPr>
              <a:t>from</a:t>
            </a:r>
            <a:r>
              <a:rPr lang="en-US" sz="2000" spc="-15">
                <a:effectLst/>
                <a:ea typeface="Times New Roman" panose="02020603050405020304" pitchFamily="18" charset="0"/>
              </a:rPr>
              <a:t> </a:t>
            </a:r>
            <a:r>
              <a:rPr lang="en-US" sz="2000">
                <a:effectLst/>
                <a:ea typeface="Times New Roman" panose="02020603050405020304" pitchFamily="18" charset="0"/>
              </a:rPr>
              <a:t>the</a:t>
            </a:r>
            <a:r>
              <a:rPr lang="en-US" sz="2000" spc="-10">
                <a:effectLst/>
                <a:ea typeface="Times New Roman" panose="02020603050405020304" pitchFamily="18" charset="0"/>
              </a:rPr>
              <a:t> </a:t>
            </a:r>
            <a:r>
              <a:rPr lang="en-US" sz="2000">
                <a:effectLst/>
                <a:ea typeface="Times New Roman" panose="02020603050405020304" pitchFamily="18" charset="0"/>
              </a:rPr>
              <a:t>Office</a:t>
            </a:r>
            <a:r>
              <a:rPr lang="en-US" sz="2000" spc="-20">
                <a:effectLst/>
                <a:ea typeface="Times New Roman" panose="02020603050405020304" pitchFamily="18" charset="0"/>
              </a:rPr>
              <a:t> </a:t>
            </a:r>
            <a:r>
              <a:rPr lang="en-US" sz="2000">
                <a:effectLst/>
                <a:ea typeface="Times New Roman" panose="02020603050405020304" pitchFamily="18" charset="0"/>
              </a:rPr>
              <a:t>of</a:t>
            </a:r>
            <a:r>
              <a:rPr lang="en-US" sz="2000" spc="-10">
                <a:effectLst/>
                <a:ea typeface="Times New Roman" panose="02020603050405020304" pitchFamily="18" charset="0"/>
              </a:rPr>
              <a:t> </a:t>
            </a:r>
            <a:r>
              <a:rPr lang="en-US" sz="2000">
                <a:effectLst/>
                <a:ea typeface="Times New Roman" panose="02020603050405020304" pitchFamily="18" charset="0"/>
              </a:rPr>
              <a:t>Special</a:t>
            </a:r>
            <a:r>
              <a:rPr lang="en-US" sz="2000" spc="-15">
                <a:effectLst/>
                <a:ea typeface="Times New Roman" panose="02020603050405020304" pitchFamily="18" charset="0"/>
              </a:rPr>
              <a:t> </a:t>
            </a:r>
            <a:r>
              <a:rPr lang="en-US" sz="2000">
                <a:effectLst/>
                <a:ea typeface="Times New Roman" panose="02020603050405020304" pitchFamily="18" charset="0"/>
              </a:rPr>
              <a:t>Education</a:t>
            </a:r>
            <a:r>
              <a:rPr lang="en-US" sz="2000" spc="-15">
                <a:effectLst/>
                <a:ea typeface="Times New Roman" panose="02020603050405020304" pitchFamily="18" charset="0"/>
              </a:rPr>
              <a:t> </a:t>
            </a:r>
            <a:r>
              <a:rPr lang="en-US" sz="2000">
                <a:effectLst/>
                <a:ea typeface="Times New Roman" panose="02020603050405020304" pitchFamily="18" charset="0"/>
              </a:rPr>
              <a:t>stated</a:t>
            </a:r>
            <a:r>
              <a:rPr lang="en-US" sz="2000" spc="-10">
                <a:effectLst/>
                <a:ea typeface="Times New Roman" panose="02020603050405020304" pitchFamily="18" charset="0"/>
              </a:rPr>
              <a:t> </a:t>
            </a:r>
            <a:r>
              <a:rPr lang="en-US" sz="2000">
                <a:effectLst/>
                <a:ea typeface="Times New Roman" panose="02020603050405020304" pitchFamily="18" charset="0"/>
              </a:rPr>
              <a:t>that,</a:t>
            </a:r>
            <a:r>
              <a:rPr lang="en-US" sz="2000" spc="-15">
                <a:effectLst/>
                <a:ea typeface="Times New Roman" panose="02020603050405020304" pitchFamily="18" charset="0"/>
              </a:rPr>
              <a:t> </a:t>
            </a:r>
            <a:r>
              <a:rPr lang="en-US" sz="2000" spc="-10">
                <a:effectLst/>
                <a:ea typeface="Times New Roman" panose="02020603050405020304" pitchFamily="18" charset="0"/>
              </a:rPr>
              <a:t>S</a:t>
            </a:r>
            <a:r>
              <a:rPr lang="en-US" sz="2000" spc="-10">
                <a:ea typeface="Times New Roman" panose="02020603050405020304" pitchFamily="18" charset="0"/>
              </a:rPr>
              <a:t>tates </a:t>
            </a:r>
            <a:r>
              <a:rPr lang="en-US" sz="2000" spc="-10">
                <a:effectLst/>
                <a:ea typeface="Times New Roman" panose="02020603050405020304" pitchFamily="18" charset="0"/>
              </a:rPr>
              <a:t>that adopt Alternate Assessment based on Alternate Achievement Standards must create a definition for students with the most significant cognitive disabilities.</a:t>
            </a:r>
          </a:p>
          <a:p>
            <a:pPr marL="1263650" marR="390525" lvl="1" indent="-285750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u="sng" spc="-10">
                <a:solidFill>
                  <a:srgbClr val="0000FF"/>
                </a:solidFill>
                <a:ea typeface="Calibri" panose="020F0502020204030204" pitchFamily="34" charset="0"/>
                <a:hlinkClick r:id="rId2"/>
              </a:rPr>
              <a:t>Further in </a:t>
            </a:r>
            <a:r>
              <a:rPr lang="en-US" sz="2000" u="sng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2"/>
              </a:rPr>
              <a:t>34 CFR § 200.6 - Inclusion of all students</a:t>
            </a:r>
            <a:r>
              <a:rPr lang="en-US" sz="2000" u="sng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 ….</a:t>
            </a:r>
            <a:r>
              <a:rPr lang="en-US" sz="2000">
                <a:effectLst/>
                <a:ea typeface="Calibri" panose="020F0502020204030204" pitchFamily="34" charset="0"/>
              </a:rPr>
              <a:t> </a:t>
            </a:r>
          </a:p>
          <a:p>
            <a:pPr marL="977900" marR="390525" lvl="1">
              <a:lnSpc>
                <a:spcPct val="115000"/>
              </a:lnSpc>
              <a:spcBef>
                <a:spcPts val="600"/>
              </a:spcBef>
            </a:pPr>
            <a:r>
              <a:rPr lang="en-US" sz="2000">
                <a:ea typeface="Calibri" panose="020F0502020204030204" pitchFamily="34" charset="0"/>
              </a:rPr>
              <a:t>“</a:t>
            </a:r>
            <a:r>
              <a:rPr lang="en-US" sz="2000">
                <a:effectLst/>
                <a:ea typeface="Calibri" panose="020F0502020204030204" pitchFamily="34" charset="0"/>
              </a:rPr>
              <a:t>consistent with section 612(a)(16)(C) of the IDEA, [States must]… monitor implementation of clear and appropriate guidelines for IEP teams to apply in determining, on a case-by-case basis, which students with the most significant cognitive disabilities will be assessed based on alternate academic achievement standards. </a:t>
            </a:r>
            <a:r>
              <a:rPr lang="en-US" sz="2000" b="1">
                <a:effectLst/>
                <a:ea typeface="Calibri" panose="020F0502020204030204" pitchFamily="34" charset="0"/>
              </a:rPr>
              <a:t>Such guidelines must include a State definition of students with the most significant cognitive disabilities that addresses factors related to cognitive functioning and adaptive behavior…” </a:t>
            </a:r>
            <a:endParaRPr lang="en-US" sz="2000">
              <a:effectLst/>
              <a:ea typeface="Calibri" panose="020F0502020204030204" pitchFamily="34" charset="0"/>
            </a:endParaRPr>
          </a:p>
          <a:p>
            <a:pPr marL="520700" marR="390525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spc="-10">
                <a:ea typeface="Times New Roman" panose="02020603050405020304" pitchFamily="18" charset="0"/>
              </a:rPr>
              <a:t>References for additional information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u="sng">
                <a:solidFill>
                  <a:srgbClr val="0000FF"/>
                </a:solidFill>
                <a:ea typeface="Calibri" panose="020F0502020204030204" pitchFamily="34" charset="0"/>
                <a:hlinkClick r:id="rId3"/>
              </a:rPr>
              <a:t>NCEO Reports: Alternate Assessments for Students with Significant Cognitive Disabilities: Participation Guidelines and Definitions (#406)</a:t>
            </a:r>
            <a:r>
              <a:rPr lang="en-US" sz="1600" u="sng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r>
              <a:rPr lang="en-US" sz="1100" b="0" i="0">
                <a:solidFill>
                  <a:srgbClr val="000000"/>
                </a:solidFill>
                <a:effectLst/>
              </a:rPr>
              <a:t>Thurlow, M. L., Lazarus, S. S., Larson, E. D., Albus, D. A., Liu, K. K., &amp; </a:t>
            </a:r>
            <a:r>
              <a:rPr lang="en-US" sz="1100" b="0" i="0" err="1">
                <a:solidFill>
                  <a:srgbClr val="000000"/>
                </a:solidFill>
                <a:effectLst/>
              </a:rPr>
              <a:t>Kwong</a:t>
            </a:r>
            <a:r>
              <a:rPr lang="en-US" sz="1100" b="0" i="0">
                <a:solidFill>
                  <a:srgbClr val="000000"/>
                </a:solidFill>
                <a:effectLst/>
              </a:rPr>
              <a:t>, E. (2017). </a:t>
            </a:r>
            <a:r>
              <a:rPr lang="en-US" sz="1100" b="0" i="1">
                <a:solidFill>
                  <a:srgbClr val="000000"/>
                </a:solidFill>
                <a:effectLst/>
              </a:rPr>
              <a:t>Alternate assessments for students with significant cognitive disabilities: Participation guidelines and definitions</a:t>
            </a:r>
            <a:r>
              <a:rPr lang="en-US" sz="1100" b="0" i="0">
                <a:solidFill>
                  <a:srgbClr val="000000"/>
                </a:solidFill>
                <a:effectLst/>
              </a:rPr>
              <a:t> (NCEO Report 406). Minneapolis, MN: University of Minnesota, National Center on Educational Outcomes.</a:t>
            </a:r>
            <a:endParaRPr lang="en-US" sz="1100" u="sng">
              <a:solidFill>
                <a:srgbClr val="0000FF"/>
              </a:solidFill>
              <a:ea typeface="Calibri" panose="020F050202020403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u="sng">
                <a:solidFill>
                  <a:srgbClr val="0000FF"/>
                </a:solidFill>
                <a:ea typeface="Calibri" panose="020F0502020204030204" pitchFamily="34" charset="0"/>
              </a:rPr>
              <a:t>NCEO Reports: 2018-19 Participation Guidelines and Definitions for Alternate Assessments based on Alternate Academic Achievement Standards (#415)</a:t>
            </a:r>
            <a:r>
              <a:rPr lang="en-US" sz="1100" u="sng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r>
              <a:rPr lang="en-US" sz="1100" b="0" i="0">
                <a:solidFill>
                  <a:srgbClr val="000000"/>
                </a:solidFill>
                <a:effectLst/>
              </a:rPr>
              <a:t>Thurlow, M. L., Lazarus, S. S., Albus, D. A., Larson, E. D., &amp; Liu, K. K. (2019). </a:t>
            </a:r>
            <a:r>
              <a:rPr lang="en-US" sz="1100" b="0" i="1">
                <a:solidFill>
                  <a:srgbClr val="000000"/>
                </a:solidFill>
                <a:effectLst/>
              </a:rPr>
              <a:t>2018-19 participation guidelines and definitions for alternate assessments based on alternate academic achievement standards</a:t>
            </a:r>
            <a:r>
              <a:rPr lang="en-US" sz="1100" b="0" i="0">
                <a:solidFill>
                  <a:srgbClr val="000000"/>
                </a:solidFill>
                <a:effectLst/>
              </a:rPr>
              <a:t> (NCEO Report 415). Minneapolis, MN: University of Minnesota, National Center on Educational Outcomes.)</a:t>
            </a:r>
            <a:endParaRPr lang="en-US" sz="1100" spc="-1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96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516331-D385-4016-B1AE-4AF57A5B1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93" y="943803"/>
            <a:ext cx="10836502" cy="911630"/>
          </a:xfrm>
        </p:spPr>
        <p:txBody>
          <a:bodyPr>
            <a:noAutofit/>
          </a:bodyPr>
          <a:lstStyle/>
          <a:p>
            <a:r>
              <a:rPr lang="en-US" sz="3600" dirty="0"/>
              <a:t>Definition for Students with the Most Significant Cognitive Disabilities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D72FAE-E9D9-4998-955B-CDF724199E15}"/>
              </a:ext>
            </a:extLst>
          </p:cNvPr>
          <p:cNvSpPr txBox="1"/>
          <p:nvPr/>
        </p:nvSpPr>
        <p:spPr>
          <a:xfrm>
            <a:off x="535793" y="2077375"/>
            <a:ext cx="11315896" cy="5656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Times New Roman" panose="02020603050405020304" pitchFamily="18" charset="0"/>
              </a:rPr>
              <a:t>Massachusetts defines “students with the most significant cognitive disabilities” as students who:   </a:t>
            </a:r>
          </a:p>
          <a:p>
            <a:pPr marL="342900" marR="0" lvl="0" indent="-342900" fontAlgn="base"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effectLst/>
                <a:ea typeface="Times New Roman" panose="02020603050405020304" pitchFamily="18" charset="0"/>
              </a:rPr>
              <a:t>have cognitive disabilities evidenced by significant delays in attaining age-level academic achievement standards, even with systematic, extensive individually designed instruction, related services, and modifications; and  </a:t>
            </a:r>
            <a:endParaRPr lang="en-US" sz="2000" dirty="0"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effectLst/>
                <a:ea typeface="Times New Roman" panose="02020603050405020304" pitchFamily="18" charset="0"/>
              </a:rPr>
              <a:t>have cognitive disabilities that significantly impact their educational performance and ability to apply learning from one setting to another; and</a:t>
            </a:r>
            <a:endParaRPr lang="en-US" sz="2000" dirty="0"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effectLst/>
                <a:ea typeface="Times New Roman" panose="02020603050405020304" pitchFamily="18" charset="0"/>
              </a:rPr>
              <a:t>require extensive, direct individualized instruction and substantial supports to achieve measurable gains on the challenging State academic content standards for the grade in which the student is enrolled; and</a:t>
            </a:r>
            <a:endParaRPr lang="en-US" sz="2000" dirty="0"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effectLst/>
                <a:ea typeface="Times New Roman" panose="02020603050405020304" pitchFamily="18" charset="0"/>
              </a:rPr>
              <a:t>perform significantly below average in general cognitive functioning and adaptive behavior. This is defined as a student functioning </a:t>
            </a:r>
            <a:r>
              <a:rPr lang="en-US" sz="2000" b="1" dirty="0">
                <a:effectLst/>
                <a:ea typeface="Times New Roman" panose="02020603050405020304" pitchFamily="18" charset="0"/>
              </a:rPr>
              <a:t>two or more standard deviations below the mean on commonly accepted norm-referenced assessments in both cognitive functioning and adaptive behavior</a:t>
            </a:r>
            <a:r>
              <a:rPr lang="en-US" sz="2000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(e.g., two or more adaptive skill areas such as daily living skills, communication, self-care, social skills, and academic skills). 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    </a:t>
            </a:r>
          </a:p>
          <a:p>
            <a:pPr lvl="1" fontAlgn="base"/>
            <a:endParaRPr lang="en-US" sz="1800" spc="-1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20700" marR="390525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20700" marR="3905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</a:endParaRPr>
          </a:p>
          <a:p>
            <a:pPr marL="520700" marR="3905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73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516331-D385-4016-B1AE-4AF57A5B1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93" y="899413"/>
            <a:ext cx="10836502" cy="911630"/>
          </a:xfrm>
        </p:spPr>
        <p:txBody>
          <a:bodyPr>
            <a:noAutofit/>
          </a:bodyPr>
          <a:lstStyle/>
          <a:p>
            <a:r>
              <a:rPr lang="en-US" sz="3600" dirty="0"/>
              <a:t>Consideration for Schools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D72FAE-E9D9-4998-955B-CDF724199E15}"/>
              </a:ext>
            </a:extLst>
          </p:cNvPr>
          <p:cNvSpPr txBox="1"/>
          <p:nvPr/>
        </p:nvSpPr>
        <p:spPr>
          <a:xfrm>
            <a:off x="535793" y="1775533"/>
            <a:ext cx="11315896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ea typeface="Times New Roman" panose="02020603050405020304" pitchFamily="18" charset="0"/>
              </a:rPr>
              <a:t>Resources and Guidance   </a:t>
            </a:r>
          </a:p>
          <a:p>
            <a:pPr marL="342900" marR="0" lvl="0" indent="-342900" fontAlgn="base"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ea typeface="Times New Roman" panose="02020603050405020304" pitchFamily="18" charset="0"/>
              </a:rPr>
              <a:t>For the spring 2024 MCAS-Alt decisions, Teams should evaluate student’s eligibility for the alternate assessment (MCAS-Alt) based on the definition for Students with the Most Significant Disabilities.</a:t>
            </a:r>
          </a:p>
          <a:p>
            <a:pPr marL="800100" lvl="1" indent="-342900" fontAlgn="base"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ea typeface="Times New Roman" panose="02020603050405020304" pitchFamily="18" charset="0"/>
              </a:rPr>
              <a:t>We anticipate this to be a transition year for schools and Teams to review MCAS-Alt eligibility decisions using the new definition.</a:t>
            </a:r>
          </a:p>
          <a:p>
            <a:pPr marL="342900" marR="0" lvl="0" indent="-342900" fontAlgn="base"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ea typeface="Times New Roman" panose="02020603050405020304" pitchFamily="18" charset="0"/>
              </a:rPr>
              <a:t>The Educator’s Manual for the MCAS-Alt will include important resources and guidance for Teams to consider (Available Aug. 2023).</a:t>
            </a:r>
          </a:p>
          <a:p>
            <a:pPr marL="342900" marR="0" lvl="0" indent="-342900" fontAlgn="base"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ea typeface="Times New Roman" panose="02020603050405020304" pitchFamily="18" charset="0"/>
              </a:rPr>
              <a:t>The MCAS Accessibility and Accommodations Manual will also describe guidance for Teams (Available Aug. 2023).</a:t>
            </a:r>
          </a:p>
          <a:p>
            <a:pPr marL="342900" marR="0" lvl="0" indent="-342900" fontAlgn="base"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ea typeface="Times New Roman" panose="02020603050405020304" pitchFamily="18" charset="0"/>
              </a:rPr>
              <a:t>Trainings and Materials:</a:t>
            </a:r>
          </a:p>
          <a:p>
            <a:pPr marL="800100" lvl="1" indent="-342900" fontAlgn="base"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ea typeface="Times New Roman" panose="02020603050405020304" pitchFamily="18" charset="0"/>
                <a:hlinkClick r:id="rId2"/>
              </a:rPr>
              <a:t>MCAS-Alt web pages </a:t>
            </a:r>
            <a:r>
              <a:rPr lang="en-US" sz="2000" dirty="0">
                <a:ea typeface="Times New Roman" panose="02020603050405020304" pitchFamily="18" charset="0"/>
              </a:rPr>
              <a:t>will include an FAQ and provide training opportunities for educators (Aug. 2023)</a:t>
            </a:r>
          </a:p>
        </p:txBody>
      </p:sp>
    </p:spTree>
    <p:extLst>
      <p:ext uri="{BB962C8B-B14F-4D97-AF65-F5344CB8AC3E}">
        <p14:creationId xmlns:p14="http://schemas.microsoft.com/office/powerpoint/2010/main" val="3751151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FEB0D-CC7E-4DDA-AD43-1B03DCE07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Early Literacy Screening Guidance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662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>
            <a:extLst>
              <a:ext uri="{FF2B5EF4-FFF2-40B4-BE49-F238E27FC236}">
                <a16:creationId xmlns:a16="http://schemas.microsoft.com/office/drawing/2014/main" id="{771D28D5-1117-C81B-4A04-9EC9CD5A43D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32374" y="593063"/>
            <a:ext cx="5189793" cy="7628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ira Sans Extra Condensed" panose="020B0503050000020004" pitchFamily="34" charset="0"/>
                <a:ea typeface="+mn-ea"/>
                <a:cs typeface="+mn-cs"/>
              </a:rPr>
              <a:t>Early Screening Regulation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0D42249-2B4B-DA28-CE13-9E0B84F7B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50784"/>
              </p:ext>
            </p:extLst>
          </p:nvPr>
        </p:nvGraphicFramePr>
        <p:xfrm>
          <a:off x="676382" y="1674796"/>
          <a:ext cx="10839236" cy="4058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0265">
                  <a:extLst>
                    <a:ext uri="{9D8B030D-6E8A-4147-A177-3AD203B41FA5}">
                      <a16:colId xmlns:a16="http://schemas.microsoft.com/office/drawing/2014/main" val="2556048249"/>
                    </a:ext>
                  </a:extLst>
                </a:gridCol>
                <a:gridCol w="3626778">
                  <a:extLst>
                    <a:ext uri="{9D8B030D-6E8A-4147-A177-3AD203B41FA5}">
                      <a16:colId xmlns:a16="http://schemas.microsoft.com/office/drawing/2014/main" val="1158702177"/>
                    </a:ext>
                  </a:extLst>
                </a:gridCol>
                <a:gridCol w="3892193">
                  <a:extLst>
                    <a:ext uri="{9D8B030D-6E8A-4147-A177-3AD203B41FA5}">
                      <a16:colId xmlns:a16="http://schemas.microsoft.com/office/drawing/2014/main" val="832013645"/>
                    </a:ext>
                  </a:extLst>
                </a:gridCol>
              </a:tblGrid>
              <a:tr h="1140780">
                <a:tc>
                  <a:txBody>
                    <a:bodyPr/>
                    <a:lstStyle/>
                    <a:p>
                      <a:pPr algn="ctr"/>
                      <a:endParaRPr lang="en-US" sz="190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9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</a:t>
                      </a:r>
                    </a:p>
                    <a:p>
                      <a:pPr lvl="0" algn="ctr">
                        <a:buNone/>
                      </a:pPr>
                      <a:endParaRPr lang="en-US" sz="190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9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Instructional Response</a:t>
                      </a:r>
                    </a:p>
                  </a:txBody>
                  <a:tcPr marL="60960" marR="60960" marT="30480" marB="3048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9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Communication</a:t>
                      </a:r>
                    </a:p>
                  </a:txBody>
                  <a:tcPr marL="60960" marR="60960" marT="30480" marB="3048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010964"/>
                  </a:ext>
                </a:extLst>
              </a:tr>
              <a:tr h="2917404">
                <a:tc>
                  <a:txBody>
                    <a:bodyPr/>
                    <a:lstStyle/>
                    <a:p>
                      <a:pPr marL="285750" lvl="0" indent="-285750">
                        <a:buFont typeface="Wingdings"/>
                        <a:buChar char="v"/>
                      </a:pPr>
                      <a:r>
                        <a:rPr lang="en-US" sz="1900" u="none" strike="noStrike" noProof="0">
                          <a:latin typeface="Fira Sans Condensed" panose="020B0503050000020004" pitchFamily="34" charset="0"/>
                        </a:rPr>
                        <a:t>All students </a:t>
                      </a:r>
                    </a:p>
                    <a:p>
                      <a:pPr marL="285750" lvl="0" indent="-285750">
                        <a:buFont typeface="Wingdings"/>
                        <a:buChar char="v"/>
                      </a:pPr>
                      <a:r>
                        <a:rPr lang="en-US" sz="1900" u="none" strike="noStrike" noProof="0">
                          <a:latin typeface="Fira Sans Condensed" panose="020B0503050000020004" pitchFamily="34" charset="0"/>
                        </a:rPr>
                        <a:t>Grades K-3</a:t>
                      </a:r>
                    </a:p>
                    <a:p>
                      <a:pPr marL="285750" lvl="0" indent="-285750">
                        <a:buFont typeface="Wingdings"/>
                        <a:buChar char="v"/>
                      </a:pPr>
                      <a:r>
                        <a:rPr lang="en-US" sz="1900" u="none" strike="noStrike" noProof="0">
                          <a:latin typeface="Fira Sans Condensed" panose="020B0503050000020004" pitchFamily="34" charset="0"/>
                        </a:rPr>
                        <a:t>At least 2x per year </a:t>
                      </a:r>
                      <a:endParaRPr lang="en-US" sz="1900">
                        <a:latin typeface="Fira Sans Condensed" panose="020B0503050000020004" pitchFamily="34" charset="0"/>
                      </a:endParaRPr>
                    </a:p>
                    <a:p>
                      <a:pPr marL="285750" lvl="0" indent="-285750">
                        <a:buFont typeface="Wingdings"/>
                        <a:buChar char="v"/>
                      </a:pPr>
                      <a:r>
                        <a:rPr lang="en-US" sz="1900" u="none" strike="noStrike" noProof="0">
                          <a:latin typeface="Fira Sans Condensed" panose="020B0503050000020004" pitchFamily="34" charset="0"/>
                        </a:rPr>
                        <a:t>Use a screening instrument approved by the Department </a:t>
                      </a:r>
                      <a:endParaRPr lang="en-US" sz="1900">
                        <a:latin typeface="Fira Sans Condensed" panose="020B0503050000020004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indent="0">
                        <a:buFont typeface="Wingdings"/>
                        <a:buNone/>
                      </a:pPr>
                      <a:r>
                        <a:rPr lang="en-US" sz="1900">
                          <a:latin typeface="Fira Sans Condensed" panose="020B0503050000020004" pitchFamily="34" charset="0"/>
                        </a:rPr>
                        <a:t>For students scoring significantly below benchmarks, schools:</a:t>
                      </a:r>
                      <a:br>
                        <a:rPr lang="en-US" sz="1900">
                          <a:latin typeface="Fira Sans Condensed" panose="020B0503050000020004" pitchFamily="34" charset="0"/>
                        </a:rPr>
                      </a:br>
                      <a:endParaRPr lang="en-US" sz="1900">
                        <a:latin typeface="Fira Sans Condensed" panose="020B0503050000020004" pitchFamily="34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v"/>
                      </a:pPr>
                      <a:r>
                        <a:rPr lang="en-US" sz="1900">
                          <a:latin typeface="Fira Sans Condensed" panose="020B0503050000020004" pitchFamily="34" charset="0"/>
                        </a:rPr>
                        <a:t>Plan instruction to meet students’ needs</a:t>
                      </a:r>
                      <a:br>
                        <a:rPr lang="en-US" sz="1900">
                          <a:latin typeface="Fira Sans Condensed" panose="020B0503050000020004" pitchFamily="34" charset="0"/>
                        </a:rPr>
                      </a:br>
                      <a:endParaRPr lang="en-US" sz="1900">
                        <a:latin typeface="Fira Sans Condensed" panose="020B0503050000020004" pitchFamily="34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v"/>
                      </a:pPr>
                      <a:r>
                        <a:rPr lang="en-US" sz="1900" u="none" strike="noStrike" noProof="0">
                          <a:latin typeface="Fira Sans Condensed" panose="020B0503050000020004" pitchFamily="34" charset="0"/>
                        </a:rPr>
                        <a:t>Determine need for progress monitoring 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/>
                        <a:buNone/>
                      </a:pPr>
                      <a:r>
                        <a:rPr lang="en-US" sz="1900" u="none" strike="noStrike" noProof="0" dirty="0">
                          <a:latin typeface="Fira Sans Condensed" panose="020B0503050000020004" pitchFamily="34" charset="0"/>
                        </a:rPr>
                        <a:t>Within 30 school days of a screening result that is significantly below benchmarks, schools:</a:t>
                      </a:r>
                      <a:br>
                        <a:rPr lang="en-US" sz="1900" u="none" strike="noStrike" noProof="0" dirty="0">
                          <a:latin typeface="Fira Sans Condensed" panose="020B0503050000020004" pitchFamily="34" charset="0"/>
                        </a:rPr>
                      </a:br>
                      <a:endParaRPr lang="en-US" sz="1900" u="none" strike="noStrike" noProof="0" dirty="0">
                        <a:latin typeface="Fira Sans Condensed" panose="020B0503050000020004" pitchFamily="34" charset="0"/>
                      </a:endParaRPr>
                    </a:p>
                    <a:p>
                      <a:pPr marL="457200" marR="0" lvl="0" indent="-457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n-US" sz="1900" u="none" strike="noStrike" noProof="0" dirty="0">
                          <a:latin typeface="Fira Sans Condensed" panose="020B0503050000020004" pitchFamily="34" charset="0"/>
                        </a:rPr>
                        <a:t>Inform the student’s family of result</a:t>
                      </a:r>
                      <a:br>
                        <a:rPr lang="en-US" sz="1900" u="none" strike="noStrike" noProof="0" dirty="0">
                          <a:latin typeface="Fira Sans Condensed" panose="020B0503050000020004" pitchFamily="34" charset="0"/>
                        </a:rPr>
                      </a:br>
                      <a:endParaRPr lang="en-US" sz="1900" u="none" strike="noStrike" noProof="0" dirty="0">
                        <a:latin typeface="Fira Sans Condensed" panose="020B0503050000020004" pitchFamily="34" charset="0"/>
                      </a:endParaRPr>
                    </a:p>
                    <a:p>
                      <a:pPr marL="457200" marR="0" lvl="0" indent="-457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n-US" sz="1900" u="none" strike="noStrike" noProof="0" dirty="0">
                          <a:latin typeface="Fira Sans Condensed" panose="020B0503050000020004" pitchFamily="34" charset="0"/>
                        </a:rPr>
                        <a:t>Offer follow-up discussion</a:t>
                      </a: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272283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035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39ECC-F7A4-112C-B760-86C4DACE3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160" y="731249"/>
            <a:ext cx="8074475" cy="571495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chemeClr val="bg1"/>
                </a:solidFill>
                <a:latin typeface="Fira Sans Extra Condensed" panose="020B0503050000020004" pitchFamily="34" charset="0"/>
              </a:rPr>
              <a:t>Importance of Early Literacy Screening</a:t>
            </a:r>
          </a:p>
        </p:txBody>
      </p:sp>
      <p:sp>
        <p:nvSpPr>
          <p:cNvPr id="7" name="TextBox 6" descr="Early Screening examines all students’ early literacy skills as a part of an equitable, culturally and linguistically sustaining literacy plan. &#10;">
            <a:extLst>
              <a:ext uri="{FF2B5EF4-FFF2-40B4-BE49-F238E27FC236}">
                <a16:creationId xmlns:a16="http://schemas.microsoft.com/office/drawing/2014/main" id="{C507C6EE-58AC-9E6F-047B-3611D370C72F}"/>
              </a:ext>
            </a:extLst>
          </p:cNvPr>
          <p:cNvSpPr txBox="1"/>
          <p:nvPr/>
        </p:nvSpPr>
        <p:spPr>
          <a:xfrm>
            <a:off x="325483" y="2544046"/>
            <a:ext cx="3303093" cy="23083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Extra Condensed" panose="020B0503050000020004" pitchFamily="34" charset="0"/>
                <a:ea typeface="+mn-ea"/>
                <a:cs typeface="+mn-cs"/>
              </a:rPr>
              <a:t>Early Screening examines all students’ early literacy skills as a part of an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Fira Sans Extra Condensed" panose="020B0503050000020004" pitchFamily="34" charset="0"/>
                <a:ea typeface="+mn-ea"/>
                <a:cs typeface="+mn-cs"/>
              </a:rPr>
              <a:t>equitable, culturally and linguistically sustaining literacy plan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Extra Condensed" panose="020B0503050000020004" pitchFamily="34" charset="0"/>
                <a:ea typeface="+mn-ea"/>
                <a:cs typeface="+mn-cs"/>
              </a:rPr>
              <a:t>.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6BE51F9-EA98-7166-09EC-FDE4656A4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3514315"/>
              </p:ext>
            </p:extLst>
          </p:nvPr>
        </p:nvGraphicFramePr>
        <p:xfrm>
          <a:off x="2438405" y="571501"/>
          <a:ext cx="10087428" cy="6181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7FF8D30C-E601-FB64-790D-CD4CC4E2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2711" y="2209799"/>
            <a:ext cx="697027" cy="6970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2CC8E9-19F6-10C2-ACF0-83E521071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0416" y="2209799"/>
            <a:ext cx="697027" cy="69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79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39ECC-F7A4-112C-B760-86C4DACE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407" y="924770"/>
            <a:ext cx="6421185" cy="10936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Fira Sans Extra Condensed" panose="020B0503050000020004" pitchFamily="34" charset="0"/>
                <a:cs typeface="Arial"/>
              </a:rPr>
              <a:t>DESE-approved screening assessments</a:t>
            </a:r>
            <a:endParaRPr lang="en-US" sz="3200" b="1">
              <a:solidFill>
                <a:srgbClr val="002060"/>
              </a:solidFill>
              <a:latin typeface="Fira Sans Extra Condensed" panose="020B05030500000200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CD1858B-61A8-6C78-AE09-7F820E561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943475"/>
              </p:ext>
            </p:extLst>
          </p:nvPr>
        </p:nvGraphicFramePr>
        <p:xfrm>
          <a:off x="713826" y="2388700"/>
          <a:ext cx="9799053" cy="3153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9720">
                  <a:extLst>
                    <a:ext uri="{9D8B030D-6E8A-4147-A177-3AD203B41FA5}">
                      <a16:colId xmlns:a16="http://schemas.microsoft.com/office/drawing/2014/main" val="706265387"/>
                    </a:ext>
                  </a:extLst>
                </a:gridCol>
                <a:gridCol w="4679333">
                  <a:extLst>
                    <a:ext uri="{9D8B030D-6E8A-4147-A177-3AD203B41FA5}">
                      <a16:colId xmlns:a16="http://schemas.microsoft.com/office/drawing/2014/main" val="30419879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2060"/>
                          </a:solidFill>
                          <a:effectLst/>
                          <a:latin typeface="Fira Sans Extra Condensed"/>
                        </a:rPr>
                        <a:t>Approved: Meets Expectations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00">
                        <a:effectLst/>
                        <a:latin typeface="Fira Sans Extra Condensed"/>
                      </a:endParaRP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Fira Sans Extra Condensed"/>
                        </a:rPr>
                        <a:t>DIBELS 8</a:t>
                      </a:r>
                      <a:r>
                        <a:rPr lang="en-US" sz="2000" b="1" kern="100" baseline="30000">
                          <a:solidFill>
                            <a:schemeClr val="tx1"/>
                          </a:solidFill>
                          <a:effectLst/>
                          <a:latin typeface="Fira Sans Extra Condensed"/>
                        </a:rPr>
                        <a:t>th</a:t>
                      </a: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Fira Sans Extra Condensed"/>
                        </a:rPr>
                        <a:t> Edition </a:t>
                      </a: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Fira Sans Extra Condensed"/>
                        </a:rPr>
                        <a:t>by the University of Oregon 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Fira Sans Extra Condensed"/>
                        </a:rPr>
                        <a:t>EarlyBird</a:t>
                      </a: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Fira Sans Extra Condensed"/>
                        </a:rPr>
                        <a:t> by EarlyBird Education (Kindergarten)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Fira Sans Extra Condensed"/>
                        </a:rPr>
                        <a:t>mClass</a:t>
                      </a: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Fira Sans Extra Condensed"/>
                        </a:rPr>
                        <a:t> by Amplify Education 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00">
                        <a:effectLst/>
                        <a:latin typeface="Fira Sans Extra Condensed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2060"/>
                          </a:solidFill>
                          <a:effectLst/>
                          <a:latin typeface="Fira Sans Extra Condensed"/>
                        </a:rPr>
                        <a:t>Approved: Partially Meets Expectations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00">
                        <a:effectLst/>
                        <a:latin typeface="Fira Sans Extra Condensed" panose="020B05030500000200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Fira Sans Extra Condensed"/>
                        </a:rPr>
                        <a:t>Acadience</a:t>
                      </a: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Fira Sans Extra Condensed"/>
                        </a:rPr>
                        <a:t> by Voyager Sopris Learning 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Fira Sans Extra Condensed"/>
                        </a:rPr>
                        <a:t>Fastbridge</a:t>
                      </a: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Fira Sans Extra Condensed"/>
                        </a:rPr>
                        <a:t> by Illuminate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Fira Sans Extra Condensed"/>
                        </a:rPr>
                        <a:t>i-Ready</a:t>
                      </a: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Fira Sans Extra Condensed"/>
                        </a:rPr>
                        <a:t> by Curriculum Associates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Fira Sans Extra Condensed"/>
                        </a:rPr>
                        <a:t>MAP Reading Fluency </a:t>
                      </a: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Fira Sans Extra Condensed"/>
                        </a:rPr>
                        <a:t>by NWEA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Fira Sans Extra Condensed"/>
                        </a:rPr>
                        <a:t>STAR</a:t>
                      </a: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Fira Sans Extra Condensed"/>
                        </a:rPr>
                        <a:t> by Renaissance</a:t>
                      </a:r>
                      <a:endParaRPr lang="en-US" sz="2000" b="0" kern="100">
                        <a:solidFill>
                          <a:schemeClr val="tx1"/>
                        </a:solidFill>
                        <a:effectLst/>
                        <a:latin typeface="Fira Sans Extra Condensed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555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849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D1767A-4F14-56E7-1A2B-38EC5D421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Fira Sans Extra Condensed" panose="020B0503050000020004" pitchFamily="34" charset="0"/>
                <a:cs typeface="Arial"/>
              </a:rPr>
              <a:t>Significantly below benchmarks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D647F5-FB09-10CE-42CE-DF358966F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878505"/>
              </p:ext>
            </p:extLst>
          </p:nvPr>
        </p:nvGraphicFramePr>
        <p:xfrm>
          <a:off x="1674796" y="2126575"/>
          <a:ext cx="8893743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6983">
                  <a:extLst>
                    <a:ext uri="{9D8B030D-6E8A-4147-A177-3AD203B41FA5}">
                      <a16:colId xmlns:a16="http://schemas.microsoft.com/office/drawing/2014/main" val="3608467656"/>
                    </a:ext>
                  </a:extLst>
                </a:gridCol>
                <a:gridCol w="5556760">
                  <a:extLst>
                    <a:ext uri="{9D8B030D-6E8A-4147-A177-3AD203B41FA5}">
                      <a16:colId xmlns:a16="http://schemas.microsoft.com/office/drawing/2014/main" val="2307194754"/>
                    </a:ext>
                  </a:extLst>
                </a:gridCol>
              </a:tblGrid>
              <a:tr h="561737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Approved screening assessment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Suggested designation to determine </a:t>
                      </a:r>
                      <a:br>
                        <a:rPr lang="en-US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en-US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“significantly below relevant benchmarks”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414270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ira Sans Condensed" panose="020B0503050000020004" pitchFamily="34" charset="0"/>
                        </a:rPr>
                        <a:t>DIBELS 8</a:t>
                      </a:r>
                      <a:r>
                        <a:rPr lang="en-US" baseline="30000">
                          <a:latin typeface="Fira Sans Condensed" panose="020B0503050000020004" pitchFamily="34" charset="0"/>
                        </a:rPr>
                        <a:t>th</a:t>
                      </a:r>
                      <a:r>
                        <a:rPr lang="en-US">
                          <a:latin typeface="Fira Sans Condensed" panose="020B0503050000020004" pitchFamily="34" charset="0"/>
                        </a:rPr>
                        <a:t> edition (</a:t>
                      </a:r>
                      <a:r>
                        <a:rPr lang="en-US" i="1">
                          <a:latin typeface="Fira Sans Condensed" panose="020B0503050000020004" pitchFamily="34" charset="0"/>
                        </a:rPr>
                        <a:t>paper</a:t>
                      </a:r>
                      <a:r>
                        <a:rPr lang="en-US">
                          <a:latin typeface="Fira Sans Condensed" panose="020B05030500000200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ira Sans Condensed" panose="020B0503050000020004" pitchFamily="34" charset="0"/>
                        </a:rPr>
                        <a:t>At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16091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ira Sans Condensed" panose="020B0503050000020004" pitchFamily="34" charset="0"/>
                        </a:rPr>
                        <a:t>EarlyBird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ira Sans Condensed" panose="020B0503050000020004" pitchFamily="34" charset="0"/>
                        </a:rPr>
                        <a:t>Flag icon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341512"/>
                  </a:ext>
                </a:extLst>
              </a:tr>
              <a:tr h="561737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ira Sans Condensed" panose="020B0503050000020004" pitchFamily="34" charset="0"/>
                        </a:rPr>
                        <a:t>mCLASS </a:t>
                      </a:r>
                    </a:p>
                    <a:p>
                      <a:pPr algn="ctr"/>
                      <a:r>
                        <a:rPr lang="en-US">
                          <a:latin typeface="Fira Sans Condensed" panose="020B0503050000020004" pitchFamily="34" charset="0"/>
                        </a:rPr>
                        <a:t>DIBELS 8</a:t>
                      </a:r>
                      <a:r>
                        <a:rPr lang="en-US" baseline="30000">
                          <a:latin typeface="Fira Sans Condensed" panose="020B0503050000020004" pitchFamily="34" charset="0"/>
                        </a:rPr>
                        <a:t>th</a:t>
                      </a:r>
                      <a:r>
                        <a:rPr lang="en-US">
                          <a:latin typeface="Fira Sans Condensed" panose="020B0503050000020004" pitchFamily="34" charset="0"/>
                        </a:rPr>
                        <a:t> edition (</a:t>
                      </a:r>
                      <a:r>
                        <a:rPr lang="en-US" i="1">
                          <a:latin typeface="Fira Sans Condensed" panose="020B0503050000020004" pitchFamily="34" charset="0"/>
                        </a:rPr>
                        <a:t>digital</a:t>
                      </a:r>
                      <a:r>
                        <a:rPr lang="en-US">
                          <a:latin typeface="Fira Sans Condensed" panose="020B05030500000200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ira Sans Condensed" panose="020B0503050000020004" pitchFamily="34" charset="0"/>
                        </a:rPr>
                        <a:t>Well Below Benchmark / Intensive Intervention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847262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ira Sans Condensed" panose="020B0503050000020004" pitchFamily="34" charset="0"/>
                        </a:rPr>
                        <a:t>Acadience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ira Sans Condensed" panose="020B0503050000020004" pitchFamily="34" charset="0"/>
                        </a:rPr>
                        <a:t>Well Below Benchmark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280010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ira Sans Condensed" panose="020B0503050000020004" pitchFamily="34" charset="0"/>
                        </a:rPr>
                        <a:t>Fastbridge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ira Sans Condensed" panose="020B0503050000020004" pitchFamily="34" charset="0"/>
                        </a:rPr>
                        <a:t>High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88888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ira Sans Condensed" panose="020B0503050000020004" pitchFamily="34" charset="0"/>
                        </a:rPr>
                        <a:t>i-Ready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ira Sans Condensed" panose="020B0503050000020004" pitchFamily="34" charset="0"/>
                        </a:rPr>
                        <a:t>At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753056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ira Sans Condensed" panose="020B0503050000020004" pitchFamily="34" charset="0"/>
                        </a:rPr>
                        <a:t>MAP Reading Fluency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ira Sans Condensed" panose="020B0503050000020004" pitchFamily="34" charset="0"/>
                        </a:rPr>
                        <a:t>Flag and/or Below Grade Level Expectations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948206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ira Sans Condensed" panose="020B0503050000020004" pitchFamily="34" charset="0"/>
                        </a:rPr>
                        <a:t>STAR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ira Sans Condensed" panose="020B0503050000020004" pitchFamily="34" charset="0"/>
                        </a:rPr>
                        <a:t>Intervention or Urgent Intervention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954740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0E53E8A-749B-1242-7C0F-4F439349989F}"/>
              </a:ext>
            </a:extLst>
          </p:cNvPr>
          <p:cNvSpPr/>
          <p:nvPr/>
        </p:nvSpPr>
        <p:spPr>
          <a:xfrm>
            <a:off x="8171848" y="461029"/>
            <a:ext cx="1703671" cy="8510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r>
            <a:r>
              <a:rPr kumimoji="0" lang="en-US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percentile or below 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646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39ECC-F7A4-112C-B760-86C4DACE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942619"/>
            <a:ext cx="11321143" cy="10936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Fira Sans Extra Condensed" panose="020B0503050000020004" pitchFamily="34" charset="0"/>
                <a:cs typeface="Arial"/>
              </a:rPr>
              <a:t>What information must be shared with families? </a:t>
            </a:r>
            <a:endParaRPr lang="en-US" sz="3200" b="1">
              <a:solidFill>
                <a:srgbClr val="002060"/>
              </a:solidFill>
              <a:latin typeface="Fira Sans Extra Condensed" panose="020B05030500000200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EA6A49F-6AD9-9383-466C-79ADB0B29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698112"/>
              </p:ext>
            </p:extLst>
          </p:nvPr>
        </p:nvGraphicFramePr>
        <p:xfrm>
          <a:off x="705624" y="2051305"/>
          <a:ext cx="10537372" cy="172085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0537372">
                  <a:extLst>
                    <a:ext uri="{9D8B030D-6E8A-4147-A177-3AD203B41FA5}">
                      <a16:colId xmlns:a16="http://schemas.microsoft.com/office/drawing/2014/main" val="2077428488"/>
                    </a:ext>
                  </a:extLst>
                </a:gridCol>
              </a:tblGrid>
              <a:tr h="126517">
                <a:tc>
                  <a:txBody>
                    <a:bodyPr/>
                    <a:lstStyle/>
                    <a:p>
                      <a:r>
                        <a:rPr lang="en-US" sz="2000">
                          <a:latin typeface="Fira Sans Extra Condensed" panose="020B0503050000020004" pitchFamily="34" charset="0"/>
                        </a:rPr>
                        <a:t>Within 30 school days of a screening result that is significantly below relevant benchmarks, schools must: </a:t>
                      </a: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en-US" sz="2000" b="0">
                          <a:latin typeface="Fira Sans Extra Condensed" panose="020B0503050000020004" pitchFamily="34" charset="0"/>
                        </a:rPr>
                        <a:t>Inform the student’s parent or guardian of the screening results </a:t>
                      </a: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en-US" sz="2000" b="0">
                          <a:latin typeface="Fira Sans Extra Condensed" panose="020B0503050000020004" pitchFamily="34" charset="0"/>
                        </a:rPr>
                        <a:t>Inform the student’s parent or guardian of the school’s instructional response </a:t>
                      </a: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en-US" sz="2000" b="0">
                          <a:latin typeface="Fira Sans Extra Condensed" panose="020B0503050000020004" pitchFamily="34" charset="0"/>
                        </a:rPr>
                        <a:t>Offer the student’s parent or guardian the opportunity for a follow-up discussion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898820"/>
                  </a:ext>
                </a:extLst>
              </a:tr>
            </a:tbl>
          </a:graphicData>
        </a:graphic>
      </p:graphicFrame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2053577B-D3EF-DB6F-E229-67F6D3B14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024497"/>
              </p:ext>
            </p:extLst>
          </p:nvPr>
        </p:nvGraphicFramePr>
        <p:xfrm>
          <a:off x="1045028" y="4587751"/>
          <a:ext cx="10101943" cy="396240"/>
        </p:xfrm>
        <a:graphic>
          <a:graphicData uri="http://schemas.openxmlformats.org/drawingml/2006/table">
            <a:tbl>
              <a:tblPr firstRow="1" bandRow="1">
                <a:effectLst/>
                <a:tableStyleId>{8799B23B-EC83-4686-B30A-512413B5E67A}</a:tableStyleId>
              </a:tblPr>
              <a:tblGrid>
                <a:gridCol w="10101943">
                  <a:extLst>
                    <a:ext uri="{9D8B030D-6E8A-4147-A177-3AD203B41FA5}">
                      <a16:colId xmlns:a16="http://schemas.microsoft.com/office/drawing/2014/main" val="2077428488"/>
                    </a:ext>
                  </a:extLst>
                </a:gridCol>
              </a:tblGrid>
              <a:tr h="126517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latin typeface="Fira Sans Extra Condensed" panose="020B0503050000020004" pitchFamily="34" charset="0"/>
                        </a:rPr>
                        <a:t>DESE recommends that schools inform </a:t>
                      </a:r>
                      <a:r>
                        <a:rPr lang="en-US" sz="2000" b="0" u="sng">
                          <a:latin typeface="Fira Sans Extra Condensed" panose="020B0503050000020004" pitchFamily="34" charset="0"/>
                        </a:rPr>
                        <a:t>all</a:t>
                      </a:r>
                      <a:r>
                        <a:rPr lang="en-US" sz="2000" b="0">
                          <a:latin typeface="Fira Sans Extra Condensed" panose="020B0503050000020004" pitchFamily="34" charset="0"/>
                        </a:rPr>
                        <a:t> families of students' screening results.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1898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151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39ECC-F7A4-112C-B760-86C4DACE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457" y="588586"/>
            <a:ext cx="5673099" cy="10936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Fira Sans Extra Condensed" panose="020B0503050000020004" pitchFamily="34" charset="0"/>
                <a:cs typeface="Arial"/>
              </a:rPr>
              <a:t>Sample family letters are provided</a:t>
            </a:r>
            <a:endParaRPr lang="en-US" sz="3200" b="1" dirty="0">
              <a:solidFill>
                <a:srgbClr val="002060"/>
              </a:solidFill>
              <a:latin typeface="Fira Sans Extra Condensed" panose="020B05030500000200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C0953D-54C4-B460-3A81-1BDE470DD3F4}"/>
              </a:ext>
            </a:extLst>
          </p:cNvPr>
          <p:cNvSpPr/>
          <p:nvPr/>
        </p:nvSpPr>
        <p:spPr>
          <a:xfrm>
            <a:off x="423725" y="2078032"/>
            <a:ext cx="3088732" cy="49530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Extra Condensed" panose="020B0503050000020004" pitchFamily="34" charset="0"/>
                <a:ea typeface="+mn-ea"/>
                <a:cs typeface="+mn-cs"/>
              </a:rPr>
              <a:t>Introduce Screening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Sans Extra Condensed" panose="020B0503050000020004" pitchFamily="34" charset="0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A80981-7BBA-75BD-CFD5-A0F69C900FBA}"/>
              </a:ext>
            </a:extLst>
          </p:cNvPr>
          <p:cNvSpPr/>
          <p:nvPr/>
        </p:nvSpPr>
        <p:spPr>
          <a:xfrm>
            <a:off x="4669081" y="2038794"/>
            <a:ext cx="3088732" cy="49530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Extra Condensed" panose="020B0503050000020004" pitchFamily="34" charset="0"/>
                <a:ea typeface="+mn-ea"/>
                <a:cs typeface="+mn-cs"/>
              </a:rPr>
              <a:t>Share Screening Family Report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62497D-6566-41B7-BCC8-E96A72285BA1}"/>
              </a:ext>
            </a:extLst>
          </p:cNvPr>
          <p:cNvSpPr/>
          <p:nvPr/>
        </p:nvSpPr>
        <p:spPr>
          <a:xfrm>
            <a:off x="8679543" y="2031074"/>
            <a:ext cx="3088732" cy="49530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Extra Condensed" panose="020B0503050000020004" pitchFamily="34" charset="0"/>
                <a:ea typeface="+mn-ea"/>
                <a:cs typeface="+mn-cs"/>
              </a:rPr>
              <a:t>Share Screening Result that is Significantly Below Benchmark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0EBB0-3A0C-8F17-78C6-615040403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25" y="2696350"/>
            <a:ext cx="2898625" cy="3605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DB222F-6BF3-CFED-7B0A-D3393DD86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846" y="2712534"/>
            <a:ext cx="3046967" cy="3573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062FD5-3B97-A4E0-1BDD-68889B17A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9588" y="2687674"/>
            <a:ext cx="2633633" cy="358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64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C7FEAE-FE14-044D-0B37-6FFBE348D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5500" r="-2" b="1331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58AB8-28AF-2830-5D09-E28B7F1FD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3254" y="6356350"/>
            <a:ext cx="900545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Title 14" descr="DESE's Educational Vision &#10;">
            <a:extLst>
              <a:ext uri="{FF2B5EF4-FFF2-40B4-BE49-F238E27FC236}">
                <a16:creationId xmlns:a16="http://schemas.microsoft.com/office/drawing/2014/main" id="{C096A96B-A4E0-2CF8-2076-11B0A60DE8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4915" y="213101"/>
            <a:ext cx="10771322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DESE's Educational Vision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Rectangle 15" descr="What principles guide our work?&#10;">
            <a:extLst>
              <a:ext uri="{FF2B5EF4-FFF2-40B4-BE49-F238E27FC236}">
                <a16:creationId xmlns:a16="http://schemas.microsoft.com/office/drawing/2014/main" id="{A35078BC-CE99-1365-ED2D-0F2A72F17D18}"/>
              </a:ext>
            </a:extLst>
          </p:cNvPr>
          <p:cNvSpPr/>
          <p:nvPr/>
        </p:nvSpPr>
        <p:spPr>
          <a:xfrm>
            <a:off x="510152" y="878237"/>
            <a:ext cx="4081220" cy="839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What principles guide our work?</a:t>
            </a:r>
          </a:p>
        </p:txBody>
      </p:sp>
      <p:sp>
        <p:nvSpPr>
          <p:cNvPr id="553" name="Title 1" descr="All students in Massachusetts, particularly students from historically underserved groups and communities&#10;Culturally and linguistically sustaining classroom and school practices&#10;High expectations with targeted support&#10;">
            <a:extLst>
              <a:ext uri="{FF2B5EF4-FFF2-40B4-BE49-F238E27FC236}">
                <a16:creationId xmlns:a16="http://schemas.microsoft.com/office/drawing/2014/main" id="{3A3366CD-A5C2-94DF-55FC-6F58324B681A}"/>
              </a:ext>
            </a:extLst>
          </p:cNvPr>
          <p:cNvSpPr txBox="1">
            <a:spLocks/>
          </p:cNvSpPr>
          <p:nvPr/>
        </p:nvSpPr>
        <p:spPr>
          <a:xfrm>
            <a:off x="513707" y="1815956"/>
            <a:ext cx="375228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All students in Massachusetts, 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particularly students from historically underserved groups and communities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egoe UI Semibold"/>
              <a:ea typeface="+mj-ea"/>
              <a:cs typeface="Segoe UI Semibold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Culturally and linguistically sustaining classroom and school practices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egoe UI Semibold"/>
              <a:ea typeface="+mj-ea"/>
              <a:cs typeface="Segoe UI Semibold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High expectations with targeted support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egoe UI Semibold"/>
              <a:ea typeface="+mj-ea"/>
              <a:cs typeface="Segoe UI Semibold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egoe UI Semibold"/>
              <a:ea typeface="+mj-ea"/>
              <a:cs typeface="Segoe UI Semibold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17" name="Rectangle 16" descr="What does that look like in a classroom?&#10;">
            <a:extLst>
              <a:ext uri="{FF2B5EF4-FFF2-40B4-BE49-F238E27FC236}">
                <a16:creationId xmlns:a16="http://schemas.microsoft.com/office/drawing/2014/main" id="{9E5DA193-DC14-3CC8-589D-C2749362E917}"/>
              </a:ext>
            </a:extLst>
          </p:cNvPr>
          <p:cNvSpPr/>
          <p:nvPr/>
        </p:nvSpPr>
        <p:spPr>
          <a:xfrm>
            <a:off x="5301711" y="878235"/>
            <a:ext cx="5514812" cy="852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What does that look like in a classroom?</a:t>
            </a:r>
          </a:p>
        </p:txBody>
      </p:sp>
      <p:graphicFrame>
        <p:nvGraphicFramePr>
          <p:cNvPr id="6" name="Content Placeholder 2" descr="All students are known and valued.&#10;Learning experiences are relevant, real-world and interactive.&#10;Individualized supports enable students to excel at grade level and beyond.">
            <a:extLst>
              <a:ext uri="{FF2B5EF4-FFF2-40B4-BE49-F238E27FC236}">
                <a16:creationId xmlns:a16="http://schemas.microsoft.com/office/drawing/2014/main" id="{88F214CC-0BF0-4411-DDFB-08A59443F1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793954"/>
              </p:ext>
            </p:extLst>
          </p:nvPr>
        </p:nvGraphicFramePr>
        <p:xfrm>
          <a:off x="5155379" y="1905353"/>
          <a:ext cx="5809261" cy="3886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31" name="Rectangle 630" descr="https://www.doe.mass.edu/commissioner/vision/default.html">
            <a:extLst>
              <a:ext uri="{FF2B5EF4-FFF2-40B4-BE49-F238E27FC236}">
                <a16:creationId xmlns:a16="http://schemas.microsoft.com/office/drawing/2014/main" id="{0B529273-E150-9609-5546-171F7F7A3724}"/>
              </a:ext>
            </a:extLst>
          </p:cNvPr>
          <p:cNvSpPr/>
          <p:nvPr/>
        </p:nvSpPr>
        <p:spPr>
          <a:xfrm>
            <a:off x="6586780" y="6257440"/>
            <a:ext cx="4417016" cy="3487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+mn-ea"/>
                <a:cs typeface="Segoe U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Hyperlink to Ed Vision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884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39ECC-F7A4-112C-B760-86C4DACE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734" y="1036338"/>
            <a:ext cx="7198916" cy="67550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Fira Sans Extra Condensed" panose="020B0503050000020004" pitchFamily="34" charset="0"/>
                <a:cs typeface="Arial"/>
              </a:rPr>
              <a:t>Resources for selecting a screening assessment</a:t>
            </a:r>
            <a:endParaRPr lang="en-US" sz="3200" b="1" dirty="0">
              <a:solidFill>
                <a:srgbClr val="002060"/>
              </a:solidFill>
              <a:latin typeface="Fira Sans Extra Condensed" panose="020B05030500000200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339FCE-DA14-55E9-2CA4-3AA218FA5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095" y="2146599"/>
            <a:ext cx="4098654" cy="256480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F12388-1B08-3624-F9D3-0111B1DA2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0717" y="1794716"/>
            <a:ext cx="2862029" cy="326856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C0953D-54C4-B460-3A81-1BDE470DD3F4}"/>
              </a:ext>
            </a:extLst>
          </p:cNvPr>
          <p:cNvSpPr/>
          <p:nvPr/>
        </p:nvSpPr>
        <p:spPr>
          <a:xfrm>
            <a:off x="359254" y="2113238"/>
            <a:ext cx="1727199" cy="198482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Extra Condensed" panose="020B0503050000020004" pitchFamily="34" charset="0"/>
                <a:ea typeface="+mn-ea"/>
                <a:cs typeface="+mn-cs"/>
              </a:rPr>
              <a:t>Early Literacy Universal Screening Website: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Extra Condensed" panose="020B0503050000020004" pitchFamily="34" charset="0"/>
                <a:ea typeface="+mn-ea"/>
                <a:cs typeface="+mn-cs"/>
              </a:rPr>
              <a:t>Highlights and Challenges 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A80981-7BBA-75BD-CFD5-A0F69C900FBA}"/>
              </a:ext>
            </a:extLst>
          </p:cNvPr>
          <p:cNvSpPr/>
          <p:nvPr/>
        </p:nvSpPr>
        <p:spPr>
          <a:xfrm>
            <a:off x="7006733" y="2267290"/>
            <a:ext cx="1727199" cy="198482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Extra Condensed" panose="020B0503050000020004" pitchFamily="34" charset="0"/>
                <a:ea typeface="+mn-ea"/>
                <a:cs typeface="+mn-cs"/>
              </a:rPr>
              <a:t>Early Literacy Screeners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Extra Condensed" panose="020B0503050000020004" pitchFamily="34" charset="0"/>
                <a:ea typeface="+mn-ea"/>
                <a:cs typeface="+mn-cs"/>
              </a:rPr>
              <a:t>At-A-Glance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C3029A-8D8E-27D0-A098-DF4F64801943}"/>
              </a:ext>
            </a:extLst>
          </p:cNvPr>
          <p:cNvSpPr txBox="1"/>
          <p:nvPr/>
        </p:nvSpPr>
        <p:spPr>
          <a:xfrm>
            <a:off x="280241" y="5618730"/>
            <a:ext cx="11631517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ira Sans Extra Condensed" panose="020B0503050000020004" pitchFamily="34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www.doe.mass.edu/instruction/screening-assessments.html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ira Sans Extra Condensed" panose="020B050305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162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0" y="370461"/>
            <a:ext cx="12299789" cy="4924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ira Sans Extra Condensed" panose="020B0503050000020004" pitchFamily="34" charset="0"/>
                <a:ea typeface="+mn-ea"/>
                <a:cs typeface="+mn-cs"/>
              </a:rPr>
              <a:t>How can I get more support?</a:t>
            </a:r>
          </a:p>
        </p:txBody>
      </p:sp>
      <p:graphicFrame>
        <p:nvGraphicFramePr>
          <p:cNvPr id="2" name="Table 47">
            <a:extLst>
              <a:ext uri="{FF2B5EF4-FFF2-40B4-BE49-F238E27FC236}">
                <a16:creationId xmlns:a16="http://schemas.microsoft.com/office/drawing/2014/main" id="{0265BEA2-8817-EB07-0CC7-AE07CE5D5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386007"/>
              </p:ext>
            </p:extLst>
          </p:nvPr>
        </p:nvGraphicFramePr>
        <p:xfrm>
          <a:off x="1772239" y="3429000"/>
          <a:ext cx="7622258" cy="1158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11129">
                  <a:extLst>
                    <a:ext uri="{9D8B030D-6E8A-4147-A177-3AD203B41FA5}">
                      <a16:colId xmlns:a16="http://schemas.microsoft.com/office/drawing/2014/main" val="4155922133"/>
                    </a:ext>
                  </a:extLst>
                </a:gridCol>
                <a:gridCol w="3811129">
                  <a:extLst>
                    <a:ext uri="{9D8B030D-6E8A-4147-A177-3AD203B41FA5}">
                      <a16:colId xmlns:a16="http://schemas.microsoft.com/office/drawing/2014/main" val="1630739051"/>
                    </a:ext>
                  </a:extLst>
                </a:gridCol>
              </a:tblGrid>
              <a:tr h="914964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Fira Sans Condensed" panose="020B0503050000020004" pitchFamily="34" charset="0"/>
                        </a:rPr>
                        <a:t>Screening</a:t>
                      </a:r>
                    </a:p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Fira Sans Condensed" panose="020B0503050000020004" pitchFamily="34" charset="0"/>
                        </a:rPr>
                        <a:t>Office Hours </a:t>
                      </a:r>
                    </a:p>
                  </a:txBody>
                  <a:tcPr marL="60960" marR="60960" marT="30480" marB="3048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Fira Sans Condensed" panose="020B0503050000020004" pitchFamily="34" charset="0"/>
                        </a:rPr>
                        <a:t>Screening </a:t>
                      </a:r>
                    </a:p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Fira Sans Condensed" panose="020B0503050000020004" pitchFamily="34" charset="0"/>
                        </a:rPr>
                        <a:t>Plug and Play Resources</a:t>
                      </a:r>
                    </a:p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Fira Sans Condensed" panose="020B0503050000020004" pitchFamily="34" charset="0"/>
                        </a:rPr>
                        <a:t>(Coming soon!) </a:t>
                      </a:r>
                    </a:p>
                  </a:txBody>
                  <a:tcPr marL="60960" marR="60960" marT="30480" marB="3048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947503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EA04348B-658E-EED5-19A7-5878B6B3E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292" y="1752203"/>
            <a:ext cx="1640554" cy="12304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F8167E-9A21-EBC5-2DB0-764B907F5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991" y="1752203"/>
            <a:ext cx="1343569" cy="134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03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E6555-7291-3AAF-2019-A8B7D3554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  <a:latin typeface="Calibri"/>
                <a:cs typeface="Arial"/>
              </a:rPr>
              <a:t>Q&amp;A</a:t>
            </a:r>
            <a:endParaRPr lang="en-US" sz="660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313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FEB0D-CC7E-4DDA-AD43-1B03DCE07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/>
                <a:cs typeface="Arial"/>
              </a:rPr>
              <a:t>Special Education Updates</a:t>
            </a:r>
          </a:p>
        </p:txBody>
      </p:sp>
    </p:spTree>
    <p:extLst>
      <p:ext uri="{BB962C8B-B14F-4D97-AF65-F5344CB8AC3E}">
        <p14:creationId xmlns:p14="http://schemas.microsoft.com/office/powerpoint/2010/main" val="26870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3A1ABA-CCE5-4CC1-84F6-5CD44F123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 i="1">
                <a:solidFill>
                  <a:srgbClr val="FFFFFF"/>
                </a:solidFill>
              </a:rPr>
              <a:t>Resolution funds Year 3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0EE119B-FAD7-4155-BF8B-EDA9948DA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531" y="2072807"/>
            <a:ext cx="9724031" cy="4174137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400">
                <a:effectLst/>
                <a:latin typeface="Calibri"/>
                <a:ea typeface="Calibri" panose="020F0502020204030204" pitchFamily="34" charset="0"/>
                <a:cs typeface="Times New Roman"/>
              </a:rPr>
              <a:t>Resolution funds allocations for FY24 were sent on May 23, 2023. If you have not received your letter, please email us at </a:t>
            </a:r>
            <a:r>
              <a:rPr lang="es-ES" sz="2400" u="sng">
                <a:effectLst/>
                <a:latin typeface="Calibri"/>
                <a:ea typeface="Calibri" panose="020F0502020204030204" pitchFamily="34" charset="0"/>
                <a:cs typeface="Times New Roman"/>
                <a:hlinkClick r:id="rId3"/>
              </a:rPr>
              <a:t>IDEAequitableservices@mass.gov</a:t>
            </a:r>
            <a:r>
              <a:rPr lang="es-ES" sz="2400" u="sng">
                <a:effectLst/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en-US" sz="240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s-ES" sz="2400">
                <a:effectLst/>
                <a:latin typeface="Calibri"/>
                <a:ea typeface="Calibri" panose="020F0502020204030204" pitchFamily="34" charset="0"/>
                <a:cs typeface="Times New Roman"/>
              </a:rPr>
              <a:t>A </a:t>
            </a:r>
            <a:r>
              <a:rPr lang="en-US" sz="2400">
                <a:effectLst/>
                <a:latin typeface="Calibri"/>
                <a:ea typeface="Calibri" panose="020F0502020204030204" pitchFamily="34" charset="0"/>
                <a:cs typeface="Times New Roman"/>
              </a:rPr>
              <a:t>list</a:t>
            </a:r>
            <a:r>
              <a:rPr lang="es-ES" sz="24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400">
                <a:effectLst/>
                <a:latin typeface="Calibri"/>
                <a:ea typeface="Calibri" panose="020F0502020204030204" pitchFamily="34" charset="0"/>
                <a:cs typeface="Times New Roman"/>
              </a:rPr>
              <a:t>of LEAs receiving resolution funds for FY24 can be found</a:t>
            </a:r>
            <a:r>
              <a:rPr lang="es-ES" sz="24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s-ES" sz="2400" u="sng" err="1">
                <a:effectLst/>
                <a:latin typeface="Calibri"/>
                <a:ea typeface="Calibri" panose="020F0502020204030204" pitchFamily="34" charset="0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s-ES" sz="2400">
                <a:effectLst/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r>
              <a:rPr lang="es-ES" sz="240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n-US" sz="240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400">
                <a:effectLst/>
                <a:latin typeface="Calibri"/>
                <a:ea typeface="Calibri" panose="020F0502020204030204" pitchFamily="34" charset="0"/>
                <a:cs typeface="Times New Roman"/>
              </a:rPr>
              <a:t>Written affirmations that reflect consultation regarding these funds are to be submitted with your IDEA application (through the GEMS system).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400">
                <a:effectLst/>
                <a:latin typeface="Calibri"/>
                <a:ea typeface="Calibri" panose="020F0502020204030204" pitchFamily="34" charset="0"/>
                <a:cs typeface="Times New Roman"/>
              </a:rPr>
              <a:t>A sample affirmation that includes Resolution Funds can be found at </a:t>
            </a:r>
            <a:r>
              <a:rPr lang="en-US" sz="2400" u="sng">
                <a:effectLst/>
                <a:latin typeface="Calibri"/>
                <a:ea typeface="Calibri" panose="020F0502020204030204" pitchFamily="34" charset="0"/>
                <a:cs typeface="Times New Roman"/>
                <a:hlinkClick r:id="rId4"/>
              </a:rPr>
              <a:t>https://www.doe.mass.edu/sped/proshare/</a:t>
            </a:r>
            <a:r>
              <a:rPr lang="en-US" sz="2400">
                <a:effectLst/>
                <a:latin typeface="Calibri"/>
                <a:ea typeface="Calibri" panose="020F0502020204030204" pitchFamily="34" charset="0"/>
                <a:cs typeface="Times New Roman"/>
              </a:rPr>
              <a:t> in the Sample Documents section.</a:t>
            </a:r>
            <a:endParaRPr lang="en-US" sz="2400" b="1" i="1" baseline="3000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280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9DA9C-416C-CDBF-1D36-CE85C7C4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" y="963449"/>
            <a:ext cx="5100223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are Coordinated Pandemic-Related Transition Services?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78C7F-A924-9689-A569-36AF798AA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257" y="655975"/>
            <a:ext cx="5358373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b="0" i="0" u="none" strike="noStrike">
                <a:effectLst/>
                <a:latin typeface="+mn-lt"/>
                <a:cs typeface="+mn-cs"/>
              </a:rPr>
              <a:t>Chapter 42 of the Acts of 2022 </a:t>
            </a:r>
          </a:p>
          <a:p>
            <a:pPr marL="0"/>
            <a:r>
              <a:rPr lang="en-US" sz="2400">
                <a:latin typeface="+mn-lt"/>
                <a:cs typeface="+mn-cs"/>
              </a:rPr>
              <a:t>T</a:t>
            </a:r>
            <a:r>
              <a:rPr lang="en-US" sz="2400" b="0" i="0" u="none" strike="noStrike">
                <a:effectLst/>
                <a:latin typeface="+mn-lt"/>
                <a:cs typeface="+mn-cs"/>
              </a:rPr>
              <a:t>o address the needs of individuals with IEPs who reached or will reach age 22 during the COVID-19 pandemic</a:t>
            </a:r>
          </a:p>
          <a:p>
            <a:pPr marL="0"/>
            <a:r>
              <a:rPr lang="en-US" sz="2400">
                <a:latin typeface="+mn-lt"/>
                <a:cs typeface="+mn-cs"/>
              </a:rPr>
              <a:t>T</a:t>
            </a:r>
            <a:r>
              <a:rPr lang="en-US" sz="2400" b="0" i="0" u="none" strike="noStrike">
                <a:effectLst/>
                <a:latin typeface="+mn-lt"/>
                <a:cs typeface="+mn-cs"/>
              </a:rPr>
              <a:t>he Commonwealth allocated $10 million for transition </a:t>
            </a:r>
            <a:r>
              <a:rPr lang="en-US" sz="2400" b="1" i="0" u="sng" strike="noStrike">
                <a:effectLst/>
                <a:latin typeface="+mn-lt"/>
                <a:cs typeface="+mn-cs"/>
              </a:rPr>
              <a:t>“services for individuals with disabilities that reached age 22 between March 10, 2020, and September 1, 2023, and were entitled to special education services up to age 22.”</a:t>
            </a:r>
            <a:endParaRPr lang="en-US" sz="2400" b="1" u="sng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046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2C829A-46D4-E734-2137-9B914AED9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937429"/>
            <a:ext cx="4996195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Agencies Providing Services</a:t>
            </a:r>
            <a:b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D13068-3E68-A566-70D2-340EAB59A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0" y="285750"/>
            <a:ext cx="4967621" cy="59245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fontAlgn="base"/>
            <a:r>
              <a:rPr lang="en-US" sz="2400" b="0" i="0" u="none" strike="noStrike">
                <a:effectLst/>
                <a:latin typeface="+mn-lt"/>
                <a:cs typeface="+mn-cs"/>
              </a:rPr>
              <a:t>The Department is collaborating with these agencies to expand their adult services to eligible young adults. </a:t>
            </a:r>
            <a:endParaRPr lang="en-US" sz="2400" b="0" i="0">
              <a:effectLst/>
              <a:latin typeface="+mn-lt"/>
              <a:cs typeface="+mn-cs"/>
            </a:endParaRPr>
          </a:p>
          <a:p>
            <a:pPr marL="0" fontAlgn="base"/>
            <a:endParaRPr lang="en-US" sz="2400" b="0" i="0">
              <a:effectLst/>
              <a:latin typeface="+mn-lt"/>
              <a:cs typeface="+mn-cs"/>
            </a:endParaRPr>
          </a:p>
          <a:p>
            <a:pPr lvl="1" fontAlgn="base"/>
            <a:r>
              <a:rPr lang="en-US" b="0" i="0" u="none" strike="noStrike">
                <a:effectLst/>
                <a:latin typeface="+mn-lt"/>
                <a:cs typeface="+mn-cs"/>
              </a:rPr>
              <a:t>Department of Developmental Services (DDS)</a:t>
            </a:r>
            <a:r>
              <a:rPr lang="en-US" b="0" i="0">
                <a:effectLst/>
                <a:latin typeface="+mn-lt"/>
                <a:cs typeface="+mn-cs"/>
              </a:rPr>
              <a:t>​</a:t>
            </a:r>
          </a:p>
          <a:p>
            <a:pPr lvl="1" fontAlgn="base"/>
            <a:r>
              <a:rPr lang="en-US" b="0" i="0" u="none" strike="noStrike">
                <a:effectLst/>
                <a:latin typeface="+mn-lt"/>
                <a:cs typeface="+mn-cs"/>
              </a:rPr>
              <a:t>Massachusetts Rehabilitation Commission (MRC)</a:t>
            </a:r>
            <a:r>
              <a:rPr lang="en-US" b="0" i="0">
                <a:effectLst/>
                <a:latin typeface="+mn-lt"/>
                <a:cs typeface="+mn-cs"/>
              </a:rPr>
              <a:t>​</a:t>
            </a:r>
          </a:p>
          <a:p>
            <a:pPr lvl="1" fontAlgn="base"/>
            <a:r>
              <a:rPr lang="en-US" b="0" i="0" u="none" strike="noStrike">
                <a:effectLst/>
                <a:latin typeface="+mn-lt"/>
                <a:cs typeface="+mn-cs"/>
              </a:rPr>
              <a:t>Massachusetts Commission for the Blind (MCB)</a:t>
            </a:r>
            <a:r>
              <a:rPr lang="en-US" b="0" i="0">
                <a:effectLst/>
                <a:latin typeface="+mn-lt"/>
                <a:cs typeface="+mn-cs"/>
              </a:rPr>
              <a:t>​</a:t>
            </a:r>
          </a:p>
          <a:p>
            <a:pPr lvl="1" fontAlgn="base"/>
            <a:r>
              <a:rPr lang="en-US" b="0" i="0" u="none" strike="noStrike">
                <a:effectLst/>
                <a:latin typeface="+mn-lt"/>
                <a:cs typeface="+mn-cs"/>
              </a:rPr>
              <a:t>Massachusetts Inclusive Concurrent Enrollment Initiative (MAICEI)</a:t>
            </a:r>
            <a:endParaRPr lang="en-US" b="0" i="0">
              <a:effectLst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713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968520"/>
            <a:ext cx="4465945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  <a:latin typeface="+mj-lt"/>
                <a:cs typeface="+mj-cs"/>
              </a:rPr>
              <a:t>We need your help!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A50AEB9-D451-1C6F-7570-34B79203D00C}"/>
              </a:ext>
            </a:extLst>
          </p:cNvPr>
          <p:cNvSpPr txBox="1">
            <a:spLocks/>
          </p:cNvSpPr>
          <p:nvPr/>
        </p:nvSpPr>
        <p:spPr>
          <a:xfrm>
            <a:off x="1491916" y="4789152"/>
            <a:ext cx="3560563" cy="22459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Questions: contact Martha at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3"/>
              </a:rPr>
              <a:t>martha.s.daigle@mass.gov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  <a:p>
            <a:pPr algn="r"/>
            <a:endParaRPr lang="en-US" sz="24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540" y="123826"/>
            <a:ext cx="6025435" cy="6524624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/>
            <a:endParaRPr lang="en-US" sz="1100">
              <a:latin typeface="+mn-lt"/>
              <a:cs typeface="+mn-cs"/>
            </a:endParaRPr>
          </a:p>
          <a:p>
            <a:r>
              <a:rPr lang="en-US" sz="2600">
                <a:latin typeface="+mn-lt"/>
                <a:cs typeface="+mn-cs"/>
              </a:rPr>
              <a:t>Check the Security Portal for a list of eligible young adults</a:t>
            </a:r>
            <a:endParaRPr lang="en-US" sz="2600" i="1">
              <a:latin typeface="+mn-lt"/>
              <a:cs typeface="+mn-cs"/>
            </a:endParaRPr>
          </a:p>
          <a:p>
            <a:pPr lvl="2"/>
            <a:r>
              <a:rPr lang="en-US" sz="2600">
                <a:latin typeface="+mn-lt"/>
                <a:cs typeface="+mn-cs"/>
              </a:rPr>
              <a:t>Go to </a:t>
            </a:r>
            <a:r>
              <a:rPr lang="en-US" sz="2600" i="1" err="1">
                <a:latin typeface="+mn-lt"/>
                <a:cs typeface="+mn-cs"/>
              </a:rPr>
              <a:t>DropBox</a:t>
            </a:r>
            <a:r>
              <a:rPr lang="en-US" sz="2600" i="1">
                <a:latin typeface="+mn-lt"/>
                <a:cs typeface="+mn-cs"/>
              </a:rPr>
              <a:t> Central – State Performance Plan</a:t>
            </a:r>
          </a:p>
          <a:p>
            <a:pPr marL="0" indent="0">
              <a:buNone/>
            </a:pPr>
            <a:endParaRPr lang="en-US" sz="2600">
              <a:latin typeface="+mn-lt"/>
              <a:cs typeface="+mn-cs"/>
            </a:endParaRPr>
          </a:p>
          <a:p>
            <a:r>
              <a:rPr lang="en-US" sz="2600">
                <a:latin typeface="+mn-lt"/>
                <a:cs typeface="+mn-cs"/>
              </a:rPr>
              <a:t>Contact those eligible and their families to share the </a:t>
            </a:r>
            <a:r>
              <a:rPr lang="en-US" sz="2600">
                <a:latin typeface="+mn-lt"/>
                <a:cs typeface="+mn-cs"/>
                <a:hlinkClick r:id="rId4"/>
              </a:rPr>
              <a:t>link</a:t>
            </a:r>
            <a:r>
              <a:rPr lang="en-US" sz="2600">
                <a:latin typeface="+mn-lt"/>
                <a:cs typeface="+mn-cs"/>
              </a:rPr>
              <a:t> about the services</a:t>
            </a:r>
          </a:p>
          <a:p>
            <a:pPr lvl="2"/>
            <a:r>
              <a:rPr lang="en-US" sz="2600">
                <a:latin typeface="+mn-lt"/>
                <a:cs typeface="+mn-cs"/>
                <a:hlinkClick r:id="rId4"/>
              </a:rPr>
              <a:t>Flyers</a:t>
            </a:r>
            <a:r>
              <a:rPr lang="en-US" sz="2600">
                <a:latin typeface="+mn-lt"/>
                <a:cs typeface="+mn-cs"/>
              </a:rPr>
              <a:t> are available in multiple languages</a:t>
            </a:r>
          </a:p>
          <a:p>
            <a:pPr marL="1371600" lvl="3" indent="0">
              <a:buNone/>
            </a:pPr>
            <a:endParaRPr lang="en-US" sz="2600" b="1" i="0">
              <a:effectLst/>
              <a:latin typeface="+mn-lt"/>
              <a:cs typeface="+mn-cs"/>
            </a:endParaRPr>
          </a:p>
          <a:p>
            <a:r>
              <a:rPr lang="en-US" sz="2600">
                <a:latin typeface="+mn-lt"/>
                <a:cs typeface="+mn-cs"/>
              </a:rPr>
              <a:t>Share the link with local community organizations and ask them to post it, such as at….</a:t>
            </a:r>
          </a:p>
          <a:p>
            <a:pPr lvl="2"/>
            <a:r>
              <a:rPr lang="en-US" sz="2600">
                <a:latin typeface="+mn-lt"/>
                <a:cs typeface="+mn-cs"/>
              </a:rPr>
              <a:t>Your social media platforms</a:t>
            </a:r>
          </a:p>
          <a:p>
            <a:pPr lvl="2"/>
            <a:r>
              <a:rPr lang="en-US" sz="2600">
                <a:latin typeface="+mn-lt"/>
                <a:cs typeface="+mn-cs"/>
              </a:rPr>
              <a:t>Towns social media platforms</a:t>
            </a:r>
          </a:p>
          <a:p>
            <a:pPr lvl="2"/>
            <a:r>
              <a:rPr lang="en-US" sz="2600">
                <a:latin typeface="+mn-lt"/>
                <a:cs typeface="+mn-cs"/>
              </a:rPr>
              <a:t>Parks and Recreation department</a:t>
            </a:r>
          </a:p>
          <a:p>
            <a:pPr lvl="2"/>
            <a:r>
              <a:rPr lang="en-US" sz="2600">
                <a:latin typeface="+mn-lt"/>
                <a:cs typeface="+mn-cs"/>
              </a:rPr>
              <a:t>YMCA/YWCA</a:t>
            </a:r>
          </a:p>
          <a:p>
            <a:pPr lvl="2"/>
            <a:r>
              <a:rPr lang="en-US" sz="2600">
                <a:latin typeface="+mn-lt"/>
                <a:cs typeface="+mn-cs"/>
              </a:rPr>
              <a:t>Community Action</a:t>
            </a:r>
          </a:p>
          <a:p>
            <a:pPr lvl="2"/>
            <a:r>
              <a:rPr lang="en-US" sz="2600">
                <a:latin typeface="+mn-lt"/>
                <a:cs typeface="+mn-cs"/>
              </a:rPr>
              <a:t>Faith-based organizations</a:t>
            </a:r>
          </a:p>
          <a:p>
            <a:pPr lvl="2"/>
            <a:r>
              <a:rPr lang="en-US" sz="2600">
                <a:latin typeface="+mn-lt"/>
                <a:cs typeface="+mn-cs"/>
              </a:rPr>
              <a:t>Other organizations in your community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08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908191"/>
            <a:ext cx="4465945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  <a:latin typeface="+mj-lt"/>
                <a:cs typeface="+mj-cs"/>
              </a:rPr>
              <a:t>Next Steps for Families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540" y="123826"/>
            <a:ext cx="6025435" cy="6524624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3500" b="1">
                <a:latin typeface="+mn-lt"/>
                <a:cs typeface="+mn-cs"/>
              </a:rPr>
              <a:t>Families who are interested: </a:t>
            </a:r>
          </a:p>
          <a:p>
            <a:r>
              <a:rPr lang="en-US" sz="3400">
                <a:latin typeface="+mn-lt"/>
                <a:cs typeface="+mn-cs"/>
              </a:rPr>
              <a:t>Should contact the Federation for Children with Special Needs (FCSN)</a:t>
            </a:r>
          </a:p>
          <a:p>
            <a:r>
              <a:rPr lang="en-US" sz="3400">
                <a:latin typeface="+mn-lt"/>
                <a:cs typeface="+mn-cs"/>
              </a:rPr>
              <a:t>Can use</a:t>
            </a:r>
            <a:r>
              <a:rPr lang="en-US" sz="2600">
                <a:latin typeface="+mn-lt"/>
                <a:cs typeface="+mn-cs"/>
              </a:rPr>
              <a:t> </a:t>
            </a:r>
            <a:r>
              <a:rPr lang="en-US" sz="3400">
                <a:latin typeface="+mn-lt"/>
                <a:cs typeface="+mn-cs"/>
                <a:hlinkClick r:id="rId2"/>
              </a:rPr>
              <a:t>this link</a:t>
            </a:r>
            <a:r>
              <a:rPr lang="en-US" sz="2600">
                <a:latin typeface="+mn-lt"/>
                <a:cs typeface="+mn-cs"/>
              </a:rPr>
              <a:t>,</a:t>
            </a:r>
            <a:r>
              <a:rPr lang="en-US" sz="3400">
                <a:latin typeface="+mn-lt"/>
                <a:cs typeface="+mn-cs"/>
              </a:rPr>
              <a:t> or the flyers’ </a:t>
            </a:r>
            <a:br>
              <a:rPr lang="en-US" sz="3400">
                <a:latin typeface="+mn-lt"/>
                <a:cs typeface="+mn-cs"/>
              </a:rPr>
            </a:br>
            <a:r>
              <a:rPr lang="en-US" sz="3400">
                <a:latin typeface="+mn-lt"/>
                <a:cs typeface="+mn-cs"/>
              </a:rPr>
              <a:t>QR code to submit their contact information </a:t>
            </a:r>
          </a:p>
          <a:p>
            <a:pPr lvl="1"/>
            <a:r>
              <a:rPr lang="en-US" sz="3000">
                <a:latin typeface="+mn-lt"/>
                <a:cs typeface="+mn-cs"/>
              </a:rPr>
              <a:t>FCSN will reach out to each family</a:t>
            </a:r>
            <a:endParaRPr lang="en-US" sz="3400">
              <a:latin typeface="+mn-lt"/>
              <a:cs typeface="+mn-cs"/>
            </a:endParaRPr>
          </a:p>
          <a:p>
            <a:r>
              <a:rPr lang="en-US" sz="3400">
                <a:latin typeface="+mn-lt"/>
                <a:cs typeface="+mn-cs"/>
              </a:rPr>
              <a:t>Can call FCSN to get more information at </a:t>
            </a:r>
            <a:r>
              <a:rPr lang="en-US" sz="3600">
                <a:latin typeface="+mn-lt"/>
                <a:cs typeface="+mn-cs"/>
              </a:rPr>
              <a:t> </a:t>
            </a:r>
            <a:br>
              <a:rPr lang="en-US" sz="3600">
                <a:latin typeface="+mn-lt"/>
                <a:cs typeface="+mn-cs"/>
              </a:rPr>
            </a:br>
            <a:r>
              <a:rPr lang="en-US" sz="3400" i="0" u="none" strike="noStrike">
                <a:effectLst/>
                <a:latin typeface="+mn-lt"/>
                <a:cs typeface="+mn-cs"/>
                <a:hlinkClick r:id="rId3"/>
              </a:rPr>
              <a:t>(617) 236-7210</a:t>
            </a:r>
            <a:r>
              <a:rPr lang="en-US" sz="3400" i="0">
                <a:effectLst/>
                <a:latin typeface="+mn-lt"/>
                <a:cs typeface="+mn-cs"/>
              </a:rPr>
              <a:t>, </a:t>
            </a:r>
            <a:r>
              <a:rPr lang="en-US" sz="3400" i="0" u="none" strike="noStrike">
                <a:effectLst/>
                <a:latin typeface="+mn-lt"/>
                <a:cs typeface="+mn-cs"/>
                <a:hlinkClick r:id="rId4"/>
              </a:rPr>
              <a:t>(800) 331-0688</a:t>
            </a:r>
            <a:r>
              <a:rPr lang="en-US" sz="3400" i="0">
                <a:effectLst/>
                <a:latin typeface="+mn-lt"/>
                <a:cs typeface="+mn-cs"/>
              </a:rPr>
              <a:t> </a:t>
            </a:r>
          </a:p>
          <a:p>
            <a:endParaRPr lang="en-US" sz="3400">
              <a:latin typeface="+mn-lt"/>
              <a:cs typeface="+mn-cs"/>
            </a:endParaRPr>
          </a:p>
          <a:p>
            <a:pPr marL="1371600" lvl="3" indent="0">
              <a:buNone/>
            </a:pPr>
            <a:endParaRPr lang="en-US" sz="2600" b="1" i="0">
              <a:effectLst/>
              <a:latin typeface="+mn-lt"/>
              <a:cs typeface="+mn-cs"/>
            </a:endParaRPr>
          </a:p>
          <a:p>
            <a:pPr marL="228600" lvl="1" indent="0">
              <a:buNone/>
            </a:pPr>
            <a:r>
              <a:rPr lang="en-US" sz="2600">
                <a:latin typeface="+mn-lt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1701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8B9A924C50B4E83B552A1AE49283C" ma:contentTypeVersion="13" ma:contentTypeDescription="Create a new document." ma:contentTypeScope="" ma:versionID="3facba1da2e84fb452894f73973319f8">
  <xsd:schema xmlns:xsd="http://www.w3.org/2001/XMLSchema" xmlns:xs="http://www.w3.org/2001/XMLSchema" xmlns:p="http://schemas.microsoft.com/office/2006/metadata/properties" xmlns:ns2="6cc6ac48-9972-4fdd-8495-0ab5ba7fdac9" xmlns:ns3="c7223b7f-d29a-40a7-89e9-7fcbaea795a5" targetNamespace="http://schemas.microsoft.com/office/2006/metadata/properties" ma:root="true" ma:fieldsID="a9d0e6513c40f5d2ea3a19b89a14b598" ns2:_="" ns3:_="">
    <xsd:import namespace="6cc6ac48-9972-4fdd-8495-0ab5ba7fdac9"/>
    <xsd:import namespace="c7223b7f-d29a-40a7-89e9-7fcbaea795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6ac48-9972-4fdd-8495-0ab5ba7fda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23b7f-d29a-40a7-89e9-7fcbaea795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de48d7c-e0ec-4b87-aad7-01d3c90c6494}" ma:internalName="TaxCatchAll" ma:showField="CatchAllData" ma:web="c7223b7f-d29a-40a7-89e9-7fcbaea795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7223b7f-d29a-40a7-89e9-7fcbaea795a5">
      <UserInfo>
        <DisplayName>Suwal, Navin (EOE)</DisplayName>
        <AccountId>18</AccountId>
        <AccountType/>
      </UserInfo>
      <UserInfo>
        <DisplayName>Johnston, Russell (DESE)</DisplayName>
        <AccountId>19</AccountId>
        <AccountType/>
      </UserInfo>
      <UserInfo>
        <DisplayName>Castner, Kristin (DESE)</DisplayName>
        <AccountId>71</AccountId>
        <AccountType/>
      </UserInfo>
      <UserInfo>
        <DisplayName>Thomas, Arabela (DESE)</DisplayName>
        <AccountId>69</AccountId>
        <AccountType/>
      </UserInfo>
      <UserInfo>
        <DisplayName>Wall, Lucy (DESE)</DisplayName>
        <AccountId>160</AccountId>
        <AccountType/>
      </UserInfo>
      <UserInfo>
        <DisplayName>Pond, Christine A. (DESE)</DisplayName>
        <AccountId>172</AccountId>
        <AccountType/>
      </UserInfo>
      <UserInfo>
        <DisplayName>Evans, Julie (DESE)</DisplayName>
        <AccountId>174</AccountId>
        <AccountType/>
      </UserInfo>
      <UserInfo>
        <DisplayName>Fitzgerald, Patrick G. (DESE)</DisplayName>
        <AccountId>176</AccountId>
        <AccountType/>
      </UserInfo>
      <UserInfo>
        <DisplayName>Bowie, Megan (DESE)</DisplayName>
        <AccountId>177</AccountId>
        <AccountType/>
      </UserInfo>
      <UserInfo>
        <DisplayName>Mao, Yu-Ping (DESE)</DisplayName>
        <AccountId>179</AccountId>
        <AccountType/>
      </UserInfo>
      <UserInfo>
        <DisplayName>Sewnarine, Linda (DESE)</DisplayName>
        <AccountId>183</AccountId>
        <AccountType/>
      </UserInfo>
      <UserInfo>
        <DisplayName>Tarca, Katherine (DESE)</DisplayName>
        <AccountId>184</AccountId>
        <AccountType/>
      </UserInfo>
      <UserInfo>
        <DisplayName>Hand, Debra (DESE)</DisplayName>
        <AccountId>108</AccountId>
        <AccountType/>
      </UserInfo>
      <UserInfo>
        <DisplayName>Pelychaty, Robert (DESE)</DisplayName>
        <AccountId>185</AccountId>
        <AccountType/>
      </UserInfo>
      <UserInfo>
        <DisplayName>Rist, April K.</DisplayName>
        <AccountId>26</AccountId>
        <AccountType/>
      </UserInfo>
      <UserInfo>
        <DisplayName>Camacho, Jamie L. (DESE)</DisplayName>
        <AccountId>24</AccountId>
        <AccountType/>
      </UserInfo>
    </SharedWithUsers>
    <TaxCatchAll xmlns="c7223b7f-d29a-40a7-89e9-7fcbaea795a5" xsi:nil="true"/>
    <lcf76f155ced4ddcb4097134ff3c332f xmlns="6cc6ac48-9972-4fdd-8495-0ab5ba7fdac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66BB436-2D44-4738-AC71-38A5C7FBFEE4}">
  <ds:schemaRefs>
    <ds:schemaRef ds:uri="6cc6ac48-9972-4fdd-8495-0ab5ba7fdac9"/>
    <ds:schemaRef ds:uri="c7223b7f-d29a-40a7-89e9-7fcbaea795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434A98-F106-45CE-8E8A-DD686612E616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c7223b7f-d29a-40a7-89e9-7fcbaea795a5"/>
    <ds:schemaRef ds:uri="6cc6ac48-9972-4fdd-8495-0ab5ba7fdac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2060</Words>
  <Application>Microsoft Office PowerPoint</Application>
  <PresentationFormat>Widescreen</PresentationFormat>
  <Paragraphs>254</Paragraphs>
  <Slides>32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51" baseType="lpstr">
      <vt:lpstr>Helvetica Neue</vt:lpstr>
      <vt:lpstr>inherit</vt:lpstr>
      <vt:lpstr>Segoe</vt:lpstr>
      <vt:lpstr>Segoe SemiBold</vt:lpstr>
      <vt:lpstr>Arial</vt:lpstr>
      <vt:lpstr>Calibri</vt:lpstr>
      <vt:lpstr>Calibri Light</vt:lpstr>
      <vt:lpstr>Courier New</vt:lpstr>
      <vt:lpstr>Fira Sans Condensed</vt:lpstr>
      <vt:lpstr>Fira Sans Extra Condensed</vt:lpstr>
      <vt:lpstr>Segoe UI</vt:lpstr>
      <vt:lpstr>Segoe UI Semibold</vt:lpstr>
      <vt:lpstr>Symbol</vt:lpstr>
      <vt:lpstr>Times New Roman</vt:lpstr>
      <vt:lpstr>Wingdings</vt:lpstr>
      <vt:lpstr>Office Theme</vt:lpstr>
      <vt:lpstr>Office Theme</vt:lpstr>
      <vt:lpstr>ESE​​</vt:lpstr>
      <vt:lpstr>2_Office Theme</vt:lpstr>
      <vt:lpstr>Special Education Leaders Meeting</vt:lpstr>
      <vt:lpstr>Today’s Agenda</vt:lpstr>
      <vt:lpstr>DESE's Educational Vision </vt:lpstr>
      <vt:lpstr>Special Education Updates</vt:lpstr>
      <vt:lpstr>Resolution funds Year 3</vt:lpstr>
      <vt:lpstr>What are Coordinated Pandemic-Related Transition Services?</vt:lpstr>
      <vt:lpstr>Agencies Providing Services </vt:lpstr>
      <vt:lpstr>We need your help!</vt:lpstr>
      <vt:lpstr>Next Steps for Families?</vt:lpstr>
      <vt:lpstr>Indicator 7 – Due August 31, 2023 </vt:lpstr>
      <vt:lpstr>Indicator 7 Resources</vt:lpstr>
      <vt:lpstr>IEP Improvement Project</vt:lpstr>
      <vt:lpstr>IEP Improvement - Upcoming Supports</vt:lpstr>
      <vt:lpstr>Additional Informational Sessions/Trainings</vt:lpstr>
      <vt:lpstr>Confronting Racial Discrimination in Student Discipline</vt:lpstr>
      <vt:lpstr>Next Special Education Leaders’ Meeting: August 18, 2023 12:00-1:00</vt:lpstr>
      <vt:lpstr>Update: MCAS-Alt  Eligibility Guidelines  </vt:lpstr>
      <vt:lpstr>Robert Pelychaty Manager of Inclusive Assessment Massachusetts Department of Elementary and Secondary Education (DESE)</vt:lpstr>
      <vt:lpstr>Background</vt:lpstr>
      <vt:lpstr>References for Alternative Assessment</vt:lpstr>
      <vt:lpstr>Definition for Students with the Most Significant Cognitive Disabilities</vt:lpstr>
      <vt:lpstr>Consideration for Schools</vt:lpstr>
      <vt:lpstr>Early Literacy Screening Guidance</vt:lpstr>
      <vt:lpstr>Early Screening Regulation</vt:lpstr>
      <vt:lpstr>Importance of Early Literacy Screening</vt:lpstr>
      <vt:lpstr>DESE-approved screening assessments</vt:lpstr>
      <vt:lpstr>Significantly below benchmarks</vt:lpstr>
      <vt:lpstr>What information must be shared with families? </vt:lpstr>
      <vt:lpstr>Sample family letters are provided</vt:lpstr>
      <vt:lpstr>Resources for selecting a screening assessment</vt:lpstr>
      <vt:lpstr>How can I get more support?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Education Leaders Meeting June 23, 2023</dc:title>
  <dc:creator>DESE</dc:creator>
  <cp:lastModifiedBy>Zou, Dong (EOE)</cp:lastModifiedBy>
  <cp:revision>24</cp:revision>
  <dcterms:created xsi:type="dcterms:W3CDTF">2022-10-11T20:32:22Z</dcterms:created>
  <dcterms:modified xsi:type="dcterms:W3CDTF">2023-06-27T14:42:39Z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Jun 27 2023 12:00AM</vt:lpwstr>
  </property>
</Properties>
</file>