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34" r:id="rId5"/>
  </p:sldMasterIdLst>
  <p:notesMasterIdLst>
    <p:notesMasterId r:id="rId39"/>
  </p:notesMasterIdLst>
  <p:handoutMasterIdLst>
    <p:handoutMasterId r:id="rId40"/>
  </p:handoutMasterIdLst>
  <p:sldIdLst>
    <p:sldId id="2517" r:id="rId6"/>
    <p:sldId id="256" r:id="rId7"/>
    <p:sldId id="329" r:id="rId8"/>
    <p:sldId id="334" r:id="rId9"/>
    <p:sldId id="2482" r:id="rId10"/>
    <p:sldId id="4247" r:id="rId11"/>
    <p:sldId id="2494" r:id="rId12"/>
    <p:sldId id="4257" r:id="rId13"/>
    <p:sldId id="2510" r:id="rId14"/>
    <p:sldId id="2511" r:id="rId15"/>
    <p:sldId id="4250" r:id="rId16"/>
    <p:sldId id="2512" r:id="rId17"/>
    <p:sldId id="2513" r:id="rId18"/>
    <p:sldId id="2508" r:id="rId19"/>
    <p:sldId id="4240" r:id="rId20"/>
    <p:sldId id="4241" r:id="rId21"/>
    <p:sldId id="4211" r:id="rId22"/>
    <p:sldId id="4259" r:id="rId23"/>
    <p:sldId id="4258" r:id="rId24"/>
    <p:sldId id="4230" r:id="rId25"/>
    <p:sldId id="4242" r:id="rId26"/>
    <p:sldId id="4260" r:id="rId27"/>
    <p:sldId id="4239" r:id="rId28"/>
    <p:sldId id="4246" r:id="rId29"/>
    <p:sldId id="4256" r:id="rId30"/>
    <p:sldId id="4243" r:id="rId31"/>
    <p:sldId id="4201" r:id="rId32"/>
    <p:sldId id="4252" r:id="rId33"/>
    <p:sldId id="4253" r:id="rId34"/>
    <p:sldId id="4254" r:id="rId35"/>
    <p:sldId id="4244" r:id="rId36"/>
    <p:sldId id="4229" r:id="rId37"/>
    <p:sldId id="24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4ACE8C92-3892-9D00-C143-9FE7F6538A3F}" name="Rist, April K." initials="RK" userId="S::april.k.rist@mass.gov::4389eada-97b1-467b-82fe-16345834928a" providerId="AD"/>
  <p188:author id="{D91404A8-0AE6-BF7D-4A56-40226C5453BA}" name="Castner, Kristin (DESE)" initials="CK(" userId="S::Kristin.Castner@mass.gov::1d8d5ffd-bb00-4b2f-9ec9-0da637ba0a15"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91D3E5EF-EF9A-893D-738D-C764E5812ACF}" name="Sewnarine, Linda (DESE)" initials="SL(" userId="S::linda.sewnarine@mass.gov::ec44af20-634e-4f39-b049-693759b8dc88"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63186-8829-4784-842B-EDB0FFB40146}" v="61" dt="2023-08-21T12:57:53.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mandatedreportertraining.com/massachusetts/" TargetMode="External"/><Relationship Id="rId2" Type="http://schemas.openxmlformats.org/officeDocument/2006/relationships/hyperlink" Target="https://www.doe.mass.edu/lawsregs/advisory/child-abuse.html" TargetMode="External"/><Relationship Id="rId1" Type="http://schemas.openxmlformats.org/officeDocument/2006/relationships/hyperlink" Target="https://www.doe.mass.edu/sped/advisories/2021-0910timeout-rooms.docx"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mandatedreportertraining.com/massachusetts/" TargetMode="External"/><Relationship Id="rId2" Type="http://schemas.openxmlformats.org/officeDocument/2006/relationships/hyperlink" Target="https://www.doe.mass.edu/lawsregs/advisory/child-abuse.html" TargetMode="External"/><Relationship Id="rId1" Type="http://schemas.openxmlformats.org/officeDocument/2006/relationships/hyperlink" Target="https://www.doe.mass.edu/sped/advisories/2021-0910timeout-rooms.doc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and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57219-5828-494A-BD08-1A09247DD5A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88CF926-EC2E-491A-A66E-0C6A363E2159}">
      <dgm:prSet/>
      <dgm:spPr/>
      <dgm:t>
        <a:bodyPr/>
        <a:lstStyle/>
        <a:p>
          <a:r>
            <a:rPr lang="en-US">
              <a:hlinkClick xmlns:r="http://schemas.openxmlformats.org/officeDocument/2006/relationships" r:id="rId1"/>
            </a:rPr>
            <a:t>Reducing or Eliminating the Use of Time-Out Rooms</a:t>
          </a:r>
          <a:endParaRPr lang="en-US"/>
        </a:p>
      </dgm:t>
    </dgm:pt>
    <dgm:pt modelId="{18CC5491-7B8A-424B-A110-B813C1B3275B}" type="parTrans" cxnId="{7ACDD6EE-DD25-40F4-AB7D-FAB37D3E3270}">
      <dgm:prSet/>
      <dgm:spPr/>
      <dgm:t>
        <a:bodyPr/>
        <a:lstStyle/>
        <a:p>
          <a:endParaRPr lang="en-US"/>
        </a:p>
      </dgm:t>
    </dgm:pt>
    <dgm:pt modelId="{995E118A-0B19-4E38-9D48-7E3913BE78CD}" type="sibTrans" cxnId="{7ACDD6EE-DD25-40F4-AB7D-FAB37D3E3270}">
      <dgm:prSet/>
      <dgm:spPr/>
      <dgm:t>
        <a:bodyPr/>
        <a:lstStyle/>
        <a:p>
          <a:endParaRPr lang="en-US"/>
        </a:p>
      </dgm:t>
    </dgm:pt>
    <dgm:pt modelId="{8CAB75DB-6CA3-4DFB-811A-47CC7A3D7E05}">
      <dgm:prSet/>
      <dgm:spPr/>
      <dgm:t>
        <a:bodyPr/>
        <a:lstStyle/>
        <a:p>
          <a:r>
            <a:rPr lang="en-US">
              <a:hlinkClick xmlns:r="http://schemas.openxmlformats.org/officeDocument/2006/relationships" r:id="rId1"/>
            </a:rPr>
            <a:t>Education Stability for Students in Foster Care</a:t>
          </a:r>
          <a:endParaRPr lang="en-US"/>
        </a:p>
      </dgm:t>
    </dgm:pt>
    <dgm:pt modelId="{D2762E00-94F6-479C-96AA-771FBB30E750}" type="parTrans" cxnId="{DC764A7A-F104-4C02-BE14-A8ED07E82816}">
      <dgm:prSet/>
      <dgm:spPr/>
      <dgm:t>
        <a:bodyPr/>
        <a:lstStyle/>
        <a:p>
          <a:endParaRPr lang="en-US"/>
        </a:p>
      </dgm:t>
    </dgm:pt>
    <dgm:pt modelId="{879BAFFF-F309-422E-9668-25EF2503A4B7}" type="sibTrans" cxnId="{DC764A7A-F104-4C02-BE14-A8ED07E82816}">
      <dgm:prSet/>
      <dgm:spPr/>
      <dgm:t>
        <a:bodyPr/>
        <a:lstStyle/>
        <a:p>
          <a:endParaRPr lang="en-US"/>
        </a:p>
      </dgm:t>
    </dgm:pt>
    <dgm:pt modelId="{46140E82-53AB-4778-942F-D16AD75787C9}">
      <dgm:prSet/>
      <dgm:spPr/>
      <dgm:t>
        <a:bodyPr/>
        <a:lstStyle/>
        <a:p>
          <a:r>
            <a:rPr lang="en-US">
              <a:hlinkClick xmlns:r="http://schemas.openxmlformats.org/officeDocument/2006/relationships" r:id="rId2"/>
            </a:rPr>
            <a:t>Joint DCF/DESE Mandated Reporter Advisory</a:t>
          </a:r>
          <a:endParaRPr lang="en-US"/>
        </a:p>
      </dgm:t>
    </dgm:pt>
    <dgm:pt modelId="{E7DA66F2-6C55-4C62-8E5C-BFE30557D56A}" type="parTrans" cxnId="{DFC19947-1744-4712-9885-F8745B1E63EF}">
      <dgm:prSet/>
      <dgm:spPr/>
      <dgm:t>
        <a:bodyPr/>
        <a:lstStyle/>
        <a:p>
          <a:endParaRPr lang="en-US"/>
        </a:p>
      </dgm:t>
    </dgm:pt>
    <dgm:pt modelId="{EE05ECC0-37DC-427B-8D0D-9EA2896EF57F}" type="sibTrans" cxnId="{DFC19947-1744-4712-9885-F8745B1E63EF}">
      <dgm:prSet/>
      <dgm:spPr/>
      <dgm:t>
        <a:bodyPr/>
        <a:lstStyle/>
        <a:p>
          <a:endParaRPr lang="en-US"/>
        </a:p>
      </dgm:t>
    </dgm:pt>
    <dgm:pt modelId="{B11C7DB2-4515-4FE9-A4F6-A4C3AED72BEB}">
      <dgm:prSet/>
      <dgm:spPr/>
      <dgm:t>
        <a:bodyPr/>
        <a:lstStyle/>
        <a:p>
          <a:r>
            <a:rPr lang="en-US">
              <a:hlinkClick xmlns:r="http://schemas.openxmlformats.org/officeDocument/2006/relationships" r:id="rId3"/>
            </a:rPr>
            <a:t>New MA mandated reporter training platform</a:t>
          </a:r>
          <a:endParaRPr lang="en-US"/>
        </a:p>
      </dgm:t>
    </dgm:pt>
    <dgm:pt modelId="{3BAE6DB0-C4FA-4D8B-A31F-920A5983B8CD}" type="parTrans" cxnId="{50C29DCA-912B-49FD-A90E-B4AAB7441789}">
      <dgm:prSet/>
      <dgm:spPr/>
      <dgm:t>
        <a:bodyPr/>
        <a:lstStyle/>
        <a:p>
          <a:endParaRPr lang="en-US"/>
        </a:p>
      </dgm:t>
    </dgm:pt>
    <dgm:pt modelId="{34010F29-5A36-4FA2-8ADC-CB0ABBA0F7E7}" type="sibTrans" cxnId="{50C29DCA-912B-49FD-A90E-B4AAB7441789}">
      <dgm:prSet/>
      <dgm:spPr/>
      <dgm:t>
        <a:bodyPr/>
        <a:lstStyle/>
        <a:p>
          <a:endParaRPr lang="en-US"/>
        </a:p>
      </dgm:t>
    </dgm:pt>
    <dgm:pt modelId="{4A885C01-FD2D-4A88-A416-DEE3AD6E9A65}" type="pres">
      <dgm:prSet presAssocID="{E6057219-5828-494A-BD08-1A09247DD5AE}" presName="linear" presStyleCnt="0">
        <dgm:presLayoutVars>
          <dgm:animLvl val="lvl"/>
          <dgm:resizeHandles val="exact"/>
        </dgm:presLayoutVars>
      </dgm:prSet>
      <dgm:spPr/>
    </dgm:pt>
    <dgm:pt modelId="{4450B44D-B3FB-4528-BE5B-6C5B3AB45FF9}" type="pres">
      <dgm:prSet presAssocID="{D88CF926-EC2E-491A-A66E-0C6A363E2159}" presName="parentText" presStyleLbl="node1" presStyleIdx="0" presStyleCnt="4">
        <dgm:presLayoutVars>
          <dgm:chMax val="0"/>
          <dgm:bulletEnabled val="1"/>
        </dgm:presLayoutVars>
      </dgm:prSet>
      <dgm:spPr/>
    </dgm:pt>
    <dgm:pt modelId="{3E5DB661-EB96-47EE-9F33-37E41CFBE3CA}" type="pres">
      <dgm:prSet presAssocID="{995E118A-0B19-4E38-9D48-7E3913BE78CD}" presName="spacer" presStyleCnt="0"/>
      <dgm:spPr/>
    </dgm:pt>
    <dgm:pt modelId="{67B93111-BBF7-4600-BED8-E770125030BA}" type="pres">
      <dgm:prSet presAssocID="{8CAB75DB-6CA3-4DFB-811A-47CC7A3D7E05}" presName="parentText" presStyleLbl="node1" presStyleIdx="1" presStyleCnt="4">
        <dgm:presLayoutVars>
          <dgm:chMax val="0"/>
          <dgm:bulletEnabled val="1"/>
        </dgm:presLayoutVars>
      </dgm:prSet>
      <dgm:spPr/>
    </dgm:pt>
    <dgm:pt modelId="{FFD118A0-9F92-4AB9-BED7-AB8E6C6052BB}" type="pres">
      <dgm:prSet presAssocID="{879BAFFF-F309-422E-9668-25EF2503A4B7}" presName="spacer" presStyleCnt="0"/>
      <dgm:spPr/>
    </dgm:pt>
    <dgm:pt modelId="{7657DD5E-D465-4920-BB6B-2308401D2921}" type="pres">
      <dgm:prSet presAssocID="{46140E82-53AB-4778-942F-D16AD75787C9}" presName="parentText" presStyleLbl="node1" presStyleIdx="2" presStyleCnt="4">
        <dgm:presLayoutVars>
          <dgm:chMax val="0"/>
          <dgm:bulletEnabled val="1"/>
        </dgm:presLayoutVars>
      </dgm:prSet>
      <dgm:spPr/>
    </dgm:pt>
    <dgm:pt modelId="{B9FE478B-6AC1-4947-8472-FE631C5E1181}" type="pres">
      <dgm:prSet presAssocID="{EE05ECC0-37DC-427B-8D0D-9EA2896EF57F}" presName="spacer" presStyleCnt="0"/>
      <dgm:spPr/>
    </dgm:pt>
    <dgm:pt modelId="{C91A4F65-1B87-4007-833B-3FB1D86CA548}" type="pres">
      <dgm:prSet presAssocID="{B11C7DB2-4515-4FE9-A4F6-A4C3AED72BEB}" presName="parentText" presStyleLbl="node1" presStyleIdx="3" presStyleCnt="4">
        <dgm:presLayoutVars>
          <dgm:chMax val="0"/>
          <dgm:bulletEnabled val="1"/>
        </dgm:presLayoutVars>
      </dgm:prSet>
      <dgm:spPr/>
    </dgm:pt>
  </dgm:ptLst>
  <dgm:cxnLst>
    <dgm:cxn modelId="{30484228-E04B-43D5-AE67-AA9A10ED996A}" type="presOf" srcId="{E6057219-5828-494A-BD08-1A09247DD5AE}" destId="{4A885C01-FD2D-4A88-A416-DEE3AD6E9A65}" srcOrd="0" destOrd="0" presId="urn:microsoft.com/office/officeart/2005/8/layout/vList2"/>
    <dgm:cxn modelId="{DFC19947-1744-4712-9885-F8745B1E63EF}" srcId="{E6057219-5828-494A-BD08-1A09247DD5AE}" destId="{46140E82-53AB-4778-942F-D16AD75787C9}" srcOrd="2" destOrd="0" parTransId="{E7DA66F2-6C55-4C62-8E5C-BFE30557D56A}" sibTransId="{EE05ECC0-37DC-427B-8D0D-9EA2896EF57F}"/>
    <dgm:cxn modelId="{DC764A7A-F104-4C02-BE14-A8ED07E82816}" srcId="{E6057219-5828-494A-BD08-1A09247DD5AE}" destId="{8CAB75DB-6CA3-4DFB-811A-47CC7A3D7E05}" srcOrd="1" destOrd="0" parTransId="{D2762E00-94F6-479C-96AA-771FBB30E750}" sibTransId="{879BAFFF-F309-422E-9668-25EF2503A4B7}"/>
    <dgm:cxn modelId="{82107C7C-D12F-4DE0-AE4E-BD9A55BCBE39}" type="presOf" srcId="{B11C7DB2-4515-4FE9-A4F6-A4C3AED72BEB}" destId="{C91A4F65-1B87-4007-833B-3FB1D86CA548}" srcOrd="0" destOrd="0" presId="urn:microsoft.com/office/officeart/2005/8/layout/vList2"/>
    <dgm:cxn modelId="{DFCAF880-B163-42B8-B7A8-5814F28EF577}" type="presOf" srcId="{8CAB75DB-6CA3-4DFB-811A-47CC7A3D7E05}" destId="{67B93111-BBF7-4600-BED8-E770125030BA}" srcOrd="0" destOrd="0" presId="urn:microsoft.com/office/officeart/2005/8/layout/vList2"/>
    <dgm:cxn modelId="{44ADFE84-B69F-4A9C-9DA6-3D3E40D8E3CB}" type="presOf" srcId="{D88CF926-EC2E-491A-A66E-0C6A363E2159}" destId="{4450B44D-B3FB-4528-BE5B-6C5B3AB45FF9}" srcOrd="0" destOrd="0" presId="urn:microsoft.com/office/officeart/2005/8/layout/vList2"/>
    <dgm:cxn modelId="{50C29DCA-912B-49FD-A90E-B4AAB7441789}" srcId="{E6057219-5828-494A-BD08-1A09247DD5AE}" destId="{B11C7DB2-4515-4FE9-A4F6-A4C3AED72BEB}" srcOrd="3" destOrd="0" parTransId="{3BAE6DB0-C4FA-4D8B-A31F-920A5983B8CD}" sibTransId="{34010F29-5A36-4FA2-8ADC-CB0ABBA0F7E7}"/>
    <dgm:cxn modelId="{7ACDD6EE-DD25-40F4-AB7D-FAB37D3E3270}" srcId="{E6057219-5828-494A-BD08-1A09247DD5AE}" destId="{D88CF926-EC2E-491A-A66E-0C6A363E2159}" srcOrd="0" destOrd="0" parTransId="{18CC5491-7B8A-424B-A110-B813C1B3275B}" sibTransId="{995E118A-0B19-4E38-9D48-7E3913BE78CD}"/>
    <dgm:cxn modelId="{4D97B8FF-123A-4AFB-B638-68BBCF9965C8}" type="presOf" srcId="{46140E82-53AB-4778-942F-D16AD75787C9}" destId="{7657DD5E-D465-4920-BB6B-2308401D2921}" srcOrd="0" destOrd="0" presId="urn:microsoft.com/office/officeart/2005/8/layout/vList2"/>
    <dgm:cxn modelId="{31A873E3-5D0B-49AC-B86B-DECADB2F3446}" type="presParOf" srcId="{4A885C01-FD2D-4A88-A416-DEE3AD6E9A65}" destId="{4450B44D-B3FB-4528-BE5B-6C5B3AB45FF9}" srcOrd="0" destOrd="0" presId="urn:microsoft.com/office/officeart/2005/8/layout/vList2"/>
    <dgm:cxn modelId="{5C6FBC05-AFFE-4887-A992-A9EB8E08EB97}" type="presParOf" srcId="{4A885C01-FD2D-4A88-A416-DEE3AD6E9A65}" destId="{3E5DB661-EB96-47EE-9F33-37E41CFBE3CA}" srcOrd="1" destOrd="0" presId="urn:microsoft.com/office/officeart/2005/8/layout/vList2"/>
    <dgm:cxn modelId="{AF50197B-D63B-4A72-966C-5750F844ADD8}" type="presParOf" srcId="{4A885C01-FD2D-4A88-A416-DEE3AD6E9A65}" destId="{67B93111-BBF7-4600-BED8-E770125030BA}" srcOrd="2" destOrd="0" presId="urn:microsoft.com/office/officeart/2005/8/layout/vList2"/>
    <dgm:cxn modelId="{0C4471AC-D376-4641-A7F6-EE8A1D9EC621}" type="presParOf" srcId="{4A885C01-FD2D-4A88-A416-DEE3AD6E9A65}" destId="{FFD118A0-9F92-4AB9-BED7-AB8E6C6052BB}" srcOrd="3" destOrd="0" presId="urn:microsoft.com/office/officeart/2005/8/layout/vList2"/>
    <dgm:cxn modelId="{851E50B9-A281-43A4-BD6E-1CFDBB008011}" type="presParOf" srcId="{4A885C01-FD2D-4A88-A416-DEE3AD6E9A65}" destId="{7657DD5E-D465-4920-BB6B-2308401D2921}" srcOrd="4" destOrd="0" presId="urn:microsoft.com/office/officeart/2005/8/layout/vList2"/>
    <dgm:cxn modelId="{DE44A317-E80C-4D19-AF86-B05BBAB3DAA3}" type="presParOf" srcId="{4A885C01-FD2D-4A88-A416-DEE3AD6E9A65}" destId="{B9FE478B-6AC1-4947-8472-FE631C5E1181}" srcOrd="5" destOrd="0" presId="urn:microsoft.com/office/officeart/2005/8/layout/vList2"/>
    <dgm:cxn modelId="{CB78E9D0-504D-44BD-A243-B9624A31B311}" type="presParOf" srcId="{4A885C01-FD2D-4A88-A416-DEE3AD6E9A65}" destId="{C91A4F65-1B87-4007-833B-3FB1D86CA54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24CE1-4172-4F1D-B84F-7441B2014E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43D08D0-5CA8-42B5-8432-3B9DFA63EAA5}">
      <dgm:prSet phldrT="[Text]"/>
      <dgm:spPr/>
      <dgm:t>
        <a:bodyPr/>
        <a:lstStyle/>
        <a:p>
          <a:r>
            <a:rPr lang="en-US"/>
            <a:t>Synchronous Resources</a:t>
          </a:r>
        </a:p>
      </dgm:t>
    </dgm:pt>
    <dgm:pt modelId="{816DB6E6-C3F5-435D-BEC1-16F00EB33D97}" type="parTrans" cxnId="{F2F09359-1D20-4D0C-BF76-DF904AFB9979}">
      <dgm:prSet/>
      <dgm:spPr/>
      <dgm:t>
        <a:bodyPr/>
        <a:lstStyle/>
        <a:p>
          <a:endParaRPr lang="en-US"/>
        </a:p>
      </dgm:t>
    </dgm:pt>
    <dgm:pt modelId="{709B8FFC-6D5B-4A4C-9E88-5220A41A5BD9}" type="sibTrans" cxnId="{F2F09359-1D20-4D0C-BF76-DF904AFB9979}">
      <dgm:prSet/>
      <dgm:spPr/>
      <dgm:t>
        <a:bodyPr/>
        <a:lstStyle/>
        <a:p>
          <a:endParaRPr lang="en-US"/>
        </a:p>
      </dgm:t>
    </dgm:pt>
    <dgm:pt modelId="{81987C48-D5F7-481B-9B46-65508800B01A}">
      <dgm:prSet phldrT="[Text]"/>
      <dgm:spPr/>
      <dgm:t>
        <a:bodyPr/>
        <a:lstStyle/>
        <a:p>
          <a:r>
            <a:rPr lang="en-US"/>
            <a:t>Asynchronous Resources</a:t>
          </a:r>
        </a:p>
      </dgm:t>
    </dgm:pt>
    <dgm:pt modelId="{3024E51B-6F05-43D1-AB12-AA726A169426}" type="parTrans" cxnId="{86D85F52-8CA8-4C2E-8A86-5C957A35CD2E}">
      <dgm:prSet/>
      <dgm:spPr/>
      <dgm:t>
        <a:bodyPr/>
        <a:lstStyle/>
        <a:p>
          <a:endParaRPr lang="en-US"/>
        </a:p>
      </dgm:t>
    </dgm:pt>
    <dgm:pt modelId="{D25B8D78-BAC5-4716-90B8-38A9976AF8CB}" type="sibTrans" cxnId="{86D85F52-8CA8-4C2E-8A86-5C957A35CD2E}">
      <dgm:prSet/>
      <dgm:spPr/>
      <dgm:t>
        <a:bodyPr/>
        <a:lstStyle/>
        <a:p>
          <a:endParaRPr lang="en-US"/>
        </a:p>
      </dgm:t>
    </dgm:pt>
    <dgm:pt modelId="{8F5D72D8-4636-4339-A985-1A5B8C76CEEE}">
      <dgm:prSet phldrT="[Text]"/>
      <dgm:spPr/>
      <dgm:t>
        <a:bodyPr/>
        <a:lstStyle/>
        <a:p>
          <a:r>
            <a:rPr lang="en-US"/>
            <a:t>Grant Support</a:t>
          </a:r>
        </a:p>
      </dgm:t>
    </dgm:pt>
    <dgm:pt modelId="{CC053300-E365-47BE-B0BE-CE59A3F3444A}" type="parTrans" cxnId="{A46271DB-41A2-4C23-8CE6-C1277CA12DFB}">
      <dgm:prSet/>
      <dgm:spPr/>
      <dgm:t>
        <a:bodyPr/>
        <a:lstStyle/>
        <a:p>
          <a:endParaRPr lang="en-US"/>
        </a:p>
      </dgm:t>
    </dgm:pt>
    <dgm:pt modelId="{3C61967B-7CDC-421E-BE07-2A51E80C01FF}" type="sibTrans" cxnId="{A46271DB-41A2-4C23-8CE6-C1277CA12DFB}">
      <dgm:prSet/>
      <dgm:spPr/>
      <dgm:t>
        <a:bodyPr/>
        <a:lstStyle/>
        <a:p>
          <a:endParaRPr lang="en-US"/>
        </a:p>
      </dgm:t>
    </dgm:pt>
    <dgm:pt modelId="{C19E16BF-8086-4164-8E46-A9763D3CF821}">
      <dgm:prSet phldrT="[Text]"/>
      <dgm:spPr/>
      <dgm:t>
        <a:bodyPr/>
        <a:lstStyle/>
        <a:p>
          <a:r>
            <a:rPr lang="en-US"/>
            <a:t>Update on Internal and External Stakeholder Development</a:t>
          </a:r>
        </a:p>
      </dgm:t>
    </dgm:pt>
    <dgm:pt modelId="{56BC9542-E03E-4022-A25D-0DC9926844AB}" type="parTrans" cxnId="{DA4FDDB3-0243-41D4-8070-5C763CF56531}">
      <dgm:prSet/>
      <dgm:spPr/>
      <dgm:t>
        <a:bodyPr/>
        <a:lstStyle/>
        <a:p>
          <a:endParaRPr lang="en-US"/>
        </a:p>
      </dgm:t>
    </dgm:pt>
    <dgm:pt modelId="{438F3032-25E2-4E5D-9836-86EEFDF31F6F}" type="sibTrans" cxnId="{DA4FDDB3-0243-41D4-8070-5C763CF56531}">
      <dgm:prSet/>
      <dgm:spPr/>
      <dgm:t>
        <a:bodyPr/>
        <a:lstStyle/>
        <a:p>
          <a:endParaRPr lang="en-US"/>
        </a:p>
      </dgm:t>
    </dgm:pt>
    <dgm:pt modelId="{8548210D-71E7-4B39-8470-A1F757995D34}" type="pres">
      <dgm:prSet presAssocID="{0E924CE1-4172-4F1D-B84F-7441B2014ED7}" presName="diagram" presStyleCnt="0">
        <dgm:presLayoutVars>
          <dgm:dir/>
          <dgm:resizeHandles val="exact"/>
        </dgm:presLayoutVars>
      </dgm:prSet>
      <dgm:spPr/>
    </dgm:pt>
    <dgm:pt modelId="{595BE230-90D4-4A3D-A541-134C36567F4B}" type="pres">
      <dgm:prSet presAssocID="{C43D08D0-5CA8-42B5-8432-3B9DFA63EAA5}" presName="node" presStyleLbl="node1" presStyleIdx="0" presStyleCnt="4">
        <dgm:presLayoutVars>
          <dgm:bulletEnabled val="1"/>
        </dgm:presLayoutVars>
      </dgm:prSet>
      <dgm:spPr/>
    </dgm:pt>
    <dgm:pt modelId="{0B24A848-1E4B-44D7-B7B1-EEBCAE72238F}" type="pres">
      <dgm:prSet presAssocID="{709B8FFC-6D5B-4A4C-9E88-5220A41A5BD9}" presName="sibTrans" presStyleCnt="0"/>
      <dgm:spPr/>
    </dgm:pt>
    <dgm:pt modelId="{31816445-09CD-46B2-9F82-B3982D784B9C}" type="pres">
      <dgm:prSet presAssocID="{81987C48-D5F7-481B-9B46-65508800B01A}" presName="node" presStyleLbl="node1" presStyleIdx="1" presStyleCnt="4">
        <dgm:presLayoutVars>
          <dgm:bulletEnabled val="1"/>
        </dgm:presLayoutVars>
      </dgm:prSet>
      <dgm:spPr/>
    </dgm:pt>
    <dgm:pt modelId="{ADC4E295-205B-4151-AC89-53F650890F6B}" type="pres">
      <dgm:prSet presAssocID="{D25B8D78-BAC5-4716-90B8-38A9976AF8CB}" presName="sibTrans" presStyleCnt="0"/>
      <dgm:spPr/>
    </dgm:pt>
    <dgm:pt modelId="{AA084798-2111-4558-A4C5-CA3888347541}" type="pres">
      <dgm:prSet presAssocID="{8F5D72D8-4636-4339-A985-1A5B8C76CEEE}" presName="node" presStyleLbl="node1" presStyleIdx="2" presStyleCnt="4">
        <dgm:presLayoutVars>
          <dgm:bulletEnabled val="1"/>
        </dgm:presLayoutVars>
      </dgm:prSet>
      <dgm:spPr/>
    </dgm:pt>
    <dgm:pt modelId="{52E049B9-F6D3-4D8D-BDF6-F9491723BF38}" type="pres">
      <dgm:prSet presAssocID="{3C61967B-7CDC-421E-BE07-2A51E80C01FF}" presName="sibTrans" presStyleCnt="0"/>
      <dgm:spPr/>
    </dgm:pt>
    <dgm:pt modelId="{926D2191-C8F9-40ED-9275-76C17A1EC275}" type="pres">
      <dgm:prSet presAssocID="{C19E16BF-8086-4164-8E46-A9763D3CF821}" presName="node" presStyleLbl="node1" presStyleIdx="3" presStyleCnt="4">
        <dgm:presLayoutVars>
          <dgm:bulletEnabled val="1"/>
        </dgm:presLayoutVars>
      </dgm:prSet>
      <dgm:spPr/>
    </dgm:pt>
  </dgm:ptLst>
  <dgm:cxnLst>
    <dgm:cxn modelId="{E9D8001C-024B-495C-AD16-48677E90AFF3}" type="presOf" srcId="{C19E16BF-8086-4164-8E46-A9763D3CF821}" destId="{926D2191-C8F9-40ED-9275-76C17A1EC275}" srcOrd="0" destOrd="0" presId="urn:microsoft.com/office/officeart/2005/8/layout/default"/>
    <dgm:cxn modelId="{2A4BB920-4BCC-45F1-8087-4C40331754ED}" type="presOf" srcId="{C43D08D0-5CA8-42B5-8432-3B9DFA63EAA5}" destId="{595BE230-90D4-4A3D-A541-134C36567F4B}" srcOrd="0" destOrd="0" presId="urn:microsoft.com/office/officeart/2005/8/layout/default"/>
    <dgm:cxn modelId="{0A626366-CF67-42D9-B7C3-2DF99681DA68}" type="presOf" srcId="{81987C48-D5F7-481B-9B46-65508800B01A}" destId="{31816445-09CD-46B2-9F82-B3982D784B9C}" srcOrd="0" destOrd="0" presId="urn:microsoft.com/office/officeart/2005/8/layout/default"/>
    <dgm:cxn modelId="{C16D2250-6EE7-4242-92A8-3FE6B23157FF}" type="presOf" srcId="{0E924CE1-4172-4F1D-B84F-7441B2014ED7}" destId="{8548210D-71E7-4B39-8470-A1F757995D34}" srcOrd="0" destOrd="0" presId="urn:microsoft.com/office/officeart/2005/8/layout/default"/>
    <dgm:cxn modelId="{86D85F52-8CA8-4C2E-8A86-5C957A35CD2E}" srcId="{0E924CE1-4172-4F1D-B84F-7441B2014ED7}" destId="{81987C48-D5F7-481B-9B46-65508800B01A}" srcOrd="1" destOrd="0" parTransId="{3024E51B-6F05-43D1-AB12-AA726A169426}" sibTransId="{D25B8D78-BAC5-4716-90B8-38A9976AF8CB}"/>
    <dgm:cxn modelId="{F2F09359-1D20-4D0C-BF76-DF904AFB9979}" srcId="{0E924CE1-4172-4F1D-B84F-7441B2014ED7}" destId="{C43D08D0-5CA8-42B5-8432-3B9DFA63EAA5}" srcOrd="0" destOrd="0" parTransId="{816DB6E6-C3F5-435D-BEC1-16F00EB33D97}" sibTransId="{709B8FFC-6D5B-4A4C-9E88-5220A41A5BD9}"/>
    <dgm:cxn modelId="{529B3186-D46D-4B37-BFFF-268E0C2672A4}" type="presOf" srcId="{8F5D72D8-4636-4339-A985-1A5B8C76CEEE}" destId="{AA084798-2111-4558-A4C5-CA3888347541}" srcOrd="0" destOrd="0" presId="urn:microsoft.com/office/officeart/2005/8/layout/default"/>
    <dgm:cxn modelId="{DA4FDDB3-0243-41D4-8070-5C763CF56531}" srcId="{0E924CE1-4172-4F1D-B84F-7441B2014ED7}" destId="{C19E16BF-8086-4164-8E46-A9763D3CF821}" srcOrd="3" destOrd="0" parTransId="{56BC9542-E03E-4022-A25D-0DC9926844AB}" sibTransId="{438F3032-25E2-4E5D-9836-86EEFDF31F6F}"/>
    <dgm:cxn modelId="{A46271DB-41A2-4C23-8CE6-C1277CA12DFB}" srcId="{0E924CE1-4172-4F1D-B84F-7441B2014ED7}" destId="{8F5D72D8-4636-4339-A985-1A5B8C76CEEE}" srcOrd="2" destOrd="0" parTransId="{CC053300-E365-47BE-B0BE-CE59A3F3444A}" sibTransId="{3C61967B-7CDC-421E-BE07-2A51E80C01FF}"/>
    <dgm:cxn modelId="{93667DE3-F9B4-410D-8AA9-5F9B4C3151EE}" type="presParOf" srcId="{8548210D-71E7-4B39-8470-A1F757995D34}" destId="{595BE230-90D4-4A3D-A541-134C36567F4B}" srcOrd="0" destOrd="0" presId="urn:microsoft.com/office/officeart/2005/8/layout/default"/>
    <dgm:cxn modelId="{7611A2BA-06DF-4B1F-98FB-3992AD3FC19C}" type="presParOf" srcId="{8548210D-71E7-4B39-8470-A1F757995D34}" destId="{0B24A848-1E4B-44D7-B7B1-EEBCAE72238F}" srcOrd="1" destOrd="0" presId="urn:microsoft.com/office/officeart/2005/8/layout/default"/>
    <dgm:cxn modelId="{A2F83283-86E1-4E84-988F-75F8013947E6}" type="presParOf" srcId="{8548210D-71E7-4B39-8470-A1F757995D34}" destId="{31816445-09CD-46B2-9F82-B3982D784B9C}" srcOrd="2" destOrd="0" presId="urn:microsoft.com/office/officeart/2005/8/layout/default"/>
    <dgm:cxn modelId="{E398CCE8-7CCD-4DF7-9DFC-BD7F927C8286}" type="presParOf" srcId="{8548210D-71E7-4B39-8470-A1F757995D34}" destId="{ADC4E295-205B-4151-AC89-53F650890F6B}" srcOrd="3" destOrd="0" presId="urn:microsoft.com/office/officeart/2005/8/layout/default"/>
    <dgm:cxn modelId="{CCEF62F7-A73F-4DF5-9956-6E5F6C5C0D1C}" type="presParOf" srcId="{8548210D-71E7-4B39-8470-A1F757995D34}" destId="{AA084798-2111-4558-A4C5-CA3888347541}" srcOrd="4" destOrd="0" presId="urn:microsoft.com/office/officeart/2005/8/layout/default"/>
    <dgm:cxn modelId="{E48522FF-8F00-4EE8-B8B8-E65FB31A722C}" type="presParOf" srcId="{8548210D-71E7-4B39-8470-A1F757995D34}" destId="{52E049B9-F6D3-4D8D-BDF6-F9491723BF38}" srcOrd="5" destOrd="0" presId="urn:microsoft.com/office/officeart/2005/8/layout/default"/>
    <dgm:cxn modelId="{86A7468E-CF99-424E-93B5-05A644A5B130}" type="presParOf" srcId="{8548210D-71E7-4B39-8470-A1F757995D34}" destId="{926D2191-C8F9-40ED-9275-76C17A1EC27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B6870-8297-4794-A84B-CC973286AA6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5D8A870-7E4C-45A3-863D-327AE87806EC}">
      <dgm:prSet/>
      <dgm:spPr/>
      <dgm:t>
        <a:bodyPr/>
        <a:lstStyle/>
        <a:p>
          <a:r>
            <a:rPr lang="en-US" b="1" u="sng"/>
            <a:t>Training of Trainers</a:t>
          </a:r>
          <a:r>
            <a:rPr lang="en-US"/>
            <a:t> (Regional one-day sessions, October 16-18, 2023)</a:t>
          </a:r>
        </a:p>
      </dgm:t>
    </dgm:pt>
    <dgm:pt modelId="{0AF69808-8C79-4414-8C72-B23B7D93824F}" type="parTrans" cxnId="{456CBAD8-5F16-421D-BD44-1A2CE2FDB4B0}">
      <dgm:prSet/>
      <dgm:spPr/>
      <dgm:t>
        <a:bodyPr/>
        <a:lstStyle/>
        <a:p>
          <a:endParaRPr lang="en-US"/>
        </a:p>
      </dgm:t>
    </dgm:pt>
    <dgm:pt modelId="{0DF4E857-AF67-4FBE-85DD-7E25D5980B0E}" type="sibTrans" cxnId="{456CBAD8-5F16-421D-BD44-1A2CE2FDB4B0}">
      <dgm:prSet/>
      <dgm:spPr/>
      <dgm:t>
        <a:bodyPr/>
        <a:lstStyle/>
        <a:p>
          <a:endParaRPr lang="en-US"/>
        </a:p>
      </dgm:t>
    </dgm:pt>
    <dgm:pt modelId="{42B247AB-9AC9-415F-8C14-349357B8626E}">
      <dgm:prSet/>
      <dgm:spPr/>
      <dgm:t>
        <a:bodyPr/>
        <a:lstStyle/>
        <a:p>
          <a:r>
            <a:rPr lang="en-US" b="1" u="sng"/>
            <a:t>Trained teams</a:t>
          </a:r>
          <a:r>
            <a:rPr lang="en-US"/>
            <a:t> are expected to train their educators and administrators</a:t>
          </a:r>
        </a:p>
      </dgm:t>
    </dgm:pt>
    <dgm:pt modelId="{D3EF9C39-019E-4BFA-AAC4-B7ECB84B66C6}" type="parTrans" cxnId="{57CE7879-DB90-4AD2-A997-56E308A9EB94}">
      <dgm:prSet/>
      <dgm:spPr/>
      <dgm:t>
        <a:bodyPr/>
        <a:lstStyle/>
        <a:p>
          <a:endParaRPr lang="en-US"/>
        </a:p>
      </dgm:t>
    </dgm:pt>
    <dgm:pt modelId="{FFE836A8-8CA0-44B3-A59D-7A8A3342EB37}" type="sibTrans" cxnId="{57CE7879-DB90-4AD2-A997-56E308A9EB94}">
      <dgm:prSet/>
      <dgm:spPr/>
      <dgm:t>
        <a:bodyPr/>
        <a:lstStyle/>
        <a:p>
          <a:endParaRPr lang="en-US"/>
        </a:p>
      </dgm:t>
    </dgm:pt>
    <dgm:pt modelId="{7CE742AC-732B-49EA-AE11-EE427956F3C0}">
      <dgm:prSet/>
      <dgm:spPr/>
      <dgm:t>
        <a:bodyPr/>
        <a:lstStyle/>
        <a:p>
          <a:r>
            <a:rPr lang="en-US" b="1" u="sng"/>
            <a:t>Monthly office hours </a:t>
          </a:r>
          <a:r>
            <a:rPr lang="en-US"/>
            <a:t>to provide ongoing support to local teams with implementation</a:t>
          </a:r>
        </a:p>
      </dgm:t>
    </dgm:pt>
    <dgm:pt modelId="{C009CCEC-495E-4206-86FD-07917D10C7AF}" type="parTrans" cxnId="{C3CC2AC7-AB74-4F61-8669-CC759C202471}">
      <dgm:prSet/>
      <dgm:spPr/>
      <dgm:t>
        <a:bodyPr/>
        <a:lstStyle/>
        <a:p>
          <a:endParaRPr lang="en-US"/>
        </a:p>
      </dgm:t>
    </dgm:pt>
    <dgm:pt modelId="{E88103B8-F940-4F0D-AA1C-15598DE8EB36}" type="sibTrans" cxnId="{C3CC2AC7-AB74-4F61-8669-CC759C202471}">
      <dgm:prSet/>
      <dgm:spPr/>
      <dgm:t>
        <a:bodyPr/>
        <a:lstStyle/>
        <a:p>
          <a:endParaRPr lang="en-US"/>
        </a:p>
      </dgm:t>
    </dgm:pt>
    <dgm:pt modelId="{584617C7-8410-4578-A739-CEC8536DA964}" type="pres">
      <dgm:prSet presAssocID="{7ABB6870-8297-4794-A84B-CC973286AA6A}" presName="diagram" presStyleCnt="0">
        <dgm:presLayoutVars>
          <dgm:dir/>
          <dgm:resizeHandles val="exact"/>
        </dgm:presLayoutVars>
      </dgm:prSet>
      <dgm:spPr/>
    </dgm:pt>
    <dgm:pt modelId="{17971755-46FB-4116-B968-7A9E84F950D0}" type="pres">
      <dgm:prSet presAssocID="{C5D8A870-7E4C-45A3-863D-327AE87806EC}" presName="node" presStyleLbl="node1" presStyleIdx="0" presStyleCnt="3">
        <dgm:presLayoutVars>
          <dgm:bulletEnabled val="1"/>
        </dgm:presLayoutVars>
      </dgm:prSet>
      <dgm:spPr/>
    </dgm:pt>
    <dgm:pt modelId="{6B521706-4676-4A5D-892A-03AF710EBEC2}" type="pres">
      <dgm:prSet presAssocID="{0DF4E857-AF67-4FBE-85DD-7E25D5980B0E}" presName="sibTrans" presStyleCnt="0"/>
      <dgm:spPr/>
    </dgm:pt>
    <dgm:pt modelId="{7798724D-78D4-4BC4-8E82-C84E0F31F530}" type="pres">
      <dgm:prSet presAssocID="{42B247AB-9AC9-415F-8C14-349357B8626E}" presName="node" presStyleLbl="node1" presStyleIdx="1" presStyleCnt="3">
        <dgm:presLayoutVars>
          <dgm:bulletEnabled val="1"/>
        </dgm:presLayoutVars>
      </dgm:prSet>
      <dgm:spPr/>
    </dgm:pt>
    <dgm:pt modelId="{C68E0DA1-A253-4B32-98F5-9BB5FE0BB984}" type="pres">
      <dgm:prSet presAssocID="{FFE836A8-8CA0-44B3-A59D-7A8A3342EB37}" presName="sibTrans" presStyleCnt="0"/>
      <dgm:spPr/>
    </dgm:pt>
    <dgm:pt modelId="{8E49B9E5-011F-42E3-8923-B0DFCA2BC80D}" type="pres">
      <dgm:prSet presAssocID="{7CE742AC-732B-49EA-AE11-EE427956F3C0}" presName="node" presStyleLbl="node1" presStyleIdx="2" presStyleCnt="3">
        <dgm:presLayoutVars>
          <dgm:bulletEnabled val="1"/>
        </dgm:presLayoutVars>
      </dgm:prSet>
      <dgm:spPr/>
    </dgm:pt>
  </dgm:ptLst>
  <dgm:cxnLst>
    <dgm:cxn modelId="{1FAA4E13-63B6-4A69-9DD1-A15AFA46FF50}" type="presOf" srcId="{7CE742AC-732B-49EA-AE11-EE427956F3C0}" destId="{8E49B9E5-011F-42E3-8923-B0DFCA2BC80D}" srcOrd="0" destOrd="0" presId="urn:microsoft.com/office/officeart/2005/8/layout/default"/>
    <dgm:cxn modelId="{C247AF40-0AF9-4E6A-BEF0-579E453991AB}" type="presOf" srcId="{42B247AB-9AC9-415F-8C14-349357B8626E}" destId="{7798724D-78D4-4BC4-8E82-C84E0F31F530}" srcOrd="0" destOrd="0" presId="urn:microsoft.com/office/officeart/2005/8/layout/default"/>
    <dgm:cxn modelId="{508F5C5D-D9B9-491F-9F5E-AC026EFCF740}" type="presOf" srcId="{7ABB6870-8297-4794-A84B-CC973286AA6A}" destId="{584617C7-8410-4578-A739-CEC8536DA964}" srcOrd="0" destOrd="0" presId="urn:microsoft.com/office/officeart/2005/8/layout/default"/>
    <dgm:cxn modelId="{94404B63-7C58-447B-B22D-07C0A6814096}" type="presOf" srcId="{C5D8A870-7E4C-45A3-863D-327AE87806EC}" destId="{17971755-46FB-4116-B968-7A9E84F950D0}" srcOrd="0" destOrd="0" presId="urn:microsoft.com/office/officeart/2005/8/layout/default"/>
    <dgm:cxn modelId="{57CE7879-DB90-4AD2-A997-56E308A9EB94}" srcId="{7ABB6870-8297-4794-A84B-CC973286AA6A}" destId="{42B247AB-9AC9-415F-8C14-349357B8626E}" srcOrd="1" destOrd="0" parTransId="{D3EF9C39-019E-4BFA-AAC4-B7ECB84B66C6}" sibTransId="{FFE836A8-8CA0-44B3-A59D-7A8A3342EB37}"/>
    <dgm:cxn modelId="{C3CC2AC7-AB74-4F61-8669-CC759C202471}" srcId="{7ABB6870-8297-4794-A84B-CC973286AA6A}" destId="{7CE742AC-732B-49EA-AE11-EE427956F3C0}" srcOrd="2" destOrd="0" parTransId="{C009CCEC-495E-4206-86FD-07917D10C7AF}" sibTransId="{E88103B8-F940-4F0D-AA1C-15598DE8EB36}"/>
    <dgm:cxn modelId="{456CBAD8-5F16-421D-BD44-1A2CE2FDB4B0}" srcId="{7ABB6870-8297-4794-A84B-CC973286AA6A}" destId="{C5D8A870-7E4C-45A3-863D-327AE87806EC}" srcOrd="0" destOrd="0" parTransId="{0AF69808-8C79-4414-8C72-B23B7D93824F}" sibTransId="{0DF4E857-AF67-4FBE-85DD-7E25D5980B0E}"/>
    <dgm:cxn modelId="{02A7AD42-08F0-4092-9BEA-14F23227F3D4}" type="presParOf" srcId="{584617C7-8410-4578-A739-CEC8536DA964}" destId="{17971755-46FB-4116-B968-7A9E84F950D0}" srcOrd="0" destOrd="0" presId="urn:microsoft.com/office/officeart/2005/8/layout/default"/>
    <dgm:cxn modelId="{B68B55BF-BAE1-49EA-BEE9-F6D9F6F75F65}" type="presParOf" srcId="{584617C7-8410-4578-A739-CEC8536DA964}" destId="{6B521706-4676-4A5D-892A-03AF710EBEC2}" srcOrd="1" destOrd="0" presId="urn:microsoft.com/office/officeart/2005/8/layout/default"/>
    <dgm:cxn modelId="{624286A4-DB4C-4E63-9D4C-75E033AAEEA1}" type="presParOf" srcId="{584617C7-8410-4578-A739-CEC8536DA964}" destId="{7798724D-78D4-4BC4-8E82-C84E0F31F530}" srcOrd="2" destOrd="0" presId="urn:microsoft.com/office/officeart/2005/8/layout/default"/>
    <dgm:cxn modelId="{2BE016E7-2780-403C-AB77-D1ACD4B1B7F5}" type="presParOf" srcId="{584617C7-8410-4578-A739-CEC8536DA964}" destId="{C68E0DA1-A253-4B32-98F5-9BB5FE0BB984}" srcOrd="3" destOrd="0" presId="urn:microsoft.com/office/officeart/2005/8/layout/default"/>
    <dgm:cxn modelId="{18EDE145-B065-4D2D-8218-AEFDC5995873}" type="presParOf" srcId="{584617C7-8410-4578-A739-CEC8536DA964}" destId="{8E49B9E5-011F-42E3-8923-B0DFCA2BC80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4B4867-A7C7-4DC7-BD71-4FA987A6B9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87B3F9-EFC9-4956-BA05-7948012577B7}">
      <dgm:prSet phldrT="[Text]"/>
      <dgm:spPr/>
      <dgm:t>
        <a:bodyPr/>
        <a:lstStyle/>
        <a:p>
          <a:r>
            <a:rPr lang="en-US" b="1" dirty="0"/>
            <a:t>Section 1</a:t>
          </a:r>
        </a:p>
        <a:p>
          <a:r>
            <a:rPr lang="en-US" dirty="0"/>
            <a:t>Released on Aug. 3</a:t>
          </a:r>
        </a:p>
        <a:p>
          <a:r>
            <a:rPr lang="en-US" dirty="0"/>
            <a:t>Includes Vision Statement, Present Levels, Accommodations and Modifications, etc.</a:t>
          </a:r>
        </a:p>
      </dgm:t>
      <dgm:extLst>
        <a:ext uri="{E40237B7-FDA0-4F09-8148-C483321AD2D9}">
          <dgm14:cNvPr xmlns:dgm14="http://schemas.microsoft.com/office/drawing/2010/diagram" id="0" name="" descr="Section 1&#10;Released on Aug. 3&#10;Includes Vision Statement, Present Levels, Accommodations and Modifications, etc.&#10;"/>
        </a:ext>
      </dgm:extLst>
    </dgm:pt>
    <dgm:pt modelId="{9ECA3C40-BCEB-4706-941E-45DE018484AD}" type="parTrans" cxnId="{F1CBE8FB-905E-4EFD-BEA7-AC8EE7901E20}">
      <dgm:prSet/>
      <dgm:spPr/>
      <dgm:t>
        <a:bodyPr/>
        <a:lstStyle/>
        <a:p>
          <a:endParaRPr lang="en-US"/>
        </a:p>
      </dgm:t>
    </dgm:pt>
    <dgm:pt modelId="{403118E6-9EAE-4A5A-829C-218465E6B633}" type="sibTrans" cxnId="{F1CBE8FB-905E-4EFD-BEA7-AC8EE7901E20}">
      <dgm:prSet/>
      <dgm:spPr/>
      <dgm:t>
        <a:bodyPr/>
        <a:lstStyle/>
        <a:p>
          <a:endParaRPr lang="en-US"/>
        </a:p>
      </dgm:t>
    </dgm:pt>
    <dgm:pt modelId="{8DCEDEB0-48D6-409F-9D0A-3C93605F806F}">
      <dgm:prSet phldrT="[Text]"/>
      <dgm:spPr/>
      <dgm:t>
        <a:bodyPr/>
        <a:lstStyle/>
        <a:p>
          <a:r>
            <a:rPr lang="en-US" b="1" dirty="0"/>
            <a:t>Section 2</a:t>
          </a:r>
        </a:p>
        <a:p>
          <a:r>
            <a:rPr lang="en-US" dirty="0"/>
            <a:t>To be released in early Sept.</a:t>
          </a:r>
        </a:p>
        <a:p>
          <a:r>
            <a:rPr lang="en-US" dirty="0"/>
            <a:t>Will include English Learners, Service Delivery, Transportation, etc. </a:t>
          </a:r>
        </a:p>
      </dgm:t>
      <dgm:extLst>
        <a:ext uri="{E40237B7-FDA0-4F09-8148-C483321AD2D9}">
          <dgm14:cNvPr xmlns:dgm14="http://schemas.microsoft.com/office/drawing/2010/diagram" id="0" name="" descr="Section 2&#10;To be released in early Sept.&#10;Will include English Learners, Service Delivery, Transportation, etc. &#10;"/>
        </a:ext>
      </dgm:extLst>
    </dgm:pt>
    <dgm:pt modelId="{1A04B0DE-91E4-43B8-A62B-D894F249AD2D}" type="parTrans" cxnId="{62D14C78-5CD4-4D71-B9E8-0E90626FFE8A}">
      <dgm:prSet/>
      <dgm:spPr/>
      <dgm:t>
        <a:bodyPr/>
        <a:lstStyle/>
        <a:p>
          <a:endParaRPr lang="en-US"/>
        </a:p>
      </dgm:t>
    </dgm:pt>
    <dgm:pt modelId="{49CEAE78-44E8-49A8-A4ED-C300D60CFC0F}" type="sibTrans" cxnId="{62D14C78-5CD4-4D71-B9E8-0E90626FFE8A}">
      <dgm:prSet/>
      <dgm:spPr/>
      <dgm:t>
        <a:bodyPr/>
        <a:lstStyle/>
        <a:p>
          <a:endParaRPr lang="en-US"/>
        </a:p>
      </dgm:t>
    </dgm:pt>
    <dgm:pt modelId="{589801C0-0183-41F2-9F69-92D591845892}" type="pres">
      <dgm:prSet presAssocID="{454B4867-A7C7-4DC7-BD71-4FA987A6B997}" presName="diagram" presStyleCnt="0">
        <dgm:presLayoutVars>
          <dgm:dir/>
          <dgm:resizeHandles val="exact"/>
        </dgm:presLayoutVars>
      </dgm:prSet>
      <dgm:spPr/>
    </dgm:pt>
    <dgm:pt modelId="{A00F9C66-0BC8-4046-9A80-DB77C278A715}" type="pres">
      <dgm:prSet presAssocID="{9787B3F9-EFC9-4956-BA05-7948012577B7}" presName="node" presStyleLbl="node1" presStyleIdx="0" presStyleCnt="2">
        <dgm:presLayoutVars>
          <dgm:bulletEnabled val="1"/>
        </dgm:presLayoutVars>
      </dgm:prSet>
      <dgm:spPr/>
    </dgm:pt>
    <dgm:pt modelId="{3DF78E52-6124-4360-B5D0-441F82B1CE40}" type="pres">
      <dgm:prSet presAssocID="{403118E6-9EAE-4A5A-829C-218465E6B633}" presName="sibTrans" presStyleCnt="0"/>
      <dgm:spPr/>
    </dgm:pt>
    <dgm:pt modelId="{F30AB2C6-67A3-4A30-9C7A-B660E1BA04C6}" type="pres">
      <dgm:prSet presAssocID="{8DCEDEB0-48D6-409F-9D0A-3C93605F806F}" presName="node" presStyleLbl="node1" presStyleIdx="1" presStyleCnt="2">
        <dgm:presLayoutVars>
          <dgm:bulletEnabled val="1"/>
        </dgm:presLayoutVars>
      </dgm:prSet>
      <dgm:spPr/>
    </dgm:pt>
  </dgm:ptLst>
  <dgm:cxnLst>
    <dgm:cxn modelId="{CFE6BF66-11FA-4D52-8BE3-CA12B28374CD}" type="presOf" srcId="{9787B3F9-EFC9-4956-BA05-7948012577B7}" destId="{A00F9C66-0BC8-4046-9A80-DB77C278A715}" srcOrd="0" destOrd="0" presId="urn:microsoft.com/office/officeart/2005/8/layout/default"/>
    <dgm:cxn modelId="{2885184B-B4E6-4738-AF89-9CABB1EE87FF}" type="presOf" srcId="{8DCEDEB0-48D6-409F-9D0A-3C93605F806F}" destId="{F30AB2C6-67A3-4A30-9C7A-B660E1BA04C6}" srcOrd="0" destOrd="0" presId="urn:microsoft.com/office/officeart/2005/8/layout/default"/>
    <dgm:cxn modelId="{62D14C78-5CD4-4D71-B9E8-0E90626FFE8A}" srcId="{454B4867-A7C7-4DC7-BD71-4FA987A6B997}" destId="{8DCEDEB0-48D6-409F-9D0A-3C93605F806F}" srcOrd="1" destOrd="0" parTransId="{1A04B0DE-91E4-43B8-A62B-D894F249AD2D}" sibTransId="{49CEAE78-44E8-49A8-A4ED-C300D60CFC0F}"/>
    <dgm:cxn modelId="{19030DCA-D0D5-4BAB-A507-89E959F7D721}" type="presOf" srcId="{454B4867-A7C7-4DC7-BD71-4FA987A6B997}" destId="{589801C0-0183-41F2-9F69-92D591845892}" srcOrd="0" destOrd="0" presId="urn:microsoft.com/office/officeart/2005/8/layout/default"/>
    <dgm:cxn modelId="{F1CBE8FB-905E-4EFD-BEA7-AC8EE7901E20}" srcId="{454B4867-A7C7-4DC7-BD71-4FA987A6B997}" destId="{9787B3F9-EFC9-4956-BA05-7948012577B7}" srcOrd="0" destOrd="0" parTransId="{9ECA3C40-BCEB-4706-941E-45DE018484AD}" sibTransId="{403118E6-9EAE-4A5A-829C-218465E6B633}"/>
    <dgm:cxn modelId="{D7A0B1B0-C684-48D1-982A-4E7CB055BD3C}" type="presParOf" srcId="{589801C0-0183-41F2-9F69-92D591845892}" destId="{A00F9C66-0BC8-4046-9A80-DB77C278A715}" srcOrd="0" destOrd="0" presId="urn:microsoft.com/office/officeart/2005/8/layout/default"/>
    <dgm:cxn modelId="{A1F3C4DD-A3F4-49FD-A004-2EA6DA1C0949}" type="presParOf" srcId="{589801C0-0183-41F2-9F69-92D591845892}" destId="{3DF78E52-6124-4360-B5D0-441F82B1CE40}" srcOrd="1" destOrd="0" presId="urn:microsoft.com/office/officeart/2005/8/layout/default"/>
    <dgm:cxn modelId="{0E9E6477-6709-4479-93D3-16089209D63D}" type="presParOf" srcId="{589801C0-0183-41F2-9F69-92D591845892}" destId="{F30AB2C6-67A3-4A30-9C7A-B660E1BA04C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93DCE3-22CC-4D5F-AF18-5029776F1D15}"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834AAA96-B444-492F-B5F9-8197BB794032}">
      <dgm:prSet/>
      <dgm:spPr/>
      <dgm:t>
        <a:bodyPr/>
        <a:lstStyle/>
        <a:p>
          <a:r>
            <a:rPr lang="en-US"/>
            <a:t>DESE will release three sample IEPs</a:t>
          </a:r>
        </a:p>
      </dgm:t>
    </dgm:pt>
    <dgm:pt modelId="{556483F7-4FDF-403A-BE64-6DE7EEC070E7}" type="parTrans" cxnId="{2DD99BDD-5D8F-44AF-AF87-24B7F9864FCE}">
      <dgm:prSet/>
      <dgm:spPr/>
      <dgm:t>
        <a:bodyPr/>
        <a:lstStyle/>
        <a:p>
          <a:endParaRPr lang="en-US"/>
        </a:p>
      </dgm:t>
    </dgm:pt>
    <dgm:pt modelId="{09FB0F73-EF34-4923-AB35-C549A275BC22}" type="sibTrans" cxnId="{2DD99BDD-5D8F-44AF-AF87-24B7F9864FCE}">
      <dgm:prSet/>
      <dgm:spPr/>
      <dgm:t>
        <a:bodyPr/>
        <a:lstStyle/>
        <a:p>
          <a:endParaRPr lang="en-US"/>
        </a:p>
      </dgm:t>
    </dgm:pt>
    <dgm:pt modelId="{B9333B79-0878-4D6B-8F3E-5BEF5FC2E8E1}">
      <dgm:prSet/>
      <dgm:spPr/>
      <dgm:t>
        <a:bodyPr/>
        <a:lstStyle/>
        <a:p>
          <a:r>
            <a:rPr lang="en-US"/>
            <a:t>One sample IEP is available now</a:t>
          </a:r>
        </a:p>
      </dgm:t>
    </dgm:pt>
    <dgm:pt modelId="{7E62CC43-C4C9-492B-9097-AA9B9841DC51}" type="parTrans" cxnId="{8879CE02-8AE4-4207-B586-CC7314B08265}">
      <dgm:prSet/>
      <dgm:spPr/>
      <dgm:t>
        <a:bodyPr/>
        <a:lstStyle/>
        <a:p>
          <a:endParaRPr lang="en-US"/>
        </a:p>
      </dgm:t>
    </dgm:pt>
    <dgm:pt modelId="{9069BF22-6963-4786-A73D-9943B3A2A040}" type="sibTrans" cxnId="{8879CE02-8AE4-4207-B586-CC7314B08265}">
      <dgm:prSet/>
      <dgm:spPr/>
      <dgm:t>
        <a:bodyPr/>
        <a:lstStyle/>
        <a:p>
          <a:endParaRPr lang="en-US"/>
        </a:p>
      </dgm:t>
    </dgm:pt>
    <dgm:pt modelId="{F429BEDB-2FD3-4CE3-BEF5-243ECBA239FD}">
      <dgm:prSet/>
      <dgm:spPr/>
      <dgm:t>
        <a:bodyPr/>
        <a:lstStyle/>
        <a:p>
          <a:r>
            <a:rPr lang="en-US"/>
            <a:t>Two will be available this fall</a:t>
          </a:r>
        </a:p>
      </dgm:t>
    </dgm:pt>
    <dgm:pt modelId="{EF2652DE-42E3-42D9-8A95-EE68E960B4B2}" type="parTrans" cxnId="{92BFB2F2-3DCB-4C41-A133-51F8AF99D423}">
      <dgm:prSet/>
      <dgm:spPr/>
      <dgm:t>
        <a:bodyPr/>
        <a:lstStyle/>
        <a:p>
          <a:endParaRPr lang="en-US"/>
        </a:p>
      </dgm:t>
    </dgm:pt>
    <dgm:pt modelId="{2B7A2A18-B7C1-4D71-B29E-9ADCEAB63225}" type="sibTrans" cxnId="{92BFB2F2-3DCB-4C41-A133-51F8AF99D423}">
      <dgm:prSet/>
      <dgm:spPr/>
      <dgm:t>
        <a:bodyPr/>
        <a:lstStyle/>
        <a:p>
          <a:endParaRPr lang="en-US"/>
        </a:p>
      </dgm:t>
    </dgm:pt>
    <dgm:pt modelId="{6A82C797-29A8-4AFF-B682-AB74892B70FF}">
      <dgm:prSet/>
      <dgm:spPr/>
      <dgm:t>
        <a:bodyPr/>
        <a:lstStyle/>
        <a:p>
          <a:r>
            <a:rPr lang="en-US"/>
            <a:t>Sample IEPs will:</a:t>
          </a:r>
        </a:p>
      </dgm:t>
    </dgm:pt>
    <dgm:pt modelId="{058D0B56-7FF0-4400-A90F-0AF8FEB5540F}" type="parTrans" cxnId="{0F92ED1A-DCD9-4C18-AE9C-66B9845A49F0}">
      <dgm:prSet/>
      <dgm:spPr/>
      <dgm:t>
        <a:bodyPr/>
        <a:lstStyle/>
        <a:p>
          <a:endParaRPr lang="en-US"/>
        </a:p>
      </dgm:t>
    </dgm:pt>
    <dgm:pt modelId="{FB740DCB-C8F4-41BF-AB40-9EC635640C3F}" type="sibTrans" cxnId="{0F92ED1A-DCD9-4C18-AE9C-66B9845A49F0}">
      <dgm:prSet/>
      <dgm:spPr/>
      <dgm:t>
        <a:bodyPr/>
        <a:lstStyle/>
        <a:p>
          <a:endParaRPr lang="en-US"/>
        </a:p>
      </dgm:t>
    </dgm:pt>
    <dgm:pt modelId="{46E05EEF-B58C-4641-B669-F6822109B8D9}">
      <dgm:prSet/>
      <dgm:spPr/>
      <dgm:t>
        <a:bodyPr/>
        <a:lstStyle/>
        <a:p>
          <a:r>
            <a:rPr lang="en-US"/>
            <a:t>Illustrate what a completed IEP may look like.</a:t>
          </a:r>
        </a:p>
      </dgm:t>
    </dgm:pt>
    <dgm:pt modelId="{D91C48C8-8F22-4096-BF28-78A751D54C79}" type="parTrans" cxnId="{9D1FC373-6068-4B98-912C-506EB3D40C11}">
      <dgm:prSet/>
      <dgm:spPr/>
      <dgm:t>
        <a:bodyPr/>
        <a:lstStyle/>
        <a:p>
          <a:endParaRPr lang="en-US"/>
        </a:p>
      </dgm:t>
    </dgm:pt>
    <dgm:pt modelId="{8CC22C31-BCC1-4E3B-83BC-B291FA972E5E}" type="sibTrans" cxnId="{9D1FC373-6068-4B98-912C-506EB3D40C11}">
      <dgm:prSet/>
      <dgm:spPr/>
      <dgm:t>
        <a:bodyPr/>
        <a:lstStyle/>
        <a:p>
          <a:endParaRPr lang="en-US"/>
        </a:p>
      </dgm:t>
    </dgm:pt>
    <dgm:pt modelId="{DAE84D40-9415-4C51-9734-716437689F47}">
      <dgm:prSet/>
      <dgm:spPr/>
      <dgm:t>
        <a:bodyPr/>
        <a:lstStyle/>
        <a:p>
          <a:r>
            <a:rPr lang="en-US"/>
            <a:t>Demonstrate how IEPs can be customized to support learners of various age levels, with different disabilities, etc.</a:t>
          </a:r>
        </a:p>
      </dgm:t>
    </dgm:pt>
    <dgm:pt modelId="{6DF38CEE-5C71-4EF7-B68C-1DC895C0718A}" type="parTrans" cxnId="{A57A5674-0FE9-417D-B6F7-1158A8496290}">
      <dgm:prSet/>
      <dgm:spPr/>
      <dgm:t>
        <a:bodyPr/>
        <a:lstStyle/>
        <a:p>
          <a:endParaRPr lang="en-US"/>
        </a:p>
      </dgm:t>
    </dgm:pt>
    <dgm:pt modelId="{86AFFF8E-DDFA-4B08-92C9-D74A096F3D70}" type="sibTrans" cxnId="{A57A5674-0FE9-417D-B6F7-1158A8496290}">
      <dgm:prSet/>
      <dgm:spPr/>
      <dgm:t>
        <a:bodyPr/>
        <a:lstStyle/>
        <a:p>
          <a:endParaRPr lang="en-US"/>
        </a:p>
      </dgm:t>
    </dgm:pt>
    <dgm:pt modelId="{B6B21497-B645-4811-9A8C-8C1E7C3D7D7D}">
      <dgm:prSet/>
      <dgm:spPr/>
      <dgm:t>
        <a:bodyPr/>
        <a:lstStyle/>
        <a:p>
          <a:r>
            <a:rPr lang="en-US"/>
            <a:t>Serve as a useful training tool for educators, parents, and students.</a:t>
          </a:r>
        </a:p>
      </dgm:t>
    </dgm:pt>
    <dgm:pt modelId="{20FB5162-CB32-4D10-868D-4630174B2AC6}" type="parTrans" cxnId="{8FED280E-221C-4FD9-A016-E69C15538D35}">
      <dgm:prSet/>
      <dgm:spPr/>
      <dgm:t>
        <a:bodyPr/>
        <a:lstStyle/>
        <a:p>
          <a:endParaRPr lang="en-US"/>
        </a:p>
      </dgm:t>
    </dgm:pt>
    <dgm:pt modelId="{C19FFB82-225E-4E04-B837-6E057908C473}" type="sibTrans" cxnId="{8FED280E-221C-4FD9-A016-E69C15538D35}">
      <dgm:prSet/>
      <dgm:spPr/>
      <dgm:t>
        <a:bodyPr/>
        <a:lstStyle/>
        <a:p>
          <a:endParaRPr lang="en-US"/>
        </a:p>
      </dgm:t>
    </dgm:pt>
    <dgm:pt modelId="{E3310566-39FF-49CA-B904-7E2C9175014A}" type="pres">
      <dgm:prSet presAssocID="{E693DCE3-22CC-4D5F-AF18-5029776F1D15}" presName="linear" presStyleCnt="0">
        <dgm:presLayoutVars>
          <dgm:dir/>
          <dgm:animLvl val="lvl"/>
          <dgm:resizeHandles val="exact"/>
        </dgm:presLayoutVars>
      </dgm:prSet>
      <dgm:spPr/>
    </dgm:pt>
    <dgm:pt modelId="{AE0BEC55-D168-4694-964C-844A47B17F53}" type="pres">
      <dgm:prSet presAssocID="{834AAA96-B444-492F-B5F9-8197BB794032}" presName="parentLin" presStyleCnt="0"/>
      <dgm:spPr/>
    </dgm:pt>
    <dgm:pt modelId="{E3350875-4E6D-460B-9325-8386BBE9AAC7}" type="pres">
      <dgm:prSet presAssocID="{834AAA96-B444-492F-B5F9-8197BB794032}" presName="parentLeftMargin" presStyleLbl="node1" presStyleIdx="0" presStyleCnt="2"/>
      <dgm:spPr/>
    </dgm:pt>
    <dgm:pt modelId="{14EA3F43-5076-407C-BF32-237185F226D5}" type="pres">
      <dgm:prSet presAssocID="{834AAA96-B444-492F-B5F9-8197BB794032}" presName="parentText" presStyleLbl="node1" presStyleIdx="0" presStyleCnt="2">
        <dgm:presLayoutVars>
          <dgm:chMax val="0"/>
          <dgm:bulletEnabled val="1"/>
        </dgm:presLayoutVars>
      </dgm:prSet>
      <dgm:spPr/>
    </dgm:pt>
    <dgm:pt modelId="{3EAECF6B-656F-4725-9101-E103733E1A4A}" type="pres">
      <dgm:prSet presAssocID="{834AAA96-B444-492F-B5F9-8197BB794032}" presName="negativeSpace" presStyleCnt="0"/>
      <dgm:spPr/>
    </dgm:pt>
    <dgm:pt modelId="{D4039CC0-DD47-4790-A219-F1F3A716C90C}" type="pres">
      <dgm:prSet presAssocID="{834AAA96-B444-492F-B5F9-8197BB794032}" presName="childText" presStyleLbl="conFgAcc1" presStyleIdx="0" presStyleCnt="2">
        <dgm:presLayoutVars>
          <dgm:bulletEnabled val="1"/>
        </dgm:presLayoutVars>
      </dgm:prSet>
      <dgm:spPr/>
    </dgm:pt>
    <dgm:pt modelId="{0FBA7282-56F8-4ABC-848C-0669B428884B}" type="pres">
      <dgm:prSet presAssocID="{09FB0F73-EF34-4923-AB35-C549A275BC22}" presName="spaceBetweenRectangles" presStyleCnt="0"/>
      <dgm:spPr/>
    </dgm:pt>
    <dgm:pt modelId="{044993E6-FE19-4F54-9FF2-EC4B49D0DF48}" type="pres">
      <dgm:prSet presAssocID="{6A82C797-29A8-4AFF-B682-AB74892B70FF}" presName="parentLin" presStyleCnt="0"/>
      <dgm:spPr/>
    </dgm:pt>
    <dgm:pt modelId="{CB3E97F8-31AC-4BF0-B2AB-98E49873F41C}" type="pres">
      <dgm:prSet presAssocID="{6A82C797-29A8-4AFF-B682-AB74892B70FF}" presName="parentLeftMargin" presStyleLbl="node1" presStyleIdx="0" presStyleCnt="2"/>
      <dgm:spPr/>
    </dgm:pt>
    <dgm:pt modelId="{F2A3244C-D075-4129-A9C0-525ED706D86F}" type="pres">
      <dgm:prSet presAssocID="{6A82C797-29A8-4AFF-B682-AB74892B70FF}" presName="parentText" presStyleLbl="node1" presStyleIdx="1" presStyleCnt="2">
        <dgm:presLayoutVars>
          <dgm:chMax val="0"/>
          <dgm:bulletEnabled val="1"/>
        </dgm:presLayoutVars>
      </dgm:prSet>
      <dgm:spPr/>
    </dgm:pt>
    <dgm:pt modelId="{57AB7F01-06F4-4AD1-8E88-FD02DFE94AAD}" type="pres">
      <dgm:prSet presAssocID="{6A82C797-29A8-4AFF-B682-AB74892B70FF}" presName="negativeSpace" presStyleCnt="0"/>
      <dgm:spPr/>
    </dgm:pt>
    <dgm:pt modelId="{54C10DA2-90F9-4C5E-9E72-0BE9B48A6B12}" type="pres">
      <dgm:prSet presAssocID="{6A82C797-29A8-4AFF-B682-AB74892B70FF}" presName="childText" presStyleLbl="conFgAcc1" presStyleIdx="1" presStyleCnt="2">
        <dgm:presLayoutVars>
          <dgm:bulletEnabled val="1"/>
        </dgm:presLayoutVars>
      </dgm:prSet>
      <dgm:spPr/>
    </dgm:pt>
  </dgm:ptLst>
  <dgm:cxnLst>
    <dgm:cxn modelId="{8879CE02-8AE4-4207-B586-CC7314B08265}" srcId="{834AAA96-B444-492F-B5F9-8197BB794032}" destId="{B9333B79-0878-4D6B-8F3E-5BEF5FC2E8E1}" srcOrd="0" destOrd="0" parTransId="{7E62CC43-C4C9-492B-9097-AA9B9841DC51}" sibTransId="{9069BF22-6963-4786-A73D-9943B3A2A040}"/>
    <dgm:cxn modelId="{B3647008-165D-41C1-AB44-79909AA3B728}" type="presOf" srcId="{F429BEDB-2FD3-4CE3-BEF5-243ECBA239FD}" destId="{D4039CC0-DD47-4790-A219-F1F3A716C90C}" srcOrd="0" destOrd="1" presId="urn:microsoft.com/office/officeart/2005/8/layout/list1"/>
    <dgm:cxn modelId="{8FED280E-221C-4FD9-A016-E69C15538D35}" srcId="{6A82C797-29A8-4AFF-B682-AB74892B70FF}" destId="{B6B21497-B645-4811-9A8C-8C1E7C3D7D7D}" srcOrd="2" destOrd="0" parTransId="{20FB5162-CB32-4D10-868D-4630174B2AC6}" sibTransId="{C19FFB82-225E-4E04-B837-6E057908C473}"/>
    <dgm:cxn modelId="{0F92ED1A-DCD9-4C18-AE9C-66B9845A49F0}" srcId="{E693DCE3-22CC-4D5F-AF18-5029776F1D15}" destId="{6A82C797-29A8-4AFF-B682-AB74892B70FF}" srcOrd="1" destOrd="0" parTransId="{058D0B56-7FF0-4400-A90F-0AF8FEB5540F}" sibTransId="{FB740DCB-C8F4-41BF-AB40-9EC635640C3F}"/>
    <dgm:cxn modelId="{5211D622-8A3D-4C62-99D2-F572E75659B1}" type="presOf" srcId="{834AAA96-B444-492F-B5F9-8197BB794032}" destId="{E3350875-4E6D-460B-9325-8386BBE9AAC7}" srcOrd="0" destOrd="0" presId="urn:microsoft.com/office/officeart/2005/8/layout/list1"/>
    <dgm:cxn modelId="{3E01D266-F782-40BA-98F7-F40B7B2655BE}" type="presOf" srcId="{E693DCE3-22CC-4D5F-AF18-5029776F1D15}" destId="{E3310566-39FF-49CA-B904-7E2C9175014A}" srcOrd="0" destOrd="0" presId="urn:microsoft.com/office/officeart/2005/8/layout/list1"/>
    <dgm:cxn modelId="{C5F7CA67-D599-41FA-A185-9BC73AC9D7FF}" type="presOf" srcId="{6A82C797-29A8-4AFF-B682-AB74892B70FF}" destId="{CB3E97F8-31AC-4BF0-B2AB-98E49873F41C}" srcOrd="0" destOrd="0" presId="urn:microsoft.com/office/officeart/2005/8/layout/list1"/>
    <dgm:cxn modelId="{11CFE367-2BE3-4692-B24A-DC6F310C1EC5}" type="presOf" srcId="{B6B21497-B645-4811-9A8C-8C1E7C3D7D7D}" destId="{54C10DA2-90F9-4C5E-9E72-0BE9B48A6B12}" srcOrd="0" destOrd="2" presId="urn:microsoft.com/office/officeart/2005/8/layout/list1"/>
    <dgm:cxn modelId="{72501849-CC5B-4A15-98B2-9D54C03E2BED}" type="presOf" srcId="{B9333B79-0878-4D6B-8F3E-5BEF5FC2E8E1}" destId="{D4039CC0-DD47-4790-A219-F1F3A716C90C}" srcOrd="0" destOrd="0" presId="urn:microsoft.com/office/officeart/2005/8/layout/list1"/>
    <dgm:cxn modelId="{9D1FC373-6068-4B98-912C-506EB3D40C11}" srcId="{6A82C797-29A8-4AFF-B682-AB74892B70FF}" destId="{46E05EEF-B58C-4641-B669-F6822109B8D9}" srcOrd="0" destOrd="0" parTransId="{D91C48C8-8F22-4096-BF28-78A751D54C79}" sibTransId="{8CC22C31-BCC1-4E3B-83BC-B291FA972E5E}"/>
    <dgm:cxn modelId="{A57A5674-0FE9-417D-B6F7-1158A8496290}" srcId="{6A82C797-29A8-4AFF-B682-AB74892B70FF}" destId="{DAE84D40-9415-4C51-9734-716437689F47}" srcOrd="1" destOrd="0" parTransId="{6DF38CEE-5C71-4EF7-B68C-1DC895C0718A}" sibTransId="{86AFFF8E-DDFA-4B08-92C9-D74A096F3D70}"/>
    <dgm:cxn modelId="{5B464575-3CE1-44B2-813D-AAAD1A984A36}" type="presOf" srcId="{DAE84D40-9415-4C51-9734-716437689F47}" destId="{54C10DA2-90F9-4C5E-9E72-0BE9B48A6B12}" srcOrd="0" destOrd="1" presId="urn:microsoft.com/office/officeart/2005/8/layout/list1"/>
    <dgm:cxn modelId="{F3EFE491-0EA0-4B69-B3D9-A9D3F9FE706C}" type="presOf" srcId="{834AAA96-B444-492F-B5F9-8197BB794032}" destId="{14EA3F43-5076-407C-BF32-237185F226D5}" srcOrd="1" destOrd="0" presId="urn:microsoft.com/office/officeart/2005/8/layout/list1"/>
    <dgm:cxn modelId="{E2AFE7CC-7F6C-446B-A9DE-5CAA782E47B7}" type="presOf" srcId="{6A82C797-29A8-4AFF-B682-AB74892B70FF}" destId="{F2A3244C-D075-4129-A9C0-525ED706D86F}" srcOrd="1" destOrd="0" presId="urn:microsoft.com/office/officeart/2005/8/layout/list1"/>
    <dgm:cxn modelId="{2DD99BDD-5D8F-44AF-AF87-24B7F9864FCE}" srcId="{E693DCE3-22CC-4D5F-AF18-5029776F1D15}" destId="{834AAA96-B444-492F-B5F9-8197BB794032}" srcOrd="0" destOrd="0" parTransId="{556483F7-4FDF-403A-BE64-6DE7EEC070E7}" sibTransId="{09FB0F73-EF34-4923-AB35-C549A275BC22}"/>
    <dgm:cxn modelId="{347455E3-C125-4ED5-80E6-44FAE5ADC042}" type="presOf" srcId="{46E05EEF-B58C-4641-B669-F6822109B8D9}" destId="{54C10DA2-90F9-4C5E-9E72-0BE9B48A6B12}" srcOrd="0" destOrd="0" presId="urn:microsoft.com/office/officeart/2005/8/layout/list1"/>
    <dgm:cxn modelId="{92BFB2F2-3DCB-4C41-A133-51F8AF99D423}" srcId="{834AAA96-B444-492F-B5F9-8197BB794032}" destId="{F429BEDB-2FD3-4CE3-BEF5-243ECBA239FD}" srcOrd="1" destOrd="0" parTransId="{EF2652DE-42E3-42D9-8A95-EE68E960B4B2}" sibTransId="{2B7A2A18-B7C1-4D71-B29E-9ADCEAB63225}"/>
    <dgm:cxn modelId="{D04EBBF6-D7B2-4734-9FC6-CC04A6D2679B}" type="presParOf" srcId="{E3310566-39FF-49CA-B904-7E2C9175014A}" destId="{AE0BEC55-D168-4694-964C-844A47B17F53}" srcOrd="0" destOrd="0" presId="urn:microsoft.com/office/officeart/2005/8/layout/list1"/>
    <dgm:cxn modelId="{7294E23D-3FED-4615-8053-ED3E1239248A}" type="presParOf" srcId="{AE0BEC55-D168-4694-964C-844A47B17F53}" destId="{E3350875-4E6D-460B-9325-8386BBE9AAC7}" srcOrd="0" destOrd="0" presId="urn:microsoft.com/office/officeart/2005/8/layout/list1"/>
    <dgm:cxn modelId="{8F4AA455-BDE3-4FEB-A0B5-9048D8D8BAC6}" type="presParOf" srcId="{AE0BEC55-D168-4694-964C-844A47B17F53}" destId="{14EA3F43-5076-407C-BF32-237185F226D5}" srcOrd="1" destOrd="0" presId="urn:microsoft.com/office/officeart/2005/8/layout/list1"/>
    <dgm:cxn modelId="{C74FD59D-0924-4E4E-B7C8-7FE1D38CA33B}" type="presParOf" srcId="{E3310566-39FF-49CA-B904-7E2C9175014A}" destId="{3EAECF6B-656F-4725-9101-E103733E1A4A}" srcOrd="1" destOrd="0" presId="urn:microsoft.com/office/officeart/2005/8/layout/list1"/>
    <dgm:cxn modelId="{469FD8F7-47E0-4BA2-96D8-B0FA702A026D}" type="presParOf" srcId="{E3310566-39FF-49CA-B904-7E2C9175014A}" destId="{D4039CC0-DD47-4790-A219-F1F3A716C90C}" srcOrd="2" destOrd="0" presId="urn:microsoft.com/office/officeart/2005/8/layout/list1"/>
    <dgm:cxn modelId="{D2C3DBFF-CFC3-4FBC-9F6B-DB5D9AAACC92}" type="presParOf" srcId="{E3310566-39FF-49CA-B904-7E2C9175014A}" destId="{0FBA7282-56F8-4ABC-848C-0669B428884B}" srcOrd="3" destOrd="0" presId="urn:microsoft.com/office/officeart/2005/8/layout/list1"/>
    <dgm:cxn modelId="{60E6F2D7-0F73-4BE8-BBB3-43B1818741F0}" type="presParOf" srcId="{E3310566-39FF-49CA-B904-7E2C9175014A}" destId="{044993E6-FE19-4F54-9FF2-EC4B49D0DF48}" srcOrd="4" destOrd="0" presId="urn:microsoft.com/office/officeart/2005/8/layout/list1"/>
    <dgm:cxn modelId="{452290B3-6155-4D24-B14C-6E792F926529}" type="presParOf" srcId="{044993E6-FE19-4F54-9FF2-EC4B49D0DF48}" destId="{CB3E97F8-31AC-4BF0-B2AB-98E49873F41C}" srcOrd="0" destOrd="0" presId="urn:microsoft.com/office/officeart/2005/8/layout/list1"/>
    <dgm:cxn modelId="{2005B0CA-B809-4737-AF76-54F720B4C592}" type="presParOf" srcId="{044993E6-FE19-4F54-9FF2-EC4B49D0DF48}" destId="{F2A3244C-D075-4129-A9C0-525ED706D86F}" srcOrd="1" destOrd="0" presId="urn:microsoft.com/office/officeart/2005/8/layout/list1"/>
    <dgm:cxn modelId="{3988623B-6E19-4F5B-95A0-9AC3C0E4B3BB}" type="presParOf" srcId="{E3310566-39FF-49CA-B904-7E2C9175014A}" destId="{57AB7F01-06F4-4AD1-8E88-FD02DFE94AAD}" srcOrd="5" destOrd="0" presId="urn:microsoft.com/office/officeart/2005/8/layout/list1"/>
    <dgm:cxn modelId="{B2B86B33-02F7-4975-8B9C-B77244404F4A}" type="presParOf" srcId="{E3310566-39FF-49CA-B904-7E2C9175014A}" destId="{54C10DA2-90F9-4C5E-9E72-0BE9B48A6B1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449266" y="-1230777"/>
          <a:ext cx="1002061" cy="3717927"/>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Segoe UI Semibold"/>
            </a:rPr>
            <a:t>Are known and valued</a:t>
          </a:r>
          <a:endParaRPr lang="en-US" sz="1700" kern="1200"/>
        </a:p>
      </dsp:txBody>
      <dsp:txXfrm rot="-5400000">
        <a:off x="2091334" y="176072"/>
        <a:ext cx="3669010" cy="904227"/>
      </dsp:txXfrm>
    </dsp:sp>
    <dsp:sp modelId="{C625CF21-C0CE-427C-856C-6DE7A8B33D8A}">
      <dsp:nvSpPr>
        <dsp:cNvPr id="0" name=""/>
        <dsp:cNvSpPr/>
      </dsp:nvSpPr>
      <dsp:spPr>
        <a:xfrm>
          <a:off x="0" y="1897"/>
          <a:ext cx="2091333" cy="12525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egoe UI Semibold"/>
            </a:rPr>
            <a:t>All students</a:t>
          </a:r>
          <a:endParaRPr lang="en-US" sz="2100" kern="1200"/>
        </a:p>
      </dsp:txBody>
      <dsp:txXfrm>
        <a:off x="61146" y="63043"/>
        <a:ext cx="1969041" cy="1130285"/>
      </dsp:txXfrm>
    </dsp:sp>
    <dsp:sp modelId="{22C5200A-4F3E-413A-A0C2-5E5FE3F5BD79}">
      <dsp:nvSpPr>
        <dsp:cNvPr id="0" name=""/>
        <dsp:cNvSpPr/>
      </dsp:nvSpPr>
      <dsp:spPr>
        <a:xfrm rot="5400000">
          <a:off x="3449266" y="84428"/>
          <a:ext cx="1002061" cy="3717927"/>
        </a:xfrm>
        <a:prstGeom prst="round2SameRect">
          <a:avLst/>
        </a:prstGeom>
        <a:solidFill>
          <a:schemeClr val="accent2">
            <a:tint val="40000"/>
            <a:alpha val="90000"/>
            <a:hueOff val="589957"/>
            <a:satOff val="12327"/>
            <a:lumOff val="505"/>
            <a:alphaOff val="0"/>
          </a:schemeClr>
        </a:solidFill>
        <a:ln w="6350" cap="flat" cmpd="sng" algn="ctr">
          <a:solidFill>
            <a:schemeClr val="accent2">
              <a:tint val="40000"/>
              <a:alpha val="90000"/>
              <a:hueOff val="589957"/>
              <a:satOff val="12327"/>
              <a:lumOff val="5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a:latin typeface="Segoe UI Semibold"/>
            </a:rPr>
            <a:t>Are relevant, real-world and interactive</a:t>
          </a:r>
        </a:p>
      </dsp:txBody>
      <dsp:txXfrm rot="-5400000">
        <a:off x="2091334" y="1491278"/>
        <a:ext cx="3669010" cy="904227"/>
      </dsp:txXfrm>
    </dsp:sp>
    <dsp:sp modelId="{24CED813-7888-430C-AFDB-9D3A24B568CB}">
      <dsp:nvSpPr>
        <dsp:cNvPr id="0" name=""/>
        <dsp:cNvSpPr/>
      </dsp:nvSpPr>
      <dsp:spPr>
        <a:xfrm>
          <a:off x="0" y="1317103"/>
          <a:ext cx="2091333" cy="1252577"/>
        </a:xfrm>
        <a:prstGeom prst="roundRect">
          <a:avLst/>
        </a:prstGeom>
        <a:gradFill rotWithShape="0">
          <a:gsLst>
            <a:gs pos="0">
              <a:schemeClr val="accent2">
                <a:hueOff val="627618"/>
                <a:satOff val="8036"/>
                <a:lumOff val="-3039"/>
                <a:alphaOff val="0"/>
                <a:satMod val="103000"/>
                <a:lumMod val="102000"/>
                <a:tint val="94000"/>
              </a:schemeClr>
            </a:gs>
            <a:gs pos="50000">
              <a:schemeClr val="accent2">
                <a:hueOff val="627618"/>
                <a:satOff val="8036"/>
                <a:lumOff val="-3039"/>
                <a:alphaOff val="0"/>
                <a:satMod val="110000"/>
                <a:lumMod val="100000"/>
                <a:shade val="100000"/>
              </a:schemeClr>
            </a:gs>
            <a:gs pos="100000">
              <a:schemeClr val="accent2">
                <a:hueOff val="627618"/>
                <a:satOff val="8036"/>
                <a:lumOff val="-30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egoe UI Semibold"/>
            </a:rPr>
            <a:t>Learning experiences </a:t>
          </a:r>
          <a:endParaRPr lang="en-US" sz="2100" kern="1200"/>
        </a:p>
      </dsp:txBody>
      <dsp:txXfrm>
        <a:off x="61146" y="1378249"/>
        <a:ext cx="1969041" cy="1130285"/>
      </dsp:txXfrm>
    </dsp:sp>
    <dsp:sp modelId="{48523046-28B0-4CA5-BB43-DD387BCF65C6}">
      <dsp:nvSpPr>
        <dsp:cNvPr id="0" name=""/>
        <dsp:cNvSpPr/>
      </dsp:nvSpPr>
      <dsp:spPr>
        <a:xfrm rot="5400000">
          <a:off x="3449266" y="1399635"/>
          <a:ext cx="1002061" cy="3717927"/>
        </a:xfrm>
        <a:prstGeom prst="round2SameRect">
          <a:avLst/>
        </a:prstGeom>
        <a:solidFill>
          <a:schemeClr val="accent2">
            <a:tint val="40000"/>
            <a:alpha val="90000"/>
            <a:hueOff val="1179915"/>
            <a:satOff val="24654"/>
            <a:lumOff val="1010"/>
            <a:alphaOff val="0"/>
          </a:schemeClr>
        </a:solidFill>
        <a:ln w="6350" cap="flat" cmpd="sng" algn="ctr">
          <a:solidFill>
            <a:schemeClr val="accent2">
              <a:tint val="40000"/>
              <a:alpha val="90000"/>
              <a:hueOff val="1179915"/>
              <a:satOff val="24654"/>
              <a:lumOff val="10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Segoe UI Semibold"/>
            </a:rPr>
            <a:t>Enable students to excel at grade level and beyond</a:t>
          </a:r>
        </a:p>
        <a:p>
          <a:pPr marL="171450" lvl="1" indent="-171450" algn="l" defTabSz="755650" rtl="0">
            <a:lnSpc>
              <a:spcPct val="90000"/>
            </a:lnSpc>
            <a:spcBef>
              <a:spcPct val="0"/>
            </a:spcBef>
            <a:spcAft>
              <a:spcPct val="15000"/>
            </a:spcAft>
            <a:buChar char="•"/>
          </a:pPr>
          <a:endParaRPr lang="en-US" sz="1700" kern="1200">
            <a:latin typeface="Segoe UI Semibold"/>
          </a:endParaRPr>
        </a:p>
      </dsp:txBody>
      <dsp:txXfrm rot="-5400000">
        <a:off x="2091334" y="2806485"/>
        <a:ext cx="3669010" cy="904227"/>
      </dsp:txXfrm>
    </dsp:sp>
    <dsp:sp modelId="{BEF76E51-4B0A-4CD7-8E87-ACA209BCE8EA}">
      <dsp:nvSpPr>
        <dsp:cNvPr id="0" name=""/>
        <dsp:cNvSpPr/>
      </dsp:nvSpPr>
      <dsp:spPr>
        <a:xfrm>
          <a:off x="0" y="2632309"/>
          <a:ext cx="2091333" cy="1252577"/>
        </a:xfrm>
        <a:prstGeom prst="roundRect">
          <a:avLst/>
        </a:prstGeom>
        <a:gradFill rotWithShape="0">
          <a:gsLst>
            <a:gs pos="0">
              <a:schemeClr val="accent2">
                <a:hueOff val="1255236"/>
                <a:satOff val="16072"/>
                <a:lumOff val="-6078"/>
                <a:alphaOff val="0"/>
                <a:satMod val="103000"/>
                <a:lumMod val="102000"/>
                <a:tint val="94000"/>
              </a:schemeClr>
            </a:gs>
            <a:gs pos="50000">
              <a:schemeClr val="accent2">
                <a:hueOff val="1255236"/>
                <a:satOff val="16072"/>
                <a:lumOff val="-6078"/>
                <a:alphaOff val="0"/>
                <a:satMod val="110000"/>
                <a:lumMod val="100000"/>
                <a:shade val="100000"/>
              </a:schemeClr>
            </a:gs>
            <a:gs pos="100000">
              <a:schemeClr val="accent2">
                <a:hueOff val="1255236"/>
                <a:satOff val="16072"/>
                <a:lumOff val="-6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egoe UI Semibold"/>
            </a:rPr>
            <a:t>Individualized supports</a:t>
          </a:r>
        </a:p>
      </dsp:txBody>
      <dsp:txXfrm>
        <a:off x="61146" y="2693455"/>
        <a:ext cx="1969041" cy="1130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0B44D-B3FB-4528-BE5B-6C5B3AB45FF9}">
      <dsp:nvSpPr>
        <dsp:cNvPr id="0" name=""/>
        <dsp:cNvSpPr/>
      </dsp:nvSpPr>
      <dsp:spPr>
        <a:xfrm>
          <a:off x="0" y="42799"/>
          <a:ext cx="6666833" cy="1272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1"/>
            </a:rPr>
            <a:t>Reducing or Eliminating the Use of Time-Out Rooms</a:t>
          </a:r>
          <a:endParaRPr lang="en-US" sz="3200" kern="1200"/>
        </a:p>
      </dsp:txBody>
      <dsp:txXfrm>
        <a:off x="62141" y="104940"/>
        <a:ext cx="6542551" cy="1148678"/>
      </dsp:txXfrm>
    </dsp:sp>
    <dsp:sp modelId="{67B93111-BBF7-4600-BED8-E770125030BA}">
      <dsp:nvSpPr>
        <dsp:cNvPr id="0" name=""/>
        <dsp:cNvSpPr/>
      </dsp:nvSpPr>
      <dsp:spPr>
        <a:xfrm>
          <a:off x="0" y="1407919"/>
          <a:ext cx="6666833" cy="127296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1"/>
            </a:rPr>
            <a:t>Education Stability for Students in Foster Care</a:t>
          </a:r>
          <a:endParaRPr lang="en-US" sz="3200" kern="1200"/>
        </a:p>
      </dsp:txBody>
      <dsp:txXfrm>
        <a:off x="62141" y="1470060"/>
        <a:ext cx="6542551" cy="1148678"/>
      </dsp:txXfrm>
    </dsp:sp>
    <dsp:sp modelId="{7657DD5E-D465-4920-BB6B-2308401D2921}">
      <dsp:nvSpPr>
        <dsp:cNvPr id="0" name=""/>
        <dsp:cNvSpPr/>
      </dsp:nvSpPr>
      <dsp:spPr>
        <a:xfrm>
          <a:off x="0" y="2773040"/>
          <a:ext cx="6666833" cy="127296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2"/>
            </a:rPr>
            <a:t>Joint DCF/DESE Mandated Reporter Advisory</a:t>
          </a:r>
          <a:endParaRPr lang="en-US" sz="3200" kern="1200"/>
        </a:p>
      </dsp:txBody>
      <dsp:txXfrm>
        <a:off x="62141" y="2835181"/>
        <a:ext cx="6542551" cy="1148678"/>
      </dsp:txXfrm>
    </dsp:sp>
    <dsp:sp modelId="{C91A4F65-1B87-4007-833B-3FB1D86CA548}">
      <dsp:nvSpPr>
        <dsp:cNvPr id="0" name=""/>
        <dsp:cNvSpPr/>
      </dsp:nvSpPr>
      <dsp:spPr>
        <a:xfrm>
          <a:off x="0" y="4138160"/>
          <a:ext cx="6666833" cy="12729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3"/>
            </a:rPr>
            <a:t>New MA mandated reporter training platform</a:t>
          </a:r>
          <a:endParaRPr lang="en-US" sz="3200" kern="1200"/>
        </a:p>
      </dsp:txBody>
      <dsp:txXfrm>
        <a:off x="62141" y="4200301"/>
        <a:ext cx="6542551"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BE230-90D4-4A3D-A541-134C36567F4B}">
      <dsp:nvSpPr>
        <dsp:cNvPr id="0" name=""/>
        <dsp:cNvSpPr/>
      </dsp:nvSpPr>
      <dsp:spPr>
        <a:xfrm>
          <a:off x="279320" y="3142"/>
          <a:ext cx="3111549" cy="186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Synchronous Resources</a:t>
          </a:r>
        </a:p>
      </dsp:txBody>
      <dsp:txXfrm>
        <a:off x="279320" y="3142"/>
        <a:ext cx="3111549" cy="1866929"/>
      </dsp:txXfrm>
    </dsp:sp>
    <dsp:sp modelId="{31816445-09CD-46B2-9F82-B3982D784B9C}">
      <dsp:nvSpPr>
        <dsp:cNvPr id="0" name=""/>
        <dsp:cNvSpPr/>
      </dsp:nvSpPr>
      <dsp:spPr>
        <a:xfrm>
          <a:off x="3702025" y="3142"/>
          <a:ext cx="3111549" cy="186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Asynchronous Resources</a:t>
          </a:r>
        </a:p>
      </dsp:txBody>
      <dsp:txXfrm>
        <a:off x="3702025" y="3142"/>
        <a:ext cx="3111549" cy="1866929"/>
      </dsp:txXfrm>
    </dsp:sp>
    <dsp:sp modelId="{AA084798-2111-4558-A4C5-CA3888347541}">
      <dsp:nvSpPr>
        <dsp:cNvPr id="0" name=""/>
        <dsp:cNvSpPr/>
      </dsp:nvSpPr>
      <dsp:spPr>
        <a:xfrm>
          <a:off x="7124729" y="3142"/>
          <a:ext cx="3111549" cy="186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Grant Support</a:t>
          </a:r>
        </a:p>
      </dsp:txBody>
      <dsp:txXfrm>
        <a:off x="7124729" y="3142"/>
        <a:ext cx="3111549" cy="1866929"/>
      </dsp:txXfrm>
    </dsp:sp>
    <dsp:sp modelId="{926D2191-C8F9-40ED-9275-76C17A1EC275}">
      <dsp:nvSpPr>
        <dsp:cNvPr id="0" name=""/>
        <dsp:cNvSpPr/>
      </dsp:nvSpPr>
      <dsp:spPr>
        <a:xfrm>
          <a:off x="3702025" y="2181227"/>
          <a:ext cx="3111549" cy="186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Update on Internal and External Stakeholder Development</a:t>
          </a:r>
        </a:p>
      </dsp:txBody>
      <dsp:txXfrm>
        <a:off x="3702025" y="2181227"/>
        <a:ext cx="3111549" cy="1866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71755-46FB-4116-B968-7A9E84F950D0}">
      <dsp:nvSpPr>
        <dsp:cNvPr id="0" name=""/>
        <dsp:cNvSpPr/>
      </dsp:nvSpPr>
      <dsp:spPr>
        <a:xfrm>
          <a:off x="0" y="98860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u="sng" kern="1200"/>
            <a:t>Training of Trainers</a:t>
          </a:r>
          <a:r>
            <a:rPr lang="en-US" sz="2600" kern="1200"/>
            <a:t> (Regional one-day sessions, October 16-18, 2023)</a:t>
          </a:r>
        </a:p>
      </dsp:txBody>
      <dsp:txXfrm>
        <a:off x="0" y="988600"/>
        <a:ext cx="3286125" cy="1971675"/>
      </dsp:txXfrm>
    </dsp:sp>
    <dsp:sp modelId="{7798724D-78D4-4BC4-8E82-C84E0F31F530}">
      <dsp:nvSpPr>
        <dsp:cNvPr id="0" name=""/>
        <dsp:cNvSpPr/>
      </dsp:nvSpPr>
      <dsp:spPr>
        <a:xfrm>
          <a:off x="3614737" y="98860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u="sng" kern="1200"/>
            <a:t>Trained teams</a:t>
          </a:r>
          <a:r>
            <a:rPr lang="en-US" sz="2600" kern="1200"/>
            <a:t> are expected to train their educators and administrators</a:t>
          </a:r>
        </a:p>
      </dsp:txBody>
      <dsp:txXfrm>
        <a:off x="3614737" y="988600"/>
        <a:ext cx="3286125" cy="1971675"/>
      </dsp:txXfrm>
    </dsp:sp>
    <dsp:sp modelId="{8E49B9E5-011F-42E3-8923-B0DFCA2BC80D}">
      <dsp:nvSpPr>
        <dsp:cNvPr id="0" name=""/>
        <dsp:cNvSpPr/>
      </dsp:nvSpPr>
      <dsp:spPr>
        <a:xfrm>
          <a:off x="7229475" y="98860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u="sng" kern="1200"/>
            <a:t>Monthly office hours </a:t>
          </a:r>
          <a:r>
            <a:rPr lang="en-US" sz="2600" kern="1200"/>
            <a:t>to provide ongoing support to local teams with implementation</a:t>
          </a:r>
        </a:p>
      </dsp:txBody>
      <dsp:txXfrm>
        <a:off x="7229475" y="988600"/>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F9C66-0BC8-4046-9A80-DB77C278A715}">
      <dsp:nvSpPr>
        <dsp:cNvPr id="0" name=""/>
        <dsp:cNvSpPr/>
      </dsp:nvSpPr>
      <dsp:spPr>
        <a:xfrm>
          <a:off x="1283" y="523788"/>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Section 1</a:t>
          </a:r>
        </a:p>
        <a:p>
          <a:pPr marL="0" lvl="0" indent="0" algn="ctr" defTabSz="1289050">
            <a:lnSpc>
              <a:spcPct val="90000"/>
            </a:lnSpc>
            <a:spcBef>
              <a:spcPct val="0"/>
            </a:spcBef>
            <a:spcAft>
              <a:spcPct val="35000"/>
            </a:spcAft>
            <a:buNone/>
          </a:pPr>
          <a:r>
            <a:rPr lang="en-US" sz="2900" kern="1200" dirty="0"/>
            <a:t>Released on Aug. 3</a:t>
          </a:r>
        </a:p>
        <a:p>
          <a:pPr marL="0" lvl="0" indent="0" algn="ctr" defTabSz="1289050">
            <a:lnSpc>
              <a:spcPct val="90000"/>
            </a:lnSpc>
            <a:spcBef>
              <a:spcPct val="0"/>
            </a:spcBef>
            <a:spcAft>
              <a:spcPct val="35000"/>
            </a:spcAft>
            <a:buNone/>
          </a:pPr>
          <a:r>
            <a:rPr lang="en-US" sz="2900" kern="1200" dirty="0"/>
            <a:t>Includes Vision Statement, Present Levels, Accommodations and Modifications, etc.</a:t>
          </a:r>
        </a:p>
      </dsp:txBody>
      <dsp:txXfrm>
        <a:off x="1283" y="523788"/>
        <a:ext cx="5006206" cy="3003723"/>
      </dsp:txXfrm>
    </dsp:sp>
    <dsp:sp modelId="{F30AB2C6-67A3-4A30-9C7A-B660E1BA04C6}">
      <dsp:nvSpPr>
        <dsp:cNvPr id="0" name=""/>
        <dsp:cNvSpPr/>
      </dsp:nvSpPr>
      <dsp:spPr>
        <a:xfrm>
          <a:off x="5508110" y="523788"/>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Section 2</a:t>
          </a:r>
        </a:p>
        <a:p>
          <a:pPr marL="0" lvl="0" indent="0" algn="ctr" defTabSz="1289050">
            <a:lnSpc>
              <a:spcPct val="90000"/>
            </a:lnSpc>
            <a:spcBef>
              <a:spcPct val="0"/>
            </a:spcBef>
            <a:spcAft>
              <a:spcPct val="35000"/>
            </a:spcAft>
            <a:buNone/>
          </a:pPr>
          <a:r>
            <a:rPr lang="en-US" sz="2900" kern="1200" dirty="0"/>
            <a:t>To be released in early Sept.</a:t>
          </a:r>
        </a:p>
        <a:p>
          <a:pPr marL="0" lvl="0" indent="0" algn="ctr" defTabSz="1289050">
            <a:lnSpc>
              <a:spcPct val="90000"/>
            </a:lnSpc>
            <a:spcBef>
              <a:spcPct val="0"/>
            </a:spcBef>
            <a:spcAft>
              <a:spcPct val="35000"/>
            </a:spcAft>
            <a:buNone/>
          </a:pPr>
          <a:r>
            <a:rPr lang="en-US" sz="2900" kern="1200" dirty="0"/>
            <a:t>Will include English Learners, Service Delivery, Transportation, etc. </a:t>
          </a:r>
        </a:p>
      </dsp:txBody>
      <dsp:txXfrm>
        <a:off x="5508110" y="523788"/>
        <a:ext cx="5006206" cy="3003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39CC0-DD47-4790-A219-F1F3A716C90C}">
      <dsp:nvSpPr>
        <dsp:cNvPr id="0" name=""/>
        <dsp:cNvSpPr/>
      </dsp:nvSpPr>
      <dsp:spPr>
        <a:xfrm>
          <a:off x="0" y="654372"/>
          <a:ext cx="6666833" cy="13403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79044" rIns="517420"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One sample IEP is available now</a:t>
          </a:r>
        </a:p>
        <a:p>
          <a:pPr marL="228600" lvl="1" indent="-228600" algn="l" defTabSz="1022350">
            <a:lnSpc>
              <a:spcPct val="90000"/>
            </a:lnSpc>
            <a:spcBef>
              <a:spcPct val="0"/>
            </a:spcBef>
            <a:spcAft>
              <a:spcPct val="15000"/>
            </a:spcAft>
            <a:buChar char="•"/>
          </a:pPr>
          <a:r>
            <a:rPr lang="en-US" sz="2300" kern="1200"/>
            <a:t>Two will be available this fall</a:t>
          </a:r>
        </a:p>
      </dsp:txBody>
      <dsp:txXfrm>
        <a:off x="0" y="654372"/>
        <a:ext cx="6666833" cy="1340325"/>
      </dsp:txXfrm>
    </dsp:sp>
    <dsp:sp modelId="{14EA3F43-5076-407C-BF32-237185F226D5}">
      <dsp:nvSpPr>
        <dsp:cNvPr id="0" name=""/>
        <dsp:cNvSpPr/>
      </dsp:nvSpPr>
      <dsp:spPr>
        <a:xfrm>
          <a:off x="333341" y="314892"/>
          <a:ext cx="4666783" cy="678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22350">
            <a:lnSpc>
              <a:spcPct val="90000"/>
            </a:lnSpc>
            <a:spcBef>
              <a:spcPct val="0"/>
            </a:spcBef>
            <a:spcAft>
              <a:spcPct val="35000"/>
            </a:spcAft>
            <a:buNone/>
          </a:pPr>
          <a:r>
            <a:rPr lang="en-US" sz="2300" kern="1200"/>
            <a:t>DESE will release three sample IEPs</a:t>
          </a:r>
        </a:p>
      </dsp:txBody>
      <dsp:txXfrm>
        <a:off x="366485" y="348036"/>
        <a:ext cx="4600495" cy="612672"/>
      </dsp:txXfrm>
    </dsp:sp>
    <dsp:sp modelId="{54C10DA2-90F9-4C5E-9E72-0BE9B48A6B12}">
      <dsp:nvSpPr>
        <dsp:cNvPr id="0" name=""/>
        <dsp:cNvSpPr/>
      </dsp:nvSpPr>
      <dsp:spPr>
        <a:xfrm>
          <a:off x="0" y="2458377"/>
          <a:ext cx="6666833" cy="268065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79044" rIns="517420"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Illustrate what a completed IEP may look like.</a:t>
          </a:r>
        </a:p>
        <a:p>
          <a:pPr marL="228600" lvl="1" indent="-228600" algn="l" defTabSz="1022350">
            <a:lnSpc>
              <a:spcPct val="90000"/>
            </a:lnSpc>
            <a:spcBef>
              <a:spcPct val="0"/>
            </a:spcBef>
            <a:spcAft>
              <a:spcPct val="15000"/>
            </a:spcAft>
            <a:buChar char="•"/>
          </a:pPr>
          <a:r>
            <a:rPr lang="en-US" sz="2300" kern="1200"/>
            <a:t>Demonstrate how IEPs can be customized to support learners of various age levels, with different disabilities, etc.</a:t>
          </a:r>
        </a:p>
        <a:p>
          <a:pPr marL="228600" lvl="1" indent="-228600" algn="l" defTabSz="1022350">
            <a:lnSpc>
              <a:spcPct val="90000"/>
            </a:lnSpc>
            <a:spcBef>
              <a:spcPct val="0"/>
            </a:spcBef>
            <a:spcAft>
              <a:spcPct val="15000"/>
            </a:spcAft>
            <a:buChar char="•"/>
          </a:pPr>
          <a:r>
            <a:rPr lang="en-US" sz="2300" kern="1200"/>
            <a:t>Serve as a useful training tool for educators, parents, and students.</a:t>
          </a:r>
        </a:p>
      </dsp:txBody>
      <dsp:txXfrm>
        <a:off x="0" y="2458377"/>
        <a:ext cx="6666833" cy="2680650"/>
      </dsp:txXfrm>
    </dsp:sp>
    <dsp:sp modelId="{F2A3244C-D075-4129-A9C0-525ED706D86F}">
      <dsp:nvSpPr>
        <dsp:cNvPr id="0" name=""/>
        <dsp:cNvSpPr/>
      </dsp:nvSpPr>
      <dsp:spPr>
        <a:xfrm>
          <a:off x="333341" y="2118897"/>
          <a:ext cx="4666783" cy="6789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22350">
            <a:lnSpc>
              <a:spcPct val="90000"/>
            </a:lnSpc>
            <a:spcBef>
              <a:spcPct val="0"/>
            </a:spcBef>
            <a:spcAft>
              <a:spcPct val="35000"/>
            </a:spcAft>
            <a:buNone/>
          </a:pPr>
          <a:r>
            <a:rPr lang="en-US" sz="2300" kern="1200"/>
            <a:t>Sample IEPs will:</a:t>
          </a:r>
        </a:p>
      </dsp:txBody>
      <dsp:txXfrm>
        <a:off x="366485" y="2152041"/>
        <a:ext cx="4600495"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8/21/2023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oe.mass.edu/news/news.aspx?id=2574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800" b="1">
                <a:solidFill>
                  <a:srgbClr val="222222"/>
                </a:solidFill>
                <a:effectLst/>
                <a:highlight>
                  <a:srgbClr val="D3D3D3"/>
                </a:highlight>
                <a:latin typeface="Arial" panose="020B0604020202020204" pitchFamily="34" charset="0"/>
                <a:ea typeface="Times New Roman" panose="02020603050405020304" pitchFamily="18" charset="0"/>
              </a:rPr>
              <a:t>Please Note:</a:t>
            </a:r>
            <a:r>
              <a:rPr lang="en-US" sz="1800">
                <a:solidFill>
                  <a:srgbClr val="222222"/>
                </a:solidFill>
                <a:effectLst/>
                <a:highlight>
                  <a:srgbClr val="D3D3D3"/>
                </a:highlight>
                <a:latin typeface="Arial" panose="020B0604020202020204" pitchFamily="34" charset="0"/>
                <a:ea typeface="Times New Roman" panose="02020603050405020304" pitchFamily="18" charset="0"/>
              </a:rPr>
              <a:t> A small number of eligible grantees for this 274 grant do not have an FY2021 – FY2030 Standard Contract Form (SCF) on file with DESE. Please review </a:t>
            </a:r>
            <a:r>
              <a:rPr lang="en-US" sz="1800">
                <a:solidFill>
                  <a:srgbClr val="0060C7"/>
                </a:solidFill>
                <a:effectLst/>
                <a:highlight>
                  <a:srgbClr val="D3D3D3"/>
                </a:highlight>
                <a:latin typeface="Arial" panose="020B0604020202020204" pitchFamily="34" charset="0"/>
                <a:ea typeface="Times New Roman" panose="02020603050405020304" pitchFamily="18" charset="0"/>
                <a:hlinkClick r:id="rId3"/>
              </a:rPr>
              <a:t>this information</a:t>
            </a:r>
            <a:r>
              <a:rPr lang="en-US" sz="1800">
                <a:solidFill>
                  <a:srgbClr val="222222"/>
                </a:solidFill>
                <a:effectLst/>
                <a:highlight>
                  <a:srgbClr val="D3D3D3"/>
                </a:highlight>
                <a:latin typeface="Arial" panose="020B0604020202020204" pitchFamily="34" charset="0"/>
                <a:ea typeface="Times New Roman" panose="02020603050405020304" pitchFamily="18" charset="0"/>
              </a:rPr>
              <a:t> and act as soon as possible. Missing SCF can impact the start dates of these grant funds.</a:t>
            </a:r>
            <a:r>
              <a:rPr lang="en-US" sz="1800">
                <a:solidFill>
                  <a:srgbClr val="000000"/>
                </a:solidFill>
                <a:effectLst/>
                <a:latin typeface="Arial" panose="020B0604020202020204" pitchFamily="34"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136623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43604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154818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Fall Trainings/Meetings</a:t>
            </a:r>
          </a:p>
          <a:p>
            <a:r>
              <a:rPr lang="en-US"/>
              <a:t>MASC</a:t>
            </a:r>
          </a:p>
          <a:p>
            <a:r>
              <a:rPr lang="en-US"/>
              <a:t>Families and Students</a:t>
            </a:r>
          </a:p>
          <a:p>
            <a:r>
              <a:rPr lang="en-US"/>
              <a:t>DCF</a:t>
            </a:r>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283838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384224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5DF7C-5694-4752-9CF1-6ECF10109E2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1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96575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Please remind them to fill in the date(s) that the superintendent/special ed administrator did or will meet with school and district admin to review the requirements outlined in the CoA. This is a requirement that will cause delay of approval if not completed.</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97036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Can you please tell them that they should not copy and paste the state's GEPA statement? Also, remind them that they MUST answer all questions. They cannot say that there are no barriers and not answer the following questions.</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217100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ea typeface="Calibri"/>
                <a:cs typeface="Calibri"/>
              </a:rPr>
              <a:t>School and District Support:</a:t>
            </a:r>
          </a:p>
          <a:p>
            <a:pPr defTabSz="931774">
              <a:defRPr/>
            </a:pPr>
            <a:r>
              <a:rPr lang="en-US">
                <a:ea typeface="Calibri"/>
                <a:cs typeface="Calibri"/>
              </a:rPr>
              <a:t>-DESE is offering training to school districts to prepare for the implementation. </a:t>
            </a:r>
          </a:p>
          <a:p>
            <a:pPr defTabSz="931774">
              <a:defRPr/>
            </a:pPr>
            <a:r>
              <a:rPr lang="en-US">
                <a:ea typeface="Calibri"/>
                <a:cs typeface="Calibri"/>
              </a:rPr>
              <a:t>-We had one TOT symposia on May 31 and one on June 1</a:t>
            </a:r>
            <a:r>
              <a:rPr lang="en-US" baseline="30000">
                <a:ea typeface="Calibri"/>
                <a:cs typeface="Calibri"/>
              </a:rPr>
              <a:t>st</a:t>
            </a:r>
            <a:r>
              <a:rPr lang="en-US">
                <a:ea typeface="Calibri"/>
                <a:cs typeface="Calibri"/>
              </a:rPr>
              <a:t>. </a:t>
            </a:r>
          </a:p>
          <a:p>
            <a:pPr defTabSz="931774">
              <a:defRPr/>
            </a:pPr>
            <a:r>
              <a:rPr lang="en-US">
                <a:ea typeface="Calibri"/>
                <a:cs typeface="Calibri"/>
              </a:rPr>
              <a:t>-In the fall, we will offer three more, one for each region. </a:t>
            </a:r>
          </a:p>
          <a:p>
            <a:pPr defTabSz="931774">
              <a:defRPr/>
            </a:pPr>
            <a:endParaRPr lang="en-US">
              <a:ea typeface="Calibri"/>
              <a:cs typeface="Calibri"/>
            </a:endParaRPr>
          </a:p>
          <a:p>
            <a:pPr defTabSz="931774">
              <a:defRPr/>
            </a:pPr>
            <a:r>
              <a:rPr lang="en-US">
                <a:ea typeface="Calibri"/>
                <a:cs typeface="Calibri"/>
              </a:rPr>
              <a:t>Training for Internal and External:</a:t>
            </a:r>
          </a:p>
          <a:p>
            <a:pPr defTabSz="931774">
              <a:defRPr/>
            </a:pPr>
            <a:r>
              <a:rPr lang="en-US">
                <a:ea typeface="Calibri"/>
                <a:cs typeface="Calibri"/>
              </a:rPr>
              <a:t>In addition, we are also providing an overview of different state groups, advocacy organizations, stakeholders, and internal DESE offices.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4A2BB-2AA0-44E1-B702-8803F9ECA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94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182198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181453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3254718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8302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36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5"/>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1" name="Google Shape;71;p15"/>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5"/>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5"/>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0678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9"/>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3" y="1958196"/>
            <a:ext cx="6678955"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5"/>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65774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9"/>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8" y="2189726"/>
            <a:ext cx="6672943"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class Very class Very class Very class Very class Very class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8" y="4552461"/>
            <a:ext cx="6672943"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93003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40761011"/>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2" y="1948544"/>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1260342315"/>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6652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514338" indent="-514338">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160" indent="-228594">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349" indent="-228594">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0940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30" y="2189409"/>
            <a:ext cx="5452057" cy="379926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160" indent="-228594">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349" indent="-228594">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30" y="1336506"/>
            <a:ext cx="5452057" cy="776703"/>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6" y="1336506"/>
            <a:ext cx="5452057" cy="776703"/>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4" y="288926"/>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4"/>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4" y="2204359"/>
            <a:ext cx="5452057" cy="379926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160" indent="-228594">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349" indent="-228594">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199276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3"/>
            <a:ext cx="6172200" cy="451416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5"/>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5"/>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1981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098920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257718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4985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117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045804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61288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392299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2190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081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50861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2"/>
            <a:ext cx="12192000" cy="21645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698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8639910"/>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883620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62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94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79120" y="1231392"/>
            <a:ext cx="1103376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4213040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4113531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31"/>
        <p:cNvGrpSpPr/>
        <p:nvPr/>
      </p:nvGrpSpPr>
      <p:grpSpPr>
        <a:xfrm>
          <a:off x="0" y="0"/>
          <a:ext cx="0" cy="0"/>
          <a:chOff x="0" y="0"/>
          <a:chExt cx="0" cy="0"/>
        </a:xfrm>
      </p:grpSpPr>
      <p:sp>
        <p:nvSpPr>
          <p:cNvPr id="32" name="Google Shape;32;p80"/>
          <p:cNvSpPr txBox="1">
            <a:spLocks noGrp="1"/>
          </p:cNvSpPr>
          <p:nvPr>
            <p:ph type="title"/>
          </p:nvPr>
        </p:nvSpPr>
        <p:spPr>
          <a:xfrm>
            <a:off x="346636" y="201818"/>
            <a:ext cx="11498731" cy="5334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0"/>
          <p:cNvSpPr txBox="1">
            <a:spLocks noGrp="1"/>
          </p:cNvSpPr>
          <p:nvPr>
            <p:ph type="sldNum" idx="12"/>
          </p:nvPr>
        </p:nvSpPr>
        <p:spPr>
          <a:xfrm>
            <a:off x="11375136" y="6453317"/>
            <a:ext cx="816864"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Calibri"/>
                <a:ea typeface="Calibri"/>
                <a:cs typeface="Calibri"/>
                <a:sym typeface="Calibri"/>
              </a:defRPr>
            </a:lvl1pPr>
            <a:lvl2pPr marL="0" lvl="1" indent="0" algn="r">
              <a:spcBef>
                <a:spcPts val="0"/>
              </a:spcBef>
              <a:buNone/>
              <a:defRPr sz="1200">
                <a:solidFill>
                  <a:schemeClr val="lt2"/>
                </a:solidFill>
                <a:latin typeface="Calibri"/>
                <a:ea typeface="Calibri"/>
                <a:cs typeface="Calibri"/>
                <a:sym typeface="Calibri"/>
              </a:defRPr>
            </a:lvl2pPr>
            <a:lvl3pPr marL="0" lvl="2" indent="0" algn="r">
              <a:spcBef>
                <a:spcPts val="0"/>
              </a:spcBef>
              <a:buNone/>
              <a:defRPr sz="1200">
                <a:solidFill>
                  <a:schemeClr val="lt2"/>
                </a:solidFill>
                <a:latin typeface="Calibri"/>
                <a:ea typeface="Calibri"/>
                <a:cs typeface="Calibri"/>
                <a:sym typeface="Calibri"/>
              </a:defRPr>
            </a:lvl3pPr>
            <a:lvl4pPr marL="0" lvl="3" indent="0" algn="r">
              <a:spcBef>
                <a:spcPts val="0"/>
              </a:spcBef>
              <a:buNone/>
              <a:defRPr sz="1200">
                <a:solidFill>
                  <a:schemeClr val="lt2"/>
                </a:solidFill>
                <a:latin typeface="Calibri"/>
                <a:ea typeface="Calibri"/>
                <a:cs typeface="Calibri"/>
                <a:sym typeface="Calibri"/>
              </a:defRPr>
            </a:lvl4pPr>
            <a:lvl5pPr marL="0" lvl="4" indent="0" algn="r">
              <a:spcBef>
                <a:spcPts val="0"/>
              </a:spcBef>
              <a:buNone/>
              <a:defRPr sz="1200">
                <a:solidFill>
                  <a:schemeClr val="lt2"/>
                </a:solidFill>
                <a:latin typeface="Calibri"/>
                <a:ea typeface="Calibri"/>
                <a:cs typeface="Calibri"/>
                <a:sym typeface="Calibri"/>
              </a:defRPr>
            </a:lvl5pPr>
            <a:lvl6pPr marL="0" lvl="5" indent="0" algn="r">
              <a:spcBef>
                <a:spcPts val="0"/>
              </a:spcBef>
              <a:buNone/>
              <a:defRPr sz="1200">
                <a:solidFill>
                  <a:schemeClr val="lt2"/>
                </a:solidFill>
                <a:latin typeface="Calibri"/>
                <a:ea typeface="Calibri"/>
                <a:cs typeface="Calibri"/>
                <a:sym typeface="Calibri"/>
              </a:defRPr>
            </a:lvl6pPr>
            <a:lvl7pPr marL="0" lvl="6" indent="0" algn="r">
              <a:spcBef>
                <a:spcPts val="0"/>
              </a:spcBef>
              <a:buNone/>
              <a:defRPr sz="1200">
                <a:solidFill>
                  <a:schemeClr val="lt2"/>
                </a:solidFill>
                <a:latin typeface="Calibri"/>
                <a:ea typeface="Calibri"/>
                <a:cs typeface="Calibri"/>
                <a:sym typeface="Calibri"/>
              </a:defRPr>
            </a:lvl7pPr>
            <a:lvl8pPr marL="0" lvl="7" indent="0" algn="r">
              <a:spcBef>
                <a:spcPts val="0"/>
              </a:spcBef>
              <a:buNone/>
              <a:defRPr sz="1200">
                <a:solidFill>
                  <a:schemeClr val="lt2"/>
                </a:solidFill>
                <a:latin typeface="Calibri"/>
                <a:ea typeface="Calibri"/>
                <a:cs typeface="Calibri"/>
                <a:sym typeface="Calibri"/>
              </a:defRPr>
            </a:lvl8pPr>
            <a:lvl9pPr marL="0" lvl="8" indent="0" algn="r">
              <a:spcBef>
                <a:spcPts val="0"/>
              </a:spcBef>
              <a:buNone/>
              <a:defRPr sz="1200">
                <a:solidFill>
                  <a:schemeClr val="lt2"/>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860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009132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3304572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9"/>
        <p:cNvGrpSpPr/>
        <p:nvPr/>
      </p:nvGrpSpPr>
      <p:grpSpPr>
        <a:xfrm>
          <a:off x="0" y="0"/>
          <a:ext cx="0" cy="0"/>
          <a:chOff x="0" y="0"/>
          <a:chExt cx="0" cy="0"/>
        </a:xfrm>
      </p:grpSpPr>
      <p:sp>
        <p:nvSpPr>
          <p:cNvPr id="50" name="Google Shape;5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5" name="Google Shape;5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33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12" r:id="rId10"/>
    <p:sldLayoutId id="2147483660" r:id="rId11"/>
    <p:sldLayoutId id="2147483713"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8/21/2023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6774550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view.officeapps.live.com/op/view.aspx?src=https%3A%2F%2Fwww.doe.mass.edu%2Fsped%2Fosep%2Fgepa-section427-form.docx&amp;wdOrigin=BROWSELINK"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mass.edu/federalgrants/idea/qrg-ceis.docx" TargetMode="External"/><Relationship Id="rId2" Type="http://schemas.openxmlformats.org/officeDocument/2006/relationships/hyperlink" Target="mailto:IDEAfiscal@mass.gov" TargetMode="External"/><Relationship Id="rId1" Type="http://schemas.openxmlformats.org/officeDocument/2006/relationships/slideLayout" Target="../slideLayouts/slideLayout6.xml"/><Relationship Id="rId4" Type="http://schemas.openxmlformats.org/officeDocument/2006/relationships/hyperlink" Target="https://www.doe.mass.edu/turnaround/redesign/m3/"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gateway.edu.state.ma.u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airtable.com/appZBV9AbaI0sTuS4/shrFc5aEWdcaJJeqJ"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airtable.com/appZBV9AbaI0sTuS4/shrYP9ZunhL9yk980"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foto.wuestenigel.com/hands-holding-blackboard-with-text-save-the-dat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hyperlink" Target="https://survey.alchemer.com/s3/7455647/MA-IEP-Process-Guide-Feedback-8-2023" TargetMode="External"/><Relationship Id="rId2" Type="http://schemas.openxmlformats.org/officeDocument/2006/relationships/hyperlink" Target="https://www.doe.mass.edu/sped/improveiep/draft-process-guide-stakeholder.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ass.egrantsmanagement.com/default.aspx?ccipSessionKey=63824616675171340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doe.mass.edu/commissioner/vision/defaul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hyperlink" Target="mailto:zweingarten@air.org" TargetMode="External"/><Relationship Id="rId3" Type="http://schemas.openxmlformats.org/officeDocument/2006/relationships/hyperlink" Target="https://www.doe.mass.edu/infoservices/data/diradmin/list.aspx" TargetMode="External"/><Relationship Id="rId7" Type="http://schemas.openxmlformats.org/officeDocument/2006/relationships/hyperlink" Target="mailto:tderrington@air.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oe.mass.edu/sped/training.html?utm_source=DA-SEPP+Monthly+Updates&amp;utm_campaign=6871f43c52-EMAIL_CAMPAIGN_2023_03_24_12_18_COPY_26&amp;utm_medium=email&amp;utm_term=0_-b023068385-%5BLIST_EMAIL_ID%5D" TargetMode="External"/><Relationship Id="rId5" Type="http://schemas.openxmlformats.org/officeDocument/2006/relationships/hyperlink" Target="https://www.doe.mass.edu/sped/ecse/school-user-guide.pdf?utm_source=DA-SEPP+Monthly+Updates&amp;utm_campaign=6871f43c52-EMAIL_CAMPAIGN_2023_03_24_12_18_COPY_26&amp;utm_medium=email&amp;utm_term=0_-b023068385-%5BLIST_EMAIL_ID%5D" TargetMode="External"/><Relationship Id="rId4" Type="http://schemas.openxmlformats.org/officeDocument/2006/relationships/hyperlink" Target="https://www.doe.mass.edu/sped/ecse/district-user-guide.pdf?utm_source=DA-SEPP+Monthly+Updates&amp;utm_campaign=6871f43c52-EMAIL_CAMPAIGN_2023_03_24_12_18_COPY_26&amp;utm_medium=email&amp;utm_term=0_-b023068385-%5BLIST_EMAIL_ID%5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Gregory.tobey@mass.gov"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wooden-tile/s/survey.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sped/advisories/condition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students sitting at a table conducting experiments.&#10;">
            <a:extLst>
              <a:ext uri="{FF2B5EF4-FFF2-40B4-BE49-F238E27FC236}">
                <a16:creationId xmlns:a16="http://schemas.microsoft.com/office/drawing/2014/main" id="{4C66782F-17B5-49E8-9EBB-60A9A1B143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884A48-5031-4163-A9C5-D32BB1ADFA1C}"/>
              </a:ext>
            </a:extLst>
          </p:cNvPr>
          <p:cNvSpPr txBox="1">
            <a:spLocks noGrp="1"/>
          </p:cNvSpPr>
          <p:nvPr>
            <p:ph type="title" idx="4294967295"/>
          </p:nvPr>
        </p:nvSpPr>
        <p:spPr>
          <a:xfrm>
            <a:off x="523875" y="5317240"/>
            <a:ext cx="11210925"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a:ln>
                  <a:noFill/>
                </a:ln>
                <a:solidFill>
                  <a:schemeClr val="tx1">
                    <a:lumMod val="85000"/>
                    <a:lumOff val="15000"/>
                  </a:schemeClr>
                </a:solidFill>
                <a:effectLst/>
                <a:uLnTx/>
                <a:uFillTx/>
                <a:latin typeface="+mj-lt"/>
                <a:ea typeface="+mj-ea"/>
                <a:cs typeface="+mj-cs"/>
              </a:rPr>
              <a:t>Lawrence Public Schools Summer School Programs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6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13CE-4689-AB4F-A910-A475A5553366}"/>
              </a:ext>
            </a:extLst>
          </p:cNvPr>
          <p:cNvSpPr>
            <a:spLocks noGrp="1"/>
          </p:cNvSpPr>
          <p:nvPr>
            <p:ph type="title"/>
          </p:nvPr>
        </p:nvSpPr>
        <p:spPr>
          <a:xfrm>
            <a:off x="838200" y="-1093686"/>
            <a:ext cx="10515600" cy="1093686"/>
          </a:xfrm>
        </p:spPr>
        <p:txBody>
          <a:bodyPr vert="horz" lIns="91440" tIns="45720" rIns="91440" bIns="45720" rtlCol="0" anchor="b">
            <a:normAutofit fontScale="90000"/>
          </a:bodyPr>
          <a:lstStyle/>
          <a:p>
            <a:r>
              <a:rPr lang="en-US"/>
              <a:t>General Education Program Act (GEPA) Statement</a:t>
            </a:r>
          </a:p>
        </p:txBody>
      </p:sp>
      <p:sp>
        <p:nvSpPr>
          <p:cNvPr id="5" name="TextBox 4">
            <a:extLst>
              <a:ext uri="{FF2B5EF4-FFF2-40B4-BE49-F238E27FC236}">
                <a16:creationId xmlns:a16="http://schemas.microsoft.com/office/drawing/2014/main" id="{15D72FAE-E9D9-4998-955B-CDF724199E15}"/>
              </a:ext>
            </a:extLst>
          </p:cNvPr>
          <p:cNvSpPr txBox="1"/>
          <p:nvPr/>
        </p:nvSpPr>
        <p:spPr>
          <a:xfrm>
            <a:off x="216816" y="1115385"/>
            <a:ext cx="11338524" cy="4324774"/>
          </a:xfrm>
          <a:prstGeom prst="rect">
            <a:avLst/>
          </a:prstGeom>
          <a:noFill/>
          <a:ln>
            <a:noFill/>
          </a:ln>
        </p:spPr>
        <p:txBody>
          <a:bodyPr wrap="square">
            <a:spAutoFit/>
          </a:bodyPr>
          <a:lstStyle/>
          <a:p>
            <a:pPr marL="342900" indent="-342900">
              <a:lnSpc>
                <a:spcPct val="107000"/>
              </a:lnSpc>
              <a:buFont typeface="+mj-lt"/>
              <a:buAutoNum type="arabicPeriod" startAt="2"/>
            </a:pPr>
            <a:r>
              <a:rPr lang="en-US" sz="1800" b="1">
                <a:effectLst/>
                <a:latin typeface="Calibri" panose="020F0502020204030204" pitchFamily="34" charset="0"/>
                <a:ea typeface="Calibri" panose="020F0502020204030204" pitchFamily="34" charset="0"/>
                <a:cs typeface="Arial" panose="020B0604020202020204" pitchFamily="34" charset="0"/>
              </a:rPr>
              <a:t>General Education Program Act” (GEPA) Statement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endParaRPr lang="en-US">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800">
                <a:effectLst/>
                <a:latin typeface="Calibri" panose="020F0502020204030204" pitchFamily="34" charset="0"/>
                <a:ea typeface="Calibri" panose="020F0502020204030204" pitchFamily="34" charset="0"/>
                <a:cs typeface="Arial" panose="020B0604020202020204" pitchFamily="34" charset="0"/>
              </a:rPr>
              <a:t>As part of the application process, each LEA must submit a </a:t>
            </a:r>
            <a:r>
              <a:rPr lang="en-US" sz="1800" b="1">
                <a:effectLst/>
                <a:latin typeface="Calibri" panose="020F0502020204030204" pitchFamily="34" charset="0"/>
                <a:ea typeface="Calibri" panose="020F0502020204030204" pitchFamily="34" charset="0"/>
                <a:cs typeface="Arial" panose="020B0604020202020204" pitchFamily="34" charset="0"/>
              </a:rPr>
              <a:t>“General Education Program Act” (GEPA) Statement</a:t>
            </a:r>
            <a:r>
              <a:rPr lang="en-US" sz="1800">
                <a:effectLst/>
                <a:latin typeface="Calibri" panose="020F0502020204030204" pitchFamily="34" charset="0"/>
                <a:ea typeface="Calibri" panose="020F0502020204030204" pitchFamily="34" charset="0"/>
                <a:cs typeface="Arial" panose="020B0604020202020204" pitchFamily="34" charset="0"/>
              </a:rPr>
              <a:t>.</a:t>
            </a:r>
          </a:p>
          <a:p>
            <a:pPr marR="0" lvl="0">
              <a:lnSpc>
                <a:spcPct val="107000"/>
              </a:lnSpc>
              <a:spcBef>
                <a:spcPts val="0"/>
              </a:spcBef>
              <a:spcAft>
                <a:spcPts val="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a:solidFill>
                  <a:srgbClr val="000000"/>
                </a:solidFill>
                <a:effectLst/>
                <a:ea typeface="Calibri" panose="020F0502020204030204" pitchFamily="34" charset="0"/>
                <a:cs typeface="Times New Roman" panose="02020603050405020304" pitchFamily="18" charset="0"/>
              </a:rPr>
              <a:t>The federal government requires LEAs to complete requirements related to GEPA, therefore, four GEPA questions are included in the application in GEM$. </a:t>
            </a:r>
          </a:p>
          <a:p>
            <a:pPr marL="742950" lvl="1" indent="-285750">
              <a:buFont typeface="Courier New" panose="02070309020205020404" pitchFamily="49" charset="0"/>
              <a:buChar char="o"/>
            </a:pPr>
            <a:r>
              <a:rPr lang="en-US">
                <a:solidFill>
                  <a:srgbClr val="000000"/>
                </a:solidFill>
                <a:effectLst/>
                <a:ea typeface="Calibri" panose="020F0502020204030204" pitchFamily="34" charset="0"/>
                <a:cs typeface="Times New Roman" panose="02020603050405020304" pitchFamily="18" charset="0"/>
              </a:rPr>
              <a:t>The state’s FFY2023 GEPA form that was submitted with the FFY2023 IDEA state application can be used as an example, and it can be found </a:t>
            </a:r>
            <a:r>
              <a:rPr lang="en-US" u="sng">
                <a:solidFill>
                  <a:srgbClr val="00000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a:solidFill>
                  <a:srgbClr val="000000"/>
                </a:solidFill>
                <a:effectLst/>
                <a:ea typeface="Calibri" panose="020F0502020204030204" pitchFamily="34" charset="0"/>
                <a:cs typeface="Times New Roman" panose="02020603050405020304" pitchFamily="18" charset="0"/>
              </a:rPr>
              <a:t>.</a:t>
            </a:r>
          </a:p>
          <a:p>
            <a:pPr marL="742950" lvl="1" indent="-285750">
              <a:buFont typeface="Courier New" panose="02070309020205020404" pitchFamily="49" charset="0"/>
              <a:buChar char="o"/>
            </a:pPr>
            <a:r>
              <a:rPr lang="en-US">
                <a:solidFill>
                  <a:srgbClr val="000000"/>
                </a:solidFill>
                <a:effectLst/>
                <a:ea typeface="Calibri" panose="020F0502020204030204" pitchFamily="34" charset="0"/>
                <a:cs typeface="Times New Roman" panose="02020603050405020304" pitchFamily="18" charset="0"/>
              </a:rPr>
              <a:t>The response to GEPA question #1 should reflect the district’s existing mission, policies, or commitments that ensure equitable access to and participation in federal grant activities. This same question will be repeated in all parts of the consolidated application that include GEPA questions. </a:t>
            </a:r>
            <a:r>
              <a:rPr lang="en-US" b="1">
                <a:solidFill>
                  <a:srgbClr val="000000"/>
                </a:solidFill>
                <a:effectLst/>
                <a:ea typeface="Calibri" panose="020F0502020204030204" pitchFamily="34" charset="0"/>
                <a:cs typeface="Times New Roman" panose="02020603050405020304" pitchFamily="18" charset="0"/>
              </a:rPr>
              <a:t>The answer to question #1 should be the same for all federal grant applications as it reflects the LEAs statement related to equitable access and participation in programs and/or activities provided through federal funding.</a:t>
            </a:r>
          </a:p>
          <a:p>
            <a:pPr marL="742950" lvl="1" indent="-285750">
              <a:buFont typeface="Courier New" panose="02070309020205020404" pitchFamily="49" charset="0"/>
              <a:buChar char="o"/>
            </a:pPr>
            <a:r>
              <a:rPr lang="en-US">
                <a:solidFill>
                  <a:srgbClr val="000000"/>
                </a:solidFill>
                <a:effectLst/>
                <a:ea typeface="Calibri" panose="020F0502020204030204" pitchFamily="34" charset="0"/>
                <a:cs typeface="Times New Roman" panose="02020603050405020304" pitchFamily="18" charset="0"/>
              </a:rPr>
              <a:t>GEPA questions #2-4 should be answered as it relates to your IDEA application and equitable access and participation in programs and/or activities related to students with disabilities.</a:t>
            </a:r>
            <a:endParaRPr lang="en-US"/>
          </a:p>
        </p:txBody>
      </p:sp>
    </p:spTree>
    <p:extLst>
      <p:ext uri="{BB962C8B-B14F-4D97-AF65-F5344CB8AC3E}">
        <p14:creationId xmlns:p14="http://schemas.microsoft.com/office/powerpoint/2010/main" val="206613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7208B-ED6B-DFB0-8642-A41BF9FD36CB}"/>
              </a:ext>
            </a:extLst>
          </p:cNvPr>
          <p:cNvSpPr>
            <a:spLocks noGrp="1"/>
          </p:cNvSpPr>
          <p:nvPr>
            <p:ph type="title"/>
          </p:nvPr>
        </p:nvSpPr>
        <p:spPr>
          <a:xfrm>
            <a:off x="838200" y="-1093686"/>
            <a:ext cx="10515600" cy="1093686"/>
          </a:xfrm>
        </p:spPr>
        <p:txBody>
          <a:bodyPr vert="horz" lIns="91440" tIns="45720" rIns="91440" bIns="45720" rtlCol="0" anchor="b">
            <a:normAutofit/>
          </a:bodyPr>
          <a:lstStyle/>
          <a:p>
            <a:r>
              <a:rPr lang="en-US"/>
              <a:t>MOE, CCEIS, M3</a:t>
            </a:r>
          </a:p>
        </p:txBody>
      </p:sp>
      <p:sp>
        <p:nvSpPr>
          <p:cNvPr id="5" name="TextBox 4">
            <a:extLst>
              <a:ext uri="{FF2B5EF4-FFF2-40B4-BE49-F238E27FC236}">
                <a16:creationId xmlns:a16="http://schemas.microsoft.com/office/drawing/2014/main" id="{15D72FAE-E9D9-4998-955B-CDF724199E15}"/>
              </a:ext>
            </a:extLst>
          </p:cNvPr>
          <p:cNvSpPr txBox="1"/>
          <p:nvPr/>
        </p:nvSpPr>
        <p:spPr>
          <a:xfrm>
            <a:off x="216816" y="1115385"/>
            <a:ext cx="11338524" cy="4627229"/>
          </a:xfrm>
          <a:prstGeom prst="rect">
            <a:avLst/>
          </a:prstGeom>
          <a:noFill/>
          <a:ln>
            <a:noFill/>
          </a:ln>
        </p:spPr>
        <p:txBody>
          <a:bodyPr wrap="square">
            <a:spAutoFit/>
          </a:bodyPr>
          <a:lstStyle/>
          <a:p>
            <a:pPr marL="342900" marR="0" lvl="0" indent="-342900">
              <a:lnSpc>
                <a:spcPct val="107000"/>
              </a:lnSpc>
              <a:spcBef>
                <a:spcPts val="0"/>
              </a:spcBef>
              <a:spcAft>
                <a:spcPts val="0"/>
              </a:spcAft>
              <a:buFont typeface="+mj-lt"/>
              <a:buAutoNum type="arabicPeriod" startAt="3"/>
            </a:pPr>
            <a:r>
              <a:rPr lang="en-US" sz="1800" b="1">
                <a:effectLst/>
                <a:latin typeface="Calibri" panose="020F0502020204030204" pitchFamily="34" charset="0"/>
                <a:ea typeface="Calibri" panose="020F0502020204030204" pitchFamily="34" charset="0"/>
                <a:cs typeface="Arial" panose="020B0604020202020204" pitchFamily="34" charset="0"/>
              </a:rPr>
              <a:t>FY22 MOE Compliance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Calibri" panose="020F0502020204030204" pitchFamily="34" charset="0"/>
              </a:rPr>
              <a:t>Districts who have been previously notified that they have not met the FY22 MOE Compliance Standard and are still out of compliance must contact </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IDEAfiscal@mass.gov</a:t>
            </a:r>
            <a:r>
              <a:rPr lang="en-US">
                <a:effectLst/>
                <a:latin typeface="Calibri" panose="020F0502020204030204" pitchFamily="34" charset="0"/>
                <a:ea typeface="Calibri" panose="020F0502020204030204" pitchFamily="34" charset="0"/>
                <a:cs typeface="Calibri" panose="020F0502020204030204" pitchFamily="34" charset="0"/>
              </a:rPr>
              <a:t> immediately.</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Calibri" panose="020F0502020204030204" pitchFamily="34" charset="0"/>
              </a:rPr>
              <a:t>Non-compliance of your FY22 MOE could delay approval of your IDEA application.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1800" b="1">
                <a:effectLst/>
                <a:latin typeface="Calibri" panose="020F0502020204030204" pitchFamily="34" charset="0"/>
                <a:ea typeface="Calibri" panose="020F0502020204030204" pitchFamily="34" charset="0"/>
                <a:cs typeface="Arial" panose="020B0604020202020204" pitchFamily="34" charset="0"/>
              </a:rPr>
              <a:t>Comprehensive Coordinated Early Intervention Services (CCEIS)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LEAs that were identified as having significant disproportionality in the fall of 2022 must reserve 15% of their funds for CCEIS when applying for FY2024 IDEA (FC 0240 and FC 0262) funds.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Other districts may voluntarily reserve up to 15% of FY2024 IDEA (FC 0240 and FC 0262) funds for Coordinated Early Intervening Services (CEIS).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DESE guidance for CEIS can be found </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here</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1800" b="1">
                <a:effectLst/>
                <a:latin typeface="Calibri" panose="020F0502020204030204" pitchFamily="34" charset="0"/>
                <a:ea typeface="Calibri" panose="020F0502020204030204" pitchFamily="34" charset="0"/>
                <a:cs typeface="Arial" panose="020B0604020202020204" pitchFamily="34" charset="0"/>
              </a:rPr>
              <a:t>Making Money Matter (M</a:t>
            </a:r>
            <a:r>
              <a:rPr lang="en-US" sz="1800" b="1" baseline="30000">
                <a:effectLst/>
                <a:latin typeface="Calibri" panose="020F0502020204030204" pitchFamily="34" charset="0"/>
                <a:ea typeface="Calibri" panose="020F0502020204030204" pitchFamily="34" charset="0"/>
                <a:cs typeface="Arial" panose="020B0604020202020204" pitchFamily="34" charset="0"/>
              </a:rPr>
              <a:t>3</a:t>
            </a:r>
            <a:r>
              <a:rPr lang="en-US" sz="1800" b="1">
                <a:effectLst/>
                <a:latin typeface="Calibri" panose="020F0502020204030204" pitchFamily="34" charset="0"/>
                <a:ea typeface="Calibri" panose="020F0502020204030204" pitchFamily="34" charset="0"/>
                <a:cs typeface="Arial" panose="020B0604020202020204" pitchFamily="34" charset="0"/>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LEAs that were identified in the fall of 2022 as “Needs Intervention” via LEA special education determination are required to dedicate at least 2% of their IDEA (FC 0240) funds toward their M</a:t>
            </a:r>
            <a:r>
              <a:rPr lang="en-US"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activities.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More information about M</a:t>
            </a:r>
            <a:r>
              <a:rPr lang="en-US"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 can be found </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here</a:t>
            </a:r>
            <a:r>
              <a:rPr lang="en-US" u="sng">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59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50-1BE7-EA8E-C432-111172238003}"/>
              </a:ext>
            </a:extLst>
          </p:cNvPr>
          <p:cNvSpPr>
            <a:spLocks noGrp="1"/>
          </p:cNvSpPr>
          <p:nvPr>
            <p:ph type="title"/>
          </p:nvPr>
        </p:nvSpPr>
        <p:spPr>
          <a:xfrm>
            <a:off x="838200" y="-1093686"/>
            <a:ext cx="10515600" cy="1093686"/>
          </a:xfrm>
        </p:spPr>
        <p:txBody>
          <a:bodyPr vert="horz" lIns="91440" tIns="45720" rIns="91440" bIns="45720" rtlCol="0" anchor="b">
            <a:normAutofit/>
          </a:bodyPr>
          <a:lstStyle/>
          <a:p>
            <a:r>
              <a:rPr lang="en-US"/>
              <a:t>Equitable Services</a:t>
            </a:r>
          </a:p>
        </p:txBody>
      </p:sp>
      <p:sp>
        <p:nvSpPr>
          <p:cNvPr id="5" name="TextBox 4">
            <a:extLst>
              <a:ext uri="{FF2B5EF4-FFF2-40B4-BE49-F238E27FC236}">
                <a16:creationId xmlns:a16="http://schemas.microsoft.com/office/drawing/2014/main" id="{15D72FAE-E9D9-4998-955B-CDF724199E15}"/>
              </a:ext>
            </a:extLst>
          </p:cNvPr>
          <p:cNvSpPr txBox="1"/>
          <p:nvPr/>
        </p:nvSpPr>
        <p:spPr>
          <a:xfrm>
            <a:off x="216816" y="1115385"/>
            <a:ext cx="11338524" cy="4034502"/>
          </a:xfrm>
          <a:prstGeom prst="rect">
            <a:avLst/>
          </a:prstGeom>
          <a:noFill/>
          <a:ln>
            <a:noFill/>
          </a:ln>
        </p:spPr>
        <p:txBody>
          <a:bodyPr wrap="square">
            <a:spAutoFit/>
          </a:bodyPr>
          <a:lstStyle/>
          <a:p>
            <a:pPr marL="342900" marR="0" lvl="0" indent="-342900">
              <a:lnSpc>
                <a:spcPct val="107000"/>
              </a:lnSpc>
              <a:spcBef>
                <a:spcPts val="0"/>
              </a:spcBef>
              <a:spcAft>
                <a:spcPts val="0"/>
              </a:spcAft>
              <a:buFont typeface="+mj-lt"/>
              <a:buAutoNum type="arabicPeriod" startAt="6"/>
            </a:pPr>
            <a:r>
              <a:rPr lang="en-US"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Equitable Services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Proportionate Share - Your child count from the fall of 2022 (October 1 2022) was due into the </a:t>
            </a:r>
            <a:r>
              <a:rPr lang="en-US">
                <a:effectLst/>
                <a:latin typeface="Calibri" panose="020F0502020204030204" pitchFamily="34" charset="0"/>
                <a:ea typeface="Times New Roman" panose="02020603050405020304" pitchFamily="18" charset="0"/>
                <a:cs typeface="Calibri" panose="020F0502020204030204" pitchFamily="34" charset="0"/>
              </a:rPr>
              <a:t>new “IDEA Equitable Services Annual Child Count” application located in the </a:t>
            </a:r>
            <a:r>
              <a:rPr lang="en-US"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Security Portal</a:t>
            </a:r>
            <a:r>
              <a:rPr lang="en-US">
                <a:effectLst/>
                <a:latin typeface="Calibri" panose="020F0502020204030204" pitchFamily="34" charset="0"/>
                <a:ea typeface="Times New Roman" panose="02020603050405020304" pitchFamily="18" charset="0"/>
                <a:cs typeface="Calibri" panose="020F0502020204030204" pitchFamily="34" charset="0"/>
              </a:rPr>
              <a:t> on Friday, June 9, 2023. This count informs the FY2024 proportionate share of IDEA Part B funds that are required to be expended on parentally placed private school students and homeschooled students.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Letters informing LEAs of the Year 3 allocations for Resolution Funds (fund code 240 only) were sent via email on May 23, 2023.</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a:solidFill>
                  <a:srgbClr val="242424"/>
                </a:solidFill>
                <a:effectLst/>
                <a:latin typeface="Calibri" panose="020F0502020204030204" pitchFamily="34" charset="0"/>
                <a:ea typeface="Calibri" panose="020F0502020204030204" pitchFamily="34" charset="0"/>
                <a:cs typeface="Calibri" panose="020F0502020204030204" pitchFamily="34" charset="0"/>
              </a:rPr>
              <a:t>School districts must conduct timely and meaningful consultation that addresses the Resolution Funds. </a:t>
            </a:r>
            <a:r>
              <a:rPr lang="en-US">
                <a:effectLst/>
                <a:latin typeface="Calibri" panose="020F0502020204030204" pitchFamily="34" charset="0"/>
                <a:ea typeface="Calibri" panose="020F0502020204030204" pitchFamily="34" charset="0"/>
                <a:cs typeface="Calibri" panose="020F0502020204030204" pitchFamily="34" charset="0"/>
              </a:rPr>
              <a:t>Affirmation(s) of consultation for LEAs receiving Resolution Funds must be uploaded with the FY2024 IDEA application in GEM$. </a:t>
            </a:r>
            <a:r>
              <a:rPr lang="en-US">
                <a:solidFill>
                  <a:srgbClr val="242424"/>
                </a:solidFill>
                <a:effectLst/>
                <a:latin typeface="Calibri" panose="020F0502020204030204" pitchFamily="34" charset="0"/>
                <a:ea typeface="Calibri" panose="020F0502020204030204" pitchFamily="34" charset="0"/>
                <a:cs typeface="Calibri" panose="020F0502020204030204" pitchFamily="34" charset="0"/>
              </a:rPr>
              <a:t>Failure to submit will delay your FY24 IDEA grant approval.</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Courier New" panose="02070309020205020404" pitchFamily="49" charset="0"/>
              <a:buChar char="o"/>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LEAs who have FY22 carryover funds for Equitable Services must upload the Carryover Questionnaire into GEM$ and get approval from SEPP prior to spending funds.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90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effectLst/>
                <a:latin typeface="+mj-lt"/>
                <a:ea typeface="+mj-ea"/>
                <a:cs typeface="+mj-cs"/>
              </a:rPr>
              <a:t>Special Education Leaders Meetings</a:t>
            </a:r>
            <a:br>
              <a:rPr lang="en-US" kern="1200">
                <a:solidFill>
                  <a:srgbClr val="FFFFFF"/>
                </a:solidFill>
                <a:effectLst/>
                <a:latin typeface="+mj-lt"/>
                <a:ea typeface="+mj-ea"/>
                <a:cs typeface="+mj-cs"/>
              </a:rPr>
            </a:br>
            <a:r>
              <a:rPr lang="en-US" b="1" kern="1200">
                <a:solidFill>
                  <a:srgbClr val="FFFFFF"/>
                </a:solidFill>
                <a:latin typeface="+mj-lt"/>
                <a:ea typeface="+mj-ea"/>
                <a:cs typeface="+mj-cs"/>
              </a:rPr>
              <a:t>2023-2024 </a:t>
            </a:r>
            <a:endParaRPr lang="en-US" kern="120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5D72FAE-E9D9-4998-955B-CDF724199E15}"/>
              </a:ext>
            </a:extLst>
          </p:cNvPr>
          <p:cNvSpPr txBox="1"/>
          <p:nvPr/>
        </p:nvSpPr>
        <p:spPr>
          <a:xfrm>
            <a:off x="4447308" y="591344"/>
            <a:ext cx="7642215" cy="5585619"/>
          </a:xfrm>
          <a:prstGeom prst="rect">
            <a:avLst/>
          </a:prstGeom>
        </p:spPr>
        <p:txBody>
          <a:bodyPr vert="horz" lIns="91440" tIns="45720" rIns="91440" bIns="45720" rtlCol="0" anchor="ctr">
            <a:noAutofit/>
          </a:bodyPr>
          <a:lstStyle/>
          <a:p>
            <a:pPr marR="0" lvl="1" indent="-228600">
              <a:lnSpc>
                <a:spcPct val="90000"/>
              </a:lnSpc>
              <a:spcBef>
                <a:spcPts val="0"/>
              </a:spcBef>
              <a:spcAft>
                <a:spcPts val="600"/>
              </a:spcAft>
              <a:buFont typeface="Arial" panose="020B0604020202020204" pitchFamily="34" charset="0"/>
              <a:buChar char="•"/>
            </a:pPr>
            <a:r>
              <a:rPr lang="en-US" sz="2400">
                <a:effectLst/>
              </a:rPr>
              <a:t>Friday, August 18, 2023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September 15, 2023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October 2023 – TBA</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November 17, 2023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December 15, 2023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January 26, 2024 – 11am to noon – </a:t>
            </a:r>
            <a:r>
              <a:rPr lang="en-US" sz="2400" b="1">
                <a:effectLst/>
              </a:rPr>
              <a:t>PLEASE NOTE EARLIER TIME </a:t>
            </a:r>
            <a:endParaRPr lang="en-US" sz="2400" b="1">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February 9,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March 29,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April 2024 – TBA</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May 17,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June 21,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endParaRPr lang="en-US" sz="2400" i="1">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i="1">
                <a:effectLst/>
              </a:rPr>
              <a:t>Reminder that if you are not able to attend, we post slides and recordings of these meeting's </a:t>
            </a:r>
            <a:r>
              <a:rPr lang="en-US" sz="2400" i="1" u="sng">
                <a:effectLst/>
                <a:hlinkClick r:id="rId2"/>
              </a:rPr>
              <a:t>here</a:t>
            </a:r>
            <a:endParaRPr lang="en-US" sz="2400">
              <a:effectLst/>
            </a:endParaRPr>
          </a:p>
        </p:txBody>
      </p:sp>
    </p:spTree>
    <p:extLst>
      <p:ext uri="{BB962C8B-B14F-4D97-AF65-F5344CB8AC3E}">
        <p14:creationId xmlns:p14="http://schemas.microsoft.com/office/powerpoint/2010/main" val="77788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New IEP Updates</a:t>
            </a:r>
          </a:p>
        </p:txBody>
      </p:sp>
    </p:spTree>
    <p:extLst>
      <p:ext uri="{BB962C8B-B14F-4D97-AF65-F5344CB8AC3E}">
        <p14:creationId xmlns:p14="http://schemas.microsoft.com/office/powerpoint/2010/main" val="336087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Key Topics">
            <a:extLst>
              <a:ext uri="{FF2B5EF4-FFF2-40B4-BE49-F238E27FC236}">
                <a16:creationId xmlns:a16="http://schemas.microsoft.com/office/drawing/2014/main" id="{17A9CACB-045E-49B1-9781-9E8EA11F5846}"/>
              </a:ext>
            </a:extLst>
          </p:cNvPr>
          <p:cNvGraphicFramePr>
            <a:graphicFrameLocks noGrp="1"/>
          </p:cNvGraphicFramePr>
          <p:nvPr>
            <p:ph idx="1"/>
            <p:extLst>
              <p:ext uri="{D42A27DB-BD31-4B8C-83A1-F6EECF244321}">
                <p14:modId xmlns:p14="http://schemas.microsoft.com/office/powerpoint/2010/main" val="355499690"/>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B9C6D96-F62F-4E58-823C-9C235BE256DF}"/>
              </a:ext>
            </a:extLst>
          </p:cNvPr>
          <p:cNvSpPr>
            <a:spLocks noGrp="1"/>
          </p:cNvSpPr>
          <p:nvPr>
            <p:ph type="title"/>
          </p:nvPr>
        </p:nvSpPr>
        <p:spPr/>
        <p:txBody>
          <a:bodyPr/>
          <a:lstStyle/>
          <a:p>
            <a:r>
              <a:rPr lang="en-US"/>
              <a:t>Key Topics</a:t>
            </a:r>
          </a:p>
        </p:txBody>
      </p:sp>
    </p:spTree>
    <p:extLst>
      <p:ext uri="{BB962C8B-B14F-4D97-AF65-F5344CB8AC3E}">
        <p14:creationId xmlns:p14="http://schemas.microsoft.com/office/powerpoint/2010/main" val="385480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lstStyle/>
          <a:p>
            <a:pPr algn="ctr"/>
            <a:r>
              <a:rPr lang="en-US"/>
              <a:t>Synchronous Resources</a:t>
            </a:r>
          </a:p>
        </p:txBody>
      </p:sp>
    </p:spTree>
    <p:extLst>
      <p:ext uri="{BB962C8B-B14F-4D97-AF65-F5344CB8AC3E}">
        <p14:creationId xmlns:p14="http://schemas.microsoft.com/office/powerpoint/2010/main" val="81690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0010031-486A-B754-7A08-12921AAF818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Synchronous  Resources</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
            <a:extLst>
              <a:ext uri="{FF2B5EF4-FFF2-40B4-BE49-F238E27FC236}">
                <a16:creationId xmlns:a16="http://schemas.microsoft.com/office/drawing/2014/main" id="{D0193BE7-9CC6-4B44-A802-50FA7C48A12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9997047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13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A6C0-1D92-16AB-96E1-67D060DBAB30}"/>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a:t>Training of Trainers for IEP Improvement Project</a:t>
            </a:r>
          </a:p>
        </p:txBody>
      </p:sp>
      <p:pic>
        <p:nvPicPr>
          <p:cNvPr id="4" name="Picture 3" descr="Screen shot including the following information:&#10;Training of Trainers&#10;October 16 Central MA (Devens Common Center, Devens)&#10;October 17 Eastern MA (Westin Waltham-Boston, Waltham)&#10;October 18 Western MA (MassMutual Center, Springfield)&#10;&#10;Examine the new IEP form, in relation to existing form(s), systems, policies, and guidance.&#10;Learn how to train educators and other stakeholders about the new IEP form.&#10;Explore resources to support effective IEP implementation to guide your own training.&#10;Identify and increase opportunities for effective and efficient collaboration between general educators, special educators, related service providers, parents, and students to support students eligible for special education.&#10;&#10;Districts/organizations are asked to send up to three staff who will serve as trainers for additional staff/stakeholders. Staff must register individually.">
            <a:extLst>
              <a:ext uri="{FF2B5EF4-FFF2-40B4-BE49-F238E27FC236}">
                <a16:creationId xmlns:a16="http://schemas.microsoft.com/office/drawing/2014/main" id="{44A4950E-5A35-4F59-ACA5-C633E8F10D43}"/>
              </a:ext>
            </a:extLst>
          </p:cNvPr>
          <p:cNvPicPr>
            <a:picLocks noChangeAspect="1"/>
          </p:cNvPicPr>
          <p:nvPr/>
        </p:nvPicPr>
        <p:blipFill>
          <a:blip r:embed="rId2"/>
          <a:stretch>
            <a:fillRect/>
          </a:stretch>
        </p:blipFill>
        <p:spPr>
          <a:xfrm>
            <a:off x="2316692" y="185785"/>
            <a:ext cx="7559057" cy="6004448"/>
          </a:xfrm>
          <a:prstGeom prst="rect">
            <a:avLst/>
          </a:prstGeom>
        </p:spPr>
      </p:pic>
      <p:sp>
        <p:nvSpPr>
          <p:cNvPr id="5" name="TextBox 4">
            <a:extLst>
              <a:ext uri="{FF2B5EF4-FFF2-40B4-BE49-F238E27FC236}">
                <a16:creationId xmlns:a16="http://schemas.microsoft.com/office/drawing/2014/main" id="{8693651F-59F7-152D-3FA2-4CD080CBAFF9}"/>
              </a:ext>
            </a:extLst>
          </p:cNvPr>
          <p:cNvSpPr txBox="1"/>
          <p:nvPr/>
        </p:nvSpPr>
        <p:spPr>
          <a:xfrm>
            <a:off x="3408759" y="6190233"/>
            <a:ext cx="53744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hlinkClick r:id="rId3"/>
              </a:rPr>
              <a:t>Click HERE to Register!</a:t>
            </a:r>
            <a:endParaRPr lang="en-US" sz="3200" b="1" dirty="0">
              <a:cs typeface="Calibri"/>
            </a:endParaRPr>
          </a:p>
        </p:txBody>
      </p:sp>
    </p:spTree>
    <p:extLst>
      <p:ext uri="{BB962C8B-B14F-4D97-AF65-F5344CB8AC3E}">
        <p14:creationId xmlns:p14="http://schemas.microsoft.com/office/powerpoint/2010/main" val="74677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A8E1-F694-B1D5-701D-533DBCEF3EEC}"/>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Virtual Office Hours</a:t>
            </a:r>
          </a:p>
        </p:txBody>
      </p:sp>
      <p:pic>
        <p:nvPicPr>
          <p:cNvPr id="5" name="Picture 4" descr="Box including the following text:&#10;Virtual Office Hours&#10;- Aske questions, listen to others, or share feedback&#10;- Informal sessions to provide ongoing clarification and guidance in response to new IEP form content and implementation&#10;&#10;- 2nd Thursday of each month&#10;- September 2023 to June 2024&#10;2pm-3pm&#10;- Office hours registration ">
            <a:extLst>
              <a:ext uri="{FF2B5EF4-FFF2-40B4-BE49-F238E27FC236}">
                <a16:creationId xmlns:a16="http://schemas.microsoft.com/office/drawing/2014/main" id="{AD37BD87-EC3A-D2CB-4CC9-C50A3A2FE526}"/>
              </a:ext>
            </a:extLst>
          </p:cNvPr>
          <p:cNvPicPr>
            <a:picLocks noChangeAspect="1"/>
          </p:cNvPicPr>
          <p:nvPr/>
        </p:nvPicPr>
        <p:blipFill>
          <a:blip r:embed="rId2"/>
          <a:stretch>
            <a:fillRect/>
          </a:stretch>
        </p:blipFill>
        <p:spPr>
          <a:xfrm>
            <a:off x="643467" y="601471"/>
            <a:ext cx="10905066" cy="3707722"/>
          </a:xfrm>
          <a:prstGeom prst="rect">
            <a:avLst/>
          </a:prstGeom>
        </p:spPr>
      </p:pic>
      <p:sp>
        <p:nvSpPr>
          <p:cNvPr id="6" name="TextBox 5">
            <a:extLst>
              <a:ext uri="{FF2B5EF4-FFF2-40B4-BE49-F238E27FC236}">
                <a16:creationId xmlns:a16="http://schemas.microsoft.com/office/drawing/2014/main" id="{9D66F6D5-D9FF-8DCE-273A-4E71D2E1D65C}"/>
              </a:ext>
            </a:extLst>
          </p:cNvPr>
          <p:cNvSpPr txBox="1"/>
          <p:nvPr/>
        </p:nvSpPr>
        <p:spPr>
          <a:xfrm>
            <a:off x="3397955" y="4794956"/>
            <a:ext cx="493042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cs typeface="Calibri"/>
                <a:hlinkClick r:id="rId3"/>
              </a:rPr>
              <a:t>Click HERE to Register!</a:t>
            </a:r>
            <a:endParaRPr lang="en-US" sz="4000" b="1">
              <a:cs typeface="Calibri"/>
            </a:endParaRPr>
          </a:p>
          <a:p>
            <a:endParaRPr lang="en-US"/>
          </a:p>
        </p:txBody>
      </p:sp>
    </p:spTree>
    <p:extLst>
      <p:ext uri="{BB962C8B-B14F-4D97-AF65-F5344CB8AC3E}">
        <p14:creationId xmlns:p14="http://schemas.microsoft.com/office/powerpoint/2010/main" val="427418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b="1" dirty="0">
                <a:latin typeface="Calibri"/>
                <a:cs typeface="Arial"/>
              </a:rPr>
              <a:t>Friday, August 18, 2023</a:t>
            </a:r>
          </a:p>
        </p:txBody>
      </p:sp>
    </p:spTree>
    <p:extLst>
      <p:ext uri="{BB962C8B-B14F-4D97-AF65-F5344CB8AC3E}">
        <p14:creationId xmlns:p14="http://schemas.microsoft.com/office/powerpoint/2010/main" val="347205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23E905A-5D94-DC44-A482-58FCA6E2B33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solidFill>
                  <a:schemeClr val="tx1"/>
                </a:solidFill>
                <a:latin typeface="+mj-lt"/>
                <a:cs typeface="+mj-cs"/>
              </a:rPr>
              <a:t>Monthly Virtual Office Hours </a:t>
            </a:r>
            <a:br>
              <a:rPr lang="en-US" sz="4200">
                <a:solidFill>
                  <a:schemeClr val="tx1"/>
                </a:solidFill>
                <a:latin typeface="+mj-lt"/>
                <a:cs typeface="+mj-cs"/>
              </a:rPr>
            </a:br>
            <a:r>
              <a:rPr lang="en-US" sz="4200">
                <a:solidFill>
                  <a:schemeClr val="tx1"/>
                </a:solidFill>
                <a:latin typeface="+mj-lt"/>
                <a:cs typeface="+mj-cs"/>
              </a:rPr>
              <a:t>SY 2023-2024</a:t>
            </a:r>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4D8A70A-4C56-F36F-8825-B111739BE531}"/>
              </a:ext>
            </a:extLst>
          </p:cNvPr>
          <p:cNvSpPr>
            <a:spLocks noGrp="1"/>
          </p:cNvSpPr>
          <p:nvPr>
            <p:ph sz="half" idx="1"/>
          </p:nvPr>
        </p:nvSpPr>
        <p:spPr>
          <a:xfrm>
            <a:off x="640080" y="2872899"/>
            <a:ext cx="4670099" cy="3320668"/>
          </a:xfrm>
        </p:spPr>
        <p:txBody>
          <a:bodyPr vert="horz" lIns="91440" tIns="45720" rIns="91440" bIns="45720" rtlCol="0" anchor="t">
            <a:noAutofit/>
          </a:bodyPr>
          <a:lstStyle/>
          <a:p>
            <a:r>
              <a:rPr lang="en-US" sz="1800">
                <a:effectLst/>
                <a:latin typeface="+mn-lt"/>
                <a:cs typeface="+mn-cs"/>
              </a:rPr>
              <a:t>September 14, 2023</a:t>
            </a:r>
            <a:endParaRPr lang="en-US" sz="1800">
              <a:effectLst/>
              <a:latin typeface="+mn-lt"/>
              <a:cs typeface="Calibri"/>
            </a:endParaRPr>
          </a:p>
          <a:p>
            <a:r>
              <a:rPr lang="en-US" sz="1800">
                <a:effectLst/>
                <a:latin typeface="+mn-lt"/>
                <a:cs typeface="+mn-cs"/>
              </a:rPr>
              <a:t>October 12, 2023</a:t>
            </a:r>
            <a:endParaRPr lang="en-US" sz="1800">
              <a:effectLst/>
              <a:latin typeface="+mn-lt"/>
              <a:cs typeface="Calibri"/>
            </a:endParaRPr>
          </a:p>
          <a:p>
            <a:r>
              <a:rPr lang="en-US" sz="1800">
                <a:effectLst/>
                <a:latin typeface="+mn-lt"/>
                <a:cs typeface="+mn-cs"/>
              </a:rPr>
              <a:t>November 9, 2023</a:t>
            </a:r>
            <a:endParaRPr lang="en-US" sz="1800">
              <a:effectLst/>
              <a:latin typeface="+mn-lt"/>
              <a:cs typeface="Calibri"/>
            </a:endParaRPr>
          </a:p>
          <a:p>
            <a:r>
              <a:rPr lang="en-US" sz="1800">
                <a:effectLst/>
                <a:latin typeface="+mn-lt"/>
                <a:cs typeface="+mn-cs"/>
              </a:rPr>
              <a:t>December 14, 2023</a:t>
            </a:r>
            <a:endParaRPr lang="en-US" sz="1800">
              <a:effectLst/>
              <a:latin typeface="+mn-lt"/>
              <a:cs typeface="Calibri"/>
            </a:endParaRPr>
          </a:p>
          <a:p>
            <a:r>
              <a:rPr lang="en-US" sz="1800">
                <a:effectLst/>
                <a:latin typeface="+mn-lt"/>
                <a:cs typeface="+mn-cs"/>
              </a:rPr>
              <a:t>January 11, 2024</a:t>
            </a:r>
            <a:endParaRPr lang="en-US" sz="1800">
              <a:effectLst/>
              <a:latin typeface="+mn-lt"/>
              <a:cs typeface="Calibri"/>
            </a:endParaRPr>
          </a:p>
          <a:p>
            <a:r>
              <a:rPr lang="en-US" sz="1800">
                <a:effectLst/>
                <a:latin typeface="+mn-lt"/>
                <a:cs typeface="+mn-cs"/>
              </a:rPr>
              <a:t>February 8, 2024</a:t>
            </a:r>
            <a:endParaRPr lang="en-US" sz="1800">
              <a:effectLst/>
              <a:latin typeface="+mn-lt"/>
              <a:cs typeface="Calibri"/>
            </a:endParaRPr>
          </a:p>
          <a:p>
            <a:r>
              <a:rPr lang="en-US" sz="1800">
                <a:effectLst/>
                <a:latin typeface="+mn-lt"/>
                <a:cs typeface="+mn-cs"/>
              </a:rPr>
              <a:t>March 14, 2024</a:t>
            </a:r>
            <a:endParaRPr lang="en-US" sz="1800">
              <a:effectLst/>
              <a:latin typeface="+mn-lt"/>
              <a:cs typeface="Calibri"/>
            </a:endParaRPr>
          </a:p>
          <a:p>
            <a:r>
              <a:rPr lang="en-US" sz="1800">
                <a:effectLst/>
                <a:latin typeface="+mn-lt"/>
                <a:cs typeface="+mn-cs"/>
              </a:rPr>
              <a:t>April 11, 2024</a:t>
            </a:r>
          </a:p>
          <a:p>
            <a:pPr algn="l" rtl="0" fontAlgn="base"/>
            <a:r>
              <a:rPr lang="en-US" sz="1800" i="0">
                <a:solidFill>
                  <a:srgbClr val="000000"/>
                </a:solidFill>
                <a:effectLst/>
                <a:latin typeface="+mn-lt"/>
              </a:rPr>
              <a:t>May 9, 2024 </a:t>
            </a:r>
          </a:p>
          <a:p>
            <a:pPr algn="l" rtl="0" fontAlgn="base"/>
            <a:r>
              <a:rPr lang="en-US" sz="1800" i="0">
                <a:solidFill>
                  <a:srgbClr val="000000"/>
                </a:solidFill>
                <a:effectLst/>
                <a:latin typeface="+mn-lt"/>
              </a:rPr>
              <a:t>June 13, 2024</a:t>
            </a:r>
          </a:p>
          <a:p>
            <a:pPr marL="0" indent="0">
              <a:buNone/>
            </a:pPr>
            <a:endParaRPr lang="en-US" sz="2400" b="1">
              <a:effectLst/>
              <a:latin typeface="+mn-lt"/>
              <a:cs typeface="Calibri"/>
            </a:endParaRPr>
          </a:p>
          <a:p>
            <a:pPr lvl="1"/>
            <a:endParaRPr lang="en-US" sz="1700">
              <a:latin typeface="+mn-lt"/>
              <a:cs typeface="Calibri" panose="020F0502020204030204"/>
            </a:endParaRPr>
          </a:p>
        </p:txBody>
      </p:sp>
      <p:pic>
        <p:nvPicPr>
          <p:cNvPr id="3" name="Picture 2" descr="Hands holding up a small chalkboard reading &quot;Save the date&quot;.">
            <a:extLst>
              <a:ext uri="{FF2B5EF4-FFF2-40B4-BE49-F238E27FC236}">
                <a16:creationId xmlns:a16="http://schemas.microsoft.com/office/drawing/2014/main" id="{B7038DB0-5BF4-22C3-E8EB-B6219D3F690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DC576FEA-25BD-FEBE-E49D-BD5740216E64}"/>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45350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lstStyle/>
          <a:p>
            <a:pPr algn="ctr"/>
            <a:r>
              <a:rPr lang="en-US"/>
              <a:t>Asynchronous Resources</a:t>
            </a:r>
          </a:p>
        </p:txBody>
      </p:sp>
    </p:spTree>
    <p:extLst>
      <p:ext uri="{BB962C8B-B14F-4D97-AF65-F5344CB8AC3E}">
        <p14:creationId xmlns:p14="http://schemas.microsoft.com/office/powerpoint/2010/main" val="180020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ection 1&#10;Released on Aug. 3&#10;Includes Vision Statement, Present Levels, Accommodations and Modifications, etc.&#10;">
            <a:extLst>
              <a:ext uri="{FF2B5EF4-FFF2-40B4-BE49-F238E27FC236}">
                <a16:creationId xmlns:a16="http://schemas.microsoft.com/office/drawing/2014/main" id="{1A1163E5-F8DD-479A-93EA-F9EC4B109973}"/>
              </a:ext>
            </a:extLst>
          </p:cNvPr>
          <p:cNvGraphicFramePr>
            <a:graphicFrameLocks noGrp="1"/>
          </p:cNvGraphicFramePr>
          <p:nvPr>
            <p:ph idx="1"/>
            <p:extLst>
              <p:ext uri="{D42A27DB-BD31-4B8C-83A1-F6EECF244321}">
                <p14:modId xmlns:p14="http://schemas.microsoft.com/office/powerpoint/2010/main" val="2504483843"/>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95CE676-909E-4527-BD0F-83FDE84B5015}"/>
              </a:ext>
            </a:extLst>
          </p:cNvPr>
          <p:cNvSpPr>
            <a:spLocks noGrp="1"/>
          </p:cNvSpPr>
          <p:nvPr>
            <p:ph type="title"/>
          </p:nvPr>
        </p:nvSpPr>
        <p:spPr/>
        <p:txBody>
          <a:bodyPr>
            <a:normAutofit fontScale="90000"/>
          </a:bodyPr>
          <a:lstStyle/>
          <a:p>
            <a:r>
              <a:rPr lang="en-US"/>
              <a:t>IEP Process Guide—Released in Two Sections</a:t>
            </a:r>
          </a:p>
        </p:txBody>
      </p:sp>
    </p:spTree>
    <p:extLst>
      <p:ext uri="{BB962C8B-B14F-4D97-AF65-F5344CB8AC3E}">
        <p14:creationId xmlns:p14="http://schemas.microsoft.com/office/powerpoint/2010/main" val="159221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23D72-D3A3-4B76-ADE3-52F2F086EBB8}"/>
              </a:ext>
            </a:extLst>
          </p:cNvPr>
          <p:cNvSpPr>
            <a:spLocks noGrp="1"/>
          </p:cNvSpPr>
          <p:nvPr>
            <p:ph type="title"/>
          </p:nvPr>
        </p:nvSpPr>
        <p:spPr/>
        <p:txBody>
          <a:bodyPr/>
          <a:lstStyle/>
          <a:p>
            <a:r>
              <a:rPr lang="en-US"/>
              <a:t>IEP Process Guide</a:t>
            </a:r>
          </a:p>
        </p:txBody>
      </p:sp>
      <p:sp>
        <p:nvSpPr>
          <p:cNvPr id="2" name="Content Placeholder 1">
            <a:extLst>
              <a:ext uri="{FF2B5EF4-FFF2-40B4-BE49-F238E27FC236}">
                <a16:creationId xmlns:a16="http://schemas.microsoft.com/office/drawing/2014/main" id="{35117205-5988-433D-96CD-63F0A9CD10C9}"/>
              </a:ext>
            </a:extLst>
          </p:cNvPr>
          <p:cNvSpPr>
            <a:spLocks noGrp="1"/>
          </p:cNvSpPr>
          <p:nvPr>
            <p:ph idx="1"/>
          </p:nvPr>
        </p:nvSpPr>
        <p:spPr/>
        <p:txBody>
          <a:bodyPr vert="horz" lIns="91440" tIns="45720" rIns="91440" bIns="45720" rtlCol="0" anchor="t">
            <a:normAutofit/>
          </a:bodyPr>
          <a:lstStyle/>
          <a:p>
            <a:r>
              <a:rPr lang="en-US">
                <a:latin typeface="Arial"/>
                <a:cs typeface="Arial"/>
              </a:rPr>
              <a:t>Section 1 of </a:t>
            </a:r>
            <a:r>
              <a:rPr lang="en-US">
                <a:latin typeface="Arial"/>
                <a:cs typeface="Arial"/>
                <a:hlinkClick r:id="rId2"/>
              </a:rPr>
              <a:t>updated guide</a:t>
            </a:r>
            <a:r>
              <a:rPr lang="en-US">
                <a:latin typeface="Arial"/>
                <a:cs typeface="Arial"/>
              </a:rPr>
              <a:t> form is posted for stakeholder review.</a:t>
            </a:r>
          </a:p>
          <a:p>
            <a:r>
              <a:rPr lang="en-US" b="1" i="0">
                <a:solidFill>
                  <a:srgbClr val="000000"/>
                </a:solidFill>
                <a:effectLst/>
                <a:latin typeface="Arial"/>
                <a:cs typeface="Arial"/>
              </a:rPr>
              <a:t>Section 2 will be posted in early September!</a:t>
            </a:r>
            <a:r>
              <a:rPr lang="en-US" b="1">
                <a:solidFill>
                  <a:srgbClr val="000000"/>
                </a:solidFill>
                <a:latin typeface="Arial"/>
                <a:cs typeface="Arial"/>
              </a:rPr>
              <a:t> </a:t>
            </a:r>
            <a:endParaRPr lang="en-US" b="1">
              <a:solidFill>
                <a:srgbClr val="000000"/>
              </a:solidFill>
            </a:endParaRPr>
          </a:p>
          <a:p>
            <a:r>
              <a:rPr lang="en-US">
                <a:latin typeface="Arial"/>
                <a:cs typeface="Arial"/>
              </a:rPr>
              <a:t>A </a:t>
            </a:r>
            <a:r>
              <a:rPr lang="en-US">
                <a:latin typeface="Arial"/>
                <a:cs typeface="Arial"/>
                <a:hlinkClick r:id="rId3"/>
              </a:rPr>
              <a:t>survey</a:t>
            </a:r>
            <a:r>
              <a:rPr lang="en-US">
                <a:latin typeface="Arial"/>
                <a:cs typeface="Arial"/>
              </a:rPr>
              <a:t> has been developed and posted to collect stakeholder feedback on Section 1.</a:t>
            </a:r>
          </a:p>
          <a:p>
            <a:r>
              <a:rPr lang="en-US">
                <a:solidFill>
                  <a:srgbClr val="000000"/>
                </a:solidFill>
                <a:latin typeface="Arial"/>
                <a:cs typeface="Arial"/>
              </a:rPr>
              <a:t>The feedback survey for Section 1 will close on September 1, 2023.</a:t>
            </a:r>
          </a:p>
          <a:p>
            <a:r>
              <a:rPr lang="en-US">
                <a:solidFill>
                  <a:srgbClr val="000000"/>
                </a:solidFill>
                <a:latin typeface="Arial"/>
                <a:cs typeface="Arial"/>
              </a:rPr>
              <a:t>The final full version will be posted in October.</a:t>
            </a:r>
          </a:p>
        </p:txBody>
      </p:sp>
    </p:spTree>
    <p:extLst>
      <p:ext uri="{BB962C8B-B14F-4D97-AF65-F5344CB8AC3E}">
        <p14:creationId xmlns:p14="http://schemas.microsoft.com/office/powerpoint/2010/main" val="351290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BD449EB-D6C3-4FF7-8249-529DB433F681}"/>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Sample IEPs	</a:t>
            </a:r>
          </a:p>
        </p:txBody>
      </p:sp>
      <p:graphicFrame>
        <p:nvGraphicFramePr>
          <p:cNvPr id="5" name="Content Placeholder 1">
            <a:extLst>
              <a:ext uri="{FF2B5EF4-FFF2-40B4-BE49-F238E27FC236}">
                <a16:creationId xmlns:a16="http://schemas.microsoft.com/office/drawing/2014/main" id="{9D22476F-D0AA-6A16-6A26-6D0D6C87FCC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3006715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73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3312E-0A98-72C1-B8E8-91C4EFB414F4}"/>
              </a:ext>
            </a:extLst>
          </p:cNvPr>
          <p:cNvSpPr>
            <a:spLocks noGrp="1"/>
          </p:cNvSpPr>
          <p:nvPr>
            <p:ph type="title"/>
          </p:nvPr>
        </p:nvSpPr>
        <p:spPr/>
        <p:txBody>
          <a:bodyPr>
            <a:normAutofit/>
          </a:bodyPr>
          <a:lstStyle/>
          <a:p>
            <a:r>
              <a:rPr lang="en-US" sz="4400">
                <a:effectLst/>
              </a:rPr>
              <a:t>Additional Resources Coming Soon</a:t>
            </a:r>
            <a:endParaRPr lang="en-US"/>
          </a:p>
        </p:txBody>
      </p:sp>
      <p:sp>
        <p:nvSpPr>
          <p:cNvPr id="2" name="Content Placeholder 1">
            <a:extLst>
              <a:ext uri="{FF2B5EF4-FFF2-40B4-BE49-F238E27FC236}">
                <a16:creationId xmlns:a16="http://schemas.microsoft.com/office/drawing/2014/main" id="{02136A3B-FEE8-8A39-C1A2-B25470E70CAB}"/>
              </a:ext>
            </a:extLst>
          </p:cNvPr>
          <p:cNvSpPr>
            <a:spLocks noGrp="1"/>
          </p:cNvSpPr>
          <p:nvPr>
            <p:ph sz="half" idx="1"/>
          </p:nvPr>
        </p:nvSpPr>
        <p:spPr/>
        <p:txBody>
          <a:bodyPr vert="horz" lIns="91440" tIns="45720" rIns="91440" bIns="45720" rtlCol="0" anchor="t">
            <a:normAutofit fontScale="92500"/>
          </a:bodyPr>
          <a:lstStyle/>
          <a:p>
            <a:pPr marL="0" marR="0" indent="0">
              <a:lnSpc>
                <a:spcPct val="107000"/>
              </a:lnSpc>
              <a:spcBef>
                <a:spcPts val="0"/>
              </a:spcBef>
              <a:spcAft>
                <a:spcPts val="0"/>
              </a:spcAft>
              <a:buNone/>
            </a:pPr>
            <a:r>
              <a:rPr lang="en-US" sz="3900" b="1">
                <a:effectLst/>
                <a:latin typeface="+mn-lt"/>
                <a:cs typeface="Arial"/>
              </a:rPr>
              <a:t>Topic-Specific Training Resources</a:t>
            </a:r>
          </a:p>
          <a:p>
            <a:pPr>
              <a:lnSpc>
                <a:spcPct val="107000"/>
              </a:lnSpc>
              <a:spcBef>
                <a:spcPts val="0"/>
              </a:spcBef>
            </a:pPr>
            <a:r>
              <a:rPr lang="en-US" sz="3900">
                <a:effectLst/>
                <a:latin typeface="+mn-lt"/>
                <a:cs typeface="Arial"/>
              </a:rPr>
              <a:t>Transition Planning</a:t>
            </a:r>
          </a:p>
          <a:p>
            <a:pPr>
              <a:lnSpc>
                <a:spcPct val="107000"/>
              </a:lnSpc>
              <a:spcBef>
                <a:spcPts val="0"/>
              </a:spcBef>
            </a:pPr>
            <a:r>
              <a:rPr lang="en-US" sz="3900">
                <a:effectLst/>
                <a:latin typeface="+mn-lt"/>
                <a:cs typeface="Arial"/>
              </a:rPr>
              <a:t>Dually Identified Learners</a:t>
            </a:r>
          </a:p>
          <a:p>
            <a:pPr>
              <a:lnSpc>
                <a:spcPct val="107000"/>
              </a:lnSpc>
              <a:spcBef>
                <a:spcPts val="0"/>
              </a:spcBef>
            </a:pPr>
            <a:r>
              <a:rPr lang="en-US" sz="3900">
                <a:effectLst/>
                <a:latin typeface="+mn-lt"/>
                <a:cs typeface="Arial"/>
              </a:rPr>
              <a:t>Preparing for a </a:t>
            </a:r>
            <a:r>
              <a:rPr lang="en-US" sz="3900">
                <a:latin typeface="+mn-lt"/>
                <a:cs typeface="Arial"/>
              </a:rPr>
              <a:t>Team</a:t>
            </a:r>
            <a:r>
              <a:rPr lang="en-US" sz="3900">
                <a:effectLst/>
                <a:latin typeface="+mn-lt"/>
                <a:cs typeface="Arial"/>
              </a:rPr>
              <a:t> </a:t>
            </a:r>
            <a:r>
              <a:rPr lang="en-US" sz="3900">
                <a:latin typeface="+mn-lt"/>
                <a:cs typeface="Arial"/>
              </a:rPr>
              <a:t>Meeting</a:t>
            </a:r>
            <a:endParaRPr lang="en-US" sz="3900">
              <a:effectLst/>
              <a:latin typeface="+mn-lt"/>
              <a:ea typeface="Calibri" panose="020F0502020204030204" pitchFamily="34" charset="0"/>
              <a:cs typeface="Arial"/>
            </a:endParaRPr>
          </a:p>
          <a:p>
            <a:endParaRPr lang="en-US"/>
          </a:p>
        </p:txBody>
      </p:sp>
      <p:sp>
        <p:nvSpPr>
          <p:cNvPr id="4" name="Content Placeholder 3">
            <a:extLst>
              <a:ext uri="{FF2B5EF4-FFF2-40B4-BE49-F238E27FC236}">
                <a16:creationId xmlns:a16="http://schemas.microsoft.com/office/drawing/2014/main" id="{FBC7EA44-7698-C448-11DF-40B61EAFAA0C}"/>
              </a:ext>
            </a:extLst>
          </p:cNvPr>
          <p:cNvSpPr>
            <a:spLocks noGrp="1"/>
          </p:cNvSpPr>
          <p:nvPr>
            <p:ph sz="half" idx="2"/>
          </p:nvPr>
        </p:nvSpPr>
        <p:spPr/>
        <p:txBody>
          <a:bodyPr>
            <a:normAutofit/>
          </a:bodyPr>
          <a:lstStyle/>
          <a:p>
            <a:pPr marL="0" marR="0" indent="0" algn="l" rtl="0" eaLnBrk="1" fontAlgn="t" latinLnBrk="0" hangingPunct="1">
              <a:lnSpc>
                <a:spcPct val="107000"/>
              </a:lnSpc>
              <a:spcBef>
                <a:spcPts val="0"/>
              </a:spcBef>
              <a:spcAft>
                <a:spcPts val="0"/>
              </a:spcAft>
              <a:buNone/>
            </a:pPr>
            <a:r>
              <a:rPr lang="en-US" sz="3600" b="1">
                <a:solidFill>
                  <a:srgbClr val="000000"/>
                </a:solidFill>
                <a:latin typeface="+mn-lt"/>
              </a:rPr>
              <a:t>Other Resources</a:t>
            </a:r>
          </a:p>
          <a:p>
            <a:pPr marL="0" marR="0" algn="l" rtl="0" eaLnBrk="1" fontAlgn="t" latinLnBrk="0" hangingPunct="1">
              <a:lnSpc>
                <a:spcPct val="107000"/>
              </a:lnSpc>
              <a:spcBef>
                <a:spcPts val="0"/>
              </a:spcBef>
              <a:spcAft>
                <a:spcPts val="0"/>
              </a:spcAft>
            </a:pPr>
            <a:r>
              <a:rPr lang="en-US" sz="3600" i="0" u="none" strike="noStrike" kern="1200">
                <a:solidFill>
                  <a:srgbClr val="000000"/>
                </a:solidFill>
                <a:effectLst/>
                <a:latin typeface="+mn-lt"/>
              </a:rPr>
              <a:t>Family Guide</a:t>
            </a:r>
            <a:endParaRPr lang="en-US" sz="3600" i="0" u="none" strike="noStrike">
              <a:solidFill>
                <a:srgbClr val="000000"/>
              </a:solidFill>
              <a:effectLst/>
              <a:latin typeface="+mn-lt"/>
            </a:endParaRPr>
          </a:p>
          <a:p>
            <a:pPr marL="0" marR="0" algn="l" rtl="0" eaLnBrk="1" fontAlgn="t" latinLnBrk="0" hangingPunct="1">
              <a:lnSpc>
                <a:spcPct val="107000"/>
              </a:lnSpc>
              <a:spcBef>
                <a:spcPts val="0"/>
              </a:spcBef>
              <a:spcAft>
                <a:spcPts val="0"/>
              </a:spcAft>
            </a:pPr>
            <a:r>
              <a:rPr lang="en-US" sz="3600" i="0" u="none" strike="noStrike" kern="1200">
                <a:solidFill>
                  <a:srgbClr val="000000"/>
                </a:solidFill>
                <a:effectLst/>
                <a:latin typeface="+mn-lt"/>
              </a:rPr>
              <a:t>Playbook</a:t>
            </a:r>
            <a:endParaRPr lang="en-US" sz="3600" i="0" u="none" strike="noStrike">
              <a:solidFill>
                <a:srgbClr val="000000"/>
              </a:solidFill>
              <a:effectLst/>
              <a:latin typeface="+mn-lt"/>
            </a:endParaRPr>
          </a:p>
          <a:p>
            <a:pPr marL="0" marR="0" algn="l" rtl="0" eaLnBrk="1" fontAlgn="t" latinLnBrk="0" hangingPunct="1">
              <a:lnSpc>
                <a:spcPct val="107000"/>
              </a:lnSpc>
              <a:spcBef>
                <a:spcPts val="0"/>
              </a:spcBef>
              <a:spcAft>
                <a:spcPts val="0"/>
              </a:spcAft>
            </a:pPr>
            <a:r>
              <a:rPr lang="en-US" sz="3600" i="0" u="none" strike="noStrike" kern="1200">
                <a:solidFill>
                  <a:srgbClr val="000000"/>
                </a:solidFill>
                <a:effectLst/>
                <a:latin typeface="+mn-lt"/>
              </a:rPr>
              <a:t>Sample Family Letter</a:t>
            </a:r>
            <a:endParaRPr lang="en-US" sz="3600" i="0" u="none" strike="noStrike">
              <a:solidFill>
                <a:srgbClr val="000000"/>
              </a:solidFill>
              <a:effectLst/>
              <a:latin typeface="+mn-lt"/>
            </a:endParaRPr>
          </a:p>
        </p:txBody>
      </p:sp>
    </p:spTree>
    <p:extLst>
      <p:ext uri="{BB962C8B-B14F-4D97-AF65-F5344CB8AC3E}">
        <p14:creationId xmlns:p14="http://schemas.microsoft.com/office/powerpoint/2010/main" val="59256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normAutofit/>
          </a:bodyPr>
          <a:lstStyle/>
          <a:p>
            <a:pPr algn="ctr"/>
            <a:r>
              <a:rPr lang="en-US"/>
              <a:t>IEP Implementation Grant Update</a:t>
            </a:r>
          </a:p>
        </p:txBody>
      </p:sp>
      <p:sp>
        <p:nvSpPr>
          <p:cNvPr id="3" name="Text Placeholder 2">
            <a:extLst>
              <a:ext uri="{FF2B5EF4-FFF2-40B4-BE49-F238E27FC236}">
                <a16:creationId xmlns:a16="http://schemas.microsoft.com/office/drawing/2014/main" id="{A3A83205-7A56-1E0C-2D92-7A0CD05E6710}"/>
              </a:ext>
            </a:extLst>
          </p:cNvPr>
          <p:cNvSpPr>
            <a:spLocks noGrp="1"/>
          </p:cNvSpPr>
          <p:nvPr>
            <p:ph type="body" idx="1"/>
          </p:nvPr>
        </p:nvSpPr>
        <p:spPr>
          <a:xfrm>
            <a:off x="838200" y="4061244"/>
            <a:ext cx="10515600" cy="1887493"/>
          </a:xfrm>
        </p:spPr>
        <p:txBody>
          <a:bodyPr>
            <a:normAutofit fontScale="77500" lnSpcReduction="20000"/>
          </a:bodyPr>
          <a:lstStyle/>
          <a:p>
            <a:r>
              <a:rPr lang="en-US" sz="2400" b="1">
                <a:effectLst/>
                <a:latin typeface="+mn-lt"/>
                <a:ea typeface="Times New Roman" panose="02020603050405020304" pitchFamily="18" charset="0"/>
              </a:rPr>
              <a:t>Name of Grant Program:</a:t>
            </a:r>
            <a:r>
              <a:rPr lang="en-US" sz="2400">
                <a:effectLst/>
                <a:latin typeface="+mn-lt"/>
                <a:ea typeface="Times New Roman" panose="02020603050405020304" pitchFamily="18" charset="0"/>
              </a:rPr>
              <a:t> </a:t>
            </a:r>
            <a:r>
              <a:rPr lang="en-US" sz="2400" kern="1800">
                <a:solidFill>
                  <a:srgbClr val="222222"/>
                </a:solidFill>
                <a:effectLst/>
                <a:latin typeface="+mn-lt"/>
                <a:ea typeface="Times New Roman" panose="02020603050405020304" pitchFamily="18" charset="0"/>
              </a:rPr>
              <a:t>Individuals with Disabilities Education Act Part B (IDEA) </a:t>
            </a:r>
          </a:p>
          <a:p>
            <a:r>
              <a:rPr lang="en-US" sz="2400" b="1" kern="1800">
                <a:solidFill>
                  <a:srgbClr val="222222"/>
                </a:solidFill>
                <a:effectLst/>
                <a:latin typeface="+mn-lt"/>
                <a:ea typeface="Times New Roman" panose="02020603050405020304" pitchFamily="18" charset="0"/>
              </a:rPr>
              <a:t>Federal Targeted </a:t>
            </a:r>
            <a:r>
              <a:rPr lang="en-US" sz="2400" kern="1800">
                <a:solidFill>
                  <a:srgbClr val="222222"/>
                </a:solidFill>
                <a:effectLst/>
                <a:latin typeface="+mn-lt"/>
                <a:ea typeface="Times New Roman" panose="02020603050405020304" pitchFamily="18" charset="0"/>
              </a:rPr>
              <a:t>- IEP Implementation Project Grant</a:t>
            </a:r>
            <a:r>
              <a:rPr lang="en-US" sz="2400">
                <a:effectLst/>
                <a:latin typeface="+mn-lt"/>
                <a:ea typeface="Times New Roman" panose="02020603050405020304" pitchFamily="18" charset="0"/>
              </a:rPr>
              <a:t> </a:t>
            </a:r>
          </a:p>
          <a:p>
            <a:r>
              <a:rPr lang="en-US" sz="2400" b="1">
                <a:latin typeface="+mn-lt"/>
              </a:rPr>
              <a:t>Fund Code: </a:t>
            </a:r>
            <a:r>
              <a:rPr lang="en-US" sz="2400">
                <a:latin typeface="+mn-lt"/>
              </a:rPr>
              <a:t>274</a:t>
            </a:r>
          </a:p>
          <a:p>
            <a:endParaRPr lang="en-US" sz="2400">
              <a:latin typeface="+mn-lt"/>
            </a:endParaRPr>
          </a:p>
          <a:p>
            <a:r>
              <a:rPr lang="en-US" sz="2300">
                <a:latin typeface="+mn-lt"/>
                <a:ea typeface="Times New Roman" panose="02020603050405020304" pitchFamily="18" charset="0"/>
              </a:rPr>
              <a:t>*Grant funding is subject to the availability of federal funds. The above information is currently proposed and is subject to change before posting.</a:t>
            </a:r>
            <a:endParaRPr lang="en-US" sz="2300">
              <a:effectLst/>
              <a:latin typeface="+mn-lt"/>
              <a:ea typeface="Times New Roman" panose="02020603050405020304" pitchFamily="18" charset="0"/>
            </a:endParaRPr>
          </a:p>
        </p:txBody>
      </p:sp>
    </p:spTree>
    <p:extLst>
      <p:ext uri="{BB962C8B-B14F-4D97-AF65-F5344CB8AC3E}">
        <p14:creationId xmlns:p14="http://schemas.microsoft.com/office/powerpoint/2010/main" val="383660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74183-5414-E275-722C-8620B003BB22}"/>
              </a:ext>
            </a:extLst>
          </p:cNvPr>
          <p:cNvSpPr>
            <a:spLocks noGrp="1"/>
          </p:cNvSpPr>
          <p:nvPr>
            <p:ph type="title"/>
          </p:nvPr>
        </p:nvSpPr>
        <p:spPr/>
        <p:txBody>
          <a:bodyPr/>
          <a:lstStyle/>
          <a:p>
            <a:r>
              <a:rPr lang="en-US"/>
              <a:t>Funding to Implement the New IEP Form </a:t>
            </a:r>
          </a:p>
        </p:txBody>
      </p:sp>
      <p:sp>
        <p:nvSpPr>
          <p:cNvPr id="2" name="Content Placeholder 1">
            <a:extLst>
              <a:ext uri="{FF2B5EF4-FFF2-40B4-BE49-F238E27FC236}">
                <a16:creationId xmlns:a16="http://schemas.microsoft.com/office/drawing/2014/main" id="{3BF70D0E-FBAB-0B06-3FD1-D83B5675AC71}"/>
              </a:ext>
            </a:extLst>
          </p:cNvPr>
          <p:cNvSpPr>
            <a:spLocks noGrp="1"/>
          </p:cNvSpPr>
          <p:nvPr>
            <p:ph idx="1"/>
          </p:nvPr>
        </p:nvSpPr>
        <p:spPr/>
        <p:txBody>
          <a:bodyPr>
            <a:normAutofit/>
          </a:bodyPr>
          <a:lstStyle/>
          <a:p>
            <a:pPr marL="685800" marR="0" indent="-457200">
              <a:spcBef>
                <a:spcPts val="0"/>
              </a:spcBef>
              <a:spcAft>
                <a:spcPts val="0"/>
              </a:spcAft>
              <a:buFont typeface="Wingdings" panose="05000000000000000000" pitchFamily="2" charset="2"/>
              <a:buChar char="Ø"/>
            </a:pPr>
            <a:r>
              <a:rPr lang="en-US">
                <a:solidFill>
                  <a:srgbClr val="222222"/>
                </a:solidFill>
                <a:effectLst/>
                <a:latin typeface="+mn-lt"/>
                <a:ea typeface="Times New Roman" panose="02020603050405020304" pitchFamily="18" charset="0"/>
              </a:rPr>
              <a:t>Grant funds will be available to public schools, charter schools, education collaboratives, and approved special education schools providing special education services for students with disabilities.</a:t>
            </a:r>
            <a:endParaRPr lang="en-US">
              <a:latin typeface="+mn-lt"/>
              <a:ea typeface="Times New Roman" panose="02020603050405020304" pitchFamily="18" charset="0"/>
            </a:endParaRPr>
          </a:p>
          <a:p>
            <a:pPr marL="685800" marR="0" indent="-457200">
              <a:spcBef>
                <a:spcPts val="0"/>
              </a:spcBef>
              <a:spcAft>
                <a:spcPts val="0"/>
              </a:spcAft>
              <a:buFont typeface="Wingdings" panose="05000000000000000000" pitchFamily="2" charset="2"/>
              <a:buChar char="Ø"/>
            </a:pPr>
            <a:r>
              <a:rPr lang="en-US">
                <a:solidFill>
                  <a:srgbClr val="222222"/>
                </a:solidFill>
                <a:latin typeface="+mn-lt"/>
                <a:ea typeface="Times New Roman" panose="02020603050405020304" pitchFamily="18" charset="0"/>
              </a:rPr>
              <a:t>Approximately </a:t>
            </a:r>
            <a:r>
              <a:rPr lang="en-US">
                <a:solidFill>
                  <a:srgbClr val="222222"/>
                </a:solidFill>
                <a:effectLst/>
                <a:latin typeface="+mn-lt"/>
                <a:ea typeface="Times New Roman" panose="02020603050405020304" pitchFamily="18" charset="0"/>
              </a:rPr>
              <a:t>$10,000,000 will be available in funding. </a:t>
            </a:r>
          </a:p>
          <a:p>
            <a:pPr marL="685800" marR="0" indent="-457200">
              <a:spcBef>
                <a:spcPts val="0"/>
              </a:spcBef>
              <a:spcAft>
                <a:spcPts val="0"/>
              </a:spcAft>
              <a:buFont typeface="Wingdings" panose="05000000000000000000" pitchFamily="2" charset="2"/>
              <a:buChar char="Ø"/>
            </a:pPr>
            <a:r>
              <a:rPr lang="en-US">
                <a:solidFill>
                  <a:srgbClr val="222222"/>
                </a:solidFill>
                <a:effectLst/>
                <a:latin typeface="+mn-lt"/>
                <a:ea typeface="Times New Roman" panose="02020603050405020304" pitchFamily="18" charset="0"/>
              </a:rPr>
              <a:t>A base amount will be established, and additional funds will be allocated based on the special education enrollment.</a:t>
            </a:r>
          </a:p>
          <a:p>
            <a:pPr marL="685800" marR="0" indent="-457200">
              <a:spcBef>
                <a:spcPts val="0"/>
              </a:spcBef>
              <a:spcAft>
                <a:spcPts val="0"/>
              </a:spcAft>
              <a:buFont typeface="Wingdings" panose="05000000000000000000" pitchFamily="2" charset="2"/>
              <a:buChar char="Ø"/>
            </a:pPr>
            <a:r>
              <a:rPr lang="en-US" b="1">
                <a:effectLst/>
                <a:latin typeface="+mn-lt"/>
                <a:ea typeface="Times New Roman" panose="02020603050405020304" pitchFamily="18" charset="0"/>
              </a:rPr>
              <a:t>Project Duration:</a:t>
            </a:r>
            <a:r>
              <a:rPr lang="en-US">
                <a:effectLst/>
                <a:latin typeface="+mn-lt"/>
                <a:ea typeface="Times New Roman" panose="02020603050405020304" pitchFamily="18" charset="0"/>
              </a:rPr>
              <a:t> Upon Approval - 9/30/2024</a:t>
            </a:r>
          </a:p>
          <a:p>
            <a:pPr marR="0" indent="0">
              <a:spcBef>
                <a:spcPts val="0"/>
              </a:spcBef>
              <a:spcAft>
                <a:spcPts val="0"/>
              </a:spcAft>
              <a:buNone/>
            </a:pPr>
            <a:endParaRPr lang="en-US" sz="1800">
              <a:latin typeface="+mn-lt"/>
              <a:ea typeface="Times New Roman" panose="02020603050405020304" pitchFamily="18" charset="0"/>
            </a:endParaRPr>
          </a:p>
          <a:p>
            <a:pPr marR="0" indent="0">
              <a:spcBef>
                <a:spcPts val="0"/>
              </a:spcBef>
              <a:spcAft>
                <a:spcPts val="0"/>
              </a:spcAft>
              <a:buNone/>
            </a:pPr>
            <a:r>
              <a:rPr lang="en-US" sz="1600">
                <a:latin typeface="+mn-lt"/>
                <a:ea typeface="Times New Roman" panose="02020603050405020304" pitchFamily="18" charset="0"/>
              </a:rPr>
              <a:t>*Grant funding is subject to the availability of federal funds. The above information is currently proposed and is subject to change before posting.</a:t>
            </a:r>
            <a:endParaRPr lang="en-US" sz="1600">
              <a:effectLst/>
              <a:latin typeface="+mn-lt"/>
              <a:ea typeface="Times New Roman" panose="02020603050405020304" pitchFamily="18" charset="0"/>
            </a:endParaRPr>
          </a:p>
          <a:p>
            <a:pPr marR="0">
              <a:lnSpc>
                <a:spcPct val="107000"/>
              </a:lnSpc>
              <a:spcBef>
                <a:spcPts val="0"/>
              </a:spcBef>
              <a:spcAft>
                <a:spcPts val="0"/>
              </a:spcAft>
              <a:buFont typeface="Wingdings" panose="05000000000000000000" pitchFamily="2" charset="2"/>
              <a:buChar char="Ø"/>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98223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010AF-6572-F83B-EEEA-A67E0DAC1155}"/>
              </a:ext>
            </a:extLst>
          </p:cNvPr>
          <p:cNvSpPr>
            <a:spLocks noGrp="1"/>
          </p:cNvSpPr>
          <p:nvPr>
            <p:ph type="title" idx="4294967295"/>
          </p:nvPr>
        </p:nvSpPr>
        <p:spPr>
          <a:xfrm>
            <a:off x="1204913" y="196083"/>
            <a:ext cx="11017250" cy="1435100"/>
          </a:xfrm>
        </p:spPr>
        <p:txBody>
          <a:bodyPr vert="horz" lIns="91440" tIns="45720" rIns="91440" bIns="45720" rtlCol="0" anchor="b">
            <a:normAutofit/>
          </a:bodyPr>
          <a:lstStyle/>
          <a:p>
            <a:r>
              <a:rPr lang="en-US" sz="5400">
                <a:solidFill>
                  <a:schemeClr val="tx1"/>
                </a:solidFill>
                <a:latin typeface="+mj-lt"/>
                <a:cs typeface="+mj-cs"/>
              </a:rPr>
              <a:t>Purpose of Grant Funding</a:t>
            </a:r>
          </a:p>
        </p:txBody>
      </p:sp>
      <p:sp>
        <p:nvSpPr>
          <p:cNvPr id="2" name="Content Placeholder 1">
            <a:extLst>
              <a:ext uri="{FF2B5EF4-FFF2-40B4-BE49-F238E27FC236}">
                <a16:creationId xmlns:a16="http://schemas.microsoft.com/office/drawing/2014/main" id="{3F6261AA-859B-BA21-3E0D-DD9BD8B5D1EC}"/>
              </a:ext>
            </a:extLst>
          </p:cNvPr>
          <p:cNvSpPr>
            <a:spLocks noGrp="1"/>
          </p:cNvSpPr>
          <p:nvPr>
            <p:ph idx="4294967295"/>
          </p:nvPr>
        </p:nvSpPr>
        <p:spPr>
          <a:xfrm>
            <a:off x="0" y="2071688"/>
            <a:ext cx="6713538" cy="4119562"/>
          </a:xfrm>
        </p:spPr>
        <p:txBody>
          <a:bodyPr vert="horz" lIns="91440" tIns="45720" rIns="91440" bIns="45720" rtlCol="0" anchor="t">
            <a:normAutofit fontScale="70000" lnSpcReduction="20000"/>
          </a:bodyPr>
          <a:lstStyle/>
          <a:p>
            <a:pPr marL="0" marR="0">
              <a:spcBef>
                <a:spcPts val="0"/>
              </a:spcBef>
              <a:spcAft>
                <a:spcPts val="600"/>
              </a:spcAft>
            </a:pPr>
            <a:endParaRPr lang="en-US" sz="2900">
              <a:effectLst/>
              <a:latin typeface="+mn-lt"/>
              <a:cs typeface="+mn-cs"/>
            </a:endParaRPr>
          </a:p>
          <a:p>
            <a:pPr marL="742950" marR="0" lvl="0">
              <a:spcBef>
                <a:spcPts val="0"/>
              </a:spcBef>
              <a:spcAft>
                <a:spcPts val="600"/>
              </a:spcAft>
            </a:pPr>
            <a:r>
              <a:rPr lang="en-US" sz="4000">
                <a:effectLst/>
                <a:latin typeface="+mn-lt"/>
                <a:cs typeface="+mn-cs"/>
              </a:rPr>
              <a:t>Planning and Implementation</a:t>
            </a:r>
          </a:p>
          <a:p>
            <a:pPr marL="742950" marR="0" lvl="0">
              <a:spcBef>
                <a:spcPts val="0"/>
              </a:spcBef>
              <a:spcAft>
                <a:spcPts val="600"/>
              </a:spcAft>
            </a:pPr>
            <a:endParaRPr lang="en-US" sz="4000">
              <a:latin typeface="+mn-lt"/>
              <a:cs typeface="+mn-cs"/>
            </a:endParaRPr>
          </a:p>
          <a:p>
            <a:pPr marL="742950" marR="0" lvl="0">
              <a:spcBef>
                <a:spcPts val="0"/>
              </a:spcBef>
              <a:spcAft>
                <a:spcPts val="600"/>
              </a:spcAft>
            </a:pPr>
            <a:r>
              <a:rPr lang="en-US" sz="4000">
                <a:effectLst/>
                <a:latin typeface="+mn-lt"/>
                <a:cs typeface="+mn-cs"/>
              </a:rPr>
              <a:t>Training, Professional Development, and Coaching</a:t>
            </a:r>
          </a:p>
          <a:p>
            <a:pPr marL="742950" marR="0" lvl="0">
              <a:spcBef>
                <a:spcPts val="0"/>
              </a:spcBef>
              <a:spcAft>
                <a:spcPts val="600"/>
              </a:spcAft>
            </a:pPr>
            <a:endParaRPr lang="en-US" sz="4000">
              <a:effectLst/>
              <a:latin typeface="+mn-lt"/>
              <a:cs typeface="+mn-cs"/>
            </a:endParaRPr>
          </a:p>
          <a:p>
            <a:pPr marL="742950" marR="0" lvl="0">
              <a:spcBef>
                <a:spcPts val="0"/>
              </a:spcBef>
              <a:spcAft>
                <a:spcPts val="600"/>
              </a:spcAft>
            </a:pPr>
            <a:r>
              <a:rPr lang="en-US" sz="4000">
                <a:effectLst/>
                <a:latin typeface="+mn-lt"/>
                <a:cs typeface="+mn-cs"/>
              </a:rPr>
              <a:t>Web-based IEP Creation Tools</a:t>
            </a:r>
          </a:p>
          <a:p>
            <a:pPr marL="0" marR="0" lvl="0">
              <a:spcBef>
                <a:spcPts val="0"/>
              </a:spcBef>
              <a:spcAft>
                <a:spcPts val="600"/>
              </a:spcAft>
            </a:pPr>
            <a:endParaRPr lang="en-US" sz="2200">
              <a:latin typeface="+mn-lt"/>
              <a:cs typeface="+mn-cs"/>
            </a:endParaRPr>
          </a:p>
          <a:p>
            <a:pPr marL="0" marR="0" lvl="0">
              <a:spcBef>
                <a:spcPts val="0"/>
              </a:spcBef>
              <a:spcAft>
                <a:spcPts val="600"/>
              </a:spcAft>
            </a:pPr>
            <a:endParaRPr lang="en-US" sz="2200">
              <a:latin typeface="+mn-lt"/>
              <a:cs typeface="+mn-cs"/>
            </a:endParaRPr>
          </a:p>
          <a:p>
            <a:pPr marL="0" marR="0" lvl="0">
              <a:spcBef>
                <a:spcPts val="0"/>
              </a:spcBef>
              <a:spcAft>
                <a:spcPts val="600"/>
              </a:spcAft>
            </a:pPr>
            <a:endParaRPr lang="en-US" sz="2200">
              <a:latin typeface="+mn-lt"/>
              <a:cs typeface="+mn-cs"/>
            </a:endParaRPr>
          </a:p>
          <a:p>
            <a:pPr marL="0" marR="0" lvl="0">
              <a:spcBef>
                <a:spcPts val="0"/>
              </a:spcBef>
              <a:spcAft>
                <a:spcPts val="600"/>
              </a:spcAft>
            </a:pPr>
            <a:endParaRPr lang="en-US" sz="2200">
              <a:latin typeface="+mn-lt"/>
              <a:cs typeface="+mn-cs"/>
            </a:endParaRPr>
          </a:p>
          <a:p>
            <a:pPr marL="0" marR="0" lvl="0" indent="0">
              <a:spcBef>
                <a:spcPts val="0"/>
              </a:spcBef>
              <a:spcAft>
                <a:spcPts val="600"/>
              </a:spcAft>
              <a:buNone/>
            </a:pPr>
            <a:endParaRPr lang="en-US" sz="2300">
              <a:latin typeface="+mn-lt"/>
              <a:cs typeface="+mn-cs"/>
            </a:endParaRPr>
          </a:p>
          <a:p>
            <a:pPr marL="0" indent="0">
              <a:spcBef>
                <a:spcPts val="0"/>
              </a:spcBef>
              <a:spcAft>
                <a:spcPts val="600"/>
              </a:spcAft>
              <a:buNone/>
            </a:pPr>
            <a:r>
              <a:rPr lang="en-US" sz="2000">
                <a:latin typeface="+mn-lt"/>
                <a:cs typeface="+mn-cs"/>
              </a:rPr>
              <a:t>*Grant funding is subject to the availability of federal funds. The above information is currently proposed and is subject to change before posting.</a:t>
            </a:r>
            <a:endParaRPr lang="en-US" sz="2000">
              <a:effectLst/>
              <a:latin typeface="+mn-lt"/>
              <a:cs typeface="+mn-cs"/>
            </a:endParaRPr>
          </a:p>
        </p:txBody>
      </p:sp>
      <p:pic>
        <p:nvPicPr>
          <p:cNvPr id="5" name="Picture 4" descr="Directional sign with colorful arrows">
            <a:extLst>
              <a:ext uri="{FF2B5EF4-FFF2-40B4-BE49-F238E27FC236}">
                <a16:creationId xmlns:a16="http://schemas.microsoft.com/office/drawing/2014/main" id="{BBA07A5A-41EB-5308-DA7B-A26CFD0C72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36095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695C3C-51D1-76F6-F3B3-F254CFB27CBE}"/>
              </a:ext>
            </a:extLst>
          </p:cNvPr>
          <p:cNvSpPr>
            <a:spLocks noGrp="1"/>
          </p:cNvSpPr>
          <p:nvPr>
            <p:ph type="title"/>
          </p:nvPr>
        </p:nvSpPr>
        <p:spPr/>
        <p:txBody>
          <a:bodyPr/>
          <a:lstStyle/>
          <a:p>
            <a:r>
              <a:rPr lang="en-US"/>
              <a:t>Allowable Costs for Grant Funding</a:t>
            </a:r>
          </a:p>
        </p:txBody>
      </p:sp>
      <p:sp>
        <p:nvSpPr>
          <p:cNvPr id="7" name="Content Placeholder 6">
            <a:extLst>
              <a:ext uri="{FF2B5EF4-FFF2-40B4-BE49-F238E27FC236}">
                <a16:creationId xmlns:a16="http://schemas.microsoft.com/office/drawing/2014/main" id="{4E850E0C-3158-2242-D8D5-351920CCEE97}"/>
              </a:ext>
            </a:extLst>
          </p:cNvPr>
          <p:cNvSpPr>
            <a:spLocks noGrp="1"/>
          </p:cNvSpPr>
          <p:nvPr>
            <p:ph sz="half" idx="1"/>
          </p:nvPr>
        </p:nvSpPr>
        <p:spPr>
          <a:xfrm>
            <a:off x="838199" y="2119256"/>
            <a:ext cx="6546273" cy="4057707"/>
          </a:xfrm>
        </p:spPr>
        <p:txBody>
          <a:bodyPr>
            <a:noAutofit/>
          </a:bodyPr>
          <a:lstStyle/>
          <a:p>
            <a:pPr marL="0" marR="0" indent="0">
              <a:spcBef>
                <a:spcPts val="0"/>
              </a:spcBef>
              <a:spcAft>
                <a:spcPts val="0"/>
              </a:spcAft>
              <a:buNone/>
            </a:pPr>
            <a:r>
              <a:rPr lang="en-US" sz="2000" b="1">
                <a:effectLst/>
                <a:latin typeface="+mn-lt"/>
              </a:rPr>
              <a:t>The following are allowable costs:</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Stipends and Salaries, Substitutes</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MTRS/fringe</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Development or updating of forms and resources related to IEP</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Updating web-based information and other communication needed with schools, districts, and families regarding the new IEP form.</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Supplies </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Printing and reproduction of training materials</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Consultant fees (e.g., professional development and program evaluation)</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Travel for professional development activities</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mn-lt"/>
              </a:rPr>
              <a:t>Computer hardware or software, including licenses and web-based IEP development tools</a:t>
            </a:r>
          </a:p>
        </p:txBody>
      </p:sp>
      <p:sp>
        <p:nvSpPr>
          <p:cNvPr id="8" name="Content Placeholder 7">
            <a:extLst>
              <a:ext uri="{FF2B5EF4-FFF2-40B4-BE49-F238E27FC236}">
                <a16:creationId xmlns:a16="http://schemas.microsoft.com/office/drawing/2014/main" id="{09F0F3DC-6471-FC0A-FC4B-2BF991BE7406}"/>
              </a:ext>
            </a:extLst>
          </p:cNvPr>
          <p:cNvSpPr>
            <a:spLocks noGrp="1"/>
          </p:cNvSpPr>
          <p:nvPr>
            <p:ph sz="half" idx="2"/>
          </p:nvPr>
        </p:nvSpPr>
        <p:spPr>
          <a:xfrm>
            <a:off x="7536872" y="2119256"/>
            <a:ext cx="3816927" cy="4057707"/>
          </a:xfrm>
        </p:spPr>
        <p:txBody>
          <a:bodyPr/>
          <a:lstStyle/>
          <a:p>
            <a:pPr marL="0" marR="0" indent="0">
              <a:spcBef>
                <a:spcPts val="0"/>
              </a:spcBef>
              <a:spcAft>
                <a:spcPts val="0"/>
              </a:spcAft>
              <a:buNone/>
            </a:pPr>
            <a:r>
              <a:rPr lang="en-US" sz="1800" b="1">
                <a:effectLst/>
                <a:latin typeface="+mn-lt"/>
              </a:rPr>
              <a:t>The following are not allowable costs: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mn-lt"/>
              </a:rPr>
              <a:t>Food and refreshments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mn-lt"/>
              </a:rPr>
              <a:t>Indirect costs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mn-lt"/>
              </a:rPr>
              <a:t>Advertising</a:t>
            </a: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mn-lt"/>
              </a:rPr>
              <a:t>Maintenance/repairs</a:t>
            </a:r>
          </a:p>
          <a:p>
            <a:endParaRPr lang="en-US"/>
          </a:p>
        </p:txBody>
      </p:sp>
      <p:sp>
        <p:nvSpPr>
          <p:cNvPr id="9" name="TextBox 8">
            <a:extLst>
              <a:ext uri="{FF2B5EF4-FFF2-40B4-BE49-F238E27FC236}">
                <a16:creationId xmlns:a16="http://schemas.microsoft.com/office/drawing/2014/main" id="{986C2F90-3671-2FC2-B186-05D00AF8C01E}"/>
              </a:ext>
            </a:extLst>
          </p:cNvPr>
          <p:cNvSpPr txBox="1"/>
          <p:nvPr/>
        </p:nvSpPr>
        <p:spPr>
          <a:xfrm>
            <a:off x="7744691" y="4696691"/>
            <a:ext cx="4003963" cy="1077218"/>
          </a:xfrm>
          <a:prstGeom prst="rect">
            <a:avLst/>
          </a:prstGeom>
          <a:noFill/>
        </p:spPr>
        <p:txBody>
          <a:bodyPr wrap="square" rtlCol="0">
            <a:spAutoFit/>
          </a:bodyPr>
          <a:lstStyle/>
          <a:p>
            <a:pPr marL="0" indent="0">
              <a:spcBef>
                <a:spcPts val="0"/>
              </a:spcBef>
              <a:buNone/>
            </a:pPr>
            <a:r>
              <a:rPr lang="en-US" sz="1600">
                <a:latin typeface="+mn-lt"/>
                <a:ea typeface="Times New Roman" panose="02020603050405020304" pitchFamily="18" charset="0"/>
              </a:rPr>
              <a:t>*Grant funding is subject to the availability of federal funds. The above information is currently proposed and is subject to change before posting.</a:t>
            </a:r>
            <a:endParaRPr lang="en-US" sz="1600">
              <a:effectLst/>
              <a:latin typeface="+mn-lt"/>
              <a:ea typeface="Times New Roman" panose="02020603050405020304" pitchFamily="18" charset="0"/>
            </a:endParaRPr>
          </a:p>
        </p:txBody>
      </p:sp>
    </p:spTree>
    <p:extLst>
      <p:ext uri="{BB962C8B-B14F-4D97-AF65-F5344CB8AC3E}">
        <p14:creationId xmlns:p14="http://schemas.microsoft.com/office/powerpoint/2010/main" val="332896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Arial"/>
                <a:cs typeface="Arial"/>
              </a:rPr>
              <a:t>Today’s Agenda</a:t>
            </a:r>
            <a:endParaRPr lang="en-US"/>
          </a:p>
        </p:txBody>
      </p:sp>
      <p:sp>
        <p:nvSpPr>
          <p:cNvPr id="2" name="Content Placeholder 1">
            <a:extLst>
              <a:ext uri="{FF2B5EF4-FFF2-40B4-BE49-F238E27FC236}">
                <a16:creationId xmlns:a16="http://schemas.microsoft.com/office/drawing/2014/main" id="{33B39894-F690-F15C-830E-06EF3ECA7F96}"/>
              </a:ext>
            </a:extLst>
          </p:cNvPr>
          <p:cNvSpPr>
            <a:spLocks noGrp="1"/>
          </p:cNvSpPr>
          <p:nvPr>
            <p:ph idx="1"/>
          </p:nvPr>
        </p:nvSpPr>
        <p:spPr>
          <a:xfrm>
            <a:off x="838200" y="2086984"/>
            <a:ext cx="4346532" cy="4052559"/>
          </a:xfrm>
        </p:spPr>
        <p:txBody>
          <a:bodyPr vert="horz" lIns="91440" tIns="45720" rIns="91440" bIns="45720" rtlCol="0" anchor="t">
            <a:normAutofit/>
          </a:bodyPr>
          <a:lstStyle/>
          <a:p>
            <a:pPr>
              <a:spcBef>
                <a:spcPts val="0"/>
              </a:spcBef>
            </a:pPr>
            <a:r>
              <a:rPr lang="en-US" sz="3600" b="0" i="0">
                <a:solidFill>
                  <a:srgbClr val="000000"/>
                </a:solidFill>
                <a:effectLst/>
                <a:latin typeface="inherit"/>
                <a:cs typeface="Arial"/>
              </a:rPr>
              <a:t>Special Education </a:t>
            </a:r>
            <a:r>
              <a:rPr lang="en-US" sz="3600">
                <a:solidFill>
                  <a:srgbClr val="000000"/>
                </a:solidFill>
                <a:latin typeface="inherit"/>
                <a:cs typeface="Arial"/>
              </a:rPr>
              <a:t>U</a:t>
            </a:r>
            <a:r>
              <a:rPr lang="en-US" sz="3600" b="0" i="0">
                <a:solidFill>
                  <a:srgbClr val="000000"/>
                </a:solidFill>
                <a:effectLst/>
                <a:latin typeface="inherit"/>
                <a:cs typeface="Arial"/>
              </a:rPr>
              <a:t>pdates and Reminders</a:t>
            </a:r>
          </a:p>
          <a:p>
            <a:pPr>
              <a:spcBef>
                <a:spcPts val="0"/>
              </a:spcBef>
            </a:pPr>
            <a:endParaRPr lang="en-US" sz="3600">
              <a:solidFill>
                <a:srgbClr val="000000"/>
              </a:solidFill>
              <a:latin typeface="inherit"/>
              <a:cs typeface="Arial"/>
            </a:endParaRPr>
          </a:p>
          <a:p>
            <a:pPr>
              <a:spcBef>
                <a:spcPts val="0"/>
              </a:spcBef>
            </a:pPr>
            <a:r>
              <a:rPr lang="en-US" sz="3600">
                <a:solidFill>
                  <a:srgbClr val="000000"/>
                </a:solidFill>
                <a:latin typeface="inherit"/>
                <a:cs typeface="Arial"/>
              </a:rPr>
              <a:t>New IEP Updates</a:t>
            </a:r>
            <a:endParaRPr lang="en-US" sz="3600" b="0" i="0">
              <a:solidFill>
                <a:srgbClr val="000000"/>
              </a:solidFill>
              <a:effectLst/>
              <a:latin typeface="inherit"/>
              <a:cs typeface="Arial"/>
            </a:endParaRPr>
          </a:p>
        </p:txBody>
      </p:sp>
      <p:sp>
        <p:nvSpPr>
          <p:cNvPr id="5" name="Rectangle 4">
            <a:extLst>
              <a:ext uri="{FF2B5EF4-FFF2-40B4-BE49-F238E27FC236}">
                <a16:creationId xmlns:a16="http://schemas.microsoft.com/office/drawing/2014/main" id="{D17347F6-688B-5C87-9131-FDA3C264C319}"/>
              </a:ext>
            </a:extLst>
          </p:cNvPr>
          <p:cNvSpPr/>
          <p:nvPr/>
        </p:nvSpPr>
        <p:spPr>
          <a:xfrm>
            <a:off x="5968564" y="102614"/>
            <a:ext cx="5734372" cy="633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2D4067-4812-DA08-B2C5-F8556DC6F270}"/>
              </a:ext>
            </a:extLst>
          </p:cNvPr>
          <p:cNvSpPr>
            <a:spLocks noGrp="1"/>
          </p:cNvSpPr>
          <p:nvPr>
            <p:ph type="title" idx="4294967295"/>
          </p:nvPr>
        </p:nvSpPr>
        <p:spPr>
          <a:xfrm>
            <a:off x="767255" y="101490"/>
            <a:ext cx="11017250" cy="1435100"/>
          </a:xfrm>
        </p:spPr>
        <p:txBody>
          <a:bodyPr vert="horz" lIns="91440" tIns="45720" rIns="91440" bIns="45720" rtlCol="0" anchor="b">
            <a:normAutofit/>
          </a:bodyPr>
          <a:lstStyle/>
          <a:p>
            <a:r>
              <a:rPr lang="en-US" sz="5400">
                <a:solidFill>
                  <a:schemeClr val="tx1"/>
                </a:solidFill>
                <a:latin typeface="+mj-lt"/>
                <a:cs typeface="+mj-cs"/>
              </a:rPr>
              <a:t>How do schools and districts apply?</a:t>
            </a:r>
          </a:p>
        </p:txBody>
      </p:sp>
      <p:sp>
        <p:nvSpPr>
          <p:cNvPr id="6" name="Content Placeholder 5">
            <a:extLst>
              <a:ext uri="{FF2B5EF4-FFF2-40B4-BE49-F238E27FC236}">
                <a16:creationId xmlns:a16="http://schemas.microsoft.com/office/drawing/2014/main" id="{D05B6854-DB15-8174-4AAA-F2E3D6206F05}"/>
              </a:ext>
            </a:extLst>
          </p:cNvPr>
          <p:cNvSpPr>
            <a:spLocks noGrp="1"/>
          </p:cNvSpPr>
          <p:nvPr>
            <p:ph idx="4294967295"/>
          </p:nvPr>
        </p:nvSpPr>
        <p:spPr>
          <a:xfrm>
            <a:off x="575278" y="2093976"/>
            <a:ext cx="6713538" cy="4119562"/>
          </a:xfrm>
        </p:spPr>
        <p:txBody>
          <a:bodyPr vert="horz" lIns="91440" tIns="45720" rIns="91440" bIns="45720" rtlCol="0" anchor="t">
            <a:normAutofit/>
          </a:bodyPr>
          <a:lstStyle/>
          <a:p>
            <a:r>
              <a:rPr lang="en-US" sz="2200">
                <a:latin typeface="+mn-lt"/>
                <a:cs typeface="+mn-cs"/>
              </a:rPr>
              <a:t>RFP Application Submission (to be posted soon)</a:t>
            </a:r>
          </a:p>
          <a:p>
            <a:r>
              <a:rPr lang="en-US" sz="2200">
                <a:latin typeface="+mn-lt"/>
                <a:cs typeface="+mn-cs"/>
              </a:rPr>
              <a:t>Explanation of how the proposed activities contribute to systemic improvement in one of the identified goals</a:t>
            </a:r>
          </a:p>
          <a:p>
            <a:r>
              <a:rPr lang="en-US" sz="2200">
                <a:latin typeface="+mn-lt"/>
                <a:cs typeface="+mn-cs"/>
              </a:rPr>
              <a:t>Submitted </a:t>
            </a:r>
            <a:r>
              <a:rPr lang="en-US" sz="2200">
                <a:effectLst/>
                <a:latin typeface="+mn-lt"/>
                <a:cs typeface="+mn-cs"/>
              </a:rPr>
              <a:t>in our new GEM$ system</a:t>
            </a:r>
          </a:p>
          <a:p>
            <a:r>
              <a:rPr lang="en-US" sz="2200">
                <a:effectLst/>
                <a:latin typeface="+mn-lt"/>
                <a:cs typeface="+mn-cs"/>
              </a:rPr>
              <a:t>Must have LEA/Organization user roles established in GEM$</a:t>
            </a:r>
            <a:endParaRPr lang="en-US" sz="2200">
              <a:latin typeface="+mn-lt"/>
              <a:cs typeface="+mn-cs"/>
            </a:endParaRPr>
          </a:p>
          <a:p>
            <a:r>
              <a:rPr lang="en-US" sz="2200" u="sng">
                <a:effectLst/>
                <a:latin typeface="+mn-lt"/>
                <a:cs typeface="+mn-cs"/>
                <a:hlinkClick r:id="rId3" tooltip="External Link, Opens in New Window"/>
              </a:rPr>
              <a:t>Training Videos and slides at Grants for Education Management System Home</a:t>
            </a:r>
            <a:endParaRPr lang="en-US" sz="2200" u="sng">
              <a:effectLst/>
              <a:latin typeface="+mn-lt"/>
              <a:cs typeface="+mn-cs"/>
            </a:endParaRPr>
          </a:p>
        </p:txBody>
      </p:sp>
      <p:pic>
        <p:nvPicPr>
          <p:cNvPr id="3" name="Picture 2" descr="Close-up of two people's hands pointing at laptop screen with stack of 4 books in background, one person holding a pen">
            <a:extLst>
              <a:ext uri="{FF2B5EF4-FFF2-40B4-BE49-F238E27FC236}">
                <a16:creationId xmlns:a16="http://schemas.microsoft.com/office/drawing/2014/main" id="{6D2D47F1-13B3-BEF5-FE04-2136C382C7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4121973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normAutofit fontScale="90000"/>
          </a:bodyPr>
          <a:lstStyle/>
          <a:p>
            <a:pPr algn="ctr"/>
            <a:r>
              <a:rPr lang="en-US"/>
              <a:t>Internal and External Stakeholder Development</a:t>
            </a:r>
          </a:p>
        </p:txBody>
      </p:sp>
    </p:spTree>
    <p:extLst>
      <p:ext uri="{BB962C8B-B14F-4D97-AF65-F5344CB8AC3E}">
        <p14:creationId xmlns:p14="http://schemas.microsoft.com/office/powerpoint/2010/main" val="159830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72CDB0-74D4-53A8-0B70-847F580F8E64}"/>
              </a:ext>
            </a:extLst>
          </p:cNvPr>
          <p:cNvSpPr>
            <a:spLocks noGrp="1"/>
          </p:cNvSpPr>
          <p:nvPr>
            <p:ph type="title"/>
          </p:nvPr>
        </p:nvSpPr>
        <p:spPr/>
        <p:txBody>
          <a:bodyPr>
            <a:normAutofit fontScale="90000"/>
          </a:bodyPr>
          <a:lstStyle/>
          <a:p>
            <a:r>
              <a:rPr lang="en-US"/>
              <a:t>Trainings Completed During Spring/Summer 2023</a:t>
            </a:r>
          </a:p>
        </p:txBody>
      </p:sp>
      <p:sp>
        <p:nvSpPr>
          <p:cNvPr id="2" name="Content Placeholder 1">
            <a:extLst>
              <a:ext uri="{FF2B5EF4-FFF2-40B4-BE49-F238E27FC236}">
                <a16:creationId xmlns:a16="http://schemas.microsoft.com/office/drawing/2014/main" id="{402273E6-0A58-76E4-F54E-514916AF643C}"/>
              </a:ext>
            </a:extLst>
          </p:cNvPr>
          <p:cNvSpPr>
            <a:spLocks noGrp="1"/>
          </p:cNvSpPr>
          <p:nvPr>
            <p:ph sz="half" idx="1"/>
          </p:nvPr>
        </p:nvSpPr>
        <p:spPr/>
        <p:txBody>
          <a:bodyPr vert="horz" lIns="91440" tIns="45720" rIns="91440" bIns="45720" rtlCol="0" anchor="t">
            <a:normAutofit/>
          </a:bodyPr>
          <a:lstStyle/>
          <a:p>
            <a:r>
              <a:rPr lang="en-US" b="1"/>
              <a:t>DESE and BSEA Trainings</a:t>
            </a:r>
          </a:p>
          <a:p>
            <a:pPr lvl="1"/>
            <a:r>
              <a:rPr lang="en-US">
                <a:latin typeface="Arial"/>
                <a:cs typeface="Arial"/>
              </a:rPr>
              <a:t>Bureau of Special Education Appeals</a:t>
            </a:r>
            <a:endParaRPr lang="en-US"/>
          </a:p>
          <a:p>
            <a:pPr lvl="1"/>
            <a:r>
              <a:rPr lang="en-US">
                <a:latin typeface="Arial"/>
                <a:cs typeface="Arial"/>
              </a:rPr>
              <a:t>DESE Special Education Teams</a:t>
            </a:r>
            <a:endParaRPr lang="en-US"/>
          </a:p>
          <a:p>
            <a:pPr lvl="1"/>
            <a:r>
              <a:rPr lang="en-US" sz="2400">
                <a:latin typeface="Arial"/>
                <a:cs typeface="Arial"/>
              </a:rPr>
              <a:t>Drop-in Sessions for DESE Staff</a:t>
            </a:r>
          </a:p>
        </p:txBody>
      </p:sp>
      <p:sp>
        <p:nvSpPr>
          <p:cNvPr id="3" name="Content Placeholder 2">
            <a:extLst>
              <a:ext uri="{FF2B5EF4-FFF2-40B4-BE49-F238E27FC236}">
                <a16:creationId xmlns:a16="http://schemas.microsoft.com/office/drawing/2014/main" id="{733293D7-DB08-F890-AC1F-4EED8EC99CDD}"/>
              </a:ext>
            </a:extLst>
          </p:cNvPr>
          <p:cNvSpPr>
            <a:spLocks noGrp="1"/>
          </p:cNvSpPr>
          <p:nvPr>
            <p:ph sz="half" idx="2"/>
          </p:nvPr>
        </p:nvSpPr>
        <p:spPr/>
        <p:txBody>
          <a:bodyPr vert="horz" lIns="91440" tIns="45720" rIns="91440" bIns="45720" rtlCol="0" anchor="t">
            <a:normAutofit lnSpcReduction="10000"/>
          </a:bodyPr>
          <a:lstStyle/>
          <a:p>
            <a:r>
              <a:rPr lang="en-US" b="1">
                <a:latin typeface="Arial"/>
                <a:cs typeface="Arial"/>
              </a:rPr>
              <a:t>External Trainings</a:t>
            </a:r>
            <a:endParaRPr lang="en-US" b="1"/>
          </a:p>
          <a:p>
            <a:pPr lvl="1"/>
            <a:r>
              <a:rPr lang="en-US">
                <a:effectLst/>
                <a:latin typeface="Arial"/>
                <a:ea typeface="Calibri" panose="020F0502020204030204" pitchFamily="34" charset="0"/>
                <a:cs typeface="Arial"/>
              </a:rPr>
              <a:t>Advocates (e.g. Education Law Task Force, FCSN Greater Boston Legal Services, MAC, </a:t>
            </a:r>
            <a:r>
              <a:rPr lang="en-US" err="1">
                <a:effectLst/>
                <a:latin typeface="Arial"/>
                <a:ea typeface="Calibri" panose="020F0502020204030204" pitchFamily="34" charset="0"/>
                <a:cs typeface="Arial"/>
              </a:rPr>
              <a:t>SPaN</a:t>
            </a:r>
            <a:r>
              <a:rPr lang="en-US">
                <a:latin typeface="Arial"/>
                <a:ea typeface="Calibri" panose="020F0502020204030204" pitchFamily="34" charset="0"/>
                <a:cs typeface="Arial"/>
              </a:rPr>
              <a:t>, </a:t>
            </a:r>
            <a:r>
              <a:rPr lang="en-US" err="1">
                <a:effectLst/>
                <a:latin typeface="Arial"/>
                <a:ea typeface="Calibri" panose="020F0502020204030204" pitchFamily="34" charset="0"/>
                <a:cs typeface="Arial"/>
              </a:rPr>
              <a:t>SpedWatch</a:t>
            </a:r>
            <a:r>
              <a:rPr lang="en-US">
                <a:effectLst/>
                <a:latin typeface="Arial"/>
                <a:ea typeface="Calibri" panose="020F0502020204030204" pitchFamily="34" charset="0"/>
                <a:cs typeface="Arial"/>
              </a:rPr>
              <a:t>)</a:t>
            </a:r>
            <a:endParaRPr lang="en-US">
              <a:latin typeface="Arial"/>
              <a:ea typeface="Calibri" panose="020F0502020204030204" pitchFamily="34" charset="0"/>
              <a:cs typeface="Arial"/>
            </a:endParaRPr>
          </a:p>
          <a:p>
            <a:pPr lvl="1"/>
            <a:r>
              <a:rPr lang="en-US">
                <a:solidFill>
                  <a:srgbClr val="000000"/>
                </a:solidFill>
                <a:effectLst/>
                <a:latin typeface="Arial"/>
                <a:ea typeface="Calibri" panose="020F0502020204030204" pitchFamily="34" charset="0"/>
                <a:cs typeface="Arial"/>
              </a:rPr>
              <a:t>IEP </a:t>
            </a:r>
            <a:r>
              <a:rPr lang="en-US">
                <a:solidFill>
                  <a:srgbClr val="000000"/>
                </a:solidFill>
                <a:latin typeface="Arial"/>
                <a:ea typeface="Calibri" panose="020F0502020204030204" pitchFamily="34" charset="0"/>
                <a:cs typeface="Arial"/>
              </a:rPr>
              <a:t>s</a:t>
            </a:r>
            <a:r>
              <a:rPr lang="en-US">
                <a:solidFill>
                  <a:srgbClr val="000000"/>
                </a:solidFill>
                <a:effectLst/>
                <a:latin typeface="Arial"/>
                <a:ea typeface="Calibri" panose="020F0502020204030204" pitchFamily="34" charset="0"/>
                <a:cs typeface="Arial"/>
              </a:rPr>
              <a:t>oftware vendors</a:t>
            </a:r>
          </a:p>
          <a:p>
            <a:pPr lvl="1"/>
            <a:r>
              <a:rPr lang="en-US">
                <a:solidFill>
                  <a:srgbClr val="000000"/>
                </a:solidFill>
                <a:effectLst/>
                <a:latin typeface="Arial"/>
                <a:ea typeface="Calibri" panose="020F0502020204030204" pitchFamily="34" charset="0"/>
                <a:cs typeface="Arial"/>
              </a:rPr>
              <a:t>Professional organizations (e.g., MASS)</a:t>
            </a:r>
          </a:p>
          <a:p>
            <a:pPr lvl="1"/>
            <a:r>
              <a:rPr lang="en-US">
                <a:effectLst/>
                <a:latin typeface="Arial"/>
                <a:ea typeface="Calibri" panose="020F0502020204030204" pitchFamily="34" charset="0"/>
                <a:cs typeface="Arial"/>
              </a:rPr>
              <a:t>State agency partners (e.g., </a:t>
            </a:r>
            <a:r>
              <a:rPr lang="en-US">
                <a:solidFill>
                  <a:srgbClr val="000000"/>
                </a:solidFill>
                <a:effectLst/>
                <a:latin typeface="Arial"/>
                <a:ea typeface="Calibri" panose="020F0502020204030204" pitchFamily="34" charset="0"/>
                <a:cs typeface="Arial"/>
              </a:rPr>
              <a:t>Autism Commission, </a:t>
            </a:r>
            <a:r>
              <a:rPr lang="en-US">
                <a:effectLst/>
                <a:latin typeface="Arial"/>
                <a:ea typeface="Calibri" panose="020F0502020204030204" pitchFamily="34" charset="0"/>
                <a:cs typeface="Arial"/>
              </a:rPr>
              <a:t>DDS, </a:t>
            </a:r>
            <a:r>
              <a:rPr lang="en-US">
                <a:solidFill>
                  <a:srgbClr val="000000"/>
                </a:solidFill>
                <a:effectLst/>
                <a:latin typeface="Arial"/>
                <a:ea typeface="Calibri" panose="020F0502020204030204" pitchFamily="34" charset="0"/>
                <a:cs typeface="Arial"/>
              </a:rPr>
              <a:t>DHE, DMH, DOC, </a:t>
            </a:r>
            <a:r>
              <a:rPr lang="en-US">
                <a:effectLst/>
                <a:latin typeface="Arial"/>
                <a:ea typeface="Calibri" panose="020F0502020204030204" pitchFamily="34" charset="0"/>
                <a:cs typeface="Arial"/>
              </a:rPr>
              <a:t>DPH, </a:t>
            </a:r>
            <a:r>
              <a:rPr lang="en-US">
                <a:solidFill>
                  <a:srgbClr val="000000"/>
                </a:solidFill>
                <a:effectLst/>
                <a:latin typeface="Arial"/>
                <a:ea typeface="Calibri" panose="020F0502020204030204" pitchFamily="34" charset="0"/>
                <a:cs typeface="Arial"/>
              </a:rPr>
              <a:t>DYS </a:t>
            </a:r>
            <a:r>
              <a:rPr lang="en-US">
                <a:effectLst/>
                <a:latin typeface="Arial"/>
                <a:ea typeface="Calibri" panose="020F0502020204030204" pitchFamily="34" charset="0"/>
                <a:cs typeface="Arial"/>
              </a:rPr>
              <a:t>EEC, MCB, </a:t>
            </a:r>
            <a:r>
              <a:rPr lang="en-US">
                <a:solidFill>
                  <a:srgbClr val="000000"/>
                </a:solidFill>
                <a:effectLst/>
                <a:latin typeface="Arial"/>
                <a:ea typeface="Calibri" panose="020F0502020204030204" pitchFamily="34" charset="0"/>
                <a:cs typeface="Arial"/>
              </a:rPr>
              <a:t>MCDHH, MRC)</a:t>
            </a:r>
          </a:p>
          <a:p>
            <a:pPr lvl="1"/>
            <a:endParaRPr lang="en-US"/>
          </a:p>
          <a:p>
            <a:pPr lvl="1"/>
            <a:endParaRPr lang="en-US"/>
          </a:p>
        </p:txBody>
      </p:sp>
    </p:spTree>
    <p:extLst>
      <p:ext uri="{BB962C8B-B14F-4D97-AF65-F5344CB8AC3E}">
        <p14:creationId xmlns:p14="http://schemas.microsoft.com/office/powerpoint/2010/main" val="362491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6600">
                <a:solidFill>
                  <a:schemeClr val="bg1"/>
                </a:solidFill>
                <a:latin typeface="Calibri"/>
                <a:cs typeface="Arial"/>
              </a:rPr>
              <a:t>Q&amp;A</a:t>
            </a:r>
            <a:endParaRPr lang="en-US" sz="6600">
              <a:solidFill>
                <a:schemeClr val="bg1"/>
              </a:solidFill>
              <a:latin typeface="Calibri"/>
            </a:endParaRPr>
          </a:p>
        </p:txBody>
      </p:sp>
    </p:spTree>
    <p:extLst>
      <p:ext uri="{BB962C8B-B14F-4D97-AF65-F5344CB8AC3E}">
        <p14:creationId xmlns:p14="http://schemas.microsoft.com/office/powerpoint/2010/main" val="387313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95C7FEAE-FE14-044D-0B37-6FFBE348D26A}"/>
              </a:ext>
              <a:ext uri="{C183D7F6-B498-43B3-948B-1728B52AA6E4}">
                <adec:decorative xmlns:adec="http://schemas.microsoft.com/office/drawing/2017/decorative" val="1"/>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r="-2"/>
          <a:stretch/>
        </p:blipFill>
        <p:spPr>
          <a:xfrm>
            <a:off x="20" y="1"/>
            <a:ext cx="12191980" cy="6857999"/>
          </a:xfrm>
          <a:prstGeom prst="rect">
            <a:avLst/>
          </a:prstGeom>
        </p:spPr>
      </p:pic>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C096A96B-A4E0-2CF8-2076-11B0A60DE885}"/>
              </a:ext>
            </a:extLst>
          </p:cNvPr>
          <p:cNvSpPr txBox="1">
            <a:spLocks noGrp="1"/>
          </p:cNvSpPr>
          <p:nvPr>
            <p:ph type="title" idx="4294967295"/>
          </p:nvPr>
        </p:nvSpPr>
        <p:spPr>
          <a:xfrm>
            <a:off x="774915" y="213101"/>
            <a:ext cx="1077132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a:ln>
                  <a:noFill/>
                </a:ln>
                <a:solidFill>
                  <a:prstClr val="white"/>
                </a:solidFill>
                <a:effectLst/>
                <a:uLnTx/>
                <a:uFillTx/>
                <a:latin typeface="Segoe UI"/>
                <a:ea typeface="+mn-ea"/>
                <a:cs typeface="+mn-cs"/>
              </a:rPr>
              <a:t>DESE's Educational Vision </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A35078BC-CE99-1365-ED2D-0F2A72F17D18}"/>
              </a:ext>
            </a:extLst>
          </p:cNvPr>
          <p:cNvSpPr/>
          <p:nvPr/>
        </p:nvSpPr>
        <p:spPr>
          <a:xfrm>
            <a:off x="510152" y="878237"/>
            <a:ext cx="4081220"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a:ea typeface="+mn-ea"/>
                <a:cs typeface="Segoe UI"/>
              </a:rPr>
              <a:t>What principles guide our work?</a:t>
            </a:r>
          </a:p>
        </p:txBody>
      </p:sp>
      <p:sp>
        <p:nvSpPr>
          <p:cNvPr id="553" name="Title 1">
            <a:extLst>
              <a:ext uri="{FF2B5EF4-FFF2-40B4-BE49-F238E27FC236}">
                <a16:creationId xmlns:a16="http://schemas.microsoft.com/office/drawing/2014/main" id="{3A3366CD-A5C2-94DF-55FC-6F58324B681A}"/>
              </a:ext>
              <a:ext uri="{C183D7F6-B498-43B3-948B-1728B52AA6E4}">
                <adec:decorative xmlns:adec="http://schemas.microsoft.com/office/drawing/2017/decorative" val="1"/>
              </a:ext>
            </a:extLst>
          </p:cNvPr>
          <p:cNvSpPr txBox="1">
            <a:spLocks/>
          </p:cNvSpPr>
          <p:nvPr/>
        </p:nvSpPr>
        <p:spPr>
          <a:xfrm>
            <a:off x="513707" y="1815956"/>
            <a:ext cx="3752281" cy="4726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FFFF00"/>
                </a:solidFill>
                <a:effectLst/>
                <a:uLnTx/>
                <a:uFillTx/>
                <a:latin typeface="Calibri"/>
                <a:ea typeface="+mj-ea"/>
                <a:cs typeface="Calibri"/>
              </a:rPr>
              <a:t>All students in Massachusetts, </a:t>
            </a:r>
            <a:r>
              <a:rPr kumimoji="0" lang="en-US" sz="2200" b="0" i="1" u="none" strike="noStrike" kern="1200" cap="none" spc="0" normalizeH="0" baseline="0" noProof="0">
                <a:ln>
                  <a:noFill/>
                </a:ln>
                <a:solidFill>
                  <a:srgbClr val="FFFF00"/>
                </a:solidFill>
                <a:effectLst/>
                <a:uLnTx/>
                <a:uFillTx/>
                <a:latin typeface="Calibri"/>
                <a:ea typeface="+mj-ea"/>
                <a:cs typeface="Calibri"/>
              </a:rPr>
              <a:t>particularly students from historically underserved groups and communities</a:t>
            </a: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FFFF00"/>
                </a:solidFill>
                <a:effectLst/>
                <a:uLnTx/>
                <a:uFillTx/>
                <a:latin typeface="Calibri"/>
                <a:ea typeface="+mj-ea"/>
                <a:cs typeface="Calibri"/>
              </a:rPr>
              <a:t>Culturally and linguistically sustaining classroom and school practices</a:t>
            </a: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FFFF00"/>
                </a:solidFill>
                <a:effectLst/>
                <a:uLnTx/>
                <a:uFillTx/>
                <a:latin typeface="Calibri"/>
                <a:ea typeface="+mj-ea"/>
                <a:cs typeface="Calibri"/>
              </a:rPr>
              <a:t>High expectations with targeted support</a:t>
            </a: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a:ln>
                <a:noFill/>
              </a:ln>
              <a:solidFill>
                <a:srgbClr val="FFFF00"/>
              </a:solidFill>
              <a:effectLst/>
              <a:uLnTx/>
              <a:uFillTx/>
              <a:latin typeface="Segoe UI Semibold" panose="020B0702040204020203" pitchFamily="34" charset="0"/>
              <a:ea typeface="+mj-ea"/>
              <a:cs typeface="Segoe UI Semibold" panose="020B0702040204020203" pitchFamily="34" charset="0"/>
            </a:endParaRPr>
          </a:p>
        </p:txBody>
      </p:sp>
      <p:sp>
        <p:nvSpPr>
          <p:cNvPr id="17" name="Rectangle 16">
            <a:extLst>
              <a:ext uri="{FF2B5EF4-FFF2-40B4-BE49-F238E27FC236}">
                <a16:creationId xmlns:a16="http://schemas.microsoft.com/office/drawing/2014/main" id="{9E5DA193-DC14-3CC8-589D-C2749362E917}"/>
              </a:ext>
            </a:extLst>
          </p:cNvPr>
          <p:cNvSpPr/>
          <p:nvPr/>
        </p:nvSpPr>
        <p:spPr>
          <a:xfrm>
            <a:off x="5301711" y="878235"/>
            <a:ext cx="5514812"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a:ea typeface="+mn-ea"/>
                <a:cs typeface="Segoe UI"/>
              </a:rPr>
              <a:t>What does that look like in a classroom?</a:t>
            </a:r>
          </a:p>
        </p:txBody>
      </p:sp>
      <p:graphicFrame>
        <p:nvGraphicFramePr>
          <p:cNvPr id="6" name="Content Placeholder 2" descr="All students are known and valued.&#10;Learning experiences are relevant, real-world, and interactive.&#10;Individualized support enable students to excel at grade level and beyond.">
            <a:extLst>
              <a:ext uri="{FF2B5EF4-FFF2-40B4-BE49-F238E27FC236}">
                <a16:creationId xmlns:a16="http://schemas.microsoft.com/office/drawing/2014/main" id="{88F214CC-0BF0-4411-DDFB-08A59443F106}"/>
              </a:ext>
            </a:extLst>
          </p:cNvPr>
          <p:cNvGraphicFramePr>
            <a:graphicFrameLocks/>
          </p:cNvGraphicFramePr>
          <p:nvPr>
            <p:extLst>
              <p:ext uri="{D42A27DB-BD31-4B8C-83A1-F6EECF244321}">
                <p14:modId xmlns:p14="http://schemas.microsoft.com/office/powerpoint/2010/main" val="2275960538"/>
              </p:ext>
            </p:extLst>
          </p:nvPr>
        </p:nvGraphicFramePr>
        <p:xfrm>
          <a:off x="5155379" y="1905353"/>
          <a:ext cx="5809261" cy="3886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1" name="Rectangle 630">
            <a:extLst>
              <a:ext uri="{FF2B5EF4-FFF2-40B4-BE49-F238E27FC236}">
                <a16:creationId xmlns:a16="http://schemas.microsoft.com/office/drawing/2014/main" id="{0B529273-E150-9609-5546-171F7F7A3724}"/>
              </a:ext>
            </a:extLst>
          </p:cNvPr>
          <p:cNvSpPr/>
          <p:nvPr/>
        </p:nvSpPr>
        <p:spPr>
          <a:xfrm>
            <a:off x="6586780" y="6257440"/>
            <a:ext cx="4417016" cy="3487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chemeClr val="tx1"/>
                </a:solidFill>
                <a:effectLst/>
                <a:uLnTx/>
                <a:uFillTx/>
                <a:latin typeface="Segoe UI"/>
                <a:ea typeface="+mn-ea"/>
                <a:cs typeface="Segoe UI"/>
                <a:hlinkClick r:id="rId9">
                  <a:extLst>
                    <a:ext uri="{A12FA001-AC4F-418D-AE19-62706E023703}">
                      <ahyp:hlinkClr xmlns:ahyp="http://schemas.microsoft.com/office/drawing/2018/hyperlinkcolor" val="tx"/>
                    </a:ext>
                  </a:extLst>
                </a:hlinkClick>
              </a:rPr>
              <a:t>Hyperlink to Ed Vision</a:t>
            </a:r>
            <a:endParaRPr kumimoji="0" lang="en-US" sz="1800" b="0" i="0" u="none" strike="noStrike" kern="1200" cap="none" spc="0" normalizeH="0" baseline="0" noProof="0">
              <a:ln>
                <a:noFill/>
              </a:ln>
              <a:solidFill>
                <a:schemeClr val="tx1"/>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D9F58AB8-28AF-2830-5D09-E28B7F1FDBAE}"/>
              </a:ext>
            </a:extLst>
          </p:cNvPr>
          <p:cNvSpPr>
            <a:spLocks noGrp="1"/>
          </p:cNvSpPr>
          <p:nvPr>
            <p:ph type="sldNum" sz="quarter" idx="12"/>
          </p:nvPr>
        </p:nvSpPr>
        <p:spPr>
          <a:xfrm>
            <a:off x="10453254" y="6356350"/>
            <a:ext cx="90054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zh-CN" altLang="en-US" sz="12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9768847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DBFBB31-87FF-4E30-9F9A-CB7632C288D5}"/>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5400" kern="1200">
                <a:solidFill>
                  <a:srgbClr val="FFFFFF"/>
                </a:solidFill>
                <a:latin typeface="+mj-lt"/>
                <a:ea typeface="+mj-ea"/>
                <a:cs typeface="+mj-cs"/>
              </a:rPr>
              <a:t>Policy Reminders</a:t>
            </a:r>
          </a:p>
        </p:txBody>
      </p:sp>
      <p:graphicFrame>
        <p:nvGraphicFramePr>
          <p:cNvPr id="5" name="Content Placeholder 1" descr="Policy reminders&#10;">
            <a:extLst>
              <a:ext uri="{FF2B5EF4-FFF2-40B4-BE49-F238E27FC236}">
                <a16:creationId xmlns:a16="http://schemas.microsoft.com/office/drawing/2014/main" id="{ED4511C1-FD6D-D812-2048-F920B8FBCDDE}"/>
              </a:ext>
            </a:extLst>
          </p:cNvPr>
          <p:cNvGraphicFramePr>
            <a:graphicFrameLocks noGrp="1"/>
          </p:cNvGraphicFramePr>
          <p:nvPr>
            <p:ph idx="1"/>
            <p:extLst>
              <p:ext uri="{D42A27DB-BD31-4B8C-83A1-F6EECF244321}">
                <p14:modId xmlns:p14="http://schemas.microsoft.com/office/powerpoint/2010/main" val="29253881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12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B33BA2B4-CB14-DEBE-E6E2-A2870B1B158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Indicator 7 Resources</a:t>
            </a:r>
          </a:p>
        </p:txBody>
      </p:sp>
      <p:sp>
        <p:nvSpPr>
          <p:cNvPr id="3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8AEDA42-D8EC-4CD1-1BF9-928DEEF00172}"/>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2000">
                <a:latin typeface="+mn-lt"/>
                <a:cs typeface="+mn-cs"/>
              </a:rPr>
              <a:t>If you do not see a student in the ECOS database, contact your </a:t>
            </a:r>
            <a:r>
              <a:rPr lang="en-US" sz="2000">
                <a:latin typeface="+mn-lt"/>
                <a:cs typeface="+mn-cs"/>
                <a:hlinkClick r:id="rId3"/>
              </a:rPr>
              <a:t>district’s directory administrator.</a:t>
            </a:r>
            <a:endParaRPr lang="en-US" sz="2000">
              <a:latin typeface="+mn-lt"/>
              <a:cs typeface="+mn-cs"/>
            </a:endParaRPr>
          </a:p>
          <a:p>
            <a:r>
              <a:rPr lang="en-US" sz="2000">
                <a:latin typeface="+mn-lt"/>
                <a:cs typeface="+mn-cs"/>
              </a:rPr>
              <a:t>You will need access to the Indicator 7 Security Portal AND the Special Education State Performance Plan app.</a:t>
            </a:r>
            <a:endParaRPr lang="en-US" sz="2000">
              <a:latin typeface="+mn-lt"/>
              <a:cs typeface="Calibri"/>
            </a:endParaRPr>
          </a:p>
          <a:p>
            <a:r>
              <a:rPr lang="en-US" sz="2000">
                <a:latin typeface="+mn-lt"/>
                <a:cs typeface="+mn-cs"/>
              </a:rPr>
              <a:t>Please do NOT email student information – use the </a:t>
            </a:r>
            <a:r>
              <a:rPr lang="en-US" sz="2000" err="1">
                <a:latin typeface="+mn-lt"/>
                <a:cs typeface="+mn-cs"/>
              </a:rPr>
              <a:t>DropBox</a:t>
            </a:r>
            <a:r>
              <a:rPr lang="en-US" sz="2000">
                <a:latin typeface="+mn-lt"/>
                <a:cs typeface="+mn-cs"/>
              </a:rPr>
              <a:t>.</a:t>
            </a:r>
            <a:endParaRPr lang="en-US" sz="2000">
              <a:latin typeface="+mn-lt"/>
              <a:cs typeface="Calibri"/>
            </a:endParaRPr>
          </a:p>
          <a:p>
            <a:r>
              <a:rPr lang="en-US" sz="2000">
                <a:latin typeface="+mn-lt"/>
                <a:cs typeface="+mn-cs"/>
              </a:rPr>
              <a:t>Resources:</a:t>
            </a:r>
            <a:endParaRPr lang="en-US" sz="2000">
              <a:latin typeface="+mn-lt"/>
              <a:cs typeface="Calibri"/>
            </a:endParaRPr>
          </a:p>
          <a:p>
            <a:pPr fontAlgn="base">
              <a:spcBef>
                <a:spcPts val="1100"/>
              </a:spcBef>
              <a:spcAft>
                <a:spcPts val="0"/>
              </a:spcAft>
            </a:pPr>
            <a:r>
              <a:rPr lang="en-US" sz="2000" b="0" i="0" u="sng" strike="noStrike">
                <a:effectLst/>
                <a:latin typeface="+mn-lt"/>
                <a:cs typeface="+mn-cs"/>
                <a:hlinkClick r:id="rId4"/>
              </a:rPr>
              <a:t>District User Guide for Indicator 7 Data Submission</a:t>
            </a:r>
            <a:endParaRPr lang="en-US" sz="2000" b="0" i="0" u="none" strike="noStrike">
              <a:effectLst/>
              <a:latin typeface="+mn-lt"/>
              <a:cs typeface="+mn-cs"/>
            </a:endParaRPr>
          </a:p>
          <a:p>
            <a:pPr fontAlgn="base">
              <a:spcBef>
                <a:spcPts val="0"/>
              </a:spcBef>
              <a:spcAft>
                <a:spcPts val="0"/>
              </a:spcAft>
            </a:pPr>
            <a:r>
              <a:rPr lang="en-US" sz="2000" b="0" i="0" u="sng" strike="noStrike">
                <a:effectLst/>
                <a:latin typeface="+mn-lt"/>
                <a:cs typeface="+mn-cs"/>
                <a:hlinkClick r:id="rId5"/>
              </a:rPr>
              <a:t>School User Guide for Indicator 7 Data Submission</a:t>
            </a:r>
            <a:endParaRPr lang="en-US" sz="2000" b="0" i="0" u="none" strike="noStrike">
              <a:effectLst/>
              <a:latin typeface="+mn-lt"/>
              <a:cs typeface="+mn-cs"/>
            </a:endParaRPr>
          </a:p>
          <a:p>
            <a:pPr fontAlgn="base">
              <a:spcBef>
                <a:spcPts val="0"/>
              </a:spcBef>
              <a:spcAft>
                <a:spcPts val="0"/>
              </a:spcAft>
            </a:pPr>
            <a:r>
              <a:rPr lang="en-US" sz="2000" b="0" i="0" u="sng" strike="noStrike">
                <a:effectLst/>
                <a:latin typeface="+mn-lt"/>
                <a:cs typeface="+mn-cs"/>
                <a:hlinkClick r:id="rId6"/>
              </a:rPr>
              <a:t>Indicator 7 Data webinar</a:t>
            </a:r>
            <a:endParaRPr lang="en-US" sz="2000" b="0" i="0" u="none" strike="noStrike">
              <a:effectLst/>
              <a:latin typeface="+mn-lt"/>
              <a:cs typeface="+mn-cs"/>
            </a:endParaRPr>
          </a:p>
          <a:p>
            <a:pPr marL="0"/>
            <a:endParaRPr lang="en-US" sz="2000">
              <a:latin typeface="+mn-lt"/>
              <a:cs typeface="+mn-cs"/>
            </a:endParaRPr>
          </a:p>
          <a:p>
            <a:pPr marL="0"/>
            <a:r>
              <a:rPr lang="en-US" sz="2000">
                <a:latin typeface="+mn-lt"/>
                <a:cs typeface="+mn-cs"/>
              </a:rPr>
              <a:t>Contact Taletha </a:t>
            </a:r>
            <a:r>
              <a:rPr lang="en-US" sz="2000" err="1">
                <a:latin typeface="+mn-lt"/>
                <a:cs typeface="+mn-cs"/>
              </a:rPr>
              <a:t>Derrington</a:t>
            </a:r>
            <a:r>
              <a:rPr lang="en-US" sz="2000">
                <a:latin typeface="+mn-lt"/>
                <a:cs typeface="+mn-cs"/>
              </a:rPr>
              <a:t> (</a:t>
            </a:r>
            <a:r>
              <a:rPr lang="en-US" sz="2000">
                <a:latin typeface="+mn-lt"/>
                <a:cs typeface="+mn-cs"/>
                <a:hlinkClick r:id="rId7"/>
              </a:rPr>
              <a:t>tderrington@air.org</a:t>
            </a:r>
            <a:r>
              <a:rPr lang="en-US" sz="2000">
                <a:latin typeface="+mn-lt"/>
                <a:cs typeface="+mn-cs"/>
              </a:rPr>
              <a:t>) OR Zach Weingarten (</a:t>
            </a:r>
            <a:r>
              <a:rPr lang="en-US" sz="2000">
                <a:latin typeface="+mn-lt"/>
                <a:cs typeface="+mn-cs"/>
                <a:hlinkClick r:id="rId8"/>
              </a:rPr>
              <a:t>zweingarten@air.org</a:t>
            </a:r>
            <a:r>
              <a:rPr lang="en-US" sz="2000">
                <a:latin typeface="+mn-lt"/>
                <a:cs typeface="+mn-cs"/>
              </a:rPr>
              <a:t>)</a:t>
            </a:r>
            <a:endParaRPr lang="en-US" sz="2000">
              <a:latin typeface="+mn-lt"/>
              <a:cs typeface="Calibri"/>
            </a:endParaRPr>
          </a:p>
          <a:p>
            <a:endParaRPr lang="en-US" sz="2000">
              <a:latin typeface="+mn-lt"/>
              <a:cs typeface="+mn-cs"/>
            </a:endParaRPr>
          </a:p>
        </p:txBody>
      </p:sp>
    </p:spTree>
    <p:extLst>
      <p:ext uri="{BB962C8B-B14F-4D97-AF65-F5344CB8AC3E}">
        <p14:creationId xmlns:p14="http://schemas.microsoft.com/office/powerpoint/2010/main" val="159038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FF9DB71-A75F-FD9B-F5F1-A68AE2F9464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solidFill>
                  <a:schemeClr val="tx1"/>
                </a:solidFill>
                <a:effectLst/>
                <a:latin typeface="+mj-lt"/>
                <a:cs typeface="+mj-cs"/>
              </a:rPr>
              <a:t>Indicator 14 </a:t>
            </a:r>
            <a:r>
              <a:rPr lang="en-US" sz="4600">
                <a:solidFill>
                  <a:schemeClr val="tx1"/>
                </a:solidFill>
                <a:effectLst/>
                <a:latin typeface="+mj-lt"/>
                <a:cs typeface="+mj-cs"/>
              </a:rPr>
              <a:t>(Post-School Outcomes) Surveys</a:t>
            </a:r>
            <a:endParaRPr lang="en-US" sz="4600">
              <a:solidFill>
                <a:schemeClr val="tx1"/>
              </a:solidFill>
              <a:latin typeface="+mj-lt"/>
              <a:cs typeface="+mj-cs"/>
            </a:endParaRP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0561B2F-3825-3570-F9A0-E2EE0E6EBFA9}"/>
              </a:ext>
            </a:extLst>
          </p:cNvPr>
          <p:cNvSpPr>
            <a:spLocks noGrp="1"/>
          </p:cNvSpPr>
          <p:nvPr>
            <p:ph idx="1"/>
          </p:nvPr>
        </p:nvSpPr>
        <p:spPr>
          <a:xfrm>
            <a:off x="572493" y="2071316"/>
            <a:ext cx="6713552" cy="4119172"/>
          </a:xfrm>
        </p:spPr>
        <p:txBody>
          <a:bodyPr vert="horz" lIns="91440" tIns="45720" rIns="91440" bIns="45720" rtlCol="0" anchor="t">
            <a:normAutofit/>
          </a:bodyPr>
          <a:lstStyle/>
          <a:p>
            <a:pPr lvl="1">
              <a:spcBef>
                <a:spcPts val="0"/>
              </a:spcBef>
              <a:tabLst>
                <a:tab pos="914400" algn="l"/>
              </a:tabLst>
            </a:pPr>
            <a:r>
              <a:rPr lang="en-US" sz="1900">
                <a:latin typeface="+mn-lt"/>
                <a:cs typeface="+mn-cs"/>
              </a:rPr>
              <a:t>Reminder -</a:t>
            </a:r>
            <a:r>
              <a:rPr lang="en-US" sz="1900">
                <a:effectLst/>
                <a:latin typeface="+mn-lt"/>
                <a:cs typeface="+mn-cs"/>
              </a:rPr>
              <a:t> </a:t>
            </a:r>
            <a:r>
              <a:rPr lang="en-US" sz="1900">
                <a:latin typeface="+mn-lt"/>
                <a:cs typeface="+mn-cs"/>
              </a:rPr>
              <a:t>S</a:t>
            </a:r>
            <a:r>
              <a:rPr lang="en-US" sz="1900">
                <a:effectLst/>
                <a:latin typeface="+mn-lt"/>
                <a:cs typeface="+mn-cs"/>
              </a:rPr>
              <a:t>urveys are now collected annually.</a:t>
            </a:r>
            <a:endParaRPr lang="en-US" sz="1900">
              <a:effectLst/>
              <a:latin typeface="+mn-lt"/>
              <a:cs typeface="Calibri"/>
            </a:endParaRPr>
          </a:p>
          <a:p>
            <a:pPr lvl="1">
              <a:spcBef>
                <a:spcPts val="0"/>
              </a:spcBef>
              <a:tabLst>
                <a:tab pos="914400" algn="l"/>
              </a:tabLst>
            </a:pPr>
            <a:r>
              <a:rPr lang="en-US" sz="1900">
                <a:effectLst/>
                <a:latin typeface="+mn-lt"/>
                <a:cs typeface="+mn-cs"/>
              </a:rPr>
              <a:t>Survey data collection will end on Friday, </a:t>
            </a:r>
            <a:r>
              <a:rPr lang="en-US" sz="1900" b="1">
                <a:effectLst/>
                <a:latin typeface="+mn-lt"/>
                <a:cs typeface="+mn-cs"/>
              </a:rPr>
              <a:t>September 15, 2023.</a:t>
            </a:r>
          </a:p>
          <a:p>
            <a:pPr lvl="1">
              <a:spcBef>
                <a:spcPts val="0"/>
              </a:spcBef>
              <a:tabLst>
                <a:tab pos="914400" algn="l"/>
              </a:tabLst>
            </a:pPr>
            <a:r>
              <a:rPr lang="en-US" sz="1900">
                <a:latin typeface="+mn-lt"/>
                <a:cs typeface="+mn-cs"/>
              </a:rPr>
              <a:t>As summer winds down, this is a great time to reach out to former students before they head back to school, start new jobs, or continue other forms of training and employment..</a:t>
            </a:r>
            <a:endParaRPr lang="en-US" sz="1900" b="1">
              <a:latin typeface="+mn-lt"/>
              <a:cs typeface="+mn-cs"/>
            </a:endParaRPr>
          </a:p>
          <a:p>
            <a:pPr lvl="1">
              <a:spcBef>
                <a:spcPts val="0"/>
              </a:spcBef>
              <a:tabLst>
                <a:tab pos="914400" algn="l"/>
              </a:tabLst>
            </a:pPr>
            <a:r>
              <a:rPr lang="en-US" sz="1900">
                <a:latin typeface="+mn-lt"/>
                <a:cs typeface="+mn-cs"/>
              </a:rPr>
              <a:t>Be sure to provide options for survey completion to reach the most former students</a:t>
            </a:r>
          </a:p>
          <a:p>
            <a:pPr lvl="2">
              <a:spcBef>
                <a:spcPts val="0"/>
              </a:spcBef>
              <a:tabLst>
                <a:tab pos="914400" algn="l"/>
              </a:tabLst>
            </a:pPr>
            <a:r>
              <a:rPr lang="en-US" sz="1900">
                <a:latin typeface="+mn-lt"/>
                <a:cs typeface="+mn-cs"/>
              </a:rPr>
              <a:t>Email</a:t>
            </a:r>
          </a:p>
          <a:p>
            <a:pPr lvl="2">
              <a:spcBef>
                <a:spcPts val="0"/>
              </a:spcBef>
              <a:tabLst>
                <a:tab pos="914400" algn="l"/>
              </a:tabLst>
            </a:pPr>
            <a:r>
              <a:rPr lang="en-US" sz="1900">
                <a:latin typeface="+mn-lt"/>
                <a:cs typeface="+mn-cs"/>
              </a:rPr>
              <a:t>Paper surveys</a:t>
            </a:r>
          </a:p>
          <a:p>
            <a:pPr lvl="2">
              <a:spcBef>
                <a:spcPts val="0"/>
              </a:spcBef>
              <a:tabLst>
                <a:tab pos="914400" algn="l"/>
              </a:tabLst>
            </a:pPr>
            <a:r>
              <a:rPr lang="en-US" sz="1900">
                <a:latin typeface="+mn-lt"/>
                <a:cs typeface="+mn-cs"/>
              </a:rPr>
              <a:t>Social media </a:t>
            </a:r>
          </a:p>
          <a:p>
            <a:pPr lvl="1">
              <a:spcBef>
                <a:spcPts val="0"/>
              </a:spcBef>
              <a:tabLst>
                <a:tab pos="914400" algn="l"/>
              </a:tabLst>
            </a:pPr>
            <a:r>
              <a:rPr lang="en-US" sz="1900">
                <a:latin typeface="+mn-lt"/>
                <a:cs typeface="+mn-cs"/>
              </a:rPr>
              <a:t>Ask familiar staff members to reach out - school counselors and/or other high school staff members</a:t>
            </a:r>
          </a:p>
          <a:p>
            <a:pPr lvl="1">
              <a:spcBef>
                <a:spcPts val="0"/>
              </a:spcBef>
              <a:tabLst>
                <a:tab pos="914400" algn="l"/>
              </a:tabLst>
            </a:pPr>
            <a:r>
              <a:rPr lang="en-US" sz="1900">
                <a:effectLst/>
                <a:latin typeface="+mn-lt"/>
                <a:cs typeface="+mn-cs"/>
              </a:rPr>
              <a:t>Please contact Greg Tobey, </a:t>
            </a:r>
            <a:r>
              <a:rPr lang="en-US" sz="1900" u="sng">
                <a:effectLst/>
                <a:latin typeface="+mn-lt"/>
                <a:cs typeface="+mn-cs"/>
                <a:hlinkClick r:id="rId2"/>
              </a:rPr>
              <a:t>Gregory.tobey@mass.gov</a:t>
            </a:r>
            <a:r>
              <a:rPr lang="en-US" sz="1900">
                <a:effectLst/>
                <a:latin typeface="+mn-lt"/>
                <a:cs typeface="+mn-cs"/>
              </a:rPr>
              <a:t>, with any questions or concerns about data collection.</a:t>
            </a:r>
          </a:p>
          <a:p>
            <a:endParaRPr lang="en-US" sz="1900">
              <a:latin typeface="+mn-lt"/>
              <a:cs typeface="+mn-cs"/>
            </a:endParaRPr>
          </a:p>
        </p:txBody>
      </p:sp>
      <p:pic>
        <p:nvPicPr>
          <p:cNvPr id="4" name="Picture 3" descr="Scrabble tiles are scattered on a table. The word &quot;SURVEY&quot; formed with Scrabble tiles on a tile-holder.">
            <a:extLst>
              <a:ext uri="{FF2B5EF4-FFF2-40B4-BE49-F238E27FC236}">
                <a16:creationId xmlns:a16="http://schemas.microsoft.com/office/drawing/2014/main" id="{B44BE6F7-01E6-D133-9570-448D117639D6}"/>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EA9EDFFF-A822-037A-5E18-AE07A5069E3B}"/>
              </a:ext>
            </a:extLst>
          </p:cNvPr>
          <p:cNvSpPr txBox="1"/>
          <p:nvPr/>
        </p:nvSpPr>
        <p:spPr>
          <a:xfrm>
            <a:off x="9295254" y="5990433"/>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7022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516331-D385-4016-B1AE-4AF57A5B152B}"/>
              </a:ext>
            </a:extLst>
          </p:cNvPr>
          <p:cNvSpPr>
            <a:spLocks noGrp="1"/>
          </p:cNvSpPr>
          <p:nvPr>
            <p:ph type="title"/>
          </p:nvPr>
        </p:nvSpPr>
        <p:spPr>
          <a:xfrm>
            <a:off x="576889" y="780058"/>
            <a:ext cx="10515600" cy="1575215"/>
          </a:xfrm>
        </p:spPr>
        <p:txBody>
          <a:bodyPr>
            <a:noAutofit/>
          </a:bodyPr>
          <a:lstStyle/>
          <a:p>
            <a:r>
              <a:rPr lang="en-US" sz="4000"/>
              <a:t>IDEA Part B Fund Codes 262 and 240</a:t>
            </a:r>
            <a:br>
              <a:rPr lang="en-US" sz="4000"/>
            </a:br>
            <a:r>
              <a:rPr lang="en-US" sz="4000"/>
              <a:t>Checklist</a:t>
            </a:r>
          </a:p>
        </p:txBody>
      </p:sp>
      <p:sp>
        <p:nvSpPr>
          <p:cNvPr id="5" name="TextBox 4">
            <a:extLst>
              <a:ext uri="{FF2B5EF4-FFF2-40B4-BE49-F238E27FC236}">
                <a16:creationId xmlns:a16="http://schemas.microsoft.com/office/drawing/2014/main" id="{15D72FAE-E9D9-4998-955B-CDF724199E15}"/>
              </a:ext>
            </a:extLst>
          </p:cNvPr>
          <p:cNvSpPr txBox="1"/>
          <p:nvPr/>
        </p:nvSpPr>
        <p:spPr>
          <a:xfrm>
            <a:off x="170156" y="2531861"/>
            <a:ext cx="11851688" cy="6069675"/>
          </a:xfrm>
          <a:prstGeom prst="rect">
            <a:avLst/>
          </a:prstGeom>
          <a:noFill/>
        </p:spPr>
        <p:txBody>
          <a:bodyPr wrap="square" lIns="91440" tIns="45720" rIns="91440" bIns="45720" anchor="t">
            <a:spAutoFit/>
          </a:bodyPr>
          <a:lstStyle/>
          <a:p>
            <a:pPr marL="228600" marR="0">
              <a:lnSpc>
                <a:spcPct val="107000"/>
              </a:lnSpc>
              <a:spcBef>
                <a:spcPts val="0"/>
              </a:spcBef>
              <a:spcAft>
                <a:spcPts val="800"/>
              </a:spcAft>
            </a:pPr>
            <a:r>
              <a:rPr lang="en-US">
                <a:effectLst/>
                <a:latin typeface="Calibri" panose="020F0502020204030204" pitchFamily="34" charset="0"/>
                <a:ea typeface="Calibri" panose="020F0502020204030204" pitchFamily="34" charset="0"/>
                <a:cs typeface="Arial" panose="020B0604020202020204" pitchFamily="34" charset="0"/>
              </a:rPr>
              <a:t>Applications to apply for IDEA Part B funds via Fund Codes 240 and 262 will now be available, completed, and submitted using the GEM$ system. FY2024 Applications may be submitted by LEAs in the GEM$ system beginning on July 12, 2023.</a:t>
            </a:r>
          </a:p>
          <a:p>
            <a:pPr marL="228600" marR="0">
              <a:lnSpc>
                <a:spcPct val="107000"/>
              </a:lnSpc>
              <a:spcBef>
                <a:spcPts val="0"/>
              </a:spcBef>
              <a:spcAft>
                <a:spcPts val="800"/>
              </a:spcAft>
            </a:pPr>
            <a:endParaRPr lang="en-US">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b="1">
                <a:effectLst/>
                <a:latin typeface="Calibri" panose="020F0502020204030204" pitchFamily="34" charset="0"/>
                <a:ea typeface="Calibri" panose="020F0502020204030204" pitchFamily="34" charset="0"/>
                <a:cs typeface="Arial" panose="020B0604020202020204" pitchFamily="34" charset="0"/>
              </a:rPr>
              <a:t>Conditions of Assistance</a:t>
            </a:r>
          </a:p>
          <a:p>
            <a:pPr marR="0" lvl="0">
              <a:lnSpc>
                <a:spcPct val="107000"/>
              </a:lnSpc>
              <a:spcBef>
                <a:spcPts val="0"/>
              </a:spcBef>
              <a:spcAft>
                <a:spcPts val="0"/>
              </a:spcAft>
            </a:pPr>
            <a:endParaRPr lang="en-US">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a:effectLst/>
                <a:latin typeface="Calibri" panose="020F0502020204030204" pitchFamily="34" charset="0"/>
                <a:ea typeface="Calibri" panose="020F0502020204030204" pitchFamily="34" charset="0"/>
                <a:cs typeface="Arial" panose="020B0604020202020204" pitchFamily="34" charset="0"/>
              </a:rPr>
              <a:t>As part of the application process, each LEA must submit a completed </a:t>
            </a:r>
            <a:r>
              <a:rPr lang="en-US" b="1"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C</a:t>
            </a:r>
            <a:r>
              <a:rPr lang="en-US" b="1" u="sng">
                <a:solidFill>
                  <a:srgbClr val="0563C1"/>
                </a:solidFill>
                <a:effectLst/>
                <a:latin typeface="Calibri" panose="020F0502020204030204" pitchFamily="34" charset="0"/>
                <a:ea typeface="MS Mincho" panose="02020609040205080304" pitchFamily="49" charset="-128"/>
                <a:cs typeface="Arial" panose="020B0604020202020204" pitchFamily="34" charset="0"/>
                <a:hlinkClick r:id="rId3"/>
              </a:rPr>
              <a:t>onditions of Assistance: Individuals with Disabilities Education Act (IDEA) Part B</a:t>
            </a:r>
            <a:r>
              <a:rPr lang="en-US">
                <a:effectLst/>
                <a:latin typeface="Calibri" panose="020F0502020204030204" pitchFamily="34" charset="0"/>
                <a:ea typeface="Calibri" panose="020F0502020204030204" pitchFamily="34" charset="0"/>
                <a:cs typeface="Arial" panose="020B0604020202020204" pitchFamily="34" charset="0"/>
              </a:rPr>
              <a:t> </a:t>
            </a:r>
            <a:r>
              <a:rPr lang="en-US" b="1">
                <a:effectLst/>
                <a:latin typeface="Calibri" panose="020F0502020204030204" pitchFamily="34" charset="0"/>
                <a:ea typeface="Calibri" panose="020F0502020204030204" pitchFamily="34" charset="0"/>
                <a:cs typeface="Arial" panose="020B0604020202020204" pitchFamily="34" charset="0"/>
              </a:rPr>
              <a:t>(Conditions of Assistance), </a:t>
            </a:r>
            <a:r>
              <a:rPr lang="en-US">
                <a:effectLst/>
                <a:latin typeface="Calibri" panose="020F0502020204030204" pitchFamily="34" charset="0"/>
                <a:ea typeface="Calibri" panose="020F0502020204030204" pitchFamily="34" charset="0"/>
                <a:cs typeface="Arial" panose="020B0604020202020204" pitchFamily="34" charset="0"/>
              </a:rPr>
              <a:t>formerly “Special Education Program Plan Statement”, form annually via the GEM$ system.</a:t>
            </a:r>
          </a:p>
          <a:p>
            <a:pPr marL="742950" marR="0" lvl="1" indent="-285750">
              <a:lnSpc>
                <a:spcPct val="107000"/>
              </a:lnSpc>
              <a:spcBef>
                <a:spcPts val="0"/>
              </a:spcBef>
              <a:spcAft>
                <a:spcPts val="0"/>
              </a:spcAft>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Times New Roman" panose="02020603050405020304" pitchFamily="18" charset="0"/>
              </a:rPr>
              <a:t>The Conditions of Assistance for IDEA Part B funding include a certification section that must be completed by the Superintendent (or school leader), Special Education Administrator, School Business Official, and School Committee Chairperson/Board of Trustees Chairperson.</a:t>
            </a:r>
          </a:p>
          <a:p>
            <a:pPr marL="742950" marR="0" lvl="1" indent="-285750">
              <a:lnSpc>
                <a:spcPct val="107000"/>
              </a:lnSpc>
              <a:spcBef>
                <a:spcPts val="0"/>
              </a:spcBef>
              <a:spcAft>
                <a:spcPts val="800"/>
              </a:spcAft>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Times New Roman" panose="02020603050405020304" pitchFamily="18" charset="0"/>
              </a:rPr>
              <a:t>The </a:t>
            </a:r>
            <a:r>
              <a:rPr lang="en-US"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Conditions of Assistance</a:t>
            </a:r>
            <a:r>
              <a:rPr lang="en-US">
                <a:effectLst/>
                <a:latin typeface="Calibri" panose="020F0502020204030204" pitchFamily="34" charset="0"/>
                <a:ea typeface="Calibri" panose="020F0502020204030204" pitchFamily="34" charset="0"/>
                <a:cs typeface="Times New Roman" panose="02020603050405020304" pitchFamily="18" charset="0"/>
              </a:rPr>
              <a:t> document is updated annually. Please make sure to use the current form. You must upload the whole document.</a:t>
            </a:r>
          </a:p>
          <a:p>
            <a:pPr marR="0" lvl="0">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Arial"/>
            </a:endParaRPr>
          </a:p>
          <a:p>
            <a:pPr marL="520700" marR="390525">
              <a:lnSpc>
                <a:spcPct val="115000"/>
              </a:lnSpc>
              <a:spcBef>
                <a:spcPts val="600"/>
              </a:spcBef>
              <a:spcAft>
                <a:spcPts val="0"/>
              </a:spcAft>
            </a:pPr>
            <a:endParaRPr lang="en-US" sz="2400" spc="-10">
              <a:effectLst/>
              <a:latin typeface="Times New Roman" panose="02020603050405020304" pitchFamily="18" charset="0"/>
              <a:ea typeface="Times New Roman" panose="02020603050405020304" pitchFamily="18" charset="0"/>
            </a:endParaRPr>
          </a:p>
          <a:p>
            <a:pPr marL="520700" marR="390525">
              <a:lnSpc>
                <a:spcPct val="115000"/>
              </a:lnSpc>
              <a:spcBef>
                <a:spcPts val="600"/>
              </a:spcBef>
              <a:spcAft>
                <a:spcPts val="0"/>
              </a:spcAft>
            </a:pPr>
            <a:endParaRPr lang="en-US" sz="2400">
              <a:effectLst/>
              <a:latin typeface="Times New Roman" panose="02020603050405020304" pitchFamily="18" charset="0"/>
              <a:ea typeface="Times New Roman" panose="02020603050405020304" pitchFamily="18" charset="0"/>
            </a:endParaRPr>
          </a:p>
          <a:p>
            <a:pPr marL="520700" marR="390525">
              <a:lnSpc>
                <a:spcPct val="115000"/>
              </a:lnSpc>
              <a:spcBef>
                <a:spcPts val="0"/>
              </a:spcBef>
              <a:spcAft>
                <a:spcPts val="0"/>
              </a:spcAft>
            </a:pPr>
            <a:endParaRPr lang="en-US" sz="1600">
              <a:latin typeface="Times New Roman" panose="02020603050405020304" pitchFamily="18" charset="0"/>
            </a:endParaRPr>
          </a:p>
          <a:p>
            <a:pPr marL="520700" marR="390525">
              <a:lnSpc>
                <a:spcPct val="115000"/>
              </a:lnSpc>
              <a:spcBef>
                <a:spcPts val="0"/>
              </a:spcBef>
              <a:spcAft>
                <a:spcPts val="0"/>
              </a:spcAft>
            </a:pPr>
            <a:endParaRPr lang="en-US"/>
          </a:p>
        </p:txBody>
      </p:sp>
    </p:spTree>
    <p:extLst>
      <p:ext uri="{BB962C8B-B14F-4D97-AF65-F5344CB8AC3E}">
        <p14:creationId xmlns:p14="http://schemas.microsoft.com/office/powerpoint/2010/main" val="384476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Rist, April K.</DisplayName>
        <AccountId>26</AccountId>
        <AccountType/>
      </UserInfo>
      <UserInfo>
        <DisplayName>Camacho, Jamie L. (DESE)</DisplayName>
        <AccountId>24</AccountId>
        <AccountType/>
      </UserInfo>
      <UserInfo>
        <DisplayName>Hogan, Caitlin (DESE)</DisplayName>
        <AccountId>167</AccountId>
        <AccountType/>
      </UserInfo>
      <UserInfo>
        <DisplayName>Tobey, Gregory (DESE)</DisplayName>
        <AccountId>188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5" ma:contentTypeDescription="Create a new document." ma:contentTypeScope="" ma:versionID="e30ff6ccb1b3aba8e10875207bf2ed1d">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958bd591ea1a42bd4796fbfce14bdbc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schemas.microsoft.com/office/infopath/2007/PartnerControls"/>
    <ds:schemaRef ds:uri="http://purl.org/dc/terms/"/>
    <ds:schemaRef ds:uri="c7223b7f-d29a-40a7-89e9-7fcbaea795a5"/>
    <ds:schemaRef ds:uri="6cc6ac48-9972-4fdd-8495-0ab5ba7fdac9"/>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59B5A7F-7A6C-4097-8EBE-4EF342A79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6ac48-9972-4fdd-8495-0ab5ba7fdac9"/>
    <ds:schemaRef ds:uri="c7223b7f-d29a-40a7-89e9-7fcbaea79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TotalTime>
  <Words>2378</Words>
  <Application>Microsoft Office PowerPoint</Application>
  <PresentationFormat>Widescreen</PresentationFormat>
  <Paragraphs>252</Paragraphs>
  <Slides>33</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33</vt:i4>
      </vt:variant>
    </vt:vector>
  </HeadingPairs>
  <TitlesOfParts>
    <vt:vector size="47" baseType="lpstr">
      <vt:lpstr>inherit</vt:lpstr>
      <vt:lpstr>Segoe</vt:lpstr>
      <vt:lpstr>Segoe SemiBold</vt:lpstr>
      <vt:lpstr>Arial</vt:lpstr>
      <vt:lpstr>Calibri</vt:lpstr>
      <vt:lpstr>Calibri Light</vt:lpstr>
      <vt:lpstr>Courier New</vt:lpstr>
      <vt:lpstr>Segoe UI</vt:lpstr>
      <vt:lpstr>Segoe UI Semibold</vt:lpstr>
      <vt:lpstr>Symbol</vt:lpstr>
      <vt:lpstr>Times New Roman</vt:lpstr>
      <vt:lpstr>Wingdings</vt:lpstr>
      <vt:lpstr>Office Theme</vt:lpstr>
      <vt:lpstr>ESE​​</vt:lpstr>
      <vt:lpstr>Lawrence Public Schools Summer School Programs</vt:lpstr>
      <vt:lpstr>Special Education Leaders Meeting</vt:lpstr>
      <vt:lpstr>Today’s Agenda</vt:lpstr>
      <vt:lpstr>DESE's Educational Vision </vt:lpstr>
      <vt:lpstr>Special Education Updates</vt:lpstr>
      <vt:lpstr>Policy Reminders</vt:lpstr>
      <vt:lpstr>Indicator 7 Resources</vt:lpstr>
      <vt:lpstr>Indicator 14 (Post-School Outcomes) Surveys</vt:lpstr>
      <vt:lpstr>IDEA Part B Fund Codes 262 and 240 Checklist</vt:lpstr>
      <vt:lpstr>General Education Program Act (GEPA) Statement</vt:lpstr>
      <vt:lpstr>MOE, CCEIS, M3</vt:lpstr>
      <vt:lpstr>Equitable Services</vt:lpstr>
      <vt:lpstr>Special Education Leaders Meetings 2023-2024 </vt:lpstr>
      <vt:lpstr>New IEP Updates</vt:lpstr>
      <vt:lpstr>Key Topics</vt:lpstr>
      <vt:lpstr>Synchronous Resources</vt:lpstr>
      <vt:lpstr>Synchronous  Resources</vt:lpstr>
      <vt:lpstr>Training of Trainers for IEP Improvement Project</vt:lpstr>
      <vt:lpstr>Virtual Office Hours</vt:lpstr>
      <vt:lpstr>Monthly Virtual Office Hours  SY 2023-2024</vt:lpstr>
      <vt:lpstr>Asynchronous Resources</vt:lpstr>
      <vt:lpstr>IEP Process Guide—Released in Two Sections</vt:lpstr>
      <vt:lpstr>IEP Process Guide</vt:lpstr>
      <vt:lpstr>Sample IEPs </vt:lpstr>
      <vt:lpstr>Additional Resources Coming Soon</vt:lpstr>
      <vt:lpstr>IEP Implementation Grant Update</vt:lpstr>
      <vt:lpstr>Funding to Implement the New IEP Form </vt:lpstr>
      <vt:lpstr>Purpose of Grant Funding</vt:lpstr>
      <vt:lpstr>Allowable Costs for Grant Funding</vt:lpstr>
      <vt:lpstr>How do schools and districts apply?</vt:lpstr>
      <vt:lpstr>Internal and External Stakeholder Development</vt:lpstr>
      <vt:lpstr>Trainings Completed During Spring/Summer 2023</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August 18, 2023</dc:title>
  <dc:creator>DESE</dc:creator>
  <cp:lastModifiedBy>Zou, Dong (EOE)</cp:lastModifiedBy>
  <cp:revision>5</cp:revision>
  <dcterms:created xsi:type="dcterms:W3CDTF">2022-10-11T20:32:22Z</dcterms:created>
  <dcterms:modified xsi:type="dcterms:W3CDTF">2023-08-21T15:27:08Z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21 2023 12:00AM</vt:lpwstr>
  </property>
</Properties>
</file>