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4"/>
    <p:sldMasterId id="2147483734" r:id="rId5"/>
    <p:sldMasterId id="2147483778" r:id="rId6"/>
    <p:sldMasterId id="2147484051" r:id="rId7"/>
    <p:sldMasterId id="2147484066" r:id="rId8"/>
    <p:sldMasterId id="2147484078" r:id="rId9"/>
    <p:sldMasterId id="2147484091" r:id="rId10"/>
    <p:sldMasterId id="2147484101" r:id="rId11"/>
  </p:sldMasterIdLst>
  <p:notesMasterIdLst>
    <p:notesMasterId r:id="rId58"/>
  </p:notesMasterIdLst>
  <p:handoutMasterIdLst>
    <p:handoutMasterId r:id="rId59"/>
  </p:handoutMasterIdLst>
  <p:sldIdLst>
    <p:sldId id="256" r:id="rId12"/>
    <p:sldId id="329" r:id="rId13"/>
    <p:sldId id="334" r:id="rId14"/>
    <p:sldId id="2482" r:id="rId15"/>
    <p:sldId id="4560" r:id="rId16"/>
    <p:sldId id="4559" r:id="rId17"/>
    <p:sldId id="266" r:id="rId18"/>
    <p:sldId id="267" r:id="rId19"/>
    <p:sldId id="263" r:id="rId20"/>
    <p:sldId id="4558" r:id="rId21"/>
    <p:sldId id="4564" r:id="rId22"/>
    <p:sldId id="2494" r:id="rId23"/>
    <p:sldId id="2492" r:id="rId24"/>
    <p:sldId id="4565" r:id="rId25"/>
    <p:sldId id="4566" r:id="rId26"/>
    <p:sldId id="4567" r:id="rId27"/>
    <p:sldId id="4562" r:id="rId28"/>
    <p:sldId id="2513" r:id="rId29"/>
    <p:sldId id="4295" r:id="rId30"/>
    <p:sldId id="257" r:id="rId31"/>
    <p:sldId id="258" r:id="rId32"/>
    <p:sldId id="259" r:id="rId33"/>
    <p:sldId id="260" r:id="rId34"/>
    <p:sldId id="261" r:id="rId35"/>
    <p:sldId id="2508" r:id="rId36"/>
    <p:sldId id="4258" r:id="rId37"/>
    <p:sldId id="4243" r:id="rId38"/>
    <p:sldId id="4256" r:id="rId39"/>
    <p:sldId id="4561" r:id="rId40"/>
    <p:sldId id="285" r:id="rId41"/>
    <p:sldId id="286" r:id="rId42"/>
    <p:sldId id="287" r:id="rId43"/>
    <p:sldId id="4547" r:id="rId44"/>
    <p:sldId id="289" r:id="rId45"/>
    <p:sldId id="290" r:id="rId46"/>
    <p:sldId id="291" r:id="rId47"/>
    <p:sldId id="4272" r:id="rId48"/>
    <p:sldId id="2376" r:id="rId49"/>
    <p:sldId id="3108" r:id="rId50"/>
    <p:sldId id="2373" r:id="rId51"/>
    <p:sldId id="4551" r:id="rId52"/>
    <p:sldId id="4549" r:id="rId53"/>
    <p:sldId id="4550" r:id="rId54"/>
    <p:sldId id="4557" r:id="rId55"/>
    <p:sldId id="4552" r:id="rId56"/>
    <p:sldId id="244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412E00-88EA-0128-5970-55B523F4B181}" name="Roberts, Jannelle K. (DESE)" initials="RJK(" userId="S::jannelle.k.roberts@mass.gov::9334b947-3dcb-411a-8e7d-589c093a1d72" providerId="AD"/>
  <p188:author id="{5935AF0D-C88F-DA02-7455-3D6A66FFDC33}" name="Fitzgerald, Patrick G. (DESE)" initials="F(" userId="S::patrick.g.fitzgerald2@mass.gov::53b36a70-9b83-456d-ba86-31a4afdf464c" providerId="AD"/>
  <p188:author id="{217EAE0F-8528-53DC-F8D2-F7DBFEB12EC6}" name="Coonley, Brian (DESE)" initials="C(" userId="S::brian.coonley@mass.gov::9dc2155b-58ac-4cdb-8629-a595a378b023" providerId="AD"/>
  <p188:author id="{16D4B40F-AF8E-6D72-4C2D-CA4F5FC88935}" name="Rist, April K." initials="RAK" userId="S::April.K.Rist@mass.gov::4389eada-97b1-467b-82fe-16345834928a" providerId="AD"/>
  <p188:author id="{B604C934-2EA0-8163-24CD-1678459EB549}" name="Hogan, Caitlin (DESE)" initials="H(" userId="S::caitlin.hogan2@mass.gov::47eeec2d-0056-4af9-83cf-6e54de4a20d8" providerId="AD"/>
  <p188:author id="{A5F34446-3393-BAE8-FB62-0AD708AA3B1A}" name="Camacho, Jamie L. (DESE)" initials="C(" userId="S::jamie.l.camacho@mass.gov::21f49f1e-e593-4860-b32e-bdd5656b5338" providerId="AD"/>
  <p188:author id="{F7C2575C-9356-1678-9FC7-A8242AE29B77}" name="Johnston, Russell (DESE)" initials="J(" userId="S::russell.johnston@mass.gov::7c120461-dde6-4347-b09f-f9c0472c7017" providerId="AD"/>
  <p188:author id="{F0D0A25C-1152-AB87-4A03-191442AE67D4}" name="Daigle, Martha (DESE)" initials="D(" userId="S::martha.s.daigle@mass.gov::30cc7468-3554-4040-b5ec-110ac3e947d8" providerId="AD"/>
  <p188:author id="{34E2AC71-14A6-BAF0-FE8D-5B7FC4B39284}" name="Camacho, Jamie L. (DESE)" initials="CJL(" userId="S::Jamie.L.Camacho@mass.gov::21f49f1e-e593-4860-b32e-bdd5656b5338" providerId="AD"/>
  <p188:author id="{D60C3E80-35B2-95A9-65AF-9B57C825335C}" name="Tobey, Gregory (DESE)" initials="T(" userId="S::gregory.tobey@mass.gov::12968eda-ee05-4bb6-837b-2d6d4faa13b6" providerId="AD"/>
  <p188:author id="{4ACE8C92-3892-9D00-C143-9FE7F6538A3F}" name="Rist, April K." initials="RK" userId="S::april.k.rist@mass.gov::4389eada-97b1-467b-82fe-16345834928a" providerId="AD"/>
  <p188:author id="{D91404A8-0AE6-BF7D-4A56-40226C5453BA}" name="Castner, Kristin (DESE)" initials="CK(" userId="S::Kristin.Castner@mass.gov::1d8d5ffd-bb00-4b2f-9ec9-0da637ba0a15" providerId="AD"/>
  <p188:author id="{D638D6DF-AF41-6081-4A5E-249713589F40}" name="Thomas, Arabela (DESE)" initials="TA(" userId="S::arabela.thomas@mass.gov::c61caa2c-bd09-41fa-982d-4db69e7cef18" providerId="AD"/>
  <p188:author id="{1B0707E1-ECD2-90FA-4D1A-BF222CA53DD6}" name="Johnston, Russell (DESE)" initials="JR(" userId="S::Russell.Johnston@mass.gov::7c120461-dde6-4347-b09f-f9c0472c7017" providerId="AD"/>
  <p188:author id="{91D3E5EF-EF9A-893D-738D-C764E5812ACF}" name="Sewnarine, Linda (DESE)" initials="SL(" userId="S::linda.sewnarine@mass.gov::ec44af20-634e-4f39-b049-693759b8dc88" providerId="AD"/>
  <p188:author id="{4F08D7FB-1392-BA33-72FA-90F2B7A61763}" name="Mao, Yu-Ping (DESE)" initials="M(" userId="S::yu-ping.mao@mass.gov::8534b1b7-a0d5-4f47-86c1-c5d493c164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000000"/>
    <a:srgbClr val="4948B6"/>
    <a:srgbClr val="86A9E2"/>
    <a:srgbClr val="8397E7"/>
    <a:srgbClr val="AFCBFD"/>
    <a:srgbClr val="93A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C3FF9-DE6C-451C-96CC-99187981255F}" v="10" dt="2023-11-17T01:18:50.645"/>
    <p1510:client id="{5DB37C62-9094-45F9-B277-6B84BF60118E}" v="158" dt="2023-11-17T13:23:15.175"/>
    <p1510:client id="{C9FA25A1-7E82-48AC-8A9F-756C9A134A6B}" v="1869" dt="2023-11-17T01:10:56.3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04" autoAdjust="0"/>
  </p:normalViewPr>
  <p:slideViewPr>
    <p:cSldViewPr snapToGrid="0">
      <p:cViewPr varScale="1">
        <p:scale>
          <a:sx n="99" d="100"/>
          <a:sy n="99" d="100"/>
        </p:scale>
        <p:origin x="1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handoutMaster" Target="handoutMasters/handout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150" baseline="0">
                <a:solidFill>
                  <a:schemeClr val="tx1">
                    <a:lumMod val="50000"/>
                    <a:lumOff val="50000"/>
                  </a:schemeClr>
                </a:solidFill>
                <a:latin typeface="Arial" panose="020B0604020202020204" pitchFamily="34" charset="0"/>
                <a:ea typeface="+mn-ea"/>
                <a:cs typeface="Arial" panose="020B0604020202020204" pitchFamily="34" charset="0"/>
              </a:defRPr>
            </a:pPr>
            <a:r>
              <a:rPr lang="en-US" sz="1600" b="0" cap="none" baseline="0"/>
              <a:t>Percentage of Students Meeting or Exceeding Expectations</a:t>
            </a:r>
          </a:p>
          <a:p>
            <a:pPr>
              <a:defRPr sz="1600" b="0" cap="none"/>
            </a:pPr>
            <a:r>
              <a:rPr lang="en-US" sz="1600" b="0" cap="none" baseline="0"/>
              <a:t>2023 ELA MCAS</a:t>
            </a:r>
          </a:p>
        </c:rich>
      </c:tx>
      <c:overlay val="0"/>
      <c:spPr>
        <a:noFill/>
        <a:ln>
          <a:noFill/>
        </a:ln>
        <a:effectLst/>
      </c:spPr>
      <c:txPr>
        <a:bodyPr rot="0" spcFirstLastPara="1" vertOverflow="ellipsis" vert="horz" wrap="square" anchor="ctr" anchorCtr="1"/>
        <a:lstStyle/>
        <a:p>
          <a:pPr>
            <a:defRPr sz="1600" b="0" i="0" u="none" strike="noStrike" kern="1200" cap="none" spc="15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Students w/ disabilities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Grade 3</c:v>
                </c:pt>
                <c:pt idx="1">
                  <c:v>Grade 8</c:v>
                </c:pt>
                <c:pt idx="2">
                  <c:v>Grade 10</c:v>
                </c:pt>
              </c:strCache>
            </c:strRef>
          </c:cat>
          <c:val>
            <c:numRef>
              <c:f>Sheet1!$B$2:$B$4</c:f>
              <c:numCache>
                <c:formatCode>0.0</c:formatCode>
                <c:ptCount val="3"/>
                <c:pt idx="0">
                  <c:v>14.88309670127852</c:v>
                </c:pt>
                <c:pt idx="1">
                  <c:v>11.770951302378256</c:v>
                </c:pt>
                <c:pt idx="2">
                  <c:v>22.058151925711673</c:v>
                </c:pt>
              </c:numCache>
            </c:numRef>
          </c:val>
          <c:extLst>
            <c:ext xmlns:c16="http://schemas.microsoft.com/office/drawing/2014/chart" uri="{C3380CC4-5D6E-409C-BE32-E72D297353CC}">
              <c16:uniqueId val="{00000000-AC60-41BA-9BBD-FC963B498F6D}"/>
            </c:ext>
          </c:extLst>
        </c:ser>
        <c:ser>
          <c:idx val="1"/>
          <c:order val="1"/>
          <c:tx>
            <c:strRef>
              <c:f>Sheet1!$C$1</c:f>
              <c:strCache>
                <c:ptCount val="1"/>
                <c:pt idx="0">
                  <c:v>Students w/out disabilities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Grade 3</c:v>
                </c:pt>
                <c:pt idx="1">
                  <c:v>Grade 8</c:v>
                </c:pt>
                <c:pt idx="2">
                  <c:v>Grade 10</c:v>
                </c:pt>
              </c:strCache>
            </c:strRef>
          </c:cat>
          <c:val>
            <c:numRef>
              <c:f>Sheet1!$C$2:$C$4</c:f>
              <c:numCache>
                <c:formatCode>0.0</c:formatCode>
                <c:ptCount val="3"/>
                <c:pt idx="0">
                  <c:v>52.08900272130623</c:v>
                </c:pt>
                <c:pt idx="1">
                  <c:v>51.9904032481314</c:v>
                </c:pt>
                <c:pt idx="2">
                  <c:v>66.511733166214043</c:v>
                </c:pt>
              </c:numCache>
            </c:numRef>
          </c:val>
          <c:extLst>
            <c:ext xmlns:c16="http://schemas.microsoft.com/office/drawing/2014/chart" uri="{C3380CC4-5D6E-409C-BE32-E72D297353CC}">
              <c16:uniqueId val="{00000001-AC60-41BA-9BBD-FC963B498F6D}"/>
            </c:ext>
          </c:extLst>
        </c:ser>
        <c:dLbls>
          <c:showLegendKey val="0"/>
          <c:showVal val="0"/>
          <c:showCatName val="0"/>
          <c:showSerName val="0"/>
          <c:showPercent val="0"/>
          <c:showBubbleSize val="0"/>
        </c:dLbls>
        <c:gapWidth val="164"/>
        <c:overlap val="-22"/>
        <c:axId val="490489408"/>
        <c:axId val="490487440"/>
      </c:barChart>
      <c:catAx>
        <c:axId val="49048940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0487440"/>
        <c:crosses val="autoZero"/>
        <c:auto val="1"/>
        <c:lblAlgn val="ctr"/>
        <c:lblOffset val="100"/>
        <c:noMultiLvlLbl val="0"/>
      </c:catAx>
      <c:valAx>
        <c:axId val="490487440"/>
        <c:scaling>
          <c:orientation val="minMax"/>
          <c:max val="100"/>
        </c:scaling>
        <c:delete val="0"/>
        <c:axPos val="l"/>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0">
                    <a:latin typeface="Arial" panose="020B0604020202020204" pitchFamily="34" charset="0"/>
                    <a:cs typeface="Arial" panose="020B0604020202020204" pitchFamily="34" charset="0"/>
                  </a:rPr>
                  <a:t>Percent (%)</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048940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150" baseline="0">
                <a:solidFill>
                  <a:schemeClr val="tx1">
                    <a:lumMod val="50000"/>
                    <a:lumOff val="50000"/>
                  </a:schemeClr>
                </a:solidFill>
                <a:latin typeface="Arial" panose="020B0604020202020204" pitchFamily="34" charset="0"/>
                <a:ea typeface="+mn-ea"/>
                <a:cs typeface="Arial" panose="020B0604020202020204" pitchFamily="34" charset="0"/>
              </a:defRPr>
            </a:pPr>
            <a:r>
              <a:rPr lang="en-US" sz="1600" b="0" i="0" cap="none" baseline="0">
                <a:effectLst/>
              </a:rPr>
              <a:t>Percentage of Students Meeting or Exceeding Expectations</a:t>
            </a:r>
            <a:endParaRPr lang="en-US" sz="1600" cap="none" baseline="0">
              <a:effectLst/>
            </a:endParaRPr>
          </a:p>
          <a:p>
            <a:pPr>
              <a:defRPr sz="1600" b="0" cap="none"/>
            </a:pPr>
            <a:r>
              <a:rPr lang="en-US" sz="1600" b="0" cap="none" baseline="0"/>
              <a:t>2023 Math MCAS</a:t>
            </a:r>
          </a:p>
        </c:rich>
      </c:tx>
      <c:overlay val="0"/>
      <c:spPr>
        <a:noFill/>
        <a:ln>
          <a:noFill/>
        </a:ln>
        <a:effectLst/>
      </c:spPr>
      <c:txPr>
        <a:bodyPr rot="0" spcFirstLastPara="1" vertOverflow="ellipsis" vert="horz" wrap="square" anchor="ctr" anchorCtr="1"/>
        <a:lstStyle/>
        <a:p>
          <a:pPr>
            <a:defRPr sz="1600" b="0" i="0" u="none" strike="noStrike" kern="1200" cap="none" spc="15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Students w/ disabilities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Grade 3</c:v>
                </c:pt>
                <c:pt idx="1">
                  <c:v>Grade 8</c:v>
                </c:pt>
                <c:pt idx="2">
                  <c:v>Grade 10</c:v>
                </c:pt>
              </c:strCache>
            </c:strRef>
          </c:cat>
          <c:val>
            <c:numRef>
              <c:f>Sheet1!$B$2:$B$4</c:f>
              <c:numCache>
                <c:formatCode>0.0</c:formatCode>
                <c:ptCount val="3"/>
                <c:pt idx="0">
                  <c:v>15.1</c:v>
                </c:pt>
                <c:pt idx="1">
                  <c:v>9.1999999999999993</c:v>
                </c:pt>
                <c:pt idx="2">
                  <c:v>26</c:v>
                </c:pt>
              </c:numCache>
            </c:numRef>
          </c:val>
          <c:extLst>
            <c:ext xmlns:c16="http://schemas.microsoft.com/office/drawing/2014/chart" uri="{C3380CC4-5D6E-409C-BE32-E72D297353CC}">
              <c16:uniqueId val="{00000000-AC60-41BA-9BBD-FC963B498F6D}"/>
            </c:ext>
          </c:extLst>
        </c:ser>
        <c:ser>
          <c:idx val="1"/>
          <c:order val="1"/>
          <c:tx>
            <c:strRef>
              <c:f>Sheet1!$C$1</c:f>
              <c:strCache>
                <c:ptCount val="1"/>
                <c:pt idx="0">
                  <c:v>Students w/out disabilities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Grade 3</c:v>
                </c:pt>
                <c:pt idx="1">
                  <c:v>Grade 8</c:v>
                </c:pt>
                <c:pt idx="2">
                  <c:v>Grade 10</c:v>
                </c:pt>
              </c:strCache>
            </c:strRef>
          </c:cat>
          <c:val>
            <c:numRef>
              <c:f>Sheet1!$C$2:$C$4</c:f>
              <c:numCache>
                <c:formatCode>0.0</c:formatCode>
                <c:ptCount val="3"/>
                <c:pt idx="0">
                  <c:v>48.4</c:v>
                </c:pt>
                <c:pt idx="1">
                  <c:v>45.2</c:v>
                </c:pt>
                <c:pt idx="2">
                  <c:v>57.4</c:v>
                </c:pt>
              </c:numCache>
            </c:numRef>
          </c:val>
          <c:extLst>
            <c:ext xmlns:c16="http://schemas.microsoft.com/office/drawing/2014/chart" uri="{C3380CC4-5D6E-409C-BE32-E72D297353CC}">
              <c16:uniqueId val="{00000001-AC60-41BA-9BBD-FC963B498F6D}"/>
            </c:ext>
          </c:extLst>
        </c:ser>
        <c:dLbls>
          <c:showLegendKey val="0"/>
          <c:showVal val="0"/>
          <c:showCatName val="0"/>
          <c:showSerName val="0"/>
          <c:showPercent val="0"/>
          <c:showBubbleSize val="0"/>
        </c:dLbls>
        <c:gapWidth val="164"/>
        <c:overlap val="-22"/>
        <c:axId val="490489408"/>
        <c:axId val="490487440"/>
      </c:barChart>
      <c:catAx>
        <c:axId val="49048940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0487440"/>
        <c:crosses val="autoZero"/>
        <c:auto val="1"/>
        <c:lblAlgn val="ctr"/>
        <c:lblOffset val="100"/>
        <c:noMultiLvlLbl val="0"/>
      </c:catAx>
      <c:valAx>
        <c:axId val="490487440"/>
        <c:scaling>
          <c:orientation val="minMax"/>
          <c:max val="100"/>
        </c:scaling>
        <c:delete val="0"/>
        <c:axPos val="l"/>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0">
                    <a:latin typeface="Arial" panose="020B0604020202020204" pitchFamily="34" charset="0"/>
                    <a:cs typeface="Arial" panose="020B0604020202020204" pitchFamily="34" charset="0"/>
                  </a:rPr>
                  <a:t>Percent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048940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150" baseline="0">
                <a:solidFill>
                  <a:schemeClr val="tx1">
                    <a:lumMod val="50000"/>
                    <a:lumOff val="50000"/>
                  </a:schemeClr>
                </a:solidFill>
                <a:latin typeface="Arial" panose="020B0604020202020204" pitchFamily="34" charset="0"/>
                <a:ea typeface="+mn-ea"/>
                <a:cs typeface="Arial" panose="020B0604020202020204" pitchFamily="34" charset="0"/>
              </a:defRPr>
            </a:pPr>
            <a:r>
              <a:rPr lang="en-US" sz="1600" b="0" cap="none" baseline="0"/>
              <a:t>Percentage of Students Chronically Absent, 2023</a:t>
            </a:r>
          </a:p>
        </c:rich>
      </c:tx>
      <c:overlay val="0"/>
      <c:spPr>
        <a:noFill/>
        <a:ln>
          <a:noFill/>
        </a:ln>
        <a:effectLst/>
      </c:spPr>
      <c:txPr>
        <a:bodyPr rot="0" spcFirstLastPara="1" vertOverflow="ellipsis" vert="horz" wrap="square" anchor="ctr" anchorCtr="1"/>
        <a:lstStyle/>
        <a:p>
          <a:pPr>
            <a:defRPr sz="1600" b="0" i="0" u="none" strike="noStrike" kern="1200" cap="none" spc="15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Students w/ disabilities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Missing 10% of school days</c:v>
                </c:pt>
                <c:pt idx="1">
                  <c:v>Missing 20% of school days</c:v>
                </c:pt>
              </c:strCache>
            </c:strRef>
          </c:cat>
          <c:val>
            <c:numRef>
              <c:f>Sheet1!$B$2:$B$3</c:f>
              <c:numCache>
                <c:formatCode>0.0</c:formatCode>
                <c:ptCount val="2"/>
                <c:pt idx="0">
                  <c:v>30.4</c:v>
                </c:pt>
                <c:pt idx="1">
                  <c:v>10.1</c:v>
                </c:pt>
              </c:numCache>
            </c:numRef>
          </c:val>
          <c:extLst>
            <c:ext xmlns:c16="http://schemas.microsoft.com/office/drawing/2014/chart" uri="{C3380CC4-5D6E-409C-BE32-E72D297353CC}">
              <c16:uniqueId val="{00000000-AC60-41BA-9BBD-FC963B498F6D}"/>
            </c:ext>
          </c:extLst>
        </c:ser>
        <c:ser>
          <c:idx val="1"/>
          <c:order val="1"/>
          <c:tx>
            <c:strRef>
              <c:f>Sheet1!$C$1</c:f>
              <c:strCache>
                <c:ptCount val="1"/>
                <c:pt idx="0">
                  <c:v>Students w/out disabilities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Missing 10% of school days</c:v>
                </c:pt>
                <c:pt idx="1">
                  <c:v>Missing 20% of school days</c:v>
                </c:pt>
              </c:strCache>
            </c:strRef>
          </c:cat>
          <c:val>
            <c:numRef>
              <c:f>Sheet1!$C$2:$C$3</c:f>
              <c:numCache>
                <c:formatCode>0.0</c:formatCode>
                <c:ptCount val="2"/>
                <c:pt idx="0">
                  <c:v>20.100000000000001</c:v>
                </c:pt>
                <c:pt idx="1">
                  <c:v>5.0999999999999996</c:v>
                </c:pt>
              </c:numCache>
            </c:numRef>
          </c:val>
          <c:extLst>
            <c:ext xmlns:c16="http://schemas.microsoft.com/office/drawing/2014/chart" uri="{C3380CC4-5D6E-409C-BE32-E72D297353CC}">
              <c16:uniqueId val="{00000001-AC60-41BA-9BBD-FC963B498F6D}"/>
            </c:ext>
          </c:extLst>
        </c:ser>
        <c:dLbls>
          <c:showLegendKey val="0"/>
          <c:showVal val="0"/>
          <c:showCatName val="0"/>
          <c:showSerName val="0"/>
          <c:showPercent val="0"/>
          <c:showBubbleSize val="0"/>
        </c:dLbls>
        <c:gapWidth val="164"/>
        <c:overlap val="-22"/>
        <c:axId val="490489408"/>
        <c:axId val="490487440"/>
      </c:barChart>
      <c:catAx>
        <c:axId val="49048940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0487440"/>
        <c:crosses val="autoZero"/>
        <c:auto val="1"/>
        <c:lblAlgn val="ctr"/>
        <c:lblOffset val="100"/>
        <c:noMultiLvlLbl val="0"/>
      </c:catAx>
      <c:valAx>
        <c:axId val="490487440"/>
        <c:scaling>
          <c:orientation val="minMax"/>
          <c:max val="100"/>
        </c:scaling>
        <c:delete val="0"/>
        <c:axPos val="l"/>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0">
                    <a:latin typeface="Arial" panose="020B0604020202020204" pitchFamily="34" charset="0"/>
                    <a:cs typeface="Arial" panose="020B0604020202020204" pitchFamily="34" charset="0"/>
                  </a:rPr>
                  <a:t>Percent (%)</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048940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150" baseline="0">
                <a:solidFill>
                  <a:schemeClr val="tx1">
                    <a:lumMod val="50000"/>
                    <a:lumOff val="50000"/>
                  </a:schemeClr>
                </a:solidFill>
                <a:latin typeface="Arial" panose="020B0604020202020204" pitchFamily="34" charset="0"/>
                <a:ea typeface="+mn-ea"/>
                <a:cs typeface="Arial" panose="020B0604020202020204" pitchFamily="34" charset="0"/>
              </a:defRPr>
            </a:pPr>
            <a:r>
              <a:rPr lang="en-US" sz="1600" b="0" cap="none" baseline="0"/>
              <a:t>Percentage of Students Disciplined</a:t>
            </a:r>
          </a:p>
        </c:rich>
      </c:tx>
      <c:layout>
        <c:manualLayout>
          <c:xMode val="edge"/>
          <c:yMode val="edge"/>
          <c:x val="0.379952695133491"/>
          <c:y val="2.0313300093249245E-2"/>
        </c:manualLayout>
      </c:layout>
      <c:overlay val="0"/>
      <c:spPr>
        <a:noFill/>
        <a:ln>
          <a:noFill/>
        </a:ln>
        <a:effectLst/>
      </c:spPr>
      <c:txPr>
        <a:bodyPr rot="0" spcFirstLastPara="1" vertOverflow="ellipsis" vert="horz" wrap="square" anchor="ctr" anchorCtr="1"/>
        <a:lstStyle/>
        <a:p>
          <a:pPr>
            <a:defRPr sz="1600" b="0" i="0" u="none" strike="noStrike" kern="1200" cap="none" spc="15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Students w/ disabilities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 In-School Suspension</c:v>
                </c:pt>
                <c:pt idx="1">
                  <c:v>% Out-of-School Suspension</c:v>
                </c:pt>
                <c:pt idx="2">
                  <c:v>% Emergency Removal</c:v>
                </c:pt>
              </c:strCache>
            </c:strRef>
          </c:cat>
          <c:val>
            <c:numRef>
              <c:f>Sheet1!$B$2:$B$4</c:f>
              <c:numCache>
                <c:formatCode>General</c:formatCode>
                <c:ptCount val="3"/>
                <c:pt idx="0">
                  <c:v>2.5</c:v>
                </c:pt>
                <c:pt idx="1">
                  <c:v>4.7</c:v>
                </c:pt>
                <c:pt idx="2">
                  <c:v>0.7</c:v>
                </c:pt>
              </c:numCache>
            </c:numRef>
          </c:val>
          <c:extLst>
            <c:ext xmlns:c16="http://schemas.microsoft.com/office/drawing/2014/chart" uri="{C3380CC4-5D6E-409C-BE32-E72D297353CC}">
              <c16:uniqueId val="{00000000-AC60-41BA-9BBD-FC963B498F6D}"/>
            </c:ext>
          </c:extLst>
        </c:ser>
        <c:ser>
          <c:idx val="1"/>
          <c:order val="1"/>
          <c:tx>
            <c:strRef>
              <c:f>Sheet1!$C$1</c:f>
              <c:strCache>
                <c:ptCount val="1"/>
                <c:pt idx="0">
                  <c:v>Students w/out disabilities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 In-School Suspension</c:v>
                </c:pt>
                <c:pt idx="1">
                  <c:v>% Out-of-School Suspension</c:v>
                </c:pt>
                <c:pt idx="2">
                  <c:v>% Emergency Removal</c:v>
                </c:pt>
              </c:strCache>
            </c:strRef>
          </c:cat>
          <c:val>
            <c:numRef>
              <c:f>Sheet1!$C$2:$C$4</c:f>
              <c:numCache>
                <c:formatCode>0.0</c:formatCode>
                <c:ptCount val="3"/>
                <c:pt idx="0">
                  <c:v>1.0932092774189228</c:v>
                </c:pt>
                <c:pt idx="1">
                  <c:v>1.9457143813380637</c:v>
                </c:pt>
                <c:pt idx="2">
                  <c:v>0.20348739917667927</c:v>
                </c:pt>
              </c:numCache>
            </c:numRef>
          </c:val>
          <c:extLst>
            <c:ext xmlns:c16="http://schemas.microsoft.com/office/drawing/2014/chart" uri="{C3380CC4-5D6E-409C-BE32-E72D297353CC}">
              <c16:uniqueId val="{00000001-AC60-41BA-9BBD-FC963B498F6D}"/>
            </c:ext>
          </c:extLst>
        </c:ser>
        <c:dLbls>
          <c:showLegendKey val="0"/>
          <c:showVal val="0"/>
          <c:showCatName val="0"/>
          <c:showSerName val="0"/>
          <c:showPercent val="0"/>
          <c:showBubbleSize val="0"/>
        </c:dLbls>
        <c:gapWidth val="164"/>
        <c:overlap val="-22"/>
        <c:axId val="490489408"/>
        <c:axId val="490487440"/>
      </c:barChart>
      <c:catAx>
        <c:axId val="49048940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0487440"/>
        <c:crosses val="autoZero"/>
        <c:auto val="1"/>
        <c:lblAlgn val="ctr"/>
        <c:lblOffset val="100"/>
        <c:noMultiLvlLbl val="0"/>
      </c:catAx>
      <c:valAx>
        <c:axId val="490487440"/>
        <c:scaling>
          <c:orientation val="minMax"/>
          <c:max val="10"/>
        </c:scaling>
        <c:delete val="0"/>
        <c:axPos val="l"/>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0">
                    <a:latin typeface="Arial" panose="020B0604020202020204" pitchFamily="34" charset="0"/>
                    <a:cs typeface="Arial" panose="020B0604020202020204" pitchFamily="34" charset="0"/>
                  </a:rPr>
                  <a:t>Percent (%)</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048940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1F94F02E-84DA-488A-8233-C757AB16D772}">
      <dgm:prSet/>
      <dgm:spPr/>
      <dgm:t>
        <a:bodyPr/>
        <a:lstStyle/>
        <a:p>
          <a:pPr rtl="0"/>
          <a:r>
            <a:rPr lang="en-US">
              <a:latin typeface="Segoe UI Semibold"/>
            </a:rPr>
            <a:t>Learning experiences </a:t>
          </a:r>
          <a:endParaRPr lang="en-US"/>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a:latin typeface="Segoe UI Semibold"/>
            </a:rPr>
            <a:t>Individualized supports</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2C021AD-CFDA-4326-92BF-3C3C8AF7BA65}">
      <dgm:prSet phldr="0"/>
      <dgm:spPr/>
      <dgm:t>
        <a:bodyPr/>
        <a:lstStyle/>
        <a:p>
          <a:pPr rtl="0"/>
          <a:endParaRPr lang="en-US">
            <a:latin typeface="Segoe UI Semibold"/>
          </a:endParaRPr>
        </a:p>
      </dgm:t>
    </dgm:pt>
    <dgm:pt modelId="{CABDA3CF-5DDC-4D70-9A6A-501E5B2FE304}" type="parTrans" cxnId="{E6E467A3-9B00-4BA2-95FC-8CA0947D05DF}">
      <dgm:prSet/>
      <dgm:spPr/>
      <dgm:t>
        <a:bodyPr/>
        <a:lstStyle/>
        <a:p>
          <a:endParaRPr lang="en-US"/>
        </a:p>
      </dgm:t>
    </dgm:pt>
    <dgm:pt modelId="{FE5A694F-9A5D-43ED-8462-8528C1B6F6B7}" type="sibTrans" cxnId="{E6E467A3-9B00-4BA2-95FC-8CA0947D05DF}">
      <dgm:prSet/>
      <dgm:spPr/>
      <dgm:t>
        <a:bodyPr/>
        <a:lstStyle/>
        <a:p>
          <a:endParaRPr lang="en-US"/>
        </a:p>
      </dgm:t>
    </dgm:pt>
    <dgm:pt modelId="{F1665EAF-200B-4642-8060-35F2BFE264B6}">
      <dgm:prSet phldr="0"/>
      <dgm:spPr/>
      <dgm:t>
        <a:bodyPr/>
        <a:lstStyle/>
        <a:p>
          <a:pPr rtl="0"/>
          <a:r>
            <a:rPr lang="en-US">
              <a:latin typeface="Segoe UI Semibold"/>
            </a:rPr>
            <a:t>Enable students to excel at grade level and beyond</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1">
              <a:latin typeface="Segoe UI Semibold"/>
            </a:rPr>
            <a:t>Are relevant, real-world and interactive</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a:latin typeface="Segoe UI Semibold"/>
            </a:rPr>
            <a:t>Are known and valued</a:t>
          </a:r>
          <a:endParaRPr lang="en-US"/>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a:latin typeface="Segoe UI Semibold"/>
            </a:rPr>
            <a:t>All students</a:t>
          </a:r>
          <a:endParaRPr lang="en-US"/>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B24AFB27-ADE4-4A78-80EE-65C0259522CA}" type="presOf" srcId="{F2C021AD-CFDA-4326-92BF-3C3C8AF7BA65}" destId="{48523046-28B0-4CA5-BB43-DD387BCF65C6}" srcOrd="0" destOrd="1"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E6E467A3-9B00-4BA2-95FC-8CA0947D05DF}" srcId="{813CD3F1-0C67-4EF6-AF87-6B2D96B21023}" destId="{F2C021AD-CFDA-4326-92BF-3C3C8AF7BA65}" srcOrd="1" destOrd="0" parTransId="{CABDA3CF-5DDC-4D70-9A6A-501E5B2FE304}" sibTransId="{FE5A694F-9A5D-43ED-8462-8528C1B6F6B7}"/>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DDBBA9-240C-4798-85DE-7DF9799DC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394A38-45F2-4B11-9E2D-6D57A18370B6}">
      <dgm:prSet phldrT="[Text]"/>
      <dgm:spPr/>
      <dgm:t>
        <a:bodyPr/>
        <a:lstStyle/>
        <a:p>
          <a:r>
            <a:rPr lang="en-US"/>
            <a:t>OASES Procedures</a:t>
          </a:r>
        </a:p>
      </dgm:t>
    </dgm:pt>
    <dgm:pt modelId="{81424481-1F10-446E-8617-20F32422118A}" type="parTrans" cxnId="{DDD2D448-3DC5-4CFD-83FE-AF13771C18FC}">
      <dgm:prSet/>
      <dgm:spPr/>
      <dgm:t>
        <a:bodyPr/>
        <a:lstStyle/>
        <a:p>
          <a:endParaRPr lang="en-US"/>
        </a:p>
      </dgm:t>
    </dgm:pt>
    <dgm:pt modelId="{B9ACB428-97D3-4E7A-A3CB-66C9AB7357B0}" type="sibTrans" cxnId="{DDD2D448-3DC5-4CFD-83FE-AF13771C18FC}">
      <dgm:prSet/>
      <dgm:spPr/>
      <dgm:t>
        <a:bodyPr/>
        <a:lstStyle/>
        <a:p>
          <a:endParaRPr lang="en-US"/>
        </a:p>
      </dgm:t>
    </dgm:pt>
    <dgm:pt modelId="{AA872A71-8039-47AE-A903-4040D369BCED}">
      <dgm:prSet phldrT="[Text]"/>
      <dgm:spPr/>
      <dgm:t>
        <a:bodyPr/>
        <a:lstStyle/>
        <a:p>
          <a:r>
            <a:rPr lang="en-US"/>
            <a:t>PRS Procedures</a:t>
          </a:r>
        </a:p>
      </dgm:t>
    </dgm:pt>
    <dgm:pt modelId="{8461A5C8-43CC-4C9E-B4D2-04C036B0F670}" type="parTrans" cxnId="{9A57D148-9841-4D16-BFA9-85F42669894B}">
      <dgm:prSet/>
      <dgm:spPr/>
      <dgm:t>
        <a:bodyPr/>
        <a:lstStyle/>
        <a:p>
          <a:endParaRPr lang="en-US"/>
        </a:p>
      </dgm:t>
    </dgm:pt>
    <dgm:pt modelId="{07DE1FDE-D956-4D89-B290-2D8A3A8C3B56}" type="sibTrans" cxnId="{9A57D148-9841-4D16-BFA9-85F42669894B}">
      <dgm:prSet/>
      <dgm:spPr/>
      <dgm:t>
        <a:bodyPr/>
        <a:lstStyle/>
        <a:p>
          <a:endParaRPr lang="en-US"/>
        </a:p>
      </dgm:t>
    </dgm:pt>
    <dgm:pt modelId="{BEF61A62-FF99-49C1-A8C7-1517CA905CB0}">
      <dgm:prSet phldrT="[Text]"/>
      <dgm:spPr/>
      <dgm:t>
        <a:bodyPr/>
        <a:lstStyle/>
        <a:p>
          <a:r>
            <a:rPr lang="en-US"/>
            <a:t>PSM Procedures</a:t>
          </a:r>
        </a:p>
      </dgm:t>
    </dgm:pt>
    <dgm:pt modelId="{8528FE95-DC2D-4B48-BA60-B5C1D41E1521}" type="parTrans" cxnId="{E87E4008-CE95-42A8-82CA-BCB783B0A7A9}">
      <dgm:prSet/>
      <dgm:spPr/>
      <dgm:t>
        <a:bodyPr/>
        <a:lstStyle/>
        <a:p>
          <a:endParaRPr lang="en-US"/>
        </a:p>
      </dgm:t>
    </dgm:pt>
    <dgm:pt modelId="{F75E8BB5-478E-4AAE-944B-D017F28F0AA1}" type="sibTrans" cxnId="{E87E4008-CE95-42A8-82CA-BCB783B0A7A9}">
      <dgm:prSet/>
      <dgm:spPr/>
      <dgm:t>
        <a:bodyPr/>
        <a:lstStyle/>
        <a:p>
          <a:endParaRPr lang="en-US"/>
        </a:p>
      </dgm:t>
    </dgm:pt>
    <dgm:pt modelId="{EAD15D56-54C5-49FE-955F-A20DF43B6731}">
      <dgm:prSet phldrT="[Text]"/>
      <dgm:spPr/>
      <dgm:t>
        <a:bodyPr/>
        <a:lstStyle/>
        <a:p>
          <a:r>
            <a:rPr lang="en-US"/>
            <a:t>Dispute Resolution and Mediation Procedures</a:t>
          </a:r>
        </a:p>
      </dgm:t>
    </dgm:pt>
    <dgm:pt modelId="{6EC77FF8-0C86-496F-BD44-C4AC66E4841C}" type="parTrans" cxnId="{9CB20A6B-3ADF-4C21-ACC0-66DE1793CD1F}">
      <dgm:prSet/>
      <dgm:spPr/>
      <dgm:t>
        <a:bodyPr/>
        <a:lstStyle/>
        <a:p>
          <a:endParaRPr lang="en-US"/>
        </a:p>
      </dgm:t>
    </dgm:pt>
    <dgm:pt modelId="{4BD672E0-7290-4DAD-818B-C22B1CDE8128}" type="sibTrans" cxnId="{9CB20A6B-3ADF-4C21-ACC0-66DE1793CD1F}">
      <dgm:prSet/>
      <dgm:spPr/>
      <dgm:t>
        <a:bodyPr/>
        <a:lstStyle/>
        <a:p>
          <a:endParaRPr lang="en-US"/>
        </a:p>
      </dgm:t>
    </dgm:pt>
    <dgm:pt modelId="{66CABA1F-BEDB-496E-8661-204B4F301A83}">
      <dgm:prSet phldrT="[Text]"/>
      <dgm:spPr/>
      <dgm:t>
        <a:bodyPr/>
        <a:lstStyle/>
        <a:p>
          <a:r>
            <a:rPr lang="en-US"/>
            <a:t>Fiscal Monitoring Procedures</a:t>
          </a:r>
        </a:p>
      </dgm:t>
    </dgm:pt>
    <dgm:pt modelId="{3257D2FE-04F6-46CD-9AB1-3152E6ED3E66}" type="parTrans" cxnId="{B28EA4FA-2DE1-4893-8D81-E2F16BAF2327}">
      <dgm:prSet/>
      <dgm:spPr/>
      <dgm:t>
        <a:bodyPr/>
        <a:lstStyle/>
        <a:p>
          <a:endParaRPr lang="en-US"/>
        </a:p>
      </dgm:t>
    </dgm:pt>
    <dgm:pt modelId="{7FC5190C-F59F-4428-9400-7B45C6B0BFB3}" type="sibTrans" cxnId="{B28EA4FA-2DE1-4893-8D81-E2F16BAF2327}">
      <dgm:prSet/>
      <dgm:spPr/>
      <dgm:t>
        <a:bodyPr/>
        <a:lstStyle/>
        <a:p>
          <a:endParaRPr lang="en-US"/>
        </a:p>
      </dgm:t>
    </dgm:pt>
    <dgm:pt modelId="{1D9239AB-3C7E-478A-90EB-9B3FD3081122}">
      <dgm:prSet phldrT="[Text]"/>
      <dgm:spPr/>
      <dgm:t>
        <a:bodyPr/>
        <a:lstStyle/>
        <a:p>
          <a:r>
            <a:rPr lang="en-US"/>
            <a:t>LEA Determinations</a:t>
          </a:r>
        </a:p>
      </dgm:t>
    </dgm:pt>
    <dgm:pt modelId="{CA85EA3F-D0E5-4F2A-BCEB-B0457D344B20}" type="parTrans" cxnId="{10F23E40-2A11-4F93-81D4-63C0CBC8307D}">
      <dgm:prSet/>
      <dgm:spPr/>
      <dgm:t>
        <a:bodyPr/>
        <a:lstStyle/>
        <a:p>
          <a:endParaRPr lang="en-US"/>
        </a:p>
      </dgm:t>
    </dgm:pt>
    <dgm:pt modelId="{26F61C99-2384-44DC-B828-61537870C886}" type="sibTrans" cxnId="{10F23E40-2A11-4F93-81D4-63C0CBC8307D}">
      <dgm:prSet/>
      <dgm:spPr/>
      <dgm:t>
        <a:bodyPr/>
        <a:lstStyle/>
        <a:p>
          <a:endParaRPr lang="en-US"/>
        </a:p>
      </dgm:t>
    </dgm:pt>
    <dgm:pt modelId="{54460910-EAEC-4552-956C-55D785145B0F}">
      <dgm:prSet phldrT="[Text]"/>
      <dgm:spPr/>
      <dgm:t>
        <a:bodyPr/>
        <a:lstStyle/>
        <a:p>
          <a:r>
            <a:rPr lang="en-US"/>
            <a:t>Policies and Procedures Manual</a:t>
          </a:r>
        </a:p>
      </dgm:t>
    </dgm:pt>
    <dgm:pt modelId="{DE9C1FEF-313F-4D7B-93C6-04780C2CE933}" type="parTrans" cxnId="{F49826B4-3813-4A47-9FC8-53102452064F}">
      <dgm:prSet/>
      <dgm:spPr/>
      <dgm:t>
        <a:bodyPr/>
        <a:lstStyle/>
        <a:p>
          <a:endParaRPr lang="en-US"/>
        </a:p>
      </dgm:t>
    </dgm:pt>
    <dgm:pt modelId="{2E8CE0C1-1DD0-4FB9-9658-3B2F5A558A0F}" type="sibTrans" cxnId="{F49826B4-3813-4A47-9FC8-53102452064F}">
      <dgm:prSet/>
      <dgm:spPr/>
      <dgm:t>
        <a:bodyPr/>
        <a:lstStyle/>
        <a:p>
          <a:endParaRPr lang="en-US"/>
        </a:p>
      </dgm:t>
    </dgm:pt>
    <dgm:pt modelId="{2A6024D1-9CA5-40A1-8E7A-A38703C0CD80}">
      <dgm:prSet phldrT="[Text]"/>
      <dgm:spPr/>
      <dgm:t>
        <a:bodyPr/>
        <a:lstStyle/>
        <a:p>
          <a:r>
            <a:rPr lang="en-US"/>
            <a:t>Conditions for Assistance</a:t>
          </a:r>
        </a:p>
      </dgm:t>
    </dgm:pt>
    <dgm:pt modelId="{32809FF4-6172-4293-9332-C7FC821F46FE}" type="parTrans" cxnId="{604864FD-D1CE-469D-9112-53F9BD47BD11}">
      <dgm:prSet/>
      <dgm:spPr/>
      <dgm:t>
        <a:bodyPr/>
        <a:lstStyle/>
        <a:p>
          <a:endParaRPr lang="en-US"/>
        </a:p>
      </dgm:t>
    </dgm:pt>
    <dgm:pt modelId="{50E48FBB-9B8A-40FB-B862-04A00983FAA9}" type="sibTrans" cxnId="{604864FD-D1CE-469D-9112-53F9BD47BD11}">
      <dgm:prSet/>
      <dgm:spPr/>
      <dgm:t>
        <a:bodyPr/>
        <a:lstStyle/>
        <a:p>
          <a:endParaRPr lang="en-US"/>
        </a:p>
      </dgm:t>
    </dgm:pt>
    <dgm:pt modelId="{35537B4E-975A-42B4-A3AE-E4E4D1B3183C}">
      <dgm:prSet phldr="0"/>
      <dgm:spPr/>
      <dgm:t>
        <a:bodyPr/>
        <a:lstStyle/>
        <a:p>
          <a:pPr rtl="0"/>
          <a:r>
            <a:rPr lang="en-US">
              <a:latin typeface="Calibri Light" panose="020F0302020204030204"/>
            </a:rPr>
            <a:t>Data Protocols</a:t>
          </a:r>
        </a:p>
      </dgm:t>
    </dgm:pt>
    <dgm:pt modelId="{0C363F97-FBC7-4933-ABEF-50D7907A2B45}" type="parTrans" cxnId="{ABC47996-3CE1-4593-AD57-9D6ADD5F1BC6}">
      <dgm:prSet/>
      <dgm:spPr/>
      <dgm:t>
        <a:bodyPr/>
        <a:lstStyle/>
        <a:p>
          <a:endParaRPr lang="en-US"/>
        </a:p>
      </dgm:t>
    </dgm:pt>
    <dgm:pt modelId="{5CFCE11E-0814-42AE-8A65-EB528E2C82A5}" type="sibTrans" cxnId="{ABC47996-3CE1-4593-AD57-9D6ADD5F1BC6}">
      <dgm:prSet/>
      <dgm:spPr/>
      <dgm:t>
        <a:bodyPr/>
        <a:lstStyle/>
        <a:p>
          <a:endParaRPr lang="en-US"/>
        </a:p>
      </dgm:t>
    </dgm:pt>
    <dgm:pt modelId="{AC5B9E05-F2CA-4276-B332-2DEF0912BC43}">
      <dgm:prSet phldr="0"/>
      <dgm:spPr/>
      <dgm:t>
        <a:bodyPr/>
        <a:lstStyle/>
        <a:p>
          <a:pPr rtl="0"/>
          <a:r>
            <a:rPr lang="en-US">
              <a:latin typeface="Calibri Light" panose="020F0302020204030204"/>
            </a:rPr>
            <a:t>Technical Assistance</a:t>
          </a:r>
        </a:p>
      </dgm:t>
    </dgm:pt>
    <dgm:pt modelId="{B5851656-DB58-4242-AECE-918BCB492F92}" type="parTrans" cxnId="{0978EFEC-3218-47A7-8521-C41D53615A42}">
      <dgm:prSet/>
      <dgm:spPr/>
      <dgm:t>
        <a:bodyPr/>
        <a:lstStyle/>
        <a:p>
          <a:endParaRPr lang="en-US"/>
        </a:p>
      </dgm:t>
    </dgm:pt>
    <dgm:pt modelId="{626F958F-B8F3-444B-B89A-6AE50DDDCC25}" type="sibTrans" cxnId="{0978EFEC-3218-47A7-8521-C41D53615A42}">
      <dgm:prSet/>
      <dgm:spPr/>
      <dgm:t>
        <a:bodyPr/>
        <a:lstStyle/>
        <a:p>
          <a:endParaRPr lang="en-US"/>
        </a:p>
      </dgm:t>
    </dgm:pt>
    <dgm:pt modelId="{13D8E856-6816-466E-B3FF-4BB377B3C3C6}" type="pres">
      <dgm:prSet presAssocID="{A2DDBBA9-240C-4798-85DE-7DF9799DC351}" presName="diagram" presStyleCnt="0">
        <dgm:presLayoutVars>
          <dgm:dir/>
          <dgm:resizeHandles val="exact"/>
        </dgm:presLayoutVars>
      </dgm:prSet>
      <dgm:spPr/>
    </dgm:pt>
    <dgm:pt modelId="{03BBA42D-7158-4EDE-A456-368C9C96378A}" type="pres">
      <dgm:prSet presAssocID="{2A6024D1-9CA5-40A1-8E7A-A38703C0CD80}" presName="node" presStyleLbl="node1" presStyleIdx="0" presStyleCnt="10">
        <dgm:presLayoutVars>
          <dgm:bulletEnabled val="1"/>
        </dgm:presLayoutVars>
      </dgm:prSet>
      <dgm:spPr/>
    </dgm:pt>
    <dgm:pt modelId="{F7D1E8A5-2A88-49E4-AFA3-0A812E4B19E8}" type="pres">
      <dgm:prSet presAssocID="{50E48FBB-9B8A-40FB-B862-04A00983FAA9}" presName="sibTrans" presStyleCnt="0"/>
      <dgm:spPr/>
    </dgm:pt>
    <dgm:pt modelId="{5005E73B-75A8-42A5-A4FC-C8604F246C91}" type="pres">
      <dgm:prSet presAssocID="{35537B4E-975A-42B4-A3AE-E4E4D1B3183C}" presName="node" presStyleLbl="node1" presStyleIdx="1" presStyleCnt="10">
        <dgm:presLayoutVars>
          <dgm:bulletEnabled val="1"/>
        </dgm:presLayoutVars>
      </dgm:prSet>
      <dgm:spPr/>
    </dgm:pt>
    <dgm:pt modelId="{828D89E8-0C3A-4C41-9DE6-87A4A003C686}" type="pres">
      <dgm:prSet presAssocID="{5CFCE11E-0814-42AE-8A65-EB528E2C82A5}" presName="sibTrans" presStyleCnt="0"/>
      <dgm:spPr/>
    </dgm:pt>
    <dgm:pt modelId="{6D129F8D-372C-4A28-8C52-D918B5D8A92E}" type="pres">
      <dgm:prSet presAssocID="{EAD15D56-54C5-49FE-955F-A20DF43B6731}" presName="node" presStyleLbl="node1" presStyleIdx="2" presStyleCnt="10">
        <dgm:presLayoutVars>
          <dgm:bulletEnabled val="1"/>
        </dgm:presLayoutVars>
      </dgm:prSet>
      <dgm:spPr/>
    </dgm:pt>
    <dgm:pt modelId="{10C42BAA-8F58-42EA-B967-227841656469}" type="pres">
      <dgm:prSet presAssocID="{4BD672E0-7290-4DAD-818B-C22B1CDE8128}" presName="sibTrans" presStyleCnt="0"/>
      <dgm:spPr/>
    </dgm:pt>
    <dgm:pt modelId="{9908698E-D39E-4D34-9D93-5C552E65CDE6}" type="pres">
      <dgm:prSet presAssocID="{66CABA1F-BEDB-496E-8661-204B4F301A83}" presName="node" presStyleLbl="node1" presStyleIdx="3" presStyleCnt="10">
        <dgm:presLayoutVars>
          <dgm:bulletEnabled val="1"/>
        </dgm:presLayoutVars>
      </dgm:prSet>
      <dgm:spPr/>
    </dgm:pt>
    <dgm:pt modelId="{2B85BB10-2725-47DE-9156-A56FA3275BF6}" type="pres">
      <dgm:prSet presAssocID="{7FC5190C-F59F-4428-9400-7B45C6B0BFB3}" presName="sibTrans" presStyleCnt="0"/>
      <dgm:spPr/>
    </dgm:pt>
    <dgm:pt modelId="{1E50F7EE-135A-4A1B-B907-0AB0F8428B21}" type="pres">
      <dgm:prSet presAssocID="{1D9239AB-3C7E-478A-90EB-9B3FD3081122}" presName="node" presStyleLbl="node1" presStyleIdx="4" presStyleCnt="10">
        <dgm:presLayoutVars>
          <dgm:bulletEnabled val="1"/>
        </dgm:presLayoutVars>
      </dgm:prSet>
      <dgm:spPr/>
    </dgm:pt>
    <dgm:pt modelId="{19BD7120-50DC-4D87-9B78-7A69B9E257D8}" type="pres">
      <dgm:prSet presAssocID="{26F61C99-2384-44DC-B828-61537870C886}" presName="sibTrans" presStyleCnt="0"/>
      <dgm:spPr/>
    </dgm:pt>
    <dgm:pt modelId="{924D37B3-04E0-4558-A6DC-381385E54CF6}" type="pres">
      <dgm:prSet presAssocID="{B0394A38-45F2-4B11-9E2D-6D57A18370B6}" presName="node" presStyleLbl="node1" presStyleIdx="5" presStyleCnt="10">
        <dgm:presLayoutVars>
          <dgm:bulletEnabled val="1"/>
        </dgm:presLayoutVars>
      </dgm:prSet>
      <dgm:spPr/>
    </dgm:pt>
    <dgm:pt modelId="{CD9135BC-5241-486E-BB34-55EA0BCB8F92}" type="pres">
      <dgm:prSet presAssocID="{B9ACB428-97D3-4E7A-A3CB-66C9AB7357B0}" presName="sibTrans" presStyleCnt="0"/>
      <dgm:spPr/>
    </dgm:pt>
    <dgm:pt modelId="{59892BA9-65E3-4A36-98C0-5E406F58DAC0}" type="pres">
      <dgm:prSet presAssocID="{54460910-EAEC-4552-956C-55D785145B0F}" presName="node" presStyleLbl="node1" presStyleIdx="6" presStyleCnt="10">
        <dgm:presLayoutVars>
          <dgm:bulletEnabled val="1"/>
        </dgm:presLayoutVars>
      </dgm:prSet>
      <dgm:spPr/>
    </dgm:pt>
    <dgm:pt modelId="{896114C4-1122-4156-8EAD-B4A00DDCBE3F}" type="pres">
      <dgm:prSet presAssocID="{2E8CE0C1-1DD0-4FB9-9658-3B2F5A558A0F}" presName="sibTrans" presStyleCnt="0"/>
      <dgm:spPr/>
    </dgm:pt>
    <dgm:pt modelId="{F94B4F2D-81CF-43C4-846B-3A7037898D36}" type="pres">
      <dgm:prSet presAssocID="{AA872A71-8039-47AE-A903-4040D369BCED}" presName="node" presStyleLbl="node1" presStyleIdx="7" presStyleCnt="10">
        <dgm:presLayoutVars>
          <dgm:bulletEnabled val="1"/>
        </dgm:presLayoutVars>
      </dgm:prSet>
      <dgm:spPr/>
    </dgm:pt>
    <dgm:pt modelId="{D2B95AEF-C340-4445-A0C0-7361D6BDFC43}" type="pres">
      <dgm:prSet presAssocID="{07DE1FDE-D956-4D89-B290-2D8A3A8C3B56}" presName="sibTrans" presStyleCnt="0"/>
      <dgm:spPr/>
    </dgm:pt>
    <dgm:pt modelId="{7307757F-D108-4625-B4AE-5ABEC6C13C36}" type="pres">
      <dgm:prSet presAssocID="{BEF61A62-FF99-49C1-A8C7-1517CA905CB0}" presName="node" presStyleLbl="node1" presStyleIdx="8" presStyleCnt="10">
        <dgm:presLayoutVars>
          <dgm:bulletEnabled val="1"/>
        </dgm:presLayoutVars>
      </dgm:prSet>
      <dgm:spPr/>
    </dgm:pt>
    <dgm:pt modelId="{07B15A36-B450-4DD4-87E1-2FB99D1176D3}" type="pres">
      <dgm:prSet presAssocID="{F75E8BB5-478E-4AAE-944B-D017F28F0AA1}" presName="sibTrans" presStyleCnt="0"/>
      <dgm:spPr/>
    </dgm:pt>
    <dgm:pt modelId="{F0DF70DA-F6F9-450A-A9D3-22E4E9E4FED0}" type="pres">
      <dgm:prSet presAssocID="{AC5B9E05-F2CA-4276-B332-2DEF0912BC43}" presName="node" presStyleLbl="node1" presStyleIdx="9" presStyleCnt="10">
        <dgm:presLayoutVars>
          <dgm:bulletEnabled val="1"/>
        </dgm:presLayoutVars>
      </dgm:prSet>
      <dgm:spPr/>
    </dgm:pt>
  </dgm:ptLst>
  <dgm:cxnLst>
    <dgm:cxn modelId="{E87E4008-CE95-42A8-82CA-BCB783B0A7A9}" srcId="{A2DDBBA9-240C-4798-85DE-7DF9799DC351}" destId="{BEF61A62-FF99-49C1-A8C7-1517CA905CB0}" srcOrd="8" destOrd="0" parTransId="{8528FE95-DC2D-4B48-BA60-B5C1D41E1521}" sibTransId="{F75E8BB5-478E-4AAE-944B-D017F28F0AA1}"/>
    <dgm:cxn modelId="{23628D1B-FD57-4381-86FD-C996770E444D}" type="presOf" srcId="{AC5B9E05-F2CA-4276-B332-2DEF0912BC43}" destId="{F0DF70DA-F6F9-450A-A9D3-22E4E9E4FED0}" srcOrd="0" destOrd="0" presId="urn:microsoft.com/office/officeart/2005/8/layout/default"/>
    <dgm:cxn modelId="{49B6D539-06F7-4228-BC96-9D14DF72B519}" type="presOf" srcId="{B0394A38-45F2-4B11-9E2D-6D57A18370B6}" destId="{924D37B3-04E0-4558-A6DC-381385E54CF6}" srcOrd="0" destOrd="0" presId="urn:microsoft.com/office/officeart/2005/8/layout/default"/>
    <dgm:cxn modelId="{10F23E40-2A11-4F93-81D4-63C0CBC8307D}" srcId="{A2DDBBA9-240C-4798-85DE-7DF9799DC351}" destId="{1D9239AB-3C7E-478A-90EB-9B3FD3081122}" srcOrd="4" destOrd="0" parTransId="{CA85EA3F-D0E5-4F2A-BCEB-B0457D344B20}" sibTransId="{26F61C99-2384-44DC-B828-61537870C886}"/>
    <dgm:cxn modelId="{EA7E5943-0BC4-426D-A610-710A332016EC}" type="presOf" srcId="{EAD15D56-54C5-49FE-955F-A20DF43B6731}" destId="{6D129F8D-372C-4A28-8C52-D918B5D8A92E}" srcOrd="0" destOrd="0" presId="urn:microsoft.com/office/officeart/2005/8/layout/default"/>
    <dgm:cxn modelId="{9A57D148-9841-4D16-BFA9-85F42669894B}" srcId="{A2DDBBA9-240C-4798-85DE-7DF9799DC351}" destId="{AA872A71-8039-47AE-A903-4040D369BCED}" srcOrd="7" destOrd="0" parTransId="{8461A5C8-43CC-4C9E-B4D2-04C036B0F670}" sibTransId="{07DE1FDE-D956-4D89-B290-2D8A3A8C3B56}"/>
    <dgm:cxn modelId="{DDD2D448-3DC5-4CFD-83FE-AF13771C18FC}" srcId="{A2DDBBA9-240C-4798-85DE-7DF9799DC351}" destId="{B0394A38-45F2-4B11-9E2D-6D57A18370B6}" srcOrd="5" destOrd="0" parTransId="{81424481-1F10-446E-8617-20F32422118A}" sibTransId="{B9ACB428-97D3-4E7A-A3CB-66C9AB7357B0}"/>
    <dgm:cxn modelId="{9CB20A6B-3ADF-4C21-ACC0-66DE1793CD1F}" srcId="{A2DDBBA9-240C-4798-85DE-7DF9799DC351}" destId="{EAD15D56-54C5-49FE-955F-A20DF43B6731}" srcOrd="2" destOrd="0" parTransId="{6EC77FF8-0C86-496F-BD44-C4AC66E4841C}" sibTransId="{4BD672E0-7290-4DAD-818B-C22B1CDE8128}"/>
    <dgm:cxn modelId="{23AD546E-F521-4ED8-B612-1854AF950C0E}" type="presOf" srcId="{2A6024D1-9CA5-40A1-8E7A-A38703C0CD80}" destId="{03BBA42D-7158-4EDE-A456-368C9C96378A}" srcOrd="0" destOrd="0" presId="urn:microsoft.com/office/officeart/2005/8/layout/default"/>
    <dgm:cxn modelId="{D403C98E-399C-4C9E-9999-CF470303C7C8}" type="presOf" srcId="{35537B4E-975A-42B4-A3AE-E4E4D1B3183C}" destId="{5005E73B-75A8-42A5-A4FC-C8604F246C91}" srcOrd="0" destOrd="0" presId="urn:microsoft.com/office/officeart/2005/8/layout/default"/>
    <dgm:cxn modelId="{ABC47996-3CE1-4593-AD57-9D6ADD5F1BC6}" srcId="{A2DDBBA9-240C-4798-85DE-7DF9799DC351}" destId="{35537B4E-975A-42B4-A3AE-E4E4D1B3183C}" srcOrd="1" destOrd="0" parTransId="{0C363F97-FBC7-4933-ABEF-50D7907A2B45}" sibTransId="{5CFCE11E-0814-42AE-8A65-EB528E2C82A5}"/>
    <dgm:cxn modelId="{32C63D9A-88BC-46AA-9D40-CA2127F04848}" type="presOf" srcId="{54460910-EAEC-4552-956C-55D785145B0F}" destId="{59892BA9-65E3-4A36-98C0-5E406F58DAC0}" srcOrd="0" destOrd="0" presId="urn:microsoft.com/office/officeart/2005/8/layout/default"/>
    <dgm:cxn modelId="{7A33549C-493A-419E-86CD-06161812063D}" type="presOf" srcId="{1D9239AB-3C7E-478A-90EB-9B3FD3081122}" destId="{1E50F7EE-135A-4A1B-B907-0AB0F8428B21}" srcOrd="0" destOrd="0" presId="urn:microsoft.com/office/officeart/2005/8/layout/default"/>
    <dgm:cxn modelId="{F49826B4-3813-4A47-9FC8-53102452064F}" srcId="{A2DDBBA9-240C-4798-85DE-7DF9799DC351}" destId="{54460910-EAEC-4552-956C-55D785145B0F}" srcOrd="6" destOrd="0" parTransId="{DE9C1FEF-313F-4D7B-93C6-04780C2CE933}" sibTransId="{2E8CE0C1-1DD0-4FB9-9658-3B2F5A558A0F}"/>
    <dgm:cxn modelId="{524411E0-7F94-4538-8FF3-A55F297B1A71}" type="presOf" srcId="{66CABA1F-BEDB-496E-8661-204B4F301A83}" destId="{9908698E-D39E-4D34-9D93-5C552E65CDE6}" srcOrd="0" destOrd="0" presId="urn:microsoft.com/office/officeart/2005/8/layout/default"/>
    <dgm:cxn modelId="{F6EF98E0-DD2B-43AE-93B2-4C2353CE07D3}" type="presOf" srcId="{AA872A71-8039-47AE-A903-4040D369BCED}" destId="{F94B4F2D-81CF-43C4-846B-3A7037898D36}" srcOrd="0" destOrd="0" presId="urn:microsoft.com/office/officeart/2005/8/layout/default"/>
    <dgm:cxn modelId="{0978EFEC-3218-47A7-8521-C41D53615A42}" srcId="{A2DDBBA9-240C-4798-85DE-7DF9799DC351}" destId="{AC5B9E05-F2CA-4276-B332-2DEF0912BC43}" srcOrd="9" destOrd="0" parTransId="{B5851656-DB58-4242-AECE-918BCB492F92}" sibTransId="{626F958F-B8F3-444B-B89A-6AE50DDDCC25}"/>
    <dgm:cxn modelId="{5B501CF7-3DB9-4A41-918A-23FA3AB982F5}" type="presOf" srcId="{BEF61A62-FF99-49C1-A8C7-1517CA905CB0}" destId="{7307757F-D108-4625-B4AE-5ABEC6C13C36}" srcOrd="0" destOrd="0" presId="urn:microsoft.com/office/officeart/2005/8/layout/default"/>
    <dgm:cxn modelId="{B28EA4FA-2DE1-4893-8D81-E2F16BAF2327}" srcId="{A2DDBBA9-240C-4798-85DE-7DF9799DC351}" destId="{66CABA1F-BEDB-496E-8661-204B4F301A83}" srcOrd="3" destOrd="0" parTransId="{3257D2FE-04F6-46CD-9AB1-3152E6ED3E66}" sibTransId="{7FC5190C-F59F-4428-9400-7B45C6B0BFB3}"/>
    <dgm:cxn modelId="{659EE9FB-1A3B-4698-81D9-CA68B16C97C2}" type="presOf" srcId="{A2DDBBA9-240C-4798-85DE-7DF9799DC351}" destId="{13D8E856-6816-466E-B3FF-4BB377B3C3C6}" srcOrd="0" destOrd="0" presId="urn:microsoft.com/office/officeart/2005/8/layout/default"/>
    <dgm:cxn modelId="{604864FD-D1CE-469D-9112-53F9BD47BD11}" srcId="{A2DDBBA9-240C-4798-85DE-7DF9799DC351}" destId="{2A6024D1-9CA5-40A1-8E7A-A38703C0CD80}" srcOrd="0" destOrd="0" parTransId="{32809FF4-6172-4293-9332-C7FC821F46FE}" sibTransId="{50E48FBB-9B8A-40FB-B862-04A00983FAA9}"/>
    <dgm:cxn modelId="{BEC518EE-279D-417B-A318-AEB9E30B4746}" type="presParOf" srcId="{13D8E856-6816-466E-B3FF-4BB377B3C3C6}" destId="{03BBA42D-7158-4EDE-A456-368C9C96378A}" srcOrd="0" destOrd="0" presId="urn:microsoft.com/office/officeart/2005/8/layout/default"/>
    <dgm:cxn modelId="{EE9B2D3A-3ED0-40E3-B5DE-AEB4254ECDA8}" type="presParOf" srcId="{13D8E856-6816-466E-B3FF-4BB377B3C3C6}" destId="{F7D1E8A5-2A88-49E4-AFA3-0A812E4B19E8}" srcOrd="1" destOrd="0" presId="urn:microsoft.com/office/officeart/2005/8/layout/default"/>
    <dgm:cxn modelId="{C68B83DB-671B-4450-AEB4-6FED13939E4D}" type="presParOf" srcId="{13D8E856-6816-466E-B3FF-4BB377B3C3C6}" destId="{5005E73B-75A8-42A5-A4FC-C8604F246C91}" srcOrd="2" destOrd="0" presId="urn:microsoft.com/office/officeart/2005/8/layout/default"/>
    <dgm:cxn modelId="{80FF53A9-D12B-4F76-9D18-126D3AB50C52}" type="presParOf" srcId="{13D8E856-6816-466E-B3FF-4BB377B3C3C6}" destId="{828D89E8-0C3A-4C41-9DE6-87A4A003C686}" srcOrd="3" destOrd="0" presId="urn:microsoft.com/office/officeart/2005/8/layout/default"/>
    <dgm:cxn modelId="{CA8C2F1B-9DA1-4F05-B796-C3BC3F11145D}" type="presParOf" srcId="{13D8E856-6816-466E-B3FF-4BB377B3C3C6}" destId="{6D129F8D-372C-4A28-8C52-D918B5D8A92E}" srcOrd="4" destOrd="0" presId="urn:microsoft.com/office/officeart/2005/8/layout/default"/>
    <dgm:cxn modelId="{17DEC5BB-29C0-4107-962B-802A168FD3F4}" type="presParOf" srcId="{13D8E856-6816-466E-B3FF-4BB377B3C3C6}" destId="{10C42BAA-8F58-42EA-B967-227841656469}" srcOrd="5" destOrd="0" presId="urn:microsoft.com/office/officeart/2005/8/layout/default"/>
    <dgm:cxn modelId="{3BB37CD0-B16E-4BB6-806C-7BAFD1F3F429}" type="presParOf" srcId="{13D8E856-6816-466E-B3FF-4BB377B3C3C6}" destId="{9908698E-D39E-4D34-9D93-5C552E65CDE6}" srcOrd="6" destOrd="0" presId="urn:microsoft.com/office/officeart/2005/8/layout/default"/>
    <dgm:cxn modelId="{A617595A-5808-4AC0-9726-651BA1F34B29}" type="presParOf" srcId="{13D8E856-6816-466E-B3FF-4BB377B3C3C6}" destId="{2B85BB10-2725-47DE-9156-A56FA3275BF6}" srcOrd="7" destOrd="0" presId="urn:microsoft.com/office/officeart/2005/8/layout/default"/>
    <dgm:cxn modelId="{0F90D13C-63C8-4807-B374-1B38735D409D}" type="presParOf" srcId="{13D8E856-6816-466E-B3FF-4BB377B3C3C6}" destId="{1E50F7EE-135A-4A1B-B907-0AB0F8428B21}" srcOrd="8" destOrd="0" presId="urn:microsoft.com/office/officeart/2005/8/layout/default"/>
    <dgm:cxn modelId="{D1401D04-A8D6-42BE-AC73-73E365BC0DF6}" type="presParOf" srcId="{13D8E856-6816-466E-B3FF-4BB377B3C3C6}" destId="{19BD7120-50DC-4D87-9B78-7A69B9E257D8}" srcOrd="9" destOrd="0" presId="urn:microsoft.com/office/officeart/2005/8/layout/default"/>
    <dgm:cxn modelId="{E520D0A4-4F54-400D-B883-1A3480423C83}" type="presParOf" srcId="{13D8E856-6816-466E-B3FF-4BB377B3C3C6}" destId="{924D37B3-04E0-4558-A6DC-381385E54CF6}" srcOrd="10" destOrd="0" presId="urn:microsoft.com/office/officeart/2005/8/layout/default"/>
    <dgm:cxn modelId="{FA2D7B19-24D8-4AB5-9184-59047B525902}" type="presParOf" srcId="{13D8E856-6816-466E-B3FF-4BB377B3C3C6}" destId="{CD9135BC-5241-486E-BB34-55EA0BCB8F92}" srcOrd="11" destOrd="0" presId="urn:microsoft.com/office/officeart/2005/8/layout/default"/>
    <dgm:cxn modelId="{03966CFB-9E00-4276-B574-D2006D0F24A6}" type="presParOf" srcId="{13D8E856-6816-466E-B3FF-4BB377B3C3C6}" destId="{59892BA9-65E3-4A36-98C0-5E406F58DAC0}" srcOrd="12" destOrd="0" presId="urn:microsoft.com/office/officeart/2005/8/layout/default"/>
    <dgm:cxn modelId="{6E3D7A59-048D-41BB-B17E-BAC3A432ECAB}" type="presParOf" srcId="{13D8E856-6816-466E-B3FF-4BB377B3C3C6}" destId="{896114C4-1122-4156-8EAD-B4A00DDCBE3F}" srcOrd="13" destOrd="0" presId="urn:microsoft.com/office/officeart/2005/8/layout/default"/>
    <dgm:cxn modelId="{B1B23DE0-4D47-4C7D-A407-5181EF6AAB51}" type="presParOf" srcId="{13D8E856-6816-466E-B3FF-4BB377B3C3C6}" destId="{F94B4F2D-81CF-43C4-846B-3A7037898D36}" srcOrd="14" destOrd="0" presId="urn:microsoft.com/office/officeart/2005/8/layout/default"/>
    <dgm:cxn modelId="{460D09FD-BD04-42D5-A3D9-471F67E153AC}" type="presParOf" srcId="{13D8E856-6816-466E-B3FF-4BB377B3C3C6}" destId="{D2B95AEF-C340-4445-A0C0-7361D6BDFC43}" srcOrd="15" destOrd="0" presId="urn:microsoft.com/office/officeart/2005/8/layout/default"/>
    <dgm:cxn modelId="{64DBA460-8157-495E-920D-E1D8C1D74429}" type="presParOf" srcId="{13D8E856-6816-466E-B3FF-4BB377B3C3C6}" destId="{7307757F-D108-4625-B4AE-5ABEC6C13C36}" srcOrd="16" destOrd="0" presId="urn:microsoft.com/office/officeart/2005/8/layout/default"/>
    <dgm:cxn modelId="{C00E52A4-CBB2-4502-9E3D-4D7ED77A9AB6}" type="presParOf" srcId="{13D8E856-6816-466E-B3FF-4BB377B3C3C6}" destId="{07B15A36-B450-4DD4-87E1-2FB99D1176D3}" srcOrd="17" destOrd="0" presId="urn:microsoft.com/office/officeart/2005/8/layout/default"/>
    <dgm:cxn modelId="{E5A7C55F-E9F3-4709-89D9-A41305FE5683}" type="presParOf" srcId="{13D8E856-6816-466E-B3FF-4BB377B3C3C6}" destId="{F0DF70DA-F6F9-450A-A9D3-22E4E9E4FED0}"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0E11AA-8D84-4320-AE54-B7B8345FD70D}" type="doc">
      <dgm:prSet loTypeId="urn:microsoft.com/office/officeart/2005/8/layout/hProcess11" loCatId="process" qsTypeId="urn:microsoft.com/office/officeart/2005/8/quickstyle/simple1" qsCatId="simple" csTypeId="urn:microsoft.com/office/officeart/2005/8/colors/accent1_2" csCatId="accent1" phldr="1"/>
      <dgm:spPr/>
    </dgm:pt>
    <dgm:pt modelId="{97CF42EE-DCE9-4178-BD79-79FACCAC4878}">
      <dgm:prSet phldrT="[Text]"/>
      <dgm:spPr/>
      <dgm:t>
        <a:bodyPr/>
        <a:lstStyle/>
        <a:p>
          <a:pPr rtl="0"/>
          <a:r>
            <a:rPr lang="en-US">
              <a:latin typeface="Calibri Light" panose="020F0302020204030204"/>
            </a:rPr>
            <a:t>LEA Determinations </a:t>
          </a:r>
          <a:r>
            <a:rPr lang="en-US"/>
            <a:t>(December)</a:t>
          </a:r>
          <a:r>
            <a:rPr lang="en-US">
              <a:latin typeface="Calibri Light" panose="020F0302020204030204"/>
            </a:rPr>
            <a:t> </a:t>
          </a:r>
          <a:endParaRPr lang="en-US"/>
        </a:p>
      </dgm:t>
    </dgm:pt>
    <dgm:pt modelId="{877931A7-BE41-47FE-99A4-BCE4214C2C61}" type="parTrans" cxnId="{D7AED8F4-2852-4914-89C7-0CE8F314320C}">
      <dgm:prSet/>
      <dgm:spPr/>
      <dgm:t>
        <a:bodyPr/>
        <a:lstStyle/>
        <a:p>
          <a:endParaRPr lang="en-US"/>
        </a:p>
      </dgm:t>
    </dgm:pt>
    <dgm:pt modelId="{EF0436D2-E5B5-4A3A-99C2-F97A2D8C8BB5}" type="sibTrans" cxnId="{D7AED8F4-2852-4914-89C7-0CE8F314320C}">
      <dgm:prSet/>
      <dgm:spPr/>
      <dgm:t>
        <a:bodyPr/>
        <a:lstStyle/>
        <a:p>
          <a:endParaRPr lang="en-US"/>
        </a:p>
      </dgm:t>
    </dgm:pt>
    <dgm:pt modelId="{66D1B9B9-090B-4EE2-8204-91D50B495158}">
      <dgm:prSet phldrT="[Text]"/>
      <dgm:spPr/>
      <dgm:t>
        <a:bodyPr/>
        <a:lstStyle/>
        <a:p>
          <a:pPr rtl="0"/>
          <a:r>
            <a:rPr lang="en-US">
              <a:latin typeface="Calibri Light" panose="020F0302020204030204"/>
            </a:rPr>
            <a:t>Technical Assistance </a:t>
          </a:r>
          <a:r>
            <a:rPr lang="en-US"/>
            <a:t> (</a:t>
          </a:r>
          <a:r>
            <a:rPr lang="en-US">
              <a:latin typeface="Calibri Light" panose="020F0302020204030204"/>
            </a:rPr>
            <a:t>January</a:t>
          </a:r>
          <a:r>
            <a:rPr lang="en-US"/>
            <a:t>)</a:t>
          </a:r>
        </a:p>
      </dgm:t>
    </dgm:pt>
    <dgm:pt modelId="{979AD3FD-417A-4079-BE07-91BE64CA1514}" type="parTrans" cxnId="{7596FD6F-8D14-4B3A-BC35-4F7DED08BECD}">
      <dgm:prSet/>
      <dgm:spPr/>
      <dgm:t>
        <a:bodyPr/>
        <a:lstStyle/>
        <a:p>
          <a:endParaRPr lang="en-US"/>
        </a:p>
      </dgm:t>
    </dgm:pt>
    <dgm:pt modelId="{17A21D7D-1B4F-45AF-A81A-7EC0E6481852}" type="sibTrans" cxnId="{7596FD6F-8D14-4B3A-BC35-4F7DED08BECD}">
      <dgm:prSet/>
      <dgm:spPr/>
      <dgm:t>
        <a:bodyPr/>
        <a:lstStyle/>
        <a:p>
          <a:endParaRPr lang="en-US"/>
        </a:p>
      </dgm:t>
    </dgm:pt>
    <dgm:pt modelId="{D0D6EB94-845C-4B0E-9408-E55B5C9834A2}">
      <dgm:prSet phldrT="[Text]"/>
      <dgm:spPr/>
      <dgm:t>
        <a:bodyPr/>
        <a:lstStyle/>
        <a:p>
          <a:pPr rtl="0"/>
          <a:r>
            <a:rPr lang="en-US">
              <a:latin typeface="Calibri Light" panose="020F0302020204030204"/>
            </a:rPr>
            <a:t>SPP/APR </a:t>
          </a:r>
          <a:r>
            <a:rPr lang="en-US"/>
            <a:t>(February)</a:t>
          </a:r>
        </a:p>
      </dgm:t>
    </dgm:pt>
    <dgm:pt modelId="{35D51E8E-53B4-40ED-98BB-5B38D5B0B9E9}" type="parTrans" cxnId="{392F740F-2025-44EC-A55F-A56DD8B330A4}">
      <dgm:prSet/>
      <dgm:spPr/>
      <dgm:t>
        <a:bodyPr/>
        <a:lstStyle/>
        <a:p>
          <a:endParaRPr lang="en-US"/>
        </a:p>
      </dgm:t>
    </dgm:pt>
    <dgm:pt modelId="{15AD0859-3B88-44F7-83B3-62A5C15A7DE3}" type="sibTrans" cxnId="{392F740F-2025-44EC-A55F-A56DD8B330A4}">
      <dgm:prSet/>
      <dgm:spPr/>
      <dgm:t>
        <a:bodyPr/>
        <a:lstStyle/>
        <a:p>
          <a:endParaRPr lang="en-US"/>
        </a:p>
      </dgm:t>
    </dgm:pt>
    <dgm:pt modelId="{69F37C05-6A7F-49FF-95F0-3D2F8EC292FE}" type="pres">
      <dgm:prSet presAssocID="{D40E11AA-8D84-4320-AE54-B7B8345FD70D}" presName="Name0" presStyleCnt="0">
        <dgm:presLayoutVars>
          <dgm:dir/>
          <dgm:resizeHandles val="exact"/>
        </dgm:presLayoutVars>
      </dgm:prSet>
      <dgm:spPr/>
    </dgm:pt>
    <dgm:pt modelId="{9860CC12-BA87-416E-A898-9237D4112D0C}" type="pres">
      <dgm:prSet presAssocID="{D40E11AA-8D84-4320-AE54-B7B8345FD70D}" presName="arrow" presStyleLbl="bgShp" presStyleIdx="0" presStyleCnt="1"/>
      <dgm:spPr/>
    </dgm:pt>
    <dgm:pt modelId="{8A0A61DB-0BCC-4742-AD2E-6CFB089F3D2F}" type="pres">
      <dgm:prSet presAssocID="{D40E11AA-8D84-4320-AE54-B7B8345FD70D}" presName="points" presStyleCnt="0"/>
      <dgm:spPr/>
    </dgm:pt>
    <dgm:pt modelId="{EB7D5B66-1F96-43B1-8C7D-181B050B5A6A}" type="pres">
      <dgm:prSet presAssocID="{97CF42EE-DCE9-4178-BD79-79FACCAC4878}" presName="compositeA" presStyleCnt="0"/>
      <dgm:spPr/>
    </dgm:pt>
    <dgm:pt modelId="{93BE8B1F-F5CA-46B3-BE89-2D90DBCC7F0B}" type="pres">
      <dgm:prSet presAssocID="{97CF42EE-DCE9-4178-BD79-79FACCAC4878}" presName="textA" presStyleLbl="revTx" presStyleIdx="0" presStyleCnt="3">
        <dgm:presLayoutVars>
          <dgm:bulletEnabled val="1"/>
        </dgm:presLayoutVars>
      </dgm:prSet>
      <dgm:spPr/>
    </dgm:pt>
    <dgm:pt modelId="{6BCF31C4-500D-4BCC-87CA-7AE8E96233D2}" type="pres">
      <dgm:prSet presAssocID="{97CF42EE-DCE9-4178-BD79-79FACCAC4878}" presName="circleA" presStyleLbl="node1" presStyleIdx="0" presStyleCnt="3"/>
      <dgm:spPr/>
    </dgm:pt>
    <dgm:pt modelId="{51E65BB8-95FC-46C6-BA69-2AE8FA10096F}" type="pres">
      <dgm:prSet presAssocID="{97CF42EE-DCE9-4178-BD79-79FACCAC4878}" presName="spaceA" presStyleCnt="0"/>
      <dgm:spPr/>
    </dgm:pt>
    <dgm:pt modelId="{47CBE3B2-687F-499B-9CF4-F67F0B7640E4}" type="pres">
      <dgm:prSet presAssocID="{EF0436D2-E5B5-4A3A-99C2-F97A2D8C8BB5}" presName="space" presStyleCnt="0"/>
      <dgm:spPr/>
    </dgm:pt>
    <dgm:pt modelId="{B59A3F08-6315-4A88-9B02-3DDCBF157C16}" type="pres">
      <dgm:prSet presAssocID="{66D1B9B9-090B-4EE2-8204-91D50B495158}" presName="compositeB" presStyleCnt="0"/>
      <dgm:spPr/>
    </dgm:pt>
    <dgm:pt modelId="{8CBF5C36-75D9-49E2-A6F3-3B67A2494719}" type="pres">
      <dgm:prSet presAssocID="{66D1B9B9-090B-4EE2-8204-91D50B495158}" presName="textB" presStyleLbl="revTx" presStyleIdx="1" presStyleCnt="3">
        <dgm:presLayoutVars>
          <dgm:bulletEnabled val="1"/>
        </dgm:presLayoutVars>
      </dgm:prSet>
      <dgm:spPr/>
    </dgm:pt>
    <dgm:pt modelId="{CB4EAA99-EDC9-4F94-B289-E251DA6C602B}" type="pres">
      <dgm:prSet presAssocID="{66D1B9B9-090B-4EE2-8204-91D50B495158}" presName="circleB" presStyleLbl="node1" presStyleIdx="1" presStyleCnt="3"/>
      <dgm:spPr/>
    </dgm:pt>
    <dgm:pt modelId="{E0DA75E8-B9C8-444F-AC01-50D8C02EB96F}" type="pres">
      <dgm:prSet presAssocID="{66D1B9B9-090B-4EE2-8204-91D50B495158}" presName="spaceB" presStyleCnt="0"/>
      <dgm:spPr/>
    </dgm:pt>
    <dgm:pt modelId="{62AC64F2-2414-44C1-81F2-088E7AFF9BBC}" type="pres">
      <dgm:prSet presAssocID="{17A21D7D-1B4F-45AF-A81A-7EC0E6481852}" presName="space" presStyleCnt="0"/>
      <dgm:spPr/>
    </dgm:pt>
    <dgm:pt modelId="{40A997B4-2990-4A28-B4DE-1AD6E9E23F23}" type="pres">
      <dgm:prSet presAssocID="{D0D6EB94-845C-4B0E-9408-E55B5C9834A2}" presName="compositeA" presStyleCnt="0"/>
      <dgm:spPr/>
    </dgm:pt>
    <dgm:pt modelId="{423FE268-32D9-45C8-A991-C1B11156B9F5}" type="pres">
      <dgm:prSet presAssocID="{D0D6EB94-845C-4B0E-9408-E55B5C9834A2}" presName="textA" presStyleLbl="revTx" presStyleIdx="2" presStyleCnt="3">
        <dgm:presLayoutVars>
          <dgm:bulletEnabled val="1"/>
        </dgm:presLayoutVars>
      </dgm:prSet>
      <dgm:spPr/>
    </dgm:pt>
    <dgm:pt modelId="{C1156499-ED93-4E94-9148-52E38A495BF1}" type="pres">
      <dgm:prSet presAssocID="{D0D6EB94-845C-4B0E-9408-E55B5C9834A2}" presName="circleA" presStyleLbl="node1" presStyleIdx="2" presStyleCnt="3"/>
      <dgm:spPr/>
    </dgm:pt>
    <dgm:pt modelId="{0673F496-B030-4EE2-A998-E3A06366B9EF}" type="pres">
      <dgm:prSet presAssocID="{D0D6EB94-845C-4B0E-9408-E55B5C9834A2}" presName="spaceA" presStyleCnt="0"/>
      <dgm:spPr/>
    </dgm:pt>
  </dgm:ptLst>
  <dgm:cxnLst>
    <dgm:cxn modelId="{392F740F-2025-44EC-A55F-A56DD8B330A4}" srcId="{D40E11AA-8D84-4320-AE54-B7B8345FD70D}" destId="{D0D6EB94-845C-4B0E-9408-E55B5C9834A2}" srcOrd="2" destOrd="0" parTransId="{35D51E8E-53B4-40ED-98BB-5B38D5B0B9E9}" sibTransId="{15AD0859-3B88-44F7-83B3-62A5C15A7DE3}"/>
    <dgm:cxn modelId="{7596FD6F-8D14-4B3A-BC35-4F7DED08BECD}" srcId="{D40E11AA-8D84-4320-AE54-B7B8345FD70D}" destId="{66D1B9B9-090B-4EE2-8204-91D50B495158}" srcOrd="1" destOrd="0" parTransId="{979AD3FD-417A-4079-BE07-91BE64CA1514}" sibTransId="{17A21D7D-1B4F-45AF-A81A-7EC0E6481852}"/>
    <dgm:cxn modelId="{E3E72B8D-45AE-4AD6-BE95-BFA2E4F8378F}" type="presOf" srcId="{D40E11AA-8D84-4320-AE54-B7B8345FD70D}" destId="{69F37C05-6A7F-49FF-95F0-3D2F8EC292FE}" srcOrd="0" destOrd="0" presId="urn:microsoft.com/office/officeart/2005/8/layout/hProcess11"/>
    <dgm:cxn modelId="{97C149AF-0EED-4C14-8D0A-ABBDBE8C6C48}" type="presOf" srcId="{97CF42EE-DCE9-4178-BD79-79FACCAC4878}" destId="{93BE8B1F-F5CA-46B3-BE89-2D90DBCC7F0B}" srcOrd="0" destOrd="0" presId="urn:microsoft.com/office/officeart/2005/8/layout/hProcess11"/>
    <dgm:cxn modelId="{D35785D7-51EA-4219-9EB4-BA07D3E1AE77}" type="presOf" srcId="{66D1B9B9-090B-4EE2-8204-91D50B495158}" destId="{8CBF5C36-75D9-49E2-A6F3-3B67A2494719}" srcOrd="0" destOrd="0" presId="urn:microsoft.com/office/officeart/2005/8/layout/hProcess11"/>
    <dgm:cxn modelId="{3910E1DF-39CD-47FE-A944-D8AE2308C758}" type="presOf" srcId="{D0D6EB94-845C-4B0E-9408-E55B5C9834A2}" destId="{423FE268-32D9-45C8-A991-C1B11156B9F5}" srcOrd="0" destOrd="0" presId="urn:microsoft.com/office/officeart/2005/8/layout/hProcess11"/>
    <dgm:cxn modelId="{D7AED8F4-2852-4914-89C7-0CE8F314320C}" srcId="{D40E11AA-8D84-4320-AE54-B7B8345FD70D}" destId="{97CF42EE-DCE9-4178-BD79-79FACCAC4878}" srcOrd="0" destOrd="0" parTransId="{877931A7-BE41-47FE-99A4-BCE4214C2C61}" sibTransId="{EF0436D2-E5B5-4A3A-99C2-F97A2D8C8BB5}"/>
    <dgm:cxn modelId="{54A0AD99-1EF1-423D-9161-D7C4B680C0F1}" type="presParOf" srcId="{69F37C05-6A7F-49FF-95F0-3D2F8EC292FE}" destId="{9860CC12-BA87-416E-A898-9237D4112D0C}" srcOrd="0" destOrd="0" presId="urn:microsoft.com/office/officeart/2005/8/layout/hProcess11"/>
    <dgm:cxn modelId="{5DC60E47-BF78-4E28-AD47-CACA7D51D0A5}" type="presParOf" srcId="{69F37C05-6A7F-49FF-95F0-3D2F8EC292FE}" destId="{8A0A61DB-0BCC-4742-AD2E-6CFB089F3D2F}" srcOrd="1" destOrd="0" presId="urn:microsoft.com/office/officeart/2005/8/layout/hProcess11"/>
    <dgm:cxn modelId="{DB5D679C-04A8-4C24-B683-3BB7C356A045}" type="presParOf" srcId="{8A0A61DB-0BCC-4742-AD2E-6CFB089F3D2F}" destId="{EB7D5B66-1F96-43B1-8C7D-181B050B5A6A}" srcOrd="0" destOrd="0" presId="urn:microsoft.com/office/officeart/2005/8/layout/hProcess11"/>
    <dgm:cxn modelId="{43F1E79F-57ED-4462-9023-8F8B880952BC}" type="presParOf" srcId="{EB7D5B66-1F96-43B1-8C7D-181B050B5A6A}" destId="{93BE8B1F-F5CA-46B3-BE89-2D90DBCC7F0B}" srcOrd="0" destOrd="0" presId="urn:microsoft.com/office/officeart/2005/8/layout/hProcess11"/>
    <dgm:cxn modelId="{1A01CF56-4492-41D7-9D85-EBDF845596BE}" type="presParOf" srcId="{EB7D5B66-1F96-43B1-8C7D-181B050B5A6A}" destId="{6BCF31C4-500D-4BCC-87CA-7AE8E96233D2}" srcOrd="1" destOrd="0" presId="urn:microsoft.com/office/officeart/2005/8/layout/hProcess11"/>
    <dgm:cxn modelId="{ADF547CF-A207-472D-A8FA-3E3058782410}" type="presParOf" srcId="{EB7D5B66-1F96-43B1-8C7D-181B050B5A6A}" destId="{51E65BB8-95FC-46C6-BA69-2AE8FA10096F}" srcOrd="2" destOrd="0" presId="urn:microsoft.com/office/officeart/2005/8/layout/hProcess11"/>
    <dgm:cxn modelId="{82D4F7ED-BBC0-4694-94EB-E5F9A5D238A0}" type="presParOf" srcId="{8A0A61DB-0BCC-4742-AD2E-6CFB089F3D2F}" destId="{47CBE3B2-687F-499B-9CF4-F67F0B7640E4}" srcOrd="1" destOrd="0" presId="urn:microsoft.com/office/officeart/2005/8/layout/hProcess11"/>
    <dgm:cxn modelId="{00729ED1-ACDA-430A-93A3-6ABDC18AFFBF}" type="presParOf" srcId="{8A0A61DB-0BCC-4742-AD2E-6CFB089F3D2F}" destId="{B59A3F08-6315-4A88-9B02-3DDCBF157C16}" srcOrd="2" destOrd="0" presId="urn:microsoft.com/office/officeart/2005/8/layout/hProcess11"/>
    <dgm:cxn modelId="{93AD1E2F-A44E-4B40-8BEA-9A975DD54202}" type="presParOf" srcId="{B59A3F08-6315-4A88-9B02-3DDCBF157C16}" destId="{8CBF5C36-75D9-49E2-A6F3-3B67A2494719}" srcOrd="0" destOrd="0" presId="urn:microsoft.com/office/officeart/2005/8/layout/hProcess11"/>
    <dgm:cxn modelId="{1420904B-CA7B-4248-883F-0B82D5B9A22D}" type="presParOf" srcId="{B59A3F08-6315-4A88-9B02-3DDCBF157C16}" destId="{CB4EAA99-EDC9-4F94-B289-E251DA6C602B}" srcOrd="1" destOrd="0" presId="urn:microsoft.com/office/officeart/2005/8/layout/hProcess11"/>
    <dgm:cxn modelId="{D2D2296C-93B6-4263-A12E-D27466713A70}" type="presParOf" srcId="{B59A3F08-6315-4A88-9B02-3DDCBF157C16}" destId="{E0DA75E8-B9C8-444F-AC01-50D8C02EB96F}" srcOrd="2" destOrd="0" presId="urn:microsoft.com/office/officeart/2005/8/layout/hProcess11"/>
    <dgm:cxn modelId="{FA189AA6-1E91-41B2-B9E2-D9973DB1152D}" type="presParOf" srcId="{8A0A61DB-0BCC-4742-AD2E-6CFB089F3D2F}" destId="{62AC64F2-2414-44C1-81F2-088E7AFF9BBC}" srcOrd="3" destOrd="0" presId="urn:microsoft.com/office/officeart/2005/8/layout/hProcess11"/>
    <dgm:cxn modelId="{4B38DE94-7A8A-4BE6-BDBD-CC5AC90119F3}" type="presParOf" srcId="{8A0A61DB-0BCC-4742-AD2E-6CFB089F3D2F}" destId="{40A997B4-2990-4A28-B4DE-1AD6E9E23F23}" srcOrd="4" destOrd="0" presId="urn:microsoft.com/office/officeart/2005/8/layout/hProcess11"/>
    <dgm:cxn modelId="{E0B3392A-917E-4ED7-8DEF-33379B98B857}" type="presParOf" srcId="{40A997B4-2990-4A28-B4DE-1AD6E9E23F23}" destId="{423FE268-32D9-45C8-A991-C1B11156B9F5}" srcOrd="0" destOrd="0" presId="urn:microsoft.com/office/officeart/2005/8/layout/hProcess11"/>
    <dgm:cxn modelId="{9FEDA809-587C-439C-A890-213AC3A18A66}" type="presParOf" srcId="{40A997B4-2990-4A28-B4DE-1AD6E9E23F23}" destId="{C1156499-ED93-4E94-9148-52E38A495BF1}" srcOrd="1" destOrd="0" presId="urn:microsoft.com/office/officeart/2005/8/layout/hProcess11"/>
    <dgm:cxn modelId="{3944F879-0A08-47DB-AEE7-CB2BE3403F20}" type="presParOf" srcId="{40A997B4-2990-4A28-B4DE-1AD6E9E23F23}" destId="{0673F496-B030-4EE2-A998-E3A06366B9E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0E11AA-8D84-4320-AE54-B7B8345FD70D}" type="doc">
      <dgm:prSet loTypeId="urn:microsoft.com/office/officeart/2005/8/layout/hProcess11" loCatId="process" qsTypeId="urn:microsoft.com/office/officeart/2005/8/quickstyle/simple1" qsCatId="simple" csTypeId="urn:microsoft.com/office/officeart/2005/8/colors/accent1_2" csCatId="accent1" phldr="1"/>
      <dgm:spPr/>
    </dgm:pt>
    <dgm:pt modelId="{97CF42EE-DCE9-4178-BD79-79FACCAC4878}">
      <dgm:prSet phldrT="[Text]"/>
      <dgm:spPr/>
      <dgm:t>
        <a:bodyPr/>
        <a:lstStyle/>
        <a:p>
          <a:r>
            <a:rPr lang="en-US"/>
            <a:t>OASES Procedures (December)</a:t>
          </a:r>
          <a:r>
            <a:rPr lang="en-US">
              <a:latin typeface="Calibri Light" panose="020F0302020204030204"/>
            </a:rPr>
            <a:t> </a:t>
          </a:r>
          <a:endParaRPr lang="en-US"/>
        </a:p>
      </dgm:t>
    </dgm:pt>
    <dgm:pt modelId="{877931A7-BE41-47FE-99A4-BCE4214C2C61}" type="parTrans" cxnId="{D7AED8F4-2852-4914-89C7-0CE8F314320C}">
      <dgm:prSet/>
      <dgm:spPr/>
      <dgm:t>
        <a:bodyPr/>
        <a:lstStyle/>
        <a:p>
          <a:endParaRPr lang="en-US"/>
        </a:p>
      </dgm:t>
    </dgm:pt>
    <dgm:pt modelId="{EF0436D2-E5B5-4A3A-99C2-F97A2D8C8BB5}" type="sibTrans" cxnId="{D7AED8F4-2852-4914-89C7-0CE8F314320C}">
      <dgm:prSet/>
      <dgm:spPr/>
      <dgm:t>
        <a:bodyPr/>
        <a:lstStyle/>
        <a:p>
          <a:endParaRPr lang="en-US"/>
        </a:p>
      </dgm:t>
    </dgm:pt>
    <dgm:pt modelId="{66D1B9B9-090B-4EE2-8204-91D50B495158}">
      <dgm:prSet phldrT="[Text]"/>
      <dgm:spPr/>
      <dgm:t>
        <a:bodyPr/>
        <a:lstStyle/>
        <a:p>
          <a:r>
            <a:rPr lang="en-US"/>
            <a:t>PRS Procedures (December)</a:t>
          </a:r>
        </a:p>
      </dgm:t>
    </dgm:pt>
    <dgm:pt modelId="{979AD3FD-417A-4079-BE07-91BE64CA1514}" type="parTrans" cxnId="{7596FD6F-8D14-4B3A-BC35-4F7DED08BECD}">
      <dgm:prSet/>
      <dgm:spPr/>
      <dgm:t>
        <a:bodyPr/>
        <a:lstStyle/>
        <a:p>
          <a:endParaRPr lang="en-US"/>
        </a:p>
      </dgm:t>
    </dgm:pt>
    <dgm:pt modelId="{17A21D7D-1B4F-45AF-A81A-7EC0E6481852}" type="sibTrans" cxnId="{7596FD6F-8D14-4B3A-BC35-4F7DED08BECD}">
      <dgm:prSet/>
      <dgm:spPr/>
      <dgm:t>
        <a:bodyPr/>
        <a:lstStyle/>
        <a:p>
          <a:endParaRPr lang="en-US"/>
        </a:p>
      </dgm:t>
    </dgm:pt>
    <dgm:pt modelId="{C1E00A81-D27B-451B-9951-D33B74510750}">
      <dgm:prSet phldrT="[Text]"/>
      <dgm:spPr/>
      <dgm:t>
        <a:bodyPr/>
        <a:lstStyle/>
        <a:p>
          <a:r>
            <a:rPr lang="en-US"/>
            <a:t>PSM Procedures (December)</a:t>
          </a:r>
        </a:p>
      </dgm:t>
    </dgm:pt>
    <dgm:pt modelId="{91482D1C-0AEB-4B72-B565-C74F23C87F04}" type="parTrans" cxnId="{ED48699C-CC4D-402C-B636-8FE9E0A56FEC}">
      <dgm:prSet/>
      <dgm:spPr/>
      <dgm:t>
        <a:bodyPr/>
        <a:lstStyle/>
        <a:p>
          <a:endParaRPr lang="en-US"/>
        </a:p>
      </dgm:t>
    </dgm:pt>
    <dgm:pt modelId="{343D2D8C-BEB8-4E9A-B0E5-AC1A83A674C9}" type="sibTrans" cxnId="{ED48699C-CC4D-402C-B636-8FE9E0A56FEC}">
      <dgm:prSet/>
      <dgm:spPr/>
      <dgm:t>
        <a:bodyPr/>
        <a:lstStyle/>
        <a:p>
          <a:endParaRPr lang="en-US"/>
        </a:p>
      </dgm:t>
    </dgm:pt>
    <dgm:pt modelId="{D0D6EB94-845C-4B0E-9408-E55B5C9834A2}">
      <dgm:prSet phldrT="[Text]"/>
      <dgm:spPr/>
      <dgm:t>
        <a:bodyPr/>
        <a:lstStyle/>
        <a:p>
          <a:r>
            <a:rPr lang="en-US"/>
            <a:t>Dispute Resolution and Mediation Procedures (February)</a:t>
          </a:r>
        </a:p>
      </dgm:t>
    </dgm:pt>
    <dgm:pt modelId="{35D51E8E-53B4-40ED-98BB-5B38D5B0B9E9}" type="parTrans" cxnId="{392F740F-2025-44EC-A55F-A56DD8B330A4}">
      <dgm:prSet/>
      <dgm:spPr/>
      <dgm:t>
        <a:bodyPr/>
        <a:lstStyle/>
        <a:p>
          <a:endParaRPr lang="en-US"/>
        </a:p>
      </dgm:t>
    </dgm:pt>
    <dgm:pt modelId="{15AD0859-3B88-44F7-83B3-62A5C15A7DE3}" type="sibTrans" cxnId="{392F740F-2025-44EC-A55F-A56DD8B330A4}">
      <dgm:prSet/>
      <dgm:spPr/>
      <dgm:t>
        <a:bodyPr/>
        <a:lstStyle/>
        <a:p>
          <a:endParaRPr lang="en-US"/>
        </a:p>
      </dgm:t>
    </dgm:pt>
    <dgm:pt modelId="{69F37C05-6A7F-49FF-95F0-3D2F8EC292FE}" type="pres">
      <dgm:prSet presAssocID="{D40E11AA-8D84-4320-AE54-B7B8345FD70D}" presName="Name0" presStyleCnt="0">
        <dgm:presLayoutVars>
          <dgm:dir/>
          <dgm:resizeHandles val="exact"/>
        </dgm:presLayoutVars>
      </dgm:prSet>
      <dgm:spPr/>
    </dgm:pt>
    <dgm:pt modelId="{9860CC12-BA87-416E-A898-9237D4112D0C}" type="pres">
      <dgm:prSet presAssocID="{D40E11AA-8D84-4320-AE54-B7B8345FD70D}" presName="arrow" presStyleLbl="bgShp" presStyleIdx="0" presStyleCnt="1"/>
      <dgm:spPr/>
    </dgm:pt>
    <dgm:pt modelId="{8A0A61DB-0BCC-4742-AD2E-6CFB089F3D2F}" type="pres">
      <dgm:prSet presAssocID="{D40E11AA-8D84-4320-AE54-B7B8345FD70D}" presName="points" presStyleCnt="0"/>
      <dgm:spPr/>
    </dgm:pt>
    <dgm:pt modelId="{EB7D5B66-1F96-43B1-8C7D-181B050B5A6A}" type="pres">
      <dgm:prSet presAssocID="{97CF42EE-DCE9-4178-BD79-79FACCAC4878}" presName="compositeA" presStyleCnt="0"/>
      <dgm:spPr/>
    </dgm:pt>
    <dgm:pt modelId="{93BE8B1F-F5CA-46B3-BE89-2D90DBCC7F0B}" type="pres">
      <dgm:prSet presAssocID="{97CF42EE-DCE9-4178-BD79-79FACCAC4878}" presName="textA" presStyleLbl="revTx" presStyleIdx="0" presStyleCnt="4">
        <dgm:presLayoutVars>
          <dgm:bulletEnabled val="1"/>
        </dgm:presLayoutVars>
      </dgm:prSet>
      <dgm:spPr/>
    </dgm:pt>
    <dgm:pt modelId="{6BCF31C4-500D-4BCC-87CA-7AE8E96233D2}" type="pres">
      <dgm:prSet presAssocID="{97CF42EE-DCE9-4178-BD79-79FACCAC4878}" presName="circleA" presStyleLbl="node1" presStyleIdx="0" presStyleCnt="4"/>
      <dgm:spPr/>
    </dgm:pt>
    <dgm:pt modelId="{51E65BB8-95FC-46C6-BA69-2AE8FA10096F}" type="pres">
      <dgm:prSet presAssocID="{97CF42EE-DCE9-4178-BD79-79FACCAC4878}" presName="spaceA" presStyleCnt="0"/>
      <dgm:spPr/>
    </dgm:pt>
    <dgm:pt modelId="{47CBE3B2-687F-499B-9CF4-F67F0B7640E4}" type="pres">
      <dgm:prSet presAssocID="{EF0436D2-E5B5-4A3A-99C2-F97A2D8C8BB5}" presName="space" presStyleCnt="0"/>
      <dgm:spPr/>
    </dgm:pt>
    <dgm:pt modelId="{B59A3F08-6315-4A88-9B02-3DDCBF157C16}" type="pres">
      <dgm:prSet presAssocID="{66D1B9B9-090B-4EE2-8204-91D50B495158}" presName="compositeB" presStyleCnt="0"/>
      <dgm:spPr/>
    </dgm:pt>
    <dgm:pt modelId="{8CBF5C36-75D9-49E2-A6F3-3B67A2494719}" type="pres">
      <dgm:prSet presAssocID="{66D1B9B9-090B-4EE2-8204-91D50B495158}" presName="textB" presStyleLbl="revTx" presStyleIdx="1" presStyleCnt="4">
        <dgm:presLayoutVars>
          <dgm:bulletEnabled val="1"/>
        </dgm:presLayoutVars>
      </dgm:prSet>
      <dgm:spPr/>
    </dgm:pt>
    <dgm:pt modelId="{CB4EAA99-EDC9-4F94-B289-E251DA6C602B}" type="pres">
      <dgm:prSet presAssocID="{66D1B9B9-090B-4EE2-8204-91D50B495158}" presName="circleB" presStyleLbl="node1" presStyleIdx="1" presStyleCnt="4"/>
      <dgm:spPr/>
    </dgm:pt>
    <dgm:pt modelId="{E0DA75E8-B9C8-444F-AC01-50D8C02EB96F}" type="pres">
      <dgm:prSet presAssocID="{66D1B9B9-090B-4EE2-8204-91D50B495158}" presName="spaceB" presStyleCnt="0"/>
      <dgm:spPr/>
    </dgm:pt>
    <dgm:pt modelId="{62AC64F2-2414-44C1-81F2-088E7AFF9BBC}" type="pres">
      <dgm:prSet presAssocID="{17A21D7D-1B4F-45AF-A81A-7EC0E6481852}" presName="space" presStyleCnt="0"/>
      <dgm:spPr/>
    </dgm:pt>
    <dgm:pt modelId="{A2863738-6B24-454D-A45B-48E74BB4DE80}" type="pres">
      <dgm:prSet presAssocID="{C1E00A81-D27B-451B-9951-D33B74510750}" presName="compositeA" presStyleCnt="0"/>
      <dgm:spPr/>
    </dgm:pt>
    <dgm:pt modelId="{D4E1549A-B7A7-4BBF-AD00-F7549044EAA3}" type="pres">
      <dgm:prSet presAssocID="{C1E00A81-D27B-451B-9951-D33B74510750}" presName="textA" presStyleLbl="revTx" presStyleIdx="2" presStyleCnt="4">
        <dgm:presLayoutVars>
          <dgm:bulletEnabled val="1"/>
        </dgm:presLayoutVars>
      </dgm:prSet>
      <dgm:spPr/>
    </dgm:pt>
    <dgm:pt modelId="{44386CD5-6AE0-4B90-86CD-5637336CD2EF}" type="pres">
      <dgm:prSet presAssocID="{C1E00A81-D27B-451B-9951-D33B74510750}" presName="circleA" presStyleLbl="node1" presStyleIdx="2" presStyleCnt="4"/>
      <dgm:spPr/>
    </dgm:pt>
    <dgm:pt modelId="{8CBF3578-8BFA-4472-AA70-5EF1720BDEEA}" type="pres">
      <dgm:prSet presAssocID="{C1E00A81-D27B-451B-9951-D33B74510750}" presName="spaceA" presStyleCnt="0"/>
      <dgm:spPr/>
    </dgm:pt>
    <dgm:pt modelId="{4D2BAA7F-CD27-489F-A2AE-EA641FFBEF1C}" type="pres">
      <dgm:prSet presAssocID="{343D2D8C-BEB8-4E9A-B0E5-AC1A83A674C9}" presName="space" presStyleCnt="0"/>
      <dgm:spPr/>
    </dgm:pt>
    <dgm:pt modelId="{F76FB0FD-9BD6-4963-BEE1-EB649D9865C6}" type="pres">
      <dgm:prSet presAssocID="{D0D6EB94-845C-4B0E-9408-E55B5C9834A2}" presName="compositeB" presStyleCnt="0"/>
      <dgm:spPr/>
    </dgm:pt>
    <dgm:pt modelId="{9CF20ED7-B65B-4D76-A065-E8348112C2F3}" type="pres">
      <dgm:prSet presAssocID="{D0D6EB94-845C-4B0E-9408-E55B5C9834A2}" presName="textB" presStyleLbl="revTx" presStyleIdx="3" presStyleCnt="4">
        <dgm:presLayoutVars>
          <dgm:bulletEnabled val="1"/>
        </dgm:presLayoutVars>
      </dgm:prSet>
      <dgm:spPr/>
    </dgm:pt>
    <dgm:pt modelId="{C7235B2D-7A90-41D0-9BB8-99147A662FDA}" type="pres">
      <dgm:prSet presAssocID="{D0D6EB94-845C-4B0E-9408-E55B5C9834A2}" presName="circleB" presStyleLbl="node1" presStyleIdx="3" presStyleCnt="4"/>
      <dgm:spPr/>
    </dgm:pt>
    <dgm:pt modelId="{53284D77-54A7-47DC-9EFA-041514A247D0}" type="pres">
      <dgm:prSet presAssocID="{D0D6EB94-845C-4B0E-9408-E55B5C9834A2}" presName="spaceB" presStyleCnt="0"/>
      <dgm:spPr/>
    </dgm:pt>
  </dgm:ptLst>
  <dgm:cxnLst>
    <dgm:cxn modelId="{392F740F-2025-44EC-A55F-A56DD8B330A4}" srcId="{D40E11AA-8D84-4320-AE54-B7B8345FD70D}" destId="{D0D6EB94-845C-4B0E-9408-E55B5C9834A2}" srcOrd="3" destOrd="0" parTransId="{35D51E8E-53B4-40ED-98BB-5B38D5B0B9E9}" sibTransId="{15AD0859-3B88-44F7-83B3-62A5C15A7DE3}"/>
    <dgm:cxn modelId="{AF70BC5E-4E35-4AE7-9706-F6CEFF69B030}" type="presOf" srcId="{C1E00A81-D27B-451B-9951-D33B74510750}" destId="{D4E1549A-B7A7-4BBF-AD00-F7549044EAA3}" srcOrd="0" destOrd="0" presId="urn:microsoft.com/office/officeart/2005/8/layout/hProcess11"/>
    <dgm:cxn modelId="{7596FD6F-8D14-4B3A-BC35-4F7DED08BECD}" srcId="{D40E11AA-8D84-4320-AE54-B7B8345FD70D}" destId="{66D1B9B9-090B-4EE2-8204-91D50B495158}" srcOrd="1" destOrd="0" parTransId="{979AD3FD-417A-4079-BE07-91BE64CA1514}" sibTransId="{17A21D7D-1B4F-45AF-A81A-7EC0E6481852}"/>
    <dgm:cxn modelId="{E3E72B8D-45AE-4AD6-BE95-BFA2E4F8378F}" type="presOf" srcId="{D40E11AA-8D84-4320-AE54-B7B8345FD70D}" destId="{69F37C05-6A7F-49FF-95F0-3D2F8EC292FE}" srcOrd="0" destOrd="0" presId="urn:microsoft.com/office/officeart/2005/8/layout/hProcess11"/>
    <dgm:cxn modelId="{96986D96-EF1E-4FA2-AF6D-6FDAFD14CC92}" type="presOf" srcId="{D0D6EB94-845C-4B0E-9408-E55B5C9834A2}" destId="{9CF20ED7-B65B-4D76-A065-E8348112C2F3}" srcOrd="0" destOrd="0" presId="urn:microsoft.com/office/officeart/2005/8/layout/hProcess11"/>
    <dgm:cxn modelId="{ED48699C-CC4D-402C-B636-8FE9E0A56FEC}" srcId="{D40E11AA-8D84-4320-AE54-B7B8345FD70D}" destId="{C1E00A81-D27B-451B-9951-D33B74510750}" srcOrd="2" destOrd="0" parTransId="{91482D1C-0AEB-4B72-B565-C74F23C87F04}" sibTransId="{343D2D8C-BEB8-4E9A-B0E5-AC1A83A674C9}"/>
    <dgm:cxn modelId="{97C149AF-0EED-4C14-8D0A-ABBDBE8C6C48}" type="presOf" srcId="{97CF42EE-DCE9-4178-BD79-79FACCAC4878}" destId="{93BE8B1F-F5CA-46B3-BE89-2D90DBCC7F0B}" srcOrd="0" destOrd="0" presId="urn:microsoft.com/office/officeart/2005/8/layout/hProcess11"/>
    <dgm:cxn modelId="{D35785D7-51EA-4219-9EB4-BA07D3E1AE77}" type="presOf" srcId="{66D1B9B9-090B-4EE2-8204-91D50B495158}" destId="{8CBF5C36-75D9-49E2-A6F3-3B67A2494719}" srcOrd="0" destOrd="0" presId="urn:microsoft.com/office/officeart/2005/8/layout/hProcess11"/>
    <dgm:cxn modelId="{D7AED8F4-2852-4914-89C7-0CE8F314320C}" srcId="{D40E11AA-8D84-4320-AE54-B7B8345FD70D}" destId="{97CF42EE-DCE9-4178-BD79-79FACCAC4878}" srcOrd="0" destOrd="0" parTransId="{877931A7-BE41-47FE-99A4-BCE4214C2C61}" sibTransId="{EF0436D2-E5B5-4A3A-99C2-F97A2D8C8BB5}"/>
    <dgm:cxn modelId="{54A0AD99-1EF1-423D-9161-D7C4B680C0F1}" type="presParOf" srcId="{69F37C05-6A7F-49FF-95F0-3D2F8EC292FE}" destId="{9860CC12-BA87-416E-A898-9237D4112D0C}" srcOrd="0" destOrd="0" presId="urn:microsoft.com/office/officeart/2005/8/layout/hProcess11"/>
    <dgm:cxn modelId="{5DC60E47-BF78-4E28-AD47-CACA7D51D0A5}" type="presParOf" srcId="{69F37C05-6A7F-49FF-95F0-3D2F8EC292FE}" destId="{8A0A61DB-0BCC-4742-AD2E-6CFB089F3D2F}" srcOrd="1" destOrd="0" presId="urn:microsoft.com/office/officeart/2005/8/layout/hProcess11"/>
    <dgm:cxn modelId="{DB5D679C-04A8-4C24-B683-3BB7C356A045}" type="presParOf" srcId="{8A0A61DB-0BCC-4742-AD2E-6CFB089F3D2F}" destId="{EB7D5B66-1F96-43B1-8C7D-181B050B5A6A}" srcOrd="0" destOrd="0" presId="urn:microsoft.com/office/officeart/2005/8/layout/hProcess11"/>
    <dgm:cxn modelId="{43F1E79F-57ED-4462-9023-8F8B880952BC}" type="presParOf" srcId="{EB7D5B66-1F96-43B1-8C7D-181B050B5A6A}" destId="{93BE8B1F-F5CA-46B3-BE89-2D90DBCC7F0B}" srcOrd="0" destOrd="0" presId="urn:microsoft.com/office/officeart/2005/8/layout/hProcess11"/>
    <dgm:cxn modelId="{1A01CF56-4492-41D7-9D85-EBDF845596BE}" type="presParOf" srcId="{EB7D5B66-1F96-43B1-8C7D-181B050B5A6A}" destId="{6BCF31C4-500D-4BCC-87CA-7AE8E96233D2}" srcOrd="1" destOrd="0" presId="urn:microsoft.com/office/officeart/2005/8/layout/hProcess11"/>
    <dgm:cxn modelId="{ADF547CF-A207-472D-A8FA-3E3058782410}" type="presParOf" srcId="{EB7D5B66-1F96-43B1-8C7D-181B050B5A6A}" destId="{51E65BB8-95FC-46C6-BA69-2AE8FA10096F}" srcOrd="2" destOrd="0" presId="urn:microsoft.com/office/officeart/2005/8/layout/hProcess11"/>
    <dgm:cxn modelId="{82D4F7ED-BBC0-4694-94EB-E5F9A5D238A0}" type="presParOf" srcId="{8A0A61DB-0BCC-4742-AD2E-6CFB089F3D2F}" destId="{47CBE3B2-687F-499B-9CF4-F67F0B7640E4}" srcOrd="1" destOrd="0" presId="urn:microsoft.com/office/officeart/2005/8/layout/hProcess11"/>
    <dgm:cxn modelId="{00729ED1-ACDA-430A-93A3-6ABDC18AFFBF}" type="presParOf" srcId="{8A0A61DB-0BCC-4742-AD2E-6CFB089F3D2F}" destId="{B59A3F08-6315-4A88-9B02-3DDCBF157C16}" srcOrd="2" destOrd="0" presId="urn:microsoft.com/office/officeart/2005/8/layout/hProcess11"/>
    <dgm:cxn modelId="{93AD1E2F-A44E-4B40-8BEA-9A975DD54202}" type="presParOf" srcId="{B59A3F08-6315-4A88-9B02-3DDCBF157C16}" destId="{8CBF5C36-75D9-49E2-A6F3-3B67A2494719}" srcOrd="0" destOrd="0" presId="urn:microsoft.com/office/officeart/2005/8/layout/hProcess11"/>
    <dgm:cxn modelId="{1420904B-CA7B-4248-883F-0B82D5B9A22D}" type="presParOf" srcId="{B59A3F08-6315-4A88-9B02-3DDCBF157C16}" destId="{CB4EAA99-EDC9-4F94-B289-E251DA6C602B}" srcOrd="1" destOrd="0" presId="urn:microsoft.com/office/officeart/2005/8/layout/hProcess11"/>
    <dgm:cxn modelId="{D2D2296C-93B6-4263-A12E-D27466713A70}" type="presParOf" srcId="{B59A3F08-6315-4A88-9B02-3DDCBF157C16}" destId="{E0DA75E8-B9C8-444F-AC01-50D8C02EB96F}" srcOrd="2" destOrd="0" presId="urn:microsoft.com/office/officeart/2005/8/layout/hProcess11"/>
    <dgm:cxn modelId="{FA189AA6-1E91-41B2-B9E2-D9973DB1152D}" type="presParOf" srcId="{8A0A61DB-0BCC-4742-AD2E-6CFB089F3D2F}" destId="{62AC64F2-2414-44C1-81F2-088E7AFF9BBC}" srcOrd="3" destOrd="0" presId="urn:microsoft.com/office/officeart/2005/8/layout/hProcess11"/>
    <dgm:cxn modelId="{A9E1E67D-D9D9-4D45-BB45-700CB1A01816}" type="presParOf" srcId="{8A0A61DB-0BCC-4742-AD2E-6CFB089F3D2F}" destId="{A2863738-6B24-454D-A45B-48E74BB4DE80}" srcOrd="4" destOrd="0" presId="urn:microsoft.com/office/officeart/2005/8/layout/hProcess11"/>
    <dgm:cxn modelId="{E3F0B34B-754A-495E-B802-BC145AFA5080}" type="presParOf" srcId="{A2863738-6B24-454D-A45B-48E74BB4DE80}" destId="{D4E1549A-B7A7-4BBF-AD00-F7549044EAA3}" srcOrd="0" destOrd="0" presId="urn:microsoft.com/office/officeart/2005/8/layout/hProcess11"/>
    <dgm:cxn modelId="{18DDD355-C606-4352-8636-F705CC2E6745}" type="presParOf" srcId="{A2863738-6B24-454D-A45B-48E74BB4DE80}" destId="{44386CD5-6AE0-4B90-86CD-5637336CD2EF}" srcOrd="1" destOrd="0" presId="urn:microsoft.com/office/officeart/2005/8/layout/hProcess11"/>
    <dgm:cxn modelId="{D4E6E500-9860-44A9-9906-7983ADF9DC05}" type="presParOf" srcId="{A2863738-6B24-454D-A45B-48E74BB4DE80}" destId="{8CBF3578-8BFA-4472-AA70-5EF1720BDEEA}" srcOrd="2" destOrd="0" presId="urn:microsoft.com/office/officeart/2005/8/layout/hProcess11"/>
    <dgm:cxn modelId="{2D4C2F42-DB00-4C45-8468-04D38EA31B84}" type="presParOf" srcId="{8A0A61DB-0BCC-4742-AD2E-6CFB089F3D2F}" destId="{4D2BAA7F-CD27-489F-A2AE-EA641FFBEF1C}" srcOrd="5" destOrd="0" presId="urn:microsoft.com/office/officeart/2005/8/layout/hProcess11"/>
    <dgm:cxn modelId="{1BC89A04-58D8-473E-B22A-F2CE9050B1DA}" type="presParOf" srcId="{8A0A61DB-0BCC-4742-AD2E-6CFB089F3D2F}" destId="{F76FB0FD-9BD6-4963-BEE1-EB649D9865C6}" srcOrd="6" destOrd="0" presId="urn:microsoft.com/office/officeart/2005/8/layout/hProcess11"/>
    <dgm:cxn modelId="{8C054E35-F6D4-4853-8FF1-8702FBACB470}" type="presParOf" srcId="{F76FB0FD-9BD6-4963-BEE1-EB649D9865C6}" destId="{9CF20ED7-B65B-4D76-A065-E8348112C2F3}" srcOrd="0" destOrd="0" presId="urn:microsoft.com/office/officeart/2005/8/layout/hProcess11"/>
    <dgm:cxn modelId="{608B29D2-F28B-49D3-BAF3-B75B4F4EF5B2}" type="presParOf" srcId="{F76FB0FD-9BD6-4963-BEE1-EB649D9865C6}" destId="{C7235B2D-7A90-41D0-9BB8-99147A662FDA}" srcOrd="1" destOrd="0" presId="urn:microsoft.com/office/officeart/2005/8/layout/hProcess11"/>
    <dgm:cxn modelId="{06F127DB-90B5-4E41-87E9-0CAD8A4B03F8}" type="presParOf" srcId="{F76FB0FD-9BD6-4963-BEE1-EB649D9865C6}" destId="{53284D77-54A7-47DC-9EFA-041514A247D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3449266" y="-1230777"/>
          <a:ext cx="1002061" cy="3717927"/>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a:latin typeface="Segoe UI Semibold"/>
            </a:rPr>
            <a:t>Are known and valued</a:t>
          </a:r>
          <a:endParaRPr lang="en-US" sz="1700" kern="1200"/>
        </a:p>
      </dsp:txBody>
      <dsp:txXfrm rot="-5400000">
        <a:off x="2091334" y="176072"/>
        <a:ext cx="3669010" cy="904227"/>
      </dsp:txXfrm>
    </dsp:sp>
    <dsp:sp modelId="{C625CF21-C0CE-427C-856C-6DE7A8B33D8A}">
      <dsp:nvSpPr>
        <dsp:cNvPr id="0" name=""/>
        <dsp:cNvSpPr/>
      </dsp:nvSpPr>
      <dsp:spPr>
        <a:xfrm>
          <a:off x="0" y="1897"/>
          <a:ext cx="2091333" cy="125257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a:latin typeface="Segoe UI Semibold"/>
            </a:rPr>
            <a:t>All students</a:t>
          </a:r>
          <a:endParaRPr lang="en-US" sz="2100" kern="1200"/>
        </a:p>
      </dsp:txBody>
      <dsp:txXfrm>
        <a:off x="61146" y="63043"/>
        <a:ext cx="1969041" cy="1130285"/>
      </dsp:txXfrm>
    </dsp:sp>
    <dsp:sp modelId="{22C5200A-4F3E-413A-A0C2-5E5FE3F5BD79}">
      <dsp:nvSpPr>
        <dsp:cNvPr id="0" name=""/>
        <dsp:cNvSpPr/>
      </dsp:nvSpPr>
      <dsp:spPr>
        <a:xfrm rot="5400000">
          <a:off x="3449266" y="84428"/>
          <a:ext cx="1002061" cy="3717927"/>
        </a:xfrm>
        <a:prstGeom prst="round2SameRect">
          <a:avLst/>
        </a:prstGeom>
        <a:solidFill>
          <a:schemeClr val="accent2">
            <a:tint val="40000"/>
            <a:alpha val="90000"/>
            <a:hueOff val="589957"/>
            <a:satOff val="12327"/>
            <a:lumOff val="505"/>
            <a:alphaOff val="0"/>
          </a:schemeClr>
        </a:solidFill>
        <a:ln w="6350" cap="flat" cmpd="sng" algn="ctr">
          <a:solidFill>
            <a:schemeClr val="accent2">
              <a:tint val="40000"/>
              <a:alpha val="90000"/>
              <a:hueOff val="589957"/>
              <a:satOff val="12327"/>
              <a:lumOff val="50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1" kern="1200">
              <a:latin typeface="Segoe UI Semibold"/>
            </a:rPr>
            <a:t>Are relevant, real-world and interactive</a:t>
          </a:r>
        </a:p>
      </dsp:txBody>
      <dsp:txXfrm rot="-5400000">
        <a:off x="2091334" y="1491278"/>
        <a:ext cx="3669010" cy="904227"/>
      </dsp:txXfrm>
    </dsp:sp>
    <dsp:sp modelId="{24CED813-7888-430C-AFDB-9D3A24B568CB}">
      <dsp:nvSpPr>
        <dsp:cNvPr id="0" name=""/>
        <dsp:cNvSpPr/>
      </dsp:nvSpPr>
      <dsp:spPr>
        <a:xfrm>
          <a:off x="0" y="1317103"/>
          <a:ext cx="2091333" cy="1252577"/>
        </a:xfrm>
        <a:prstGeom prst="roundRect">
          <a:avLst/>
        </a:prstGeom>
        <a:gradFill rotWithShape="0">
          <a:gsLst>
            <a:gs pos="0">
              <a:schemeClr val="accent2">
                <a:hueOff val="627618"/>
                <a:satOff val="8036"/>
                <a:lumOff val="-3039"/>
                <a:alphaOff val="0"/>
                <a:satMod val="103000"/>
                <a:lumMod val="102000"/>
                <a:tint val="94000"/>
              </a:schemeClr>
            </a:gs>
            <a:gs pos="50000">
              <a:schemeClr val="accent2">
                <a:hueOff val="627618"/>
                <a:satOff val="8036"/>
                <a:lumOff val="-3039"/>
                <a:alphaOff val="0"/>
                <a:satMod val="110000"/>
                <a:lumMod val="100000"/>
                <a:shade val="100000"/>
              </a:schemeClr>
            </a:gs>
            <a:gs pos="100000">
              <a:schemeClr val="accent2">
                <a:hueOff val="627618"/>
                <a:satOff val="8036"/>
                <a:lumOff val="-30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a:latin typeface="Segoe UI Semibold"/>
            </a:rPr>
            <a:t>Learning experiences </a:t>
          </a:r>
          <a:endParaRPr lang="en-US" sz="2100" kern="1200"/>
        </a:p>
      </dsp:txBody>
      <dsp:txXfrm>
        <a:off x="61146" y="1378249"/>
        <a:ext cx="1969041" cy="1130285"/>
      </dsp:txXfrm>
    </dsp:sp>
    <dsp:sp modelId="{48523046-28B0-4CA5-BB43-DD387BCF65C6}">
      <dsp:nvSpPr>
        <dsp:cNvPr id="0" name=""/>
        <dsp:cNvSpPr/>
      </dsp:nvSpPr>
      <dsp:spPr>
        <a:xfrm rot="5400000">
          <a:off x="3449266" y="1399635"/>
          <a:ext cx="1002061" cy="3717927"/>
        </a:xfrm>
        <a:prstGeom prst="round2SameRect">
          <a:avLst/>
        </a:prstGeom>
        <a:solidFill>
          <a:schemeClr val="accent2">
            <a:tint val="40000"/>
            <a:alpha val="90000"/>
            <a:hueOff val="1179915"/>
            <a:satOff val="24654"/>
            <a:lumOff val="1010"/>
            <a:alphaOff val="0"/>
          </a:schemeClr>
        </a:solidFill>
        <a:ln w="6350" cap="flat" cmpd="sng" algn="ctr">
          <a:solidFill>
            <a:schemeClr val="accent2">
              <a:tint val="40000"/>
              <a:alpha val="90000"/>
              <a:hueOff val="1179915"/>
              <a:satOff val="24654"/>
              <a:lumOff val="101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a:latin typeface="Segoe UI Semibold"/>
            </a:rPr>
            <a:t>Enable students to excel at grade level and beyond</a:t>
          </a:r>
        </a:p>
        <a:p>
          <a:pPr marL="171450" lvl="1" indent="-171450" algn="l" defTabSz="755650" rtl="0">
            <a:lnSpc>
              <a:spcPct val="90000"/>
            </a:lnSpc>
            <a:spcBef>
              <a:spcPct val="0"/>
            </a:spcBef>
            <a:spcAft>
              <a:spcPct val="15000"/>
            </a:spcAft>
            <a:buChar char="•"/>
          </a:pPr>
          <a:endParaRPr lang="en-US" sz="1700" kern="1200">
            <a:latin typeface="Segoe UI Semibold"/>
          </a:endParaRPr>
        </a:p>
      </dsp:txBody>
      <dsp:txXfrm rot="-5400000">
        <a:off x="2091334" y="2806485"/>
        <a:ext cx="3669010" cy="904227"/>
      </dsp:txXfrm>
    </dsp:sp>
    <dsp:sp modelId="{BEF76E51-4B0A-4CD7-8E87-ACA209BCE8EA}">
      <dsp:nvSpPr>
        <dsp:cNvPr id="0" name=""/>
        <dsp:cNvSpPr/>
      </dsp:nvSpPr>
      <dsp:spPr>
        <a:xfrm>
          <a:off x="0" y="2632309"/>
          <a:ext cx="2091333" cy="1252577"/>
        </a:xfrm>
        <a:prstGeom prst="roundRect">
          <a:avLst/>
        </a:prstGeom>
        <a:gradFill rotWithShape="0">
          <a:gsLst>
            <a:gs pos="0">
              <a:schemeClr val="accent2">
                <a:hueOff val="1255236"/>
                <a:satOff val="16072"/>
                <a:lumOff val="-6078"/>
                <a:alphaOff val="0"/>
                <a:satMod val="103000"/>
                <a:lumMod val="102000"/>
                <a:tint val="94000"/>
              </a:schemeClr>
            </a:gs>
            <a:gs pos="50000">
              <a:schemeClr val="accent2">
                <a:hueOff val="1255236"/>
                <a:satOff val="16072"/>
                <a:lumOff val="-6078"/>
                <a:alphaOff val="0"/>
                <a:satMod val="110000"/>
                <a:lumMod val="100000"/>
                <a:shade val="100000"/>
              </a:schemeClr>
            </a:gs>
            <a:gs pos="100000">
              <a:schemeClr val="accent2">
                <a:hueOff val="1255236"/>
                <a:satOff val="16072"/>
                <a:lumOff val="-607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a:latin typeface="Segoe UI Semibold"/>
            </a:rPr>
            <a:t>Individualized supports</a:t>
          </a:r>
        </a:p>
      </dsp:txBody>
      <dsp:txXfrm>
        <a:off x="61146" y="2693455"/>
        <a:ext cx="1969041" cy="1130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BA42D-7158-4EDE-A456-368C9C96378A}">
      <dsp:nvSpPr>
        <dsp:cNvPr id="0" name=""/>
        <dsp:cNvSpPr/>
      </dsp:nvSpPr>
      <dsp:spPr>
        <a:xfrm>
          <a:off x="902785"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Conditions for Assistance</a:t>
          </a:r>
        </a:p>
      </dsp:txBody>
      <dsp:txXfrm>
        <a:off x="902785" y="62"/>
        <a:ext cx="2025587" cy="1215352"/>
      </dsp:txXfrm>
    </dsp:sp>
    <dsp:sp modelId="{5005E73B-75A8-42A5-A4FC-C8604F246C91}">
      <dsp:nvSpPr>
        <dsp:cNvPr id="0" name=""/>
        <dsp:cNvSpPr/>
      </dsp:nvSpPr>
      <dsp:spPr>
        <a:xfrm>
          <a:off x="3130932"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Data Protocols</a:t>
          </a:r>
        </a:p>
      </dsp:txBody>
      <dsp:txXfrm>
        <a:off x="3130932" y="62"/>
        <a:ext cx="2025587" cy="1215352"/>
      </dsp:txXfrm>
    </dsp:sp>
    <dsp:sp modelId="{6D129F8D-372C-4A28-8C52-D918B5D8A92E}">
      <dsp:nvSpPr>
        <dsp:cNvPr id="0" name=""/>
        <dsp:cNvSpPr/>
      </dsp:nvSpPr>
      <dsp:spPr>
        <a:xfrm>
          <a:off x="5359079"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Dispute Resolution and Mediation Procedures</a:t>
          </a:r>
        </a:p>
      </dsp:txBody>
      <dsp:txXfrm>
        <a:off x="5359079" y="62"/>
        <a:ext cx="2025587" cy="1215352"/>
      </dsp:txXfrm>
    </dsp:sp>
    <dsp:sp modelId="{9908698E-D39E-4D34-9D93-5C552E65CDE6}">
      <dsp:nvSpPr>
        <dsp:cNvPr id="0" name=""/>
        <dsp:cNvSpPr/>
      </dsp:nvSpPr>
      <dsp:spPr>
        <a:xfrm>
          <a:off x="7587226"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Fiscal Monitoring Procedures</a:t>
          </a:r>
        </a:p>
      </dsp:txBody>
      <dsp:txXfrm>
        <a:off x="7587226" y="62"/>
        <a:ext cx="2025587" cy="1215352"/>
      </dsp:txXfrm>
    </dsp:sp>
    <dsp:sp modelId="{1E50F7EE-135A-4A1B-B907-0AB0F8428B21}">
      <dsp:nvSpPr>
        <dsp:cNvPr id="0" name=""/>
        <dsp:cNvSpPr/>
      </dsp:nvSpPr>
      <dsp:spPr>
        <a:xfrm>
          <a:off x="902785"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LEA Determinations</a:t>
          </a:r>
        </a:p>
      </dsp:txBody>
      <dsp:txXfrm>
        <a:off x="902785" y="1417973"/>
        <a:ext cx="2025587" cy="1215352"/>
      </dsp:txXfrm>
    </dsp:sp>
    <dsp:sp modelId="{924D37B3-04E0-4558-A6DC-381385E54CF6}">
      <dsp:nvSpPr>
        <dsp:cNvPr id="0" name=""/>
        <dsp:cNvSpPr/>
      </dsp:nvSpPr>
      <dsp:spPr>
        <a:xfrm>
          <a:off x="3130932"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OASES Procedures</a:t>
          </a:r>
        </a:p>
      </dsp:txBody>
      <dsp:txXfrm>
        <a:off x="3130932" y="1417973"/>
        <a:ext cx="2025587" cy="1215352"/>
      </dsp:txXfrm>
    </dsp:sp>
    <dsp:sp modelId="{59892BA9-65E3-4A36-98C0-5E406F58DAC0}">
      <dsp:nvSpPr>
        <dsp:cNvPr id="0" name=""/>
        <dsp:cNvSpPr/>
      </dsp:nvSpPr>
      <dsp:spPr>
        <a:xfrm>
          <a:off x="5359079"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Policies and Procedures Manual</a:t>
          </a:r>
        </a:p>
      </dsp:txBody>
      <dsp:txXfrm>
        <a:off x="5359079" y="1417973"/>
        <a:ext cx="2025587" cy="1215352"/>
      </dsp:txXfrm>
    </dsp:sp>
    <dsp:sp modelId="{F94B4F2D-81CF-43C4-846B-3A7037898D36}">
      <dsp:nvSpPr>
        <dsp:cNvPr id="0" name=""/>
        <dsp:cNvSpPr/>
      </dsp:nvSpPr>
      <dsp:spPr>
        <a:xfrm>
          <a:off x="7587226"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PRS Procedures</a:t>
          </a:r>
        </a:p>
      </dsp:txBody>
      <dsp:txXfrm>
        <a:off x="7587226" y="1417973"/>
        <a:ext cx="2025587" cy="1215352"/>
      </dsp:txXfrm>
    </dsp:sp>
    <dsp:sp modelId="{7307757F-D108-4625-B4AE-5ABEC6C13C36}">
      <dsp:nvSpPr>
        <dsp:cNvPr id="0" name=""/>
        <dsp:cNvSpPr/>
      </dsp:nvSpPr>
      <dsp:spPr>
        <a:xfrm>
          <a:off x="3130932" y="2835885"/>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PSM Procedures</a:t>
          </a:r>
        </a:p>
      </dsp:txBody>
      <dsp:txXfrm>
        <a:off x="3130932" y="2835885"/>
        <a:ext cx="2025587" cy="1215352"/>
      </dsp:txXfrm>
    </dsp:sp>
    <dsp:sp modelId="{F0DF70DA-F6F9-450A-A9D3-22E4E9E4FED0}">
      <dsp:nvSpPr>
        <dsp:cNvPr id="0" name=""/>
        <dsp:cNvSpPr/>
      </dsp:nvSpPr>
      <dsp:spPr>
        <a:xfrm>
          <a:off x="5359079" y="2835885"/>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Technical Assistance</a:t>
          </a:r>
        </a:p>
      </dsp:txBody>
      <dsp:txXfrm>
        <a:off x="5359079" y="2835885"/>
        <a:ext cx="2025587" cy="12153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0CC12-BA87-416E-A898-9237D4112D0C}">
      <dsp:nvSpPr>
        <dsp:cNvPr id="0" name=""/>
        <dsp:cNvSpPr/>
      </dsp:nvSpPr>
      <dsp:spPr>
        <a:xfrm>
          <a:off x="0" y="1215389"/>
          <a:ext cx="10515600" cy="162052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E8B1F-F5CA-46B3-BE89-2D90DBCC7F0B}">
      <dsp:nvSpPr>
        <dsp:cNvPr id="0" name=""/>
        <dsp:cNvSpPr/>
      </dsp:nvSpPr>
      <dsp:spPr>
        <a:xfrm>
          <a:off x="4621" y="0"/>
          <a:ext cx="3049934"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LEA Determinations </a:t>
          </a:r>
          <a:r>
            <a:rPr lang="en-US" sz="2500" kern="1200"/>
            <a:t>(December)</a:t>
          </a:r>
          <a:r>
            <a:rPr lang="en-US" sz="2500" kern="1200">
              <a:latin typeface="Calibri Light" panose="020F0302020204030204"/>
            </a:rPr>
            <a:t> </a:t>
          </a:r>
          <a:endParaRPr lang="en-US" sz="2500" kern="1200"/>
        </a:p>
      </dsp:txBody>
      <dsp:txXfrm>
        <a:off x="4621" y="0"/>
        <a:ext cx="3049934" cy="1620520"/>
      </dsp:txXfrm>
    </dsp:sp>
    <dsp:sp modelId="{6BCF31C4-500D-4BCC-87CA-7AE8E96233D2}">
      <dsp:nvSpPr>
        <dsp:cNvPr id="0" name=""/>
        <dsp:cNvSpPr/>
      </dsp:nvSpPr>
      <dsp:spPr>
        <a:xfrm>
          <a:off x="1327023"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BF5C36-75D9-49E2-A6F3-3B67A2494719}">
      <dsp:nvSpPr>
        <dsp:cNvPr id="0" name=""/>
        <dsp:cNvSpPr/>
      </dsp:nvSpPr>
      <dsp:spPr>
        <a:xfrm>
          <a:off x="3207052" y="2430779"/>
          <a:ext cx="3049934"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Technical Assistance </a:t>
          </a:r>
          <a:r>
            <a:rPr lang="en-US" sz="2500" kern="1200"/>
            <a:t> (</a:t>
          </a:r>
          <a:r>
            <a:rPr lang="en-US" sz="2500" kern="1200">
              <a:latin typeface="Calibri Light" panose="020F0302020204030204"/>
            </a:rPr>
            <a:t>January</a:t>
          </a:r>
          <a:r>
            <a:rPr lang="en-US" sz="2500" kern="1200"/>
            <a:t>)</a:t>
          </a:r>
        </a:p>
      </dsp:txBody>
      <dsp:txXfrm>
        <a:off x="3207052" y="2430779"/>
        <a:ext cx="3049934" cy="1620520"/>
      </dsp:txXfrm>
    </dsp:sp>
    <dsp:sp modelId="{CB4EAA99-EDC9-4F94-B289-E251DA6C602B}">
      <dsp:nvSpPr>
        <dsp:cNvPr id="0" name=""/>
        <dsp:cNvSpPr/>
      </dsp:nvSpPr>
      <dsp:spPr>
        <a:xfrm>
          <a:off x="4529455"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FE268-32D9-45C8-A991-C1B11156B9F5}">
      <dsp:nvSpPr>
        <dsp:cNvPr id="0" name=""/>
        <dsp:cNvSpPr/>
      </dsp:nvSpPr>
      <dsp:spPr>
        <a:xfrm>
          <a:off x="6409484" y="0"/>
          <a:ext cx="3049934"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SPP/APR </a:t>
          </a:r>
          <a:r>
            <a:rPr lang="en-US" sz="2500" kern="1200"/>
            <a:t>(February)</a:t>
          </a:r>
        </a:p>
      </dsp:txBody>
      <dsp:txXfrm>
        <a:off x="6409484" y="0"/>
        <a:ext cx="3049934" cy="1620520"/>
      </dsp:txXfrm>
    </dsp:sp>
    <dsp:sp modelId="{C1156499-ED93-4E94-9148-52E38A495BF1}">
      <dsp:nvSpPr>
        <dsp:cNvPr id="0" name=""/>
        <dsp:cNvSpPr/>
      </dsp:nvSpPr>
      <dsp:spPr>
        <a:xfrm>
          <a:off x="7731886"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0CC12-BA87-416E-A898-9237D4112D0C}">
      <dsp:nvSpPr>
        <dsp:cNvPr id="0" name=""/>
        <dsp:cNvSpPr/>
      </dsp:nvSpPr>
      <dsp:spPr>
        <a:xfrm>
          <a:off x="0" y="1215389"/>
          <a:ext cx="10515600" cy="162052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E8B1F-F5CA-46B3-BE89-2D90DBCC7F0B}">
      <dsp:nvSpPr>
        <dsp:cNvPr id="0" name=""/>
        <dsp:cNvSpPr/>
      </dsp:nvSpPr>
      <dsp:spPr>
        <a:xfrm>
          <a:off x="4736" y="0"/>
          <a:ext cx="2278208"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a:t>OASES Procedures (December)</a:t>
          </a:r>
          <a:r>
            <a:rPr lang="en-US" sz="2000" kern="1200">
              <a:latin typeface="Calibri Light" panose="020F0302020204030204"/>
            </a:rPr>
            <a:t> </a:t>
          </a:r>
          <a:endParaRPr lang="en-US" sz="2000" kern="1200"/>
        </a:p>
      </dsp:txBody>
      <dsp:txXfrm>
        <a:off x="4736" y="0"/>
        <a:ext cx="2278208" cy="1620520"/>
      </dsp:txXfrm>
    </dsp:sp>
    <dsp:sp modelId="{6BCF31C4-500D-4BCC-87CA-7AE8E96233D2}">
      <dsp:nvSpPr>
        <dsp:cNvPr id="0" name=""/>
        <dsp:cNvSpPr/>
      </dsp:nvSpPr>
      <dsp:spPr>
        <a:xfrm>
          <a:off x="941276"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BF5C36-75D9-49E2-A6F3-3B67A2494719}">
      <dsp:nvSpPr>
        <dsp:cNvPr id="0" name=""/>
        <dsp:cNvSpPr/>
      </dsp:nvSpPr>
      <dsp:spPr>
        <a:xfrm>
          <a:off x="2396855" y="2430779"/>
          <a:ext cx="2278208"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a:t>PRS Procedures (December)</a:t>
          </a:r>
        </a:p>
      </dsp:txBody>
      <dsp:txXfrm>
        <a:off x="2396855" y="2430779"/>
        <a:ext cx="2278208" cy="1620520"/>
      </dsp:txXfrm>
    </dsp:sp>
    <dsp:sp modelId="{CB4EAA99-EDC9-4F94-B289-E251DA6C602B}">
      <dsp:nvSpPr>
        <dsp:cNvPr id="0" name=""/>
        <dsp:cNvSpPr/>
      </dsp:nvSpPr>
      <dsp:spPr>
        <a:xfrm>
          <a:off x="3333395"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1549A-B7A7-4BBF-AD00-F7549044EAA3}">
      <dsp:nvSpPr>
        <dsp:cNvPr id="0" name=""/>
        <dsp:cNvSpPr/>
      </dsp:nvSpPr>
      <dsp:spPr>
        <a:xfrm>
          <a:off x="4788975" y="0"/>
          <a:ext cx="2278208"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a:t>PSM Procedures (December)</a:t>
          </a:r>
        </a:p>
      </dsp:txBody>
      <dsp:txXfrm>
        <a:off x="4788975" y="0"/>
        <a:ext cx="2278208" cy="1620520"/>
      </dsp:txXfrm>
    </dsp:sp>
    <dsp:sp modelId="{44386CD5-6AE0-4B90-86CD-5637336CD2EF}">
      <dsp:nvSpPr>
        <dsp:cNvPr id="0" name=""/>
        <dsp:cNvSpPr/>
      </dsp:nvSpPr>
      <dsp:spPr>
        <a:xfrm>
          <a:off x="5725514"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F20ED7-B65B-4D76-A065-E8348112C2F3}">
      <dsp:nvSpPr>
        <dsp:cNvPr id="0" name=""/>
        <dsp:cNvSpPr/>
      </dsp:nvSpPr>
      <dsp:spPr>
        <a:xfrm>
          <a:off x="7181094" y="2430779"/>
          <a:ext cx="2278208"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a:t>Dispute Resolution and Mediation Procedures (February)</a:t>
          </a:r>
        </a:p>
      </dsp:txBody>
      <dsp:txXfrm>
        <a:off x="7181094" y="2430779"/>
        <a:ext cx="2278208" cy="1620520"/>
      </dsp:txXfrm>
    </dsp:sp>
    <dsp:sp modelId="{C7235B2D-7A90-41D0-9BB8-99147A662FDA}">
      <dsp:nvSpPr>
        <dsp:cNvPr id="0" name=""/>
        <dsp:cNvSpPr/>
      </dsp:nvSpPr>
      <dsp:spPr>
        <a:xfrm>
          <a:off x="8117633"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11/24/2023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BAEEC-94B6-4DFE-87ED-7B04DAC9E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92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622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718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03BA2E-2018-A846-8DDA-546EB20EC5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43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5DF7C-5694-4752-9CF1-6ECF10109E2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19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292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10da95cea93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g10da95cea93_0_88: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dirty="0"/>
          </a:p>
        </p:txBody>
      </p:sp>
      <p:sp>
        <p:nvSpPr>
          <p:cNvPr id="54" name="Google Shape;54;g10da95cea93_0_88: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41</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46</a:t>
            </a:fld>
            <a:endParaRPr lang="en-US"/>
          </a:p>
        </p:txBody>
      </p:sp>
    </p:spTree>
    <p:extLst>
      <p:ext uri="{BB962C8B-B14F-4D97-AF65-F5344CB8AC3E}">
        <p14:creationId xmlns:p14="http://schemas.microsoft.com/office/powerpoint/2010/main" val="384224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746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7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661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746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endParaRPr lang="en-US" sz="12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24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92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417061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2702499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723900"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4965863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8997466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7031525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058886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115675" y="6350710"/>
            <a:ext cx="685800"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3924863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182349" y="6379285"/>
            <a:ext cx="657225"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01456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072551"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126533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Massachusetts Department of</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Elementary</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and</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Secondary</a:t>
            </a:r>
            <a:r>
              <a:rPr kumimoji="0" lang="en-US" sz="1800" b="0" i="0" u="none" strike="noStrike" kern="1200" cap="none" spc="0" normalizeH="0" baseline="0" noProof="0">
                <a:ln>
                  <a:noFill/>
                </a:ln>
                <a:solidFill>
                  <a:prstClr val="black"/>
                </a:solidFill>
                <a:effectLst/>
                <a:uLnTx/>
                <a:uFillTx/>
                <a:latin typeface="Segoe"/>
                <a:ea typeface="+mn-ea"/>
                <a:cs typeface="+mn-cs"/>
              </a:rPr>
              <a:t> </a:t>
            </a:r>
            <a:r>
              <a:rPr kumimoji="0" lang="en-US" sz="1200" b="0" i="0" u="none" strike="noStrike" kern="1200" cap="none" spc="0" normalizeH="0" baseline="0" noProof="0">
                <a:ln>
                  <a:noFill/>
                </a:ln>
                <a:solidFill>
                  <a:prstClr val="black">
                    <a:tint val="75000"/>
                  </a:prstClr>
                </a:solidFill>
                <a:effectLst/>
                <a:uLnTx/>
                <a:uFillTx/>
                <a:latin typeface="Segoe"/>
                <a:ea typeface="+mn-ea"/>
                <a:cs typeface="+mn-cs"/>
              </a:rPr>
              <a:t>Education</a:t>
            </a:r>
          </a:p>
        </p:txBody>
      </p:sp>
    </p:spTree>
    <p:extLst>
      <p:ext uri="{BB962C8B-B14F-4D97-AF65-F5344CB8AC3E}">
        <p14:creationId xmlns:p14="http://schemas.microsoft.com/office/powerpoint/2010/main" val="1880984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33"/>
        <p:cNvGrpSpPr/>
        <p:nvPr/>
      </p:nvGrpSpPr>
      <p:grpSpPr>
        <a:xfrm>
          <a:off x="0" y="0"/>
          <a:ext cx="0" cy="0"/>
          <a:chOff x="0" y="0"/>
          <a:chExt cx="0" cy="0"/>
        </a:xfrm>
      </p:grpSpPr>
      <p:sp>
        <p:nvSpPr>
          <p:cNvPr id="34" name="Google Shape;34;p50"/>
          <p:cNvSpPr txBox="1">
            <a:spLocks noGrp="1"/>
          </p:cNvSpPr>
          <p:nvPr>
            <p:ph type="body" idx="1"/>
          </p:nvPr>
        </p:nvSpPr>
        <p:spPr>
          <a:xfrm>
            <a:off x="838200" y="2119256"/>
            <a:ext cx="5181600" cy="4057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0"/>
          <p:cNvSpPr txBox="1">
            <a:spLocks noGrp="1"/>
          </p:cNvSpPr>
          <p:nvPr>
            <p:ph type="body" idx="2"/>
          </p:nvPr>
        </p:nvSpPr>
        <p:spPr>
          <a:xfrm>
            <a:off x="6172200" y="2119256"/>
            <a:ext cx="5181600" cy="4057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0"/>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7079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4830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36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0" name="Google Shape;70;p15"/>
          <p:cNvSpPr txBox="1">
            <a:spLocks noGrp="1"/>
          </p:cNvSpPr>
          <p:nvPr>
            <p:ph type="body" idx="1"/>
          </p:nvPr>
        </p:nvSpPr>
        <p:spPr>
          <a:xfrm>
            <a:off x="1097280" y="1845733"/>
            <a:ext cx="100584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1" name="Google Shape;71;p15"/>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 name="Google Shape;72;p15"/>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5"/>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00678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body" idx="1"/>
          </p:nvPr>
        </p:nvSpPr>
        <p:spPr>
          <a:xfrm>
            <a:off x="1097279" y="1845733"/>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7" name="Google Shape;77;p16"/>
          <p:cNvSpPr txBox="1">
            <a:spLocks noGrp="1"/>
          </p:cNvSpPr>
          <p:nvPr>
            <p:ph type="body" idx="2"/>
          </p:nvPr>
        </p:nvSpPr>
        <p:spPr>
          <a:xfrm>
            <a:off x="6217920" y="1845735"/>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8" name="Google Shape;78;p16"/>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6"/>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6"/>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5392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346038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5"/>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30" y="1921879"/>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5" y="1921879"/>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9"/>
            <a:ext cx="173183"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3" y="1958196"/>
            <a:ext cx="6678955"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5"/>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657745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5"/>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30" y="1921879"/>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5" y="1921879"/>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9"/>
            <a:ext cx="173183"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8" y="2189726"/>
            <a:ext cx="6672943"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class Very class Very class Very class Very class Very class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8" y="4552461"/>
            <a:ext cx="6672943"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2930036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5"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extLst>
      <p:ext uri="{BB962C8B-B14F-4D97-AF65-F5344CB8AC3E}">
        <p14:creationId xmlns:p14="http://schemas.microsoft.com/office/powerpoint/2010/main" val="40761011"/>
      </p:ext>
    </p:extLst>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2" y="1948544"/>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extLst>
      <p:ext uri="{BB962C8B-B14F-4D97-AF65-F5344CB8AC3E}">
        <p14:creationId xmlns:p14="http://schemas.microsoft.com/office/powerpoint/2010/main" val="1260342315"/>
      </p:ext>
    </p:extLst>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6"/>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7"/>
          </a:xfrm>
        </p:spPr>
        <p:txBody>
          <a:bodyPr>
            <a:noAutofit/>
          </a:bodyPr>
          <a:lstStyle>
            <a:lvl1pPr marL="228594" indent="-228594">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582" indent="-279393">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2971" indent="-228594">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0959" indent="-279393">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086" indent="-287331">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2"/>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566529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6"/>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7"/>
          </a:xfrm>
        </p:spPr>
        <p:txBody>
          <a:bodyPr>
            <a:noAutofit/>
          </a:bodyPr>
          <a:lstStyle>
            <a:lvl1pPr marL="514338" indent="-514338">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783" indent="-228594">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2971" indent="-228594">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160" indent="-228594">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349" indent="-228594">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2"/>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509408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30" y="2189409"/>
            <a:ext cx="5452057" cy="3799267"/>
          </a:xfrm>
        </p:spPr>
        <p:txBody>
          <a:bodyPr>
            <a:noAutofit/>
          </a:bodyPr>
          <a:lstStyle>
            <a:lvl1pPr marL="228594" indent="-228594">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783" indent="-228594">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2971" indent="-228594">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160" indent="-228594">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349" indent="-228594">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30" y="1336506"/>
            <a:ext cx="5452057" cy="776703"/>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6" y="1336506"/>
            <a:ext cx="5452057" cy="776703"/>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4" y="288926"/>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4"/>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4" y="2204359"/>
            <a:ext cx="5452057" cy="3799267"/>
          </a:xfrm>
        </p:spPr>
        <p:txBody>
          <a:bodyPr>
            <a:noAutofit/>
          </a:bodyPr>
          <a:lstStyle>
            <a:lvl1pPr marL="228594" indent="-228594">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783" indent="-228594">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2971" indent="-228594">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160" indent="-228594">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349" indent="-228594">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2199276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3"/>
            <a:ext cx="6172200" cy="4514168"/>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5"/>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5"/>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19811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098920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2257718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74985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311701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045804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61288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239229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221903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081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2"/>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350861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5"/>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2"/>
            <a:ext cx="12192000" cy="216457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698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5"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8639910"/>
      </p:ext>
    </p:extLst>
  </p:cSld>
  <p:clrMapOvr>
    <a:masterClrMapping/>
  </p:clrMapOvr>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883620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762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8947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79120" y="1231392"/>
            <a:ext cx="1103376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42130408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79120" y="1219200"/>
            <a:ext cx="1103376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p>
        </p:txBody>
      </p:sp>
      <p:sp>
        <p:nvSpPr>
          <p:cNvPr id="15"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411353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Footer">
  <p:cSld name="Title + Footer">
    <p:spTree>
      <p:nvGrpSpPr>
        <p:cNvPr id="1" name="Shape 31"/>
        <p:cNvGrpSpPr/>
        <p:nvPr/>
      </p:nvGrpSpPr>
      <p:grpSpPr>
        <a:xfrm>
          <a:off x="0" y="0"/>
          <a:ext cx="0" cy="0"/>
          <a:chOff x="0" y="0"/>
          <a:chExt cx="0" cy="0"/>
        </a:xfrm>
      </p:grpSpPr>
      <p:sp>
        <p:nvSpPr>
          <p:cNvPr id="32" name="Google Shape;32;p80"/>
          <p:cNvSpPr txBox="1">
            <a:spLocks noGrp="1"/>
          </p:cNvSpPr>
          <p:nvPr>
            <p:ph type="title"/>
          </p:nvPr>
        </p:nvSpPr>
        <p:spPr>
          <a:xfrm>
            <a:off x="346636" y="201818"/>
            <a:ext cx="11498731" cy="5334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0"/>
          <p:cNvSpPr txBox="1">
            <a:spLocks noGrp="1"/>
          </p:cNvSpPr>
          <p:nvPr>
            <p:ph type="sldNum" idx="12"/>
          </p:nvPr>
        </p:nvSpPr>
        <p:spPr>
          <a:xfrm>
            <a:off x="11375136" y="6453317"/>
            <a:ext cx="816864"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2"/>
                </a:solidFill>
                <a:latin typeface="Calibri"/>
                <a:ea typeface="Calibri"/>
                <a:cs typeface="Calibri"/>
                <a:sym typeface="Calibri"/>
              </a:defRPr>
            </a:lvl1pPr>
            <a:lvl2pPr marL="0" lvl="1" indent="0" algn="r">
              <a:spcBef>
                <a:spcPts val="0"/>
              </a:spcBef>
              <a:buNone/>
              <a:defRPr sz="1200">
                <a:solidFill>
                  <a:schemeClr val="lt2"/>
                </a:solidFill>
                <a:latin typeface="Calibri"/>
                <a:ea typeface="Calibri"/>
                <a:cs typeface="Calibri"/>
                <a:sym typeface="Calibri"/>
              </a:defRPr>
            </a:lvl2pPr>
            <a:lvl3pPr marL="0" lvl="2" indent="0" algn="r">
              <a:spcBef>
                <a:spcPts val="0"/>
              </a:spcBef>
              <a:buNone/>
              <a:defRPr sz="1200">
                <a:solidFill>
                  <a:schemeClr val="lt2"/>
                </a:solidFill>
                <a:latin typeface="Calibri"/>
                <a:ea typeface="Calibri"/>
                <a:cs typeface="Calibri"/>
                <a:sym typeface="Calibri"/>
              </a:defRPr>
            </a:lvl3pPr>
            <a:lvl4pPr marL="0" lvl="3" indent="0" algn="r">
              <a:spcBef>
                <a:spcPts val="0"/>
              </a:spcBef>
              <a:buNone/>
              <a:defRPr sz="1200">
                <a:solidFill>
                  <a:schemeClr val="lt2"/>
                </a:solidFill>
                <a:latin typeface="Calibri"/>
                <a:ea typeface="Calibri"/>
                <a:cs typeface="Calibri"/>
                <a:sym typeface="Calibri"/>
              </a:defRPr>
            </a:lvl4pPr>
            <a:lvl5pPr marL="0" lvl="4" indent="0" algn="r">
              <a:spcBef>
                <a:spcPts val="0"/>
              </a:spcBef>
              <a:buNone/>
              <a:defRPr sz="1200">
                <a:solidFill>
                  <a:schemeClr val="lt2"/>
                </a:solidFill>
                <a:latin typeface="Calibri"/>
                <a:ea typeface="Calibri"/>
                <a:cs typeface="Calibri"/>
                <a:sym typeface="Calibri"/>
              </a:defRPr>
            </a:lvl5pPr>
            <a:lvl6pPr marL="0" lvl="5" indent="0" algn="r">
              <a:spcBef>
                <a:spcPts val="0"/>
              </a:spcBef>
              <a:buNone/>
              <a:defRPr sz="1200">
                <a:solidFill>
                  <a:schemeClr val="lt2"/>
                </a:solidFill>
                <a:latin typeface="Calibri"/>
                <a:ea typeface="Calibri"/>
                <a:cs typeface="Calibri"/>
                <a:sym typeface="Calibri"/>
              </a:defRPr>
            </a:lvl6pPr>
            <a:lvl7pPr marL="0" lvl="6" indent="0" algn="r">
              <a:spcBef>
                <a:spcPts val="0"/>
              </a:spcBef>
              <a:buNone/>
              <a:defRPr sz="1200">
                <a:solidFill>
                  <a:schemeClr val="lt2"/>
                </a:solidFill>
                <a:latin typeface="Calibri"/>
                <a:ea typeface="Calibri"/>
                <a:cs typeface="Calibri"/>
                <a:sym typeface="Calibri"/>
              </a:defRPr>
            </a:lvl7pPr>
            <a:lvl8pPr marL="0" lvl="7" indent="0" algn="r">
              <a:spcBef>
                <a:spcPts val="0"/>
              </a:spcBef>
              <a:buNone/>
              <a:defRPr sz="1200">
                <a:solidFill>
                  <a:schemeClr val="lt2"/>
                </a:solidFill>
                <a:latin typeface="Calibri"/>
                <a:ea typeface="Calibri"/>
                <a:cs typeface="Calibri"/>
                <a:sym typeface="Calibri"/>
              </a:defRPr>
            </a:lvl8pPr>
            <a:lvl9pPr marL="0" lvl="8" indent="0" algn="r">
              <a:spcBef>
                <a:spcPts val="0"/>
              </a:spcBef>
              <a:buNone/>
              <a:defRPr sz="1200">
                <a:solidFill>
                  <a:schemeClr val="lt2"/>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38600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009132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solidFill>
          <a:schemeClr val="lt1"/>
        </a:solidFill>
        <a:effectLst/>
      </p:bgPr>
    </p:bg>
    <p:spTree>
      <p:nvGrpSpPr>
        <p:cNvPr id="1" name="Shape 40"/>
        <p:cNvGrpSpPr/>
        <p:nvPr/>
      </p:nvGrpSpPr>
      <p:grpSpPr>
        <a:xfrm>
          <a:off x="0" y="0"/>
          <a:ext cx="0" cy="0"/>
          <a:chOff x="0" y="0"/>
          <a:chExt cx="0" cy="0"/>
        </a:xfrm>
      </p:grpSpPr>
      <p:sp>
        <p:nvSpPr>
          <p:cNvPr id="41" name="Google Shape;41;p1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5" name="Google Shape;45;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8" name="Google Shape;48;p1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33045725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49"/>
        <p:cNvGrpSpPr/>
        <p:nvPr/>
      </p:nvGrpSpPr>
      <p:grpSpPr>
        <a:xfrm>
          <a:off x="0" y="0"/>
          <a:ext cx="0" cy="0"/>
          <a:chOff x="0" y="0"/>
          <a:chExt cx="0" cy="0"/>
        </a:xfrm>
      </p:grpSpPr>
      <p:sp>
        <p:nvSpPr>
          <p:cNvPr id="50" name="Google Shape;50;p1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4" name="Google Shape;54;p1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55" name="Google Shape;55;p1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4334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OSEP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bwMode="gray">
          <a:xfrm>
            <a:off x="1524000" y="1122363"/>
            <a:ext cx="9144000" cy="2387600"/>
          </a:xfrm>
          <a:prstGeom prst="rect">
            <a:avLst/>
          </a:prstGeom>
        </p:spPr>
        <p:txBody>
          <a:bodyPr anchor="b"/>
          <a:lstStyle>
            <a:lvl1pPr algn="ctr">
              <a:defRPr sz="4800" cap="small" baseline="0">
                <a:solidFill>
                  <a:srgbClr val="345065"/>
                </a:solidFill>
              </a:defRPr>
            </a:lvl1pPr>
          </a:lstStyle>
          <a:p>
            <a:r>
              <a:rPr lang="en-US"/>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bwMode="gray">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Title Slide subtitle</a:t>
            </a:r>
          </a:p>
        </p:txBody>
      </p:sp>
    </p:spTree>
    <p:extLst>
      <p:ext uri="{BB962C8B-B14F-4D97-AF65-F5344CB8AC3E}">
        <p14:creationId xmlns:p14="http://schemas.microsoft.com/office/powerpoint/2010/main" val="347022357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SEP Title and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Title and Content</a:t>
            </a:r>
          </a:p>
        </p:txBody>
      </p:sp>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a:t>Click to edit First Level</a:t>
            </a:r>
          </a:p>
          <a:p>
            <a:pPr lvl="1"/>
            <a:r>
              <a:rPr lang="en-US"/>
              <a:t>Click to edit Second level</a:t>
            </a:r>
          </a:p>
          <a:p>
            <a:pPr lvl="2"/>
            <a:r>
              <a:rPr lang="en-US"/>
              <a:t>Click to edit Third level</a:t>
            </a:r>
          </a:p>
          <a:p>
            <a:pPr lvl="3"/>
            <a:r>
              <a:rPr lang="en-US"/>
              <a:t>Click to edit Fourth level</a:t>
            </a:r>
          </a:p>
          <a:p>
            <a:pPr lvl="4"/>
            <a:r>
              <a:rPr lang="en-US"/>
              <a:t>Click to edit Fifth level</a:t>
            </a:r>
          </a:p>
        </p:txBody>
      </p:sp>
    </p:spTree>
    <p:extLst>
      <p:ext uri="{BB962C8B-B14F-4D97-AF65-F5344CB8AC3E}">
        <p14:creationId xmlns:p14="http://schemas.microsoft.com/office/powerpoint/2010/main" val="173858581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OSEP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bwMode="gray">
          <a:xfrm>
            <a:off x="831850" y="1709739"/>
            <a:ext cx="10515600" cy="1719262"/>
          </a:xfrm>
          <a:prstGeom prst="rect">
            <a:avLst/>
          </a:prstGeom>
        </p:spPr>
        <p:txBody>
          <a:bodyPr anchor="b"/>
          <a:lstStyle>
            <a:lvl1pPr>
              <a:defRPr sz="4400">
                <a:solidFill>
                  <a:srgbClr val="345065"/>
                </a:solidFill>
              </a:defRPr>
            </a:lvl1pPr>
          </a:lstStyle>
          <a:p>
            <a:r>
              <a:rPr lang="en-US"/>
              <a:t>Click to edit Sub-Section title</a:t>
            </a:r>
          </a:p>
        </p:txBody>
      </p:sp>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a:xfrm>
            <a:off x="831850" y="3657599"/>
            <a:ext cx="10515600" cy="2432051"/>
          </a:xfrm>
          <a:prstGeom prst="rect">
            <a:avLst/>
          </a:prstGeom>
        </p:spPr>
        <p:txBody>
          <a:bodyPr lIns="0" tIns="4572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Sub-Section subtitle</a:t>
            </a:r>
          </a:p>
        </p:txBody>
      </p:sp>
    </p:spTree>
    <p:extLst>
      <p:ext uri="{BB962C8B-B14F-4D97-AF65-F5344CB8AC3E}">
        <p14:creationId xmlns:p14="http://schemas.microsoft.com/office/powerpoint/2010/main" val="396346267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SEP Two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Two Content</a:t>
            </a:r>
          </a:p>
        </p:txBody>
      </p:sp>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2</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72844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SEP Compariso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Comparison</a:t>
            </a:r>
          </a:p>
        </p:txBody>
      </p:sp>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1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2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609079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OSEP 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Blank Slide</a:t>
            </a:r>
          </a:p>
        </p:txBody>
      </p:sp>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14325299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OSEP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173911678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OSEP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BA1B-640C-49F2-028C-59FF1825A5CE}"/>
              </a:ext>
            </a:extLst>
          </p:cNvPr>
          <p:cNvSpPr>
            <a:spLocks noGrp="1"/>
          </p:cNvSpPr>
          <p:nvPr>
            <p:ph type="title" hasCustomPrompt="1"/>
          </p:nvPr>
        </p:nvSpPr>
        <p:spPr/>
        <p:txBody>
          <a:bodyPr/>
          <a:lstStyle/>
          <a:p>
            <a:pPr lvl="0"/>
            <a:r>
              <a:rPr lang="en-US"/>
              <a:t>Click to edit Title: Caption and Content</a:t>
            </a:r>
          </a:p>
        </p:txBody>
      </p:sp>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a:t>Click to edit Content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719695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OSEP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bwMode="gray">
          <a:xfrm>
            <a:off x="839788" y="987424"/>
            <a:ext cx="3932237" cy="1069975"/>
          </a:xfrm>
          <a:prstGeom prst="rect">
            <a:avLst/>
          </a:prstGeom>
        </p:spPr>
        <p:txBody>
          <a:bodyPr anchor="b"/>
          <a:lstStyle>
            <a:lvl1pPr>
              <a:defRPr sz="3200">
                <a:solidFill>
                  <a:srgbClr val="2C506A"/>
                </a:solidFill>
              </a:defRPr>
            </a:lvl1pPr>
          </a:lstStyle>
          <a:p>
            <a:r>
              <a:rPr lang="en-US"/>
              <a:t>Click edit Master title style</a:t>
            </a:r>
          </a:p>
        </p:txBody>
      </p:sp>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bwMode="gray">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bwMode="gray">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73182558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OSEP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80767"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2" name="TextBox 1">
            <a:extLst>
              <a:ext uri="{FF2B5EF4-FFF2-40B4-BE49-F238E27FC236}">
                <a16:creationId xmlns:a16="http://schemas.microsoft.com/office/drawing/2014/main" id="{6652472D-2C37-4839-80EA-30713C149CA2}"/>
              </a:ext>
            </a:extLst>
          </p:cNvPr>
          <p:cNvSpPr txBox="1"/>
          <p:nvPr/>
        </p:nvSpPr>
        <p:spPr bwMode="gray">
          <a:xfrm>
            <a:off x="580767"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312919425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OSEP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95183"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9" name="TextBox 8">
            <a:extLst>
              <a:ext uri="{FF2B5EF4-FFF2-40B4-BE49-F238E27FC236}">
                <a16:creationId xmlns:a16="http://schemas.microsoft.com/office/drawing/2014/main" id="{534AA617-C9A8-41E8-8354-6B52BEE9BBD7}"/>
              </a:ext>
            </a:extLst>
          </p:cNvPr>
          <p:cNvSpPr txBox="1"/>
          <p:nvPr/>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
        <p:nvSpPr>
          <p:cNvPr id="4" name="TextBox 3">
            <a:extLst>
              <a:ext uri="{FF2B5EF4-FFF2-40B4-BE49-F238E27FC236}">
                <a16:creationId xmlns:a16="http://schemas.microsoft.com/office/drawing/2014/main" id="{5DAE739A-8E85-4E4A-9F6B-6E1070A2EFA6}"/>
              </a:ext>
            </a:extLst>
          </p:cNvPr>
          <p:cNvSpPr txBox="1"/>
          <p:nvPr/>
        </p:nvSpPr>
        <p:spPr bwMode="gray">
          <a:xfrm>
            <a:off x="615778"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a:solidFill>
                  <a:srgbClr val="345065"/>
                </a:solidFill>
                <a:latin typeface="Century Gothic" panose="020B0502020202020204" pitchFamily="34" charset="0"/>
              </a:rPr>
              <a:t>	</a:t>
            </a:r>
            <a:r>
              <a:rPr lang="en-US" sz="1400" b="1">
                <a:solidFill>
                  <a:srgbClr val="215070"/>
                </a:solidFill>
                <a:latin typeface="Century Gothic" panose="020B0502020202020204" pitchFamily="34" charset="0"/>
              </a:rPr>
              <a:t>Home:</a:t>
            </a:r>
            <a:r>
              <a:rPr lang="en-US" sz="1400">
                <a:solidFill>
                  <a:srgbClr val="215070"/>
                </a:solidFill>
                <a:latin typeface="Century Gothic" panose="020B0502020202020204" pitchFamily="34" charset="0"/>
              </a:rPr>
              <a:t>	www.ed.gov/osers/osep</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Blog:</a:t>
            </a:r>
            <a:r>
              <a:rPr lang="en-US" sz="140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Twitter:</a:t>
            </a:r>
            <a:r>
              <a:rPr lang="en-US" sz="140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YouTube</a:t>
            </a:r>
            <a:r>
              <a:rPr lang="en-US" sz="1400">
                <a:solidFill>
                  <a:srgbClr val="215070"/>
                </a:solidFill>
                <a:latin typeface="Century Gothic" panose="020B0502020202020204" pitchFamily="34" charset="0"/>
              </a:rPr>
              <a:t>:	www.youtube.com/c/OSERS</a:t>
            </a:r>
            <a:endParaRPr lang="en-US" sz="1400">
              <a:latin typeface="Century Gothic" panose="020B0502020202020204" pitchFamily="34" charset="0"/>
            </a:endParaRPr>
          </a:p>
        </p:txBody>
      </p:sp>
    </p:spTree>
    <p:extLst>
      <p:ext uri="{BB962C8B-B14F-4D97-AF65-F5344CB8AC3E}">
        <p14:creationId xmlns:p14="http://schemas.microsoft.com/office/powerpoint/2010/main" val="415521193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OSEP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8AA6F359-2643-3E9D-21DA-888B5E98C000}"/>
              </a:ext>
            </a:extLst>
          </p:cNvPr>
          <p:cNvSpPr>
            <a:spLocks noGrp="1"/>
          </p:cNvSpPr>
          <p:nvPr>
            <p:ph type="title"/>
          </p:nvPr>
        </p:nvSpPr>
        <p:spPr>
          <a:xfrm>
            <a:off x="609599" y="2514600"/>
            <a:ext cx="10972800" cy="914400"/>
          </a:xfrm>
        </p:spPr>
        <p:txBody>
          <a:bodyPr/>
          <a:lstStyle>
            <a:lvl1pPr algn="ctr">
              <a:defRPr sz="4800">
                <a:solidFill>
                  <a:srgbClr val="2D8700"/>
                </a:solidFill>
              </a:defRPr>
            </a:lvl1pPr>
          </a:lstStyle>
          <a:p>
            <a:r>
              <a:rPr lang="en-US"/>
              <a:t>Click to edit Master title style</a:t>
            </a:r>
          </a:p>
        </p:txBody>
      </p:sp>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7" name="TextBox 6">
            <a:extLst>
              <a:ext uri="{FF2B5EF4-FFF2-40B4-BE49-F238E27FC236}">
                <a16:creationId xmlns:a16="http://schemas.microsoft.com/office/drawing/2014/main" id="{5060B812-163D-48D4-ADD4-2BE579EA1AE0}"/>
              </a:ext>
            </a:extLst>
          </p:cNvPr>
          <p:cNvSpPr txBox="1"/>
          <p:nvPr/>
        </p:nvSpPr>
        <p:spPr bwMode="gray">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30070055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EBF659-32E9-4EBD-BCCA-B37D4752669E}"/>
              </a:ext>
            </a:extLst>
          </p:cNvPr>
          <p:cNvPicPr>
            <a:picLocks noChangeAspect="1"/>
          </p:cNvPicPr>
          <p:nvPr userDrawn="1"/>
        </p:nvPicPr>
        <p:blipFill>
          <a:blip r:embed="rId2"/>
          <a:stretch>
            <a:fillRect/>
          </a:stretch>
        </p:blipFill>
        <p:spPr>
          <a:xfrm>
            <a:off x="803274" y="163919"/>
            <a:ext cx="2591091" cy="1778443"/>
          </a:xfrm>
          <a:prstGeom prst="rect">
            <a:avLst/>
          </a:prstGeom>
        </p:spPr>
      </p:pic>
      <p:pic>
        <p:nvPicPr>
          <p:cNvPr id="4" name="Picture 5" descr="ESE Logo"/>
          <p:cNvPicPr>
            <a:picLocks noChangeAspect="1"/>
          </p:cNvPicPr>
          <p:nvPr/>
        </p:nvPicPr>
        <p:blipFill>
          <a:blip r:embed="rId3" cstate="print">
            <a:lum bright="20000"/>
          </a:blip>
          <a:srcRect r="77994"/>
          <a:stretch>
            <a:fillRect/>
          </a:stretch>
        </p:blipFill>
        <p:spPr bwMode="auto">
          <a:xfrm>
            <a:off x="8797635" y="-387927"/>
            <a:ext cx="3422073" cy="7745413"/>
          </a:xfrm>
          <a:prstGeom prst="rect">
            <a:avLst/>
          </a:prstGeom>
          <a:noFill/>
          <a:ln w="9525">
            <a:noFill/>
            <a:miter lim="800000"/>
            <a:headEnd/>
            <a:tailEnd/>
          </a:ln>
        </p:spPr>
      </p:pic>
      <p:pic>
        <p:nvPicPr>
          <p:cNvPr id="5" name="Picture 10" descr="ESE Logo"/>
          <p:cNvPicPr>
            <a:picLocks noChangeAspect="1"/>
          </p:cNvPicPr>
          <p:nvPr/>
        </p:nvPicPr>
        <p:blipFill>
          <a:blip r:embed="rId4" cstate="print"/>
          <a:srcRect l="22374" t="42899"/>
          <a:stretch>
            <a:fillRect/>
          </a:stretch>
        </p:blipFill>
        <p:spPr bwMode="auto">
          <a:xfrm>
            <a:off x="7081708" y="5329092"/>
            <a:ext cx="2498983" cy="787546"/>
          </a:xfrm>
          <a:prstGeom prst="rect">
            <a:avLst/>
          </a:prstGeom>
          <a:noFill/>
          <a:ln w="9525">
            <a:noFill/>
            <a:miter lim="800000"/>
            <a:headEnd/>
            <a:tailEnd/>
          </a:ln>
        </p:spPr>
      </p:pic>
      <p:sp>
        <p:nvSpPr>
          <p:cNvPr id="9" name="Title 1"/>
          <p:cNvSpPr>
            <a:spLocks noGrp="1"/>
          </p:cNvSpPr>
          <p:nvPr>
            <p:ph type="ctrTitle"/>
          </p:nvPr>
        </p:nvSpPr>
        <p:spPr>
          <a:xfrm>
            <a:off x="711200" y="990601"/>
            <a:ext cx="7620000" cy="2136912"/>
          </a:xfrm>
        </p:spPr>
        <p:txBody>
          <a:bodyPr/>
          <a:lstStyle>
            <a:lvl1pPr algn="l">
              <a:spcBef>
                <a:spcPts val="2400"/>
              </a:spcBef>
              <a:defRPr sz="3600"/>
            </a:lvl1pPr>
          </a:lstStyle>
          <a:p>
            <a:r>
              <a:rPr lang="en-US"/>
              <a:t>Click to edit Master title style</a:t>
            </a:r>
          </a:p>
        </p:txBody>
      </p:sp>
      <p:sp>
        <p:nvSpPr>
          <p:cNvPr id="10" name="Subtitle 2"/>
          <p:cNvSpPr>
            <a:spLocks noGrp="1"/>
          </p:cNvSpPr>
          <p:nvPr>
            <p:ph type="subTitle" idx="1"/>
          </p:nvPr>
        </p:nvSpPr>
        <p:spPr>
          <a:xfrm>
            <a:off x="711200" y="3334393"/>
            <a:ext cx="8128000" cy="827088"/>
          </a:xfrm>
        </p:spPr>
        <p:txBody>
          <a:bodyPr/>
          <a:lstStyle>
            <a:lvl1pPr marL="0" indent="0" algn="l">
              <a:buNone/>
              <a:defRPr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Text Placeholder 2">
            <a:extLst>
              <a:ext uri="{FF2B5EF4-FFF2-40B4-BE49-F238E27FC236}">
                <a16:creationId xmlns:a16="http://schemas.microsoft.com/office/drawing/2014/main" id="{384B5EB7-4E4A-4C79-9B9D-FB9A9FCA2155}"/>
              </a:ext>
            </a:extLst>
          </p:cNvPr>
          <p:cNvSpPr>
            <a:spLocks noGrp="1"/>
          </p:cNvSpPr>
          <p:nvPr>
            <p:ph type="body" sz="quarter" idx="11" hasCustomPrompt="1"/>
          </p:nvPr>
        </p:nvSpPr>
        <p:spPr>
          <a:xfrm>
            <a:off x="711200" y="4380161"/>
            <a:ext cx="4667250" cy="365125"/>
          </a:xfrm>
        </p:spPr>
        <p:txBody>
          <a:bodyPr/>
          <a:lstStyle>
            <a:lvl1pPr marL="0" indent="0" algn="l">
              <a:buNone/>
              <a:defRPr sz="1000">
                <a:solidFill>
                  <a:srgbClr val="8A8BA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20XX</a:t>
            </a:r>
          </a:p>
        </p:txBody>
      </p:sp>
      <p:pic>
        <p:nvPicPr>
          <p:cNvPr id="11" name="Picture 10" descr="Logo of American Institutes for Research. Advancing Evidence. Improving Lives.">
            <a:extLst>
              <a:ext uri="{FF2B5EF4-FFF2-40B4-BE49-F238E27FC236}">
                <a16:creationId xmlns:a16="http://schemas.microsoft.com/office/drawing/2014/main" id="{2493C832-DA69-4BEA-BD45-7EA7B780DB9E}"/>
              </a:ext>
            </a:extLst>
          </p:cNvPr>
          <p:cNvPicPr>
            <a:picLocks noChangeAspect="1"/>
          </p:cNvPicPr>
          <p:nvPr userDrawn="1"/>
        </p:nvPicPr>
        <p:blipFill>
          <a:blip r:embed="rId5"/>
          <a:srcRect/>
          <a:stretch/>
        </p:blipFill>
        <p:spPr>
          <a:xfrm>
            <a:off x="803275" y="5182164"/>
            <a:ext cx="1807425" cy="934474"/>
          </a:xfrm>
          <a:prstGeom prst="rect">
            <a:avLst/>
          </a:prstGeom>
        </p:spPr>
      </p:pic>
    </p:spTree>
    <p:extLst>
      <p:ext uri="{BB962C8B-B14F-4D97-AF65-F5344CB8AC3E}">
        <p14:creationId xmlns:p14="http://schemas.microsoft.com/office/powerpoint/2010/main" val="22884795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58976"/>
            <a:ext cx="103632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828800" y="3581400"/>
            <a:ext cx="8534400" cy="1752600"/>
          </a:xfr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ctr">
              <a:buNone/>
              <a:defRPr lang="en-US" i="1" dirty="0">
                <a:solidFill>
                  <a:schemeClr val="tx1">
                    <a:tint val="75000"/>
                  </a:schemeClr>
                </a:solidFill>
              </a:defRPr>
            </a:lvl1pPr>
          </a:lstStyle>
          <a:p>
            <a:pPr marL="0" lvl="0" indent="0"/>
            <a:r>
              <a:rPr lang="en-US"/>
              <a:t>Click to edit Master subtitle style</a:t>
            </a:r>
          </a:p>
        </p:txBody>
      </p:sp>
      <p:sp>
        <p:nvSpPr>
          <p:cNvPr id="10" name="Slide Number Placeholder 5"/>
          <p:cNvSpPr>
            <a:spLocks noGrp="1"/>
          </p:cNvSpPr>
          <p:nvPr>
            <p:ph type="sldNum" sz="quarter" idx="4"/>
          </p:nvPr>
        </p:nvSpPr>
        <p:spPr>
          <a:xfrm>
            <a:off x="11478228" y="52503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3362631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478228" y="5257515"/>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2625217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lvl1pPr marL="0" indent="0">
              <a:spcBef>
                <a:spcPts val="1200"/>
              </a:spcBef>
              <a:buNone/>
              <a:defRPr/>
            </a:lvl1pPr>
            <a:lvl2pPr marL="457200" indent="0">
              <a:spcBef>
                <a:spcPts val="1200"/>
              </a:spcBef>
              <a:buNone/>
              <a:defRPr/>
            </a:lvl2pPr>
            <a:lvl3pPr marL="914400" indent="0">
              <a:spcBef>
                <a:spcPts val="1200"/>
              </a:spcBef>
              <a:buNone/>
              <a:defRPr/>
            </a:lvl3pPr>
            <a:lvl4pPr marL="1371600" indent="0">
              <a:spcBef>
                <a:spcPts val="1200"/>
              </a:spcBef>
              <a:buNone/>
              <a:defRPr/>
            </a:lvl4pPr>
            <a:lvl5pPr marL="1828800" indent="0">
              <a:spcBef>
                <a:spcPts val="120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478228" y="5259716"/>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220100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504848"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9" name="Slide Number Placeholder 5"/>
          <p:cNvSpPr>
            <a:spLocks noGrp="1"/>
          </p:cNvSpPr>
          <p:nvPr>
            <p:ph type="sldNum" sz="quarter" idx="4"/>
          </p:nvPr>
        </p:nvSpPr>
        <p:spPr>
          <a:xfrm>
            <a:off x="11478228" y="525971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4344722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2504849"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8" name="Slide Number Placeholder 5"/>
          <p:cNvSpPr>
            <a:spLocks noGrp="1"/>
          </p:cNvSpPr>
          <p:nvPr>
            <p:ph type="sldNum" sz="quarter" idx="4"/>
          </p:nvPr>
        </p:nvSpPr>
        <p:spPr>
          <a:xfrm>
            <a:off x="11478228" y="5259472"/>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3965734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7" name="Content Placeholder 2"/>
          <p:cNvSpPr>
            <a:spLocks noGrp="1"/>
          </p:cNvSpPr>
          <p:nvPr>
            <p:ph idx="1"/>
          </p:nvPr>
        </p:nvSpPr>
        <p:spPr>
          <a:xfrm>
            <a:off x="812800" y="1627188"/>
            <a:ext cx="10566400" cy="4498976"/>
          </a:xfrm>
        </p:spPr>
        <p:txBody>
          <a:bodyPr/>
          <a:lstStyle>
            <a:lvl1pPr marL="461963" indent="-461963">
              <a:spcBef>
                <a:spcPts val="1200"/>
              </a:spcBef>
              <a:buNone/>
              <a:defRPr sz="1800"/>
            </a:lvl1pPr>
            <a:lvl2pPr marL="914400" indent="-457200">
              <a:spcBef>
                <a:spcPts val="1200"/>
              </a:spcBef>
              <a:buNone/>
              <a:defRPr sz="1800"/>
            </a:lvl2pPr>
            <a:lvl3pPr marL="1376363" indent="-461963">
              <a:spcBef>
                <a:spcPts val="1200"/>
              </a:spcBef>
              <a:buNone/>
              <a:defRPr sz="1800"/>
            </a:lvl3pPr>
            <a:lvl4pPr marL="1828800" indent="-457200">
              <a:spcBef>
                <a:spcPts val="1200"/>
              </a:spcBef>
              <a:buNone/>
              <a:defRPr sz="1800"/>
            </a:lvl4pPr>
            <a:lvl5pPr marL="2290763" indent="-461963">
              <a:spcBef>
                <a:spcPts val="1200"/>
              </a:spcBef>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2522184" y="274638"/>
            <a:ext cx="8857016"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11" name="Slide Number Placeholder 5"/>
          <p:cNvSpPr>
            <a:spLocks noGrp="1"/>
          </p:cNvSpPr>
          <p:nvPr>
            <p:ph type="sldNum" sz="quarter" idx="4"/>
          </p:nvPr>
        </p:nvSpPr>
        <p:spPr>
          <a:xfrm>
            <a:off x="11478228" y="527332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25118627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478228" y="52666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8338174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370414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2311462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A8C59-4C38-1456-D9D4-ECB793E8AF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D8057C-BAAE-041E-7FBB-ABE04DCBB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BAB0EB-B791-ABC4-58BD-FD221BF4A812}"/>
              </a:ext>
            </a:extLst>
          </p:cNvPr>
          <p:cNvSpPr>
            <a:spLocks noGrp="1"/>
          </p:cNvSpPr>
          <p:nvPr>
            <p:ph type="dt" sz="half" idx="10"/>
          </p:nvPr>
        </p:nvSpPr>
        <p:spPr/>
        <p:txBody>
          <a:bodyPr/>
          <a:lstStyle/>
          <a:p>
            <a:fld id="{4CB2708F-94C3-4095-8F5B-A7E39BDA4C12}" type="datetimeFigureOut">
              <a:rPr lang="en-US" smtClean="0"/>
              <a:t>11/24/2023</a:t>
            </a:fld>
            <a:endParaRPr lang="en-US"/>
          </a:p>
        </p:txBody>
      </p:sp>
      <p:sp>
        <p:nvSpPr>
          <p:cNvPr id="5" name="Footer Placeholder 4">
            <a:extLst>
              <a:ext uri="{FF2B5EF4-FFF2-40B4-BE49-F238E27FC236}">
                <a16:creationId xmlns:a16="http://schemas.microsoft.com/office/drawing/2014/main" id="{72E3D81F-4FCF-7124-FF5B-DD16A236E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963E3-3887-11A9-8FA1-42D1788C8DA1}"/>
              </a:ext>
            </a:extLst>
          </p:cNvPr>
          <p:cNvSpPr>
            <a:spLocks noGrp="1"/>
          </p:cNvSpPr>
          <p:nvPr>
            <p:ph type="sldNum" sz="quarter" idx="12"/>
          </p:nvPr>
        </p:nvSpPr>
        <p:spPr/>
        <p:txBody>
          <a:bodyPr/>
          <a:lstStyle/>
          <a:p>
            <a:fld id="{3D0E1E3A-9CE0-4AD4-AE3B-F91C31161AF0}" type="slidenum">
              <a:rPr lang="en-US" smtClean="0"/>
              <a:t>‹#›</a:t>
            </a:fld>
            <a:endParaRPr lang="en-US"/>
          </a:p>
        </p:txBody>
      </p:sp>
    </p:spTree>
    <p:extLst>
      <p:ext uri="{BB962C8B-B14F-4D97-AF65-F5344CB8AC3E}">
        <p14:creationId xmlns:p14="http://schemas.microsoft.com/office/powerpoint/2010/main" val="26237158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B30E-11B5-3A62-6316-29D310FBC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328543-1F99-D707-C7B9-CC034FA433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89158-23C2-E401-138D-5902A67935FA}"/>
              </a:ext>
            </a:extLst>
          </p:cNvPr>
          <p:cNvSpPr>
            <a:spLocks noGrp="1"/>
          </p:cNvSpPr>
          <p:nvPr>
            <p:ph type="dt" sz="half" idx="10"/>
          </p:nvPr>
        </p:nvSpPr>
        <p:spPr/>
        <p:txBody>
          <a:bodyPr/>
          <a:lstStyle/>
          <a:p>
            <a:fld id="{4CB2708F-94C3-4095-8F5B-A7E39BDA4C12}" type="datetimeFigureOut">
              <a:rPr lang="en-US" smtClean="0"/>
              <a:t>11/24/2023</a:t>
            </a:fld>
            <a:endParaRPr lang="en-US"/>
          </a:p>
        </p:txBody>
      </p:sp>
      <p:sp>
        <p:nvSpPr>
          <p:cNvPr id="5" name="Footer Placeholder 4">
            <a:extLst>
              <a:ext uri="{FF2B5EF4-FFF2-40B4-BE49-F238E27FC236}">
                <a16:creationId xmlns:a16="http://schemas.microsoft.com/office/drawing/2014/main" id="{43C656C8-8DD5-7D9D-9FDE-59E9E225A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10C1CF-C19B-279D-5AE1-93B0615B4BE7}"/>
              </a:ext>
            </a:extLst>
          </p:cNvPr>
          <p:cNvSpPr>
            <a:spLocks noGrp="1"/>
          </p:cNvSpPr>
          <p:nvPr>
            <p:ph type="sldNum" sz="quarter" idx="12"/>
          </p:nvPr>
        </p:nvSpPr>
        <p:spPr/>
        <p:txBody>
          <a:bodyPr/>
          <a:lstStyle/>
          <a:p>
            <a:fld id="{3D0E1E3A-9CE0-4AD4-AE3B-F91C31161AF0}" type="slidenum">
              <a:rPr lang="en-US" smtClean="0"/>
              <a:t>‹#›</a:t>
            </a:fld>
            <a:endParaRPr lang="en-US"/>
          </a:p>
        </p:txBody>
      </p:sp>
    </p:spTree>
    <p:extLst>
      <p:ext uri="{BB962C8B-B14F-4D97-AF65-F5344CB8AC3E}">
        <p14:creationId xmlns:p14="http://schemas.microsoft.com/office/powerpoint/2010/main" val="34809538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D5D8-1A07-F29C-B42B-3C87ADD74C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5E27FD-2CF2-FC74-A8CC-4C42986F7E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484576-B5C9-8FCB-0943-3636F2B97051}"/>
              </a:ext>
            </a:extLst>
          </p:cNvPr>
          <p:cNvSpPr>
            <a:spLocks noGrp="1"/>
          </p:cNvSpPr>
          <p:nvPr>
            <p:ph type="dt" sz="half" idx="10"/>
          </p:nvPr>
        </p:nvSpPr>
        <p:spPr/>
        <p:txBody>
          <a:bodyPr/>
          <a:lstStyle/>
          <a:p>
            <a:fld id="{4CB2708F-94C3-4095-8F5B-A7E39BDA4C12}" type="datetimeFigureOut">
              <a:rPr lang="en-US" smtClean="0"/>
              <a:t>11/24/2023</a:t>
            </a:fld>
            <a:endParaRPr lang="en-US"/>
          </a:p>
        </p:txBody>
      </p:sp>
      <p:sp>
        <p:nvSpPr>
          <p:cNvPr id="5" name="Footer Placeholder 4">
            <a:extLst>
              <a:ext uri="{FF2B5EF4-FFF2-40B4-BE49-F238E27FC236}">
                <a16:creationId xmlns:a16="http://schemas.microsoft.com/office/drawing/2014/main" id="{E1768FF4-AFDC-7500-FB3D-F6C1E5076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420D9-69D9-E180-2D6F-E01470185367}"/>
              </a:ext>
            </a:extLst>
          </p:cNvPr>
          <p:cNvSpPr>
            <a:spLocks noGrp="1"/>
          </p:cNvSpPr>
          <p:nvPr>
            <p:ph type="sldNum" sz="quarter" idx="12"/>
          </p:nvPr>
        </p:nvSpPr>
        <p:spPr/>
        <p:txBody>
          <a:bodyPr/>
          <a:lstStyle/>
          <a:p>
            <a:fld id="{3D0E1E3A-9CE0-4AD4-AE3B-F91C31161AF0}" type="slidenum">
              <a:rPr lang="en-US" smtClean="0"/>
              <a:t>‹#›</a:t>
            </a:fld>
            <a:endParaRPr lang="en-US"/>
          </a:p>
        </p:txBody>
      </p:sp>
    </p:spTree>
    <p:extLst>
      <p:ext uri="{BB962C8B-B14F-4D97-AF65-F5344CB8AC3E}">
        <p14:creationId xmlns:p14="http://schemas.microsoft.com/office/powerpoint/2010/main" val="10999292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CF77-712C-B62A-C207-B2782FAE65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9B20AD-D3B1-C245-F5CA-326862F16B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606AA0-EDC4-F575-491B-9C74BBB56E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83A663-5B89-C07D-6D21-3B7D4757DF5F}"/>
              </a:ext>
            </a:extLst>
          </p:cNvPr>
          <p:cNvSpPr>
            <a:spLocks noGrp="1"/>
          </p:cNvSpPr>
          <p:nvPr>
            <p:ph type="dt" sz="half" idx="10"/>
          </p:nvPr>
        </p:nvSpPr>
        <p:spPr/>
        <p:txBody>
          <a:bodyPr/>
          <a:lstStyle/>
          <a:p>
            <a:fld id="{4CB2708F-94C3-4095-8F5B-A7E39BDA4C12}" type="datetimeFigureOut">
              <a:rPr lang="en-US" smtClean="0"/>
              <a:t>11/24/2023</a:t>
            </a:fld>
            <a:endParaRPr lang="en-US"/>
          </a:p>
        </p:txBody>
      </p:sp>
      <p:sp>
        <p:nvSpPr>
          <p:cNvPr id="6" name="Footer Placeholder 5">
            <a:extLst>
              <a:ext uri="{FF2B5EF4-FFF2-40B4-BE49-F238E27FC236}">
                <a16:creationId xmlns:a16="http://schemas.microsoft.com/office/drawing/2014/main" id="{1803CB78-6BC4-FF34-F544-CC2E1BFA3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FEA628-A4AC-5430-C50E-88C1614B3AC9}"/>
              </a:ext>
            </a:extLst>
          </p:cNvPr>
          <p:cNvSpPr>
            <a:spLocks noGrp="1"/>
          </p:cNvSpPr>
          <p:nvPr>
            <p:ph type="sldNum" sz="quarter" idx="12"/>
          </p:nvPr>
        </p:nvSpPr>
        <p:spPr/>
        <p:txBody>
          <a:bodyPr/>
          <a:lstStyle/>
          <a:p>
            <a:fld id="{3D0E1E3A-9CE0-4AD4-AE3B-F91C31161AF0}" type="slidenum">
              <a:rPr lang="en-US" smtClean="0"/>
              <a:t>‹#›</a:t>
            </a:fld>
            <a:endParaRPr lang="en-US"/>
          </a:p>
        </p:txBody>
      </p:sp>
    </p:spTree>
    <p:extLst>
      <p:ext uri="{BB962C8B-B14F-4D97-AF65-F5344CB8AC3E}">
        <p14:creationId xmlns:p14="http://schemas.microsoft.com/office/powerpoint/2010/main" val="321058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8D2A-310A-CD5D-3FCC-E7749CED6E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92EE55-2342-702E-16A7-F5B57AF3F5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D6F620-A321-2980-843C-9B3E10B7E5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6E738A-8904-6398-DC64-23827049B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ECA9CC-4297-92E6-C3F2-FD9430E3CB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EE10FD-C1D5-E544-E34B-BA1C65ABE6DD}"/>
              </a:ext>
            </a:extLst>
          </p:cNvPr>
          <p:cNvSpPr>
            <a:spLocks noGrp="1"/>
          </p:cNvSpPr>
          <p:nvPr>
            <p:ph type="dt" sz="half" idx="10"/>
          </p:nvPr>
        </p:nvSpPr>
        <p:spPr/>
        <p:txBody>
          <a:bodyPr/>
          <a:lstStyle/>
          <a:p>
            <a:fld id="{4CB2708F-94C3-4095-8F5B-A7E39BDA4C12}" type="datetimeFigureOut">
              <a:rPr lang="en-US" smtClean="0"/>
              <a:t>11/24/2023</a:t>
            </a:fld>
            <a:endParaRPr lang="en-US"/>
          </a:p>
        </p:txBody>
      </p:sp>
      <p:sp>
        <p:nvSpPr>
          <p:cNvPr id="8" name="Footer Placeholder 7">
            <a:extLst>
              <a:ext uri="{FF2B5EF4-FFF2-40B4-BE49-F238E27FC236}">
                <a16:creationId xmlns:a16="http://schemas.microsoft.com/office/drawing/2014/main" id="{DE409243-A545-7782-CFC0-5525ED2651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AA3B0E-7358-1B93-455B-0E88031ECDE7}"/>
              </a:ext>
            </a:extLst>
          </p:cNvPr>
          <p:cNvSpPr>
            <a:spLocks noGrp="1"/>
          </p:cNvSpPr>
          <p:nvPr>
            <p:ph type="sldNum" sz="quarter" idx="12"/>
          </p:nvPr>
        </p:nvSpPr>
        <p:spPr/>
        <p:txBody>
          <a:bodyPr/>
          <a:lstStyle/>
          <a:p>
            <a:fld id="{3D0E1E3A-9CE0-4AD4-AE3B-F91C31161AF0}" type="slidenum">
              <a:rPr lang="en-US" smtClean="0"/>
              <a:t>‹#›</a:t>
            </a:fld>
            <a:endParaRPr lang="en-US"/>
          </a:p>
        </p:txBody>
      </p:sp>
    </p:spTree>
    <p:extLst>
      <p:ext uri="{BB962C8B-B14F-4D97-AF65-F5344CB8AC3E}">
        <p14:creationId xmlns:p14="http://schemas.microsoft.com/office/powerpoint/2010/main" val="6969135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3DDF-891E-91E8-19D4-D7094D4F0C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D88327-BC04-6566-3646-FB4AE77E9C0C}"/>
              </a:ext>
            </a:extLst>
          </p:cNvPr>
          <p:cNvSpPr>
            <a:spLocks noGrp="1"/>
          </p:cNvSpPr>
          <p:nvPr>
            <p:ph type="dt" sz="half" idx="10"/>
          </p:nvPr>
        </p:nvSpPr>
        <p:spPr/>
        <p:txBody>
          <a:bodyPr/>
          <a:lstStyle/>
          <a:p>
            <a:fld id="{4CB2708F-94C3-4095-8F5B-A7E39BDA4C12}" type="datetimeFigureOut">
              <a:rPr lang="en-US" smtClean="0"/>
              <a:t>11/24/2023</a:t>
            </a:fld>
            <a:endParaRPr lang="en-US"/>
          </a:p>
        </p:txBody>
      </p:sp>
      <p:sp>
        <p:nvSpPr>
          <p:cNvPr id="4" name="Footer Placeholder 3">
            <a:extLst>
              <a:ext uri="{FF2B5EF4-FFF2-40B4-BE49-F238E27FC236}">
                <a16:creationId xmlns:a16="http://schemas.microsoft.com/office/drawing/2014/main" id="{174FF49D-D989-02B8-6949-FABAE3D1D8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3FAFC8-4B37-13D5-269D-F0696EF4413B}"/>
              </a:ext>
            </a:extLst>
          </p:cNvPr>
          <p:cNvSpPr>
            <a:spLocks noGrp="1"/>
          </p:cNvSpPr>
          <p:nvPr>
            <p:ph type="sldNum" sz="quarter" idx="12"/>
          </p:nvPr>
        </p:nvSpPr>
        <p:spPr/>
        <p:txBody>
          <a:bodyPr/>
          <a:lstStyle/>
          <a:p>
            <a:fld id="{3D0E1E3A-9CE0-4AD4-AE3B-F91C31161AF0}" type="slidenum">
              <a:rPr lang="en-US" smtClean="0"/>
              <a:t>‹#›</a:t>
            </a:fld>
            <a:endParaRPr lang="en-US"/>
          </a:p>
        </p:txBody>
      </p:sp>
    </p:spTree>
    <p:extLst>
      <p:ext uri="{BB962C8B-B14F-4D97-AF65-F5344CB8AC3E}">
        <p14:creationId xmlns:p14="http://schemas.microsoft.com/office/powerpoint/2010/main" val="35954933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B9596-9A2B-FCC6-A1E0-D2CDD7633731}"/>
              </a:ext>
            </a:extLst>
          </p:cNvPr>
          <p:cNvSpPr>
            <a:spLocks noGrp="1"/>
          </p:cNvSpPr>
          <p:nvPr>
            <p:ph type="dt" sz="half" idx="10"/>
          </p:nvPr>
        </p:nvSpPr>
        <p:spPr/>
        <p:txBody>
          <a:bodyPr/>
          <a:lstStyle/>
          <a:p>
            <a:fld id="{4CB2708F-94C3-4095-8F5B-A7E39BDA4C12}" type="datetimeFigureOut">
              <a:rPr lang="en-US" smtClean="0"/>
              <a:t>11/24/2023</a:t>
            </a:fld>
            <a:endParaRPr lang="en-US"/>
          </a:p>
        </p:txBody>
      </p:sp>
      <p:sp>
        <p:nvSpPr>
          <p:cNvPr id="3" name="Footer Placeholder 2">
            <a:extLst>
              <a:ext uri="{FF2B5EF4-FFF2-40B4-BE49-F238E27FC236}">
                <a16:creationId xmlns:a16="http://schemas.microsoft.com/office/drawing/2014/main" id="{C61B27B4-9340-8767-D808-9C6C0C0973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869972-AFD9-290A-D163-B1DFCC338C68}"/>
              </a:ext>
            </a:extLst>
          </p:cNvPr>
          <p:cNvSpPr>
            <a:spLocks noGrp="1"/>
          </p:cNvSpPr>
          <p:nvPr>
            <p:ph type="sldNum" sz="quarter" idx="12"/>
          </p:nvPr>
        </p:nvSpPr>
        <p:spPr/>
        <p:txBody>
          <a:bodyPr/>
          <a:lstStyle/>
          <a:p>
            <a:fld id="{3D0E1E3A-9CE0-4AD4-AE3B-F91C31161AF0}" type="slidenum">
              <a:rPr lang="en-US" smtClean="0"/>
              <a:t>‹#›</a:t>
            </a:fld>
            <a:endParaRPr lang="en-US"/>
          </a:p>
        </p:txBody>
      </p:sp>
    </p:spTree>
    <p:extLst>
      <p:ext uri="{BB962C8B-B14F-4D97-AF65-F5344CB8AC3E}">
        <p14:creationId xmlns:p14="http://schemas.microsoft.com/office/powerpoint/2010/main" val="13319864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2FA71-1BBB-BF07-FDA4-6DAE1DF373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1AA73E-4932-BFC5-799F-85439D9858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0F66C0-3A7C-065F-28BD-B9A819CC2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640E83-0DE5-84BA-22DD-0CDAACA4A6AA}"/>
              </a:ext>
            </a:extLst>
          </p:cNvPr>
          <p:cNvSpPr>
            <a:spLocks noGrp="1"/>
          </p:cNvSpPr>
          <p:nvPr>
            <p:ph type="dt" sz="half" idx="10"/>
          </p:nvPr>
        </p:nvSpPr>
        <p:spPr/>
        <p:txBody>
          <a:bodyPr/>
          <a:lstStyle/>
          <a:p>
            <a:fld id="{4CB2708F-94C3-4095-8F5B-A7E39BDA4C12}" type="datetimeFigureOut">
              <a:rPr lang="en-US" smtClean="0"/>
              <a:t>11/24/2023</a:t>
            </a:fld>
            <a:endParaRPr lang="en-US"/>
          </a:p>
        </p:txBody>
      </p:sp>
      <p:sp>
        <p:nvSpPr>
          <p:cNvPr id="6" name="Footer Placeholder 5">
            <a:extLst>
              <a:ext uri="{FF2B5EF4-FFF2-40B4-BE49-F238E27FC236}">
                <a16:creationId xmlns:a16="http://schemas.microsoft.com/office/drawing/2014/main" id="{1755F5C1-6E37-E53B-494C-9ABD6B880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06FEF-07F8-6906-0049-18BE5C5E05A6}"/>
              </a:ext>
            </a:extLst>
          </p:cNvPr>
          <p:cNvSpPr>
            <a:spLocks noGrp="1"/>
          </p:cNvSpPr>
          <p:nvPr>
            <p:ph type="sldNum" sz="quarter" idx="12"/>
          </p:nvPr>
        </p:nvSpPr>
        <p:spPr/>
        <p:txBody>
          <a:bodyPr/>
          <a:lstStyle/>
          <a:p>
            <a:fld id="{3D0E1E3A-9CE0-4AD4-AE3B-F91C31161AF0}" type="slidenum">
              <a:rPr lang="en-US" smtClean="0"/>
              <a:t>‹#›</a:t>
            </a:fld>
            <a:endParaRPr lang="en-US"/>
          </a:p>
        </p:txBody>
      </p:sp>
    </p:spTree>
    <p:extLst>
      <p:ext uri="{BB962C8B-B14F-4D97-AF65-F5344CB8AC3E}">
        <p14:creationId xmlns:p14="http://schemas.microsoft.com/office/powerpoint/2010/main" val="8607759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4E596-28B5-D880-9EE4-E3689722C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F22040-3E22-DEC5-B817-389E0A9271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EC09BF-068F-FE07-F956-278C2A2C4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EC33B8-D1E1-F0CC-316F-2F0FB6128E0B}"/>
              </a:ext>
            </a:extLst>
          </p:cNvPr>
          <p:cNvSpPr>
            <a:spLocks noGrp="1"/>
          </p:cNvSpPr>
          <p:nvPr>
            <p:ph type="dt" sz="half" idx="10"/>
          </p:nvPr>
        </p:nvSpPr>
        <p:spPr/>
        <p:txBody>
          <a:bodyPr/>
          <a:lstStyle/>
          <a:p>
            <a:fld id="{4CB2708F-94C3-4095-8F5B-A7E39BDA4C12}" type="datetimeFigureOut">
              <a:rPr lang="en-US" smtClean="0"/>
              <a:t>11/24/2023</a:t>
            </a:fld>
            <a:endParaRPr lang="en-US"/>
          </a:p>
        </p:txBody>
      </p:sp>
      <p:sp>
        <p:nvSpPr>
          <p:cNvPr id="6" name="Footer Placeholder 5">
            <a:extLst>
              <a:ext uri="{FF2B5EF4-FFF2-40B4-BE49-F238E27FC236}">
                <a16:creationId xmlns:a16="http://schemas.microsoft.com/office/drawing/2014/main" id="{56F1EF3C-FE1B-741B-7F21-3E0A2B2BD7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B22450-F881-0E5C-DF0E-AB169092C4C2}"/>
              </a:ext>
            </a:extLst>
          </p:cNvPr>
          <p:cNvSpPr>
            <a:spLocks noGrp="1"/>
          </p:cNvSpPr>
          <p:nvPr>
            <p:ph type="sldNum" sz="quarter" idx="12"/>
          </p:nvPr>
        </p:nvSpPr>
        <p:spPr/>
        <p:txBody>
          <a:bodyPr/>
          <a:lstStyle/>
          <a:p>
            <a:fld id="{3D0E1E3A-9CE0-4AD4-AE3B-F91C31161AF0}" type="slidenum">
              <a:rPr lang="en-US" smtClean="0"/>
              <a:t>‹#›</a:t>
            </a:fld>
            <a:endParaRPr lang="en-US"/>
          </a:p>
        </p:txBody>
      </p:sp>
    </p:spTree>
    <p:extLst>
      <p:ext uri="{BB962C8B-B14F-4D97-AF65-F5344CB8AC3E}">
        <p14:creationId xmlns:p14="http://schemas.microsoft.com/office/powerpoint/2010/main" val="37018036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E527-CC5E-9F09-5B15-759CF64228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55E461-4F02-69D2-0767-1E368EE657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877FE-F1C1-C04C-EF5F-17F405C0C73E}"/>
              </a:ext>
            </a:extLst>
          </p:cNvPr>
          <p:cNvSpPr>
            <a:spLocks noGrp="1"/>
          </p:cNvSpPr>
          <p:nvPr>
            <p:ph type="dt" sz="half" idx="10"/>
          </p:nvPr>
        </p:nvSpPr>
        <p:spPr/>
        <p:txBody>
          <a:bodyPr/>
          <a:lstStyle/>
          <a:p>
            <a:fld id="{4CB2708F-94C3-4095-8F5B-A7E39BDA4C12}" type="datetimeFigureOut">
              <a:rPr lang="en-US" smtClean="0"/>
              <a:t>11/24/2023</a:t>
            </a:fld>
            <a:endParaRPr lang="en-US"/>
          </a:p>
        </p:txBody>
      </p:sp>
      <p:sp>
        <p:nvSpPr>
          <p:cNvPr id="5" name="Footer Placeholder 4">
            <a:extLst>
              <a:ext uri="{FF2B5EF4-FFF2-40B4-BE49-F238E27FC236}">
                <a16:creationId xmlns:a16="http://schemas.microsoft.com/office/drawing/2014/main" id="{29E914DC-5BAD-846C-0A4C-E3A2CE033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2A9F2-5F8C-5DFB-7621-ED3FEFD565EF}"/>
              </a:ext>
            </a:extLst>
          </p:cNvPr>
          <p:cNvSpPr>
            <a:spLocks noGrp="1"/>
          </p:cNvSpPr>
          <p:nvPr>
            <p:ph type="sldNum" sz="quarter" idx="12"/>
          </p:nvPr>
        </p:nvSpPr>
        <p:spPr/>
        <p:txBody>
          <a:bodyPr/>
          <a:lstStyle/>
          <a:p>
            <a:fld id="{3D0E1E3A-9CE0-4AD4-AE3B-F91C31161AF0}" type="slidenum">
              <a:rPr lang="en-US" smtClean="0"/>
              <a:t>‹#›</a:t>
            </a:fld>
            <a:endParaRPr lang="en-US"/>
          </a:p>
        </p:txBody>
      </p:sp>
    </p:spTree>
    <p:extLst>
      <p:ext uri="{BB962C8B-B14F-4D97-AF65-F5344CB8AC3E}">
        <p14:creationId xmlns:p14="http://schemas.microsoft.com/office/powerpoint/2010/main" val="18255934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D0791-B105-E9CE-D73E-C92290F87A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912040-0807-55F2-8D95-9325A15B15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6CBD2-7DD0-344D-169C-D6F0872330DF}"/>
              </a:ext>
            </a:extLst>
          </p:cNvPr>
          <p:cNvSpPr>
            <a:spLocks noGrp="1"/>
          </p:cNvSpPr>
          <p:nvPr>
            <p:ph type="dt" sz="half" idx="10"/>
          </p:nvPr>
        </p:nvSpPr>
        <p:spPr/>
        <p:txBody>
          <a:bodyPr/>
          <a:lstStyle/>
          <a:p>
            <a:fld id="{4CB2708F-94C3-4095-8F5B-A7E39BDA4C12}" type="datetimeFigureOut">
              <a:rPr lang="en-US" smtClean="0"/>
              <a:t>11/24/2023</a:t>
            </a:fld>
            <a:endParaRPr lang="en-US"/>
          </a:p>
        </p:txBody>
      </p:sp>
      <p:sp>
        <p:nvSpPr>
          <p:cNvPr id="5" name="Footer Placeholder 4">
            <a:extLst>
              <a:ext uri="{FF2B5EF4-FFF2-40B4-BE49-F238E27FC236}">
                <a16:creationId xmlns:a16="http://schemas.microsoft.com/office/drawing/2014/main" id="{4513B097-49FD-F910-EDE8-0A578D153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1964F-42BC-7B19-73CD-F630A1C5FE6A}"/>
              </a:ext>
            </a:extLst>
          </p:cNvPr>
          <p:cNvSpPr>
            <a:spLocks noGrp="1"/>
          </p:cNvSpPr>
          <p:nvPr>
            <p:ph type="sldNum" sz="quarter" idx="12"/>
          </p:nvPr>
        </p:nvSpPr>
        <p:spPr/>
        <p:txBody>
          <a:bodyPr/>
          <a:lstStyle/>
          <a:p>
            <a:fld id="{3D0E1E3A-9CE0-4AD4-AE3B-F91C31161AF0}" type="slidenum">
              <a:rPr lang="en-US" smtClean="0"/>
              <a:t>‹#›</a:t>
            </a:fld>
            <a:endParaRPr lang="en-US"/>
          </a:p>
        </p:txBody>
      </p:sp>
    </p:spTree>
    <p:extLst>
      <p:ext uri="{BB962C8B-B14F-4D97-AF65-F5344CB8AC3E}">
        <p14:creationId xmlns:p14="http://schemas.microsoft.com/office/powerpoint/2010/main" val="7653584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431252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31139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836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742041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495608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24681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61892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826102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815037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633952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785233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lank 1">
  <p:cSld name="Blank 1">
    <p:bg>
      <p:bgPr>
        <a:blipFill>
          <a:blip r:embed="rId2">
            <a:alphaModFix/>
          </a:blip>
          <a:stretch>
            <a:fillRect/>
          </a:stretch>
        </a:blipFill>
        <a:effectLst/>
      </p:bgPr>
    </p:bg>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22843056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421261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2429052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875558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2456309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859819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6203778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6867341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3958017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32901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059907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36164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3.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1.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13.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4.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6.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image" Target="../media/image19.jpeg"/><Relationship Id="rId5" Type="http://schemas.openxmlformats.org/officeDocument/2006/relationships/slideLayout" Target="../slideLayouts/slideLayout93.xml"/><Relationship Id="rId10" Type="http://schemas.openxmlformats.org/officeDocument/2006/relationships/theme" Target="../theme/theme7.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23.jpe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8.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6"/>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670" r:id="rId10"/>
    <p:sldLayoutId id="2147483712" r:id="rId11"/>
    <p:sldLayoutId id="2147483776" r:id="rId12"/>
    <p:sldLayoutId id="2147483713" r:id="rId13"/>
    <p:sldLayoutId id="2147483777"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11/24/2023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67745503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Header Box">
            <a:extLst>
              <a:ext uri="{FF2B5EF4-FFF2-40B4-BE49-F238E27FC236}">
                <a16:creationId xmlns:a16="http://schemas.microsoft.com/office/drawing/2014/main" id="{E7907DA4-0FAD-434F-8C7E-2AE42D528672}"/>
              </a:ext>
              <a:ext uri="{C183D7F6-B498-43B3-948B-1728B52AA6E4}">
                <adec:decorative xmlns:adec="http://schemas.microsoft.com/office/drawing/2017/decorative" val="1"/>
              </a:ext>
            </a:extLst>
          </p:cNvPr>
          <p:cNvSpPr/>
          <p:nvPr/>
        </p:nvSpPr>
        <p:spPr bwMode="gray">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sp>
      <p:sp>
        <p:nvSpPr>
          <p:cNvPr id="7" name="Footer Box">
            <a:extLst>
              <a:ext uri="{FF2B5EF4-FFF2-40B4-BE49-F238E27FC236}">
                <a16:creationId xmlns:a16="http://schemas.microsoft.com/office/drawing/2014/main" id="{568199A8-B750-45E3-AB01-9FE9206C0C6D}"/>
              </a:ext>
              <a:ext uri="{C183D7F6-B498-43B3-948B-1728B52AA6E4}">
                <adec:decorative xmlns:adec="http://schemas.microsoft.com/office/drawing/2017/decorative" val="1"/>
              </a:ext>
            </a:extLst>
          </p:cNvPr>
          <p:cNvSpPr/>
          <p:nvPr/>
        </p:nvSpPr>
        <p:spPr bwMode="gray">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1"/>
              </a:solidFill>
              <a:latin typeface="Century Gothic" panose="020B0502020202020204" pitchFamily="34" charset="0"/>
            </a:endParaRPr>
          </a:p>
        </p:txBody>
      </p:sp>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bwMode="white">
          <a:xfrm>
            <a:off x="638175" y="0"/>
            <a:ext cx="10944225" cy="672111"/>
          </a:xfrm>
          <a:prstGeom prst="rect">
            <a:avLst/>
          </a:prstGeom>
          <a:effectLst/>
        </p:spPr>
        <p:txBody>
          <a:bodyPr vert="horz" lIns="0" tIns="0" rIns="0" bIns="0" rtlCol="0" anchor="b">
            <a:noAutofit/>
          </a:bodyPr>
          <a:lstStyle/>
          <a:p>
            <a:r>
              <a:rPr lang="en-US"/>
              <a:t>Click to edit Master title style</a:t>
            </a:r>
          </a:p>
        </p:txBody>
      </p:sp>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bwMode="white">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bwMode="gray">
          <a:xfrm>
            <a:off x="650789" y="1143000"/>
            <a:ext cx="10931611" cy="4572000"/>
          </a:xfrm>
          <a:prstGeom prst="rect">
            <a:avLst/>
          </a:prstGeom>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ED Seal">
            <a:extLst>
              <a:ext uri="{FF2B5EF4-FFF2-40B4-BE49-F238E27FC236}">
                <a16:creationId xmlns:a16="http://schemas.microsoft.com/office/drawing/2014/main" id="{A01ACA3F-BD12-49B8-8EFD-BDBCDC75C774}"/>
              </a:ext>
              <a:ext uri="{C183D7F6-B498-43B3-948B-1728B52AA6E4}">
                <adec:decorative xmlns:adec="http://schemas.microsoft.com/office/drawing/2017/decorative" val="1"/>
              </a:ext>
            </a:extLst>
          </p:cNvPr>
          <p:cNvPicPr>
            <a:picLocks noChangeAspect="1"/>
          </p:cNvPicPr>
          <p:nvPr/>
        </p:nvPicPr>
        <p:blipFill>
          <a:blip r:embed="rId14" cstate="print">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grpSp>
        <p:nvGrpSpPr>
          <p:cNvPr id="17" name="Group 16">
            <a:extLst>
              <a:ext uri="{FF2B5EF4-FFF2-40B4-BE49-F238E27FC236}">
                <a16:creationId xmlns:a16="http://schemas.microsoft.com/office/drawing/2014/main" id="{447B1D10-21B6-459B-9814-AEA24F4FC435}"/>
              </a:ext>
              <a:ext uri="{C183D7F6-B498-43B3-948B-1728B52AA6E4}">
                <adec:decorative xmlns:adec="http://schemas.microsoft.com/office/drawing/2017/decorative" val="1"/>
              </a:ext>
            </a:extLst>
          </p:cNvPr>
          <p:cNvGrpSpPr/>
          <p:nvPr/>
        </p:nvGrpSpPr>
        <p:grpSpPr bwMode="white">
          <a:xfrm>
            <a:off x="6596448" y="6321441"/>
            <a:ext cx="4757352" cy="457200"/>
            <a:chOff x="6596448" y="6321441"/>
            <a:chExt cx="4757352" cy="457200"/>
          </a:xfrm>
        </p:grpSpPr>
        <p:sp>
          <p:nvSpPr>
            <p:cNvPr id="22" name="Footer Placeholder 4">
              <a:extLst>
                <a:ext uri="{FF2B5EF4-FFF2-40B4-BE49-F238E27FC236}">
                  <a16:creationId xmlns:a16="http://schemas.microsoft.com/office/drawing/2014/main" id="{D90578AF-1139-44ED-94B3-BFDFF2DB673F}"/>
                </a:ext>
                <a:ext uri="{C183D7F6-B498-43B3-948B-1728B52AA6E4}">
                  <adec:decorative xmlns:adec="http://schemas.microsoft.com/office/drawing/2017/decorative" val="1"/>
                </a:ext>
              </a:extLst>
            </p:cNvPr>
            <p:cNvSpPr txBox="1">
              <a:spLocks/>
            </p:cNvSpPr>
            <p:nvPr/>
          </p:nvSpPr>
          <p:spPr bwMode="white">
            <a:xfrm>
              <a:off x="7975326" y="6348113"/>
              <a:ext cx="3378474"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t>Office of Special Education Programs</a:t>
              </a:r>
            </a:p>
            <a:p>
              <a:r>
                <a:rPr lang="en-US" b="0"/>
                <a:t>Office of Special Education and Rehabilitative Services</a:t>
              </a:r>
            </a:p>
          </p:txBody>
        </p:sp>
        <p:cxnSp>
          <p:nvCxnSpPr>
            <p:cNvPr id="23" name="Straight Connector 22">
              <a:extLst>
                <a:ext uri="{FF2B5EF4-FFF2-40B4-BE49-F238E27FC236}">
                  <a16:creationId xmlns:a16="http://schemas.microsoft.com/office/drawing/2014/main" id="{AF83FEFF-3E03-48BE-869D-D2056DC9AEFB}"/>
                </a:ext>
                <a:ext uri="{C183D7F6-B498-43B3-948B-1728B52AA6E4}">
                  <adec:decorative xmlns:adec="http://schemas.microsoft.com/office/drawing/2017/decorative" val="1"/>
                </a:ext>
              </a:extLst>
            </p:cNvPr>
            <p:cNvCxnSpPr>
              <a:cxnSpLocks/>
            </p:cNvCxnSpPr>
            <p:nvPr/>
          </p:nvCxnSpPr>
          <p:spPr bwMode="white">
            <a:xfrm>
              <a:off x="7926859"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descr="OSERS">
              <a:extLst>
                <a:ext uri="{FF2B5EF4-FFF2-40B4-BE49-F238E27FC236}">
                  <a16:creationId xmlns:a16="http://schemas.microsoft.com/office/drawing/2014/main" id="{2357A4C5-C69C-469F-85DC-5A702CFE13CC}"/>
                </a:ext>
              </a:extLst>
            </p:cNvPr>
            <p:cNvSpPr txBox="1"/>
            <p:nvPr/>
          </p:nvSpPr>
          <p:spPr bwMode="white">
            <a:xfrm>
              <a:off x="6596448" y="6321441"/>
              <a:ext cx="1245048" cy="457200"/>
            </a:xfrm>
            <a:prstGeom prst="rect">
              <a:avLst/>
            </a:prstGeom>
            <a:noFill/>
          </p:spPr>
          <p:txBody>
            <a:bodyPr wrap="square" lIns="0" tIns="0" rIns="0" bIns="0" rtlCol="0" anchor="ctr">
              <a:noAutofit/>
            </a:bodyPr>
            <a:lstStyle/>
            <a:p>
              <a:pPr algn="r">
                <a:lnSpc>
                  <a:spcPct val="85000"/>
                </a:lnSpc>
              </a:pPr>
              <a:r>
                <a:rPr lang="en-US" sz="3600" b="0" spc="0" baseline="0">
                  <a:solidFill>
                    <a:schemeClr val="bg1"/>
                  </a:solidFill>
                  <a:latin typeface="Century Gothic" panose="020B0502020202020204" pitchFamily="34" charset="0"/>
                </a:rPr>
                <a:t>OSEP</a:t>
              </a:r>
              <a:endParaRPr lang="en-US" sz="3200" b="0" spc="0" baseline="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415203468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ransition>
    <p:fade/>
  </p:transition>
  <p:hf hdr="0" ftr="0" dt="0"/>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SE_StarLogo_2881_1401_transparent_color.gif"/>
          <p:cNvPicPr>
            <a:picLocks noChangeAspect="1"/>
          </p:cNvPicPr>
          <p:nvPr userDrawn="1"/>
        </p:nvPicPr>
        <p:blipFill>
          <a:blip r:embed="rId12" cstate="print">
            <a:lum bright="40000"/>
          </a:blip>
          <a:srcRect r="76031"/>
          <a:stretch>
            <a:fillRect/>
          </a:stretch>
        </p:blipFill>
        <p:spPr bwMode="auto">
          <a:xfrm>
            <a:off x="11277600" y="4953000"/>
            <a:ext cx="980209" cy="1905000"/>
          </a:xfrm>
          <a:prstGeom prst="rect">
            <a:avLst/>
          </a:prstGeom>
          <a:noFill/>
          <a:ln w="9525">
            <a:noFill/>
            <a:miter lim="800000"/>
            <a:headEnd/>
            <a:tailEnd/>
          </a:ln>
        </p:spPr>
      </p:pic>
      <p:sp>
        <p:nvSpPr>
          <p:cNvPr id="1029" name="Title Placeholder 1"/>
          <p:cNvSpPr>
            <a:spLocks noGrp="1"/>
          </p:cNvSpPr>
          <p:nvPr>
            <p:ph type="title"/>
          </p:nvPr>
        </p:nvSpPr>
        <p:spPr bwMode="auto">
          <a:xfrm>
            <a:off x="2496182" y="274638"/>
            <a:ext cx="8883018"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812800" y="1524001"/>
            <a:ext cx="105664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487018" y="5266399"/>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pic>
        <p:nvPicPr>
          <p:cNvPr id="13" name="Picture 12">
            <a:extLst>
              <a:ext uri="{FF2B5EF4-FFF2-40B4-BE49-F238E27FC236}">
                <a16:creationId xmlns:a16="http://schemas.microsoft.com/office/drawing/2014/main" id="{1B170DD3-F4D8-4AA3-AA2F-D09FBF571DCA}"/>
              </a:ext>
            </a:extLst>
          </p:cNvPr>
          <p:cNvPicPr>
            <a:picLocks noChangeAspect="1"/>
          </p:cNvPicPr>
          <p:nvPr userDrawn="1"/>
        </p:nvPicPr>
        <p:blipFill>
          <a:blip r:embed="rId13"/>
          <a:stretch>
            <a:fillRect/>
          </a:stretch>
        </p:blipFill>
        <p:spPr>
          <a:xfrm>
            <a:off x="778279" y="333708"/>
            <a:ext cx="1579226" cy="1083930"/>
          </a:xfrm>
          <a:prstGeom prst="rect">
            <a:avLst/>
          </a:prstGeom>
        </p:spPr>
      </p:pic>
      <p:sp>
        <p:nvSpPr>
          <p:cNvPr id="10" name="Text Placeholder 4">
            <a:extLst>
              <a:ext uri="{FF2B5EF4-FFF2-40B4-BE49-F238E27FC236}">
                <a16:creationId xmlns:a16="http://schemas.microsoft.com/office/drawing/2014/main" id="{D9319F95-9557-4FDC-BE9B-10B32EE227E7}"/>
              </a:ext>
            </a:extLst>
          </p:cNvPr>
          <p:cNvSpPr txBox="1">
            <a:spLocks/>
          </p:cNvSpPr>
          <p:nvPr userDrawn="1"/>
        </p:nvSpPr>
        <p:spPr>
          <a:xfrm>
            <a:off x="803275" y="6408739"/>
            <a:ext cx="3851064" cy="269874"/>
          </a:xfrm>
          <a:prstGeom prst="rect">
            <a:avLst/>
          </a:prstGeom>
        </p:spPr>
        <p:txBody>
          <a:bodyPr lIns="0" rIns="0"/>
          <a:lstStyle>
            <a:lvl1pPr marL="0" indent="0" algn="l"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pPr>
            <a:r>
              <a:rPr lang="en-US"/>
              <a:t>American Institutes for Research</a:t>
            </a:r>
            <a:r>
              <a:rPr lang="en-US" baseline="30000"/>
              <a:t>®</a:t>
            </a:r>
            <a:r>
              <a:rPr lang="en-US"/>
              <a:t>  | AIR.ORG</a:t>
            </a:r>
          </a:p>
        </p:txBody>
      </p:sp>
      <p:sp>
        <p:nvSpPr>
          <p:cNvPr id="11" name="Text Placeholder 4">
            <a:extLst>
              <a:ext uri="{FF2B5EF4-FFF2-40B4-BE49-F238E27FC236}">
                <a16:creationId xmlns:a16="http://schemas.microsoft.com/office/drawing/2014/main" id="{792050A5-A643-45A8-A857-3AB6D7BE072E}"/>
              </a:ext>
            </a:extLst>
          </p:cNvPr>
          <p:cNvSpPr txBox="1">
            <a:spLocks/>
          </p:cNvSpPr>
          <p:nvPr userDrawn="1"/>
        </p:nvSpPr>
        <p:spPr>
          <a:xfrm>
            <a:off x="7572332" y="6408739"/>
            <a:ext cx="3851064" cy="269874"/>
          </a:xfrm>
          <a:prstGeom prst="rect">
            <a:avLst/>
          </a:prstGeom>
        </p:spPr>
        <p:txBody>
          <a:bodyPr lIns="0" rIns="0"/>
          <a:lstStyle>
            <a:lvl1pPr marL="0" indent="0" algn="r"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tabLst/>
            </a:pPr>
            <a:r>
              <a:rPr lang="en-US"/>
              <a:t>Massachusetts Department of Elementary and Secondary Education</a:t>
            </a:r>
          </a:p>
        </p:txBody>
      </p:sp>
    </p:spTree>
    <p:extLst>
      <p:ext uri="{BB962C8B-B14F-4D97-AF65-F5344CB8AC3E}">
        <p14:creationId xmlns:p14="http://schemas.microsoft.com/office/powerpoint/2010/main" val="2218864344"/>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3" r:id="rId9"/>
    <p:sldLayoutId id="2147484065" r:id="rId10"/>
  </p:sldLayoutIdLst>
  <p:hf hdr="0" dt="0"/>
  <p:txStyles>
    <p:titleStyle>
      <a:lvl1pPr algn="l" rtl="0" eaLnBrk="0" fontAlgn="base" hangingPunct="0">
        <a:spcBef>
          <a:spcPct val="0"/>
        </a:spcBef>
        <a:spcAft>
          <a:spcPct val="0"/>
        </a:spcAft>
        <a:defRPr sz="3600" kern="1200">
          <a:solidFill>
            <a:schemeClr val="tx1"/>
          </a:solidFill>
          <a:latin typeface="+mj-lt"/>
          <a:ea typeface="MS PGothic" pitchFamily="34" charset="-128"/>
          <a:cs typeface="MS PGothic"/>
        </a:defRPr>
      </a:lvl1pPr>
      <a:lvl2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2pPr>
      <a:lvl3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3pPr>
      <a:lvl4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4pPr>
      <a:lvl5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5pPr>
      <a:lvl6pPr marL="457200" algn="l" rtl="0" eaLnBrk="1" fontAlgn="base" hangingPunct="1">
        <a:spcBef>
          <a:spcPct val="0"/>
        </a:spcBef>
        <a:spcAft>
          <a:spcPct val="0"/>
        </a:spcAft>
        <a:defRPr sz="4400">
          <a:solidFill>
            <a:schemeClr val="tx1"/>
          </a:solidFill>
          <a:latin typeface="Georgia" pitchFamily="18" charset="0"/>
        </a:defRPr>
      </a:lvl6pPr>
      <a:lvl7pPr marL="914400" algn="l" rtl="0" eaLnBrk="1" fontAlgn="base" hangingPunct="1">
        <a:spcBef>
          <a:spcPct val="0"/>
        </a:spcBef>
        <a:spcAft>
          <a:spcPct val="0"/>
        </a:spcAft>
        <a:defRPr sz="4400">
          <a:solidFill>
            <a:schemeClr val="tx1"/>
          </a:solidFill>
          <a:latin typeface="Georgia" pitchFamily="18" charset="0"/>
        </a:defRPr>
      </a:lvl7pPr>
      <a:lvl8pPr marL="1371600" algn="l" rtl="0" eaLnBrk="1" fontAlgn="base" hangingPunct="1">
        <a:spcBef>
          <a:spcPct val="0"/>
        </a:spcBef>
        <a:spcAft>
          <a:spcPct val="0"/>
        </a:spcAft>
        <a:defRPr sz="4400">
          <a:solidFill>
            <a:schemeClr val="tx1"/>
          </a:solidFill>
          <a:latin typeface="Georgia" pitchFamily="18" charset="0"/>
        </a:defRPr>
      </a:lvl8pPr>
      <a:lvl9pPr marL="1828800" algn="l" rtl="0" eaLnBrk="1" fontAlgn="base" hangingPunct="1">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ts val="1200"/>
        </a:spcBef>
        <a:spcAft>
          <a:spcPct val="0"/>
        </a:spcAft>
        <a:buClr>
          <a:schemeClr val="tx2"/>
        </a:buClr>
        <a:buFont typeface="Wingdings 2" pitchFamily="18" charset="2"/>
        <a:buChar char=""/>
        <a:defRPr sz="24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500" userDrawn="1">
          <p15:clr>
            <a:srgbClr val="F26B43"/>
          </p15:clr>
        </p15:guide>
        <p15:guide id="4" pos="7584" userDrawn="1">
          <p15:clr>
            <a:srgbClr val="F26B43"/>
          </p15:clr>
        </p15:guide>
        <p15:guide id="6" pos="7174" userDrawn="1">
          <p15:clr>
            <a:srgbClr val="F26B43"/>
          </p15:clr>
        </p15:guide>
        <p15:guide id="7" pos="506" userDrawn="1">
          <p15:clr>
            <a:srgbClr val="F26B43"/>
          </p15:clr>
        </p15:guide>
        <p15:guide id="8" pos="1462" userDrawn="1">
          <p15:clr>
            <a:srgbClr val="F26B43"/>
          </p15:clr>
        </p15:guide>
        <p15:guide id="9" orient="horz" pos="1025" userDrawn="1">
          <p15:clr>
            <a:srgbClr val="F26B43"/>
          </p15:clr>
        </p15:guide>
        <p15:guide id="10" orient="horz" pos="3853" userDrawn="1">
          <p15:clr>
            <a:srgbClr val="F26B43"/>
          </p15:clr>
        </p15:guide>
        <p15:guide id="11" orient="horz" pos="1878" userDrawn="1">
          <p15:clr>
            <a:srgbClr val="F26B43"/>
          </p15:clr>
        </p15:guide>
        <p15:guide id="12" orient="horz" pos="2863" userDrawn="1">
          <p15:clr>
            <a:srgbClr val="F26B43"/>
          </p15:clr>
        </p15:guide>
        <p15:guide id="13" orient="horz" pos="2328" userDrawn="1">
          <p15:clr>
            <a:srgbClr val="F26B43"/>
          </p15:clr>
        </p15:guide>
        <p15:guide id="14" orient="horz" pos="4152" userDrawn="1">
          <p15:clr>
            <a:srgbClr val="F26B43"/>
          </p15:clr>
        </p15:guide>
        <p15:guide id="15" pos="164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C6F0A5-7B96-3FEA-958D-F81D6CEEC4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45E643-4565-CB10-BEFB-A3C420BAFA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6ADB2-AA48-17A4-386C-69D5584AAB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2708F-94C3-4095-8F5B-A7E39BDA4C12}" type="datetimeFigureOut">
              <a:rPr lang="en-US" smtClean="0"/>
              <a:t>11/24/2023</a:t>
            </a:fld>
            <a:endParaRPr lang="en-US"/>
          </a:p>
        </p:txBody>
      </p:sp>
      <p:sp>
        <p:nvSpPr>
          <p:cNvPr id="5" name="Footer Placeholder 4">
            <a:extLst>
              <a:ext uri="{FF2B5EF4-FFF2-40B4-BE49-F238E27FC236}">
                <a16:creationId xmlns:a16="http://schemas.microsoft.com/office/drawing/2014/main" id="{7A795485-5527-2271-C2D4-EB3C88148B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69F33C-F040-0743-126A-5B12A5452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E1E3A-9CE0-4AD4-AE3B-F91C31161AF0}" type="slidenum">
              <a:rPr lang="en-US" smtClean="0"/>
              <a:t>‹#›</a:t>
            </a:fld>
            <a:endParaRPr lang="en-US"/>
          </a:p>
        </p:txBody>
      </p:sp>
    </p:spTree>
    <p:extLst>
      <p:ext uri="{BB962C8B-B14F-4D97-AF65-F5344CB8AC3E}">
        <p14:creationId xmlns:p14="http://schemas.microsoft.com/office/powerpoint/2010/main" val="24971294"/>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73032628"/>
      </p:ext>
    </p:extLst>
  </p:cSld>
  <p:clrMap bg1="lt1" tx1="dk1" bg2="dk2" tx2="lt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78306917"/>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070962" y="6457888"/>
            <a:ext cx="835287"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881005619"/>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doe.mass.edu/sped/dyslexia-guidelines.pdf?utm_source=DA-SEPP+Monthly+Updates&amp;utm_campaign=148ac65f82-EMAIL_CAMPAIGN_2023_11_03_01_12&amp;utm_medium=email&amp;utm_term=0_-148ac65f82-%5BLIST_EMAIL_ID%5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urldefense.com/v3/__https:/sites.ed.gov/idea/files/osep11-07rtimemo.pdf__;!!CUhgQOZqV7M!h2qX6_GxMYadubbgJ4cT6eF1pVg2U7hCDIr6bUZm7aveOlV-1Gg8lxmzpZSFT_c4AWSYVUy3_ecSBk334TfQkk165rJu_A$"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s://urldefense.com/v3/__https:/sites.ed.gov/idea/files/idea/policy/speced/guid/idea/memosdcltrs/oseprtipreschoolmemo4-29-16.pdf__;!!CUhgQOZqV7M!h2qX6_GxMYadubbgJ4cT6eF1pVg2U7hCDIr6bUZm7aveOlV-1Gg8lxmzpZSFT_c4AWSYVUy3_ecSBk334TfQkk0kAl0WXA$" TargetMode="External"/><Relationship Id="rId4" Type="http://schemas.openxmlformats.org/officeDocument/2006/relationships/hyperlink" Target="https://sites.ed.gov/idea/multi-tiered-system-of-supports-mtss-response-to-intervention-rti-process-cannot-be-used-to-delay-deny-an-initial-evaluatio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cfr.gov/current/title-34/section-300.325" TargetMode="External"/><Relationship Id="rId2" Type="http://schemas.openxmlformats.org/officeDocument/2006/relationships/hyperlink" Target="https://www.ecfr.gov/current/title-34/section-300.320" TargetMode="External"/><Relationship Id="rId1" Type="http://schemas.openxmlformats.org/officeDocument/2006/relationships/slideLayout" Target="../slideLayouts/slideLayout2.xml"/><Relationship Id="rId4" Type="http://schemas.openxmlformats.org/officeDocument/2006/relationships/hyperlink" Target="https://www.ecfr.gov/current/title-34/section-300.156#p-300.156(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doe.mass.edu/sped/advisories/memo2022-1.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doe.mass.edu/spe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christopher.j.peltier@mass.gov" TargetMode="External"/><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5.xml"/><Relationship Id="rId4" Type="http://schemas.openxmlformats.org/officeDocument/2006/relationships/hyperlink" Target="https://airtable.com/appZBV9AbaI0sTuS4/shrYP9ZunhL9yk98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doe.mass.edu/grants/2024/0247/" TargetMode="External"/><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3" Type="http://schemas.openxmlformats.org/officeDocument/2006/relationships/hyperlink" Target="https://rise.articulate.com/share/0sSnCniiXonpq-NnFFjwTrPRtAwZ5ho4#/" TargetMode="External"/><Relationship Id="rId2" Type="http://schemas.openxmlformats.org/officeDocument/2006/relationships/hyperlink" Target="https://www.doe.mass.edu/sped/ImproveIEP/default.html" TargetMode="External"/><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doe.mass.edu/commissioner/vision/default.htm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0.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99.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9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9.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9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lstStyle/>
          <a:p>
            <a:r>
              <a:rPr lang="en-US" b="1" dirty="0">
                <a:latin typeface="Calibri"/>
                <a:cs typeface="Arial"/>
              </a:rPr>
              <a:t>Special Education Leaders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b="1" dirty="0">
                <a:latin typeface="Calibri"/>
                <a:cs typeface="Arial"/>
              </a:rPr>
              <a:t>Friday, November 17, 2023</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F794-8D74-EB10-E312-E0C6132596D7}"/>
              </a:ext>
            </a:extLst>
          </p:cNvPr>
          <p:cNvSpPr>
            <a:spLocks noGrp="1"/>
          </p:cNvSpPr>
          <p:nvPr>
            <p:ph type="title"/>
          </p:nvPr>
        </p:nvSpPr>
        <p:spPr/>
        <p:txBody>
          <a:bodyPr>
            <a:normAutofit fontScale="90000"/>
          </a:bodyPr>
          <a:lstStyle/>
          <a:p>
            <a:br>
              <a:rPr lang="en-US">
                <a:latin typeface="Arial"/>
                <a:cs typeface="Arial"/>
              </a:rPr>
            </a:br>
            <a:r>
              <a:rPr lang="en-US">
                <a:latin typeface="Arial"/>
                <a:cs typeface="Arial"/>
              </a:rPr>
              <a:t>Equitable Services Reminders</a:t>
            </a:r>
            <a:br>
              <a:rPr lang="en-US">
                <a:latin typeface="Arial"/>
                <a:cs typeface="Arial"/>
              </a:rPr>
            </a:br>
            <a:endParaRPr lang="en-US"/>
          </a:p>
        </p:txBody>
      </p:sp>
      <p:sp>
        <p:nvSpPr>
          <p:cNvPr id="3" name="Content Placeholder 2">
            <a:extLst>
              <a:ext uri="{FF2B5EF4-FFF2-40B4-BE49-F238E27FC236}">
                <a16:creationId xmlns:a16="http://schemas.microsoft.com/office/drawing/2014/main" id="{0DA01074-BFE8-4A20-9EE4-AFFA0540FDAD}"/>
              </a:ext>
            </a:extLst>
          </p:cNvPr>
          <p:cNvSpPr>
            <a:spLocks noGrp="1"/>
          </p:cNvSpPr>
          <p:nvPr>
            <p:ph idx="1"/>
          </p:nvPr>
        </p:nvSpPr>
        <p:spPr/>
        <p:txBody>
          <a:bodyPr vert="horz" lIns="91440" tIns="45720" rIns="91440" bIns="45720" rtlCol="0" anchor="t">
            <a:normAutofit fontScale="92500" lnSpcReduction="10000"/>
          </a:bodyPr>
          <a:lstStyle/>
          <a:p>
            <a:r>
              <a:rPr lang="en-US"/>
              <a:t>Reminders for Year 3 of the Resolution Funds (FY2024)</a:t>
            </a:r>
          </a:p>
          <a:p>
            <a:pPr lvl="1"/>
            <a:r>
              <a:rPr lang="en-US"/>
              <a:t>Timely and Meaningful Consultation (written affirmations must include the Resolution Funds)</a:t>
            </a:r>
          </a:p>
          <a:p>
            <a:pPr lvl="1"/>
            <a:r>
              <a:rPr lang="en-US"/>
              <a:t>Midyear Self-Assessment (amount of funds expended to date and use of funds)</a:t>
            </a:r>
          </a:p>
          <a:p>
            <a:pPr lvl="1"/>
            <a:r>
              <a:rPr lang="en-US"/>
              <a:t>Evidence of Expenditures (may be requested by the Department)</a:t>
            </a:r>
          </a:p>
          <a:p>
            <a:pPr lvl="1"/>
            <a:r>
              <a:rPr lang="en-US"/>
              <a:t>Summer Summative Survey (confirm funds expended and use of funds)</a:t>
            </a:r>
          </a:p>
          <a:p>
            <a:r>
              <a:rPr lang="en-US"/>
              <a:t>General Reminders- Equitable Services</a:t>
            </a:r>
          </a:p>
          <a:p>
            <a:pPr lvl="1"/>
            <a:r>
              <a:rPr lang="en-US">
                <a:latin typeface="Arial"/>
                <a:cs typeface="Arial"/>
              </a:rPr>
              <a:t>Carryover Questionnaire (must completed and be approved before funds can be used for general IDEA expenditures)</a:t>
            </a:r>
          </a:p>
          <a:p>
            <a:pPr lvl="1"/>
            <a:r>
              <a:rPr lang="en-US">
                <a:latin typeface="Arial"/>
                <a:cs typeface="Arial"/>
              </a:rPr>
              <a:t>Child Count (October 1</a:t>
            </a:r>
            <a:r>
              <a:rPr lang="en-US" baseline="30000">
                <a:latin typeface="Arial"/>
                <a:cs typeface="Arial"/>
              </a:rPr>
              <a:t>st</a:t>
            </a:r>
            <a:r>
              <a:rPr lang="en-US">
                <a:latin typeface="Arial"/>
                <a:cs typeface="Arial"/>
              </a:rPr>
              <a:t> count used to determine proportionate share for the following fiscal year)</a:t>
            </a:r>
          </a:p>
        </p:txBody>
      </p:sp>
    </p:spTree>
    <p:extLst>
      <p:ext uri="{BB962C8B-B14F-4D97-AF65-F5344CB8AC3E}">
        <p14:creationId xmlns:p14="http://schemas.microsoft.com/office/powerpoint/2010/main" val="155562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774CE-D82D-4A4D-97A0-39CB009EC7DB}"/>
              </a:ext>
            </a:extLst>
          </p:cNvPr>
          <p:cNvSpPr>
            <a:spLocks noGrp="1"/>
          </p:cNvSpPr>
          <p:nvPr>
            <p:ph type="title"/>
          </p:nvPr>
        </p:nvSpPr>
        <p:spPr/>
        <p:txBody>
          <a:bodyPr/>
          <a:lstStyle/>
          <a:p>
            <a:r>
              <a:rPr lang="en-US"/>
              <a:t>Updated Dyslexia Guidance</a:t>
            </a:r>
          </a:p>
        </p:txBody>
      </p:sp>
      <p:sp>
        <p:nvSpPr>
          <p:cNvPr id="2" name="Content Placeholder 1">
            <a:extLst>
              <a:ext uri="{FF2B5EF4-FFF2-40B4-BE49-F238E27FC236}">
                <a16:creationId xmlns:a16="http://schemas.microsoft.com/office/drawing/2014/main" id="{D18BE6A7-8EF5-4803-96D2-064554ED1593}"/>
              </a:ext>
            </a:extLst>
          </p:cNvPr>
          <p:cNvSpPr>
            <a:spLocks noGrp="1"/>
          </p:cNvSpPr>
          <p:nvPr>
            <p:ph idx="1"/>
          </p:nvPr>
        </p:nvSpPr>
        <p:spPr/>
        <p:txBody>
          <a:bodyPr/>
          <a:lstStyle/>
          <a:p>
            <a:r>
              <a:rPr lang="en-US">
                <a:latin typeface="Helvetica" panose="020B0604020202020204" pitchFamily="34" charset="0"/>
              </a:rPr>
              <a:t>Chapter 9 updated with </a:t>
            </a:r>
            <a:r>
              <a:rPr lang="en-US" b="0" i="0">
                <a:effectLst/>
                <a:latin typeface="Helvetica" panose="020B0604020202020204" pitchFamily="34" charset="0"/>
              </a:rPr>
              <a:t>more robust information to center the unique assets of multilingual learners who are at risk for dyslexia. </a:t>
            </a:r>
          </a:p>
          <a:p>
            <a:r>
              <a:rPr lang="en-US" b="0" i="0">
                <a:effectLst/>
                <a:latin typeface="Helvetica" panose="020B0604020202020204" pitchFamily="34" charset="0"/>
              </a:rPr>
              <a:t>School and district leaders are encouraged to use the recommendations and considerations outlined to approach assessment and instruction through a culturally and linguistically sustaining lens.</a:t>
            </a:r>
          </a:p>
          <a:p>
            <a:r>
              <a:rPr lang="en-US">
                <a:latin typeface="Helvetica" panose="020B0604020202020204" pitchFamily="34" charset="0"/>
              </a:rPr>
              <a:t>Updated guidance is located </a:t>
            </a:r>
            <a:r>
              <a:rPr lang="en-US">
                <a:latin typeface="Helvetica" panose="020B0604020202020204" pitchFamily="34" charset="0"/>
                <a:hlinkClick r:id="rId2">
                  <a:extLst>
                    <a:ext uri="{A12FA001-AC4F-418D-AE19-62706E023703}">
                      <ahyp:hlinkClr xmlns:ahyp="http://schemas.microsoft.com/office/drawing/2018/hyperlinkcolor" val="tx"/>
                    </a:ext>
                  </a:extLst>
                </a:hlinkClick>
              </a:rPr>
              <a:t>here</a:t>
            </a:r>
            <a:r>
              <a:rPr lang="en-US">
                <a:latin typeface="Helvetica" panose="020B0604020202020204" pitchFamily="34" charset="0"/>
              </a:rPr>
              <a:t>.</a:t>
            </a:r>
            <a:endParaRPr lang="en-US"/>
          </a:p>
        </p:txBody>
      </p:sp>
    </p:spTree>
    <p:extLst>
      <p:ext uri="{BB962C8B-B14F-4D97-AF65-F5344CB8AC3E}">
        <p14:creationId xmlns:p14="http://schemas.microsoft.com/office/powerpoint/2010/main" val="241910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2E9D2-4964-FE39-18F6-47DA13E712C7}"/>
              </a:ext>
            </a:extLst>
          </p:cNvPr>
          <p:cNvSpPr>
            <a:spLocks noGrp="1"/>
          </p:cNvSpPr>
          <p:nvPr>
            <p:ph type="title"/>
          </p:nvPr>
        </p:nvSpPr>
        <p:spPr/>
        <p:txBody>
          <a:bodyPr>
            <a:normAutofit/>
          </a:bodyPr>
          <a:lstStyle/>
          <a:p>
            <a:r>
              <a:rPr lang="en-US" sz="4000"/>
              <a:t>Reminder from OSEP: Tiered Systems of Support</a:t>
            </a:r>
          </a:p>
        </p:txBody>
      </p:sp>
      <p:sp>
        <p:nvSpPr>
          <p:cNvPr id="3" name="Text Placeholder 2">
            <a:extLst>
              <a:ext uri="{FF2B5EF4-FFF2-40B4-BE49-F238E27FC236}">
                <a16:creationId xmlns:a16="http://schemas.microsoft.com/office/drawing/2014/main" id="{D9709774-A934-59D3-D4AF-53AFA85290EA}"/>
              </a:ext>
            </a:extLst>
          </p:cNvPr>
          <p:cNvSpPr>
            <a:spLocks noGrp="1"/>
          </p:cNvSpPr>
          <p:nvPr>
            <p:ph type="body" idx="1"/>
          </p:nvPr>
        </p:nvSpPr>
        <p:spPr>
          <a:xfrm>
            <a:off x="1097279" y="1845732"/>
            <a:ext cx="10222361" cy="4502515"/>
          </a:xfrm>
        </p:spPr>
        <p:txBody>
          <a:bodyPr>
            <a:noAutofit/>
          </a:bodyPr>
          <a:lstStyle/>
          <a:p>
            <a:pPr marL="457200" indent="-457200">
              <a:spcBef>
                <a:spcPts val="0"/>
              </a:spcBef>
              <a:buFont typeface="Wingdings" panose="05000000000000000000" pitchFamily="2" charset="2"/>
              <a:buChar char="Ø"/>
              <a:tabLst>
                <a:tab pos="457200" algn="l"/>
              </a:tabLst>
            </a:pPr>
            <a:endParaRPr lang="en-US" u="sng">
              <a:solidFill>
                <a:srgbClr val="0563C1"/>
              </a:solidFill>
              <a:effectLst/>
              <a:ea typeface="Times New Roman" panose="02020603050405020304" pitchFamily="18" charset="0"/>
              <a:hlinkClick r:id="rId3"/>
            </a:endParaRPr>
          </a:p>
          <a:p>
            <a:pPr marL="457200" indent="-457200">
              <a:spcBef>
                <a:spcPts val="0"/>
              </a:spcBef>
              <a:buFont typeface="Wingdings" panose="05000000000000000000" pitchFamily="2" charset="2"/>
              <a:buChar char="Ø"/>
              <a:tabLst>
                <a:tab pos="457200" algn="l"/>
              </a:tabLst>
            </a:pPr>
            <a:r>
              <a:rPr lang="en-US">
                <a:hlinkClick r:id="rId4"/>
              </a:rPr>
              <a:t>Multi-Tiered System of Supports (MTSS)/Response to Intervention (RTI) Process Cannot Be Used to Delay/Deny an Initial Evaluation</a:t>
            </a:r>
            <a:r>
              <a:rPr lang="en-US"/>
              <a:t> (April 10, 2023)</a:t>
            </a:r>
          </a:p>
          <a:p>
            <a:pPr marL="0" indent="0">
              <a:spcBef>
                <a:spcPts val="0"/>
              </a:spcBef>
              <a:buNone/>
              <a:tabLst>
                <a:tab pos="457200" algn="l"/>
              </a:tabLst>
            </a:pPr>
            <a:endParaRPr lang="en-US"/>
          </a:p>
          <a:p>
            <a:pPr marL="1066785" lvl="1" indent="-457200">
              <a:spcBef>
                <a:spcPts val="0"/>
              </a:spcBef>
              <a:buFont typeface="Wingdings" panose="05000000000000000000" pitchFamily="2" charset="2"/>
              <a:buChar char="Ø"/>
              <a:tabLst>
                <a:tab pos="457200" algn="l"/>
              </a:tabLst>
            </a:pPr>
            <a:r>
              <a:rPr lang="en-US" u="sng">
                <a:solidFill>
                  <a:srgbClr val="0563C1"/>
                </a:solidFill>
                <a:effectLst/>
                <a:ea typeface="Times New Roman" panose="02020603050405020304" pitchFamily="18" charset="0"/>
                <a:hlinkClick r:id="rId3"/>
              </a:rPr>
              <a:t>OSEP Memorandum 11-07</a:t>
            </a:r>
            <a:r>
              <a:rPr lang="en-US">
                <a:effectLst/>
                <a:ea typeface="Times New Roman" panose="02020603050405020304" pitchFamily="18" charset="0"/>
              </a:rPr>
              <a:t>- RTI Process Cannot Be Used to Delay-Deny an Evaluation for Eligibility under the Individuals with Disabilities Education Act (IDEA) (January 21, 2011)</a:t>
            </a:r>
            <a:endParaRPr lang="en-US">
              <a:ea typeface="Times New Roman" panose="02020603050405020304" pitchFamily="18" charset="0"/>
            </a:endParaRPr>
          </a:p>
          <a:p>
            <a:pPr marL="1066785" lvl="1" indent="-457200">
              <a:spcBef>
                <a:spcPts val="0"/>
              </a:spcBef>
              <a:buFont typeface="Wingdings" panose="05000000000000000000" pitchFamily="2" charset="2"/>
              <a:buChar char="Ø"/>
              <a:tabLst>
                <a:tab pos="457200" algn="l"/>
              </a:tabLst>
            </a:pPr>
            <a:r>
              <a:rPr lang="en-US" u="sng">
                <a:solidFill>
                  <a:srgbClr val="0563C1"/>
                </a:solidFill>
                <a:effectLst/>
                <a:ea typeface="Times New Roman" panose="02020603050405020304" pitchFamily="18" charset="0"/>
                <a:hlinkClick r:id="rId5"/>
              </a:rPr>
              <a:t>OSEP Memorandum 16-07</a:t>
            </a:r>
            <a:r>
              <a:rPr lang="en-US">
                <a:effectLst/>
                <a:ea typeface="Times New Roman" panose="02020603050405020304" pitchFamily="18" charset="0"/>
              </a:rPr>
              <a:t>- A Response to Intervention Process Cannot be Used to Delay-Deny an Evaluation for Preschool Education Services under IDEA (April 29, 2016)</a:t>
            </a:r>
          </a:p>
          <a:p>
            <a:pPr marL="457200" indent="-457200">
              <a:spcBef>
                <a:spcPts val="0"/>
              </a:spcBef>
              <a:buFont typeface="Wingdings" panose="05000000000000000000" pitchFamily="2" charset="2"/>
              <a:buChar char="Ø"/>
              <a:tabLst>
                <a:tab pos="457200" algn="l"/>
              </a:tabLst>
            </a:pPr>
            <a:endParaRPr lang="en-US">
              <a:ea typeface="Calibri" panose="020F0502020204030204" pitchFamily="34" charset="0"/>
            </a:endParaRPr>
          </a:p>
          <a:p>
            <a:pPr marL="0" indent="0">
              <a:spcBef>
                <a:spcPts val="0"/>
              </a:spcBef>
              <a:buNone/>
              <a:tabLst>
                <a:tab pos="457200" algn="l"/>
              </a:tabLst>
            </a:pPr>
            <a:r>
              <a:rPr lang="en-US" sz="2400">
                <a:effectLst/>
                <a:ea typeface="Calibri" panose="020F0502020204030204" pitchFamily="34" charset="0"/>
              </a:rPr>
              <a:t>* The memos apply to tiered systems of support including MTSS.</a:t>
            </a:r>
          </a:p>
        </p:txBody>
      </p:sp>
      <p:sp>
        <p:nvSpPr>
          <p:cNvPr id="4" name="Slide Number Placeholder 3">
            <a:extLst>
              <a:ext uri="{FF2B5EF4-FFF2-40B4-BE49-F238E27FC236}">
                <a16:creationId xmlns:a16="http://schemas.microsoft.com/office/drawing/2014/main" id="{83C8773B-FF0A-D802-E609-12DC6FD0364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 sz="1067"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12</a:t>
            </a:fld>
            <a:endParaRPr kumimoji="0" lang="en" sz="1067" b="0" i="0" u="none" strike="noStrike" kern="120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780034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5C2F-8EB8-ACDE-39EA-8A332A053106}"/>
              </a:ext>
            </a:extLst>
          </p:cNvPr>
          <p:cNvSpPr>
            <a:spLocks noGrp="1"/>
          </p:cNvSpPr>
          <p:nvPr>
            <p:ph type="title"/>
          </p:nvPr>
        </p:nvSpPr>
        <p:spPr>
          <a:xfrm>
            <a:off x="1066800" y="0"/>
            <a:ext cx="10058400" cy="1450800"/>
          </a:xfrm>
        </p:spPr>
        <p:txBody>
          <a:bodyPr>
            <a:normAutofit/>
          </a:bodyPr>
          <a:lstStyle/>
          <a:p>
            <a:r>
              <a:rPr lang="en-US"/>
              <a:t>Key Takeaways from the OSEP Memos</a:t>
            </a:r>
          </a:p>
        </p:txBody>
      </p:sp>
      <p:sp>
        <p:nvSpPr>
          <p:cNvPr id="3" name="Text Placeholder 2">
            <a:extLst>
              <a:ext uri="{FF2B5EF4-FFF2-40B4-BE49-F238E27FC236}">
                <a16:creationId xmlns:a16="http://schemas.microsoft.com/office/drawing/2014/main" id="{5275AB66-B6DB-5305-28A4-7F5A21B5F102}"/>
              </a:ext>
            </a:extLst>
          </p:cNvPr>
          <p:cNvSpPr>
            <a:spLocks noGrp="1"/>
          </p:cNvSpPr>
          <p:nvPr>
            <p:ph type="body" idx="1"/>
          </p:nvPr>
        </p:nvSpPr>
        <p:spPr>
          <a:xfrm>
            <a:off x="870739" y="2123760"/>
            <a:ext cx="10058400" cy="4023200"/>
          </a:xfrm>
        </p:spPr>
        <p:txBody>
          <a:bodyPr>
            <a:noAutofit/>
          </a:bodyPr>
          <a:lstStyle/>
          <a:p>
            <a:pPr marL="608965" indent="-422910">
              <a:buFont typeface="Wingdings" panose="05000000000000000000" pitchFamily="2" charset="2"/>
              <a:buChar char="Ø"/>
            </a:pPr>
            <a:r>
              <a:rPr lang="en-US" sz="2100">
                <a:latin typeface="Arial"/>
                <a:ea typeface="Calibri" panose="020F0502020204030204" pitchFamily="34" charset="0"/>
                <a:cs typeface="Arial"/>
              </a:rPr>
              <a:t>LEAs</a:t>
            </a:r>
            <a:r>
              <a:rPr lang="en-US" sz="2100">
                <a:effectLst/>
                <a:latin typeface="Arial"/>
                <a:ea typeface="Calibri" panose="020F0502020204030204" pitchFamily="34" charset="0"/>
                <a:cs typeface="Arial"/>
              </a:rPr>
              <a:t> must ensure </a:t>
            </a:r>
            <a:r>
              <a:rPr lang="en-US" sz="2100">
                <a:latin typeface="Arial"/>
                <a:ea typeface="Calibri" panose="020F0502020204030204" pitchFamily="34" charset="0"/>
                <a:cs typeface="Arial"/>
              </a:rPr>
              <a:t>there are</a:t>
            </a:r>
            <a:r>
              <a:rPr lang="en-US" sz="2100">
                <a:effectLst/>
                <a:latin typeface="Arial"/>
                <a:ea typeface="Calibri" panose="020F0502020204030204" pitchFamily="34" charset="0"/>
                <a:cs typeface="Arial"/>
              </a:rPr>
              <a:t> </a:t>
            </a:r>
            <a:r>
              <a:rPr lang="en-US" sz="2100">
                <a:latin typeface="Arial"/>
                <a:ea typeface="Calibri" panose="020F0502020204030204" pitchFamily="34" charset="0"/>
                <a:cs typeface="Arial"/>
              </a:rPr>
              <a:t>systems</a:t>
            </a:r>
            <a:r>
              <a:rPr lang="en-US" sz="2100">
                <a:effectLst/>
                <a:latin typeface="Arial"/>
                <a:ea typeface="Calibri" panose="020F0502020204030204" pitchFamily="34" charset="0"/>
                <a:cs typeface="Arial"/>
              </a:rPr>
              <a:t> in place for meeting the child find requirements as a condition for funding.</a:t>
            </a:r>
            <a:endParaRPr lang="en-US">
              <a:latin typeface="Arial"/>
              <a:cs typeface="Arial"/>
            </a:endParaRPr>
          </a:p>
          <a:p>
            <a:pPr>
              <a:buFont typeface="Wingdings" panose="05000000000000000000" pitchFamily="2" charset="2"/>
              <a:buChar char="Ø"/>
            </a:pPr>
            <a:r>
              <a:rPr lang="en-US" sz="2100">
                <a:effectLst/>
                <a:ea typeface="Calibri" panose="020F0502020204030204" pitchFamily="34" charset="0"/>
              </a:rPr>
              <a:t>IDEA Part B regulations at 34 C.F.R. §300.301(b) allow a parent to request an initial evaluation </a:t>
            </a:r>
            <a:r>
              <a:rPr lang="en-US" sz="2100" i="1">
                <a:effectLst/>
                <a:ea typeface="Calibri" panose="020F0502020204030204" pitchFamily="34" charset="0"/>
              </a:rPr>
              <a:t>at any time</a:t>
            </a:r>
            <a:r>
              <a:rPr lang="en-US" sz="2100">
                <a:effectLst/>
                <a:ea typeface="Calibri" panose="020F0502020204030204" pitchFamily="34" charset="0"/>
              </a:rPr>
              <a:t> to determine if a child is a child with a disability under IDEA.</a:t>
            </a:r>
          </a:p>
          <a:p>
            <a:pPr>
              <a:buFont typeface="Wingdings" panose="05000000000000000000" pitchFamily="2" charset="2"/>
              <a:buChar char="Ø"/>
            </a:pPr>
            <a:r>
              <a:rPr lang="en-US" sz="2100">
                <a:ea typeface="Calibri" panose="020F0502020204030204" pitchFamily="34" charset="0"/>
              </a:rPr>
              <a:t>MTSS </a:t>
            </a:r>
            <a:r>
              <a:rPr lang="en-US" sz="2100">
                <a:effectLst/>
                <a:ea typeface="Calibri" panose="020F0502020204030204" pitchFamily="34" charset="0"/>
              </a:rPr>
              <a:t>may not be used to delay or deny a full and individual evaluation under 34 C.F.R. §§300.304-300.311 for a child suspected of having a disability.</a:t>
            </a:r>
          </a:p>
          <a:p>
            <a:pPr>
              <a:buFont typeface="Wingdings" panose="05000000000000000000" pitchFamily="2" charset="2"/>
              <a:buChar char="Ø"/>
            </a:pPr>
            <a:r>
              <a:rPr lang="en-US" sz="2100">
                <a:effectLst/>
                <a:ea typeface="Calibri" panose="020F0502020204030204" pitchFamily="34" charset="0"/>
              </a:rPr>
              <a:t>IDEA does not require or encourage a local or preschool program to use an MTSS approach prior to referral for evaluation or as part of determining whether a 3-, 4-, or 5-year-old is eligible for special education and related services. </a:t>
            </a:r>
          </a:p>
          <a:p>
            <a:pPr>
              <a:buFont typeface="Wingdings" panose="05000000000000000000" pitchFamily="2" charset="2"/>
              <a:buChar char="Ø"/>
            </a:pPr>
            <a:r>
              <a:rPr lang="en-US" sz="2100">
                <a:effectLst/>
                <a:ea typeface="Calibri" panose="020F0502020204030204" pitchFamily="34" charset="0"/>
              </a:rPr>
              <a:t>Once an LEA receives a referral from a preschool program, the LEA must initiate an evaluation process to determine if the child is a child with a disability.  </a:t>
            </a:r>
            <a:endParaRPr lang="en-US" sz="2100"/>
          </a:p>
        </p:txBody>
      </p:sp>
      <p:sp>
        <p:nvSpPr>
          <p:cNvPr id="4" name="Slide Number Placeholder 3">
            <a:extLst>
              <a:ext uri="{FF2B5EF4-FFF2-40B4-BE49-F238E27FC236}">
                <a16:creationId xmlns:a16="http://schemas.microsoft.com/office/drawing/2014/main" id="{38A29A2C-B6E8-ECBB-43B8-11127B8F24B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 sz="1067" b="0" i="0" u="none" strike="noStrike" kern="120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t>13</a:t>
            </a:fld>
            <a:endParaRPr kumimoji="0" lang="en" sz="1067" b="0" i="0" u="none" strike="noStrike" kern="120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2910145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51BA05-4EC0-2B45-8068-F9B59CA3C182}"/>
              </a:ext>
            </a:extLst>
          </p:cNvPr>
          <p:cNvSpPr>
            <a:spLocks noGrp="1"/>
          </p:cNvSpPr>
          <p:nvPr>
            <p:ph type="title"/>
          </p:nvPr>
        </p:nvSpPr>
        <p:spPr/>
        <p:txBody>
          <a:bodyPr>
            <a:normAutofit fontScale="90000"/>
          </a:bodyPr>
          <a:lstStyle/>
          <a:p>
            <a:r>
              <a:rPr lang="en-US"/>
              <a:t>Reminder: Requirement to Monitor Provision of Services and Programs to Students</a:t>
            </a:r>
          </a:p>
        </p:txBody>
      </p:sp>
      <p:sp>
        <p:nvSpPr>
          <p:cNvPr id="2" name="Content Placeholder 1">
            <a:extLst>
              <a:ext uri="{FF2B5EF4-FFF2-40B4-BE49-F238E27FC236}">
                <a16:creationId xmlns:a16="http://schemas.microsoft.com/office/drawing/2014/main" id="{87E35D88-25FB-A3B5-88A4-2BC5C4D921CC}"/>
              </a:ext>
            </a:extLst>
          </p:cNvPr>
          <p:cNvSpPr>
            <a:spLocks noGrp="1"/>
          </p:cNvSpPr>
          <p:nvPr>
            <p:ph idx="1"/>
          </p:nvPr>
        </p:nvSpPr>
        <p:spPr/>
        <p:txBody>
          <a:bodyPr>
            <a:normAutofit lnSpcReduction="10000"/>
          </a:bodyPr>
          <a:lstStyle/>
          <a:p>
            <a:pPr marL="0" indent="0" algn="l">
              <a:buNone/>
            </a:pPr>
            <a:r>
              <a:rPr lang="en-US" b="0" i="0">
                <a:solidFill>
                  <a:srgbClr val="222222"/>
                </a:solidFill>
                <a:effectLst/>
                <a:latin typeface="-apple-system"/>
              </a:rPr>
              <a:t>The school district is </a:t>
            </a:r>
            <a:r>
              <a:rPr lang="en-US" b="1" i="0">
                <a:solidFill>
                  <a:srgbClr val="222222"/>
                </a:solidFill>
                <a:effectLst/>
                <a:latin typeface="-apple-system"/>
              </a:rPr>
              <a:t>required to monitor the provision of services to and the programs of individual students placed out-of-district</a:t>
            </a:r>
            <a:r>
              <a:rPr lang="en-US" b="0" i="0">
                <a:solidFill>
                  <a:srgbClr val="222222"/>
                </a:solidFill>
                <a:effectLst/>
                <a:latin typeface="-apple-system"/>
              </a:rPr>
              <a:t>. Documentation of monitoring plans and all actual monitoring shall be placed in the files of every eligible student who has been placed out-of-district. To the extent that this monitoring requires site visits, such site visits shall be documented and placed in the students' files for review. The duty to monitor out-of-district placements cannot be delegated to parents or their agents, to the Department, or to the out-of-district placement. The school district may, however, contract directly with a person to conduct such monitoring. 603 CMR 28.06(3)(b).</a:t>
            </a:r>
            <a:br>
              <a:rPr lang="en-US"/>
            </a:br>
            <a:endParaRPr lang="en-US"/>
          </a:p>
        </p:txBody>
      </p:sp>
    </p:spTree>
    <p:extLst>
      <p:ext uri="{BB962C8B-B14F-4D97-AF65-F5344CB8AC3E}">
        <p14:creationId xmlns:p14="http://schemas.microsoft.com/office/powerpoint/2010/main" val="3197471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AF06AB-1B53-8C62-8F4A-D95F8C57FB06}"/>
              </a:ext>
            </a:extLst>
          </p:cNvPr>
          <p:cNvSpPr>
            <a:spLocks noGrp="1"/>
          </p:cNvSpPr>
          <p:nvPr>
            <p:ph type="title"/>
          </p:nvPr>
        </p:nvSpPr>
        <p:spPr/>
        <p:txBody>
          <a:bodyPr>
            <a:normAutofit fontScale="90000"/>
          </a:bodyPr>
          <a:lstStyle/>
          <a:p>
            <a:r>
              <a:rPr lang="en-US"/>
              <a:t>Reminder: Students Placed in Private Schools by School Districts</a:t>
            </a:r>
          </a:p>
        </p:txBody>
      </p:sp>
      <p:sp>
        <p:nvSpPr>
          <p:cNvPr id="2" name="Content Placeholder 1">
            <a:extLst>
              <a:ext uri="{FF2B5EF4-FFF2-40B4-BE49-F238E27FC236}">
                <a16:creationId xmlns:a16="http://schemas.microsoft.com/office/drawing/2014/main" id="{D5D0B07A-CB67-DC89-E651-73F470CD8789}"/>
              </a:ext>
            </a:extLst>
          </p:cNvPr>
          <p:cNvSpPr>
            <a:spLocks noGrp="1"/>
          </p:cNvSpPr>
          <p:nvPr>
            <p:ph idx="1"/>
          </p:nvPr>
        </p:nvSpPr>
        <p:spPr/>
        <p:txBody>
          <a:bodyPr>
            <a:normAutofit fontScale="92500" lnSpcReduction="10000"/>
          </a:bodyPr>
          <a:lstStyle/>
          <a:p>
            <a:pPr marL="0" indent="0">
              <a:buNone/>
            </a:pPr>
            <a:r>
              <a:rPr lang="en-US"/>
              <a:t>A child with a disability who is placed in or referred to a private school or facility by a public agency must be: </a:t>
            </a:r>
          </a:p>
          <a:p>
            <a:pPr marL="0" indent="0">
              <a:buNone/>
            </a:pPr>
            <a:r>
              <a:rPr lang="en-US">
                <a:effectLst/>
              </a:rPr>
              <a:t>(a) </a:t>
            </a:r>
            <a:r>
              <a:rPr lang="en-US" b="1">
                <a:effectLst/>
              </a:rPr>
              <a:t>provided special education and related services</a:t>
            </a:r>
            <a:r>
              <a:rPr lang="en-US">
                <a:effectLst/>
              </a:rPr>
              <a:t>—</a:t>
            </a:r>
          </a:p>
          <a:p>
            <a:pPr marL="1371600" lvl="2" indent="-457200">
              <a:buAutoNum type="arabicParenBoth"/>
            </a:pPr>
            <a:r>
              <a:rPr lang="en-US">
                <a:effectLst/>
              </a:rPr>
              <a:t>In conformance with an IEP that meets the requirements of </a:t>
            </a:r>
            <a:r>
              <a:rPr lang="en-US">
                <a:effectLst/>
                <a:hlinkClick r:id="rId2"/>
              </a:rPr>
              <a:t>§§ 300.320</a:t>
            </a:r>
            <a:r>
              <a:rPr lang="en-US">
                <a:effectLst/>
              </a:rPr>
              <a:t> through </a:t>
            </a:r>
            <a:r>
              <a:rPr lang="en-US">
                <a:effectLst/>
                <a:hlinkClick r:id="rId3"/>
              </a:rPr>
              <a:t>300.325</a:t>
            </a:r>
            <a:r>
              <a:rPr lang="en-US">
                <a:effectLst/>
              </a:rPr>
              <a:t>; and </a:t>
            </a:r>
          </a:p>
          <a:p>
            <a:pPr marL="1371600" lvl="2" indent="-457200">
              <a:buAutoNum type="arabicParenBoth"/>
            </a:pPr>
            <a:r>
              <a:rPr lang="en-US">
                <a:effectLst/>
              </a:rPr>
              <a:t>At no cost to the parents; </a:t>
            </a:r>
          </a:p>
          <a:p>
            <a:pPr marL="0" indent="0">
              <a:buNone/>
            </a:pPr>
            <a:r>
              <a:rPr lang="en-US"/>
              <a:t>(b) Is provided an education that meets the standards that apply to education provided by the SEA and LEAs including the requirements of this part, except for </a:t>
            </a:r>
            <a:r>
              <a:rPr lang="en-US">
                <a:hlinkClick r:id="rId4"/>
              </a:rPr>
              <a:t>§ 300.156(c)</a:t>
            </a:r>
            <a:r>
              <a:rPr lang="en-US"/>
              <a:t>; and</a:t>
            </a:r>
          </a:p>
          <a:p>
            <a:pPr marL="0" indent="0">
              <a:buNone/>
            </a:pPr>
            <a:r>
              <a:rPr lang="en-US">
                <a:effectLst/>
              </a:rPr>
              <a:t>(c) </a:t>
            </a:r>
            <a:r>
              <a:rPr lang="en-US" b="1">
                <a:effectLst/>
              </a:rPr>
              <a:t>Has all of the rights of a child with a disability who is served by a public agency</a:t>
            </a:r>
            <a:r>
              <a:rPr lang="en-US">
                <a:effectLst/>
              </a:rPr>
              <a:t>. </a:t>
            </a:r>
            <a:r>
              <a:rPr lang="en-US" i="1">
                <a:effectLst/>
              </a:rPr>
              <a:t>See </a:t>
            </a:r>
            <a:r>
              <a:rPr lang="en-US">
                <a:effectLst/>
              </a:rPr>
              <a:t>34 C.F.R. </a:t>
            </a:r>
            <a:r>
              <a:rPr lang="en-US"/>
              <a:t>§</a:t>
            </a:r>
            <a:r>
              <a:rPr lang="en-US">
                <a:effectLst/>
              </a:rPr>
              <a:t> 300.146.</a:t>
            </a:r>
            <a:endParaRPr lang="en-US"/>
          </a:p>
        </p:txBody>
      </p:sp>
    </p:spTree>
    <p:extLst>
      <p:ext uri="{BB962C8B-B14F-4D97-AF65-F5344CB8AC3E}">
        <p14:creationId xmlns:p14="http://schemas.microsoft.com/office/powerpoint/2010/main" val="3450163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8721DF-1514-DA3D-9FB2-55C32548091F}"/>
              </a:ext>
            </a:extLst>
          </p:cNvPr>
          <p:cNvSpPr>
            <a:spLocks noGrp="1"/>
          </p:cNvSpPr>
          <p:nvPr>
            <p:ph type="title"/>
          </p:nvPr>
        </p:nvSpPr>
        <p:spPr/>
        <p:txBody>
          <a:bodyPr/>
          <a:lstStyle/>
          <a:p>
            <a:r>
              <a:rPr lang="en-US"/>
              <a:t>Reminder of Requirements</a:t>
            </a:r>
          </a:p>
        </p:txBody>
      </p:sp>
      <p:sp>
        <p:nvSpPr>
          <p:cNvPr id="2" name="Content Placeholder 1">
            <a:extLst>
              <a:ext uri="{FF2B5EF4-FFF2-40B4-BE49-F238E27FC236}">
                <a16:creationId xmlns:a16="http://schemas.microsoft.com/office/drawing/2014/main" id="{531A928E-DD61-0BE7-312C-CF736744EBDE}"/>
              </a:ext>
            </a:extLst>
          </p:cNvPr>
          <p:cNvSpPr>
            <a:spLocks noGrp="1"/>
          </p:cNvSpPr>
          <p:nvPr>
            <p:ph idx="1"/>
          </p:nvPr>
        </p:nvSpPr>
        <p:spPr/>
        <p:txBody>
          <a:bodyPr/>
          <a:lstStyle/>
          <a:p>
            <a:pPr marL="0" indent="0">
              <a:buNone/>
            </a:pPr>
            <a:endParaRPr lang="en-US">
              <a:effectLst/>
            </a:endParaRPr>
          </a:p>
          <a:p>
            <a:pPr marL="0" indent="0">
              <a:buNone/>
            </a:pPr>
            <a:r>
              <a:rPr lang="en-US" b="0" i="0">
                <a:solidFill>
                  <a:srgbClr val="222222"/>
                </a:solidFill>
                <a:effectLst/>
                <a:latin typeface="-apple-system"/>
              </a:rPr>
              <a:t>The out-of-district placement shall afford </a:t>
            </a:r>
            <a:r>
              <a:rPr lang="en-US" b="1" i="0">
                <a:solidFill>
                  <a:srgbClr val="222222"/>
                </a:solidFill>
                <a:effectLst/>
                <a:latin typeface="-apple-system"/>
              </a:rPr>
              <a:t>publicly-funded students all the substantive and procedural rights held by eligible students</a:t>
            </a:r>
            <a:r>
              <a:rPr lang="en-US" b="0" i="0">
                <a:solidFill>
                  <a:srgbClr val="222222"/>
                </a:solidFill>
                <a:effectLst/>
                <a:latin typeface="-apple-system"/>
              </a:rPr>
              <a:t>, including but not limited to those specified in 603 CMR 28.09, and shall comply with all other applicable requirements of 603 CMR 28.00 and applicable policy statements and directives issued by the Department. 603 CMR 28.06(3)(f)(4).</a:t>
            </a:r>
            <a:endParaRPr lang="en-US">
              <a:effectLst/>
            </a:endParaRPr>
          </a:p>
          <a:p>
            <a:endParaRPr lang="en-US"/>
          </a:p>
        </p:txBody>
      </p:sp>
    </p:spTree>
    <p:extLst>
      <p:ext uri="{BB962C8B-B14F-4D97-AF65-F5344CB8AC3E}">
        <p14:creationId xmlns:p14="http://schemas.microsoft.com/office/powerpoint/2010/main" val="2543993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D4672-BA8B-4FF0-8F28-B7D8E1A50F79}"/>
              </a:ext>
            </a:extLst>
          </p:cNvPr>
          <p:cNvSpPr>
            <a:spLocks noGrp="1"/>
          </p:cNvSpPr>
          <p:nvPr>
            <p:ph type="title"/>
          </p:nvPr>
        </p:nvSpPr>
        <p:spPr/>
        <p:txBody>
          <a:bodyPr/>
          <a:lstStyle/>
          <a:p>
            <a:r>
              <a:rPr lang="en-US"/>
              <a:t>Mileage Reimbursement Reminder</a:t>
            </a:r>
          </a:p>
        </p:txBody>
      </p:sp>
      <p:sp>
        <p:nvSpPr>
          <p:cNvPr id="2" name="Content Placeholder 1">
            <a:extLst>
              <a:ext uri="{FF2B5EF4-FFF2-40B4-BE49-F238E27FC236}">
                <a16:creationId xmlns:a16="http://schemas.microsoft.com/office/drawing/2014/main" id="{EDEDB0DA-CAD5-4C5C-9CA8-AD9A61A29C0C}"/>
              </a:ext>
            </a:extLst>
          </p:cNvPr>
          <p:cNvSpPr>
            <a:spLocks noGrp="1"/>
          </p:cNvSpPr>
          <p:nvPr>
            <p:ph idx="1"/>
          </p:nvPr>
        </p:nvSpPr>
        <p:spPr/>
        <p:txBody>
          <a:bodyPr>
            <a:normAutofit fontScale="92500"/>
          </a:bodyPr>
          <a:lstStyle/>
          <a:p>
            <a:endParaRPr lang="en-US"/>
          </a:p>
          <a:p>
            <a:r>
              <a:rPr lang="en-US" sz="2600" b="1" i="0">
                <a:solidFill>
                  <a:srgbClr val="222222"/>
                </a:solidFill>
                <a:effectLst/>
              </a:rPr>
              <a:t>Effective July 17, 2022</a:t>
            </a:r>
            <a:r>
              <a:rPr lang="en-US" sz="2600" b="0" i="0">
                <a:solidFill>
                  <a:srgbClr val="222222"/>
                </a:solidFill>
                <a:effectLst/>
              </a:rPr>
              <a:t>, state employees became eligible to receive reimbursement for transportation at the rate of </a:t>
            </a:r>
            <a:r>
              <a:rPr lang="en-US" sz="2600" b="1" i="0">
                <a:solidFill>
                  <a:srgbClr val="222222"/>
                </a:solidFill>
                <a:effectLst/>
              </a:rPr>
              <a:t>$0.62 per mile</a:t>
            </a:r>
            <a:r>
              <a:rPr lang="en-US" sz="2600" b="0" i="0">
                <a:solidFill>
                  <a:srgbClr val="222222"/>
                </a:solidFill>
                <a:effectLst/>
              </a:rPr>
              <a:t>. </a:t>
            </a:r>
          </a:p>
          <a:p>
            <a:r>
              <a:rPr lang="en-US" sz="2600" b="0" i="0">
                <a:solidFill>
                  <a:srgbClr val="222222"/>
                </a:solidFill>
                <a:effectLst/>
              </a:rPr>
              <a:t>Therefore, if a parent provides transportation to an eligible student requiring special transportation consistent with the requirements of 603 CMR 28.05(5)(b), the school district shall reimburse such parent the prevailing rate per mile for state employees.</a:t>
            </a:r>
          </a:p>
          <a:p>
            <a:r>
              <a:rPr lang="en-US" sz="2600" b="0" i="0">
                <a:solidFill>
                  <a:srgbClr val="222222"/>
                </a:solidFill>
                <a:effectLst/>
              </a:rPr>
              <a:t>No parent shall be obligated to provide such transportation.</a:t>
            </a:r>
            <a:endParaRPr lang="en-US" sz="2600"/>
          </a:p>
          <a:p>
            <a:endParaRPr lang="en-US" sz="2600"/>
          </a:p>
          <a:p>
            <a:r>
              <a:rPr lang="en-US" sz="2600"/>
              <a:t>DESE’s July 2022 Mileage Reimbursement Advisory can be found </a:t>
            </a:r>
            <a:r>
              <a:rPr lang="en-US" sz="2600">
                <a:hlinkClick r:id="rId2"/>
              </a:rPr>
              <a:t>here</a:t>
            </a:r>
            <a:endParaRPr lang="en-US" sz="2600"/>
          </a:p>
        </p:txBody>
      </p:sp>
    </p:spTree>
    <p:extLst>
      <p:ext uri="{BB962C8B-B14F-4D97-AF65-F5344CB8AC3E}">
        <p14:creationId xmlns:p14="http://schemas.microsoft.com/office/powerpoint/2010/main" val="1527685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0D2B9-A166-8738-5553-2749CB82F8F5}"/>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a:solidFill>
                  <a:srgbClr val="FFFFFF"/>
                </a:solidFill>
                <a:effectLst/>
                <a:latin typeface="+mj-lt"/>
                <a:ea typeface="+mj-ea"/>
                <a:cs typeface="+mj-cs"/>
              </a:rPr>
              <a:t>Special Education Leaders Meetings</a:t>
            </a:r>
            <a:br>
              <a:rPr lang="en-US" kern="1200">
                <a:solidFill>
                  <a:srgbClr val="FFFFFF"/>
                </a:solidFill>
                <a:effectLst/>
                <a:latin typeface="+mj-lt"/>
                <a:ea typeface="+mj-ea"/>
                <a:cs typeface="+mj-cs"/>
              </a:rPr>
            </a:br>
            <a:r>
              <a:rPr lang="en-US" b="1" kern="1200">
                <a:solidFill>
                  <a:srgbClr val="FFFFFF"/>
                </a:solidFill>
                <a:latin typeface="+mj-lt"/>
                <a:ea typeface="+mj-ea"/>
                <a:cs typeface="+mj-cs"/>
              </a:rPr>
              <a:t>2023-2024 </a:t>
            </a:r>
            <a:endParaRPr lang="en-US" kern="120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15D72FAE-E9D9-4998-955B-CDF724199E15}"/>
              </a:ext>
            </a:extLst>
          </p:cNvPr>
          <p:cNvSpPr txBox="1"/>
          <p:nvPr/>
        </p:nvSpPr>
        <p:spPr>
          <a:xfrm>
            <a:off x="4447308" y="591344"/>
            <a:ext cx="7642215" cy="5585619"/>
          </a:xfrm>
          <a:prstGeom prst="rect">
            <a:avLst/>
          </a:prstGeom>
        </p:spPr>
        <p:txBody>
          <a:bodyPr vert="horz" lIns="91440" tIns="45720" rIns="91440" bIns="45720" rtlCol="0" anchor="ctr">
            <a:noAutofit/>
          </a:bodyPr>
          <a:lstStyle/>
          <a:p>
            <a:pPr marR="0" lvl="1" indent="-228600">
              <a:lnSpc>
                <a:spcPct val="90000"/>
              </a:lnSpc>
              <a:spcBef>
                <a:spcPts val="0"/>
              </a:spcBef>
              <a:spcAft>
                <a:spcPts val="600"/>
              </a:spcAft>
              <a:buFont typeface="Arial" panose="020B0604020202020204" pitchFamily="34" charset="0"/>
              <a:buChar char="•"/>
            </a:pPr>
            <a:r>
              <a:rPr lang="en-US" sz="2400">
                <a:effectLst/>
              </a:rPr>
              <a:t>Friday, December 15, 2023 – noon to 1pm</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Friday, January 26, 2024 – </a:t>
            </a:r>
            <a:r>
              <a:rPr lang="en-US" sz="2400" b="1">
                <a:effectLst/>
              </a:rPr>
              <a:t>11am to noon</a:t>
            </a:r>
            <a:endParaRPr lang="en-US" sz="2400" b="1">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Friday, February 9, 2024 – noon to 1pm</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Friday, March 29, 2024 – noon to 1pm</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April 2024 – TBA</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May 17, 2024 – noon to 1pm</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a:effectLst/>
              </a:rPr>
              <a:t>June 21, 2024 – noon to 1pm</a:t>
            </a:r>
            <a:endParaRPr lang="en-US" sz="2400">
              <a:effectLst/>
              <a:cs typeface="Calibri"/>
            </a:endParaRPr>
          </a:p>
          <a:p>
            <a:pPr marR="0" lvl="1" indent="-228600">
              <a:lnSpc>
                <a:spcPct val="90000"/>
              </a:lnSpc>
              <a:spcBef>
                <a:spcPts val="0"/>
              </a:spcBef>
              <a:spcAft>
                <a:spcPts val="600"/>
              </a:spcAft>
              <a:buFont typeface="Arial" panose="020B0604020202020204" pitchFamily="34" charset="0"/>
              <a:buChar char="•"/>
            </a:pPr>
            <a:endParaRPr lang="en-US" sz="2400" i="1">
              <a:effectLst/>
              <a:cs typeface="Calibri"/>
            </a:endParaRPr>
          </a:p>
          <a:p>
            <a:pPr marR="0" lvl="1" indent="-228600">
              <a:lnSpc>
                <a:spcPct val="90000"/>
              </a:lnSpc>
              <a:spcBef>
                <a:spcPts val="0"/>
              </a:spcBef>
              <a:spcAft>
                <a:spcPts val="600"/>
              </a:spcAft>
              <a:buFont typeface="Arial" panose="020B0604020202020204" pitchFamily="34" charset="0"/>
              <a:buChar char="•"/>
            </a:pPr>
            <a:r>
              <a:rPr lang="en-US" sz="2400" i="1">
                <a:effectLst/>
              </a:rPr>
              <a:t>Reminder that if you are not able to attend, we post slides and recordings of these </a:t>
            </a:r>
            <a:r>
              <a:rPr lang="en-US" sz="2400" i="1"/>
              <a:t>meetings</a:t>
            </a:r>
            <a:r>
              <a:rPr lang="en-US" sz="2400" i="1">
                <a:effectLst/>
              </a:rPr>
              <a:t> </a:t>
            </a:r>
            <a:r>
              <a:rPr lang="en-US" sz="2400" i="1" u="sng">
                <a:effectLst/>
                <a:hlinkClick r:id="rId2"/>
              </a:rPr>
              <a:t>here</a:t>
            </a:r>
            <a:endParaRPr lang="en-US" sz="2400">
              <a:effectLst/>
            </a:endParaRPr>
          </a:p>
        </p:txBody>
      </p:sp>
    </p:spTree>
    <p:extLst>
      <p:ext uri="{BB962C8B-B14F-4D97-AF65-F5344CB8AC3E}">
        <p14:creationId xmlns:p14="http://schemas.microsoft.com/office/powerpoint/2010/main" val="777882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2E866D-0462-DC11-728E-47BCAF9F4A41}"/>
              </a:ext>
            </a:extLst>
          </p:cNvPr>
          <p:cNvSpPr>
            <a:spLocks noGrp="1"/>
          </p:cNvSpPr>
          <p:nvPr>
            <p:ph type="ctrTitle"/>
          </p:nvPr>
        </p:nvSpPr>
        <p:spPr>
          <a:xfrm>
            <a:off x="1066800" y="1008993"/>
            <a:ext cx="10149839" cy="2242207"/>
          </a:xfrm>
        </p:spPr>
        <p:txBody>
          <a:bodyPr anchor="b">
            <a:noAutofit/>
          </a:bodyPr>
          <a:lstStyle/>
          <a:p>
            <a:pPr algn="l"/>
            <a:r>
              <a:rPr lang="en-US" sz="5400"/>
              <a:t>688 Referrals for Students with ASD</a:t>
            </a:r>
          </a:p>
        </p:txBody>
      </p:sp>
      <p:sp>
        <p:nvSpPr>
          <p:cNvPr id="3" name="Subtitle 2">
            <a:extLst>
              <a:ext uri="{FF2B5EF4-FFF2-40B4-BE49-F238E27FC236}">
                <a16:creationId xmlns:a16="http://schemas.microsoft.com/office/drawing/2014/main" id="{B11E9935-FD09-718B-D097-D066641598CF}"/>
              </a:ext>
            </a:extLst>
          </p:cNvPr>
          <p:cNvSpPr>
            <a:spLocks noGrp="1"/>
          </p:cNvSpPr>
          <p:nvPr>
            <p:ph type="subTitle" idx="1"/>
          </p:nvPr>
        </p:nvSpPr>
        <p:spPr>
          <a:xfrm>
            <a:off x="1285241" y="4582814"/>
            <a:ext cx="7132335" cy="1312657"/>
          </a:xfrm>
        </p:spPr>
        <p:txBody>
          <a:bodyPr anchor="t">
            <a:normAutofit lnSpcReduction="10000"/>
          </a:bodyPr>
          <a:lstStyle/>
          <a:p>
            <a:pPr algn="l"/>
            <a:r>
              <a:rPr lang="en-US"/>
              <a:t>Chris Peltier</a:t>
            </a:r>
          </a:p>
          <a:p>
            <a:pPr algn="l"/>
            <a:r>
              <a:rPr lang="en-US"/>
              <a:t>DDS Director of Adult Autism Supports</a:t>
            </a:r>
          </a:p>
          <a:p>
            <a:pPr algn="l"/>
            <a:r>
              <a:rPr lang="en-US">
                <a:hlinkClick r:id="rId3"/>
              </a:rPr>
              <a:t>christopher.j.peltier@mass.gov</a:t>
            </a:r>
            <a:r>
              <a:rPr lang="en-US"/>
              <a:t> </a:t>
            </a:r>
          </a:p>
        </p:txBody>
      </p:sp>
    </p:spTree>
    <p:extLst>
      <p:ext uri="{BB962C8B-B14F-4D97-AF65-F5344CB8AC3E}">
        <p14:creationId xmlns:p14="http://schemas.microsoft.com/office/powerpoint/2010/main" val="103740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C0AC0A-536D-2955-ED8D-5D6EE5B1C718}"/>
              </a:ext>
            </a:extLst>
          </p:cNvPr>
          <p:cNvSpPr>
            <a:spLocks noGrp="1"/>
          </p:cNvSpPr>
          <p:nvPr>
            <p:ph type="title"/>
          </p:nvPr>
        </p:nvSpPr>
        <p:spPr/>
        <p:txBody>
          <a:bodyPr/>
          <a:lstStyle/>
          <a:p>
            <a:r>
              <a:rPr lang="en-US">
                <a:latin typeface="Calibri"/>
                <a:cs typeface="Arial"/>
              </a:rPr>
              <a:t>Today’s Agenda</a:t>
            </a:r>
            <a:endParaRPr lang="en-US">
              <a:latin typeface="Calibri"/>
            </a:endParaRPr>
          </a:p>
        </p:txBody>
      </p:sp>
      <p:sp>
        <p:nvSpPr>
          <p:cNvPr id="2" name="Content Placeholder 1">
            <a:extLst>
              <a:ext uri="{FF2B5EF4-FFF2-40B4-BE49-F238E27FC236}">
                <a16:creationId xmlns:a16="http://schemas.microsoft.com/office/drawing/2014/main" id="{33B39894-F690-F15C-830E-06EF3ECA7F96}"/>
              </a:ext>
            </a:extLst>
          </p:cNvPr>
          <p:cNvSpPr>
            <a:spLocks noGrp="1"/>
          </p:cNvSpPr>
          <p:nvPr>
            <p:ph idx="1"/>
          </p:nvPr>
        </p:nvSpPr>
        <p:spPr>
          <a:xfrm>
            <a:off x="192438" y="2086984"/>
            <a:ext cx="5612226" cy="4052559"/>
          </a:xfrm>
        </p:spPr>
        <p:txBody>
          <a:bodyPr vert="horz" lIns="91440" tIns="45720" rIns="91440" bIns="45720" rtlCol="0" anchor="t">
            <a:normAutofit/>
          </a:bodyPr>
          <a:lstStyle/>
          <a:p>
            <a:pPr>
              <a:spcBef>
                <a:spcPts val="0"/>
              </a:spcBef>
            </a:pPr>
            <a:r>
              <a:rPr lang="en-US" sz="3200" b="0" i="0">
                <a:solidFill>
                  <a:srgbClr val="000000"/>
                </a:solidFill>
                <a:effectLst/>
                <a:latin typeface="Calibri"/>
                <a:cs typeface="Arial"/>
              </a:rPr>
              <a:t>Special Education </a:t>
            </a:r>
            <a:r>
              <a:rPr lang="en-US" sz="3200">
                <a:solidFill>
                  <a:srgbClr val="000000"/>
                </a:solidFill>
                <a:latin typeface="Calibri"/>
                <a:cs typeface="Arial"/>
              </a:rPr>
              <a:t>U</a:t>
            </a:r>
            <a:r>
              <a:rPr lang="en-US" sz="3200" b="0" i="0">
                <a:solidFill>
                  <a:srgbClr val="000000"/>
                </a:solidFill>
                <a:effectLst/>
                <a:latin typeface="Calibri"/>
                <a:cs typeface="Arial"/>
              </a:rPr>
              <a:t>pdates and Reminders</a:t>
            </a:r>
          </a:p>
          <a:p>
            <a:pPr marL="0" indent="0">
              <a:spcBef>
                <a:spcPts val="0"/>
              </a:spcBef>
              <a:buNone/>
            </a:pPr>
            <a:endParaRPr lang="en-US" sz="3200">
              <a:solidFill>
                <a:srgbClr val="000000"/>
              </a:solidFill>
              <a:latin typeface="Calibri"/>
              <a:cs typeface="Arial"/>
            </a:endParaRPr>
          </a:p>
          <a:p>
            <a:pPr>
              <a:spcBef>
                <a:spcPts val="0"/>
              </a:spcBef>
            </a:pPr>
            <a:r>
              <a:rPr lang="en-US" sz="3200" b="0" i="0">
                <a:solidFill>
                  <a:srgbClr val="000000"/>
                </a:solidFill>
                <a:effectLst/>
                <a:latin typeface="Calibri"/>
                <a:cs typeface="Arial"/>
              </a:rPr>
              <a:t>688 Referrals for Students with ASD</a:t>
            </a:r>
          </a:p>
          <a:p>
            <a:pPr marL="0" indent="0">
              <a:spcBef>
                <a:spcPts val="0"/>
              </a:spcBef>
              <a:buNone/>
            </a:pPr>
            <a:endParaRPr lang="en-US" sz="3200">
              <a:solidFill>
                <a:srgbClr val="000000"/>
              </a:solidFill>
              <a:latin typeface="Calibri"/>
              <a:cs typeface="Arial"/>
            </a:endParaRPr>
          </a:p>
          <a:p>
            <a:pPr>
              <a:spcBef>
                <a:spcPts val="0"/>
              </a:spcBef>
            </a:pPr>
            <a:r>
              <a:rPr lang="en-US" sz="3200">
                <a:solidFill>
                  <a:srgbClr val="000000"/>
                </a:solidFill>
                <a:latin typeface="Calibri"/>
                <a:cs typeface="Arial"/>
              </a:rPr>
              <a:t>General Supervision Updates</a:t>
            </a:r>
          </a:p>
          <a:p>
            <a:pPr>
              <a:spcBef>
                <a:spcPts val="0"/>
              </a:spcBef>
            </a:pPr>
            <a:endParaRPr lang="en-US" sz="3200">
              <a:solidFill>
                <a:srgbClr val="000000"/>
              </a:solidFill>
              <a:latin typeface="Calibri"/>
              <a:cs typeface="Arial"/>
            </a:endParaRPr>
          </a:p>
          <a:p>
            <a:pPr>
              <a:spcBef>
                <a:spcPts val="0"/>
              </a:spcBef>
            </a:pPr>
            <a:r>
              <a:rPr lang="en-US" sz="3200">
                <a:solidFill>
                  <a:srgbClr val="000000"/>
                </a:solidFill>
                <a:latin typeface="Calibri"/>
                <a:cs typeface="Arial"/>
              </a:rPr>
              <a:t>New IEP Updates</a:t>
            </a:r>
          </a:p>
          <a:p>
            <a:pPr marL="0" indent="0">
              <a:spcBef>
                <a:spcPts val="0"/>
              </a:spcBef>
              <a:buNone/>
            </a:pPr>
            <a:endParaRPr lang="en-US" sz="3200">
              <a:solidFill>
                <a:srgbClr val="000000"/>
              </a:solidFill>
              <a:latin typeface="Calibri"/>
              <a:cs typeface="Arial"/>
            </a:endParaRPr>
          </a:p>
          <a:p>
            <a:pPr marL="0" indent="0">
              <a:spcBef>
                <a:spcPts val="0"/>
              </a:spcBef>
              <a:buNone/>
            </a:pPr>
            <a:endParaRPr lang="en-US" sz="3200" b="0" i="0">
              <a:solidFill>
                <a:srgbClr val="000000"/>
              </a:solidFill>
              <a:effectLst/>
              <a:latin typeface="Calibri"/>
              <a:cs typeface="Arial"/>
            </a:endParaRPr>
          </a:p>
        </p:txBody>
      </p:sp>
      <p:sp>
        <p:nvSpPr>
          <p:cNvPr id="5" name="Rectangle 4">
            <a:extLst>
              <a:ext uri="{FF2B5EF4-FFF2-40B4-BE49-F238E27FC236}">
                <a16:creationId xmlns:a16="http://schemas.microsoft.com/office/drawing/2014/main" id="{D17347F6-688B-5C87-9131-FDA3C264C319}"/>
              </a:ext>
            </a:extLst>
          </p:cNvPr>
          <p:cNvSpPr/>
          <p:nvPr/>
        </p:nvSpPr>
        <p:spPr>
          <a:xfrm>
            <a:off x="5968564" y="102614"/>
            <a:ext cx="5734372" cy="6337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a:ln>
                  <a:noFill/>
                </a:ln>
                <a:solidFill>
                  <a:prstClr val="white"/>
                </a:solidFill>
                <a:effectLst/>
                <a:uLnTx/>
                <a:uFillTx/>
                <a:latin typeface="Calibri" panose="020F0502020204030204"/>
                <a:ea typeface="+mn-lt"/>
                <a:cs typeface="Calibri" panose="020F0502020204030204"/>
              </a:rPr>
              <a:t>From DESE's Educational Vision: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1" u="sng" strike="noStrike" kern="1200" cap="none" spc="0" normalizeH="0" baseline="0" noProof="0">
              <a:ln>
                <a:noFill/>
              </a:ln>
              <a:solidFill>
                <a:prstClr val="white"/>
              </a:solidFill>
              <a:effectLst/>
              <a:uLnTx/>
              <a:uFillTx/>
              <a:latin typeface="Calibri" panose="020F0502020204030204"/>
              <a:ea typeface="+mn-lt"/>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DESE works with districts, schools, and educators to promote teaching and learning that is</a:t>
            </a:r>
            <a:r>
              <a:rPr kumimoji="0" lang="en-US" sz="2800" b="0" i="0" u="none"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 </a:t>
            </a:r>
            <a:r>
              <a:rPr kumimoji="0" lang="en-US" sz="2800" b="1" i="0" u="sng" strike="noStrike" kern="1200" cap="none" spc="0" normalizeH="0" baseline="0" noProof="0">
                <a:ln>
                  <a:noFill/>
                </a:ln>
                <a:solidFill>
                  <a:prstClr val="white"/>
                </a:solidFill>
                <a:effectLst/>
                <a:uLnTx/>
                <a:uFillTx/>
                <a:latin typeface="Calibri" panose="020F0502020204030204"/>
                <a:ea typeface="+mn-lt"/>
                <a:cs typeface="Calibri" panose="020F0502020204030204"/>
              </a:rPr>
              <a:t>antiracist, inclusive, multilingual,</a:t>
            </a:r>
            <a:r>
              <a:rPr kumimoji="0" lang="en-US" sz="2800" b="0" i="0" u="none"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 and </a:t>
            </a:r>
            <a:r>
              <a:rPr kumimoji="0" lang="en-US" sz="2800" b="1" i="0" u="sng"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multicultural</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 </a:t>
            </a:r>
            <a:r>
              <a:rPr kumimoji="0" lang="en-US" sz="2800" b="0" i="0" u="none" strike="noStrike" kern="1200" cap="none" spc="0" normalizeH="0" baseline="0" noProof="0">
                <a:ln>
                  <a:noFill/>
                </a:ln>
                <a:solidFill>
                  <a:srgbClr val="5B9BD5">
                    <a:lumMod val="20000"/>
                    <a:lumOff val="80000"/>
                  </a:srgbClr>
                </a:solidFill>
                <a:effectLst/>
                <a:uLnTx/>
                <a:uFillTx/>
                <a:latin typeface="Calibri" panose="020F0502020204030204"/>
                <a:ea typeface="+mn-lt"/>
                <a:cs typeface="Calibri" panose="020F0502020204030204"/>
              </a:rPr>
              <a:t>that values and affirms each and every student and their families</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 and </a:t>
            </a:r>
            <a:r>
              <a:rPr kumimoji="0" lang="en-US" sz="2800" b="0" i="0" u="none" strike="noStrike" kern="1200" cap="none" spc="0" normalizeH="0" baseline="0" noProof="0">
                <a:ln>
                  <a:noFill/>
                </a:ln>
                <a:solidFill>
                  <a:srgbClr val="4472C4">
                    <a:lumMod val="20000"/>
                    <a:lumOff val="80000"/>
                  </a:srgbClr>
                </a:solidFill>
                <a:effectLst/>
                <a:uLnTx/>
                <a:uFillTx/>
                <a:latin typeface="Calibri" panose="020F0502020204030204"/>
                <a:ea typeface="+mn-lt"/>
                <a:cs typeface="Calibri" panose="020F0502020204030204"/>
              </a:rPr>
              <a:t>that creates equitable opportunities and experiences for all students, </a:t>
            </a:r>
            <a:r>
              <a:rPr kumimoji="0" lang="en-US" sz="2800" b="1" i="0" u="sng" strike="noStrike" kern="1200" cap="none" spc="0" normalizeH="0" baseline="0" noProof="0">
                <a:ln>
                  <a:noFill/>
                </a:ln>
                <a:solidFill>
                  <a:srgbClr val="4472C4">
                    <a:lumMod val="20000"/>
                    <a:lumOff val="80000"/>
                  </a:srgbClr>
                </a:solidFill>
                <a:effectLst/>
                <a:uLnTx/>
                <a:uFillTx/>
                <a:latin typeface="Calibri" panose="020F0502020204030204"/>
                <a:ea typeface="+mn-lt"/>
                <a:cs typeface="Calibri" panose="020F0502020204030204"/>
              </a:rPr>
              <a:t>particularly those who have been historically underserved</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a:t>
            </a: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Segoe UI"/>
            </a:endParaRPr>
          </a:p>
        </p:txBody>
      </p:sp>
    </p:spTree>
    <p:extLst>
      <p:ext uri="{BB962C8B-B14F-4D97-AF65-F5344CB8AC3E}">
        <p14:creationId xmlns:p14="http://schemas.microsoft.com/office/powerpoint/2010/main" val="71768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1">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3">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FE8AAD-7351-81B5-4E0F-ABB9FE199CC5}"/>
              </a:ext>
            </a:extLst>
          </p:cNvPr>
          <p:cNvSpPr>
            <a:spLocks noGrp="1"/>
          </p:cNvSpPr>
          <p:nvPr>
            <p:ph type="title"/>
          </p:nvPr>
        </p:nvSpPr>
        <p:spPr>
          <a:xfrm>
            <a:off x="838200" y="365125"/>
            <a:ext cx="10515600" cy="1325563"/>
          </a:xfrm>
        </p:spPr>
        <p:txBody>
          <a:bodyPr>
            <a:normAutofit/>
          </a:bodyPr>
          <a:lstStyle/>
          <a:p>
            <a:r>
              <a:rPr lang="en-US" b="1" u="sng"/>
              <a:t>A Little History</a:t>
            </a: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4FDB3F4-73CA-4CB2-EEEE-B00DD273D155}"/>
              </a:ext>
            </a:extLst>
          </p:cNvPr>
          <p:cNvSpPr>
            <a:spLocks noGrp="1"/>
          </p:cNvSpPr>
          <p:nvPr>
            <p:ph idx="1"/>
          </p:nvPr>
        </p:nvSpPr>
        <p:spPr>
          <a:xfrm>
            <a:off x="838200" y="1473200"/>
            <a:ext cx="10515600" cy="4703763"/>
          </a:xfrm>
        </p:spPr>
        <p:txBody>
          <a:bodyPr>
            <a:normAutofit/>
          </a:bodyPr>
          <a:lstStyle/>
          <a:p>
            <a:r>
              <a:rPr lang="en-US"/>
              <a:t>DDS has always served people with autism </a:t>
            </a:r>
            <a:r>
              <a:rPr lang="en-US" b="1"/>
              <a:t>and </a:t>
            </a:r>
            <a:r>
              <a:rPr lang="en-US"/>
              <a:t>intellectual disabilities</a:t>
            </a:r>
          </a:p>
          <a:p>
            <a:endParaRPr lang="en-US"/>
          </a:p>
          <a:p>
            <a:r>
              <a:rPr lang="en-US"/>
              <a:t> Beginning in 2014 with the passage of the Autism Omnibus Bill, our eligibility standards changed and DDS became the lead agency for autistic individuals in the Commonwealth </a:t>
            </a:r>
            <a:r>
              <a:rPr lang="en-US" b="1"/>
              <a:t>without</a:t>
            </a:r>
            <a:r>
              <a:rPr lang="en-US"/>
              <a:t> an accompanying ID diagnosis as well</a:t>
            </a:r>
          </a:p>
          <a:p>
            <a:endParaRPr lang="en-US"/>
          </a:p>
          <a:p>
            <a:r>
              <a:rPr lang="en-US"/>
              <a:t>We currently serve almost 5,000 adults with ASD without cognitive challenges, and the number of these eligible adults is growing rapidly </a:t>
            </a:r>
          </a:p>
          <a:p>
            <a:endParaRPr lang="en-US"/>
          </a:p>
        </p:txBody>
      </p:sp>
    </p:spTree>
    <p:extLst>
      <p:ext uri="{BB962C8B-B14F-4D97-AF65-F5344CB8AC3E}">
        <p14:creationId xmlns:p14="http://schemas.microsoft.com/office/powerpoint/2010/main" val="1288061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344B0F-E988-990B-4B4F-84C487405BA6}"/>
              </a:ext>
            </a:extLst>
          </p:cNvPr>
          <p:cNvSpPr>
            <a:spLocks noGrp="1"/>
          </p:cNvSpPr>
          <p:nvPr>
            <p:ph type="title"/>
          </p:nvPr>
        </p:nvSpPr>
        <p:spPr>
          <a:xfrm>
            <a:off x="1043631" y="809898"/>
            <a:ext cx="9942716" cy="1554480"/>
          </a:xfrm>
        </p:spPr>
        <p:txBody>
          <a:bodyPr anchor="ctr">
            <a:normAutofit/>
          </a:bodyPr>
          <a:lstStyle/>
          <a:p>
            <a:r>
              <a:rPr lang="en-US" sz="4800" b="1" u="sng"/>
              <a:t>The Message for IEP Teams</a:t>
            </a:r>
          </a:p>
        </p:txBody>
      </p:sp>
      <p:sp>
        <p:nvSpPr>
          <p:cNvPr id="3" name="Content Placeholder 2">
            <a:extLst>
              <a:ext uri="{FF2B5EF4-FFF2-40B4-BE49-F238E27FC236}">
                <a16:creationId xmlns:a16="http://schemas.microsoft.com/office/drawing/2014/main" id="{C257CA4F-1C09-B30A-0BC9-3F6CA9167647}"/>
              </a:ext>
            </a:extLst>
          </p:cNvPr>
          <p:cNvSpPr>
            <a:spLocks noGrp="1"/>
          </p:cNvSpPr>
          <p:nvPr>
            <p:ph idx="1"/>
          </p:nvPr>
        </p:nvSpPr>
        <p:spPr>
          <a:xfrm>
            <a:off x="1045028" y="2704014"/>
            <a:ext cx="10604047" cy="3438166"/>
          </a:xfrm>
        </p:spPr>
        <p:txBody>
          <a:bodyPr anchor="ctr">
            <a:normAutofit fontScale="92500" lnSpcReduction="10000"/>
          </a:bodyPr>
          <a:lstStyle/>
          <a:p>
            <a:r>
              <a:rPr lang="en-US" b="1"/>
              <a:t>Every </a:t>
            </a:r>
            <a:r>
              <a:rPr lang="en-US"/>
              <a:t>student identified with ASD - primary, secondary or tertiary – should be referred to DDS through the 688 process with the student’s/parent’s consent 2 years prior to their anticipated graduation date</a:t>
            </a:r>
          </a:p>
          <a:p>
            <a:r>
              <a:rPr lang="en-US"/>
              <a:t>This is true </a:t>
            </a:r>
            <a:r>
              <a:rPr lang="en-US" b="1"/>
              <a:t>regardless</a:t>
            </a:r>
            <a:r>
              <a:rPr lang="en-US"/>
              <a:t> of IQ or academic performance – autistic students with average or even above average academic skills may require significant supports in other domains to make a successful transition into adult life</a:t>
            </a:r>
          </a:p>
          <a:p>
            <a:r>
              <a:rPr lang="en-US"/>
              <a:t>Students &amp; families should be encouraged to apply for DDS adult eligibility when students turn 17. A DDS eligibility determination will be made based on the IEP and evaluations submitted during the application process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214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188616-2017-4E3A-880B-E6F69A2F3A24}"/>
              </a:ext>
            </a:extLst>
          </p:cNvPr>
          <p:cNvSpPr>
            <a:spLocks noGrp="1"/>
          </p:cNvSpPr>
          <p:nvPr>
            <p:ph type="title"/>
          </p:nvPr>
        </p:nvSpPr>
        <p:spPr>
          <a:xfrm>
            <a:off x="1046480" y="365125"/>
            <a:ext cx="11013440" cy="1325563"/>
          </a:xfrm>
        </p:spPr>
        <p:txBody>
          <a:bodyPr>
            <a:normAutofit/>
          </a:bodyPr>
          <a:lstStyle/>
          <a:p>
            <a:r>
              <a:rPr lang="en-US" sz="4000" b="1" u="sng"/>
              <a:t>Why is 688 so Important for Students with ASD?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173A8F8-9331-19CB-FDC8-56302BD72B82}"/>
              </a:ext>
            </a:extLst>
          </p:cNvPr>
          <p:cNvSpPr>
            <a:spLocks noGrp="1"/>
          </p:cNvSpPr>
          <p:nvPr>
            <p:ph idx="1"/>
          </p:nvPr>
        </p:nvSpPr>
        <p:spPr>
          <a:xfrm>
            <a:off x="838200" y="1825625"/>
            <a:ext cx="10515600" cy="4351338"/>
          </a:xfrm>
        </p:spPr>
        <p:txBody>
          <a:bodyPr>
            <a:normAutofit lnSpcReduction="10000"/>
          </a:bodyPr>
          <a:lstStyle/>
          <a:p>
            <a:r>
              <a:rPr lang="en-US" b="1"/>
              <a:t>Connection</a:t>
            </a:r>
            <a:r>
              <a:rPr lang="en-US"/>
              <a:t> to an adult service agency and to a Transition or ASD Service Coordinator can make the transition process smoother and less chaotic for schools, families and DDS </a:t>
            </a:r>
          </a:p>
          <a:p>
            <a:endParaRPr lang="en-US"/>
          </a:p>
          <a:p>
            <a:r>
              <a:rPr lang="en-US" b="1"/>
              <a:t>Planning time </a:t>
            </a:r>
            <a:r>
              <a:rPr lang="en-US"/>
              <a:t>for ISP teams to work together to identify a post secondary vision and look at available community supports</a:t>
            </a:r>
          </a:p>
          <a:p>
            <a:endParaRPr lang="en-US"/>
          </a:p>
          <a:p>
            <a:r>
              <a:rPr lang="en-US" b="1"/>
              <a:t>Funding</a:t>
            </a:r>
            <a:r>
              <a:rPr lang="en-US"/>
              <a:t> for adult services is triggered by the 688 process – students who come to us without a 688 are still eligible, but it will be much more difficult for DDS to serve them adequately </a:t>
            </a:r>
          </a:p>
        </p:txBody>
      </p:sp>
    </p:spTree>
    <p:extLst>
      <p:ext uri="{BB962C8B-B14F-4D97-AF65-F5344CB8AC3E}">
        <p14:creationId xmlns:p14="http://schemas.microsoft.com/office/powerpoint/2010/main" val="2547843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49D42C-902B-607A-61F1-F813E254095D}"/>
              </a:ext>
            </a:extLst>
          </p:cNvPr>
          <p:cNvSpPr>
            <a:spLocks noGrp="1"/>
          </p:cNvSpPr>
          <p:nvPr>
            <p:ph type="title"/>
          </p:nvPr>
        </p:nvSpPr>
        <p:spPr>
          <a:xfrm>
            <a:off x="808638" y="367880"/>
            <a:ext cx="9236700" cy="1188950"/>
          </a:xfrm>
        </p:spPr>
        <p:txBody>
          <a:bodyPr anchor="b">
            <a:normAutofit fontScale="90000"/>
          </a:bodyPr>
          <a:lstStyle/>
          <a:p>
            <a:pPr algn="ctr"/>
            <a:r>
              <a:rPr lang="en-US" b="1" u="sng"/>
              <a:t>Examples of Available DDS ASD-Only Services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9C85FBC-E839-985D-DB78-0BE532681A01}"/>
              </a:ext>
            </a:extLst>
          </p:cNvPr>
          <p:cNvSpPr>
            <a:spLocks noGrp="1"/>
          </p:cNvSpPr>
          <p:nvPr>
            <p:ph idx="1"/>
          </p:nvPr>
        </p:nvSpPr>
        <p:spPr>
          <a:xfrm>
            <a:off x="496919" y="2418080"/>
            <a:ext cx="10548862" cy="3738879"/>
          </a:xfrm>
        </p:spPr>
        <p:txBody>
          <a:bodyPr anchor="ctr">
            <a:normAutofit/>
          </a:bodyPr>
          <a:lstStyle/>
          <a:p>
            <a:r>
              <a:rPr lang="en-US" sz="2400"/>
              <a:t>Employment Supports</a:t>
            </a:r>
          </a:p>
          <a:p>
            <a:r>
              <a:rPr lang="en-US" sz="2400"/>
              <a:t>Coaching &amp; College Navigation</a:t>
            </a:r>
          </a:p>
          <a:p>
            <a:r>
              <a:rPr lang="en-US" sz="2400"/>
              <a:t>Flexible Funding</a:t>
            </a:r>
          </a:p>
          <a:p>
            <a:r>
              <a:rPr lang="en-US" sz="2400"/>
              <a:t>Community Access &amp; Social Recreation </a:t>
            </a:r>
          </a:p>
          <a:p>
            <a:r>
              <a:rPr lang="en-US" sz="2400"/>
              <a:t>Clinical Supports</a:t>
            </a:r>
          </a:p>
          <a:p>
            <a:r>
              <a:rPr lang="en-US" sz="2400"/>
              <a:t>Service Coordination</a:t>
            </a:r>
          </a:p>
          <a:p>
            <a:r>
              <a:rPr lang="en-US" sz="2400"/>
              <a:t>Self-advocacy and Peer Support Groups</a:t>
            </a:r>
          </a:p>
        </p:txBody>
      </p:sp>
    </p:spTree>
    <p:extLst>
      <p:ext uri="{BB962C8B-B14F-4D97-AF65-F5344CB8AC3E}">
        <p14:creationId xmlns:p14="http://schemas.microsoft.com/office/powerpoint/2010/main" val="2864909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CF8850-3383-329F-8C60-40E15D1CE2EC}"/>
              </a:ext>
            </a:extLst>
          </p:cNvPr>
          <p:cNvSpPr>
            <a:spLocks noGrp="1"/>
          </p:cNvSpPr>
          <p:nvPr>
            <p:ph type="title"/>
          </p:nvPr>
        </p:nvSpPr>
        <p:spPr>
          <a:xfrm>
            <a:off x="838200" y="365125"/>
            <a:ext cx="10515600" cy="1325563"/>
          </a:xfrm>
        </p:spPr>
        <p:txBody>
          <a:bodyPr>
            <a:normAutofit/>
          </a:bodyPr>
          <a:lstStyle/>
          <a:p>
            <a:pPr algn="ctr"/>
            <a:r>
              <a:rPr lang="en-US" b="1" u="sng"/>
              <a:t>Working Together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98588D2-E633-9970-B7D4-5994AAB53D18}"/>
              </a:ext>
            </a:extLst>
          </p:cNvPr>
          <p:cNvSpPr>
            <a:spLocks noGrp="1"/>
          </p:cNvSpPr>
          <p:nvPr>
            <p:ph idx="1"/>
          </p:nvPr>
        </p:nvSpPr>
        <p:spPr>
          <a:xfrm>
            <a:off x="1335024" y="1690688"/>
            <a:ext cx="10018776" cy="3969447"/>
          </a:xfrm>
        </p:spPr>
        <p:txBody>
          <a:bodyPr>
            <a:normAutofit/>
          </a:bodyPr>
          <a:lstStyle/>
          <a:p>
            <a:pPr marL="0" indent="0">
              <a:buNone/>
            </a:pPr>
            <a:r>
              <a:rPr lang="en-US"/>
              <a:t>DDS wants to partner well with public schools in this transition process. We recognize that schools have a lot on their plates currently, and that staffing shortages and turn-over complicate the 688 process and transition in general.</a:t>
            </a:r>
          </a:p>
          <a:p>
            <a:endParaRPr lang="en-US"/>
          </a:p>
          <a:p>
            <a:pPr marL="0" indent="0">
              <a:buNone/>
            </a:pPr>
            <a:r>
              <a:rPr lang="en-US"/>
              <a:t>DDS Area &amp; Regional staff are available for training and consultation for ETL’s and other school leaders on 688, adult service options and available service providers in your area</a:t>
            </a:r>
          </a:p>
        </p:txBody>
      </p:sp>
    </p:spTree>
    <p:extLst>
      <p:ext uri="{BB962C8B-B14F-4D97-AF65-F5344CB8AC3E}">
        <p14:creationId xmlns:p14="http://schemas.microsoft.com/office/powerpoint/2010/main" val="464877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p:txBody>
          <a:bodyPr/>
          <a:lstStyle/>
          <a:p>
            <a:pPr algn="ctr"/>
            <a:r>
              <a:rPr lang="en-US">
                <a:latin typeface="Arial"/>
                <a:cs typeface="Arial"/>
              </a:rPr>
              <a:t>New IEP Updates</a:t>
            </a:r>
          </a:p>
        </p:txBody>
      </p:sp>
    </p:spTree>
    <p:extLst>
      <p:ext uri="{BB962C8B-B14F-4D97-AF65-F5344CB8AC3E}">
        <p14:creationId xmlns:p14="http://schemas.microsoft.com/office/powerpoint/2010/main" val="3360870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A8E1-F694-B1D5-701D-533DBCEF3EEC}"/>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a:t>Virtual Office Hours</a:t>
            </a:r>
          </a:p>
        </p:txBody>
      </p:sp>
      <p:pic>
        <p:nvPicPr>
          <p:cNvPr id="5" name="Picture 4" descr="Box including the following text:&#10;Virtual Office Hours&#10;- Aske questions, listen to others, or share feedback&#10;- Informal sessions to provide ongoing clarification and guidance in response to new IEP form content and implementation&#10;&#10;- 2nd Thursday of each month&#10;- September 2023 to June 2024&#10;2pm-3pm&#10;- Office hours registration ">
            <a:extLst>
              <a:ext uri="{FF2B5EF4-FFF2-40B4-BE49-F238E27FC236}">
                <a16:creationId xmlns:a16="http://schemas.microsoft.com/office/drawing/2014/main" id="{AD37BD87-EC3A-D2CB-4CC9-C50A3A2FE526}"/>
              </a:ext>
            </a:extLst>
          </p:cNvPr>
          <p:cNvPicPr>
            <a:picLocks noChangeAspect="1"/>
          </p:cNvPicPr>
          <p:nvPr/>
        </p:nvPicPr>
        <p:blipFill>
          <a:blip r:embed="rId3"/>
          <a:stretch>
            <a:fillRect/>
          </a:stretch>
        </p:blipFill>
        <p:spPr>
          <a:xfrm>
            <a:off x="643467" y="868128"/>
            <a:ext cx="10905066" cy="3707722"/>
          </a:xfrm>
          <a:prstGeom prst="rect">
            <a:avLst/>
          </a:prstGeom>
        </p:spPr>
      </p:pic>
      <p:sp>
        <p:nvSpPr>
          <p:cNvPr id="3" name="TextBox 2">
            <a:extLst>
              <a:ext uri="{FF2B5EF4-FFF2-40B4-BE49-F238E27FC236}">
                <a16:creationId xmlns:a16="http://schemas.microsoft.com/office/drawing/2014/main" id="{019D3456-5F39-462C-B1C3-EAE21108B1BB}"/>
              </a:ext>
            </a:extLst>
          </p:cNvPr>
          <p:cNvSpPr txBox="1"/>
          <p:nvPr/>
        </p:nvSpPr>
        <p:spPr>
          <a:xfrm>
            <a:off x="1989056" y="5015060"/>
            <a:ext cx="8418136" cy="1569660"/>
          </a:xfrm>
          <a:prstGeom prst="rect">
            <a:avLst/>
          </a:prstGeom>
          <a:noFill/>
        </p:spPr>
        <p:txBody>
          <a:bodyPr wrap="square" rtlCol="0">
            <a:spAutoFit/>
          </a:bodyPr>
          <a:lstStyle/>
          <a:p>
            <a:pPr algn="ctr"/>
            <a:r>
              <a:rPr lang="en-US" sz="3200"/>
              <a:t>Registration Link for School Personnel:  </a:t>
            </a:r>
            <a:r>
              <a:rPr lang="en-US" sz="3200">
                <a:hlinkClick r:id="rId4"/>
              </a:rPr>
              <a:t>https://airtable.com/appZBV9AbaI0sTuS4/shrYP9ZunhL9yk980</a:t>
            </a:r>
            <a:endParaRPr lang="en-US" sz="3200"/>
          </a:p>
        </p:txBody>
      </p:sp>
    </p:spTree>
    <p:extLst>
      <p:ext uri="{BB962C8B-B14F-4D97-AF65-F5344CB8AC3E}">
        <p14:creationId xmlns:p14="http://schemas.microsoft.com/office/powerpoint/2010/main" val="4274183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2B52-10D4-4D36-B9E9-B226811638F6}"/>
              </a:ext>
            </a:extLst>
          </p:cNvPr>
          <p:cNvSpPr>
            <a:spLocks noGrp="1"/>
          </p:cNvSpPr>
          <p:nvPr>
            <p:ph type="title"/>
          </p:nvPr>
        </p:nvSpPr>
        <p:spPr/>
        <p:txBody>
          <a:bodyPr>
            <a:normAutofit/>
          </a:bodyPr>
          <a:lstStyle/>
          <a:p>
            <a:pPr algn="ctr"/>
            <a:r>
              <a:rPr lang="en-US"/>
              <a:t>IEP Implementation Grant Update</a:t>
            </a:r>
          </a:p>
        </p:txBody>
      </p:sp>
      <p:sp>
        <p:nvSpPr>
          <p:cNvPr id="3" name="Text Placeholder 2">
            <a:extLst>
              <a:ext uri="{FF2B5EF4-FFF2-40B4-BE49-F238E27FC236}">
                <a16:creationId xmlns:a16="http://schemas.microsoft.com/office/drawing/2014/main" id="{A3A83205-7A56-1E0C-2D92-7A0CD05E6710}"/>
              </a:ext>
            </a:extLst>
          </p:cNvPr>
          <p:cNvSpPr>
            <a:spLocks noGrp="1"/>
          </p:cNvSpPr>
          <p:nvPr>
            <p:ph idx="1"/>
          </p:nvPr>
        </p:nvSpPr>
        <p:spPr/>
        <p:txBody>
          <a:bodyPr vert="horz" lIns="91440" tIns="45720" rIns="91440" bIns="45720" rtlCol="0" anchor="t">
            <a:normAutofit/>
          </a:bodyPr>
          <a:lstStyle/>
          <a:p>
            <a:r>
              <a:rPr lang="en-US" b="1">
                <a:effectLst/>
                <a:latin typeface="+mn-lt"/>
                <a:ea typeface="Times New Roman" panose="02020603050405020304" pitchFamily="18" charset="0"/>
                <a:cs typeface="Arial"/>
              </a:rPr>
              <a:t>Name of Grant Program:</a:t>
            </a:r>
            <a:r>
              <a:rPr lang="en-US">
                <a:effectLst/>
                <a:latin typeface="+mn-lt"/>
                <a:ea typeface="Times New Roman" panose="02020603050405020304" pitchFamily="18" charset="0"/>
                <a:cs typeface="Arial"/>
              </a:rPr>
              <a:t> </a:t>
            </a:r>
            <a:r>
              <a:rPr lang="en-US" kern="1800">
                <a:solidFill>
                  <a:srgbClr val="222222"/>
                </a:solidFill>
                <a:effectLst/>
                <a:latin typeface="+mn-lt"/>
                <a:ea typeface="Times New Roman" panose="02020603050405020304" pitchFamily="18" charset="0"/>
                <a:cs typeface="Arial"/>
                <a:hlinkClick r:id="rId3"/>
              </a:rPr>
              <a:t>Individuals with Disabilities Education Act Part B (IDEA) Targeted Improvement Grant</a:t>
            </a:r>
            <a:r>
              <a:rPr lang="en-US" kern="1800">
                <a:solidFill>
                  <a:srgbClr val="222222"/>
                </a:solidFill>
                <a:latin typeface="+mn-lt"/>
                <a:ea typeface="Times New Roman" panose="02020603050405020304" pitchFamily="18" charset="0"/>
                <a:cs typeface="Arial"/>
              </a:rPr>
              <a:t> </a:t>
            </a:r>
            <a:endParaRPr lang="en-US" kern="1800">
              <a:solidFill>
                <a:srgbClr val="222222"/>
              </a:solidFill>
              <a:effectLst/>
              <a:latin typeface="+mn-lt"/>
              <a:ea typeface="Times New Roman" panose="02020603050405020304" pitchFamily="18" charset="0"/>
            </a:endParaRPr>
          </a:p>
          <a:p>
            <a:r>
              <a:rPr lang="en-US" b="1" kern="1800">
                <a:solidFill>
                  <a:srgbClr val="222222"/>
                </a:solidFill>
                <a:effectLst/>
                <a:latin typeface="+mn-lt"/>
                <a:ea typeface="Times New Roman" panose="02020603050405020304" pitchFamily="18" charset="0"/>
                <a:cs typeface="Arial"/>
              </a:rPr>
              <a:t>Federal Targeted </a:t>
            </a:r>
            <a:r>
              <a:rPr lang="en-US" kern="1800">
                <a:solidFill>
                  <a:srgbClr val="222222"/>
                </a:solidFill>
                <a:effectLst/>
                <a:latin typeface="+mn-lt"/>
                <a:ea typeface="Times New Roman" panose="02020603050405020304" pitchFamily="18" charset="0"/>
                <a:cs typeface="Arial"/>
              </a:rPr>
              <a:t>- IEP Implementation Project Grant</a:t>
            </a:r>
            <a:r>
              <a:rPr lang="en-US">
                <a:latin typeface="+mn-lt"/>
                <a:ea typeface="Times New Roman" panose="02020603050405020304" pitchFamily="18" charset="0"/>
                <a:cs typeface="Arial"/>
              </a:rPr>
              <a:t> </a:t>
            </a:r>
            <a:endParaRPr lang="en-US">
              <a:effectLst/>
              <a:latin typeface="+mn-lt"/>
              <a:ea typeface="Times New Roman" panose="02020603050405020304" pitchFamily="18" charset="0"/>
            </a:endParaRPr>
          </a:p>
          <a:p>
            <a:r>
              <a:rPr lang="en-US" b="1">
                <a:latin typeface="+mn-lt"/>
                <a:cs typeface="Arial"/>
              </a:rPr>
              <a:t>Fund Code: </a:t>
            </a:r>
            <a:r>
              <a:rPr lang="en-US">
                <a:latin typeface="+mn-lt"/>
                <a:cs typeface="Arial"/>
              </a:rPr>
              <a:t>274</a:t>
            </a:r>
          </a:p>
          <a:p>
            <a:pPr marL="0" indent="0">
              <a:buNone/>
            </a:pPr>
            <a:endParaRPr lang="en-US">
              <a:latin typeface="+mn-lt"/>
            </a:endParaRPr>
          </a:p>
        </p:txBody>
      </p:sp>
    </p:spTree>
    <p:extLst>
      <p:ext uri="{BB962C8B-B14F-4D97-AF65-F5344CB8AC3E}">
        <p14:creationId xmlns:p14="http://schemas.microsoft.com/office/powerpoint/2010/main" val="3836603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03312E-0A98-72C1-B8E8-91C4EFB414F4}"/>
              </a:ext>
            </a:extLst>
          </p:cNvPr>
          <p:cNvSpPr>
            <a:spLocks noGrp="1"/>
          </p:cNvSpPr>
          <p:nvPr>
            <p:ph type="title"/>
          </p:nvPr>
        </p:nvSpPr>
        <p:spPr/>
        <p:txBody>
          <a:bodyPr>
            <a:normAutofit/>
          </a:bodyPr>
          <a:lstStyle/>
          <a:p>
            <a:r>
              <a:rPr lang="en-US"/>
              <a:t>IEP Resources</a:t>
            </a:r>
          </a:p>
        </p:txBody>
      </p:sp>
      <p:sp>
        <p:nvSpPr>
          <p:cNvPr id="2" name="Content Placeholder 1">
            <a:extLst>
              <a:ext uri="{FF2B5EF4-FFF2-40B4-BE49-F238E27FC236}">
                <a16:creationId xmlns:a16="http://schemas.microsoft.com/office/drawing/2014/main" id="{02136A3B-FEE8-8A39-C1A2-B25470E70CAB}"/>
              </a:ext>
            </a:extLst>
          </p:cNvPr>
          <p:cNvSpPr>
            <a:spLocks noGrp="1"/>
          </p:cNvSpPr>
          <p:nvPr>
            <p:ph sz="half" idx="1"/>
          </p:nvPr>
        </p:nvSpPr>
        <p:spPr>
          <a:xfrm>
            <a:off x="1349477" y="2154072"/>
            <a:ext cx="3861620" cy="4057707"/>
          </a:xfrm>
          <a:ln>
            <a:solidFill>
              <a:schemeClr val="tx2"/>
            </a:solidFill>
          </a:ln>
        </p:spPr>
        <p:txBody>
          <a:bodyPr vert="horz" lIns="91440" tIns="45720" rIns="91440" bIns="45720" rtlCol="0" anchor="t">
            <a:normAutofit/>
          </a:bodyPr>
          <a:lstStyle/>
          <a:p>
            <a:r>
              <a:rPr lang="en-US"/>
              <a:t>IEP Technical Guide</a:t>
            </a:r>
          </a:p>
          <a:p>
            <a:r>
              <a:rPr lang="en-US"/>
              <a:t>Two sample IEPs</a:t>
            </a:r>
          </a:p>
          <a:p>
            <a:r>
              <a:rPr lang="en-US"/>
              <a:t>Training of trainer materials</a:t>
            </a:r>
          </a:p>
          <a:p>
            <a:r>
              <a:rPr lang="en-US"/>
              <a:t>Parent letter (translated)</a:t>
            </a:r>
          </a:p>
          <a:p>
            <a:pPr marL="0" indent="0">
              <a:buNone/>
            </a:pPr>
            <a:endParaRPr lang="en-US"/>
          </a:p>
          <a:p>
            <a:pPr marL="0" indent="0">
              <a:buNone/>
            </a:pPr>
            <a:r>
              <a:rPr lang="en-US"/>
              <a:t>All available at this </a:t>
            </a:r>
            <a:r>
              <a:rPr lang="en-US">
                <a:hlinkClick r:id="rId2"/>
              </a:rPr>
              <a:t>link</a:t>
            </a:r>
            <a:endParaRPr lang="en-US"/>
          </a:p>
        </p:txBody>
      </p:sp>
      <p:sp>
        <p:nvSpPr>
          <p:cNvPr id="5" name="Content Placeholder 1">
            <a:extLst>
              <a:ext uri="{FF2B5EF4-FFF2-40B4-BE49-F238E27FC236}">
                <a16:creationId xmlns:a16="http://schemas.microsoft.com/office/drawing/2014/main" id="{46F1F973-A4C7-4B4A-A6FD-4A57E55A543C}"/>
              </a:ext>
            </a:extLst>
          </p:cNvPr>
          <p:cNvSpPr txBox="1">
            <a:spLocks/>
          </p:cNvSpPr>
          <p:nvPr/>
        </p:nvSpPr>
        <p:spPr>
          <a:xfrm>
            <a:off x="7057103" y="2154073"/>
            <a:ext cx="3861620" cy="4057707"/>
          </a:xfrm>
          <a:prstGeom prst="rect">
            <a:avLst/>
          </a:prstGeom>
          <a:ln>
            <a:solidFill>
              <a:schemeClr val="tx2"/>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IEP Improvement Playbook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Available at this </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link</a:t>
            </a: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2561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315069-3317-4D4A-9284-D05D266ABE44}"/>
              </a:ext>
            </a:extLst>
          </p:cNvPr>
          <p:cNvSpPr>
            <a:spLocks noGrp="1"/>
          </p:cNvSpPr>
          <p:nvPr>
            <p:ph type="title"/>
          </p:nvPr>
        </p:nvSpPr>
        <p:spPr/>
        <p:txBody>
          <a:bodyPr/>
          <a:lstStyle/>
          <a:p>
            <a:r>
              <a:rPr lang="en-US"/>
              <a:t>Resources in Development</a:t>
            </a:r>
          </a:p>
        </p:txBody>
      </p:sp>
      <p:sp>
        <p:nvSpPr>
          <p:cNvPr id="2" name="Content Placeholder 1">
            <a:extLst>
              <a:ext uri="{FF2B5EF4-FFF2-40B4-BE49-F238E27FC236}">
                <a16:creationId xmlns:a16="http://schemas.microsoft.com/office/drawing/2014/main" id="{519B99FF-0054-4FCB-864A-407807787921}"/>
              </a:ext>
            </a:extLst>
          </p:cNvPr>
          <p:cNvSpPr>
            <a:spLocks noGrp="1"/>
          </p:cNvSpPr>
          <p:nvPr>
            <p:ph idx="1"/>
          </p:nvPr>
        </p:nvSpPr>
        <p:spPr/>
        <p:txBody>
          <a:bodyPr>
            <a:normAutofit lnSpcReduction="10000"/>
          </a:bodyPr>
          <a:lstStyle/>
          <a:p>
            <a:r>
              <a:rPr lang="en-US"/>
              <a:t>Resource guides</a:t>
            </a:r>
          </a:p>
          <a:p>
            <a:pPr lvl="1"/>
            <a:r>
              <a:rPr lang="en-US"/>
              <a:t>Parent guide to the new IEP process</a:t>
            </a:r>
          </a:p>
          <a:p>
            <a:pPr lvl="1"/>
            <a:r>
              <a:rPr lang="en-US"/>
              <a:t>Transition</a:t>
            </a:r>
          </a:p>
          <a:p>
            <a:pPr lvl="1"/>
            <a:r>
              <a:rPr lang="en-US"/>
              <a:t>Dually identified students (English learners and students with disabilities)</a:t>
            </a:r>
          </a:p>
          <a:p>
            <a:endParaRPr lang="en-US"/>
          </a:p>
          <a:p>
            <a:r>
              <a:rPr lang="en-US"/>
              <a:t>Additional Forms, such as:</a:t>
            </a:r>
          </a:p>
          <a:p>
            <a:pPr lvl="1"/>
            <a:r>
              <a:rPr lang="en-US"/>
              <a:t>Eligibility flowchart</a:t>
            </a:r>
          </a:p>
          <a:p>
            <a:pPr lvl="1"/>
            <a:r>
              <a:rPr lang="en-US"/>
              <a:t>Notice of procedural actions</a:t>
            </a:r>
          </a:p>
          <a:p>
            <a:pPr lvl="1"/>
            <a:r>
              <a:rPr lang="en-US"/>
              <a:t>Placement pages</a:t>
            </a:r>
          </a:p>
        </p:txBody>
      </p:sp>
    </p:spTree>
    <p:extLst>
      <p:ext uri="{BB962C8B-B14F-4D97-AF65-F5344CB8AC3E}">
        <p14:creationId xmlns:p14="http://schemas.microsoft.com/office/powerpoint/2010/main" val="3550542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pic>
        <p:nvPicPr>
          <p:cNvPr id="8" name="Picture 7">
            <a:extLst>
              <a:ext uri="{FF2B5EF4-FFF2-40B4-BE49-F238E27FC236}">
                <a16:creationId xmlns:a16="http://schemas.microsoft.com/office/drawing/2014/main" id="{95C7FEAE-FE14-044D-0B37-6FFBE348D26A}"/>
              </a:ext>
              <a:ext uri="{C183D7F6-B498-43B3-948B-1728B52AA6E4}">
                <adec:decorative xmlns:adec="http://schemas.microsoft.com/office/drawing/2017/decorative" val="1"/>
              </a:ext>
            </a:extLst>
          </p:cNvPr>
          <p:cNvPicPr>
            <a:picLocks noChangeAspect="1"/>
          </p:cNvPicPr>
          <p:nvPr/>
        </p:nvPicPr>
        <p:blipFill rotWithShape="1">
          <a:blip r:embed="rId3">
            <a:alphaModFix amt="35000"/>
          </a:blip>
          <a:srcRect t="5500" r="-2" b="13314"/>
          <a:stretch/>
        </p:blipFill>
        <p:spPr>
          <a:xfrm>
            <a:off x="20" y="1"/>
            <a:ext cx="12191980" cy="6857999"/>
          </a:xfrm>
          <a:prstGeom prst="rect">
            <a:avLst/>
          </a:prstGeom>
        </p:spPr>
      </p:pic>
      <p:cxnSp>
        <p:nvCxnSpPr>
          <p:cNvPr id="14" name="Straight Connector 13">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Title 14">
            <a:extLst>
              <a:ext uri="{FF2B5EF4-FFF2-40B4-BE49-F238E27FC236}">
                <a16:creationId xmlns:a16="http://schemas.microsoft.com/office/drawing/2014/main" id="{C096A96B-A4E0-2CF8-2076-11B0A60DE885}"/>
              </a:ext>
            </a:extLst>
          </p:cNvPr>
          <p:cNvSpPr txBox="1">
            <a:spLocks noGrp="1"/>
          </p:cNvSpPr>
          <p:nvPr>
            <p:ph type="title" idx="4294967295"/>
          </p:nvPr>
        </p:nvSpPr>
        <p:spPr>
          <a:xfrm>
            <a:off x="774915" y="213101"/>
            <a:ext cx="10771322"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a:ln>
                  <a:noFill/>
                </a:ln>
                <a:solidFill>
                  <a:prstClr val="white"/>
                </a:solidFill>
                <a:effectLst/>
                <a:uLnTx/>
                <a:uFillTx/>
                <a:latin typeface="Segoe UI"/>
                <a:ea typeface="+mn-ea"/>
                <a:cs typeface="+mn-cs"/>
              </a:rPr>
              <a:t>DESE's Educational Vision </a:t>
            </a: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Rectangle 15">
            <a:extLst>
              <a:ext uri="{FF2B5EF4-FFF2-40B4-BE49-F238E27FC236}">
                <a16:creationId xmlns:a16="http://schemas.microsoft.com/office/drawing/2014/main" id="{A35078BC-CE99-1365-ED2D-0F2A72F17D18}"/>
              </a:ext>
            </a:extLst>
          </p:cNvPr>
          <p:cNvSpPr/>
          <p:nvPr/>
        </p:nvSpPr>
        <p:spPr>
          <a:xfrm>
            <a:off x="510152" y="878237"/>
            <a:ext cx="4081220" cy="839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a:ea typeface="+mn-ea"/>
                <a:cs typeface="Segoe UI"/>
              </a:rPr>
              <a:t>What principles guide our work?</a:t>
            </a:r>
          </a:p>
        </p:txBody>
      </p:sp>
      <p:sp>
        <p:nvSpPr>
          <p:cNvPr id="553" name="Title 1">
            <a:extLst>
              <a:ext uri="{FF2B5EF4-FFF2-40B4-BE49-F238E27FC236}">
                <a16:creationId xmlns:a16="http://schemas.microsoft.com/office/drawing/2014/main" id="{3A3366CD-A5C2-94DF-55FC-6F58324B681A}"/>
              </a:ext>
              <a:ext uri="{C183D7F6-B498-43B3-948B-1728B52AA6E4}">
                <adec:decorative xmlns:adec="http://schemas.microsoft.com/office/drawing/2017/decorative" val="1"/>
              </a:ext>
            </a:extLst>
          </p:cNvPr>
          <p:cNvSpPr txBox="1">
            <a:spLocks/>
          </p:cNvSpPr>
          <p:nvPr/>
        </p:nvSpPr>
        <p:spPr>
          <a:xfrm>
            <a:off x="513707" y="1815956"/>
            <a:ext cx="3752281" cy="4726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bg1"/>
                </a:solidFill>
                <a:latin typeface="Segoe UI Semibold" panose="020B0702040204020203" pitchFamily="34" charset="0"/>
                <a:ea typeface="+mj-ea"/>
                <a:cs typeface="Segoe UI Semibold" panose="020B0702040204020203" pitchFamily="34" charset="0"/>
              </a:defRPr>
            </a:lvl1pPr>
          </a:lstStyle>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2200" b="0" i="0" u="none" strike="noStrike" kern="1200" cap="none" spc="0" normalizeH="0" baseline="0" noProof="0">
                <a:ln>
                  <a:noFill/>
                </a:ln>
                <a:solidFill>
                  <a:srgbClr val="FFFF00"/>
                </a:solidFill>
                <a:effectLst/>
                <a:uLnTx/>
                <a:uFillTx/>
                <a:latin typeface="Calibri"/>
                <a:ea typeface="+mj-ea"/>
                <a:cs typeface="Calibri"/>
              </a:rPr>
              <a:t>All students in Massachusetts, </a:t>
            </a:r>
            <a:r>
              <a:rPr kumimoji="0" lang="en-US" sz="2200" b="0" i="1" u="none" strike="noStrike" kern="1200" cap="none" spc="0" normalizeH="0" baseline="0" noProof="0">
                <a:ln>
                  <a:noFill/>
                </a:ln>
                <a:solidFill>
                  <a:srgbClr val="FFFF00"/>
                </a:solidFill>
                <a:effectLst/>
                <a:uLnTx/>
                <a:uFillTx/>
                <a:latin typeface="Calibri"/>
                <a:ea typeface="+mj-ea"/>
                <a:cs typeface="Calibri"/>
              </a:rPr>
              <a:t>particularly students from historically underserved groups and communities</a:t>
            </a:r>
            <a:endParaRPr kumimoji="0" lang="en-US" sz="2200" b="0" i="0" u="none" strike="noStrike" kern="1200" cap="none" spc="0" normalizeH="0" baseline="0" noProof="0">
              <a:ln>
                <a:noFill/>
              </a:ln>
              <a:solidFill>
                <a:srgbClr val="FFFF00"/>
              </a:solidFill>
              <a:effectLst/>
              <a:uLnTx/>
              <a:uFillTx/>
              <a:latin typeface="Segoe UI Semibold"/>
              <a:ea typeface="+mj-ea"/>
              <a:cs typeface="Segoe UI Semibold"/>
            </a:endParaRP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2200" b="0" i="0" u="none" strike="noStrike" kern="1200" cap="none" spc="0" normalizeH="0" baseline="0" noProof="0">
                <a:ln>
                  <a:noFill/>
                </a:ln>
                <a:solidFill>
                  <a:srgbClr val="FFFF00"/>
                </a:solidFill>
                <a:effectLst/>
                <a:uLnTx/>
                <a:uFillTx/>
                <a:latin typeface="Calibri"/>
                <a:ea typeface="+mj-ea"/>
                <a:cs typeface="Calibri"/>
              </a:rPr>
              <a:t>Culturally and linguistically sustaining classroom and school practices</a:t>
            </a:r>
            <a:endParaRPr kumimoji="0" lang="en-US" sz="2200" b="0" i="0" u="none" strike="noStrike" kern="1200" cap="none" spc="0" normalizeH="0" baseline="0" noProof="0">
              <a:ln>
                <a:noFill/>
              </a:ln>
              <a:solidFill>
                <a:srgbClr val="FFFF00"/>
              </a:solidFill>
              <a:effectLst/>
              <a:uLnTx/>
              <a:uFillTx/>
              <a:latin typeface="Segoe UI Semibold"/>
              <a:ea typeface="+mj-ea"/>
              <a:cs typeface="Segoe UI Semibold"/>
            </a:endParaRP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en-US" sz="2200" b="0" i="0" u="none" strike="noStrike" kern="1200" cap="none" spc="0" normalizeH="0" baseline="0" noProof="0">
                <a:ln>
                  <a:noFill/>
                </a:ln>
                <a:solidFill>
                  <a:srgbClr val="FFFF00"/>
                </a:solidFill>
                <a:effectLst/>
                <a:uLnTx/>
                <a:uFillTx/>
                <a:latin typeface="Calibri"/>
                <a:ea typeface="+mj-ea"/>
                <a:cs typeface="Calibri"/>
              </a:rPr>
              <a:t>High expectations with targeted support</a:t>
            </a:r>
            <a:endParaRPr kumimoji="0" lang="en-US" sz="2200" b="0" i="0" u="none" strike="noStrike" kern="1200" cap="none" spc="0" normalizeH="0" baseline="0" noProof="0">
              <a:ln>
                <a:noFill/>
              </a:ln>
              <a:solidFill>
                <a:srgbClr val="FFFF00"/>
              </a:solidFill>
              <a:effectLst/>
              <a:uLnTx/>
              <a:uFillTx/>
              <a:latin typeface="Segoe UI Semibold"/>
              <a:ea typeface="+mj-ea"/>
              <a:cs typeface="Segoe UI Semibold"/>
            </a:endParaRP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endParaRPr kumimoji="0" lang="en-US" sz="2200" b="0" i="0" u="none" strike="noStrike" kern="1200" cap="none" spc="0" normalizeH="0" baseline="0" noProof="0">
              <a:ln>
                <a:noFill/>
              </a:ln>
              <a:solidFill>
                <a:srgbClr val="FFFF00"/>
              </a:solidFill>
              <a:effectLst/>
              <a:uLnTx/>
              <a:uFillTx/>
              <a:latin typeface="Segoe UI Semibold"/>
              <a:ea typeface="+mj-ea"/>
              <a:cs typeface="Segoe UI Semibold"/>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200" b="0" i="0" u="none" strike="noStrike" kern="1200" cap="none" spc="0" normalizeH="0" baseline="0" noProof="0">
              <a:ln>
                <a:noFill/>
              </a:ln>
              <a:solidFill>
                <a:srgbClr val="FFFF00"/>
              </a:solidFill>
              <a:effectLst/>
              <a:uLnTx/>
              <a:uFillTx/>
              <a:latin typeface="Segoe UI Semibold" panose="020B0702040204020203" pitchFamily="34" charset="0"/>
              <a:ea typeface="+mj-ea"/>
              <a:cs typeface="Segoe UI Semibold" panose="020B0702040204020203" pitchFamily="34" charset="0"/>
            </a:endParaRPr>
          </a:p>
        </p:txBody>
      </p:sp>
      <p:sp>
        <p:nvSpPr>
          <p:cNvPr id="17" name="Rectangle 16">
            <a:extLst>
              <a:ext uri="{FF2B5EF4-FFF2-40B4-BE49-F238E27FC236}">
                <a16:creationId xmlns:a16="http://schemas.microsoft.com/office/drawing/2014/main" id="{9E5DA193-DC14-3CC8-589D-C2749362E917}"/>
              </a:ext>
            </a:extLst>
          </p:cNvPr>
          <p:cNvSpPr/>
          <p:nvPr/>
        </p:nvSpPr>
        <p:spPr>
          <a:xfrm>
            <a:off x="5301711" y="878235"/>
            <a:ext cx="5514812" cy="852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a:ea typeface="+mn-ea"/>
                <a:cs typeface="Segoe UI"/>
              </a:rPr>
              <a:t>What does that look like in a classroom?</a:t>
            </a:r>
          </a:p>
        </p:txBody>
      </p:sp>
      <p:graphicFrame>
        <p:nvGraphicFramePr>
          <p:cNvPr id="6" name="Content Placeholder 2" descr="All students are known and valued.&#10;Learning experiences are relevant, real-world, and interactive.&#10;Individualized support enable students to excel at grade level and beyond.">
            <a:extLst>
              <a:ext uri="{FF2B5EF4-FFF2-40B4-BE49-F238E27FC236}">
                <a16:creationId xmlns:a16="http://schemas.microsoft.com/office/drawing/2014/main" id="{88F214CC-0BF0-4411-DDFB-08A59443F106}"/>
              </a:ext>
            </a:extLst>
          </p:cNvPr>
          <p:cNvGraphicFramePr>
            <a:graphicFrameLocks/>
          </p:cNvGraphicFramePr>
          <p:nvPr>
            <p:extLst>
              <p:ext uri="{D42A27DB-BD31-4B8C-83A1-F6EECF244321}">
                <p14:modId xmlns:p14="http://schemas.microsoft.com/office/powerpoint/2010/main" val="2275960538"/>
              </p:ext>
            </p:extLst>
          </p:nvPr>
        </p:nvGraphicFramePr>
        <p:xfrm>
          <a:off x="5155379" y="1905353"/>
          <a:ext cx="5809261" cy="38867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31" name="Rectangle 630">
            <a:extLst>
              <a:ext uri="{FF2B5EF4-FFF2-40B4-BE49-F238E27FC236}">
                <a16:creationId xmlns:a16="http://schemas.microsoft.com/office/drawing/2014/main" id="{0B529273-E150-9609-5546-171F7F7A3724}"/>
              </a:ext>
            </a:extLst>
          </p:cNvPr>
          <p:cNvSpPr/>
          <p:nvPr/>
        </p:nvSpPr>
        <p:spPr>
          <a:xfrm>
            <a:off x="6586780" y="6257440"/>
            <a:ext cx="4417016" cy="3487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chemeClr val="tx1"/>
                </a:solidFill>
                <a:effectLst/>
                <a:uLnTx/>
                <a:uFillTx/>
                <a:latin typeface="Segoe UI"/>
                <a:ea typeface="+mn-ea"/>
                <a:cs typeface="Segoe UI"/>
                <a:hlinkClick r:id="rId9">
                  <a:extLst>
                    <a:ext uri="{A12FA001-AC4F-418D-AE19-62706E023703}">
                      <ahyp:hlinkClr xmlns:ahyp="http://schemas.microsoft.com/office/drawing/2018/hyperlinkcolor" val="tx"/>
                    </a:ext>
                  </a:extLst>
                </a:hlinkClick>
              </a:rPr>
              <a:t>Hyperlink to Ed Vision</a:t>
            </a:r>
            <a:endParaRPr kumimoji="0" lang="en-US" sz="1800" b="0" i="0" u="none" strike="noStrike" kern="1200" cap="none" spc="0" normalizeH="0" baseline="0" noProof="0">
              <a:ln>
                <a:noFill/>
              </a:ln>
              <a:solidFill>
                <a:schemeClr val="tx1"/>
              </a:solidFill>
              <a:effectLst/>
              <a:uLnTx/>
              <a:uFillTx/>
              <a:latin typeface="Segoe UI"/>
              <a:ea typeface="+mn-ea"/>
              <a:cs typeface="+mn-cs"/>
            </a:endParaRPr>
          </a:p>
        </p:txBody>
      </p:sp>
      <p:sp>
        <p:nvSpPr>
          <p:cNvPr id="4" name="Slide Number Placeholder 3">
            <a:extLst>
              <a:ext uri="{FF2B5EF4-FFF2-40B4-BE49-F238E27FC236}">
                <a16:creationId xmlns:a16="http://schemas.microsoft.com/office/drawing/2014/main" id="{D9F58AB8-28AF-2830-5D09-E28B7F1FDBAE}"/>
              </a:ext>
            </a:extLst>
          </p:cNvPr>
          <p:cNvSpPr>
            <a:spLocks noGrp="1"/>
          </p:cNvSpPr>
          <p:nvPr>
            <p:ph type="sldNum" sz="quarter" idx="12"/>
          </p:nvPr>
        </p:nvSpPr>
        <p:spPr>
          <a:xfrm>
            <a:off x="10453254" y="6356350"/>
            <a:ext cx="90054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zh-CN" altLang="en-US" sz="1200" b="0" i="0" u="none" strike="noStrike" kern="1200" cap="none" spc="0" normalizeH="0" baseline="0" noProof="0">
                <a:ln>
                  <a:noFill/>
                </a:ln>
                <a:solidFill>
                  <a:srgbClr val="FFFFFF"/>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zh-CN" altLang="en-US" sz="1200" b="0" i="0" u="none" strike="noStrike" kern="1200" cap="none" spc="0" normalizeH="0" baseline="0" noProof="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97688470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0"/>
          <p:cNvSpPr txBox="1">
            <a:spLocks noGrp="1"/>
          </p:cNvSpPr>
          <p:nvPr>
            <p:ph type="title"/>
          </p:nvPr>
        </p:nvSpPr>
        <p:spPr>
          <a:xfrm>
            <a:off x="685800" y="730525"/>
            <a:ext cx="10515600" cy="28527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3647B6"/>
              </a:buClr>
              <a:buSzPts val="6000"/>
              <a:buFont typeface="Arial"/>
              <a:buNone/>
            </a:pPr>
            <a:r>
              <a:rPr lang="en" b="1"/>
              <a:t>IEP Playbook: Sample promising practices</a:t>
            </a:r>
            <a:endParaRPr b="1"/>
          </a:p>
        </p:txBody>
      </p:sp>
      <p:sp>
        <p:nvSpPr>
          <p:cNvPr id="482" name="Google Shape;482;p30"/>
          <p:cNvSpPr txBox="1">
            <a:spLocks noGrp="1"/>
          </p:cNvSpPr>
          <p:nvPr>
            <p:ph type="body" idx="1"/>
          </p:nvPr>
        </p:nvSpPr>
        <p:spPr>
          <a:xfrm>
            <a:off x="685800" y="3712387"/>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 sz="3600" b="1"/>
              <a:t>Family Engagement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8" name="Google Shape;488;p31" descr="Where does family engagement come up in the new IEP forms?"/>
          <p:cNvSpPr txBox="1">
            <a:spLocks noGrp="1"/>
          </p:cNvSpPr>
          <p:nvPr>
            <p:ph type="title"/>
          </p:nvPr>
        </p:nvSpPr>
        <p:spPr>
          <a:xfrm>
            <a:off x="838200" y="441326"/>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3866"/>
              <a:buFont typeface="Arial"/>
              <a:buNone/>
            </a:pPr>
            <a:r>
              <a:rPr lang="en" sz="3866" dirty="0"/>
              <a:t>Where does family engagement come up in the new IEP forms?</a:t>
            </a:r>
            <a:endParaRPr sz="3866" dirty="0"/>
          </a:p>
        </p:txBody>
      </p:sp>
      <p:sp>
        <p:nvSpPr>
          <p:cNvPr id="487" name="Google Shape;487;p31" descr="Gathering information on student and family concerns&#10;"/>
          <p:cNvSpPr txBox="1">
            <a:spLocks noGrp="1"/>
          </p:cNvSpPr>
          <p:nvPr>
            <p:ph type="body" idx="1"/>
          </p:nvPr>
        </p:nvSpPr>
        <p:spPr>
          <a:xfrm>
            <a:off x="927850" y="2362869"/>
            <a:ext cx="10515600" cy="40527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2133"/>
              </a:spcAft>
              <a:buClr>
                <a:schemeClr val="dk1"/>
              </a:buClr>
              <a:buSzPts val="2800"/>
              <a:buNone/>
            </a:pPr>
            <a:r>
              <a:rPr lang="en" sz="3100" dirty="0">
                <a:solidFill>
                  <a:srgbClr val="3647B6"/>
                </a:solidFill>
              </a:rPr>
              <a:t>Gathering information on student and family concerns</a:t>
            </a:r>
            <a:endParaRPr sz="3100" dirty="0">
              <a:solidFill>
                <a:srgbClr val="3647B6"/>
              </a:solidFill>
            </a:endParaRPr>
          </a:p>
        </p:txBody>
      </p:sp>
      <p:pic>
        <p:nvPicPr>
          <p:cNvPr id="489" name="Google Shape;489;p31" descr="Box for student and parents to write concerns about what they want this IEP to address."/>
          <p:cNvPicPr preferRelativeResize="0"/>
          <p:nvPr/>
        </p:nvPicPr>
        <p:blipFill rotWithShape="1">
          <a:blip r:embed="rId3">
            <a:alphaModFix/>
          </a:blip>
          <a:srcRect/>
          <a:stretch/>
        </p:blipFill>
        <p:spPr>
          <a:xfrm>
            <a:off x="401600" y="3292656"/>
            <a:ext cx="11388801" cy="1934983"/>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49803"/>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5" name="Google Shape;495;p32" descr="Where does family engagement come up in the new IEP forms?"/>
          <p:cNvSpPr txBox="1">
            <a:spLocks noGrp="1"/>
          </p:cNvSpPr>
          <p:nvPr>
            <p:ph type="title"/>
          </p:nvPr>
        </p:nvSpPr>
        <p:spPr>
          <a:xfrm>
            <a:off x="838200" y="441326"/>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3866"/>
              <a:buFont typeface="Arial"/>
              <a:buNone/>
            </a:pPr>
            <a:r>
              <a:rPr lang="en" sz="3866" dirty="0"/>
              <a:t>Where does family engagement come up in the new IEP forms? </a:t>
            </a:r>
            <a:r>
              <a:rPr lang="en" sz="3866" dirty="0">
                <a:solidFill>
                  <a:schemeClr val="accent1">
                    <a:lumMod val="50000"/>
                  </a:schemeClr>
                </a:solidFill>
              </a:rPr>
              <a:t>(continued) </a:t>
            </a:r>
            <a:endParaRPr sz="3866" dirty="0">
              <a:solidFill>
                <a:schemeClr val="accent1">
                  <a:lumMod val="50000"/>
                </a:schemeClr>
              </a:solidFill>
            </a:endParaRPr>
          </a:p>
        </p:txBody>
      </p:sp>
      <p:sp>
        <p:nvSpPr>
          <p:cNvPr id="494" name="Google Shape;494;p32" descr="Highlighting the student’s vision for the future and incorporating family perspectives into the team vision statement&#10;"/>
          <p:cNvSpPr txBox="1">
            <a:spLocks noGrp="1"/>
          </p:cNvSpPr>
          <p:nvPr>
            <p:ph type="body" idx="1"/>
          </p:nvPr>
        </p:nvSpPr>
        <p:spPr>
          <a:xfrm>
            <a:off x="838200" y="1941063"/>
            <a:ext cx="10515600" cy="40527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2133"/>
              </a:spcAft>
              <a:buClr>
                <a:schemeClr val="dk1"/>
              </a:buClr>
              <a:buSzPts val="2800"/>
              <a:buNone/>
            </a:pPr>
            <a:r>
              <a:rPr lang="en" dirty="0">
                <a:solidFill>
                  <a:srgbClr val="3647B6"/>
                </a:solidFill>
              </a:rPr>
              <a:t>Highlighting the student’s vision for the future and incorporating family perspectives into the team vision statement</a:t>
            </a:r>
            <a:endParaRPr dirty="0">
              <a:solidFill>
                <a:srgbClr val="3647B6"/>
              </a:solidFill>
            </a:endParaRPr>
          </a:p>
        </p:txBody>
      </p:sp>
      <p:pic>
        <p:nvPicPr>
          <p:cNvPr id="497" name="Google Shape;497;p32" descr="student and team vision table for family engagement comment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40516" y="3229542"/>
            <a:ext cx="6110967" cy="1825933"/>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49803"/>
              </a:srgbClr>
            </a:outerShdw>
          </a:effectLst>
        </p:spPr>
      </p:pic>
      <p:sp>
        <p:nvSpPr>
          <p:cNvPr id="496" name="Google Shape;496;p32" descr="And throughout the IEP, where teams should be attentive to family questions, suggestions, and concerns&#10;"/>
          <p:cNvSpPr txBox="1">
            <a:spLocks noGrp="1"/>
          </p:cNvSpPr>
          <p:nvPr>
            <p:ph type="body" idx="4294967295"/>
          </p:nvPr>
        </p:nvSpPr>
        <p:spPr>
          <a:xfrm>
            <a:off x="893762" y="5121314"/>
            <a:ext cx="10460100" cy="11397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1000"/>
              </a:spcBef>
              <a:spcAft>
                <a:spcPts val="2133"/>
              </a:spcAft>
              <a:buClr>
                <a:schemeClr val="dk1"/>
              </a:buClr>
              <a:buSzPts val="2800"/>
              <a:buNone/>
            </a:pPr>
            <a:r>
              <a:rPr lang="en" dirty="0">
                <a:solidFill>
                  <a:srgbClr val="3647B6"/>
                </a:solidFill>
              </a:rPr>
              <a:t>And </a:t>
            </a:r>
            <a:r>
              <a:rPr lang="en" b="1" dirty="0">
                <a:solidFill>
                  <a:srgbClr val="3647B6"/>
                </a:solidFill>
              </a:rPr>
              <a:t>throughout the IEP</a:t>
            </a:r>
            <a:r>
              <a:rPr lang="en" dirty="0">
                <a:solidFill>
                  <a:srgbClr val="3647B6"/>
                </a:solidFill>
              </a:rPr>
              <a:t>, where teams should be attentive to family questions, suggestions, and concerns</a:t>
            </a:r>
            <a:endParaRPr dirty="0">
              <a:solidFill>
                <a:srgbClr val="3647B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3" name="Google Shape;503;p33" descr="What are some promising practices that can help in this process?"/>
          <p:cNvSpPr txBox="1">
            <a:spLocks noGrp="1"/>
          </p:cNvSpPr>
          <p:nvPr>
            <p:ph type="title"/>
          </p:nvPr>
        </p:nvSpPr>
        <p:spPr>
          <a:xfrm>
            <a:off x="838200" y="441326"/>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000"/>
              <a:buFont typeface="Arial"/>
              <a:buNone/>
            </a:pPr>
            <a:r>
              <a:rPr lang="en" sz="4000" dirty="0"/>
              <a:t>What are some promising practices that can help in this process?</a:t>
            </a:r>
            <a:endParaRPr sz="4000" dirty="0"/>
          </a:p>
        </p:txBody>
      </p:sp>
      <p:sp>
        <p:nvSpPr>
          <p:cNvPr id="502" name="Google Shape;502;p33" descr="Structure IEP meetings thoughtfully so family members feel welcomed and included rather than overwhelmed&#10;"/>
          <p:cNvSpPr txBox="1">
            <a:spLocks noGrp="1"/>
          </p:cNvSpPr>
          <p:nvPr>
            <p:ph type="body" idx="1"/>
          </p:nvPr>
        </p:nvSpPr>
        <p:spPr>
          <a:xfrm>
            <a:off x="838175" y="1957302"/>
            <a:ext cx="10515600" cy="4052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000"/>
              </a:spcBef>
              <a:spcAft>
                <a:spcPts val="2133"/>
              </a:spcAft>
              <a:buClr>
                <a:schemeClr val="dk1"/>
              </a:buClr>
              <a:buSzPts val="2800"/>
              <a:buNone/>
            </a:pPr>
            <a:r>
              <a:rPr lang="en" dirty="0"/>
              <a:t>Structure IEP meetings thoughtfully so family members feel welcomed and included rather than overwhelmed</a:t>
            </a:r>
            <a:endParaRPr dirty="0"/>
          </a:p>
        </p:txBody>
      </p:sp>
      <p:sp>
        <p:nvSpPr>
          <p:cNvPr id="504" name="Google Shape;504;p33" descr="Staff at School F are intentional about how they enter the IEP meeting so families don’t feel overwhelmed. The special education teacher leading the meeting brings staff in gradually so that they can introduce themselves to the family one at a time—typically beginning with the school psychologist, then specialists, then the student’s general education teacher, and ending with the adjustment counselor, who most families already know. &#10;"/>
          <p:cNvSpPr txBox="1"/>
          <p:nvPr/>
        </p:nvSpPr>
        <p:spPr>
          <a:xfrm>
            <a:off x="1482127" y="3351176"/>
            <a:ext cx="9227700" cy="2832300"/>
          </a:xfrm>
          <a:prstGeom prst="rect">
            <a:avLst/>
          </a:prstGeom>
          <a:solidFill>
            <a:srgbClr val="AFCBFD"/>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prstClr val="black"/>
                </a:solidFill>
                <a:effectLst/>
                <a:uLnTx/>
                <a:uFillTx/>
                <a:latin typeface="Arial"/>
                <a:ea typeface="Arial"/>
                <a:cs typeface="Arial"/>
                <a:sym typeface="Arial"/>
              </a:rPr>
              <a:t>Staff at School F are </a:t>
            </a:r>
            <a:r>
              <a:rPr kumimoji="0" lang="en" sz="2400" b="0" i="0" u="none" strike="noStrike" kern="1200" cap="none" spc="0" normalizeH="0" baseline="0" noProof="0" dirty="0">
                <a:ln>
                  <a:noFill/>
                </a:ln>
                <a:solidFill>
                  <a:prstClr val="black"/>
                </a:solidFill>
                <a:effectLst/>
                <a:highlight>
                  <a:srgbClr val="FFFF00"/>
                </a:highlight>
                <a:uLnTx/>
                <a:uFillTx/>
                <a:latin typeface="Arial"/>
                <a:ea typeface="Arial"/>
                <a:cs typeface="Arial"/>
                <a:sym typeface="Arial"/>
              </a:rPr>
              <a:t>intentional about how they enter the IEP meeting so families don’t feel overwhelmed</a:t>
            </a:r>
            <a:r>
              <a:rPr kumimoji="0" lang="en" sz="2400" b="0" i="0" u="none" strike="noStrike" kern="1200" cap="none" spc="0" normalizeH="0" baseline="0" noProof="0" dirty="0">
                <a:ln>
                  <a:noFill/>
                </a:ln>
                <a:solidFill>
                  <a:prstClr val="black"/>
                </a:solidFill>
                <a:effectLst/>
                <a:uLnTx/>
                <a:uFillTx/>
                <a:latin typeface="Arial"/>
                <a:ea typeface="Arial"/>
                <a:cs typeface="Arial"/>
                <a:sym typeface="Arial"/>
              </a:rPr>
              <a:t>. The special education teacher leading the meeting brings staff in gradually so that they can introduce themselves to the family one at a time—typically beginning with the school psychologist, then specialists, then the student’s general education teacher, and ending with the adjustment counselor, who most families already know. </a:t>
            </a:r>
            <a:endParaRPr kumimoji="0" sz="2400" b="0" i="0" u="none" strike="noStrike" kern="1200" cap="none" spc="0" normalizeH="0" baseline="0" noProof="0" dirty="0">
              <a:ln>
                <a:noFill/>
              </a:ln>
              <a:solidFill>
                <a:prstClr val="black"/>
              </a:solidFill>
              <a:effectLst/>
              <a:uLnTx/>
              <a:uFillTx/>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0" name="Google Shape;510;p34" descr="What are some promising practices that can help in this process?"/>
          <p:cNvSpPr txBox="1">
            <a:spLocks noGrp="1"/>
          </p:cNvSpPr>
          <p:nvPr>
            <p:ph type="title"/>
          </p:nvPr>
        </p:nvSpPr>
        <p:spPr>
          <a:xfrm>
            <a:off x="838200" y="441326"/>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000"/>
              <a:buFont typeface="Arial"/>
              <a:buNone/>
            </a:pPr>
            <a:r>
              <a:rPr lang="en" sz="4000" dirty="0"/>
              <a:t>What are some promising practices that can help in this process? </a:t>
            </a:r>
            <a:r>
              <a:rPr lang="en" sz="4000" dirty="0">
                <a:solidFill>
                  <a:schemeClr val="accent1">
                    <a:lumMod val="50000"/>
                  </a:schemeClr>
                </a:solidFill>
              </a:rPr>
              <a:t>page2</a:t>
            </a:r>
            <a:endParaRPr sz="4000" dirty="0"/>
          </a:p>
        </p:txBody>
      </p:sp>
      <p:sp>
        <p:nvSpPr>
          <p:cNvPr id="509" name="Google Shape;509;p34" descr="Center student strengths by “strength mapping” during IEP meetings&#10;"/>
          <p:cNvSpPr txBox="1">
            <a:spLocks noGrp="1"/>
          </p:cNvSpPr>
          <p:nvPr>
            <p:ph type="body" idx="1"/>
          </p:nvPr>
        </p:nvSpPr>
        <p:spPr>
          <a:xfrm>
            <a:off x="338000" y="2153932"/>
            <a:ext cx="3549600" cy="4052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000"/>
              </a:spcBef>
              <a:spcAft>
                <a:spcPts val="2133"/>
              </a:spcAft>
              <a:buClr>
                <a:schemeClr val="dk1"/>
              </a:buClr>
              <a:buSzPts val="2800"/>
              <a:buNone/>
            </a:pPr>
            <a:r>
              <a:rPr lang="en" dirty="0"/>
              <a:t>Center student strengths by “strength mapping” during IEP meetings</a:t>
            </a:r>
            <a:endParaRPr dirty="0"/>
          </a:p>
        </p:txBody>
      </p:sp>
      <p:sp>
        <p:nvSpPr>
          <p:cNvPr id="511" name="Google Shape;511;p34" descr="School F has implemented “strength mapping” in every IEP meeting. The meeting begins with each attendee stating one strength that the student possesses. They record strengths on a poster as a web of attributes surrounding the student’s name and hang the poster on the wall throughout the meeting. They have found that the exercise empowers families at the onset to be active participants throughout the meeting. Families and students love having the strength map to take home, and many students choose to display it in their bedrooms.&#10;"/>
          <p:cNvSpPr txBox="1"/>
          <p:nvPr/>
        </p:nvSpPr>
        <p:spPr>
          <a:xfrm>
            <a:off x="4216428" y="2052475"/>
            <a:ext cx="7630200" cy="4309800"/>
          </a:xfrm>
          <a:prstGeom prst="rect">
            <a:avLst/>
          </a:prstGeom>
          <a:solidFill>
            <a:srgbClr val="AFCBFD"/>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prstClr val="black"/>
                </a:solidFill>
                <a:effectLst/>
                <a:uLnTx/>
                <a:uFillTx/>
                <a:latin typeface="Arial"/>
                <a:ea typeface="Arial"/>
                <a:cs typeface="Arial"/>
                <a:sym typeface="Arial"/>
              </a:rPr>
              <a:t>School F has implemented </a:t>
            </a:r>
            <a:r>
              <a:rPr kumimoji="0" lang="en" sz="2400" b="0" i="0" u="none" strike="noStrike" kern="1200" cap="none" spc="0" normalizeH="0" baseline="0" noProof="0" dirty="0">
                <a:ln>
                  <a:noFill/>
                </a:ln>
                <a:solidFill>
                  <a:prstClr val="black"/>
                </a:solidFill>
                <a:effectLst/>
                <a:highlight>
                  <a:srgbClr val="FFFF00"/>
                </a:highlight>
                <a:uLnTx/>
                <a:uFillTx/>
                <a:latin typeface="Arial"/>
                <a:ea typeface="Arial"/>
                <a:cs typeface="Arial"/>
                <a:sym typeface="Arial"/>
              </a:rPr>
              <a:t>“strength mapping” in every IEP meeting</a:t>
            </a:r>
            <a:r>
              <a:rPr kumimoji="0" lang="en" sz="2400" b="0" i="0" u="none" strike="noStrike" kern="1200" cap="none" spc="0" normalizeH="0" baseline="0" noProof="0" dirty="0">
                <a:ln>
                  <a:noFill/>
                </a:ln>
                <a:solidFill>
                  <a:prstClr val="black"/>
                </a:solidFill>
                <a:effectLst/>
                <a:uLnTx/>
                <a:uFillTx/>
                <a:latin typeface="Arial"/>
                <a:ea typeface="Arial"/>
                <a:cs typeface="Arial"/>
                <a:sym typeface="Arial"/>
              </a:rPr>
              <a:t>. The meeting begins with each attendee stating one strength that the student possesses. They record strengths on a poster as a web of attributes surrounding the student’s name and hang the poster on the wall throughout the meeting. They have found that the exercise empowers families at the onset to be active participants throughout the meeting. Families and students love having the strength map to take home, and many students choose to display it in their bedrooms.</a:t>
            </a:r>
            <a:endParaRPr kumimoji="0" sz="2400" b="0" i="0" u="none" strike="noStrike" kern="1200" cap="none" spc="0" normalizeH="0" baseline="0" noProof="0" dirty="0">
              <a:ln>
                <a:noFill/>
              </a:ln>
              <a:solidFill>
                <a:prstClr val="black"/>
              </a:solidFill>
              <a:effectLst/>
              <a:uLnTx/>
              <a:uFillTx/>
              <a:latin typeface="Arial"/>
              <a:ea typeface="Arial"/>
              <a:cs typeface="Arial"/>
              <a:sym typeface="Arial"/>
            </a:endParaRPr>
          </a:p>
        </p:txBody>
      </p:sp>
      <p:pic>
        <p:nvPicPr>
          <p:cNvPr id="512" name="Google Shape;512;p34">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5788" y="4398675"/>
            <a:ext cx="2974725" cy="1832276"/>
          </a:xfrm>
          <a:prstGeom prst="rect">
            <a:avLst/>
          </a:prstGeom>
          <a:no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8" name="Google Shape;518;p35" descr="What are some promising practices that can help in this process?"/>
          <p:cNvSpPr txBox="1">
            <a:spLocks noGrp="1"/>
          </p:cNvSpPr>
          <p:nvPr>
            <p:ph type="title"/>
          </p:nvPr>
        </p:nvSpPr>
        <p:spPr>
          <a:xfrm>
            <a:off x="838200" y="441326"/>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000"/>
              <a:buFont typeface="Arial"/>
              <a:buNone/>
            </a:pPr>
            <a:r>
              <a:rPr lang="en" sz="4000" dirty="0"/>
              <a:t>What are some promising practices that can help in this process? </a:t>
            </a:r>
            <a:r>
              <a:rPr lang="en-US" sz="4000" dirty="0">
                <a:solidFill>
                  <a:schemeClr val="accent1">
                    <a:lumMod val="50000"/>
                  </a:schemeClr>
                </a:solidFill>
              </a:rPr>
              <a:t>P</a:t>
            </a:r>
            <a:r>
              <a:rPr lang="en" sz="4000" dirty="0">
                <a:solidFill>
                  <a:schemeClr val="accent1">
                    <a:lumMod val="50000"/>
                  </a:schemeClr>
                </a:solidFill>
              </a:rPr>
              <a:t>age 3</a:t>
            </a:r>
            <a:endParaRPr sz="4000" dirty="0"/>
          </a:p>
        </p:txBody>
      </p:sp>
      <p:sp>
        <p:nvSpPr>
          <p:cNvPr id="517" name="Google Shape;517;p35" descr="If possible, offer pre- and post-IEP meetings to ensure families are comfortable with the process and result&#10;"/>
          <p:cNvSpPr txBox="1">
            <a:spLocks noGrp="1"/>
          </p:cNvSpPr>
          <p:nvPr>
            <p:ph type="body" idx="1"/>
          </p:nvPr>
        </p:nvSpPr>
        <p:spPr>
          <a:xfrm>
            <a:off x="1032450" y="1982080"/>
            <a:ext cx="10515600" cy="4052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000"/>
              </a:spcBef>
              <a:spcAft>
                <a:spcPts val="2133"/>
              </a:spcAft>
              <a:buClr>
                <a:schemeClr val="dk1"/>
              </a:buClr>
              <a:buSzPts val="2800"/>
              <a:buNone/>
            </a:pPr>
            <a:r>
              <a:rPr lang="en" dirty="0"/>
              <a:t>If possible, offer pre- and post-IEP meetings to ensure families are comfortable with the process and result</a:t>
            </a:r>
            <a:endParaRPr dirty="0"/>
          </a:p>
        </p:txBody>
      </p:sp>
      <p:sp>
        <p:nvSpPr>
          <p:cNvPr id="519" name="Google Shape;519;p35" descr="School F holds pre- and post-IEP meetings for families. The pre-meetings run for approximately 15-20 minutes and cover what to expect during the IEP meeting. Post-meetings are longer (generally 30-45 minutes) and include a section-by-section discussion of the student’s IEP so that the family fully understands the services that will be provided. As a result of these meetings, the school has had very few IEPs rejected by families. &#10;"/>
          <p:cNvSpPr txBox="1"/>
          <p:nvPr/>
        </p:nvSpPr>
        <p:spPr>
          <a:xfrm>
            <a:off x="1095457" y="3352800"/>
            <a:ext cx="10001100" cy="2832300"/>
          </a:xfrm>
          <a:prstGeom prst="rect">
            <a:avLst/>
          </a:prstGeom>
          <a:solidFill>
            <a:srgbClr val="AFCBFD"/>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prstClr val="black"/>
                </a:solidFill>
                <a:effectLst/>
                <a:uLnTx/>
                <a:uFillTx/>
                <a:latin typeface="Arial"/>
                <a:ea typeface="Arial"/>
                <a:cs typeface="Arial"/>
                <a:sym typeface="Arial"/>
              </a:rPr>
              <a:t>School F holds </a:t>
            </a:r>
            <a:r>
              <a:rPr kumimoji="0" lang="en" sz="2400" b="0" i="0" u="none" strike="noStrike" kern="1200" cap="none" spc="0" normalizeH="0" baseline="0" noProof="0" dirty="0">
                <a:ln>
                  <a:noFill/>
                </a:ln>
                <a:solidFill>
                  <a:prstClr val="black"/>
                </a:solidFill>
                <a:effectLst/>
                <a:highlight>
                  <a:srgbClr val="FFFF00"/>
                </a:highlight>
                <a:uLnTx/>
                <a:uFillTx/>
                <a:latin typeface="Arial"/>
                <a:ea typeface="Arial"/>
                <a:cs typeface="Arial"/>
                <a:sym typeface="Arial"/>
              </a:rPr>
              <a:t>pre- and post-IEP meetings </a:t>
            </a:r>
            <a:r>
              <a:rPr kumimoji="0" lang="en" sz="2400" b="0" i="0" u="none" strike="noStrike" kern="1200" cap="none" spc="0" normalizeH="0" baseline="0" noProof="0" dirty="0">
                <a:ln>
                  <a:noFill/>
                </a:ln>
                <a:solidFill>
                  <a:prstClr val="black"/>
                </a:solidFill>
                <a:effectLst/>
                <a:uLnTx/>
                <a:uFillTx/>
                <a:latin typeface="Arial"/>
                <a:ea typeface="Arial"/>
                <a:cs typeface="Arial"/>
                <a:sym typeface="Arial"/>
              </a:rPr>
              <a:t>for families. The pre-meetings run for approximately 15-20 minutes and cover what to expect during the IEP meeting. Post-meetings are longer (generally 30-45 minutes) and include a section-by-section discussion of the student’s IEP so that the family fully understands the services that will be provided. As a result of these meetings, the school has had very few IEPs rejected by families. </a:t>
            </a:r>
            <a:endParaRPr kumimoji="0" sz="2400" b="0" i="0" u="none" strike="noStrike" kern="1200" cap="none" spc="0" normalizeH="0" baseline="0" noProof="0" dirty="0">
              <a:ln>
                <a:noFill/>
              </a:ln>
              <a:solidFill>
                <a:prstClr val="black"/>
              </a:solidFill>
              <a:effectLst/>
              <a:uLnTx/>
              <a:uFillTx/>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5" name="Google Shape;525;p36" descr="What are some promising practices that can help in this process?"/>
          <p:cNvSpPr txBox="1">
            <a:spLocks noGrp="1"/>
          </p:cNvSpPr>
          <p:nvPr>
            <p:ph type="title"/>
          </p:nvPr>
        </p:nvSpPr>
        <p:spPr>
          <a:xfrm>
            <a:off x="838200" y="441326"/>
            <a:ext cx="10515600" cy="10428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000"/>
              <a:buFont typeface="Arial"/>
              <a:buNone/>
            </a:pPr>
            <a:r>
              <a:rPr lang="en" sz="4000" dirty="0"/>
              <a:t>What are some promising practices that can help in this process? </a:t>
            </a:r>
            <a:r>
              <a:rPr lang="en-US" sz="4000" dirty="0">
                <a:solidFill>
                  <a:schemeClr val="accent1">
                    <a:lumMod val="50000"/>
                  </a:schemeClr>
                </a:solidFill>
              </a:rPr>
              <a:t>P</a:t>
            </a:r>
            <a:r>
              <a:rPr lang="en" sz="4000">
                <a:solidFill>
                  <a:schemeClr val="accent1">
                    <a:lumMod val="50000"/>
                  </a:schemeClr>
                </a:solidFill>
              </a:rPr>
              <a:t>age 4</a:t>
            </a:r>
            <a:endParaRPr sz="4000" dirty="0"/>
          </a:p>
        </p:txBody>
      </p:sp>
      <p:sp>
        <p:nvSpPr>
          <p:cNvPr id="524" name="Google Shape;524;p36" descr="Think proactively about how to build relationships with families and convey critical information—including before the evaluation process begins.&#10;"/>
          <p:cNvSpPr txBox="1">
            <a:spLocks noGrp="1"/>
          </p:cNvSpPr>
          <p:nvPr>
            <p:ph type="body" idx="1"/>
          </p:nvPr>
        </p:nvSpPr>
        <p:spPr>
          <a:xfrm>
            <a:off x="821700" y="1832444"/>
            <a:ext cx="10515600" cy="4052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1000"/>
              </a:spcBef>
              <a:spcAft>
                <a:spcPts val="2133"/>
              </a:spcAft>
              <a:buClr>
                <a:schemeClr val="dk1"/>
              </a:buClr>
              <a:buSzPts val="2800"/>
              <a:buNone/>
            </a:pPr>
            <a:r>
              <a:rPr lang="en" dirty="0"/>
              <a:t>Think proactively about how to build relationships with families and convey critical information—including before the evaluation process begins.</a:t>
            </a:r>
            <a:endParaRPr dirty="0"/>
          </a:p>
        </p:txBody>
      </p:sp>
      <p:sp>
        <p:nvSpPr>
          <p:cNvPr id="526" name="Google Shape;526;p36" descr="District E developed a website containing resources informing families about the special education referral process, tiered interventions, and the District Curriculum Accommodation Plan, centralizing resources in one place.&#10;"/>
          <p:cNvSpPr txBox="1"/>
          <p:nvPr/>
        </p:nvSpPr>
        <p:spPr>
          <a:xfrm>
            <a:off x="461683" y="3550008"/>
            <a:ext cx="5094900" cy="2832300"/>
          </a:xfrm>
          <a:prstGeom prst="rect">
            <a:avLst/>
          </a:prstGeom>
          <a:solidFill>
            <a:srgbClr val="AFCBFD"/>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prstClr val="black"/>
                </a:solidFill>
                <a:effectLst/>
                <a:uLnTx/>
                <a:uFillTx/>
                <a:latin typeface="Arial"/>
                <a:ea typeface="Arial"/>
                <a:cs typeface="Arial"/>
                <a:sym typeface="Arial"/>
              </a:rPr>
              <a:t>District E developed a </a:t>
            </a:r>
            <a:r>
              <a:rPr kumimoji="0" lang="en" sz="2400" b="0" i="0" u="none" strike="noStrike" kern="1200" cap="none" spc="0" normalizeH="0" baseline="0" noProof="0" dirty="0">
                <a:ln>
                  <a:noFill/>
                </a:ln>
                <a:solidFill>
                  <a:prstClr val="black"/>
                </a:solidFill>
                <a:effectLst/>
                <a:highlight>
                  <a:srgbClr val="FFFF00"/>
                </a:highlight>
                <a:uLnTx/>
                <a:uFillTx/>
                <a:latin typeface="Arial"/>
                <a:ea typeface="Arial"/>
                <a:cs typeface="Arial"/>
                <a:sym typeface="Arial"/>
              </a:rPr>
              <a:t>website containing resources </a:t>
            </a:r>
            <a:r>
              <a:rPr kumimoji="0" lang="en" sz="2400" b="0" i="0" u="none" strike="noStrike" kern="1200" cap="none" spc="0" normalizeH="0" baseline="0" noProof="0" dirty="0">
                <a:ln>
                  <a:noFill/>
                </a:ln>
                <a:solidFill>
                  <a:prstClr val="black"/>
                </a:solidFill>
                <a:effectLst/>
                <a:uLnTx/>
                <a:uFillTx/>
                <a:latin typeface="Arial"/>
                <a:ea typeface="Arial"/>
                <a:cs typeface="Arial"/>
                <a:sym typeface="Arial"/>
              </a:rPr>
              <a:t>informing families about the special education referral process, tiered interventions, and the District Curriculum Accommodation Plan, centralizing resources in one place.</a:t>
            </a:r>
            <a:endParaRPr kumimoji="0" sz="24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527" name="Google Shape;527;p36" descr="School F partnered with their local food pantry. School personnel staffed a table and distributed supplies to families as a means to initiate conversation. The school also established a presence at dinners hosted by their local Boys and Girls Club. This work fostered trust and camaraderie with families.&#10;"/>
          <p:cNvSpPr txBox="1"/>
          <p:nvPr/>
        </p:nvSpPr>
        <p:spPr>
          <a:xfrm>
            <a:off x="6019800" y="3180701"/>
            <a:ext cx="5703600" cy="3201600"/>
          </a:xfrm>
          <a:prstGeom prst="rect">
            <a:avLst/>
          </a:prstGeom>
          <a:solidFill>
            <a:srgbClr val="AFCBFD"/>
          </a:solidFill>
          <a:ln w="9525"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prstClr val="black"/>
                </a:solidFill>
                <a:effectLst/>
                <a:uLnTx/>
                <a:uFillTx/>
                <a:latin typeface="Arial"/>
                <a:ea typeface="Arial"/>
                <a:cs typeface="Arial"/>
                <a:sym typeface="Arial"/>
              </a:rPr>
              <a:t>School F </a:t>
            </a:r>
            <a:r>
              <a:rPr kumimoji="0" lang="en" sz="2400" b="0" i="0" u="none" strike="noStrike" kern="1200" cap="none" spc="0" normalizeH="0" baseline="0" noProof="0" dirty="0">
                <a:ln>
                  <a:noFill/>
                </a:ln>
                <a:solidFill>
                  <a:prstClr val="black"/>
                </a:solidFill>
                <a:effectLst/>
                <a:highlight>
                  <a:srgbClr val="FFFF00"/>
                </a:highlight>
                <a:uLnTx/>
                <a:uFillTx/>
                <a:latin typeface="Arial"/>
                <a:ea typeface="Arial"/>
                <a:cs typeface="Arial"/>
                <a:sym typeface="Arial"/>
              </a:rPr>
              <a:t>partnered with their local food pantry</a:t>
            </a:r>
            <a:r>
              <a:rPr kumimoji="0" lang="en" sz="2400" b="0" i="0" u="none" strike="noStrike" kern="1200" cap="none" spc="0" normalizeH="0" baseline="0" noProof="0" dirty="0">
                <a:ln>
                  <a:noFill/>
                </a:ln>
                <a:solidFill>
                  <a:prstClr val="black"/>
                </a:solidFill>
                <a:effectLst/>
                <a:uLnTx/>
                <a:uFillTx/>
                <a:latin typeface="Arial"/>
                <a:ea typeface="Arial"/>
                <a:cs typeface="Arial"/>
                <a:sym typeface="Arial"/>
              </a:rPr>
              <a:t>. School personnel staffed a table and distributed supplies to families as a means to initiate conversation. The school also established a presence at dinners hosted by their local Boys and Girls Club. This work fostered trust and camaraderie with families.</a:t>
            </a:r>
            <a:endParaRPr kumimoji="0" sz="2400" b="0" i="0" u="none" strike="noStrike" kern="1200" cap="none" spc="0" normalizeH="0" baseline="0" noProof="0" dirty="0">
              <a:ln>
                <a:noFill/>
              </a:ln>
              <a:solidFill>
                <a:prstClr val="black"/>
              </a:solidFill>
              <a:effectLst/>
              <a:uLnTx/>
              <a:uFillTx/>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2B52-10D4-4D36-B9E9-B226811638F6}"/>
              </a:ext>
            </a:extLst>
          </p:cNvPr>
          <p:cNvSpPr>
            <a:spLocks noGrp="1"/>
          </p:cNvSpPr>
          <p:nvPr>
            <p:ph type="title"/>
          </p:nvPr>
        </p:nvSpPr>
        <p:spPr/>
        <p:txBody>
          <a:bodyPr/>
          <a:lstStyle/>
          <a:p>
            <a:pPr algn="ctr"/>
            <a:r>
              <a:rPr lang="en-US"/>
              <a:t>General Supervision Update</a:t>
            </a:r>
          </a:p>
        </p:txBody>
      </p:sp>
    </p:spTree>
    <p:extLst>
      <p:ext uri="{BB962C8B-B14F-4D97-AF65-F5344CB8AC3E}">
        <p14:creationId xmlns:p14="http://schemas.microsoft.com/office/powerpoint/2010/main" val="2819901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E6B6-E6FC-4375-929E-8BBD52DEA57F}"/>
              </a:ext>
            </a:extLst>
          </p:cNvPr>
          <p:cNvSpPr>
            <a:spLocks noGrp="1"/>
          </p:cNvSpPr>
          <p:nvPr>
            <p:ph type="title"/>
          </p:nvPr>
        </p:nvSpPr>
        <p:spPr/>
        <p:txBody>
          <a:bodyPr>
            <a:normAutofit fontScale="90000"/>
          </a:bodyPr>
          <a:lstStyle/>
          <a:p>
            <a:pPr marL="0" indent="0"/>
            <a:br>
              <a:rPr lang="en-US" sz="3600"/>
            </a:br>
            <a:br>
              <a:rPr lang="en-US" sz="3600"/>
            </a:br>
            <a:r>
              <a:rPr lang="en-US" sz="3600"/>
              <a:t>States </a:t>
            </a:r>
            <a:r>
              <a:rPr lang="en-US" sz="3600">
                <a:solidFill>
                  <a:srgbClr val="000000"/>
                </a:solidFill>
              </a:rPr>
              <a:t>must have a </a:t>
            </a:r>
            <a:r>
              <a:rPr lang="en-US" sz="3600" b="1">
                <a:solidFill>
                  <a:srgbClr val="000000"/>
                </a:solidFill>
              </a:rPr>
              <a:t>system of general supervision </a:t>
            </a:r>
            <a:r>
              <a:rPr lang="en-US" sz="3600">
                <a:solidFill>
                  <a:srgbClr val="000000"/>
                </a:solidFill>
              </a:rPr>
              <a:t>– an accountability and support system – that monitors local education agencies (LEAs) and assists LEAs to implement the Individuals with Disabilities Education Act (IDEA).</a:t>
            </a:r>
            <a:br>
              <a:rPr lang="en-US" sz="3600">
                <a:solidFill>
                  <a:srgbClr val="000000"/>
                </a:solidFill>
              </a:rPr>
            </a:br>
            <a:br>
              <a:rPr lang="en-US" sz="800">
                <a:solidFill>
                  <a:srgbClr val="000000"/>
                </a:solidFill>
              </a:rPr>
            </a:br>
            <a:br>
              <a:rPr lang="en-US" sz="800">
                <a:solidFill>
                  <a:srgbClr val="000000"/>
                </a:solidFill>
              </a:rPr>
            </a:br>
            <a:br>
              <a:rPr lang="en-US" sz="800">
                <a:solidFill>
                  <a:srgbClr val="000000"/>
                </a:solidFill>
              </a:rPr>
            </a:br>
            <a:br>
              <a:rPr lang="en-US" sz="800">
                <a:solidFill>
                  <a:srgbClr val="000000"/>
                </a:solidFill>
              </a:rPr>
            </a:br>
            <a:br>
              <a:rPr lang="en-US" sz="800">
                <a:solidFill>
                  <a:srgbClr val="000000"/>
                </a:solidFill>
              </a:rPr>
            </a:br>
            <a:r>
              <a:rPr lang="en-US" sz="4000"/>
              <a:t>Primary focus:</a:t>
            </a:r>
            <a:br>
              <a:rPr lang="en-US" sz="4000"/>
            </a:br>
            <a:r>
              <a:rPr lang="en-US" sz="4000"/>
              <a:t>Educational Results</a:t>
            </a:r>
            <a:br>
              <a:rPr lang="en-US" sz="4000"/>
            </a:br>
            <a:r>
              <a:rPr lang="en-US" sz="4000"/>
              <a:t>Functional Outcomes</a:t>
            </a:r>
            <a:br>
              <a:rPr lang="en-US"/>
            </a:br>
            <a:endParaRPr lang="en-US"/>
          </a:p>
        </p:txBody>
      </p:sp>
    </p:spTree>
    <p:extLst>
      <p:ext uri="{BB962C8B-B14F-4D97-AF65-F5344CB8AC3E}">
        <p14:creationId xmlns:p14="http://schemas.microsoft.com/office/powerpoint/2010/main" val="2182614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6606DF-85D9-CF4D-807C-57E822B011F1}"/>
              </a:ext>
            </a:extLst>
          </p:cNvPr>
          <p:cNvSpPr>
            <a:spLocks noGrp="1"/>
          </p:cNvSpPr>
          <p:nvPr>
            <p:ph type="title"/>
          </p:nvPr>
        </p:nvSpPr>
        <p:spPr/>
        <p:txBody>
          <a:bodyPr/>
          <a:lstStyle/>
          <a:p>
            <a:r>
              <a:rPr lang="en-US"/>
              <a:t>Coherence Matters!</a:t>
            </a:r>
          </a:p>
        </p:txBody>
      </p:sp>
      <p:sp>
        <p:nvSpPr>
          <p:cNvPr id="2" name="Slide Number Placeholder 1">
            <a:extLst>
              <a:ext uri="{FF2B5EF4-FFF2-40B4-BE49-F238E27FC236}">
                <a16:creationId xmlns:a16="http://schemas.microsoft.com/office/drawing/2014/main" id="{AB04F79A-D13C-5345-B5DE-AB1F328B4B02}"/>
              </a:ext>
              <a:ext uri="{C183D7F6-B498-43B3-948B-1728B52AA6E4}">
                <adec:decorative xmlns:adec="http://schemas.microsoft.com/office/drawing/2017/decorative" val="1"/>
              </a:ext>
            </a:extLst>
          </p:cNvPr>
          <p:cNvSpPr>
            <a:spLocks noGrp="1"/>
          </p:cNvSpPr>
          <p:nvPr>
            <p:ph type="sldNum" sz="quarter" idx="4"/>
          </p:nvPr>
        </p:nvSpPr>
        <p:spPr>
          <a:xfrm>
            <a:off x="8314269" y="4767264"/>
            <a:ext cx="372533"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B0462FEB-C181-8347-9EC4-DEDFCFCD9AD1}" type="slidenum">
              <a:rPr kumimoji="0" lang="en-US" sz="1200" b="0" i="0" u="none" strike="noStrike" kern="1200" cap="none" spc="0" normalizeH="0" baseline="0" noProof="0" smtClean="0">
                <a:ln>
                  <a:noFill/>
                </a:ln>
                <a:solidFill>
                  <a:srgbClr val="3A5898"/>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3A5898"/>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73BB951-5899-4345-A1F1-835B7EBF545E}"/>
              </a:ext>
            </a:extLst>
          </p:cNvPr>
          <p:cNvSpPr txBox="1"/>
          <p:nvPr/>
        </p:nvSpPr>
        <p:spPr>
          <a:xfrm>
            <a:off x="838200" y="1989056"/>
            <a:ext cx="515055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A5898"/>
                </a:solidFill>
                <a:effectLst/>
                <a:uLnTx/>
                <a:uFillTx/>
                <a:latin typeface="Verdana" panose="020B0604030504040204" pitchFamily="34" charset="0"/>
                <a:ea typeface="Verdana" panose="020B0604030504040204" pitchFamily="34" charset="0"/>
                <a:cs typeface="Verdana" panose="020B0604030504040204" pitchFamily="34" charset="0"/>
              </a:rPr>
              <a:t>Imagine a general supervision system as a sophisticated machine comprised of many interlocking gears that all must operate in concert to produce the desired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3A589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Three interlocking gears with the words &quot;General supervision system components must work together!&quot;">
            <a:extLst>
              <a:ext uri="{FF2B5EF4-FFF2-40B4-BE49-F238E27FC236}">
                <a16:creationId xmlns:a16="http://schemas.microsoft.com/office/drawing/2014/main" id="{1A2BCCD7-1E7E-A443-B778-F7D78970730C}"/>
              </a:ext>
            </a:extLst>
          </p:cNvPr>
          <p:cNvPicPr>
            <a:picLocks noChangeAspect="1"/>
          </p:cNvPicPr>
          <p:nvPr/>
        </p:nvPicPr>
        <p:blipFill>
          <a:blip r:embed="rId3"/>
          <a:stretch>
            <a:fillRect/>
          </a:stretch>
        </p:blipFill>
        <p:spPr>
          <a:xfrm>
            <a:off x="6361292" y="1168400"/>
            <a:ext cx="5221107" cy="4884261"/>
          </a:xfrm>
          <a:prstGeom prst="rect">
            <a:avLst/>
          </a:prstGeom>
        </p:spPr>
      </p:pic>
    </p:spTree>
    <p:extLst>
      <p:ext uri="{BB962C8B-B14F-4D97-AF65-F5344CB8AC3E}">
        <p14:creationId xmlns:p14="http://schemas.microsoft.com/office/powerpoint/2010/main" val="21987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p:txBody>
          <a:bodyPr/>
          <a:lstStyle/>
          <a:p>
            <a:pPr algn="ctr"/>
            <a:r>
              <a:rPr lang="en-US">
                <a:latin typeface="Arial"/>
                <a:cs typeface="Arial"/>
              </a:rPr>
              <a:t>Special Education Updates</a:t>
            </a:r>
          </a:p>
        </p:txBody>
      </p:sp>
    </p:spTree>
    <p:extLst>
      <p:ext uri="{BB962C8B-B14F-4D97-AF65-F5344CB8AC3E}">
        <p14:creationId xmlns:p14="http://schemas.microsoft.com/office/powerpoint/2010/main" val="26870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891677-45B7-08A0-012F-95FD5CDADF3B}"/>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a:t>Components of General Supervision</a:t>
            </a:r>
          </a:p>
        </p:txBody>
      </p:sp>
      <p:sp>
        <p:nvSpPr>
          <p:cNvPr id="4" name="Slide Number Placeholder 3">
            <a:extLst>
              <a:ext uri="{FF2B5EF4-FFF2-40B4-BE49-F238E27FC236}">
                <a16:creationId xmlns:a16="http://schemas.microsoft.com/office/drawing/2014/main" id="{E909991B-4260-4E1C-960C-CF4E64E80F53}"/>
              </a:ext>
              <a:ext uri="{C183D7F6-B498-43B3-948B-1728B52AA6E4}">
                <adec:decorative xmlns:adec="http://schemas.microsoft.com/office/drawing/2017/decorative" val="1"/>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pic>
        <p:nvPicPr>
          <p:cNvPr id="1026" name="Picture 2" descr="8 Key Components of General Supervision: &#10;Fiscal Management;&#10;Integrated Monitoring;&#10;Sustaining Compliance &amp; Improvement;&#10;Implementation of Policies &amp; Procedures;&#10;Technical Assistance &amp; Professional Development;&#10;Dispute Resolution; &#10;Data;&#10;SPP/APR">
            <a:extLst>
              <a:ext uri="{FF2B5EF4-FFF2-40B4-BE49-F238E27FC236}">
                <a16:creationId xmlns:a16="http://schemas.microsoft.com/office/drawing/2014/main" id="{08C1F2C0-48CB-47C3-B4C4-4BDB5EC87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1251789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653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2" name="Title 1">
            <a:extLst>
              <a:ext uri="{FF2B5EF4-FFF2-40B4-BE49-F238E27FC236}">
                <a16:creationId xmlns:a16="http://schemas.microsoft.com/office/drawing/2014/main" id="{50E3C096-9E96-605F-3C29-3C44B3EA9EDF}"/>
              </a:ext>
            </a:extLst>
          </p:cNvPr>
          <p:cNvSpPr>
            <a:spLocks noGrp="1"/>
          </p:cNvSpPr>
          <p:nvPr>
            <p:ph type="title" idx="4294967295"/>
          </p:nvPr>
        </p:nvSpPr>
        <p:spPr>
          <a:xfrm>
            <a:off x="415600" y="-763600"/>
            <a:ext cx="11360800" cy="763600"/>
          </a:xfrm>
        </p:spPr>
        <p:txBody>
          <a:bodyPr spcFirstLastPara="1" wrap="square" lIns="91425" tIns="91425" rIns="91425" bIns="91425" anchor="b" anchorCtr="0">
            <a:normAutofit/>
          </a:bodyPr>
          <a:lstStyle/>
          <a:p>
            <a:r>
              <a:rPr lang="en-US" dirty="0"/>
              <a:t>Cycle for Racial Equity Decision Making Tool</a:t>
            </a:r>
          </a:p>
        </p:txBody>
      </p:sp>
      <p:grpSp>
        <p:nvGrpSpPr>
          <p:cNvPr id="56" name="Google Shape;56;p14" descr="Cycle for the Racial Equity Decision Making Tool"/>
          <p:cNvGrpSpPr/>
          <p:nvPr/>
        </p:nvGrpSpPr>
        <p:grpSpPr>
          <a:xfrm>
            <a:off x="2708631" y="1060"/>
            <a:ext cx="6130213" cy="6719290"/>
            <a:chOff x="2940775" y="1059"/>
            <a:chExt cx="6130213" cy="6719290"/>
          </a:xfrm>
        </p:grpSpPr>
        <p:sp>
          <p:nvSpPr>
            <p:cNvPr id="57" name="Google Shape;57;p14"/>
            <p:cNvSpPr/>
            <p:nvPr/>
          </p:nvSpPr>
          <p:spPr>
            <a:xfrm>
              <a:off x="5209592" y="1059"/>
              <a:ext cx="1678800" cy="1678800"/>
            </a:xfrm>
            <a:prstGeom prst="ellipse">
              <a:avLst/>
            </a:prstGeom>
            <a:solidFill>
              <a:srgbClr val="073763"/>
            </a:solidFill>
            <a:ln w="25400"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 name="Google Shape;58;p14"/>
            <p:cNvSpPr txBox="1"/>
            <p:nvPr/>
          </p:nvSpPr>
          <p:spPr>
            <a:xfrm>
              <a:off x="5455456" y="246923"/>
              <a:ext cx="1187100" cy="1187100"/>
            </a:xfrm>
            <a:prstGeom prst="rect">
              <a:avLst/>
            </a:prstGeom>
            <a:noFill/>
            <a:ln>
              <a:noFill/>
            </a:ln>
          </p:spPr>
          <p:txBody>
            <a:bodyPr spcFirstLastPara="1" wrap="square" lIns="19067" tIns="19067" rIns="19067" bIns="190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100"/>
                <a:buFontTx/>
                <a:buNone/>
                <a:tabLst/>
                <a:defRPr/>
              </a:pPr>
              <a:r>
                <a:rPr kumimoji="0" lang="en" sz="1467" b="0" i="0" u="none" strike="noStrike" kern="0" cap="none" spc="0" normalizeH="0" baseline="0" noProof="0">
                  <a:ln>
                    <a:noFill/>
                  </a:ln>
                  <a:solidFill>
                    <a:srgbClr val="FFFFFF"/>
                  </a:solidFill>
                  <a:effectLst/>
                  <a:uLnTx/>
                  <a:uFillTx/>
                  <a:latin typeface="Arial"/>
                  <a:ea typeface="Arial"/>
                  <a:cs typeface="Arial"/>
                  <a:sym typeface="Arial"/>
                </a:rPr>
                <a:t>De</a:t>
              </a:r>
              <a:r>
                <a:rPr kumimoji="0" lang="en" sz="1467" b="0" i="0" u="none" strike="noStrike" kern="0" cap="none" spc="0" normalizeH="0" baseline="0" noProof="0">
                  <a:ln>
                    <a:noFill/>
                  </a:ln>
                  <a:solidFill>
                    <a:srgbClr val="FFFFFF"/>
                  </a:solidFill>
                  <a:effectLst/>
                  <a:uLnTx/>
                  <a:uFillTx/>
                  <a:latin typeface="Arial"/>
                  <a:ea typeface="+mn-ea"/>
                  <a:cs typeface="Arial"/>
                  <a:sym typeface="Arial"/>
                </a:rPr>
                <a:t>fine the Initiative</a:t>
              </a:r>
              <a:endParaRPr kumimoji="0" sz="1467"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 name="Google Shape;59;p14"/>
            <p:cNvSpPr/>
            <p:nvPr/>
          </p:nvSpPr>
          <p:spPr>
            <a:xfrm rot="1799900">
              <a:off x="6906492" y="1180935"/>
              <a:ext cx="445822" cy="566645"/>
            </a:xfrm>
            <a:prstGeom prst="rightArrow">
              <a:avLst>
                <a:gd name="adj1" fmla="val 60000"/>
                <a:gd name="adj2" fmla="val 50000"/>
              </a:avLst>
            </a:prstGeom>
            <a:solidFill>
              <a:srgbClr val="A9ADB8"/>
            </a:solid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 name="Google Shape;60;p14"/>
            <p:cNvSpPr txBox="1"/>
            <p:nvPr/>
          </p:nvSpPr>
          <p:spPr>
            <a:xfrm rot="1799449">
              <a:off x="6915347" y="1260737"/>
              <a:ext cx="312087" cy="339921"/>
            </a:xfrm>
            <a:prstGeom prst="rect">
              <a:avLst/>
            </a:prstGeom>
            <a:noFill/>
            <a:ln>
              <a:noFill/>
            </a:ln>
          </p:spPr>
          <p:txBody>
            <a:bodyPr spcFirstLastPara="1" wrap="square" lIns="0" tIns="0" rIns="0" bIns="0"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900"/>
                <a:buFontTx/>
                <a:buNone/>
                <a:tabLst/>
                <a:defRPr/>
              </a:pPr>
              <a:endParaRPr kumimoji="0" sz="2533"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1" name="Google Shape;61;p14"/>
            <p:cNvSpPr/>
            <p:nvPr/>
          </p:nvSpPr>
          <p:spPr>
            <a:xfrm>
              <a:off x="7392188" y="1261182"/>
              <a:ext cx="1678800" cy="1678800"/>
            </a:xfrm>
            <a:prstGeom prst="ellipse">
              <a:avLst/>
            </a:prstGeom>
            <a:solidFill>
              <a:srgbClr val="203B69"/>
            </a:solidFill>
            <a:ln w="25400"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 name="Google Shape;62;p14"/>
            <p:cNvSpPr txBox="1"/>
            <p:nvPr/>
          </p:nvSpPr>
          <p:spPr>
            <a:xfrm>
              <a:off x="7638052" y="1507046"/>
              <a:ext cx="1187100" cy="1187100"/>
            </a:xfrm>
            <a:prstGeom prst="rect">
              <a:avLst/>
            </a:prstGeom>
            <a:noFill/>
            <a:ln>
              <a:noFill/>
            </a:ln>
          </p:spPr>
          <p:txBody>
            <a:bodyPr spcFirstLastPara="1" wrap="square" lIns="19067" tIns="19067" rIns="19067" bIns="190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100"/>
                <a:buFontTx/>
                <a:buNone/>
                <a:tabLst/>
                <a:defRPr/>
              </a:pPr>
              <a:r>
                <a:rPr kumimoji="0" lang="en" sz="1467" b="0" i="0" u="none" strike="noStrike" kern="0" cap="none" spc="0" normalizeH="0" baseline="0" noProof="0" dirty="0">
                  <a:ln>
                    <a:noFill/>
                  </a:ln>
                  <a:solidFill>
                    <a:srgbClr val="FFFFFF"/>
                  </a:solidFill>
                  <a:effectLst/>
                  <a:uLnTx/>
                  <a:uFillTx/>
                  <a:latin typeface="Arial"/>
                  <a:ea typeface="+mn-ea"/>
                  <a:cs typeface="Arial"/>
                  <a:sym typeface="Arial"/>
                </a:rPr>
                <a:t>Analyze Data  and Historical Context</a:t>
              </a:r>
              <a:endParaRPr kumimoji="0" sz="1467"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3" name="Google Shape;63;p14"/>
            <p:cNvSpPr/>
            <p:nvPr/>
          </p:nvSpPr>
          <p:spPr>
            <a:xfrm rot="5400000">
              <a:off x="8008678" y="3064702"/>
              <a:ext cx="445800" cy="566700"/>
            </a:xfrm>
            <a:prstGeom prst="rightArrow">
              <a:avLst>
                <a:gd name="adj1" fmla="val 60000"/>
                <a:gd name="adj2" fmla="val 50000"/>
              </a:avLst>
            </a:prstGeom>
            <a:solidFill>
              <a:srgbClr val="A9ADB8"/>
            </a:solid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 name="Google Shape;64;p14"/>
            <p:cNvSpPr txBox="1"/>
            <p:nvPr/>
          </p:nvSpPr>
          <p:spPr>
            <a:xfrm rot="5400000">
              <a:off x="8075506" y="3111352"/>
              <a:ext cx="312300" cy="339900"/>
            </a:xfrm>
            <a:prstGeom prst="rect">
              <a:avLst/>
            </a:prstGeom>
            <a:noFill/>
            <a:ln>
              <a:noFill/>
            </a:ln>
          </p:spPr>
          <p:txBody>
            <a:bodyPr spcFirstLastPara="1" wrap="square" lIns="0" tIns="0" rIns="0" bIns="0"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900"/>
                <a:buFontTx/>
                <a:buNone/>
                <a:tabLst/>
                <a:defRPr/>
              </a:pPr>
              <a:endParaRPr kumimoji="0" sz="2533"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5" name="Google Shape;65;p14"/>
            <p:cNvSpPr/>
            <p:nvPr/>
          </p:nvSpPr>
          <p:spPr>
            <a:xfrm>
              <a:off x="7392188" y="3781426"/>
              <a:ext cx="1678800" cy="1678800"/>
            </a:xfrm>
            <a:prstGeom prst="ellipse">
              <a:avLst/>
            </a:prstGeom>
            <a:solidFill>
              <a:srgbClr val="203B69"/>
            </a:solidFill>
            <a:ln w="25400"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6" name="Google Shape;66;p14" descr="Engage Stakeholders:&#10;"/>
            <p:cNvSpPr txBox="1"/>
            <p:nvPr/>
          </p:nvSpPr>
          <p:spPr>
            <a:xfrm>
              <a:off x="7638052" y="4027290"/>
              <a:ext cx="1187100" cy="1187100"/>
            </a:xfrm>
            <a:prstGeom prst="rect">
              <a:avLst/>
            </a:prstGeom>
            <a:noFill/>
            <a:ln>
              <a:noFill/>
            </a:ln>
          </p:spPr>
          <p:txBody>
            <a:bodyPr spcFirstLastPara="1" wrap="square" lIns="19067" tIns="19067" rIns="19067" bIns="19067" anchor="ctr" anchorCtr="0">
              <a:noAutofit/>
            </a:bodyPr>
            <a:lstStyle/>
            <a:p>
              <a:pPr marL="0" marR="0" lvl="0" indent="0" algn="ctr" defTabSz="1219170" rtl="0" eaLnBrk="1" fontAlgn="auto" latinLnBrk="0" hangingPunct="1">
                <a:lnSpc>
                  <a:spcPct val="90000"/>
                </a:lnSpc>
                <a:spcBef>
                  <a:spcPts val="0"/>
                </a:spcBef>
                <a:spcAft>
                  <a:spcPts val="0"/>
                </a:spcAft>
                <a:buClr>
                  <a:srgbClr val="212121"/>
                </a:buClr>
                <a:buSzPts val="2100"/>
                <a:buFontTx/>
                <a:buNone/>
                <a:tabLst/>
                <a:defRPr/>
              </a:pPr>
              <a:r>
                <a:rPr kumimoji="0" lang="en" sz="1467" b="0" i="0" u="none" strike="noStrike" kern="0" cap="none" spc="0" normalizeH="0" baseline="0" noProof="0" dirty="0">
                  <a:ln>
                    <a:noFill/>
                  </a:ln>
                  <a:solidFill>
                    <a:srgbClr val="FFFFFF"/>
                  </a:solidFill>
                  <a:effectLst/>
                  <a:uLnTx/>
                  <a:uFillTx/>
                  <a:latin typeface="Arial"/>
                  <a:ea typeface="+mn-ea"/>
                  <a:cs typeface="Arial"/>
                  <a:sym typeface="Arial"/>
                </a:rPr>
                <a:t>Engage Stakeholders</a:t>
              </a:r>
              <a:endParaRPr kumimoji="0" sz="1467"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7" name="Google Shape;67;p14"/>
            <p:cNvSpPr/>
            <p:nvPr/>
          </p:nvSpPr>
          <p:spPr>
            <a:xfrm rot="9000100">
              <a:off x="6928438" y="4961208"/>
              <a:ext cx="445822" cy="566645"/>
            </a:xfrm>
            <a:prstGeom prst="rightArrow">
              <a:avLst>
                <a:gd name="adj1" fmla="val 60000"/>
                <a:gd name="adj2" fmla="val 50000"/>
              </a:avLst>
            </a:prstGeom>
            <a:solidFill>
              <a:srgbClr val="A9ADB8"/>
            </a:solid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 name="Google Shape;68;p14"/>
            <p:cNvSpPr txBox="1"/>
            <p:nvPr/>
          </p:nvSpPr>
          <p:spPr>
            <a:xfrm rot="-1799449">
              <a:off x="7053179" y="5041181"/>
              <a:ext cx="312087" cy="339921"/>
            </a:xfrm>
            <a:prstGeom prst="rect">
              <a:avLst/>
            </a:prstGeom>
            <a:noFill/>
            <a:ln>
              <a:noFill/>
            </a:ln>
          </p:spPr>
          <p:txBody>
            <a:bodyPr spcFirstLastPara="1" wrap="square" lIns="0" tIns="0" rIns="0" bIns="0"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900"/>
                <a:buFontTx/>
                <a:buNone/>
                <a:tabLst/>
                <a:defRPr/>
              </a:pPr>
              <a:endParaRPr kumimoji="0" sz="2533"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9" name="Google Shape;69;p14"/>
            <p:cNvSpPr/>
            <p:nvPr/>
          </p:nvSpPr>
          <p:spPr>
            <a:xfrm>
              <a:off x="5209592" y="5041549"/>
              <a:ext cx="1678800" cy="1678800"/>
            </a:xfrm>
            <a:prstGeom prst="ellipse">
              <a:avLst/>
            </a:prstGeom>
            <a:solidFill>
              <a:srgbClr val="203B69"/>
            </a:solidFill>
            <a:ln w="25400"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 name="Google Shape;70;p14" descr="Identify Racial Equity Strategies and Impact: Based on data analysis &amp; stakeholder input, what strategies will advance diversity, equity, and inclusion, particularly racial equity? &#10;&#10;"/>
            <p:cNvSpPr txBox="1"/>
            <p:nvPr/>
          </p:nvSpPr>
          <p:spPr>
            <a:xfrm>
              <a:off x="5531656" y="5439813"/>
              <a:ext cx="1187100" cy="1187100"/>
            </a:xfrm>
            <a:prstGeom prst="rect">
              <a:avLst/>
            </a:prstGeom>
            <a:noFill/>
            <a:ln>
              <a:noFill/>
            </a:ln>
          </p:spPr>
          <p:txBody>
            <a:bodyPr spcFirstLastPara="1" wrap="square" lIns="19067" tIns="19067" rIns="19067" bIns="19067"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467" b="0" i="0" u="none" strike="noStrike" kern="0" cap="none" spc="0" normalizeH="0" baseline="0" noProof="0" dirty="0">
                  <a:ln>
                    <a:noFill/>
                  </a:ln>
                  <a:solidFill>
                    <a:srgbClr val="FFFFFF"/>
                  </a:solidFill>
                  <a:effectLst/>
                  <a:uLnTx/>
                  <a:uFillTx/>
                  <a:latin typeface="Arial"/>
                  <a:ea typeface="+mn-ea"/>
                  <a:cs typeface="Arial"/>
                  <a:sym typeface="Arial"/>
                </a:rPr>
                <a:t>Identify</a:t>
              </a:r>
              <a:r>
                <a:rPr kumimoji="0" lang="en" sz="1333"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 sz="1467" b="0" i="0" u="none" strike="noStrike" kern="0" cap="none" spc="0" normalizeH="0" baseline="0" noProof="0" dirty="0">
                  <a:ln>
                    <a:noFill/>
                  </a:ln>
                  <a:solidFill>
                    <a:srgbClr val="FFFFFF"/>
                  </a:solidFill>
                  <a:effectLst/>
                  <a:uLnTx/>
                  <a:uFillTx/>
                  <a:latin typeface="Arial"/>
                  <a:ea typeface="+mn-ea"/>
                  <a:cs typeface="Arial"/>
                  <a:sym typeface="Arial"/>
                </a:rPr>
                <a:t>Racial</a:t>
              </a:r>
              <a:r>
                <a:rPr kumimoji="0" lang="en" sz="1333"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 sz="1467" b="0" i="0" u="none" strike="noStrike" kern="0" cap="none" spc="0" normalizeH="0" baseline="0" noProof="0" dirty="0">
                  <a:ln>
                    <a:noFill/>
                  </a:ln>
                  <a:solidFill>
                    <a:srgbClr val="FFFFFF"/>
                  </a:solidFill>
                  <a:effectLst/>
                  <a:uLnTx/>
                  <a:uFillTx/>
                  <a:latin typeface="Arial"/>
                  <a:ea typeface="+mn-ea"/>
                  <a:cs typeface="Arial"/>
                  <a:sym typeface="Arial"/>
                </a:rPr>
                <a:t>Equity</a:t>
              </a:r>
              <a:r>
                <a:rPr kumimoji="0" lang="en" sz="1333"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 sz="1467" b="0" i="0" u="none" strike="noStrike" kern="0" cap="none" spc="0" normalizeH="0" baseline="0" noProof="0" dirty="0">
                  <a:ln>
                    <a:noFill/>
                  </a:ln>
                  <a:solidFill>
                    <a:srgbClr val="FFFFFF"/>
                  </a:solidFill>
                  <a:effectLst/>
                  <a:uLnTx/>
                  <a:uFillTx/>
                  <a:latin typeface="Arial"/>
                  <a:ea typeface="+mn-ea"/>
                  <a:cs typeface="Arial"/>
                  <a:sym typeface="Arial"/>
                </a:rPr>
                <a:t>Strategies</a:t>
              </a:r>
              <a:r>
                <a:rPr kumimoji="0" lang="en" sz="1333"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 sz="1467" b="0" i="0" u="none" strike="noStrike" kern="0" cap="none" spc="0" normalizeH="0" baseline="0" noProof="0" dirty="0">
                  <a:ln>
                    <a:noFill/>
                  </a:ln>
                  <a:solidFill>
                    <a:srgbClr val="FFFFFF"/>
                  </a:solidFill>
                  <a:effectLst/>
                  <a:uLnTx/>
                  <a:uFillTx/>
                  <a:latin typeface="Arial"/>
                  <a:ea typeface="+mn-ea"/>
                  <a:cs typeface="Arial"/>
                  <a:sym typeface="Arial"/>
                </a:rPr>
                <a:t>and</a:t>
              </a:r>
              <a:r>
                <a:rPr kumimoji="0" lang="en" sz="1333"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 sz="1467" b="0" i="0" u="none" strike="noStrike" kern="0" cap="none" spc="0" normalizeH="0" baseline="0" noProof="0" dirty="0">
                  <a:ln>
                    <a:noFill/>
                  </a:ln>
                  <a:solidFill>
                    <a:srgbClr val="FFFFFF"/>
                  </a:solidFill>
                  <a:effectLst/>
                  <a:uLnTx/>
                  <a:uFillTx/>
                  <a:latin typeface="Arial"/>
                  <a:ea typeface="+mn-ea"/>
                  <a:cs typeface="Arial"/>
                  <a:sym typeface="Arial"/>
                </a:rPr>
                <a:t>Impact</a:t>
              </a:r>
              <a:r>
                <a:rPr kumimoji="0" lang="en" sz="1333" b="1" i="0" u="none" strike="noStrike" kern="0" cap="none" spc="0" normalizeH="0" baseline="0" noProof="0" dirty="0">
                  <a:ln>
                    <a:noFill/>
                  </a:ln>
                  <a:solidFill>
                    <a:srgbClr val="FF0000"/>
                  </a:solidFill>
                  <a:effectLst/>
                  <a:uLnTx/>
                  <a:uFillTx/>
                  <a:latin typeface="Calibri"/>
                  <a:ea typeface="Calibri"/>
                  <a:cs typeface="Calibri"/>
                  <a:sym typeface="Calibri"/>
                </a:rPr>
                <a:t> </a:t>
              </a:r>
              <a:endParaRPr kumimoji="0" sz="1333" b="1"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ctr" defTabSz="1219170" rtl="0" eaLnBrk="1" fontAlgn="auto" latinLnBrk="0" hangingPunct="1">
                <a:lnSpc>
                  <a:spcPct val="90000"/>
                </a:lnSpc>
                <a:spcBef>
                  <a:spcPts val="0"/>
                </a:spcBef>
                <a:spcAft>
                  <a:spcPts val="0"/>
                </a:spcAft>
                <a:buClr>
                  <a:srgbClr val="000000"/>
                </a:buClr>
                <a:buSzPts val="1100"/>
                <a:buFontTx/>
                <a:buNone/>
                <a:tabLst/>
                <a:defRPr/>
              </a:pPr>
              <a:endParaRPr kumimoji="0" sz="1467" b="0"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ctr" defTabSz="1219170" rtl="0" eaLnBrk="1" fontAlgn="auto" latinLnBrk="0" hangingPunct="1">
                <a:lnSpc>
                  <a:spcPct val="90000"/>
                </a:lnSpc>
                <a:spcBef>
                  <a:spcPts val="0"/>
                </a:spcBef>
                <a:spcAft>
                  <a:spcPts val="0"/>
                </a:spcAft>
                <a:buClr>
                  <a:srgbClr val="000000"/>
                </a:buClr>
                <a:buSzPts val="1100"/>
                <a:buFontTx/>
                <a:buNone/>
                <a:tabLst/>
                <a:defRPr/>
              </a:pPr>
              <a:endParaRPr kumimoji="0" sz="1467" b="0"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71" name="Google Shape;71;p14"/>
            <p:cNvSpPr/>
            <p:nvPr/>
          </p:nvSpPr>
          <p:spPr>
            <a:xfrm rot="-8999227">
              <a:off x="4777082" y="4984948"/>
              <a:ext cx="421636" cy="566645"/>
            </a:xfrm>
            <a:prstGeom prst="rightArrow">
              <a:avLst>
                <a:gd name="adj1" fmla="val 60000"/>
                <a:gd name="adj2" fmla="val 50000"/>
              </a:avLst>
            </a:prstGeom>
            <a:solidFill>
              <a:srgbClr val="A9ADB8"/>
            </a:solid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 name="Google Shape;72;p14"/>
            <p:cNvSpPr txBox="1"/>
            <p:nvPr/>
          </p:nvSpPr>
          <p:spPr>
            <a:xfrm rot="1800295">
              <a:off x="4895103" y="5129994"/>
              <a:ext cx="295156" cy="339921"/>
            </a:xfrm>
            <a:prstGeom prst="rect">
              <a:avLst/>
            </a:prstGeom>
            <a:noFill/>
            <a:ln>
              <a:noFill/>
            </a:ln>
          </p:spPr>
          <p:txBody>
            <a:bodyPr spcFirstLastPara="1" wrap="square" lIns="0" tIns="0" rIns="0" bIns="0"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900"/>
                <a:buFontTx/>
                <a:buNone/>
                <a:tabLst/>
                <a:defRPr/>
              </a:pPr>
              <a:endParaRPr kumimoji="0" sz="2533"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3" name="Google Shape;73;p14"/>
            <p:cNvSpPr/>
            <p:nvPr/>
          </p:nvSpPr>
          <p:spPr>
            <a:xfrm>
              <a:off x="2972088" y="3760810"/>
              <a:ext cx="1788600" cy="1720200"/>
            </a:xfrm>
            <a:prstGeom prst="ellipse">
              <a:avLst/>
            </a:prstGeom>
            <a:solidFill>
              <a:srgbClr val="203B69"/>
            </a:solidFill>
            <a:ln w="25400"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 name="Google Shape;74;p14" descr="Implementation and Viability:  &#10;"/>
            <p:cNvSpPr txBox="1"/>
            <p:nvPr/>
          </p:nvSpPr>
          <p:spPr>
            <a:xfrm>
              <a:off x="3234034" y="4012713"/>
              <a:ext cx="1264800" cy="1216200"/>
            </a:xfrm>
            <a:prstGeom prst="rect">
              <a:avLst/>
            </a:prstGeom>
            <a:noFill/>
            <a:ln>
              <a:noFill/>
            </a:ln>
          </p:spPr>
          <p:txBody>
            <a:bodyPr spcFirstLastPara="1" wrap="square" lIns="17767" tIns="17767" rIns="17767" bIns="177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100"/>
                <a:buFontTx/>
                <a:buNone/>
                <a:tabLst/>
                <a:defRPr/>
              </a:pPr>
              <a:r>
                <a:rPr kumimoji="0" lang="en" sz="1467" b="0" i="0" u="none" strike="noStrike" kern="0" cap="none" spc="0" normalizeH="0" baseline="0" noProof="0" dirty="0">
                  <a:ln>
                    <a:noFill/>
                  </a:ln>
                  <a:solidFill>
                    <a:srgbClr val="FFFFFF"/>
                  </a:solidFill>
                  <a:effectLst/>
                  <a:uLnTx/>
                  <a:uFillTx/>
                  <a:latin typeface="Arial"/>
                  <a:ea typeface="Arial"/>
                  <a:cs typeface="Arial"/>
                  <a:sym typeface="Arial"/>
                </a:rPr>
                <a:t>Implementation and Viability </a:t>
              </a:r>
              <a:endParaRPr kumimoji="0" sz="1467"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5" name="Google Shape;75;p14"/>
            <p:cNvSpPr/>
            <p:nvPr/>
          </p:nvSpPr>
          <p:spPr>
            <a:xfrm rot="-5488128">
              <a:off x="3624149" y="3092273"/>
              <a:ext cx="421338" cy="566583"/>
            </a:xfrm>
            <a:prstGeom prst="rightArrow">
              <a:avLst>
                <a:gd name="adj1" fmla="val 60000"/>
                <a:gd name="adj2" fmla="val 50000"/>
              </a:avLst>
            </a:prstGeom>
            <a:solidFill>
              <a:srgbClr val="A9ADB8"/>
            </a:solid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 name="Google Shape;76;p14"/>
            <p:cNvSpPr txBox="1"/>
            <p:nvPr/>
          </p:nvSpPr>
          <p:spPr>
            <a:xfrm rot="5312589">
              <a:off x="3689005" y="3268794"/>
              <a:ext cx="294995" cy="340011"/>
            </a:xfrm>
            <a:prstGeom prst="rect">
              <a:avLst/>
            </a:prstGeom>
            <a:noFill/>
            <a:ln>
              <a:noFill/>
            </a:ln>
          </p:spPr>
          <p:txBody>
            <a:bodyPr spcFirstLastPara="1" wrap="square" lIns="0" tIns="0" rIns="0" bIns="0"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900"/>
                <a:buFontTx/>
                <a:buNone/>
                <a:tabLst/>
                <a:defRPr/>
              </a:pPr>
              <a:endParaRPr kumimoji="0" sz="2533"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7" name="Google Shape;77;p14"/>
            <p:cNvSpPr/>
            <p:nvPr/>
          </p:nvSpPr>
          <p:spPr>
            <a:xfrm>
              <a:off x="2940775" y="1234765"/>
              <a:ext cx="1723800" cy="1731600"/>
            </a:xfrm>
            <a:prstGeom prst="ellipse">
              <a:avLst/>
            </a:prstGeom>
            <a:solidFill>
              <a:srgbClr val="203B69"/>
            </a:solidFill>
            <a:ln w="25400"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 name="Google Shape;78;p14"/>
            <p:cNvSpPr txBox="1"/>
            <p:nvPr/>
          </p:nvSpPr>
          <p:spPr>
            <a:xfrm>
              <a:off x="3193206" y="1488369"/>
              <a:ext cx="1218900" cy="1224600"/>
            </a:xfrm>
            <a:prstGeom prst="rect">
              <a:avLst/>
            </a:prstGeom>
            <a:noFill/>
            <a:ln>
              <a:noFill/>
            </a:ln>
          </p:spPr>
          <p:txBody>
            <a:bodyPr spcFirstLastPara="1" wrap="square" lIns="19067" tIns="19067" rIns="19067" bIns="190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100"/>
                <a:buFontTx/>
                <a:buNone/>
                <a:tabLst/>
                <a:defRPr/>
              </a:pPr>
              <a:r>
                <a:rPr kumimoji="0" lang="en" sz="1467" b="0" i="0" u="none" strike="noStrike" kern="0" cap="none" spc="0" normalizeH="0" baseline="0" noProof="0">
                  <a:ln>
                    <a:noFill/>
                  </a:ln>
                  <a:solidFill>
                    <a:srgbClr val="FFFFFF"/>
                  </a:solidFill>
                  <a:effectLst/>
                  <a:uLnTx/>
                  <a:uFillTx/>
                  <a:latin typeface="Arial"/>
                  <a:ea typeface="Arial"/>
                  <a:cs typeface="Arial"/>
                  <a:sym typeface="Arial"/>
                </a:rPr>
                <a:t>Accountability Process </a:t>
              </a:r>
              <a:endParaRPr kumimoji="0" sz="1467"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 name="Google Shape;79;p14"/>
            <p:cNvSpPr/>
            <p:nvPr/>
          </p:nvSpPr>
          <p:spPr>
            <a:xfrm rot="-1757340">
              <a:off x="4693120" y="1187931"/>
              <a:ext cx="462987" cy="566546"/>
            </a:xfrm>
            <a:prstGeom prst="rightArrow">
              <a:avLst>
                <a:gd name="adj1" fmla="val 60000"/>
                <a:gd name="adj2" fmla="val 50000"/>
              </a:avLst>
            </a:prstGeom>
            <a:solidFill>
              <a:srgbClr val="A9ADB8"/>
            </a:solid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 name="Google Shape;80;p14"/>
            <p:cNvSpPr txBox="1"/>
            <p:nvPr/>
          </p:nvSpPr>
          <p:spPr>
            <a:xfrm rot="-1756263">
              <a:off x="4701973" y="1335331"/>
              <a:ext cx="323965" cy="339817"/>
            </a:xfrm>
            <a:prstGeom prst="rect">
              <a:avLst/>
            </a:prstGeom>
            <a:noFill/>
            <a:ln>
              <a:noFill/>
            </a:ln>
          </p:spPr>
          <p:txBody>
            <a:bodyPr spcFirstLastPara="1" wrap="square" lIns="0" tIns="0" rIns="0" bIns="0"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900"/>
                <a:buFontTx/>
                <a:buNone/>
                <a:tabLst/>
                <a:defRPr/>
              </a:pPr>
              <a:endParaRPr kumimoji="0" sz="2533"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81" name="Google Shape;81;p14" descr="Define the Initiative: What is the problem or opportunity we are seeking to address and what would be the desired outcome on equity, particularly racial equity?&#10;"/>
          <p:cNvSpPr txBox="1"/>
          <p:nvPr/>
        </p:nvSpPr>
        <p:spPr>
          <a:xfrm>
            <a:off x="6900529" y="127703"/>
            <a:ext cx="4359200" cy="769594"/>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467"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What is the problem or opportunity we are seeking to address and what would be the desired outcome on equity, particularly racial equity?</a:t>
            </a:r>
            <a:endParaRPr kumimoji="0" sz="1467"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2" name="Google Shape;82;p14" descr="Analyze Data and Historical Context: What data are we using to inform our initiative? Are there data gaps? &#10;"/>
          <p:cNvSpPr txBox="1"/>
          <p:nvPr/>
        </p:nvSpPr>
        <p:spPr>
          <a:xfrm>
            <a:off x="8931349" y="1789815"/>
            <a:ext cx="2956000" cy="769594"/>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467"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What data are we using to inform our initiative? Are there data gaps? </a:t>
            </a:r>
            <a:endParaRPr kumimoji="0" sz="1467"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3" name="Google Shape;83;p14" descr="Engage stakeholders: Who are the most affected stakeholders and how will they been involved in the development of this initiative? &#10;"/>
          <p:cNvSpPr txBox="1"/>
          <p:nvPr/>
        </p:nvSpPr>
        <p:spPr>
          <a:xfrm>
            <a:off x="8931349" y="3964001"/>
            <a:ext cx="2956000" cy="995360"/>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467"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Who are the most affected stakeholders and how will they been involved in the development of this initiative? </a:t>
            </a:r>
            <a:endParaRPr kumimoji="0" sz="1467"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4" name="Google Shape;84;p14"/>
          <p:cNvSpPr txBox="1"/>
          <p:nvPr/>
        </p:nvSpPr>
        <p:spPr>
          <a:xfrm>
            <a:off x="6703825" y="5727626"/>
            <a:ext cx="4728000" cy="995360"/>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467"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Based on data analysis &amp; stakeholder input, what strategies will advance diversity, equity, and inclusion, particularly racial equity? </a:t>
            </a:r>
            <a:endParaRPr kumimoji="0" sz="1467"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
        <p:nvSpPr>
          <p:cNvPr id="85" name="Google Shape;85;p14" descr="Implementation and Viability: &#10;Is the initiative realistic, adequately funded, and resourced? &#10;"/>
          <p:cNvSpPr txBox="1"/>
          <p:nvPr/>
        </p:nvSpPr>
        <p:spPr>
          <a:xfrm>
            <a:off x="453653" y="4422689"/>
            <a:ext cx="2956000" cy="769594"/>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467"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Is the initiative realistic, adequately funded, and resourced? </a:t>
            </a:r>
            <a:endParaRPr kumimoji="0" sz="1467"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6" name="Google Shape;86;p14" descr="Accountability Process: How will we evaluate and communicate results?&#10;"/>
          <p:cNvSpPr txBox="1"/>
          <p:nvPr/>
        </p:nvSpPr>
        <p:spPr>
          <a:xfrm>
            <a:off x="377455" y="1834297"/>
            <a:ext cx="2956000" cy="543826"/>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467"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How will we evaluate and communicate results?</a:t>
            </a:r>
            <a:endParaRPr kumimoji="0" sz="1467"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81C1-EAFC-46B4-98F9-11BD8CF6FBA9}"/>
              </a:ext>
            </a:extLst>
          </p:cNvPr>
          <p:cNvSpPr>
            <a:spLocks noGrp="1"/>
          </p:cNvSpPr>
          <p:nvPr>
            <p:ph type="title"/>
          </p:nvPr>
        </p:nvSpPr>
        <p:spPr/>
        <p:txBody>
          <a:bodyPr>
            <a:normAutofit fontScale="90000"/>
          </a:bodyPr>
          <a:lstStyle/>
          <a:p>
            <a:r>
              <a:rPr lang="en-US"/>
              <a:t>2023-24 DESE/BSEA General Supervision Related Updates and Initiatives </a:t>
            </a:r>
          </a:p>
        </p:txBody>
      </p:sp>
      <p:graphicFrame>
        <p:nvGraphicFramePr>
          <p:cNvPr id="4" name="Content Placeholder 3" descr="List of general supervision related updates and initiatives: conditions for assistance, data protocols, dispute resolution and mediation procedures, fiscal monitoring procedures, LEA determinations, OASES procedures, policies and procedure manual, PRS procedures, PSM procedures, and technical assistance">
            <a:extLst>
              <a:ext uri="{FF2B5EF4-FFF2-40B4-BE49-F238E27FC236}">
                <a16:creationId xmlns:a16="http://schemas.microsoft.com/office/drawing/2014/main" id="{5643A515-9B0C-4D6B-8161-2B2D2991F105}"/>
              </a:ext>
            </a:extLst>
          </p:cNvPr>
          <p:cNvGraphicFramePr>
            <a:graphicFrameLocks noGrp="1"/>
          </p:cNvGraphicFramePr>
          <p:nvPr>
            <p:ph idx="1"/>
            <p:extLst>
              <p:ext uri="{D42A27DB-BD31-4B8C-83A1-F6EECF244321}">
                <p14:modId xmlns:p14="http://schemas.microsoft.com/office/powerpoint/2010/main" val="2919363074"/>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025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20487-4536-4790-922C-97CF2945F707}"/>
              </a:ext>
            </a:extLst>
          </p:cNvPr>
          <p:cNvSpPr>
            <a:spLocks noGrp="1"/>
          </p:cNvSpPr>
          <p:nvPr>
            <p:ph type="title"/>
          </p:nvPr>
        </p:nvSpPr>
        <p:spPr/>
        <p:txBody>
          <a:bodyPr/>
          <a:lstStyle/>
          <a:p>
            <a:r>
              <a:rPr lang="en-US">
                <a:latin typeface="Arial"/>
                <a:cs typeface="Arial"/>
              </a:rPr>
              <a:t>Fall and Winter Deliverables</a:t>
            </a:r>
            <a:endParaRPr lang="en-US"/>
          </a:p>
        </p:txBody>
      </p:sp>
      <p:graphicFrame>
        <p:nvGraphicFramePr>
          <p:cNvPr id="4" name="Content Placeholder 3" descr="Timeline: LEA Determinations (December), Technical Assistance (January), SPP/APR (February)">
            <a:extLst>
              <a:ext uri="{FF2B5EF4-FFF2-40B4-BE49-F238E27FC236}">
                <a16:creationId xmlns:a16="http://schemas.microsoft.com/office/drawing/2014/main" id="{EA7C7789-95D6-40EB-8922-8CD1E48261CD}"/>
              </a:ext>
            </a:extLst>
          </p:cNvPr>
          <p:cNvGraphicFramePr>
            <a:graphicFrameLocks noGrp="1"/>
          </p:cNvGraphicFramePr>
          <p:nvPr>
            <p:ph idx="1"/>
            <p:extLst>
              <p:ext uri="{D42A27DB-BD31-4B8C-83A1-F6EECF244321}">
                <p14:modId xmlns:p14="http://schemas.microsoft.com/office/powerpoint/2010/main" val="1473622028"/>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761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20487-4536-4790-922C-97CF2945F707}"/>
              </a:ext>
            </a:extLst>
          </p:cNvPr>
          <p:cNvSpPr>
            <a:spLocks noGrp="1"/>
          </p:cNvSpPr>
          <p:nvPr>
            <p:ph type="title"/>
          </p:nvPr>
        </p:nvSpPr>
        <p:spPr/>
        <p:txBody>
          <a:bodyPr>
            <a:normAutofit fontScale="90000"/>
          </a:bodyPr>
          <a:lstStyle/>
          <a:p>
            <a:r>
              <a:rPr lang="en-US">
                <a:latin typeface="Arial"/>
                <a:cs typeface="Arial"/>
              </a:rPr>
              <a:t>Fall and Winter Deliverables—Beginning of Public Comment Period</a:t>
            </a:r>
            <a:endParaRPr lang="en-US"/>
          </a:p>
        </p:txBody>
      </p:sp>
      <p:graphicFrame>
        <p:nvGraphicFramePr>
          <p:cNvPr id="4" name="Content Placeholder 3" descr="Fall and Winter Deliverables Timeline- OASES Procedures (December), PRS Procedures (December), PSM Procedures (December), and Dispute Resolution and Mediation Procedures (February)">
            <a:extLst>
              <a:ext uri="{FF2B5EF4-FFF2-40B4-BE49-F238E27FC236}">
                <a16:creationId xmlns:a16="http://schemas.microsoft.com/office/drawing/2014/main" id="{EA7C7789-95D6-40EB-8922-8CD1E48261CD}"/>
              </a:ext>
            </a:extLst>
          </p:cNvPr>
          <p:cNvGraphicFramePr>
            <a:graphicFrameLocks noGrp="1"/>
          </p:cNvGraphicFramePr>
          <p:nvPr>
            <p:ph idx="1"/>
            <p:extLst>
              <p:ext uri="{D42A27DB-BD31-4B8C-83A1-F6EECF244321}">
                <p14:modId xmlns:p14="http://schemas.microsoft.com/office/powerpoint/2010/main" val="1476411668"/>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3088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0F11F8-DDF4-4748-AF78-CCB45D1A7039}"/>
              </a:ext>
            </a:extLst>
          </p:cNvPr>
          <p:cNvSpPr>
            <a:spLocks noGrp="1"/>
          </p:cNvSpPr>
          <p:nvPr>
            <p:ph type="title"/>
          </p:nvPr>
        </p:nvSpPr>
        <p:spPr/>
        <p:txBody>
          <a:bodyPr>
            <a:normAutofit fontScale="90000"/>
          </a:bodyPr>
          <a:lstStyle/>
          <a:p>
            <a:r>
              <a:rPr lang="en-US">
                <a:latin typeface="Arial"/>
                <a:cs typeface="Arial"/>
              </a:rPr>
              <a:t>Updated Procedures Stakeholder Engagement</a:t>
            </a:r>
          </a:p>
        </p:txBody>
      </p:sp>
      <p:sp>
        <p:nvSpPr>
          <p:cNvPr id="2" name="Content Placeholder 1">
            <a:extLst>
              <a:ext uri="{FF2B5EF4-FFF2-40B4-BE49-F238E27FC236}">
                <a16:creationId xmlns:a16="http://schemas.microsoft.com/office/drawing/2014/main" id="{25AE077B-C4BF-4899-940F-7329F6C8E7AB}"/>
              </a:ext>
            </a:extLst>
          </p:cNvPr>
          <p:cNvSpPr>
            <a:spLocks noGrp="1"/>
          </p:cNvSpPr>
          <p:nvPr>
            <p:ph idx="1"/>
          </p:nvPr>
        </p:nvSpPr>
        <p:spPr/>
        <p:txBody>
          <a:bodyPr/>
          <a:lstStyle/>
          <a:p>
            <a:r>
              <a:rPr lang="en-US"/>
              <a:t>Extended public comment period with emphasis on input from diverse stakeholders</a:t>
            </a:r>
          </a:p>
          <a:p>
            <a:r>
              <a:rPr lang="en-US"/>
              <a:t>Special Education Advisory Panel Meeting (OASES, PRS and PSM Procedures)</a:t>
            </a:r>
          </a:p>
          <a:p>
            <a:r>
              <a:rPr lang="en-US"/>
              <a:t>BSEA Advisory Council Meeting (Dispute Resolution and Mediation Procedures)</a:t>
            </a:r>
          </a:p>
          <a:p>
            <a:pPr marL="0" indent="0">
              <a:buNone/>
            </a:pPr>
            <a:endParaRPr lang="en-US"/>
          </a:p>
          <a:p>
            <a:endParaRPr lang="en-US"/>
          </a:p>
        </p:txBody>
      </p:sp>
    </p:spTree>
    <p:extLst>
      <p:ext uri="{BB962C8B-B14F-4D97-AF65-F5344CB8AC3E}">
        <p14:creationId xmlns:p14="http://schemas.microsoft.com/office/powerpoint/2010/main" val="650296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65E6555-7291-3AAF-2019-A8B7D35545C1}"/>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ctr"/>
            <a:r>
              <a:rPr lang="en-US" sz="6600">
                <a:solidFill>
                  <a:schemeClr val="bg1"/>
                </a:solidFill>
                <a:latin typeface="Calibri"/>
                <a:cs typeface="Arial"/>
              </a:rPr>
              <a:t>Q&amp;A</a:t>
            </a:r>
            <a:endParaRPr lang="en-US" sz="6600">
              <a:solidFill>
                <a:schemeClr val="bg1"/>
              </a:solidFill>
              <a:latin typeface="Calibri"/>
            </a:endParaRPr>
          </a:p>
        </p:txBody>
      </p:sp>
    </p:spTree>
    <p:extLst>
      <p:ext uri="{BB962C8B-B14F-4D97-AF65-F5344CB8AC3E}">
        <p14:creationId xmlns:p14="http://schemas.microsoft.com/office/powerpoint/2010/main" val="3873130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0C05A-3E1C-4506-A8E5-7870EAD76DE7}"/>
              </a:ext>
            </a:extLst>
          </p:cNvPr>
          <p:cNvSpPr>
            <a:spLocks noGrp="1"/>
          </p:cNvSpPr>
          <p:nvPr>
            <p:ph type="title"/>
          </p:nvPr>
        </p:nvSpPr>
        <p:spPr>
          <a:xfrm>
            <a:off x="301658" y="2375554"/>
            <a:ext cx="11331018" cy="2384981"/>
          </a:xfrm>
        </p:spPr>
        <p:txBody>
          <a:bodyPr>
            <a:normAutofit fontScale="90000"/>
          </a:bodyPr>
          <a:lstStyle/>
          <a:p>
            <a:pPr algn="ctr"/>
            <a:r>
              <a:rPr lang="en-US"/>
              <a:t>Introducing Kelsey LoDuca-Towne</a:t>
            </a:r>
            <a:br>
              <a:rPr lang="en-US"/>
            </a:br>
            <a:r>
              <a:rPr lang="en-US"/>
              <a:t>Assistant Director, Problem Resolution System</a:t>
            </a:r>
          </a:p>
        </p:txBody>
      </p:sp>
    </p:spTree>
    <p:extLst>
      <p:ext uri="{BB962C8B-B14F-4D97-AF65-F5344CB8AC3E}">
        <p14:creationId xmlns:p14="http://schemas.microsoft.com/office/powerpoint/2010/main" val="190427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lstStyle/>
          <a:p>
            <a:r>
              <a:rPr lang="en-US"/>
              <a:t>2023 ELA MCAS Results</a:t>
            </a:r>
          </a:p>
        </p:txBody>
      </p:sp>
      <p:graphicFrame>
        <p:nvGraphicFramePr>
          <p:cNvPr id="11" name="Content Placeholder 10" descr="Bar Graph of 2023 ELA MCAS Results for students with disabilities and students without disabilities">
            <a:extLst>
              <a:ext uri="{FF2B5EF4-FFF2-40B4-BE49-F238E27FC236}">
                <a16:creationId xmlns:a16="http://schemas.microsoft.com/office/drawing/2014/main" id="{D2C370FF-509E-4F26-B2A9-0959B6542DCA}"/>
              </a:ext>
            </a:extLst>
          </p:cNvPr>
          <p:cNvGraphicFramePr>
            <a:graphicFrameLocks noGrp="1"/>
          </p:cNvGraphicFramePr>
          <p:nvPr>
            <p:ph sz="half" idx="2"/>
            <p:extLst>
              <p:ext uri="{D42A27DB-BD31-4B8C-83A1-F6EECF244321}">
                <p14:modId xmlns:p14="http://schemas.microsoft.com/office/powerpoint/2010/main" val="536011687"/>
              </p:ext>
            </p:extLst>
          </p:nvPr>
        </p:nvGraphicFramePr>
        <p:xfrm>
          <a:off x="600891" y="1800520"/>
          <a:ext cx="10909237" cy="43764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704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lstStyle/>
          <a:p>
            <a:r>
              <a:rPr lang="en-US"/>
              <a:t>2023 MCAS Math Results</a:t>
            </a:r>
          </a:p>
        </p:txBody>
      </p:sp>
      <p:graphicFrame>
        <p:nvGraphicFramePr>
          <p:cNvPr id="11" name="Content Placeholder 10" descr="Bar Graph of 2023 Math MCAS Results for students with disabilities and students without disabilities">
            <a:extLst>
              <a:ext uri="{FF2B5EF4-FFF2-40B4-BE49-F238E27FC236}">
                <a16:creationId xmlns:a16="http://schemas.microsoft.com/office/drawing/2014/main" id="{D2C370FF-509E-4F26-B2A9-0959B6542DCA}"/>
              </a:ext>
            </a:extLst>
          </p:cNvPr>
          <p:cNvGraphicFramePr>
            <a:graphicFrameLocks noGrp="1"/>
          </p:cNvGraphicFramePr>
          <p:nvPr>
            <p:ph sz="half" idx="2"/>
            <p:extLst>
              <p:ext uri="{D42A27DB-BD31-4B8C-83A1-F6EECF244321}">
                <p14:modId xmlns:p14="http://schemas.microsoft.com/office/powerpoint/2010/main" val="261884163"/>
              </p:ext>
            </p:extLst>
          </p:nvPr>
        </p:nvGraphicFramePr>
        <p:xfrm>
          <a:off x="603315" y="1838227"/>
          <a:ext cx="11010508" cy="4338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431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lstStyle/>
          <a:p>
            <a:r>
              <a:rPr lang="en-US"/>
              <a:t>2023 Chronic Absenteeism Rates</a:t>
            </a:r>
          </a:p>
        </p:txBody>
      </p:sp>
      <p:graphicFrame>
        <p:nvGraphicFramePr>
          <p:cNvPr id="11" name="Content Placeholder 10" descr="Bar Graph of 2023 percentage of students chronically absent for students with disabilities and students without disabilities">
            <a:extLst>
              <a:ext uri="{FF2B5EF4-FFF2-40B4-BE49-F238E27FC236}">
                <a16:creationId xmlns:a16="http://schemas.microsoft.com/office/drawing/2014/main" id="{D2C370FF-509E-4F26-B2A9-0959B6542DCA}"/>
              </a:ext>
            </a:extLst>
          </p:cNvPr>
          <p:cNvGraphicFramePr>
            <a:graphicFrameLocks noGrp="1"/>
          </p:cNvGraphicFramePr>
          <p:nvPr>
            <p:ph sz="half" idx="2"/>
            <p:extLst>
              <p:ext uri="{D42A27DB-BD31-4B8C-83A1-F6EECF244321}">
                <p14:modId xmlns:p14="http://schemas.microsoft.com/office/powerpoint/2010/main" val="2402600046"/>
              </p:ext>
            </p:extLst>
          </p:nvPr>
        </p:nvGraphicFramePr>
        <p:xfrm>
          <a:off x="556181" y="1791093"/>
          <a:ext cx="11283885" cy="43858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166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lstStyle/>
          <a:p>
            <a:r>
              <a:rPr lang="en-US"/>
              <a:t>2023 Student Discipline – </a:t>
            </a:r>
            <a:r>
              <a:rPr lang="en-US" sz="2200"/>
              <a:t>All Categories</a:t>
            </a:r>
          </a:p>
        </p:txBody>
      </p:sp>
      <p:graphicFrame>
        <p:nvGraphicFramePr>
          <p:cNvPr id="11" name="Content Placeholder 10" descr="Bar Graph of 2023 Percentage of students disciplined for students with disabilities and students without disabilities">
            <a:extLst>
              <a:ext uri="{FF2B5EF4-FFF2-40B4-BE49-F238E27FC236}">
                <a16:creationId xmlns:a16="http://schemas.microsoft.com/office/drawing/2014/main" id="{D2C370FF-509E-4F26-B2A9-0959B6542DCA}"/>
              </a:ext>
            </a:extLst>
          </p:cNvPr>
          <p:cNvGraphicFramePr>
            <a:graphicFrameLocks noGrp="1"/>
          </p:cNvGraphicFramePr>
          <p:nvPr>
            <p:ph sz="half" idx="2"/>
            <p:extLst>
              <p:ext uri="{D42A27DB-BD31-4B8C-83A1-F6EECF244321}">
                <p14:modId xmlns:p14="http://schemas.microsoft.com/office/powerpoint/2010/main" val="2023025361"/>
              </p:ext>
            </p:extLst>
          </p:nvPr>
        </p:nvGraphicFramePr>
        <p:xfrm>
          <a:off x="641381" y="1821069"/>
          <a:ext cx="10909237" cy="43764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010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SEP Design Masters">
  <a:themeElements>
    <a:clrScheme name="OSERS Brand">
      <a:dk1>
        <a:sysClr val="windowText" lastClr="000000"/>
      </a:dk1>
      <a:lt1>
        <a:sysClr val="window" lastClr="FFFFFF"/>
      </a:lt1>
      <a:dk2>
        <a:srgbClr val="12303B"/>
      </a:dk2>
      <a:lt2>
        <a:srgbClr val="EBEBEB"/>
      </a:lt2>
      <a:accent1>
        <a:srgbClr val="227AA7"/>
      </a:accent1>
      <a:accent2>
        <a:srgbClr val="345065"/>
      </a:accent2>
      <a:accent3>
        <a:srgbClr val="53565A"/>
      </a:accent3>
      <a:accent4>
        <a:srgbClr val="81C14A"/>
      </a:accent4>
      <a:accent5>
        <a:srgbClr val="2CA34E"/>
      </a:accent5>
      <a:accent6>
        <a:srgbClr val="1C7B37"/>
      </a:accent6>
      <a:hlink>
        <a:srgbClr val="345065"/>
      </a:hlink>
      <a:folHlink>
        <a:srgbClr val="5356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ERS_PowerPoint_Template.potx" id="{C322AB11-4A2D-4472-B88D-E90E59680706}" vid="{62A450D5-104C-40A3-A947-E32EF159E481}"/>
    </a:ext>
  </a:extLst>
</a:theme>
</file>

<file path=ppt/theme/theme4.xml><?xml version="1.0" encoding="utf-8"?>
<a:theme xmlns:a="http://schemas.openxmlformats.org/drawingml/2006/main" name="MA_ESE PPT template">
  <a:themeElements>
    <a:clrScheme name="MA Pyramid Model State">
      <a:dk1>
        <a:sysClr val="windowText" lastClr="000000"/>
      </a:dk1>
      <a:lt1>
        <a:sysClr val="window" lastClr="FFFFFF"/>
      </a:lt1>
      <a:dk2>
        <a:srgbClr val="0D1969"/>
      </a:dk2>
      <a:lt2>
        <a:srgbClr val="DFBB80"/>
      </a:lt2>
      <a:accent1>
        <a:srgbClr val="164785"/>
      </a:accent1>
      <a:accent2>
        <a:srgbClr val="E28626"/>
      </a:accent2>
      <a:accent3>
        <a:srgbClr val="9BBB5E"/>
      </a:accent3>
      <a:accent4>
        <a:srgbClr val="907AAF"/>
      </a:accent4>
      <a:accent5>
        <a:srgbClr val="53749A"/>
      </a:accent5>
      <a:accent6>
        <a:srgbClr val="AB651D"/>
      </a:accent6>
      <a:hlink>
        <a:srgbClr val="0000FF"/>
      </a:hlink>
      <a:folHlink>
        <a:srgbClr val="800080"/>
      </a:folHlink>
    </a:clrScheme>
    <a:fontScheme name="MA ESE">
      <a:majorFont>
        <a:latin typeface="Georgia"/>
        <a:ea typeface=""/>
        <a:cs typeface=""/>
      </a:majorFont>
      <a:minorFont>
        <a:latin typeface="Tahoma"/>
        <a:ea typeface="Tahoma"/>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E07BCD6-D6C4-43A2-8D5C-771603D4485C}" vid="{22935418-9DE8-40D8-8C77-F445703F4308}"/>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Suwal, Navin (EOE)</DisplayName>
        <AccountId>18</AccountId>
        <AccountType/>
      </UserInfo>
      <UserInfo>
        <DisplayName>Johnston, Russell (DESE)</DisplayName>
        <AccountId>19</AccountId>
        <AccountType/>
      </UserInfo>
      <UserInfo>
        <DisplayName>Castner, Kristin (DESE)</DisplayName>
        <AccountId>71</AccountId>
        <AccountType/>
      </UserInfo>
      <UserInfo>
        <DisplayName>Thomas, Arabela (DESE)</DisplayName>
        <AccountId>69</AccountId>
        <AccountType/>
      </UserInfo>
      <UserInfo>
        <DisplayName>Wall, Lucy (DESE)</DisplayName>
        <AccountId>160</AccountId>
        <AccountType/>
      </UserInfo>
      <UserInfo>
        <DisplayName>Pond, Christine A. (DESE)</DisplayName>
        <AccountId>172</AccountId>
        <AccountType/>
      </UserInfo>
      <UserInfo>
        <DisplayName>Evans, Julie (DESE)</DisplayName>
        <AccountId>174</AccountId>
        <AccountType/>
      </UserInfo>
      <UserInfo>
        <DisplayName>Fitzgerald, Patrick G. (DESE)</DisplayName>
        <AccountId>176</AccountId>
        <AccountType/>
      </UserInfo>
      <UserInfo>
        <DisplayName>Bowie, Megan (DESE)</DisplayName>
        <AccountId>177</AccountId>
        <AccountType/>
      </UserInfo>
      <UserInfo>
        <DisplayName>Mao, Yu-Ping (DESE)</DisplayName>
        <AccountId>179</AccountId>
        <AccountType/>
      </UserInfo>
      <UserInfo>
        <DisplayName>Sewnarine, Linda (DESE)</DisplayName>
        <AccountId>183</AccountId>
        <AccountType/>
      </UserInfo>
      <UserInfo>
        <DisplayName>Tarca, Katherine (DESE)</DisplayName>
        <AccountId>184</AccountId>
        <AccountType/>
      </UserInfo>
      <UserInfo>
        <DisplayName>Hand, Debra (DESE)</DisplayName>
        <AccountId>108</AccountId>
        <AccountType/>
      </UserInfo>
      <UserInfo>
        <DisplayName>Pelychaty, Robert (DESE)</DisplayName>
        <AccountId>185</AccountId>
        <AccountType/>
      </UserInfo>
      <UserInfo>
        <DisplayName>zzRist, April K.</DisplayName>
        <AccountId>26</AccountId>
        <AccountType/>
      </UserInfo>
      <UserInfo>
        <DisplayName>Camacho, Jamie L. (DESE)</DisplayName>
        <AccountId>24</AccountId>
        <AccountType/>
      </UserInfo>
      <UserInfo>
        <DisplayName>zzHogan, Caitlin (DESE)</DisplayName>
        <AccountId>167</AccountId>
        <AccountType/>
      </UserInfo>
      <UserInfo>
        <DisplayName>Tobey, Gregory (DESE)</DisplayName>
        <AccountId>188</AccountId>
        <AccountType/>
      </UserInfo>
      <UserInfo>
        <DisplayName>Daigle, Martha (DESE)</DisplayName>
        <AccountId>84</AccountId>
        <AccountType/>
      </UserInfo>
      <UserInfo>
        <DisplayName>Steenland, Deborah (DESE)</DisplayName>
        <AccountId>35</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5" ma:contentTypeDescription="Create a new document." ma:contentTypeScope="" ma:versionID="e30ff6ccb1b3aba8e10875207bf2ed1d">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958bd591ea1a42bd4796fbfce14bdbc8"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6cc6ac48-9972-4fdd-8495-0ab5ba7fdac9"/>
    <ds:schemaRef ds:uri="c7223b7f-d29a-40a7-89e9-7fcbaea795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60E16C10-C470-430F-8EA9-BF31EEB67245}">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10</TotalTime>
  <Words>2595</Words>
  <Application>Microsoft Office PowerPoint</Application>
  <PresentationFormat>Widescreen</PresentationFormat>
  <Paragraphs>240</Paragraphs>
  <Slides>46</Slides>
  <Notes>22</Notes>
  <HiddenSlides>0</HiddenSlides>
  <MMClips>0</MMClips>
  <ScaleCrop>false</ScaleCrop>
  <HeadingPairs>
    <vt:vector size="6" baseType="variant">
      <vt:variant>
        <vt:lpstr>Fonts Used</vt:lpstr>
      </vt:variant>
      <vt:variant>
        <vt:i4>18</vt:i4>
      </vt:variant>
      <vt:variant>
        <vt:lpstr>Theme</vt:lpstr>
      </vt:variant>
      <vt:variant>
        <vt:i4>8</vt:i4>
      </vt:variant>
      <vt:variant>
        <vt:lpstr>Slide Titles</vt:lpstr>
      </vt:variant>
      <vt:variant>
        <vt:i4>46</vt:i4>
      </vt:variant>
    </vt:vector>
  </HeadingPairs>
  <TitlesOfParts>
    <vt:vector size="72" baseType="lpstr">
      <vt:lpstr>-apple-system</vt:lpstr>
      <vt:lpstr>Segoe</vt:lpstr>
      <vt:lpstr>Segoe SemiBold</vt:lpstr>
      <vt:lpstr>Arial</vt:lpstr>
      <vt:lpstr>Calibri</vt:lpstr>
      <vt:lpstr>Calibri Light</vt:lpstr>
      <vt:lpstr>Century Gothic</vt:lpstr>
      <vt:lpstr>Courier New</vt:lpstr>
      <vt:lpstr>Georgia</vt:lpstr>
      <vt:lpstr>Helvetica</vt:lpstr>
      <vt:lpstr>Quattrocento Sans</vt:lpstr>
      <vt:lpstr>Segoe UI</vt:lpstr>
      <vt:lpstr>Segoe UI Semibold</vt:lpstr>
      <vt:lpstr>Tahoma</vt:lpstr>
      <vt:lpstr>Verdana</vt:lpstr>
      <vt:lpstr>Wingdings</vt:lpstr>
      <vt:lpstr>Wingdings 2</vt:lpstr>
      <vt:lpstr>Wingdings 3</vt:lpstr>
      <vt:lpstr>Office Theme</vt:lpstr>
      <vt:lpstr>ESE​​</vt:lpstr>
      <vt:lpstr>OSEP Design Masters</vt:lpstr>
      <vt:lpstr>MA_ESE PPT template</vt:lpstr>
      <vt:lpstr>1_Office Theme</vt:lpstr>
      <vt:lpstr>Simple Light</vt:lpstr>
      <vt:lpstr>2_Office Theme</vt:lpstr>
      <vt:lpstr>3_Office Theme</vt:lpstr>
      <vt:lpstr>Special Education Leaders Meeting</vt:lpstr>
      <vt:lpstr>Today’s Agenda</vt:lpstr>
      <vt:lpstr>DESE's Educational Vision </vt:lpstr>
      <vt:lpstr>Special Education Updates</vt:lpstr>
      <vt:lpstr>Introducing Kelsey LoDuca-Towne Assistant Director, Problem Resolution System</vt:lpstr>
      <vt:lpstr>2023 ELA MCAS Results</vt:lpstr>
      <vt:lpstr>2023 MCAS Math Results</vt:lpstr>
      <vt:lpstr>2023 Chronic Absenteeism Rates</vt:lpstr>
      <vt:lpstr>2023 Student Discipline – All Categories</vt:lpstr>
      <vt:lpstr> Equitable Services Reminders </vt:lpstr>
      <vt:lpstr>Updated Dyslexia Guidance</vt:lpstr>
      <vt:lpstr>Reminder from OSEP: Tiered Systems of Support</vt:lpstr>
      <vt:lpstr>Key Takeaways from the OSEP Memos</vt:lpstr>
      <vt:lpstr>Reminder: Requirement to Monitor Provision of Services and Programs to Students</vt:lpstr>
      <vt:lpstr>Reminder: Students Placed in Private Schools by School Districts</vt:lpstr>
      <vt:lpstr>Reminder of Requirements</vt:lpstr>
      <vt:lpstr>Mileage Reimbursement Reminder</vt:lpstr>
      <vt:lpstr>Special Education Leaders Meetings 2023-2024 </vt:lpstr>
      <vt:lpstr>688 Referrals for Students with ASD</vt:lpstr>
      <vt:lpstr>A Little History</vt:lpstr>
      <vt:lpstr>The Message for IEP Teams</vt:lpstr>
      <vt:lpstr>Why is 688 so Important for Students with ASD?</vt:lpstr>
      <vt:lpstr>Examples of Available DDS ASD-Only Services</vt:lpstr>
      <vt:lpstr>Working Together </vt:lpstr>
      <vt:lpstr>New IEP Updates</vt:lpstr>
      <vt:lpstr>Virtual Office Hours</vt:lpstr>
      <vt:lpstr>IEP Implementation Grant Update</vt:lpstr>
      <vt:lpstr>IEP Resources</vt:lpstr>
      <vt:lpstr>Resources in Development</vt:lpstr>
      <vt:lpstr>IEP Playbook: Sample promising practices</vt:lpstr>
      <vt:lpstr>Where does family engagement come up in the new IEP forms?</vt:lpstr>
      <vt:lpstr>Where does family engagement come up in the new IEP forms? (continued) </vt:lpstr>
      <vt:lpstr>What are some promising practices that can help in this process?</vt:lpstr>
      <vt:lpstr>What are some promising practices that can help in this process? page2</vt:lpstr>
      <vt:lpstr>What are some promising practices that can help in this process? Page 3</vt:lpstr>
      <vt:lpstr>What are some promising practices that can help in this process? Page 4</vt:lpstr>
      <vt:lpstr>General Supervision Update</vt:lpstr>
      <vt:lpstr>  States must have a system of general supervision – an accountability and support system – that monitors local education agencies (LEAs) and assists LEAs to implement the Individuals with Disabilities Education Act (IDEA).      Primary focus: Educational Results Functional Outcomes </vt:lpstr>
      <vt:lpstr>Coherence Matters!</vt:lpstr>
      <vt:lpstr>Components of General Supervision</vt:lpstr>
      <vt:lpstr>Cycle for Racial Equity Decision Making Tool</vt:lpstr>
      <vt:lpstr>2023-24 DESE/BSEA General Supervision Related Updates and Initiatives </vt:lpstr>
      <vt:lpstr>Fall and Winter Deliverables</vt:lpstr>
      <vt:lpstr>Fall and Winter Deliverables—Beginning of Public Comment Period</vt:lpstr>
      <vt:lpstr>Updated Procedures Stakeholder Engagement</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November 17, 2023</dc:title>
  <dc:creator>DESE</dc:creator>
  <cp:lastModifiedBy>Zou, Dong (EOE)</cp:lastModifiedBy>
  <cp:revision>6</cp:revision>
  <dcterms:created xsi:type="dcterms:W3CDTF">2022-10-11T20:32:22Z</dcterms:created>
  <dcterms:modified xsi:type="dcterms:W3CDTF">2023-11-24T17:23:34Z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24 2023 12:00AM</vt:lpwstr>
  </property>
</Properties>
</file>