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91" r:id="rId7"/>
  </p:sldMasterIdLst>
  <p:notesMasterIdLst>
    <p:notesMasterId r:id="rId50"/>
  </p:notesMasterIdLst>
  <p:handoutMasterIdLst>
    <p:handoutMasterId r:id="rId51"/>
  </p:handoutMasterIdLst>
  <p:sldIdLst>
    <p:sldId id="256" r:id="rId8"/>
    <p:sldId id="329" r:id="rId9"/>
    <p:sldId id="2482" r:id="rId10"/>
    <p:sldId id="4610" r:id="rId11"/>
    <p:sldId id="4611" r:id="rId12"/>
    <p:sldId id="4601" r:id="rId13"/>
    <p:sldId id="4608" r:id="rId14"/>
    <p:sldId id="4604" r:id="rId15"/>
    <p:sldId id="4605" r:id="rId16"/>
    <p:sldId id="4606" r:id="rId17"/>
    <p:sldId id="4607" r:id="rId18"/>
    <p:sldId id="4562" r:id="rId19"/>
    <p:sldId id="4616" r:id="rId20"/>
    <p:sldId id="4615" r:id="rId21"/>
    <p:sldId id="4613" r:id="rId22"/>
    <p:sldId id="4612" r:id="rId23"/>
    <p:sldId id="2513" r:id="rId24"/>
    <p:sldId id="2508" r:id="rId25"/>
    <p:sldId id="4600" r:id="rId26"/>
    <p:sldId id="4593" r:id="rId27"/>
    <p:sldId id="4258" r:id="rId28"/>
    <p:sldId id="4256" r:id="rId29"/>
    <p:sldId id="4561" r:id="rId30"/>
    <p:sldId id="4272" r:id="rId31"/>
    <p:sldId id="2373" r:id="rId32"/>
    <p:sldId id="4549" r:id="rId33"/>
    <p:sldId id="4597" r:id="rId34"/>
    <p:sldId id="4598" r:id="rId35"/>
    <p:sldId id="4550" r:id="rId36"/>
    <p:sldId id="4624" r:id="rId37"/>
    <p:sldId id="4625" r:id="rId38"/>
    <p:sldId id="4626" r:id="rId39"/>
    <p:sldId id="4623" r:id="rId40"/>
    <p:sldId id="4627" r:id="rId41"/>
    <p:sldId id="4628" r:id="rId42"/>
    <p:sldId id="4629" r:id="rId43"/>
    <p:sldId id="4619" r:id="rId44"/>
    <p:sldId id="4618" r:id="rId45"/>
    <p:sldId id="4557" r:id="rId46"/>
    <p:sldId id="4599" r:id="rId47"/>
    <p:sldId id="4590" r:id="rId48"/>
    <p:sldId id="244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5622B-ABC7-4A94-912D-53A893B5B8FB}" v="1" dt="2024-01-26T15:19:13.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1" autoAdjust="0"/>
  </p:normalViewPr>
  <p:slideViewPr>
    <p:cSldViewPr snapToGrid="0">
      <p:cViewPr varScale="1">
        <p:scale>
          <a:sx n="75" d="100"/>
          <a:sy n="75"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ie, Megan (DESE)" userId="9060f317-2b97-4e04-b5a7-ae4e8b7daca6" providerId="ADAL" clId="{22E5622B-ABC7-4A94-912D-53A893B5B8FB}"/>
    <pc:docChg chg="custSel delSld modSld delMainMaster">
      <pc:chgData name="Bowie, Megan (DESE)" userId="9060f317-2b97-4e04-b5a7-ae4e8b7daca6" providerId="ADAL" clId="{22E5622B-ABC7-4A94-912D-53A893B5B8FB}" dt="2024-01-29T14:25:54.998" v="40" actId="20577"/>
      <pc:docMkLst>
        <pc:docMk/>
      </pc:docMkLst>
      <pc:sldChg chg="delCm">
        <pc:chgData name="Bowie, Megan (DESE)" userId="9060f317-2b97-4e04-b5a7-ae4e8b7daca6" providerId="ADAL" clId="{22E5622B-ABC7-4A94-912D-53A893B5B8FB}" dt="2024-01-26T13:59:33.452" v="4"/>
        <pc:sldMkLst>
          <pc:docMk/>
          <pc:sldMk cId="1738653437" sldId="2373"/>
        </pc:sldMkLst>
      </pc:sldChg>
      <pc:sldChg chg="del">
        <pc:chgData name="Bowie, Megan (DESE)" userId="9060f317-2b97-4e04-b5a7-ae4e8b7daca6" providerId="ADAL" clId="{22E5622B-ABC7-4A94-912D-53A893B5B8FB}" dt="2024-01-26T15:16:47.046" v="17" actId="47"/>
        <pc:sldMkLst>
          <pc:docMk/>
          <pc:sldMk cId="219871331" sldId="3108"/>
        </pc:sldMkLst>
      </pc:sldChg>
      <pc:sldChg chg="del delCm">
        <pc:chgData name="Bowie, Megan (DESE)" userId="9060f317-2b97-4e04-b5a7-ae4e8b7daca6" providerId="ADAL" clId="{22E5622B-ABC7-4A94-912D-53A893B5B8FB}" dt="2024-01-26T15:16:48.348" v="18" actId="47"/>
        <pc:sldMkLst>
          <pc:docMk/>
          <pc:sldMk cId="0" sldId="4551"/>
        </pc:sldMkLst>
      </pc:sldChg>
      <pc:sldChg chg="delCm">
        <pc:chgData name="Bowie, Megan (DESE)" userId="9060f317-2b97-4e04-b5a7-ae4e8b7daca6" providerId="ADAL" clId="{22E5622B-ABC7-4A94-912D-53A893B5B8FB}" dt="2024-01-26T13:59:30.619" v="3"/>
        <pc:sldMkLst>
          <pc:docMk/>
          <pc:sldMk cId="2233088975" sldId="4557"/>
        </pc:sldMkLst>
      </pc:sldChg>
      <pc:sldChg chg="modSp mod">
        <pc:chgData name="Bowie, Megan (DESE)" userId="9060f317-2b97-4e04-b5a7-ae4e8b7daca6" providerId="ADAL" clId="{22E5622B-ABC7-4A94-912D-53A893B5B8FB}" dt="2024-01-26T15:13:46.540" v="14"/>
        <pc:sldMkLst>
          <pc:docMk/>
          <pc:sldMk cId="1796166032" sldId="4601"/>
        </pc:sldMkLst>
        <pc:spChg chg="mod">
          <ac:chgData name="Bowie, Megan (DESE)" userId="9060f317-2b97-4e04-b5a7-ae4e8b7daca6" providerId="ADAL" clId="{22E5622B-ABC7-4A94-912D-53A893B5B8FB}" dt="2024-01-26T15:13:46.540" v="14"/>
          <ac:spMkLst>
            <pc:docMk/>
            <pc:sldMk cId="1796166032" sldId="4601"/>
            <ac:spMk id="2" creationId="{5B3E11A0-10CD-4453-81D5-C2BB962821B4}"/>
          </ac:spMkLst>
        </pc:spChg>
      </pc:sldChg>
      <pc:sldChg chg="del">
        <pc:chgData name="Bowie, Megan (DESE)" userId="9060f317-2b97-4e04-b5a7-ae4e8b7daca6" providerId="ADAL" clId="{22E5622B-ABC7-4A94-912D-53A893B5B8FB}" dt="2024-01-26T13:58:41.640" v="0" actId="47"/>
        <pc:sldMkLst>
          <pc:docMk/>
          <pc:sldMk cId="3526785177" sldId="4603"/>
        </pc:sldMkLst>
      </pc:sldChg>
      <pc:sldChg chg="modSp mod">
        <pc:chgData name="Bowie, Megan (DESE)" userId="9060f317-2b97-4e04-b5a7-ae4e8b7daca6" providerId="ADAL" clId="{22E5622B-ABC7-4A94-912D-53A893B5B8FB}" dt="2024-01-26T15:14:33.130" v="16" actId="20577"/>
        <pc:sldMkLst>
          <pc:docMk/>
          <pc:sldMk cId="3521587876" sldId="4604"/>
        </pc:sldMkLst>
        <pc:spChg chg="mod">
          <ac:chgData name="Bowie, Megan (DESE)" userId="9060f317-2b97-4e04-b5a7-ae4e8b7daca6" providerId="ADAL" clId="{22E5622B-ABC7-4A94-912D-53A893B5B8FB}" dt="2024-01-26T15:14:33.130" v="16" actId="20577"/>
          <ac:spMkLst>
            <pc:docMk/>
            <pc:sldMk cId="3521587876" sldId="4604"/>
            <ac:spMk id="2" creationId="{5B3E11A0-10CD-4453-81D5-C2BB962821B4}"/>
          </ac:spMkLst>
        </pc:spChg>
      </pc:sldChg>
      <pc:sldChg chg="modSp mod">
        <pc:chgData name="Bowie, Megan (DESE)" userId="9060f317-2b97-4e04-b5a7-ae4e8b7daca6" providerId="ADAL" clId="{22E5622B-ABC7-4A94-912D-53A893B5B8FB}" dt="2024-01-29T14:25:32.915" v="23" actId="20577"/>
        <pc:sldMkLst>
          <pc:docMk/>
          <pc:sldMk cId="2067955406" sldId="4607"/>
        </pc:sldMkLst>
        <pc:spChg chg="mod">
          <ac:chgData name="Bowie, Megan (DESE)" userId="9060f317-2b97-4e04-b5a7-ae4e8b7daca6" providerId="ADAL" clId="{22E5622B-ABC7-4A94-912D-53A893B5B8FB}" dt="2024-01-29T14:25:32.915" v="23" actId="20577"/>
          <ac:spMkLst>
            <pc:docMk/>
            <pc:sldMk cId="2067955406" sldId="4607"/>
            <ac:spMk id="2" creationId="{5B3E11A0-10CD-4453-81D5-C2BB962821B4}"/>
          </ac:spMkLst>
        </pc:spChg>
      </pc:sldChg>
      <pc:sldChg chg="modSp mod">
        <pc:chgData name="Bowie, Megan (DESE)" userId="9060f317-2b97-4e04-b5a7-ae4e8b7daca6" providerId="ADAL" clId="{22E5622B-ABC7-4A94-912D-53A893B5B8FB}" dt="2024-01-26T15:13:25.428" v="13" actId="27636"/>
        <pc:sldMkLst>
          <pc:docMk/>
          <pc:sldMk cId="382744643" sldId="4610"/>
        </pc:sldMkLst>
        <pc:spChg chg="mod">
          <ac:chgData name="Bowie, Megan (DESE)" userId="9060f317-2b97-4e04-b5a7-ae4e8b7daca6" providerId="ADAL" clId="{22E5622B-ABC7-4A94-912D-53A893B5B8FB}" dt="2024-01-26T15:13:25.428" v="13" actId="27636"/>
          <ac:spMkLst>
            <pc:docMk/>
            <pc:sldMk cId="382744643" sldId="4610"/>
            <ac:spMk id="2" creationId="{AC4C11A0-4DD9-5CA7-4E43-E3195C8164CA}"/>
          </ac:spMkLst>
        </pc:spChg>
      </pc:sldChg>
      <pc:sldChg chg="modNotesTx">
        <pc:chgData name="Bowie, Megan (DESE)" userId="9060f317-2b97-4e04-b5a7-ae4e8b7daca6" providerId="ADAL" clId="{22E5622B-ABC7-4A94-912D-53A893B5B8FB}" dt="2024-01-26T15:54:23.184" v="19" actId="20577"/>
        <pc:sldMkLst>
          <pc:docMk/>
          <pc:sldMk cId="1015519193" sldId="4613"/>
        </pc:sldMkLst>
      </pc:sldChg>
      <pc:sldChg chg="delCm">
        <pc:chgData name="Bowie, Megan (DESE)" userId="9060f317-2b97-4e04-b5a7-ae4e8b7daca6" providerId="ADAL" clId="{22E5622B-ABC7-4A94-912D-53A893B5B8FB}" dt="2024-01-26T13:59:03.049" v="1"/>
        <pc:sldMkLst>
          <pc:docMk/>
          <pc:sldMk cId="3872768839" sldId="4616"/>
        </pc:sldMkLst>
      </pc:sldChg>
      <pc:sldChg chg="delCm">
        <pc:chgData name="Bowie, Megan (DESE)" userId="9060f317-2b97-4e04-b5a7-ae4e8b7daca6" providerId="ADAL" clId="{22E5622B-ABC7-4A94-912D-53A893B5B8FB}" dt="2024-01-26T13:59:26.124" v="2"/>
        <pc:sldMkLst>
          <pc:docMk/>
          <pc:sldMk cId="3644934422" sldId="4625"/>
        </pc:sldMkLst>
      </pc:sldChg>
      <pc:sldChg chg="modSp mod">
        <pc:chgData name="Bowie, Megan (DESE)" userId="9060f317-2b97-4e04-b5a7-ae4e8b7daca6" providerId="ADAL" clId="{22E5622B-ABC7-4A94-912D-53A893B5B8FB}" dt="2024-01-29T14:25:54.998" v="40" actId="20577"/>
        <pc:sldMkLst>
          <pc:docMk/>
          <pc:sldMk cId="679297993" sldId="4627"/>
        </pc:sldMkLst>
        <pc:spChg chg="mod">
          <ac:chgData name="Bowie, Megan (DESE)" userId="9060f317-2b97-4e04-b5a7-ae4e8b7daca6" providerId="ADAL" clId="{22E5622B-ABC7-4A94-912D-53A893B5B8FB}" dt="2024-01-29T14:25:54.998" v="40" actId="20577"/>
          <ac:spMkLst>
            <pc:docMk/>
            <pc:sldMk cId="679297993" sldId="4627"/>
            <ac:spMk id="2" creationId="{7C6FFEBE-78DD-0411-95D0-4E4874A6BCB9}"/>
          </ac:spMkLst>
        </pc:spChg>
      </pc:sldChg>
      <pc:sldMasterChg chg="delSldLayout">
        <pc:chgData name="Bowie, Megan (DESE)" userId="9060f317-2b97-4e04-b5a7-ae4e8b7daca6" providerId="ADAL" clId="{22E5622B-ABC7-4A94-912D-53A893B5B8FB}" dt="2024-01-26T13:58:41.640" v="0" actId="47"/>
        <pc:sldMasterMkLst>
          <pc:docMk/>
          <pc:sldMasterMk cId="712308099" sldId="2147483714"/>
        </pc:sldMasterMkLst>
        <pc:sldLayoutChg chg="del">
          <pc:chgData name="Bowie, Megan (DESE)" userId="9060f317-2b97-4e04-b5a7-ae4e8b7daca6" providerId="ADAL" clId="{22E5622B-ABC7-4A94-912D-53A893B5B8FB}" dt="2024-01-26T13:58:41.640" v="0" actId="47"/>
          <pc:sldLayoutMkLst>
            <pc:docMk/>
            <pc:sldMasterMk cId="712308099" sldId="2147483714"/>
            <pc:sldLayoutMk cId="3483022925" sldId="2147483712"/>
          </pc:sldLayoutMkLst>
        </pc:sldLayoutChg>
      </pc:sldMasterChg>
      <pc:sldMasterChg chg="del delSldLayout">
        <pc:chgData name="Bowie, Megan (DESE)" userId="9060f317-2b97-4e04-b5a7-ae4e8b7daca6" providerId="ADAL" clId="{22E5622B-ABC7-4A94-912D-53A893B5B8FB}" dt="2024-01-26T15:16:48.348" v="18" actId="47"/>
        <pc:sldMasterMkLst>
          <pc:docMk/>
          <pc:sldMasterMk cId="2973032628" sldId="2147484078"/>
        </pc:sldMasterMkLst>
        <pc:sldLayoutChg chg="del">
          <pc:chgData name="Bowie, Megan (DESE)" userId="9060f317-2b97-4e04-b5a7-ae4e8b7daca6" providerId="ADAL" clId="{22E5622B-ABC7-4A94-912D-53A893B5B8FB}" dt="2024-01-26T15:16:48.348" v="18" actId="47"/>
          <pc:sldLayoutMkLst>
            <pc:docMk/>
            <pc:sldMasterMk cId="2973032628" sldId="2147484078"/>
            <pc:sldLayoutMk cId="1743125288" sldId="2147484079"/>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3613113923" sldId="2147484080"/>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88369136" sldId="2147484081"/>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3874204165" sldId="2147484082"/>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549560853" sldId="2147484083"/>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3822468159" sldId="2147484084"/>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2556189264" sldId="2147484085"/>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782610273" sldId="2147484086"/>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2663395296" sldId="2147484088"/>
          </pc:sldLayoutMkLst>
        </pc:sldLayoutChg>
        <pc:sldLayoutChg chg="del">
          <pc:chgData name="Bowie, Megan (DESE)" userId="9060f317-2b97-4e04-b5a7-ae4e8b7daca6" providerId="ADAL" clId="{22E5622B-ABC7-4A94-912D-53A893B5B8FB}" dt="2024-01-26T15:16:48.348" v="18" actId="47"/>
          <pc:sldLayoutMkLst>
            <pc:docMk/>
            <pc:sldMasterMk cId="2973032628" sldId="2147484078"/>
            <pc:sldLayoutMk cId="2284305650" sldId="21474840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624D7-19A1-41B9-B3DD-F2304455A2D2}" type="doc">
      <dgm:prSet loTypeId="urn:microsoft.com/office/officeart/2005/8/layout/hProcess3" loCatId="process" qsTypeId="urn:microsoft.com/office/officeart/2005/8/quickstyle/simple1" qsCatId="simple" csTypeId="urn:microsoft.com/office/officeart/2005/8/colors/accent1_2" csCatId="accent1" phldr="1"/>
      <dgm:spPr/>
    </dgm:pt>
    <dgm:pt modelId="{440049EA-083F-4924-B08A-24383BEE069D}">
      <dgm:prSet phldrT="[Text]"/>
      <dgm:spPr/>
      <dgm:t>
        <a:bodyPr/>
        <a:lstStyle/>
        <a:p>
          <a:r>
            <a:rPr lang="en-US">
              <a:solidFill>
                <a:srgbClr val="FFFF00"/>
              </a:solidFill>
            </a:rPr>
            <a:t>SY24 </a:t>
          </a:r>
        </a:p>
        <a:p>
          <a:r>
            <a:rPr lang="en-US"/>
            <a:t>Update Procedures</a:t>
          </a:r>
        </a:p>
      </dgm:t>
    </dgm:pt>
    <dgm:pt modelId="{3B7A0B31-5039-44C1-A31E-9E0E17299D9D}" type="parTrans" cxnId="{C370BDF5-22EC-493C-9AF4-3A8F5A69B43A}">
      <dgm:prSet/>
      <dgm:spPr/>
      <dgm:t>
        <a:bodyPr/>
        <a:lstStyle/>
        <a:p>
          <a:endParaRPr lang="en-US"/>
        </a:p>
      </dgm:t>
    </dgm:pt>
    <dgm:pt modelId="{38A49BDD-2176-49BA-8D03-49764D078C3D}" type="sibTrans" cxnId="{C370BDF5-22EC-493C-9AF4-3A8F5A69B43A}">
      <dgm:prSet/>
      <dgm:spPr/>
      <dgm:t>
        <a:bodyPr/>
        <a:lstStyle/>
        <a:p>
          <a:endParaRPr lang="en-US"/>
        </a:p>
      </dgm:t>
    </dgm:pt>
    <dgm:pt modelId="{2A2F4484-299C-428B-8AE7-852C9F92357A}">
      <dgm:prSet phldrT="[Text]"/>
      <dgm:spPr/>
      <dgm:t>
        <a:bodyPr/>
        <a:lstStyle/>
        <a:p>
          <a:r>
            <a:rPr lang="en-US">
              <a:solidFill>
                <a:srgbClr val="FFFF00"/>
              </a:solidFill>
            </a:rPr>
            <a:t>SY25</a:t>
          </a:r>
          <a:r>
            <a:rPr lang="en-US"/>
            <a:t> </a:t>
          </a:r>
        </a:p>
        <a:p>
          <a:r>
            <a:rPr lang="en-US"/>
            <a:t>Implement Procedures</a:t>
          </a:r>
        </a:p>
      </dgm:t>
    </dgm:pt>
    <dgm:pt modelId="{D196E415-BAD8-4BBC-B465-BD5AA1ECCE6C}" type="parTrans" cxnId="{AB5A573F-2233-4951-8F0F-68F944B4D82D}">
      <dgm:prSet/>
      <dgm:spPr/>
      <dgm:t>
        <a:bodyPr/>
        <a:lstStyle/>
        <a:p>
          <a:endParaRPr lang="en-US"/>
        </a:p>
      </dgm:t>
    </dgm:pt>
    <dgm:pt modelId="{D13E9F7F-7329-413A-AF35-DB32DA14CD7B}" type="sibTrans" cxnId="{AB5A573F-2233-4951-8F0F-68F944B4D82D}">
      <dgm:prSet/>
      <dgm:spPr/>
      <dgm:t>
        <a:bodyPr/>
        <a:lstStyle/>
        <a:p>
          <a:endParaRPr lang="en-US"/>
        </a:p>
      </dgm:t>
    </dgm:pt>
    <dgm:pt modelId="{294F7146-D52B-4921-8107-A4D5773DA492}">
      <dgm:prSet phldrT="[Text]"/>
      <dgm:spPr/>
      <dgm:t>
        <a:bodyPr/>
        <a:lstStyle/>
        <a:p>
          <a:r>
            <a:rPr lang="en-US">
              <a:solidFill>
                <a:srgbClr val="FFFF00"/>
              </a:solidFill>
            </a:rPr>
            <a:t>December 2025</a:t>
          </a:r>
        </a:p>
        <a:p>
          <a:r>
            <a:rPr lang="en-US"/>
            <a:t>DMS 2.0 Visit</a:t>
          </a:r>
        </a:p>
      </dgm:t>
    </dgm:pt>
    <dgm:pt modelId="{39A6AE57-DDAA-4529-B67C-B596DD949CD1}" type="parTrans" cxnId="{0EA9CEC1-1F42-4F6E-8019-BC3287DDFDF9}">
      <dgm:prSet/>
      <dgm:spPr/>
      <dgm:t>
        <a:bodyPr/>
        <a:lstStyle/>
        <a:p>
          <a:endParaRPr lang="en-US"/>
        </a:p>
      </dgm:t>
    </dgm:pt>
    <dgm:pt modelId="{63A4F4D2-4358-45B1-86AC-9B4B6F241987}" type="sibTrans" cxnId="{0EA9CEC1-1F42-4F6E-8019-BC3287DDFDF9}">
      <dgm:prSet/>
      <dgm:spPr/>
      <dgm:t>
        <a:bodyPr/>
        <a:lstStyle/>
        <a:p>
          <a:endParaRPr lang="en-US"/>
        </a:p>
      </dgm:t>
    </dgm:pt>
    <dgm:pt modelId="{BB292061-1A40-4CAE-9DFF-3F8E267E6F8B}" type="pres">
      <dgm:prSet presAssocID="{065624D7-19A1-41B9-B3DD-F2304455A2D2}" presName="Name0" presStyleCnt="0">
        <dgm:presLayoutVars>
          <dgm:dir/>
          <dgm:animLvl val="lvl"/>
          <dgm:resizeHandles val="exact"/>
        </dgm:presLayoutVars>
      </dgm:prSet>
      <dgm:spPr/>
    </dgm:pt>
    <dgm:pt modelId="{99C954FB-4B68-4B81-9884-75D1BCE0E656}" type="pres">
      <dgm:prSet presAssocID="{065624D7-19A1-41B9-B3DD-F2304455A2D2}" presName="dummy" presStyleCnt="0"/>
      <dgm:spPr/>
    </dgm:pt>
    <dgm:pt modelId="{6945491B-34F6-4810-92AB-BFDC8B875DB6}" type="pres">
      <dgm:prSet presAssocID="{065624D7-19A1-41B9-B3DD-F2304455A2D2}" presName="linH" presStyleCnt="0"/>
      <dgm:spPr/>
    </dgm:pt>
    <dgm:pt modelId="{45A9252A-1EF2-47C0-85ED-4CD2E85F4502}" type="pres">
      <dgm:prSet presAssocID="{065624D7-19A1-41B9-B3DD-F2304455A2D2}" presName="padding1" presStyleCnt="0"/>
      <dgm:spPr/>
    </dgm:pt>
    <dgm:pt modelId="{0072D669-83A8-4685-AE63-EFEAABDCA7B5}" type="pres">
      <dgm:prSet presAssocID="{440049EA-083F-4924-B08A-24383BEE069D}" presName="linV" presStyleCnt="0"/>
      <dgm:spPr/>
    </dgm:pt>
    <dgm:pt modelId="{D2AA288F-4974-408D-96D7-D9C4F87492AB}" type="pres">
      <dgm:prSet presAssocID="{440049EA-083F-4924-B08A-24383BEE069D}" presName="spVertical1" presStyleCnt="0"/>
      <dgm:spPr/>
    </dgm:pt>
    <dgm:pt modelId="{578C37DD-29D9-4F35-A252-76ABEB34479D}" type="pres">
      <dgm:prSet presAssocID="{440049EA-083F-4924-B08A-24383BEE069D}" presName="parTx" presStyleLbl="revTx" presStyleIdx="0" presStyleCnt="3">
        <dgm:presLayoutVars>
          <dgm:chMax val="0"/>
          <dgm:chPref val="0"/>
          <dgm:bulletEnabled val="1"/>
        </dgm:presLayoutVars>
      </dgm:prSet>
      <dgm:spPr/>
    </dgm:pt>
    <dgm:pt modelId="{2A0D4711-C45F-4E68-AD34-DF051A13AE6F}" type="pres">
      <dgm:prSet presAssocID="{440049EA-083F-4924-B08A-24383BEE069D}" presName="spVertical2" presStyleCnt="0"/>
      <dgm:spPr/>
    </dgm:pt>
    <dgm:pt modelId="{E673856B-130A-4E5A-A79E-E83629E44938}" type="pres">
      <dgm:prSet presAssocID="{440049EA-083F-4924-B08A-24383BEE069D}" presName="spVertical3" presStyleCnt="0"/>
      <dgm:spPr/>
    </dgm:pt>
    <dgm:pt modelId="{5D8D8025-9CED-49E1-ADB1-2ABABAEAB98B}" type="pres">
      <dgm:prSet presAssocID="{38A49BDD-2176-49BA-8D03-49764D078C3D}" presName="space" presStyleCnt="0"/>
      <dgm:spPr/>
    </dgm:pt>
    <dgm:pt modelId="{69376ADE-0916-4D58-B6BB-D295FDA499F6}" type="pres">
      <dgm:prSet presAssocID="{2A2F4484-299C-428B-8AE7-852C9F92357A}" presName="linV" presStyleCnt="0"/>
      <dgm:spPr/>
    </dgm:pt>
    <dgm:pt modelId="{B4458B2A-A62C-49B6-BFA9-D39A4E58A4C4}" type="pres">
      <dgm:prSet presAssocID="{2A2F4484-299C-428B-8AE7-852C9F92357A}" presName="spVertical1" presStyleCnt="0"/>
      <dgm:spPr/>
    </dgm:pt>
    <dgm:pt modelId="{769B2441-4E13-4198-A6DC-4044AC304828}" type="pres">
      <dgm:prSet presAssocID="{2A2F4484-299C-428B-8AE7-852C9F92357A}" presName="parTx" presStyleLbl="revTx" presStyleIdx="1" presStyleCnt="3">
        <dgm:presLayoutVars>
          <dgm:chMax val="0"/>
          <dgm:chPref val="0"/>
          <dgm:bulletEnabled val="1"/>
        </dgm:presLayoutVars>
      </dgm:prSet>
      <dgm:spPr/>
    </dgm:pt>
    <dgm:pt modelId="{BEE77796-365F-4A80-B073-F0EC5E4DA528}" type="pres">
      <dgm:prSet presAssocID="{2A2F4484-299C-428B-8AE7-852C9F92357A}" presName="spVertical2" presStyleCnt="0"/>
      <dgm:spPr/>
    </dgm:pt>
    <dgm:pt modelId="{D985EB84-0FE7-4309-AAA0-C942E768141D}" type="pres">
      <dgm:prSet presAssocID="{2A2F4484-299C-428B-8AE7-852C9F92357A}" presName="spVertical3" presStyleCnt="0"/>
      <dgm:spPr/>
    </dgm:pt>
    <dgm:pt modelId="{95C9575C-6DA4-43D2-A0C1-755C0F55092C}" type="pres">
      <dgm:prSet presAssocID="{D13E9F7F-7329-413A-AF35-DB32DA14CD7B}" presName="space" presStyleCnt="0"/>
      <dgm:spPr/>
    </dgm:pt>
    <dgm:pt modelId="{C48B4936-D2F8-44F4-BF3C-892EF8444BC2}" type="pres">
      <dgm:prSet presAssocID="{294F7146-D52B-4921-8107-A4D5773DA492}" presName="linV" presStyleCnt="0"/>
      <dgm:spPr/>
    </dgm:pt>
    <dgm:pt modelId="{ABF5AD2E-DF88-4E29-BF85-95FD4B5EBFDB}" type="pres">
      <dgm:prSet presAssocID="{294F7146-D52B-4921-8107-A4D5773DA492}" presName="spVertical1" presStyleCnt="0"/>
      <dgm:spPr/>
    </dgm:pt>
    <dgm:pt modelId="{8666D53C-8744-4427-82C3-14BC81D3F707}" type="pres">
      <dgm:prSet presAssocID="{294F7146-D52B-4921-8107-A4D5773DA492}" presName="parTx" presStyleLbl="revTx" presStyleIdx="2" presStyleCnt="3">
        <dgm:presLayoutVars>
          <dgm:chMax val="0"/>
          <dgm:chPref val="0"/>
          <dgm:bulletEnabled val="1"/>
        </dgm:presLayoutVars>
      </dgm:prSet>
      <dgm:spPr/>
    </dgm:pt>
    <dgm:pt modelId="{F9F3128A-94A5-4F82-8397-E0B840A5D2AE}" type="pres">
      <dgm:prSet presAssocID="{294F7146-D52B-4921-8107-A4D5773DA492}" presName="spVertical2" presStyleCnt="0"/>
      <dgm:spPr/>
    </dgm:pt>
    <dgm:pt modelId="{247A2686-B73C-4672-83D8-923A837B6F30}" type="pres">
      <dgm:prSet presAssocID="{294F7146-D52B-4921-8107-A4D5773DA492}" presName="spVertical3" presStyleCnt="0"/>
      <dgm:spPr/>
    </dgm:pt>
    <dgm:pt modelId="{0799F8DC-72CB-442E-B8C9-258A2ACF51A2}" type="pres">
      <dgm:prSet presAssocID="{065624D7-19A1-41B9-B3DD-F2304455A2D2}" presName="padding2" presStyleCnt="0"/>
      <dgm:spPr/>
    </dgm:pt>
    <dgm:pt modelId="{80066025-BC86-496D-BB5C-70D5E0B11D26}" type="pres">
      <dgm:prSet presAssocID="{065624D7-19A1-41B9-B3DD-F2304455A2D2}" presName="negArrow" presStyleCnt="0"/>
      <dgm:spPr/>
    </dgm:pt>
    <dgm:pt modelId="{05239F30-1928-4BD7-8651-24EB234E3110}" type="pres">
      <dgm:prSet presAssocID="{065624D7-19A1-41B9-B3DD-F2304455A2D2}" presName="backgroundArrow" presStyleLbl="node1" presStyleIdx="0" presStyleCnt="1"/>
      <dgm:spPr/>
    </dgm:pt>
  </dgm:ptLst>
  <dgm:cxnLst>
    <dgm:cxn modelId="{AB5A573F-2233-4951-8F0F-68F944B4D82D}" srcId="{065624D7-19A1-41B9-B3DD-F2304455A2D2}" destId="{2A2F4484-299C-428B-8AE7-852C9F92357A}" srcOrd="1" destOrd="0" parTransId="{D196E415-BAD8-4BBC-B465-BD5AA1ECCE6C}" sibTransId="{D13E9F7F-7329-413A-AF35-DB32DA14CD7B}"/>
    <dgm:cxn modelId="{AC21055D-3E24-413F-ABD3-7E00A347E61E}" type="presOf" srcId="{2A2F4484-299C-428B-8AE7-852C9F92357A}" destId="{769B2441-4E13-4198-A6DC-4044AC304828}" srcOrd="0" destOrd="0" presId="urn:microsoft.com/office/officeart/2005/8/layout/hProcess3"/>
    <dgm:cxn modelId="{96375B7E-BBDE-4CE3-AD58-0249DB64EEF6}" type="presOf" srcId="{294F7146-D52B-4921-8107-A4D5773DA492}" destId="{8666D53C-8744-4427-82C3-14BC81D3F707}" srcOrd="0" destOrd="0" presId="urn:microsoft.com/office/officeart/2005/8/layout/hProcess3"/>
    <dgm:cxn modelId="{5265ED89-9D6F-46A9-BA64-F2CB6644DB01}" type="presOf" srcId="{440049EA-083F-4924-B08A-24383BEE069D}" destId="{578C37DD-29D9-4F35-A252-76ABEB34479D}" srcOrd="0" destOrd="0" presId="urn:microsoft.com/office/officeart/2005/8/layout/hProcess3"/>
    <dgm:cxn modelId="{0EA9CEC1-1F42-4F6E-8019-BC3287DDFDF9}" srcId="{065624D7-19A1-41B9-B3DD-F2304455A2D2}" destId="{294F7146-D52B-4921-8107-A4D5773DA492}" srcOrd="2" destOrd="0" parTransId="{39A6AE57-DDAA-4529-B67C-B596DD949CD1}" sibTransId="{63A4F4D2-4358-45B1-86AC-9B4B6F241987}"/>
    <dgm:cxn modelId="{C370BDF5-22EC-493C-9AF4-3A8F5A69B43A}" srcId="{065624D7-19A1-41B9-B3DD-F2304455A2D2}" destId="{440049EA-083F-4924-B08A-24383BEE069D}" srcOrd="0" destOrd="0" parTransId="{3B7A0B31-5039-44C1-A31E-9E0E17299D9D}" sibTransId="{38A49BDD-2176-49BA-8D03-49764D078C3D}"/>
    <dgm:cxn modelId="{16D0D9F8-CEF9-4922-9AA1-843A2752A129}" type="presOf" srcId="{065624D7-19A1-41B9-B3DD-F2304455A2D2}" destId="{BB292061-1A40-4CAE-9DFF-3F8E267E6F8B}" srcOrd="0" destOrd="0" presId="urn:microsoft.com/office/officeart/2005/8/layout/hProcess3"/>
    <dgm:cxn modelId="{C5C296A1-06A6-4912-8CC5-A0113CA80AC7}" type="presParOf" srcId="{BB292061-1A40-4CAE-9DFF-3F8E267E6F8B}" destId="{99C954FB-4B68-4B81-9884-75D1BCE0E656}" srcOrd="0" destOrd="0" presId="urn:microsoft.com/office/officeart/2005/8/layout/hProcess3"/>
    <dgm:cxn modelId="{6955B9DF-0DC2-4D9E-8B70-47EEF09195F7}" type="presParOf" srcId="{BB292061-1A40-4CAE-9DFF-3F8E267E6F8B}" destId="{6945491B-34F6-4810-92AB-BFDC8B875DB6}" srcOrd="1" destOrd="0" presId="urn:microsoft.com/office/officeart/2005/8/layout/hProcess3"/>
    <dgm:cxn modelId="{0EB089CE-F1FA-4420-8643-56D3CBAAB223}" type="presParOf" srcId="{6945491B-34F6-4810-92AB-BFDC8B875DB6}" destId="{45A9252A-1EF2-47C0-85ED-4CD2E85F4502}" srcOrd="0" destOrd="0" presId="urn:microsoft.com/office/officeart/2005/8/layout/hProcess3"/>
    <dgm:cxn modelId="{DF05DA94-3676-4F50-B5F8-FC4AA7202820}" type="presParOf" srcId="{6945491B-34F6-4810-92AB-BFDC8B875DB6}" destId="{0072D669-83A8-4685-AE63-EFEAABDCA7B5}" srcOrd="1" destOrd="0" presId="urn:microsoft.com/office/officeart/2005/8/layout/hProcess3"/>
    <dgm:cxn modelId="{1F161EAA-0175-43CE-B014-6C5466F8C998}" type="presParOf" srcId="{0072D669-83A8-4685-AE63-EFEAABDCA7B5}" destId="{D2AA288F-4974-408D-96D7-D9C4F87492AB}" srcOrd="0" destOrd="0" presId="urn:microsoft.com/office/officeart/2005/8/layout/hProcess3"/>
    <dgm:cxn modelId="{8951A5C1-A1A3-4973-B4BF-7BC042D7FDFC}" type="presParOf" srcId="{0072D669-83A8-4685-AE63-EFEAABDCA7B5}" destId="{578C37DD-29D9-4F35-A252-76ABEB34479D}" srcOrd="1" destOrd="0" presId="urn:microsoft.com/office/officeart/2005/8/layout/hProcess3"/>
    <dgm:cxn modelId="{AC748BA3-CE42-4C0D-8F66-43D1B136C9EE}" type="presParOf" srcId="{0072D669-83A8-4685-AE63-EFEAABDCA7B5}" destId="{2A0D4711-C45F-4E68-AD34-DF051A13AE6F}" srcOrd="2" destOrd="0" presId="urn:microsoft.com/office/officeart/2005/8/layout/hProcess3"/>
    <dgm:cxn modelId="{E4570BF6-216A-4045-A8A8-9CD841F02CCA}" type="presParOf" srcId="{0072D669-83A8-4685-AE63-EFEAABDCA7B5}" destId="{E673856B-130A-4E5A-A79E-E83629E44938}" srcOrd="3" destOrd="0" presId="urn:microsoft.com/office/officeart/2005/8/layout/hProcess3"/>
    <dgm:cxn modelId="{4877B76C-BD13-407E-A788-BB9D6B5BA6EF}" type="presParOf" srcId="{6945491B-34F6-4810-92AB-BFDC8B875DB6}" destId="{5D8D8025-9CED-49E1-ADB1-2ABABAEAB98B}" srcOrd="2" destOrd="0" presId="urn:microsoft.com/office/officeart/2005/8/layout/hProcess3"/>
    <dgm:cxn modelId="{0A87E0E5-75D1-4FF6-B33C-9EF0E63E1E8E}" type="presParOf" srcId="{6945491B-34F6-4810-92AB-BFDC8B875DB6}" destId="{69376ADE-0916-4D58-B6BB-D295FDA499F6}" srcOrd="3" destOrd="0" presId="urn:microsoft.com/office/officeart/2005/8/layout/hProcess3"/>
    <dgm:cxn modelId="{A3D42781-F39F-43A9-8980-56262CCB130B}" type="presParOf" srcId="{69376ADE-0916-4D58-B6BB-D295FDA499F6}" destId="{B4458B2A-A62C-49B6-BFA9-D39A4E58A4C4}" srcOrd="0" destOrd="0" presId="urn:microsoft.com/office/officeart/2005/8/layout/hProcess3"/>
    <dgm:cxn modelId="{1EA0FD4E-0277-4485-8C86-ED8FDFD9BDBD}" type="presParOf" srcId="{69376ADE-0916-4D58-B6BB-D295FDA499F6}" destId="{769B2441-4E13-4198-A6DC-4044AC304828}" srcOrd="1" destOrd="0" presId="urn:microsoft.com/office/officeart/2005/8/layout/hProcess3"/>
    <dgm:cxn modelId="{8D0957EA-CC4F-4329-9B0A-4ABACBEFE48A}" type="presParOf" srcId="{69376ADE-0916-4D58-B6BB-D295FDA499F6}" destId="{BEE77796-365F-4A80-B073-F0EC5E4DA528}" srcOrd="2" destOrd="0" presId="urn:microsoft.com/office/officeart/2005/8/layout/hProcess3"/>
    <dgm:cxn modelId="{CA2FF47F-621C-452E-92E4-28B3CA0C5983}" type="presParOf" srcId="{69376ADE-0916-4D58-B6BB-D295FDA499F6}" destId="{D985EB84-0FE7-4309-AAA0-C942E768141D}" srcOrd="3" destOrd="0" presId="urn:microsoft.com/office/officeart/2005/8/layout/hProcess3"/>
    <dgm:cxn modelId="{131FABC8-8770-42DA-BD5F-CB9AAE1BB83C}" type="presParOf" srcId="{6945491B-34F6-4810-92AB-BFDC8B875DB6}" destId="{95C9575C-6DA4-43D2-A0C1-755C0F55092C}" srcOrd="4" destOrd="0" presId="urn:microsoft.com/office/officeart/2005/8/layout/hProcess3"/>
    <dgm:cxn modelId="{EE7CF738-0B46-4F11-9ACB-418062265FEC}" type="presParOf" srcId="{6945491B-34F6-4810-92AB-BFDC8B875DB6}" destId="{C48B4936-D2F8-44F4-BF3C-892EF8444BC2}" srcOrd="5" destOrd="0" presId="urn:microsoft.com/office/officeart/2005/8/layout/hProcess3"/>
    <dgm:cxn modelId="{3FB11EDF-F912-41A4-9775-AE0131D97282}" type="presParOf" srcId="{C48B4936-D2F8-44F4-BF3C-892EF8444BC2}" destId="{ABF5AD2E-DF88-4E29-BF85-95FD4B5EBFDB}" srcOrd="0" destOrd="0" presId="urn:microsoft.com/office/officeart/2005/8/layout/hProcess3"/>
    <dgm:cxn modelId="{FFB7A2E6-0583-4B72-A8EE-06CF2220F0AF}" type="presParOf" srcId="{C48B4936-D2F8-44F4-BF3C-892EF8444BC2}" destId="{8666D53C-8744-4427-82C3-14BC81D3F707}" srcOrd="1" destOrd="0" presId="urn:microsoft.com/office/officeart/2005/8/layout/hProcess3"/>
    <dgm:cxn modelId="{2D8FD6ED-1136-4A23-9A4E-78E104D26CF0}" type="presParOf" srcId="{C48B4936-D2F8-44F4-BF3C-892EF8444BC2}" destId="{F9F3128A-94A5-4F82-8397-E0B840A5D2AE}" srcOrd="2" destOrd="0" presId="urn:microsoft.com/office/officeart/2005/8/layout/hProcess3"/>
    <dgm:cxn modelId="{D862E569-4B34-4FE5-BE85-DDD01FF46C48}" type="presParOf" srcId="{C48B4936-D2F8-44F4-BF3C-892EF8444BC2}" destId="{247A2686-B73C-4672-83D8-923A837B6F30}" srcOrd="3" destOrd="0" presId="urn:microsoft.com/office/officeart/2005/8/layout/hProcess3"/>
    <dgm:cxn modelId="{805739C8-FCBA-40DB-A43A-1ABB6A985E1B}" type="presParOf" srcId="{6945491B-34F6-4810-92AB-BFDC8B875DB6}" destId="{0799F8DC-72CB-442E-B8C9-258A2ACF51A2}" srcOrd="6" destOrd="0" presId="urn:microsoft.com/office/officeart/2005/8/layout/hProcess3"/>
    <dgm:cxn modelId="{F7F05318-B253-4149-8609-40051C92F328}" type="presParOf" srcId="{6945491B-34F6-4810-92AB-BFDC8B875DB6}" destId="{80066025-BC86-496D-BB5C-70D5E0B11D26}" srcOrd="7" destOrd="0" presId="urn:microsoft.com/office/officeart/2005/8/layout/hProcess3"/>
    <dgm:cxn modelId="{4E6880EA-7C31-4D2C-85CC-4CC6A639BD52}" type="presParOf" srcId="{6945491B-34F6-4810-92AB-BFDC8B875DB6}" destId="{05239F30-1928-4BD7-8651-24EB234E3110}"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pPr rtl="0"/>
          <a:r>
            <a:rPr lang="en-US">
              <a:latin typeface="Calibri Light" panose="020F0302020204030204"/>
            </a:rPr>
            <a:t>LEA Determinations </a:t>
          </a:r>
          <a:r>
            <a:rPr lang="en-US"/>
            <a:t>(January)</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pPr rtl="0"/>
          <a:r>
            <a:rPr lang="en-US">
              <a:latin typeface="Calibri Light" panose="020F0302020204030204"/>
            </a:rPr>
            <a:t>Technical Assistance </a:t>
          </a:r>
          <a:r>
            <a:rPr lang="en-US"/>
            <a:t> (February)</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D0D6EB94-845C-4B0E-9408-E55B5C9834A2}">
      <dgm:prSet phldrT="[Text]"/>
      <dgm:spPr/>
      <dgm:t>
        <a:bodyPr/>
        <a:lstStyle/>
        <a:p>
          <a:pPr rtl="0"/>
          <a:r>
            <a:rPr lang="en-US">
              <a:latin typeface="Calibri Light" panose="020F0302020204030204"/>
            </a:rPr>
            <a:t>SPP/APR </a:t>
          </a:r>
          <a:r>
            <a:rPr lang="en-US"/>
            <a:t>(February)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3">
        <dgm:presLayoutVars>
          <dgm:bulletEnabled val="1"/>
        </dgm:presLayoutVars>
      </dgm:prSet>
      <dgm:spPr/>
    </dgm:pt>
    <dgm:pt modelId="{6BCF31C4-500D-4BCC-87CA-7AE8E96233D2}" type="pres">
      <dgm:prSet presAssocID="{97CF42EE-DCE9-4178-BD79-79FACCAC4878}" presName="circleA" presStyleLbl="node1" presStyleIdx="0" presStyleCnt="3"/>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3">
        <dgm:presLayoutVars>
          <dgm:bulletEnabled val="1"/>
        </dgm:presLayoutVars>
      </dgm:prSet>
      <dgm:spPr/>
    </dgm:pt>
    <dgm:pt modelId="{CB4EAA99-EDC9-4F94-B289-E251DA6C602B}" type="pres">
      <dgm:prSet presAssocID="{66D1B9B9-090B-4EE2-8204-91D50B495158}" presName="circleB" presStyleLbl="node1" presStyleIdx="1" presStyleCnt="3"/>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40A997B4-2990-4A28-B4DE-1AD6E9E23F23}" type="pres">
      <dgm:prSet presAssocID="{D0D6EB94-845C-4B0E-9408-E55B5C9834A2}" presName="compositeA" presStyleCnt="0"/>
      <dgm:spPr/>
    </dgm:pt>
    <dgm:pt modelId="{423FE268-32D9-45C8-A991-C1B11156B9F5}" type="pres">
      <dgm:prSet presAssocID="{D0D6EB94-845C-4B0E-9408-E55B5C9834A2}" presName="textA" presStyleLbl="revTx" presStyleIdx="2" presStyleCnt="3">
        <dgm:presLayoutVars>
          <dgm:bulletEnabled val="1"/>
        </dgm:presLayoutVars>
      </dgm:prSet>
      <dgm:spPr/>
    </dgm:pt>
    <dgm:pt modelId="{C1156499-ED93-4E94-9148-52E38A495BF1}" type="pres">
      <dgm:prSet presAssocID="{D0D6EB94-845C-4B0E-9408-E55B5C9834A2}" presName="circleA" presStyleLbl="node1" presStyleIdx="2" presStyleCnt="3"/>
      <dgm:spPr/>
    </dgm:pt>
    <dgm:pt modelId="{0673F496-B030-4EE2-A998-E3A06366B9EF}" type="pres">
      <dgm:prSet presAssocID="{D0D6EB94-845C-4B0E-9408-E55B5C9834A2}" presName="spaceA" presStyleCnt="0"/>
      <dgm:spPr/>
    </dgm:pt>
  </dgm:ptLst>
  <dgm:cxnLst>
    <dgm:cxn modelId="{392F740F-2025-44EC-A55F-A56DD8B330A4}" srcId="{D40E11AA-8D84-4320-AE54-B7B8345FD70D}" destId="{D0D6EB94-845C-4B0E-9408-E55B5C9834A2}" srcOrd="2" destOrd="0" parTransId="{35D51E8E-53B4-40ED-98BB-5B38D5B0B9E9}" sibTransId="{15AD0859-3B88-44F7-83B3-62A5C15A7DE3}"/>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3910E1DF-39CD-47FE-A944-D8AE2308C758}" type="presOf" srcId="{D0D6EB94-845C-4B0E-9408-E55B5C9834A2}" destId="{423FE268-32D9-45C8-A991-C1B11156B9F5}"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4B38DE94-7A8A-4BE6-BDBD-CC5AC90119F3}" type="presParOf" srcId="{8A0A61DB-0BCC-4742-AD2E-6CFB089F3D2F}" destId="{40A997B4-2990-4A28-B4DE-1AD6E9E23F23}" srcOrd="4" destOrd="0" presId="urn:microsoft.com/office/officeart/2005/8/layout/hProcess11"/>
    <dgm:cxn modelId="{E0B3392A-917E-4ED7-8DEF-33379B98B857}" type="presParOf" srcId="{40A997B4-2990-4A28-B4DE-1AD6E9E23F23}" destId="{423FE268-32D9-45C8-A991-C1B11156B9F5}" srcOrd="0" destOrd="0" presId="urn:microsoft.com/office/officeart/2005/8/layout/hProcess11"/>
    <dgm:cxn modelId="{9FEDA809-587C-439C-A890-213AC3A18A66}" type="presParOf" srcId="{40A997B4-2990-4A28-B4DE-1AD6E9E23F23}" destId="{C1156499-ED93-4E94-9148-52E38A495BF1}" srcOrd="1" destOrd="0" presId="urn:microsoft.com/office/officeart/2005/8/layout/hProcess11"/>
    <dgm:cxn modelId="{3944F879-0A08-47DB-AEE7-CB2BE3403F20}" type="presParOf" srcId="{40A997B4-2990-4A28-B4DE-1AD6E9E23F23}" destId="{0673F496-B030-4EE2-A998-E3A06366B9E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r>
            <a:rPr lang="en-US"/>
            <a:t>OASES Procedures (December)</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r>
            <a:rPr lang="en-US"/>
            <a:t>PRS Procedures (December)</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C1E00A81-D27B-451B-9951-D33B74510750}">
      <dgm:prSet phldrT="[Text]"/>
      <dgm:spPr/>
      <dgm:t>
        <a:bodyPr/>
        <a:lstStyle/>
        <a:p>
          <a:r>
            <a:rPr lang="en-US"/>
            <a:t>PSM Procedures (December)</a:t>
          </a:r>
        </a:p>
      </dgm:t>
    </dgm:pt>
    <dgm:pt modelId="{91482D1C-0AEB-4B72-B565-C74F23C87F04}" type="parTrans" cxnId="{ED48699C-CC4D-402C-B636-8FE9E0A56FEC}">
      <dgm:prSet/>
      <dgm:spPr/>
      <dgm:t>
        <a:bodyPr/>
        <a:lstStyle/>
        <a:p>
          <a:endParaRPr lang="en-US"/>
        </a:p>
      </dgm:t>
    </dgm:pt>
    <dgm:pt modelId="{343D2D8C-BEB8-4E9A-B0E5-AC1A83A674C9}" type="sibTrans" cxnId="{ED48699C-CC4D-402C-B636-8FE9E0A56FEC}">
      <dgm:prSet/>
      <dgm:spPr/>
      <dgm:t>
        <a:bodyPr/>
        <a:lstStyle/>
        <a:p>
          <a:endParaRPr lang="en-US"/>
        </a:p>
      </dgm:t>
    </dgm:pt>
    <dgm:pt modelId="{D0D6EB94-845C-4B0E-9408-E55B5C9834A2}">
      <dgm:prSet phldrT="[Text]"/>
      <dgm:spPr/>
      <dgm:t>
        <a:bodyPr/>
        <a:lstStyle/>
        <a:p>
          <a:r>
            <a:rPr lang="en-US"/>
            <a:t>Dispute Resolution and Mediation Procedures (February)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4">
        <dgm:presLayoutVars>
          <dgm:bulletEnabled val="1"/>
        </dgm:presLayoutVars>
      </dgm:prSet>
      <dgm:spPr/>
    </dgm:pt>
    <dgm:pt modelId="{6BCF31C4-500D-4BCC-87CA-7AE8E96233D2}" type="pres">
      <dgm:prSet presAssocID="{97CF42EE-DCE9-4178-BD79-79FACCAC4878}" presName="circleA" presStyleLbl="node1" presStyleIdx="0" presStyleCnt="4"/>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4">
        <dgm:presLayoutVars>
          <dgm:bulletEnabled val="1"/>
        </dgm:presLayoutVars>
      </dgm:prSet>
      <dgm:spPr/>
    </dgm:pt>
    <dgm:pt modelId="{CB4EAA99-EDC9-4F94-B289-E251DA6C602B}" type="pres">
      <dgm:prSet presAssocID="{66D1B9B9-090B-4EE2-8204-91D50B495158}" presName="circleB" presStyleLbl="node1" presStyleIdx="1" presStyleCnt="4"/>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A2863738-6B24-454D-A45B-48E74BB4DE80}" type="pres">
      <dgm:prSet presAssocID="{C1E00A81-D27B-451B-9951-D33B74510750}" presName="compositeA" presStyleCnt="0"/>
      <dgm:spPr/>
    </dgm:pt>
    <dgm:pt modelId="{D4E1549A-B7A7-4BBF-AD00-F7549044EAA3}" type="pres">
      <dgm:prSet presAssocID="{C1E00A81-D27B-451B-9951-D33B74510750}" presName="textA" presStyleLbl="revTx" presStyleIdx="2" presStyleCnt="4">
        <dgm:presLayoutVars>
          <dgm:bulletEnabled val="1"/>
        </dgm:presLayoutVars>
      </dgm:prSet>
      <dgm:spPr/>
    </dgm:pt>
    <dgm:pt modelId="{44386CD5-6AE0-4B90-86CD-5637336CD2EF}" type="pres">
      <dgm:prSet presAssocID="{C1E00A81-D27B-451B-9951-D33B74510750}" presName="circleA" presStyleLbl="node1" presStyleIdx="2" presStyleCnt="4"/>
      <dgm:spPr/>
    </dgm:pt>
    <dgm:pt modelId="{8CBF3578-8BFA-4472-AA70-5EF1720BDEEA}" type="pres">
      <dgm:prSet presAssocID="{C1E00A81-D27B-451B-9951-D33B74510750}" presName="spaceA" presStyleCnt="0"/>
      <dgm:spPr/>
    </dgm:pt>
    <dgm:pt modelId="{4D2BAA7F-CD27-489F-A2AE-EA641FFBEF1C}" type="pres">
      <dgm:prSet presAssocID="{343D2D8C-BEB8-4E9A-B0E5-AC1A83A674C9}" presName="space" presStyleCnt="0"/>
      <dgm:spPr/>
    </dgm:pt>
    <dgm:pt modelId="{F76FB0FD-9BD6-4963-BEE1-EB649D9865C6}" type="pres">
      <dgm:prSet presAssocID="{D0D6EB94-845C-4B0E-9408-E55B5C9834A2}" presName="compositeB" presStyleCnt="0"/>
      <dgm:spPr/>
    </dgm:pt>
    <dgm:pt modelId="{9CF20ED7-B65B-4D76-A065-E8348112C2F3}" type="pres">
      <dgm:prSet presAssocID="{D0D6EB94-845C-4B0E-9408-E55B5C9834A2}" presName="textB" presStyleLbl="revTx" presStyleIdx="3" presStyleCnt="4">
        <dgm:presLayoutVars>
          <dgm:bulletEnabled val="1"/>
        </dgm:presLayoutVars>
      </dgm:prSet>
      <dgm:spPr/>
    </dgm:pt>
    <dgm:pt modelId="{C7235B2D-7A90-41D0-9BB8-99147A662FDA}" type="pres">
      <dgm:prSet presAssocID="{D0D6EB94-845C-4B0E-9408-E55B5C9834A2}" presName="circleB" presStyleLbl="node1" presStyleIdx="3" presStyleCnt="4"/>
      <dgm:spPr/>
    </dgm:pt>
    <dgm:pt modelId="{53284D77-54A7-47DC-9EFA-041514A247D0}" type="pres">
      <dgm:prSet presAssocID="{D0D6EB94-845C-4B0E-9408-E55B5C9834A2}" presName="spaceB" presStyleCnt="0"/>
      <dgm:spPr/>
    </dgm:pt>
  </dgm:ptLst>
  <dgm:cxnLst>
    <dgm:cxn modelId="{392F740F-2025-44EC-A55F-A56DD8B330A4}" srcId="{D40E11AA-8D84-4320-AE54-B7B8345FD70D}" destId="{D0D6EB94-845C-4B0E-9408-E55B5C9834A2}" srcOrd="3" destOrd="0" parTransId="{35D51E8E-53B4-40ED-98BB-5B38D5B0B9E9}" sibTransId="{15AD0859-3B88-44F7-83B3-62A5C15A7DE3}"/>
    <dgm:cxn modelId="{AF70BC5E-4E35-4AE7-9706-F6CEFF69B030}" type="presOf" srcId="{C1E00A81-D27B-451B-9951-D33B74510750}" destId="{D4E1549A-B7A7-4BBF-AD00-F7549044EAA3}" srcOrd="0" destOrd="0" presId="urn:microsoft.com/office/officeart/2005/8/layout/hProcess11"/>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6986D96-EF1E-4FA2-AF6D-6FDAFD14CC92}" type="presOf" srcId="{D0D6EB94-845C-4B0E-9408-E55B5C9834A2}" destId="{9CF20ED7-B65B-4D76-A065-E8348112C2F3}" srcOrd="0" destOrd="0" presId="urn:microsoft.com/office/officeart/2005/8/layout/hProcess11"/>
    <dgm:cxn modelId="{ED48699C-CC4D-402C-B636-8FE9E0A56FEC}" srcId="{D40E11AA-8D84-4320-AE54-B7B8345FD70D}" destId="{C1E00A81-D27B-451B-9951-D33B74510750}" srcOrd="2" destOrd="0" parTransId="{91482D1C-0AEB-4B72-B565-C74F23C87F04}" sibTransId="{343D2D8C-BEB8-4E9A-B0E5-AC1A83A674C9}"/>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A9E1E67D-D9D9-4D45-BB45-700CB1A01816}" type="presParOf" srcId="{8A0A61DB-0BCC-4742-AD2E-6CFB089F3D2F}" destId="{A2863738-6B24-454D-A45B-48E74BB4DE80}" srcOrd="4" destOrd="0" presId="urn:microsoft.com/office/officeart/2005/8/layout/hProcess11"/>
    <dgm:cxn modelId="{E3F0B34B-754A-495E-B802-BC145AFA5080}" type="presParOf" srcId="{A2863738-6B24-454D-A45B-48E74BB4DE80}" destId="{D4E1549A-B7A7-4BBF-AD00-F7549044EAA3}" srcOrd="0" destOrd="0" presId="urn:microsoft.com/office/officeart/2005/8/layout/hProcess11"/>
    <dgm:cxn modelId="{18DDD355-C606-4352-8636-F705CC2E6745}" type="presParOf" srcId="{A2863738-6B24-454D-A45B-48E74BB4DE80}" destId="{44386CD5-6AE0-4B90-86CD-5637336CD2EF}" srcOrd="1" destOrd="0" presId="urn:microsoft.com/office/officeart/2005/8/layout/hProcess11"/>
    <dgm:cxn modelId="{D4E6E500-9860-44A9-9906-7983ADF9DC05}" type="presParOf" srcId="{A2863738-6B24-454D-A45B-48E74BB4DE80}" destId="{8CBF3578-8BFA-4472-AA70-5EF1720BDEEA}" srcOrd="2" destOrd="0" presId="urn:microsoft.com/office/officeart/2005/8/layout/hProcess11"/>
    <dgm:cxn modelId="{2D4C2F42-DB00-4C45-8468-04D38EA31B84}" type="presParOf" srcId="{8A0A61DB-0BCC-4742-AD2E-6CFB089F3D2F}" destId="{4D2BAA7F-CD27-489F-A2AE-EA641FFBEF1C}" srcOrd="5" destOrd="0" presId="urn:microsoft.com/office/officeart/2005/8/layout/hProcess11"/>
    <dgm:cxn modelId="{1BC89A04-58D8-473E-B22A-F2CE9050B1DA}" type="presParOf" srcId="{8A0A61DB-0BCC-4742-AD2E-6CFB089F3D2F}" destId="{F76FB0FD-9BD6-4963-BEE1-EB649D9865C6}" srcOrd="6" destOrd="0" presId="urn:microsoft.com/office/officeart/2005/8/layout/hProcess11"/>
    <dgm:cxn modelId="{8C054E35-F6D4-4853-8FF1-8702FBACB470}" type="presParOf" srcId="{F76FB0FD-9BD6-4963-BEE1-EB649D9865C6}" destId="{9CF20ED7-B65B-4D76-A065-E8348112C2F3}" srcOrd="0" destOrd="0" presId="urn:microsoft.com/office/officeart/2005/8/layout/hProcess11"/>
    <dgm:cxn modelId="{608B29D2-F28B-49D3-BAF3-B75B4F4EF5B2}" type="presParOf" srcId="{F76FB0FD-9BD6-4963-BEE1-EB649D9865C6}" destId="{C7235B2D-7A90-41D0-9BB8-99147A662FDA}" srcOrd="1" destOrd="0" presId="urn:microsoft.com/office/officeart/2005/8/layout/hProcess11"/>
    <dgm:cxn modelId="{06F127DB-90B5-4E41-87E9-0CAD8A4B03F8}" type="presParOf" srcId="{F76FB0FD-9BD6-4963-BEE1-EB649D9865C6}" destId="{53284D77-54A7-47DC-9EFA-041514A247D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39F30-1928-4BD7-8651-24EB234E3110}">
      <dsp:nvSpPr>
        <dsp:cNvPr id="0" name=""/>
        <dsp:cNvSpPr/>
      </dsp:nvSpPr>
      <dsp:spPr>
        <a:xfrm>
          <a:off x="0" y="54919"/>
          <a:ext cx="10515600" cy="394146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6D53C-8744-4427-82C3-14BC81D3F707}">
      <dsp:nvSpPr>
        <dsp:cNvPr id="0" name=""/>
        <dsp:cNvSpPr/>
      </dsp:nvSpPr>
      <dsp:spPr>
        <a:xfrm>
          <a:off x="6956028" y="1040284"/>
          <a:ext cx="2546746" cy="197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December 2025</a:t>
          </a:r>
        </a:p>
        <a:p>
          <a:pPr marL="0" lvl="0" indent="0" algn="ctr" defTabSz="1289050">
            <a:lnSpc>
              <a:spcPct val="90000"/>
            </a:lnSpc>
            <a:spcBef>
              <a:spcPct val="0"/>
            </a:spcBef>
            <a:spcAft>
              <a:spcPct val="35000"/>
            </a:spcAft>
            <a:buNone/>
          </a:pPr>
          <a:r>
            <a:rPr lang="en-US" sz="2900" kern="1200"/>
            <a:t>DMS 2.0 Visit</a:t>
          </a:r>
        </a:p>
      </dsp:txBody>
      <dsp:txXfrm>
        <a:off x="6956028" y="1040284"/>
        <a:ext cx="2546746" cy="1970730"/>
      </dsp:txXfrm>
    </dsp:sp>
    <dsp:sp modelId="{769B2441-4E13-4198-A6DC-4044AC304828}">
      <dsp:nvSpPr>
        <dsp:cNvPr id="0" name=""/>
        <dsp:cNvSpPr/>
      </dsp:nvSpPr>
      <dsp:spPr>
        <a:xfrm>
          <a:off x="3899931" y="1040284"/>
          <a:ext cx="2546746" cy="197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SY25</a:t>
          </a:r>
          <a:r>
            <a:rPr lang="en-US" sz="2900" kern="1200"/>
            <a:t> </a:t>
          </a:r>
        </a:p>
        <a:p>
          <a:pPr marL="0" lvl="0" indent="0" algn="ctr" defTabSz="1289050">
            <a:lnSpc>
              <a:spcPct val="90000"/>
            </a:lnSpc>
            <a:spcBef>
              <a:spcPct val="0"/>
            </a:spcBef>
            <a:spcAft>
              <a:spcPct val="35000"/>
            </a:spcAft>
            <a:buNone/>
          </a:pPr>
          <a:r>
            <a:rPr lang="en-US" sz="2900" kern="1200"/>
            <a:t>Implement Procedures</a:t>
          </a:r>
        </a:p>
      </dsp:txBody>
      <dsp:txXfrm>
        <a:off x="3899931" y="1040284"/>
        <a:ext cx="2546746" cy="1970730"/>
      </dsp:txXfrm>
    </dsp:sp>
    <dsp:sp modelId="{578C37DD-29D9-4F35-A252-76ABEB34479D}">
      <dsp:nvSpPr>
        <dsp:cNvPr id="0" name=""/>
        <dsp:cNvSpPr/>
      </dsp:nvSpPr>
      <dsp:spPr>
        <a:xfrm>
          <a:off x="843835" y="1040284"/>
          <a:ext cx="2546746" cy="197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FFFF00"/>
              </a:solidFill>
            </a:rPr>
            <a:t>SY24 </a:t>
          </a:r>
        </a:p>
        <a:p>
          <a:pPr marL="0" lvl="0" indent="0" algn="ctr" defTabSz="1289050">
            <a:lnSpc>
              <a:spcPct val="90000"/>
            </a:lnSpc>
            <a:spcBef>
              <a:spcPct val="0"/>
            </a:spcBef>
            <a:spcAft>
              <a:spcPct val="35000"/>
            </a:spcAft>
            <a:buNone/>
          </a:pPr>
          <a:r>
            <a:rPr lang="en-US" sz="2900" kern="1200"/>
            <a:t>Update Procedures</a:t>
          </a:r>
        </a:p>
      </dsp:txBody>
      <dsp:txXfrm>
        <a:off x="843835" y="1040284"/>
        <a:ext cx="2546746" cy="1970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621"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LEA Determinations </a:t>
          </a:r>
          <a:r>
            <a:rPr lang="en-US" sz="2400" kern="1200"/>
            <a:t>(January)</a:t>
          </a:r>
          <a:r>
            <a:rPr lang="en-US" sz="2400" kern="1200">
              <a:latin typeface="Calibri Light" panose="020F0302020204030204"/>
            </a:rPr>
            <a:t> </a:t>
          </a:r>
          <a:endParaRPr lang="en-US" sz="2400" kern="1200"/>
        </a:p>
      </dsp:txBody>
      <dsp:txXfrm>
        <a:off x="4621" y="0"/>
        <a:ext cx="3049934" cy="1620520"/>
      </dsp:txXfrm>
    </dsp:sp>
    <dsp:sp modelId="{6BCF31C4-500D-4BCC-87CA-7AE8E96233D2}">
      <dsp:nvSpPr>
        <dsp:cNvPr id="0" name=""/>
        <dsp:cNvSpPr/>
      </dsp:nvSpPr>
      <dsp:spPr>
        <a:xfrm>
          <a:off x="132702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3207052" y="2430779"/>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Technical Assistance </a:t>
          </a:r>
          <a:r>
            <a:rPr lang="en-US" sz="2400" kern="1200"/>
            <a:t> (February)</a:t>
          </a:r>
        </a:p>
      </dsp:txBody>
      <dsp:txXfrm>
        <a:off x="3207052" y="2430779"/>
        <a:ext cx="3049934" cy="1620520"/>
      </dsp:txXfrm>
    </dsp:sp>
    <dsp:sp modelId="{CB4EAA99-EDC9-4F94-B289-E251DA6C602B}">
      <dsp:nvSpPr>
        <dsp:cNvPr id="0" name=""/>
        <dsp:cNvSpPr/>
      </dsp:nvSpPr>
      <dsp:spPr>
        <a:xfrm>
          <a:off x="452945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FE268-32D9-45C8-A991-C1B11156B9F5}">
      <dsp:nvSpPr>
        <dsp:cNvPr id="0" name=""/>
        <dsp:cNvSpPr/>
      </dsp:nvSpPr>
      <dsp:spPr>
        <a:xfrm>
          <a:off x="6409484"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SPP/APR </a:t>
          </a:r>
          <a:r>
            <a:rPr lang="en-US" sz="2400" kern="1200"/>
            <a:t>(February)</a:t>
          </a:r>
        </a:p>
      </dsp:txBody>
      <dsp:txXfrm>
        <a:off x="6409484" y="0"/>
        <a:ext cx="3049934" cy="1620520"/>
      </dsp:txXfrm>
    </dsp:sp>
    <dsp:sp modelId="{C1156499-ED93-4E94-9148-52E38A495BF1}">
      <dsp:nvSpPr>
        <dsp:cNvPr id="0" name=""/>
        <dsp:cNvSpPr/>
      </dsp:nvSpPr>
      <dsp:spPr>
        <a:xfrm>
          <a:off x="773188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736"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OASES Procedures (December)</a:t>
          </a:r>
          <a:r>
            <a:rPr lang="en-US" sz="2000" kern="1200">
              <a:latin typeface="Calibri Light" panose="020F0302020204030204"/>
            </a:rPr>
            <a:t> </a:t>
          </a:r>
          <a:endParaRPr lang="en-US" sz="2000" kern="1200"/>
        </a:p>
      </dsp:txBody>
      <dsp:txXfrm>
        <a:off x="4736" y="0"/>
        <a:ext cx="2278208" cy="1620520"/>
      </dsp:txXfrm>
    </dsp:sp>
    <dsp:sp modelId="{6BCF31C4-500D-4BCC-87CA-7AE8E96233D2}">
      <dsp:nvSpPr>
        <dsp:cNvPr id="0" name=""/>
        <dsp:cNvSpPr/>
      </dsp:nvSpPr>
      <dsp:spPr>
        <a:xfrm>
          <a:off x="94127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2396855"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PRS Procedures (December)</a:t>
          </a:r>
        </a:p>
      </dsp:txBody>
      <dsp:txXfrm>
        <a:off x="2396855" y="2430779"/>
        <a:ext cx="2278208" cy="1620520"/>
      </dsp:txXfrm>
    </dsp:sp>
    <dsp:sp modelId="{CB4EAA99-EDC9-4F94-B289-E251DA6C602B}">
      <dsp:nvSpPr>
        <dsp:cNvPr id="0" name=""/>
        <dsp:cNvSpPr/>
      </dsp:nvSpPr>
      <dsp:spPr>
        <a:xfrm>
          <a:off x="333339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1549A-B7A7-4BBF-AD00-F7549044EAA3}">
      <dsp:nvSpPr>
        <dsp:cNvPr id="0" name=""/>
        <dsp:cNvSpPr/>
      </dsp:nvSpPr>
      <dsp:spPr>
        <a:xfrm>
          <a:off x="4788975"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PSM Procedures (December)</a:t>
          </a:r>
        </a:p>
      </dsp:txBody>
      <dsp:txXfrm>
        <a:off x="4788975" y="0"/>
        <a:ext cx="2278208" cy="1620520"/>
      </dsp:txXfrm>
    </dsp:sp>
    <dsp:sp modelId="{44386CD5-6AE0-4B90-86CD-5637336CD2EF}">
      <dsp:nvSpPr>
        <dsp:cNvPr id="0" name=""/>
        <dsp:cNvSpPr/>
      </dsp:nvSpPr>
      <dsp:spPr>
        <a:xfrm>
          <a:off x="5725514"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20ED7-B65B-4D76-A065-E8348112C2F3}">
      <dsp:nvSpPr>
        <dsp:cNvPr id="0" name=""/>
        <dsp:cNvSpPr/>
      </dsp:nvSpPr>
      <dsp:spPr>
        <a:xfrm>
          <a:off x="7181094"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Dispute Resolution and Mediation Procedures (February)</a:t>
          </a:r>
        </a:p>
      </dsp:txBody>
      <dsp:txXfrm>
        <a:off x="7181094" y="2430779"/>
        <a:ext cx="2278208" cy="1620520"/>
      </dsp:txXfrm>
    </dsp:sp>
    <dsp:sp modelId="{C7235B2D-7A90-41D0-9BB8-99147A662FDA}">
      <dsp:nvSpPr>
        <dsp:cNvPr id="0" name=""/>
        <dsp:cNvSpPr/>
      </dsp:nvSpPr>
      <dsp:spPr>
        <a:xfrm>
          <a:off x="811763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1/30/2024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410316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11172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74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62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C4A67E-9D81-499B-AE53-1E00A0C9AE34}" type="slidenum">
              <a:rPr lang="en-US" smtClean="0"/>
              <a:t>33</a:t>
            </a:fld>
            <a:endParaRPr lang="en-US"/>
          </a:p>
        </p:txBody>
      </p:sp>
    </p:spTree>
    <p:extLst>
      <p:ext uri="{BB962C8B-B14F-4D97-AF65-F5344CB8AC3E}">
        <p14:creationId xmlns:p14="http://schemas.microsoft.com/office/powerpoint/2010/main" val="147400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384224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7024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3.jpeg"/><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670" r:id="rId10"/>
    <p:sldLayoutId id="2147483713" r:id="rId11"/>
    <p:sldLayoutId id="2147483777"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grants/2024/0213/" TargetMode="External"/><Relationship Id="rId2" Type="http://schemas.openxmlformats.org/officeDocument/2006/relationships/hyperlink" Target="https://www.doe.mass.edu/sped/advisories/2021-0910timeout-room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ateway.edu.state.ma.us/stardust/log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holly-anne.neal@mass.gov" TargetMode="External"/><Relationship Id="rId4" Type="http://schemas.openxmlformats.org/officeDocument/2006/relationships/hyperlink" Target="https://fcsn.org/transition-suppor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tel:6172367210" TargetMode="External"/><Relationship Id="rId2" Type="http://schemas.openxmlformats.org/officeDocument/2006/relationships/hyperlink" Target="https://fcsn.org/fcsn-intake-form/" TargetMode="External"/><Relationship Id="rId1" Type="http://schemas.openxmlformats.org/officeDocument/2006/relationships/slideLayout" Target="../slideLayouts/slideLayout2.xml"/><Relationship Id="rId4" Type="http://schemas.openxmlformats.org/officeDocument/2006/relationships/hyperlink" Target="tel:8003310688"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r-org.zoom.us/webinar/register/WN_6g1eb7W6QcOoC1ZOUhbtQA?utm_source=Unknown+List&amp;utm_campaign=83665bee6b-EMAIL_CAMPAIGN_2023_12_05_12_23&amp;utm_medium=email&amp;utm_term=0_-83665bee6b-%5BLIST_EMAIL_ID%5D#/registr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hyperlink" Target="https://airtable.com/appZBV9AbaI0sTuS4/shrYP9ZunhL9yk98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ise.articulate.com/share/0sSnCniiXonpq-NnFFjwTrPRtAwZ5ho4#/" TargetMode="External"/><Relationship Id="rId2" Type="http://schemas.openxmlformats.org/officeDocument/2006/relationships/hyperlink" Target="https://www.doe.mass.edu/sped/ImproveIEP/default.html" TargetMode="Externa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ed.gov/idea/files/dms-2-doc-review-request-template.docx" TargetMode="External"/><Relationship Id="rId2" Type="http://schemas.openxmlformats.org/officeDocument/2006/relationships/hyperlink" Target="https://sites.ed.gov/idea/osep-releases-updated-guidance-to-strengthen-states-general-supervision-requireme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ites.ed.gov/idea/idea-files/guidance-on-state-general-supervision-responsibilities-under-parts-b-and-c-of-the-idea-july-24-202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hyperlink" Target="https://survey.alchemer.com/s3/7651351/Draft-OASES-PRS-PSM-Procedures-Public-Comment-12-23"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urldefense.com/v3/__https:/sites.ed.gov/idea/idea-files/at-guidance__;!!CPANwP4y!QYOInYhb0wZeGOO4hlSTW1aIZAjycfBVooBQ1F-tNenfOLh5J9U0TKDSrTgVp6lCkIMp59JPTIi-pXZo4pOaMNG9Q7T9Cfjz2eySHA0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ites.ed.gov/idea/files/spec-ed-homelessness-q-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1350682" y="4870824"/>
            <a:ext cx="10005951" cy="1458258"/>
          </a:xfrm>
        </p:spPr>
        <p:txBody>
          <a:bodyPr vert="horz" lIns="91440" tIns="45720" rIns="91440" bIns="45720" rtlCol="0" anchor="ctr">
            <a:normAutofit/>
          </a:bodyPr>
          <a:lstStyle/>
          <a:p>
            <a:r>
              <a:rPr lang="en-US" b="1" dirty="0">
                <a:latin typeface="Calibri"/>
                <a:cs typeface="Arial"/>
              </a:rPr>
              <a:t>Friday, January 26, 2024</a:t>
            </a:r>
          </a:p>
        </p:txBody>
      </p:sp>
    </p:spTree>
    <p:extLst>
      <p:ext uri="{BB962C8B-B14F-4D97-AF65-F5344CB8AC3E}">
        <p14:creationId xmlns:p14="http://schemas.microsoft.com/office/powerpoint/2010/main" val="3472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a:normAutofit/>
          </a:bodyPr>
          <a:lstStyle/>
          <a:p>
            <a:r>
              <a:rPr lang="en-US"/>
              <a:t>The initial evaluation timeframe (30 school working days) does not apply if (1) the parent of a child repeatedly fails or refuses to produce the child for the evaluation; or (2) a child enrolled in a school of another LEA after the relevant timeframe has begun and prior to a determination by the child’s previous public agency or school district whether the child is a child with a disability. </a:t>
            </a:r>
          </a:p>
        </p:txBody>
      </p:sp>
    </p:spTree>
    <p:extLst>
      <p:ext uri="{BB962C8B-B14F-4D97-AF65-F5344CB8AC3E}">
        <p14:creationId xmlns:p14="http://schemas.microsoft.com/office/powerpoint/2010/main" val="168545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a:normAutofit/>
          </a:bodyPr>
          <a:lstStyle/>
          <a:p>
            <a:pPr marL="0" indent="0">
              <a:buNone/>
            </a:pPr>
            <a:r>
              <a:rPr lang="en-US" dirty="0"/>
              <a:t>In the latter situation, the new LEA may extend the 30-day or State-established timeframe only if: (1) it is making sufficient progress to ensure prompt completion of the evaluation; and (2) the parent and the new public agency agree to a specific time when the evaluation will be completed.</a:t>
            </a:r>
          </a:p>
          <a:p>
            <a:endParaRPr lang="en-US" dirty="0"/>
          </a:p>
        </p:txBody>
      </p:sp>
    </p:spTree>
    <p:extLst>
      <p:ext uri="{BB962C8B-B14F-4D97-AF65-F5344CB8AC3E}">
        <p14:creationId xmlns:p14="http://schemas.microsoft.com/office/powerpoint/2010/main" val="206795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C3138-7B4A-914C-4A33-CA86E0DB166F}"/>
              </a:ext>
            </a:extLst>
          </p:cNvPr>
          <p:cNvSpPr>
            <a:spLocks noGrp="1"/>
          </p:cNvSpPr>
          <p:nvPr>
            <p:ph type="title"/>
          </p:nvPr>
        </p:nvSpPr>
        <p:spPr/>
        <p:txBody>
          <a:bodyPr vert="horz" lIns="91440" tIns="45720" rIns="91440" bIns="45720" rtlCol="0" anchor="ctr">
            <a:noAutofit/>
          </a:bodyPr>
          <a:lstStyle/>
          <a:p>
            <a:r>
              <a:rPr lang="en-US" sz="3200" u="sng">
                <a:latin typeface="Arial"/>
                <a:cs typeface="Arial"/>
              </a:rPr>
              <a:t>Grant Opportunity</a:t>
            </a:r>
            <a:r>
              <a:rPr lang="en-US" sz="3200">
                <a:latin typeface="Arial"/>
                <a:cs typeface="Arial"/>
              </a:rPr>
              <a:t>:</a:t>
            </a:r>
            <a:r>
              <a:rPr lang="en-US" sz="3200" u="sng">
                <a:latin typeface="Arial"/>
                <a:cs typeface="Arial"/>
              </a:rPr>
              <a:t> </a:t>
            </a:r>
            <a:br>
              <a:rPr lang="en-US" sz="3200">
                <a:latin typeface="Arial"/>
                <a:cs typeface="Arial"/>
              </a:rPr>
            </a:br>
            <a:r>
              <a:rPr lang="en-US" sz="2800">
                <a:latin typeface="Arial"/>
                <a:cs typeface="Arial"/>
              </a:rPr>
              <a:t>Implementing Strategies to Reduce or Eliminate the Use of Time-Out Rooms Federal Competitive Special Education Program Grant </a:t>
            </a:r>
            <a:endParaRPr lang="en-US" sz="3200">
              <a:latin typeface="Arial"/>
              <a:cs typeface="Arial"/>
            </a:endParaRPr>
          </a:p>
        </p:txBody>
      </p:sp>
      <p:sp>
        <p:nvSpPr>
          <p:cNvPr id="2" name="Content Placeholder 1">
            <a:extLst>
              <a:ext uri="{FF2B5EF4-FFF2-40B4-BE49-F238E27FC236}">
                <a16:creationId xmlns:a16="http://schemas.microsoft.com/office/drawing/2014/main" id="{5D2A8404-995C-9519-6293-C8B6FB133C19}"/>
              </a:ext>
            </a:extLst>
          </p:cNvPr>
          <p:cNvSpPr>
            <a:spLocks noGrp="1"/>
          </p:cNvSpPr>
          <p:nvPr>
            <p:ph idx="1"/>
          </p:nvPr>
        </p:nvSpPr>
        <p:spPr>
          <a:xfrm>
            <a:off x="290512" y="1857376"/>
            <a:ext cx="11610975" cy="4019550"/>
          </a:xfrm>
        </p:spPr>
        <p:txBody>
          <a:bodyPr vert="horz" lIns="91440" tIns="45720" rIns="91440" bIns="45720" rtlCol="0" anchor="t">
            <a:normAutofit fontScale="25000" lnSpcReduction="20000"/>
          </a:bodyPr>
          <a:lstStyle/>
          <a:p>
            <a:pPr>
              <a:lnSpc>
                <a:spcPct val="120000"/>
              </a:lnSpc>
            </a:pPr>
            <a:endParaRPr lang="en-US" sz="1200">
              <a:solidFill>
                <a:srgbClr val="222222"/>
              </a:solidFill>
              <a:latin typeface="Arial"/>
              <a:cs typeface="Arial"/>
            </a:endParaRPr>
          </a:p>
          <a:p>
            <a:pPr marL="0" indent="0">
              <a:lnSpc>
                <a:spcPct val="120000"/>
              </a:lnSpc>
              <a:buNone/>
            </a:pPr>
            <a:r>
              <a:rPr lang="en-US" sz="4800">
                <a:latin typeface="Arial"/>
                <a:cs typeface="Arial"/>
              </a:rPr>
              <a:t>The purpose of this federally funded competitive grant program is to support schools and districts as they implement strategies, interventions, and supports to reduce or eliminate the use of time-out rooms and increase the amount of time that students spend learning alongside their peers. Strategies, interventions, and supports to promote the social emotional wellbeing of students and reduce exclusionary practices are outlined in the </a:t>
            </a:r>
            <a:r>
              <a:rPr lang="en-US" sz="4800">
                <a:latin typeface="Arial"/>
                <a:cs typeface="Arial"/>
                <a:hlinkClick r:id="rId2"/>
              </a:rPr>
              <a:t>memorandum</a:t>
            </a:r>
            <a:r>
              <a:rPr lang="en-US" sz="4800">
                <a:latin typeface="Arial"/>
                <a:cs typeface="Arial"/>
              </a:rPr>
              <a:t> sent on September 10, 2021 and reposted in May of 2023.</a:t>
            </a:r>
          </a:p>
          <a:p>
            <a:pPr marL="0" indent="0">
              <a:lnSpc>
                <a:spcPct val="120000"/>
              </a:lnSpc>
              <a:buNone/>
            </a:pPr>
            <a:r>
              <a:rPr lang="en-US" sz="4800" b="1">
                <a:latin typeface="Arial"/>
                <a:cs typeface="Arial"/>
              </a:rPr>
              <a:t>Any Massachusetts public school district, public school, collaborative, approved special education program, or charter district/school</a:t>
            </a:r>
            <a:r>
              <a:rPr lang="en-US" sz="4800">
                <a:latin typeface="Arial"/>
                <a:cs typeface="Arial"/>
              </a:rPr>
              <a:t> that </a:t>
            </a:r>
            <a:r>
              <a:rPr lang="en-US" sz="4800" b="1">
                <a:latin typeface="Arial"/>
                <a:cs typeface="Arial"/>
              </a:rPr>
              <a:t>currently employs the use of one or more time-out rooms are eligible to apply. </a:t>
            </a:r>
          </a:p>
          <a:p>
            <a:pPr marL="0" indent="0">
              <a:lnSpc>
                <a:spcPct val="120000"/>
              </a:lnSpc>
              <a:buNone/>
            </a:pPr>
            <a:r>
              <a:rPr lang="en-US" sz="4800">
                <a:latin typeface="Arial"/>
                <a:cs typeface="Arial"/>
              </a:rPr>
              <a:t>Competitive priority will be given to Approved Special Education Schools or Collaboratives with a finding under 9.1a and LEAs that have a finding under SE 55  or have received a written summary indicating concerns or a PRS finding related to use of time-out rooms. The final group of successful applicants will represent a geographically diverse group of grantees as well as varying types (large districts/schools, small districts/schools, charter districts/schools, collaboratives, and approved special education schools).</a:t>
            </a:r>
          </a:p>
          <a:p>
            <a:pPr marL="0" indent="0" algn="ctr">
              <a:lnSpc>
                <a:spcPct val="120000"/>
              </a:lnSpc>
              <a:buNone/>
            </a:pPr>
            <a:r>
              <a:rPr lang="en-US" sz="7200">
                <a:solidFill>
                  <a:schemeClr val="tx2"/>
                </a:solidFill>
                <a:latin typeface="Arial"/>
                <a:cs typeface="Arial"/>
                <a:hlinkClick r:id="rId3">
                  <a:extLst>
                    <a:ext uri="{A12FA001-AC4F-418D-AE19-62706E023703}">
                      <ahyp:hlinkClr xmlns:ahyp="http://schemas.microsoft.com/office/drawing/2018/hyperlinkcolor" val="tx"/>
                    </a:ext>
                  </a:extLst>
                </a:hlinkClick>
              </a:rPr>
              <a:t>https://www.doe.mass.edu/grants/2024/0213/</a:t>
            </a:r>
            <a:endParaRPr lang="en-US" sz="7200">
              <a:solidFill>
                <a:schemeClr val="tx2"/>
              </a:solidFill>
              <a:latin typeface="Arial"/>
              <a:cs typeface="Arial"/>
            </a:endParaRPr>
          </a:p>
          <a:p>
            <a:pPr>
              <a:lnSpc>
                <a:spcPct val="120000"/>
              </a:lnSpc>
            </a:pPr>
            <a:endParaRPr lang="en-US" sz="3200"/>
          </a:p>
          <a:p>
            <a:pPr marL="0" indent="0">
              <a:lnSpc>
                <a:spcPct val="120000"/>
              </a:lnSpc>
              <a:buNone/>
            </a:pPr>
            <a:r>
              <a:rPr lang="en-US" sz="4800">
                <a:latin typeface="Arial"/>
                <a:cs typeface="Arial"/>
              </a:rPr>
              <a:t>Expected outcomes:</a:t>
            </a:r>
          </a:p>
          <a:p>
            <a:pPr marL="457200" indent="-457200">
              <a:lnSpc>
                <a:spcPct val="120000"/>
              </a:lnSpc>
              <a:buFont typeface="Wingdings" panose="020B0604020202020204" pitchFamily="34" charset="0"/>
              <a:buChar char="q"/>
            </a:pPr>
            <a:r>
              <a:rPr lang="en-US" sz="4800">
                <a:latin typeface="Arial"/>
                <a:cs typeface="Arial"/>
              </a:rPr>
              <a:t>A significant reduction in the use of time-out rooms and an increase in the amount of time students spend learning alongside peers.</a:t>
            </a:r>
          </a:p>
          <a:p>
            <a:pPr marL="457200" indent="-457200">
              <a:lnSpc>
                <a:spcPct val="120000"/>
              </a:lnSpc>
              <a:buFont typeface="Wingdings" panose="020B0604020202020204" pitchFamily="34" charset="0"/>
              <a:buChar char="q"/>
            </a:pPr>
            <a:r>
              <a:rPr lang="en-US" sz="4800">
                <a:latin typeface="Arial"/>
                <a:cs typeface="Arial"/>
              </a:rPr>
              <a:t>Improved student emotional and behavioral regulation (self- and/or co-regulation) and overall school climate.</a:t>
            </a:r>
          </a:p>
          <a:p>
            <a:pPr marL="457200" indent="-457200">
              <a:lnSpc>
                <a:spcPct val="120000"/>
              </a:lnSpc>
              <a:buFont typeface="Wingdings" panose="020B0604020202020204" pitchFamily="34" charset="0"/>
              <a:buChar char="q"/>
            </a:pPr>
            <a:r>
              <a:rPr lang="en-US" sz="4800">
                <a:latin typeface="Arial"/>
                <a:cs typeface="Arial"/>
              </a:rPr>
              <a:t>Increased collaboration and communication among school staff, parents, and the community.</a:t>
            </a:r>
          </a:p>
          <a:p>
            <a:pPr marL="0" indent="0">
              <a:lnSpc>
                <a:spcPct val="120000"/>
              </a:lnSpc>
              <a:buNone/>
            </a:pPr>
            <a:endParaRPr lang="en-US" sz="2000"/>
          </a:p>
          <a:p>
            <a:pPr marL="0" indent="0" algn="ctr">
              <a:lnSpc>
                <a:spcPct val="120000"/>
              </a:lnSpc>
              <a:buNone/>
            </a:pPr>
            <a:r>
              <a:rPr lang="en-US" sz="9600" b="1" u="sng">
                <a:latin typeface="Arial"/>
                <a:cs typeface="Arial"/>
              </a:rPr>
              <a:t>Apply by Tuesday, February 20, 2024</a:t>
            </a:r>
          </a:p>
          <a:p>
            <a:pPr marL="0" indent="0" algn="ctr">
              <a:lnSpc>
                <a:spcPct val="120000"/>
              </a:lnSpc>
              <a:buNone/>
            </a:pPr>
            <a:br>
              <a:rPr lang="en-US" sz="2400"/>
            </a:br>
            <a:endParaRPr lang="en-US"/>
          </a:p>
        </p:txBody>
      </p:sp>
    </p:spTree>
    <p:extLst>
      <p:ext uri="{BB962C8B-B14F-4D97-AF65-F5344CB8AC3E}">
        <p14:creationId xmlns:p14="http://schemas.microsoft.com/office/powerpoint/2010/main" val="104673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2AAAB0-4E10-5870-5E65-0AADF9697495}"/>
              </a:ext>
            </a:extLst>
          </p:cNvPr>
          <p:cNvSpPr>
            <a:spLocks noGrp="1"/>
          </p:cNvSpPr>
          <p:nvPr>
            <p:ph type="title"/>
          </p:nvPr>
        </p:nvSpPr>
        <p:spPr/>
        <p:txBody>
          <a:bodyPr>
            <a:normAutofit fontScale="90000"/>
          </a:bodyPr>
          <a:lstStyle/>
          <a:p>
            <a:r>
              <a:rPr lang="en-US"/>
              <a:t>LEA Policies and Procedures</a:t>
            </a:r>
          </a:p>
        </p:txBody>
      </p:sp>
      <p:sp>
        <p:nvSpPr>
          <p:cNvPr id="2" name="Content Placeholder 1">
            <a:extLst>
              <a:ext uri="{FF2B5EF4-FFF2-40B4-BE49-F238E27FC236}">
                <a16:creationId xmlns:a16="http://schemas.microsoft.com/office/drawing/2014/main" id="{F0C07BD3-8A12-683C-1BA7-5B9143D669A3}"/>
              </a:ext>
            </a:extLst>
          </p:cNvPr>
          <p:cNvSpPr>
            <a:spLocks noGrp="1"/>
          </p:cNvSpPr>
          <p:nvPr>
            <p:ph type="body" idx="1"/>
          </p:nvPr>
        </p:nvSpPr>
        <p:spPr/>
        <p:txBody>
          <a:bodyPr vert="horz" lIns="91440" tIns="45720" rIns="91440" bIns="45720" rtlCol="0" anchor="t">
            <a:normAutofit lnSpcReduction="10000"/>
          </a:bodyPr>
          <a:lstStyle/>
          <a:p>
            <a:pPr marL="0" indent="0">
              <a:buNone/>
            </a:pPr>
            <a:endParaRPr lang="en-US" b="1">
              <a:latin typeface="Arial"/>
              <a:cs typeface="Arial"/>
            </a:endParaRPr>
          </a:p>
          <a:p>
            <a:pPr marL="0" indent="0">
              <a:buNone/>
            </a:pPr>
            <a:endParaRPr lang="en-US" b="1">
              <a:latin typeface="Arial"/>
              <a:cs typeface="Arial"/>
            </a:endParaRPr>
          </a:p>
          <a:p>
            <a:pPr marL="457200" indent="-457200"/>
            <a:r>
              <a:rPr lang="en-US" b="1">
                <a:latin typeface="Arial"/>
                <a:cs typeface="Arial"/>
              </a:rPr>
              <a:t>LEAs are required to keep on file current documentation at the local level that demonstrates its compliance with federal and state special education laws and regulations for the SEA’s review. </a:t>
            </a:r>
          </a:p>
          <a:p>
            <a:pPr marL="457200" indent="-457200"/>
            <a:endParaRPr lang="en-US" b="1">
              <a:latin typeface="Arial"/>
              <a:cs typeface="Arial"/>
            </a:endParaRPr>
          </a:p>
          <a:p>
            <a:pPr marL="0" indent="0">
              <a:buNone/>
            </a:pPr>
            <a:r>
              <a:rPr lang="en-US" b="1">
                <a:latin typeface="Arial"/>
                <a:cs typeface="Arial"/>
              </a:rPr>
              <a:t>The </a:t>
            </a:r>
            <a:r>
              <a:rPr lang="en-US" b="1" i="1">
                <a:latin typeface="Arial"/>
                <a:cs typeface="Arial"/>
              </a:rPr>
              <a:t>Conditions of Assistance: </a:t>
            </a:r>
          </a:p>
          <a:p>
            <a:pPr marL="457200" indent="-457200"/>
            <a:r>
              <a:rPr lang="en-US" b="1" i="1">
                <a:latin typeface="Arial"/>
                <a:cs typeface="Arial"/>
              </a:rPr>
              <a:t>IDEA Part B Funding Certifications, </a:t>
            </a:r>
            <a:r>
              <a:rPr lang="en-US" b="1">
                <a:latin typeface="Arial"/>
                <a:cs typeface="Arial"/>
              </a:rPr>
              <a:t>and any policies, procedures related documents need to be available for the public upon request if it is not published on a website or any public platform.</a:t>
            </a:r>
            <a:endParaRPr lang="en-US">
              <a:latin typeface="Arial"/>
              <a:cs typeface="Arial"/>
            </a:endParaRPr>
          </a:p>
        </p:txBody>
      </p:sp>
    </p:spTree>
    <p:extLst>
      <p:ext uri="{BB962C8B-B14F-4D97-AF65-F5344CB8AC3E}">
        <p14:creationId xmlns:p14="http://schemas.microsoft.com/office/powerpoint/2010/main" val="387276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9DA9C-416C-CDBF-1D36-CE85C7C44AA8}"/>
              </a:ext>
            </a:extLst>
          </p:cNvPr>
          <p:cNvSpPr>
            <a:spLocks noGrp="1"/>
          </p:cNvSpPr>
          <p:nvPr>
            <p:ph type="title"/>
          </p:nvPr>
        </p:nvSpPr>
        <p:spPr>
          <a:xfrm>
            <a:off x="181740" y="963449"/>
            <a:ext cx="5100223" cy="3387497"/>
          </a:xfrm>
        </p:spPr>
        <p:txBody>
          <a:bodyPr vert="horz" lIns="91440" tIns="45720" rIns="91440" bIns="45720" rtlCol="0" anchor="b">
            <a:normAutofit/>
          </a:bodyPr>
          <a:lstStyle/>
          <a:p>
            <a:pPr algn="r"/>
            <a:r>
              <a:rPr lang="en-US" kern="1200">
                <a:solidFill>
                  <a:srgbClr val="FFFFFF"/>
                </a:solidFill>
                <a:latin typeface="+mj-lt"/>
                <a:ea typeface="+mj-ea"/>
                <a:cs typeface="+mj-cs"/>
              </a:rPr>
              <a:t>What are Coordinated Pandemic-Related Transition Services?</a:t>
            </a:r>
          </a:p>
        </p:txBody>
      </p:sp>
      <p:sp>
        <p:nvSpPr>
          <p:cNvPr id="3" name="Content Placeholder 2">
            <a:extLst>
              <a:ext uri="{FF2B5EF4-FFF2-40B4-BE49-F238E27FC236}">
                <a16:creationId xmlns:a16="http://schemas.microsoft.com/office/drawing/2014/main" id="{1E578C7F-A924-9689-A569-36AF798AAAFB}"/>
              </a:ext>
            </a:extLst>
          </p:cNvPr>
          <p:cNvSpPr>
            <a:spLocks noGrp="1"/>
          </p:cNvSpPr>
          <p:nvPr>
            <p:ph idx="1"/>
          </p:nvPr>
        </p:nvSpPr>
        <p:spPr>
          <a:xfrm>
            <a:off x="5826257" y="655975"/>
            <a:ext cx="5358373" cy="5546047"/>
          </a:xfrm>
        </p:spPr>
        <p:txBody>
          <a:bodyPr vert="horz" lIns="91440" tIns="45720" rIns="91440" bIns="45720" rtlCol="0" anchor="ctr">
            <a:normAutofit/>
          </a:bodyPr>
          <a:lstStyle/>
          <a:p>
            <a:pPr marL="0" indent="0">
              <a:buNone/>
            </a:pPr>
            <a:r>
              <a:rPr lang="en-US" sz="3200" b="0" i="0" u="none" strike="noStrike">
                <a:effectLst/>
                <a:latin typeface="+mn-lt"/>
                <a:cs typeface="+mn-cs"/>
              </a:rPr>
              <a:t>Chapter 42 of the Acts of 2022 </a:t>
            </a:r>
          </a:p>
          <a:p>
            <a:pPr marL="0"/>
            <a:r>
              <a:rPr lang="en-US" sz="2400">
                <a:latin typeface="+mn-lt"/>
                <a:cs typeface="+mn-cs"/>
              </a:rPr>
              <a:t>T</a:t>
            </a:r>
            <a:r>
              <a:rPr lang="en-US" sz="2400" b="0" i="0" u="none" strike="noStrike">
                <a:effectLst/>
                <a:latin typeface="+mn-lt"/>
                <a:cs typeface="+mn-cs"/>
              </a:rPr>
              <a:t>o address the needs of individuals with IEPs who reached or will reach age 22 during the COVID-19 pandemic.</a:t>
            </a:r>
          </a:p>
          <a:p>
            <a:pPr marL="0"/>
            <a:r>
              <a:rPr lang="en-US" sz="2400" b="0" i="0" u="none" strike="noStrike">
                <a:effectLst/>
                <a:latin typeface="+mn-lt"/>
                <a:cs typeface="+mn-cs"/>
              </a:rPr>
              <a:t>MA allocated $10 million for transition </a:t>
            </a:r>
            <a:r>
              <a:rPr lang="en-US" sz="2400" b="1" i="0" u="sng" strike="noStrike">
                <a:effectLst/>
                <a:latin typeface="+mn-lt"/>
                <a:cs typeface="+mn-cs"/>
              </a:rPr>
              <a:t>“services for individuals with disabilities that reached age 22 between March 10, 2020, and September 1, 2023, and were entitled to special education services up to age 22.”</a:t>
            </a:r>
            <a:endParaRPr lang="en-US" sz="2400" b="1" u="sng">
              <a:latin typeface="+mn-lt"/>
              <a:cs typeface="+mn-cs"/>
            </a:endParaRPr>
          </a:p>
        </p:txBody>
      </p:sp>
    </p:spTree>
    <p:extLst>
      <p:ext uri="{BB962C8B-B14F-4D97-AF65-F5344CB8AC3E}">
        <p14:creationId xmlns:p14="http://schemas.microsoft.com/office/powerpoint/2010/main" val="309727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90550" y="968520"/>
            <a:ext cx="4465945" cy="3387497"/>
          </a:xfrm>
        </p:spPr>
        <p:txBody>
          <a:bodyPr vert="horz" lIns="91440" tIns="45720" rIns="91440" bIns="45720" rtlCol="0" anchor="b">
            <a:normAutofit fontScale="90000"/>
          </a:bodyPr>
          <a:lstStyle/>
          <a:p>
            <a:pPr algn="r"/>
            <a:br>
              <a:rPr lang="en-US">
                <a:solidFill>
                  <a:srgbClr val="FFFFFF"/>
                </a:solidFill>
                <a:latin typeface="+mj-lt"/>
                <a:cs typeface="+mj-cs"/>
              </a:rPr>
            </a:br>
            <a:r>
              <a:rPr lang="en-US" b="0" i="0" u="none" strike="noStrike">
                <a:solidFill>
                  <a:srgbClr val="FFFFFF"/>
                </a:solidFill>
                <a:effectLst/>
                <a:latin typeface="Calibri Light" panose="020F0302020204030204" pitchFamily="34" charset="0"/>
              </a:rPr>
              <a:t>There is strong evidence that families need </a:t>
            </a:r>
            <a:br>
              <a:rPr lang="en-US" b="0" i="0" u="none" strike="noStrike">
                <a:solidFill>
                  <a:srgbClr val="FFFFFF"/>
                </a:solidFill>
                <a:effectLst/>
                <a:latin typeface="Calibri Light" panose="020F0302020204030204" pitchFamily="34" charset="0"/>
              </a:rPr>
            </a:br>
            <a:r>
              <a:rPr lang="en-US" sz="4900" b="1" i="1" u="none" strike="noStrike">
                <a:solidFill>
                  <a:srgbClr val="FFFFFF"/>
                </a:solidFill>
                <a:effectLst/>
                <a:latin typeface="Calibri Light" panose="020F0302020204030204" pitchFamily="34" charset="0"/>
              </a:rPr>
              <a:t>three (3) contacts </a:t>
            </a:r>
            <a:br>
              <a:rPr lang="en-US" b="0" i="0" u="none" strike="noStrike">
                <a:solidFill>
                  <a:srgbClr val="FFFFFF"/>
                </a:solidFill>
                <a:effectLst/>
                <a:latin typeface="Calibri Light" panose="020F0302020204030204" pitchFamily="34" charset="0"/>
              </a:rPr>
            </a:br>
            <a:r>
              <a:rPr lang="en-US" b="0" i="0" u="none" strike="noStrike">
                <a:solidFill>
                  <a:srgbClr val="FFFFFF"/>
                </a:solidFill>
                <a:effectLst/>
                <a:latin typeface="Calibri Light" panose="020F0302020204030204" pitchFamily="34" charset="0"/>
              </a:rPr>
              <a:t>to effectively engage</a:t>
            </a:r>
            <a:endParaRPr lang="en-US" kern="1200">
              <a:solidFill>
                <a:srgbClr val="C00000"/>
              </a:solidFill>
              <a:latin typeface="+mj-lt"/>
              <a:ea typeface="+mj-ea"/>
              <a:cs typeface="+mj-cs"/>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966540" y="123826"/>
            <a:ext cx="6025435" cy="6524624"/>
          </a:xfrm>
        </p:spPr>
        <p:txBody>
          <a:bodyPr vert="horz" lIns="91440" tIns="45720" rIns="91440" bIns="45720" rtlCol="0" anchor="ctr">
            <a:normAutofit/>
          </a:bodyPr>
          <a:lstStyle/>
          <a:p>
            <a:pPr marL="0" indent="0" algn="ctr">
              <a:buNone/>
            </a:pPr>
            <a:r>
              <a:rPr lang="en-US" b="1">
                <a:latin typeface="+mn-lt"/>
                <a:cs typeface="+mn-cs"/>
              </a:rPr>
              <a:t>All Schools and Districts Can Help!</a:t>
            </a:r>
          </a:p>
          <a:p>
            <a:r>
              <a:rPr lang="en-US" sz="2600">
                <a:latin typeface="+mn-lt"/>
                <a:cs typeface="+mn-cs"/>
              </a:rPr>
              <a:t>An </a:t>
            </a:r>
            <a:r>
              <a:rPr lang="en-US" sz="2600" i="1">
                <a:solidFill>
                  <a:srgbClr val="C00000"/>
                </a:solidFill>
                <a:latin typeface="+mn-lt"/>
                <a:cs typeface="+mn-cs"/>
              </a:rPr>
              <a:t>updated list </a:t>
            </a:r>
            <a:r>
              <a:rPr lang="en-US" sz="2600">
                <a:latin typeface="+mn-lt"/>
                <a:cs typeface="+mn-cs"/>
              </a:rPr>
              <a:t>of eligible young adults will be uploaded to each LEAs </a:t>
            </a:r>
            <a:r>
              <a:rPr lang="en-US" sz="2600">
                <a:latin typeface="+mn-lt"/>
                <a:cs typeface="+mn-cs"/>
                <a:hlinkClick r:id="rId3"/>
              </a:rPr>
              <a:t>Security Portal </a:t>
            </a:r>
            <a:endParaRPr lang="en-US" sz="2600" i="1">
              <a:latin typeface="+mn-lt"/>
              <a:cs typeface="+mn-cs"/>
            </a:endParaRPr>
          </a:p>
          <a:p>
            <a:pPr lvl="2"/>
            <a:r>
              <a:rPr lang="en-US" sz="2600">
                <a:latin typeface="+mn-lt"/>
                <a:cs typeface="+mn-cs"/>
              </a:rPr>
              <a:t>Go to </a:t>
            </a:r>
            <a:r>
              <a:rPr lang="en-US" sz="2600" i="1" err="1">
                <a:latin typeface="+mn-lt"/>
                <a:cs typeface="+mn-cs"/>
              </a:rPr>
              <a:t>DropBox</a:t>
            </a:r>
            <a:r>
              <a:rPr lang="en-US" sz="2600" i="1">
                <a:latin typeface="+mn-lt"/>
                <a:cs typeface="+mn-cs"/>
              </a:rPr>
              <a:t> Central – State Performance Plan – Download </a:t>
            </a:r>
          </a:p>
          <a:p>
            <a:pPr lvl="2"/>
            <a:r>
              <a:rPr lang="en-US" sz="2600" b="1" i="1">
                <a:latin typeface="+mn-lt"/>
                <a:cs typeface="+mn-cs"/>
              </a:rPr>
              <a:t>Enter last known contact information </a:t>
            </a:r>
            <a:r>
              <a:rPr lang="en-US" sz="2600" i="1">
                <a:latin typeface="+mn-lt"/>
                <a:cs typeface="+mn-cs"/>
              </a:rPr>
              <a:t>– Re-upload</a:t>
            </a:r>
          </a:p>
          <a:p>
            <a:pPr marL="0" indent="0">
              <a:buNone/>
            </a:pPr>
            <a:endParaRPr lang="en-US" sz="2600">
              <a:latin typeface="+mn-lt"/>
              <a:cs typeface="+mn-cs"/>
            </a:endParaRPr>
          </a:p>
          <a:p>
            <a:r>
              <a:rPr lang="en-US" sz="2600">
                <a:latin typeface="+mn-lt"/>
                <a:cs typeface="+mn-cs"/>
              </a:rPr>
              <a:t>Contact those eligible and their families to share the </a:t>
            </a:r>
            <a:r>
              <a:rPr lang="en-US" sz="2600">
                <a:latin typeface="+mn-lt"/>
                <a:cs typeface="+mn-cs"/>
                <a:hlinkClick r:id="rId4"/>
              </a:rPr>
              <a:t>link</a:t>
            </a:r>
            <a:r>
              <a:rPr lang="en-US" sz="2600">
                <a:latin typeface="+mn-lt"/>
                <a:cs typeface="+mn-cs"/>
              </a:rPr>
              <a:t> about the services </a:t>
            </a:r>
          </a:p>
          <a:p>
            <a:pPr marL="1371600" lvl="3" indent="0">
              <a:buNone/>
            </a:pPr>
            <a:endParaRPr lang="en-US" sz="2600" b="1" i="0">
              <a:effectLst/>
              <a:latin typeface="+mn-lt"/>
              <a:cs typeface="+mn-cs"/>
            </a:endParaRPr>
          </a:p>
          <a:p>
            <a:r>
              <a:rPr lang="en-US" sz="2600">
                <a:latin typeface="+mn-lt"/>
                <a:cs typeface="+mn-cs"/>
              </a:rPr>
              <a:t>Share the link with local community organizations and ask them to post information</a:t>
            </a:r>
          </a:p>
        </p:txBody>
      </p:sp>
      <p:sp>
        <p:nvSpPr>
          <p:cNvPr id="5" name="Title 2">
            <a:extLst>
              <a:ext uri="{FF2B5EF4-FFF2-40B4-BE49-F238E27FC236}">
                <a16:creationId xmlns:a16="http://schemas.microsoft.com/office/drawing/2014/main" id="{9A50AEB9-D451-1C6F-7570-34B79203D00C}"/>
              </a:ext>
            </a:extLst>
          </p:cNvPr>
          <p:cNvSpPr txBox="1">
            <a:spLocks/>
          </p:cNvSpPr>
          <p:nvPr/>
        </p:nvSpPr>
        <p:spPr>
          <a:xfrm>
            <a:off x="1491916" y="4789152"/>
            <a:ext cx="3560563" cy="2245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R="0" lvl="0" algn="l" defTabSz="914400" rtl="0" eaLnBrk="1" fontAlgn="auto" latinLnBrk="0" hangingPunct="1">
              <a:lnSpc>
                <a:spcPct val="90000"/>
              </a:lnSpc>
              <a:spcBef>
                <a:spcPts val="1000"/>
              </a:spcBef>
              <a:spcAft>
                <a:spcPts val="0"/>
              </a:spcAft>
              <a:buClrTx/>
              <a:buSzTx/>
              <a:tabLst/>
              <a:defRPr/>
            </a:pPr>
            <a:r>
              <a:rPr kumimoji="0" lang="en-US" sz="2200" b="0" i="0" u="none" strike="noStrike" kern="1200" cap="none" spc="0" normalizeH="0" baseline="0" noProof="0">
                <a:ln>
                  <a:noFill/>
                </a:ln>
                <a:effectLst/>
                <a:uLnTx/>
                <a:uFillTx/>
                <a:latin typeface="Calibri" panose="020F0502020204030204"/>
                <a:ea typeface="+mn-ea"/>
                <a:cs typeface="Arial" panose="020B0604020202020204" pitchFamily="34" charset="0"/>
              </a:rPr>
              <a:t>Questions: contact Holly at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hlinkClick r:id="rId5"/>
              </a:rPr>
              <a:t>holly-anne.neal@mass.gov</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 </a:t>
            </a:r>
          </a:p>
          <a:p>
            <a:pPr algn="r"/>
            <a:endParaRPr lang="en-US" sz="2400">
              <a:solidFill>
                <a:srgbClr val="FFFFFF"/>
              </a:solidFill>
              <a:latin typeface="+mj-lt"/>
              <a:cs typeface="+mj-cs"/>
            </a:endParaRPr>
          </a:p>
        </p:txBody>
      </p:sp>
    </p:spTree>
    <p:extLst>
      <p:ext uri="{BB962C8B-B14F-4D97-AF65-F5344CB8AC3E}">
        <p14:creationId xmlns:p14="http://schemas.microsoft.com/office/powerpoint/2010/main" val="101551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90550" y="908191"/>
            <a:ext cx="4465945" cy="3387497"/>
          </a:xfrm>
        </p:spPr>
        <p:txBody>
          <a:bodyPr vert="horz" lIns="91440" tIns="45720" rIns="91440" bIns="45720" rtlCol="0" anchor="b">
            <a:normAutofit/>
          </a:bodyPr>
          <a:lstStyle/>
          <a:p>
            <a:pPr algn="r"/>
            <a:r>
              <a:rPr lang="en-US">
                <a:solidFill>
                  <a:srgbClr val="FFFFFF"/>
                </a:solidFill>
                <a:latin typeface="+mj-lt"/>
                <a:cs typeface="+mj-cs"/>
              </a:rPr>
              <a:t>Next Steps for Families</a:t>
            </a:r>
            <a:r>
              <a:rPr lang="en-US" kern="1200">
                <a:solidFill>
                  <a:srgbClr val="FFFFFF"/>
                </a:solidFill>
                <a:latin typeface="+mj-lt"/>
                <a:ea typeface="+mj-ea"/>
                <a:cs typeface="+mj-cs"/>
              </a:rPr>
              <a:t>?</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588347" y="317834"/>
            <a:ext cx="6602888" cy="6540166"/>
          </a:xfrm>
        </p:spPr>
        <p:txBody>
          <a:bodyPr vert="horz" lIns="91440" tIns="45720" rIns="91440" bIns="45720" rtlCol="0" anchor="ctr">
            <a:normAutofit/>
          </a:bodyPr>
          <a:lstStyle/>
          <a:p>
            <a:pPr marL="0" indent="0">
              <a:buNone/>
            </a:pPr>
            <a:r>
              <a:rPr lang="en-US" sz="2400" b="1">
                <a:latin typeface="+mn-lt"/>
                <a:cs typeface="+mn-cs"/>
              </a:rPr>
              <a:t>Families who are interested need to contact the Federation for Children with Special Needs (FCSN)</a:t>
            </a:r>
            <a:br>
              <a:rPr lang="en-US" sz="2400" b="1">
                <a:latin typeface="+mn-lt"/>
                <a:cs typeface="+mn-cs"/>
              </a:rPr>
            </a:br>
            <a:endParaRPr lang="en-US" sz="2400" b="1">
              <a:latin typeface="+mn-lt"/>
              <a:cs typeface="+mn-cs"/>
            </a:endParaRPr>
          </a:p>
          <a:p>
            <a:pPr marL="514350" indent="-514350">
              <a:buFont typeface="+mj-lt"/>
              <a:buAutoNum type="arabicPeriod"/>
            </a:pPr>
            <a:r>
              <a:rPr lang="en-US" sz="2400">
                <a:latin typeface="+mn-lt"/>
                <a:cs typeface="+mn-cs"/>
              </a:rPr>
              <a:t>Use </a:t>
            </a:r>
            <a:r>
              <a:rPr lang="en-US" sz="2400">
                <a:latin typeface="+mn-lt"/>
                <a:cs typeface="+mn-cs"/>
                <a:hlinkClick r:id="rId2"/>
              </a:rPr>
              <a:t>this link</a:t>
            </a:r>
            <a:r>
              <a:rPr lang="en-US" sz="2400">
                <a:latin typeface="+mn-lt"/>
                <a:cs typeface="+mn-cs"/>
              </a:rPr>
              <a:t> to submit their contact information </a:t>
            </a:r>
            <a:endParaRPr lang="en-US" sz="2400">
              <a:latin typeface="+mn-lt"/>
              <a:cs typeface="Calibri"/>
            </a:endParaRPr>
          </a:p>
          <a:p>
            <a:pPr lvl="1"/>
            <a:r>
              <a:rPr lang="en-US">
                <a:latin typeface="+mn-lt"/>
                <a:cs typeface="+mn-cs"/>
              </a:rPr>
              <a:t>FCSN will reach out to each family</a:t>
            </a:r>
            <a:br>
              <a:rPr lang="en-US">
                <a:latin typeface="+mn-lt"/>
                <a:cs typeface="+mn-cs"/>
              </a:rPr>
            </a:br>
            <a:endParaRPr lang="en-US">
              <a:latin typeface="+mn-lt"/>
              <a:cs typeface="+mn-cs"/>
            </a:endParaRPr>
          </a:p>
          <a:p>
            <a:pPr marL="457200" lvl="1" indent="0">
              <a:buNone/>
            </a:pPr>
            <a:r>
              <a:rPr lang="en-US">
                <a:latin typeface="+mn-lt"/>
                <a:cs typeface="+mn-cs"/>
              </a:rPr>
              <a:t>OR</a:t>
            </a:r>
            <a:endParaRPr lang="en-US">
              <a:latin typeface="+mn-lt"/>
              <a:cs typeface="Calibri"/>
            </a:endParaRPr>
          </a:p>
          <a:p>
            <a:pPr marL="457200" lvl="1" indent="0">
              <a:buNone/>
            </a:pPr>
            <a:endParaRPr lang="en-US">
              <a:latin typeface="+mn-lt"/>
              <a:cs typeface="+mn-cs"/>
            </a:endParaRPr>
          </a:p>
          <a:p>
            <a:pPr marL="514350" indent="-514350">
              <a:buFont typeface="+mj-lt"/>
              <a:buAutoNum type="arabicPeriod"/>
            </a:pPr>
            <a:r>
              <a:rPr lang="en-US" sz="2400">
                <a:latin typeface="+mn-lt"/>
                <a:cs typeface="+mn-cs"/>
              </a:rPr>
              <a:t>Call FCSN to get more information at  </a:t>
            </a:r>
            <a:br>
              <a:rPr lang="en-US" sz="2400">
                <a:latin typeface="+mn-lt"/>
                <a:cs typeface="+mn-cs"/>
              </a:rPr>
            </a:br>
            <a:r>
              <a:rPr lang="en-US" sz="2400" i="0" u="none">
                <a:effectLst/>
                <a:latin typeface="+mn-lt"/>
                <a:cs typeface="+mn-cs"/>
                <a:hlinkClick r:id="rId3"/>
              </a:rPr>
              <a:t>(617) 236-7210</a:t>
            </a:r>
            <a:r>
              <a:rPr lang="en-US" sz="2400" i="0">
                <a:effectLst/>
                <a:latin typeface="+mn-lt"/>
                <a:cs typeface="+mn-cs"/>
              </a:rPr>
              <a:t>, </a:t>
            </a:r>
            <a:r>
              <a:rPr lang="en-US" sz="2400" i="0" u="none">
                <a:effectLst/>
                <a:latin typeface="+mn-lt"/>
                <a:cs typeface="+mn-cs"/>
                <a:hlinkClick r:id="rId4"/>
              </a:rPr>
              <a:t>(800) 331-0688</a:t>
            </a:r>
            <a:r>
              <a:rPr lang="en-US" sz="2400" i="0">
                <a:effectLst/>
                <a:latin typeface="+mn-lt"/>
                <a:cs typeface="+mn-cs"/>
              </a:rPr>
              <a:t> </a:t>
            </a:r>
            <a:endParaRPr lang="en-US" sz="2400" i="0">
              <a:effectLst/>
              <a:latin typeface="+mn-lt"/>
              <a:cs typeface="Calibri"/>
            </a:endParaRPr>
          </a:p>
          <a:p>
            <a:endParaRPr lang="en-US" sz="2400">
              <a:latin typeface="+mn-lt"/>
              <a:cs typeface="+mn-cs"/>
            </a:endParaRPr>
          </a:p>
          <a:p>
            <a:pPr marL="1371600" lvl="3" indent="0">
              <a:buNone/>
            </a:pPr>
            <a:endParaRPr lang="en-US" sz="2600" b="1" i="0">
              <a:effectLst/>
              <a:latin typeface="+mn-lt"/>
              <a:cs typeface="+mn-cs"/>
            </a:endParaRPr>
          </a:p>
          <a:p>
            <a:pPr marL="228600" lvl="1" indent="0">
              <a:buNone/>
            </a:pPr>
            <a:endParaRPr lang="en-US" sz="2600">
              <a:latin typeface="+mn-lt"/>
              <a:cs typeface="Calibri"/>
            </a:endParaRPr>
          </a:p>
        </p:txBody>
      </p:sp>
    </p:spTree>
    <p:extLst>
      <p:ext uri="{BB962C8B-B14F-4D97-AF65-F5344CB8AC3E}">
        <p14:creationId xmlns:p14="http://schemas.microsoft.com/office/powerpoint/2010/main" val="374939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100" b="1" kern="1200">
                <a:solidFill>
                  <a:schemeClr val="tx1"/>
                </a:solidFill>
                <a:effectLst/>
                <a:latin typeface="+mj-lt"/>
                <a:ea typeface="+mj-ea"/>
                <a:cs typeface="+mj-cs"/>
              </a:rPr>
              <a:t>Special Education Leaders Meetings</a:t>
            </a:r>
            <a:br>
              <a:rPr lang="en-US" sz="5100" kern="1200">
                <a:solidFill>
                  <a:schemeClr val="tx1"/>
                </a:solidFill>
                <a:effectLst/>
                <a:latin typeface="+mj-lt"/>
                <a:ea typeface="+mj-ea"/>
                <a:cs typeface="+mj-cs"/>
              </a:rPr>
            </a:br>
            <a:r>
              <a:rPr lang="en-US" sz="5100" b="1" kern="1200">
                <a:solidFill>
                  <a:schemeClr val="tx1"/>
                </a:solidFill>
                <a:latin typeface="+mj-lt"/>
                <a:ea typeface="+mj-ea"/>
                <a:cs typeface="+mj-cs"/>
              </a:rPr>
              <a:t>2023-2024 </a:t>
            </a:r>
            <a:endParaRPr lang="en-US" sz="5100" kern="1200">
              <a:solidFill>
                <a:schemeClr val="tx1"/>
              </a:solidFill>
              <a:latin typeface="+mj-lt"/>
              <a:ea typeface="+mj-ea"/>
              <a:cs typeface="+mj-cs"/>
            </a:endParaRPr>
          </a:p>
        </p:txBody>
      </p:sp>
      <p:cxnSp>
        <p:nvCxnSpPr>
          <p:cNvPr id="32"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D72FAE-E9D9-4998-955B-CDF724199E15}"/>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marR="0" lvl="1" indent="-228600">
              <a:lnSpc>
                <a:spcPct val="90000"/>
              </a:lnSpc>
              <a:spcBef>
                <a:spcPts val="0"/>
              </a:spcBef>
              <a:spcAft>
                <a:spcPts val="600"/>
              </a:spcAft>
              <a:buFont typeface="Arial" panose="020B0604020202020204" pitchFamily="34" charset="0"/>
              <a:buChar char="•"/>
            </a:pPr>
            <a:r>
              <a:rPr lang="en-US" sz="2000">
                <a:effectLst/>
              </a:rPr>
              <a:t>Friday, February 9, 2024 – noon to 1pm</a:t>
            </a:r>
          </a:p>
          <a:p>
            <a:pPr marR="0" lvl="1" indent="-228600">
              <a:lnSpc>
                <a:spcPct val="90000"/>
              </a:lnSpc>
              <a:spcBef>
                <a:spcPts val="0"/>
              </a:spcBef>
              <a:spcAft>
                <a:spcPts val="600"/>
              </a:spcAft>
              <a:buFont typeface="Arial" panose="020B0604020202020204" pitchFamily="34" charset="0"/>
              <a:buChar char="•"/>
            </a:pPr>
            <a:r>
              <a:rPr lang="en-US" sz="2000">
                <a:effectLst/>
              </a:rPr>
              <a:t>Friday, March 29, 2024 – noon to 1pm</a:t>
            </a:r>
          </a:p>
          <a:p>
            <a:pPr marR="0" lvl="1" indent="-228600">
              <a:lnSpc>
                <a:spcPct val="90000"/>
              </a:lnSpc>
              <a:spcBef>
                <a:spcPts val="0"/>
              </a:spcBef>
              <a:spcAft>
                <a:spcPts val="600"/>
              </a:spcAft>
              <a:buFont typeface="Arial" panose="020B0604020202020204" pitchFamily="34" charset="0"/>
              <a:buChar char="•"/>
            </a:pPr>
            <a:r>
              <a:rPr lang="en-US" sz="2000" b="1"/>
              <a:t>Friday, April 26 – 11:00am to noon – NEW!</a:t>
            </a:r>
            <a:endParaRPr lang="en-US" sz="2000" b="1">
              <a:effectLst/>
            </a:endParaRPr>
          </a:p>
          <a:p>
            <a:pPr marR="0" lvl="1" indent="-228600">
              <a:lnSpc>
                <a:spcPct val="90000"/>
              </a:lnSpc>
              <a:spcBef>
                <a:spcPts val="0"/>
              </a:spcBef>
              <a:spcAft>
                <a:spcPts val="600"/>
              </a:spcAft>
              <a:buFont typeface="Arial" panose="020B0604020202020204" pitchFamily="34" charset="0"/>
              <a:buChar char="•"/>
            </a:pPr>
            <a:r>
              <a:rPr lang="en-US" sz="2000">
                <a:effectLst/>
              </a:rPr>
              <a:t>May 17, 2024 – noon to 1pm</a:t>
            </a:r>
          </a:p>
          <a:p>
            <a:pPr marR="0" lvl="1" indent="-228600">
              <a:lnSpc>
                <a:spcPct val="90000"/>
              </a:lnSpc>
              <a:spcBef>
                <a:spcPts val="0"/>
              </a:spcBef>
              <a:spcAft>
                <a:spcPts val="600"/>
              </a:spcAft>
              <a:buFont typeface="Arial" panose="020B0604020202020204" pitchFamily="34" charset="0"/>
              <a:buChar char="•"/>
            </a:pPr>
            <a:r>
              <a:rPr lang="en-US" sz="2000">
                <a:effectLst/>
              </a:rPr>
              <a:t>June 21, 2024 – noon to 1pm</a:t>
            </a:r>
          </a:p>
          <a:p>
            <a:pPr marR="0" lvl="1" indent="-228600">
              <a:lnSpc>
                <a:spcPct val="90000"/>
              </a:lnSpc>
              <a:spcBef>
                <a:spcPts val="0"/>
              </a:spcBef>
              <a:spcAft>
                <a:spcPts val="600"/>
              </a:spcAft>
              <a:buFont typeface="Arial" panose="020B0604020202020204" pitchFamily="34" charset="0"/>
              <a:buChar char="•"/>
            </a:pPr>
            <a:endParaRPr lang="en-US" sz="2000" i="1">
              <a:effectLst/>
            </a:endParaRPr>
          </a:p>
          <a:p>
            <a:pPr marR="0" lvl="1" indent="-228600">
              <a:lnSpc>
                <a:spcPct val="90000"/>
              </a:lnSpc>
              <a:spcBef>
                <a:spcPts val="0"/>
              </a:spcBef>
              <a:spcAft>
                <a:spcPts val="600"/>
              </a:spcAft>
              <a:buFont typeface="Arial" panose="020B0604020202020204" pitchFamily="34" charset="0"/>
              <a:buChar char="•"/>
            </a:pPr>
            <a:r>
              <a:rPr lang="en-US" sz="2000" i="1">
                <a:effectLst/>
              </a:rPr>
              <a:t>Reminder that if you are not able to attend, we post slides and recordings of these </a:t>
            </a:r>
            <a:r>
              <a:rPr lang="en-US" sz="2000" i="1"/>
              <a:t>meetings</a:t>
            </a:r>
            <a:r>
              <a:rPr lang="en-US" sz="2000" i="1">
                <a:effectLst/>
              </a:rPr>
              <a:t> </a:t>
            </a:r>
            <a:r>
              <a:rPr lang="en-US" sz="2000" i="1" u="sng">
                <a:effectLst/>
                <a:hlinkClick r:id="rId2"/>
              </a:rPr>
              <a:t>here</a:t>
            </a:r>
            <a:endParaRPr lang="en-US" sz="2000">
              <a:effectLst/>
            </a:endParaRPr>
          </a:p>
        </p:txBody>
      </p:sp>
    </p:spTree>
    <p:extLst>
      <p:ext uri="{BB962C8B-B14F-4D97-AF65-F5344CB8AC3E}">
        <p14:creationId xmlns:p14="http://schemas.microsoft.com/office/powerpoint/2010/main" val="77788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New IEP Updates</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7D3B5-630E-46FA-9D28-A14304E7ADE1}"/>
              </a:ext>
            </a:extLst>
          </p:cNvPr>
          <p:cNvSpPr>
            <a:spLocks noGrp="1"/>
          </p:cNvSpPr>
          <p:nvPr>
            <p:ph type="title"/>
          </p:nvPr>
        </p:nvSpPr>
        <p:spPr/>
        <p:txBody>
          <a:bodyPr/>
          <a:lstStyle/>
          <a:p>
            <a:r>
              <a:rPr lang="en-US"/>
              <a:t>Minor Changes to New IEP</a:t>
            </a:r>
          </a:p>
        </p:txBody>
      </p:sp>
      <p:sp>
        <p:nvSpPr>
          <p:cNvPr id="2" name="Content Placeholder 1">
            <a:extLst>
              <a:ext uri="{FF2B5EF4-FFF2-40B4-BE49-F238E27FC236}">
                <a16:creationId xmlns:a16="http://schemas.microsoft.com/office/drawing/2014/main" id="{A42568DF-2FD4-4D41-9FD4-0E3851DC01D0}"/>
              </a:ext>
            </a:extLst>
          </p:cNvPr>
          <p:cNvSpPr>
            <a:spLocks noGrp="1"/>
          </p:cNvSpPr>
          <p:nvPr>
            <p:ph idx="1"/>
          </p:nvPr>
        </p:nvSpPr>
        <p:spPr/>
        <p:txBody>
          <a:bodyPr/>
          <a:lstStyle/>
          <a:p>
            <a:r>
              <a:rPr lang="en-US"/>
              <a:t>Student information added on first page</a:t>
            </a:r>
          </a:p>
          <a:p>
            <a:pPr lvl="1"/>
            <a:r>
              <a:rPr lang="en-US"/>
              <a:t>Name</a:t>
            </a:r>
          </a:p>
          <a:p>
            <a:pPr lvl="1"/>
            <a:r>
              <a:rPr lang="en-US"/>
              <a:t>Student ID</a:t>
            </a:r>
          </a:p>
          <a:p>
            <a:pPr lvl="1"/>
            <a:r>
              <a:rPr lang="en-US"/>
              <a:t>IEP dates</a:t>
            </a:r>
          </a:p>
          <a:p>
            <a:pPr lvl="1"/>
            <a:endParaRPr lang="en-US"/>
          </a:p>
          <a:p>
            <a:r>
              <a:rPr lang="en-US"/>
              <a:t>Extended School Year language</a:t>
            </a:r>
          </a:p>
          <a:p>
            <a:endParaRPr lang="en-US"/>
          </a:p>
          <a:p>
            <a:r>
              <a:rPr lang="en-US"/>
              <a:t>Business rules document also updated accordingly</a:t>
            </a:r>
          </a:p>
          <a:p>
            <a:pPr marL="457200" lvl="1" indent="0">
              <a:buNone/>
            </a:pPr>
            <a:endParaRPr lang="en-US"/>
          </a:p>
        </p:txBody>
      </p:sp>
    </p:spTree>
    <p:extLst>
      <p:ext uri="{BB962C8B-B14F-4D97-AF65-F5344CB8AC3E}">
        <p14:creationId xmlns:p14="http://schemas.microsoft.com/office/powerpoint/2010/main" val="185357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Today’s Agenda</a:t>
            </a:r>
            <a:endParaRPr lang="en-US">
              <a:latin typeface="Calibri"/>
            </a:endParaRPr>
          </a:p>
        </p:txBody>
      </p:sp>
      <p:sp>
        <p:nvSpPr>
          <p:cNvPr id="2" name="Content Placeholder 1">
            <a:extLst>
              <a:ext uri="{FF2B5EF4-FFF2-40B4-BE49-F238E27FC236}">
                <a16:creationId xmlns:a16="http://schemas.microsoft.com/office/drawing/2014/main" id="{33B39894-F690-F15C-830E-06EF3ECA7F96}"/>
              </a:ext>
            </a:extLst>
          </p:cNvPr>
          <p:cNvSpPr>
            <a:spLocks noGrp="1"/>
          </p:cNvSpPr>
          <p:nvPr>
            <p:ph idx="1"/>
          </p:nvPr>
        </p:nvSpPr>
        <p:spPr>
          <a:xfrm>
            <a:off x="192438" y="2086984"/>
            <a:ext cx="5612226" cy="4052559"/>
          </a:xfrm>
        </p:spPr>
        <p:txBody>
          <a:bodyPr vert="horz" lIns="91440" tIns="45720" rIns="91440" bIns="45720" rtlCol="0" anchor="t">
            <a:normAutofit/>
          </a:bodyPr>
          <a:lstStyle/>
          <a:p>
            <a:pPr marL="0" indent="0">
              <a:spcBef>
                <a:spcPts val="0"/>
              </a:spcBef>
              <a:buNone/>
            </a:pPr>
            <a:endParaRPr lang="en-US">
              <a:solidFill>
                <a:srgbClr val="000000"/>
              </a:solidFill>
              <a:latin typeface="+mn-lt"/>
              <a:cs typeface="Arial"/>
            </a:endParaRPr>
          </a:p>
          <a:p>
            <a:pPr marR="0" lvl="0">
              <a:spcBef>
                <a:spcPts val="0"/>
              </a:spcBef>
              <a:spcAft>
                <a:spcPts val="1200"/>
              </a:spcAft>
              <a:buSzPts val="1000"/>
              <a:buFont typeface="Wingdings" panose="05000000000000000000" pitchFamily="2" charset="2"/>
              <a:buChar char="q"/>
              <a:tabLst>
                <a:tab pos="457200" algn="l"/>
              </a:tabLst>
            </a:pPr>
            <a:r>
              <a:rPr lang="en-US" b="1">
                <a:solidFill>
                  <a:srgbClr val="000000"/>
                </a:solidFill>
                <a:effectLst/>
                <a:latin typeface="+mn-lt"/>
                <a:ea typeface="Times New Roman" panose="02020603050405020304" pitchFamily="18" charset="0"/>
              </a:rPr>
              <a:t>Special education updates</a:t>
            </a:r>
            <a:endParaRPr lang="en-US" b="1">
              <a:solidFill>
                <a:srgbClr val="000000"/>
              </a:solidFill>
              <a:effectLst/>
              <a:latin typeface="+mn-lt"/>
              <a:ea typeface="Calibri" panose="020F0502020204030204" pitchFamily="34" charset="0"/>
            </a:endParaRPr>
          </a:p>
          <a:p>
            <a:pPr marR="0" lvl="0">
              <a:spcBef>
                <a:spcPts val="0"/>
              </a:spcBef>
              <a:spcAft>
                <a:spcPts val="1200"/>
              </a:spcAft>
              <a:buSzPts val="1000"/>
              <a:buFont typeface="Wingdings" panose="05000000000000000000" pitchFamily="2" charset="2"/>
              <a:buChar char="q"/>
              <a:tabLst>
                <a:tab pos="457200" algn="l"/>
              </a:tabLst>
            </a:pPr>
            <a:r>
              <a:rPr lang="en-US" b="1">
                <a:solidFill>
                  <a:srgbClr val="000000"/>
                </a:solidFill>
                <a:effectLst/>
                <a:latin typeface="+mn-lt"/>
                <a:ea typeface="Times New Roman" panose="02020603050405020304" pitchFamily="18" charset="0"/>
              </a:rPr>
              <a:t>New IEP update</a:t>
            </a:r>
            <a:endParaRPr lang="en-US" b="1">
              <a:solidFill>
                <a:srgbClr val="000000"/>
              </a:solidFill>
              <a:effectLst/>
              <a:latin typeface="+mn-lt"/>
              <a:ea typeface="Calibri" panose="020F0502020204030204" pitchFamily="34" charset="0"/>
            </a:endParaRPr>
          </a:p>
          <a:p>
            <a:pPr marR="0" lvl="0">
              <a:spcBef>
                <a:spcPts val="0"/>
              </a:spcBef>
              <a:spcAft>
                <a:spcPts val="1200"/>
              </a:spcAft>
              <a:buSzPts val="1000"/>
              <a:buFont typeface="Wingdings" panose="05000000000000000000" pitchFamily="2" charset="2"/>
              <a:buChar char="q"/>
              <a:tabLst>
                <a:tab pos="457200" algn="l"/>
              </a:tabLst>
            </a:pPr>
            <a:r>
              <a:rPr lang="en-US" b="1">
                <a:solidFill>
                  <a:srgbClr val="000000"/>
                </a:solidFill>
                <a:effectLst/>
                <a:latin typeface="+mn-lt"/>
                <a:ea typeface="Times New Roman" panose="02020603050405020304" pitchFamily="18" charset="0"/>
              </a:rPr>
              <a:t>General Supervision updates</a:t>
            </a:r>
            <a:endParaRPr lang="en-US" b="1">
              <a:solidFill>
                <a:srgbClr val="000000"/>
              </a:solidFill>
              <a:effectLst/>
              <a:latin typeface="+mn-lt"/>
              <a:ea typeface="Calibri" panose="020F0502020204030204" pitchFamily="34" charset="0"/>
            </a:endParaRPr>
          </a:p>
          <a:p>
            <a:pPr marR="0" lvl="1">
              <a:spcBef>
                <a:spcPts val="0"/>
              </a:spcBef>
              <a:spcAft>
                <a:spcPts val="1200"/>
              </a:spcAft>
              <a:buSzPts val="1000"/>
              <a:buFont typeface="Wingdings" panose="05000000000000000000" pitchFamily="2" charset="2"/>
              <a:buChar char="q"/>
              <a:tabLst>
                <a:tab pos="914400" algn="l"/>
              </a:tabLst>
            </a:pPr>
            <a:r>
              <a:rPr lang="en-US" sz="2800" b="1">
                <a:solidFill>
                  <a:srgbClr val="000000"/>
                </a:solidFill>
                <a:effectLst/>
                <a:latin typeface="+mn-lt"/>
                <a:ea typeface="Times New Roman" panose="02020603050405020304" pitchFamily="18" charset="0"/>
                <a:cs typeface="Times New Roman" panose="02020603050405020304" pitchFamily="18" charset="0"/>
              </a:rPr>
              <a:t>LEA Determinations </a:t>
            </a:r>
            <a:endParaRPr lang="en-US" sz="2800" b="1">
              <a:solidFill>
                <a:srgbClr val="000000"/>
              </a:solidFill>
              <a:effectLst/>
              <a:latin typeface="+mn-lt"/>
              <a:ea typeface="Calibri" panose="020F0502020204030204" pitchFamily="34" charset="0"/>
              <a:cs typeface="Times New Roman" panose="02020603050405020304" pitchFamily="18" charset="0"/>
            </a:endParaRPr>
          </a:p>
          <a:p>
            <a:pPr marR="0" lvl="1">
              <a:spcBef>
                <a:spcPts val="0"/>
              </a:spcBef>
              <a:spcAft>
                <a:spcPts val="1200"/>
              </a:spcAft>
              <a:buSzPts val="1000"/>
              <a:buFont typeface="Wingdings" panose="05000000000000000000" pitchFamily="2" charset="2"/>
              <a:buChar char="q"/>
              <a:tabLst>
                <a:tab pos="914400" algn="l"/>
              </a:tabLst>
            </a:pPr>
            <a:r>
              <a:rPr lang="en-US" sz="2800" b="1">
                <a:solidFill>
                  <a:srgbClr val="000000"/>
                </a:solidFill>
                <a:effectLst/>
                <a:latin typeface="+mn-lt"/>
                <a:ea typeface="Times New Roman" panose="02020603050405020304" pitchFamily="18" charset="0"/>
                <a:cs typeface="Times New Roman" panose="02020603050405020304" pitchFamily="18" charset="0"/>
              </a:rPr>
              <a:t>Update on draft procedures for special education complaints and monitoring</a:t>
            </a:r>
            <a:endParaRPr lang="en-US" sz="2800" b="1">
              <a:solidFill>
                <a:srgbClr val="000000"/>
              </a:solidFill>
              <a:latin typeface="+mn-lt"/>
              <a:cs typeface="Arial"/>
            </a:endParaRPr>
          </a:p>
          <a:p>
            <a:pPr marL="0" indent="0">
              <a:spcBef>
                <a:spcPts val="0"/>
              </a:spcBef>
              <a:buNone/>
            </a:pPr>
            <a:endParaRPr lang="en-US" sz="3200">
              <a:solidFill>
                <a:srgbClr val="000000"/>
              </a:solidFill>
              <a:latin typeface="Calibri"/>
              <a:cs typeface="Arial"/>
            </a:endParaRPr>
          </a:p>
          <a:p>
            <a:pPr marL="0" indent="0">
              <a:spcBef>
                <a:spcPts val="0"/>
              </a:spcBef>
              <a:buNone/>
            </a:pPr>
            <a:endParaRPr lang="en-US" sz="3200" b="0" i="0">
              <a:solidFill>
                <a:srgbClr val="000000"/>
              </a:solidFill>
              <a:effectLst/>
              <a:latin typeface="Calibri"/>
              <a:cs typeface="Arial"/>
            </a:endParaRPr>
          </a:p>
        </p:txBody>
      </p:sp>
      <p:sp>
        <p:nvSpPr>
          <p:cNvPr id="5" name="Rectangle 4">
            <a:extLst>
              <a:ext uri="{FF2B5EF4-FFF2-40B4-BE49-F238E27FC236}">
                <a16:creationId xmlns:a16="http://schemas.microsoft.com/office/drawing/2014/main" id="{D17347F6-688B-5C87-9131-FDA3C264C319}"/>
              </a:ext>
            </a:extLst>
          </p:cNvPr>
          <p:cNvSpPr/>
          <p:nvPr/>
        </p:nvSpPr>
        <p:spPr>
          <a:xfrm>
            <a:off x="5968564" y="102614"/>
            <a:ext cx="5734372" cy="633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7A4F7-3FCB-429C-B17F-E7C1A8D394B3}"/>
              </a:ext>
            </a:extLst>
          </p:cNvPr>
          <p:cNvSpPr>
            <a:spLocks noGrp="1"/>
          </p:cNvSpPr>
          <p:nvPr>
            <p:ph type="title"/>
          </p:nvPr>
        </p:nvSpPr>
        <p:spPr/>
        <p:txBody>
          <a:bodyPr/>
          <a:lstStyle/>
          <a:p>
            <a:r>
              <a:rPr lang="en-US"/>
              <a:t>Virtual Training of Trainer Session</a:t>
            </a:r>
          </a:p>
        </p:txBody>
      </p:sp>
      <p:sp>
        <p:nvSpPr>
          <p:cNvPr id="2" name="Content Placeholder 1">
            <a:extLst>
              <a:ext uri="{FF2B5EF4-FFF2-40B4-BE49-F238E27FC236}">
                <a16:creationId xmlns:a16="http://schemas.microsoft.com/office/drawing/2014/main" id="{FFB32FA5-E90E-4C89-8984-2DC00BCFFAA0}"/>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January 31 and February 1, 2024  (from 12:00 to 3:00 p.m. each day)</a:t>
            </a:r>
          </a:p>
          <a:p>
            <a:r>
              <a:rPr lang="en-US">
                <a:latin typeface="Arial"/>
                <a:cs typeface="Arial"/>
              </a:rPr>
              <a:t>One virtual session divided between two days</a:t>
            </a:r>
          </a:p>
          <a:p>
            <a:r>
              <a:rPr lang="en-US">
                <a:latin typeface="Arial"/>
                <a:cs typeface="Arial"/>
              </a:rPr>
              <a:t>Up to five participants from each LEA, education collaborative or approved special education school</a:t>
            </a:r>
          </a:p>
          <a:p>
            <a:r>
              <a:rPr lang="en-US">
                <a:latin typeface="Arial"/>
                <a:cs typeface="Arial"/>
              </a:rPr>
              <a:t>Each person will be asked to register individually regardless of whether they attend as part of a team </a:t>
            </a:r>
          </a:p>
          <a:p>
            <a:r>
              <a:rPr lang="en-US">
                <a:latin typeface="Arial"/>
                <a:cs typeface="Arial"/>
              </a:rPr>
              <a:t>Register </a:t>
            </a:r>
            <a:r>
              <a:rPr lang="en-US">
                <a:latin typeface="Arial"/>
                <a:cs typeface="Arial"/>
                <a:hlinkClick r:id="rId3"/>
              </a:rPr>
              <a:t>here</a:t>
            </a:r>
            <a:r>
              <a:rPr lang="en-US">
                <a:latin typeface="Arial"/>
                <a:cs typeface="Arial"/>
              </a:rPr>
              <a:t>. Registration open until Jan. 31</a:t>
            </a:r>
          </a:p>
          <a:p>
            <a:r>
              <a:rPr lang="en-US">
                <a:latin typeface="Arial"/>
                <a:cs typeface="Arial"/>
              </a:rPr>
              <a:t>We hope to see you there!</a:t>
            </a:r>
          </a:p>
        </p:txBody>
      </p:sp>
    </p:spTree>
    <p:extLst>
      <p:ext uri="{BB962C8B-B14F-4D97-AF65-F5344CB8AC3E}">
        <p14:creationId xmlns:p14="http://schemas.microsoft.com/office/powerpoint/2010/main" val="258944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A8E1-F694-B1D5-701D-533DBCEF3EE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Virtual Office Hours</a:t>
            </a:r>
          </a:p>
        </p:txBody>
      </p:sp>
      <p:pic>
        <p:nvPicPr>
          <p:cNvPr id="5" name="Picture 4" descr="Box including the following text:&#10;Virtual Office Hours&#10;- Aske questions, listen to others, or share feedback&#10;- Informal sessions to provide ongoing clarification and guidance in response to new IEP form content and implementation&#10;&#10;- 2nd Thursday of each month&#10;- September 2023 to June 2024&#10;2pm-3pm&#10;- Office hours registration ">
            <a:extLst>
              <a:ext uri="{FF2B5EF4-FFF2-40B4-BE49-F238E27FC236}">
                <a16:creationId xmlns:a16="http://schemas.microsoft.com/office/drawing/2014/main" id="{AD37BD87-EC3A-D2CB-4CC9-C50A3A2FE526}"/>
              </a:ext>
            </a:extLst>
          </p:cNvPr>
          <p:cNvPicPr>
            <a:picLocks noChangeAspect="1"/>
          </p:cNvPicPr>
          <p:nvPr/>
        </p:nvPicPr>
        <p:blipFill>
          <a:blip r:embed="rId3"/>
          <a:stretch>
            <a:fillRect/>
          </a:stretch>
        </p:blipFill>
        <p:spPr>
          <a:xfrm>
            <a:off x="643467" y="868128"/>
            <a:ext cx="10905066" cy="3707722"/>
          </a:xfrm>
          <a:prstGeom prst="rect">
            <a:avLst/>
          </a:prstGeom>
        </p:spPr>
      </p:pic>
      <p:sp>
        <p:nvSpPr>
          <p:cNvPr id="3" name="TextBox 2">
            <a:extLst>
              <a:ext uri="{FF2B5EF4-FFF2-40B4-BE49-F238E27FC236}">
                <a16:creationId xmlns:a16="http://schemas.microsoft.com/office/drawing/2014/main" id="{019D3456-5F39-462C-B1C3-EAE21108B1BB}"/>
              </a:ext>
            </a:extLst>
          </p:cNvPr>
          <p:cNvSpPr txBox="1"/>
          <p:nvPr/>
        </p:nvSpPr>
        <p:spPr>
          <a:xfrm>
            <a:off x="1989056" y="5015060"/>
            <a:ext cx="8418136" cy="1569660"/>
          </a:xfrm>
          <a:prstGeom prst="rect">
            <a:avLst/>
          </a:prstGeom>
          <a:noFill/>
        </p:spPr>
        <p:txBody>
          <a:bodyPr wrap="square" rtlCol="0">
            <a:spAutoFit/>
          </a:bodyPr>
          <a:lstStyle/>
          <a:p>
            <a:pPr algn="ctr"/>
            <a:r>
              <a:rPr lang="en-US" sz="3200"/>
              <a:t>Registration Link for School Personnel:  </a:t>
            </a:r>
            <a:r>
              <a:rPr lang="en-US" sz="3200">
                <a:hlinkClick r:id="rId4"/>
              </a:rPr>
              <a:t>https://airtable.com/appZBV9AbaI0sTuS4/shrYP9ZunhL9yk980</a:t>
            </a:r>
            <a:endParaRPr lang="en-US" sz="3200"/>
          </a:p>
        </p:txBody>
      </p:sp>
    </p:spTree>
    <p:extLst>
      <p:ext uri="{BB962C8B-B14F-4D97-AF65-F5344CB8AC3E}">
        <p14:creationId xmlns:p14="http://schemas.microsoft.com/office/powerpoint/2010/main" val="427418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312E-0A98-72C1-B8E8-91C4EFB414F4}"/>
              </a:ext>
            </a:extLst>
          </p:cNvPr>
          <p:cNvSpPr>
            <a:spLocks noGrp="1"/>
          </p:cNvSpPr>
          <p:nvPr>
            <p:ph type="title"/>
          </p:nvPr>
        </p:nvSpPr>
        <p:spPr/>
        <p:txBody>
          <a:bodyPr>
            <a:normAutofit/>
          </a:bodyPr>
          <a:lstStyle/>
          <a:p>
            <a:r>
              <a:rPr lang="en-US"/>
              <a:t>IEP Resources</a:t>
            </a:r>
          </a:p>
        </p:txBody>
      </p:sp>
      <p:sp>
        <p:nvSpPr>
          <p:cNvPr id="2" name="Content Placeholder 1">
            <a:extLst>
              <a:ext uri="{FF2B5EF4-FFF2-40B4-BE49-F238E27FC236}">
                <a16:creationId xmlns:a16="http://schemas.microsoft.com/office/drawing/2014/main" id="{02136A3B-FEE8-8A39-C1A2-B25470E70CAB}"/>
              </a:ext>
            </a:extLst>
          </p:cNvPr>
          <p:cNvSpPr>
            <a:spLocks noGrp="1"/>
          </p:cNvSpPr>
          <p:nvPr>
            <p:ph sz="half" idx="1"/>
          </p:nvPr>
        </p:nvSpPr>
        <p:spPr>
          <a:xfrm>
            <a:off x="1349477" y="2154072"/>
            <a:ext cx="3861620" cy="4057707"/>
          </a:xfrm>
          <a:ln>
            <a:solidFill>
              <a:schemeClr val="tx2"/>
            </a:solidFill>
          </a:ln>
        </p:spPr>
        <p:txBody>
          <a:bodyPr vert="horz" lIns="91440" tIns="45720" rIns="91440" bIns="45720" rtlCol="0" anchor="t">
            <a:normAutofit/>
          </a:bodyPr>
          <a:lstStyle/>
          <a:p>
            <a:r>
              <a:rPr lang="en-US"/>
              <a:t>IEP Technical Guide</a:t>
            </a:r>
          </a:p>
          <a:p>
            <a:r>
              <a:rPr lang="en-US"/>
              <a:t>Two sample IEPs</a:t>
            </a:r>
          </a:p>
          <a:p>
            <a:r>
              <a:rPr lang="en-US"/>
              <a:t>Training of trainer materials</a:t>
            </a:r>
          </a:p>
          <a:p>
            <a:r>
              <a:rPr lang="en-US"/>
              <a:t>Parent letter (translated)</a:t>
            </a:r>
          </a:p>
          <a:p>
            <a:pPr marL="0" indent="0">
              <a:buNone/>
            </a:pPr>
            <a:endParaRPr lang="en-US"/>
          </a:p>
          <a:p>
            <a:pPr marL="0" indent="0">
              <a:buNone/>
            </a:pPr>
            <a:r>
              <a:rPr lang="en-US"/>
              <a:t>All available at this </a:t>
            </a:r>
            <a:r>
              <a:rPr lang="en-US">
                <a:hlinkClick r:id="rId2"/>
              </a:rPr>
              <a:t>link</a:t>
            </a:r>
            <a:endParaRPr lang="en-US"/>
          </a:p>
        </p:txBody>
      </p:sp>
      <p:sp>
        <p:nvSpPr>
          <p:cNvPr id="5" name="Content Placeholder 1">
            <a:extLst>
              <a:ext uri="{FF2B5EF4-FFF2-40B4-BE49-F238E27FC236}">
                <a16:creationId xmlns:a16="http://schemas.microsoft.com/office/drawing/2014/main" id="{46F1F973-A4C7-4B4A-A6FD-4A57E55A543C}"/>
              </a:ext>
            </a:extLst>
          </p:cNvPr>
          <p:cNvSpPr txBox="1">
            <a:spLocks/>
          </p:cNvSpPr>
          <p:nvPr/>
        </p:nvSpPr>
        <p:spPr>
          <a:xfrm>
            <a:off x="7057103" y="2154073"/>
            <a:ext cx="3861620" cy="4057707"/>
          </a:xfrm>
          <a:prstGeom prst="rect">
            <a:avLst/>
          </a:prstGeom>
          <a:ln>
            <a:solidFill>
              <a:schemeClr val="tx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IEP Improvement Playbook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Available at this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link</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2561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15069-3317-4D4A-9284-D05D266ABE44}"/>
              </a:ext>
            </a:extLst>
          </p:cNvPr>
          <p:cNvSpPr>
            <a:spLocks noGrp="1"/>
          </p:cNvSpPr>
          <p:nvPr>
            <p:ph type="title"/>
          </p:nvPr>
        </p:nvSpPr>
        <p:spPr/>
        <p:txBody>
          <a:bodyPr/>
          <a:lstStyle/>
          <a:p>
            <a:r>
              <a:rPr lang="en-US"/>
              <a:t>Resources in Development</a:t>
            </a:r>
          </a:p>
        </p:txBody>
      </p:sp>
      <p:sp>
        <p:nvSpPr>
          <p:cNvPr id="2" name="Content Placeholder 1">
            <a:extLst>
              <a:ext uri="{FF2B5EF4-FFF2-40B4-BE49-F238E27FC236}">
                <a16:creationId xmlns:a16="http://schemas.microsoft.com/office/drawing/2014/main" id="{519B99FF-0054-4FCB-864A-407807787921}"/>
              </a:ext>
            </a:extLst>
          </p:cNvPr>
          <p:cNvSpPr>
            <a:spLocks noGrp="1"/>
          </p:cNvSpPr>
          <p:nvPr>
            <p:ph idx="1"/>
          </p:nvPr>
        </p:nvSpPr>
        <p:spPr/>
        <p:txBody>
          <a:bodyPr>
            <a:normAutofit lnSpcReduction="10000"/>
          </a:bodyPr>
          <a:lstStyle/>
          <a:p>
            <a:r>
              <a:rPr lang="en-US"/>
              <a:t>Resource guides</a:t>
            </a:r>
          </a:p>
          <a:p>
            <a:pPr lvl="1"/>
            <a:r>
              <a:rPr lang="en-US"/>
              <a:t>Parent guide to the new IEP process</a:t>
            </a:r>
          </a:p>
          <a:p>
            <a:pPr lvl="1"/>
            <a:r>
              <a:rPr lang="en-US"/>
              <a:t>Transition</a:t>
            </a:r>
          </a:p>
          <a:p>
            <a:pPr lvl="1"/>
            <a:r>
              <a:rPr lang="en-US"/>
              <a:t>Dually identified students (English learners and students with disabilities)</a:t>
            </a:r>
          </a:p>
          <a:p>
            <a:endParaRPr lang="en-US"/>
          </a:p>
          <a:p>
            <a:r>
              <a:rPr lang="en-US"/>
              <a:t>Additional forms (targeted release date—Feb. 2024):</a:t>
            </a:r>
          </a:p>
          <a:p>
            <a:pPr lvl="1"/>
            <a:r>
              <a:rPr lang="en-US"/>
              <a:t>Eligibility flowchart</a:t>
            </a:r>
          </a:p>
          <a:p>
            <a:pPr lvl="1"/>
            <a:r>
              <a:rPr lang="en-US"/>
              <a:t>Notice of procedural actions</a:t>
            </a:r>
          </a:p>
          <a:p>
            <a:pPr lvl="1"/>
            <a:r>
              <a:rPr lang="en-US"/>
              <a:t>Placement pages</a:t>
            </a:r>
          </a:p>
        </p:txBody>
      </p:sp>
    </p:spTree>
    <p:extLst>
      <p:ext uri="{BB962C8B-B14F-4D97-AF65-F5344CB8AC3E}">
        <p14:creationId xmlns:p14="http://schemas.microsoft.com/office/powerpoint/2010/main" val="355054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a:solidFill>
                  <a:srgbClr val="FFFFFF"/>
                </a:solidFill>
                <a:latin typeface="+mj-lt"/>
                <a:ea typeface="+mj-ea"/>
                <a:cs typeface="+mj-cs"/>
              </a:rPr>
              <a:t>General Supervision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r>
              <a:rPr lang="en-US"/>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494-4620-4321-AA2F-F2CF3CC6C21F}"/>
              </a:ext>
            </a:extLst>
          </p:cNvPr>
          <p:cNvSpPr>
            <a:spLocks noGrp="1"/>
          </p:cNvSpPr>
          <p:nvPr>
            <p:ph type="title"/>
          </p:nvPr>
        </p:nvSpPr>
        <p:spPr/>
        <p:txBody>
          <a:bodyPr>
            <a:normAutofit fontScale="90000"/>
          </a:bodyPr>
          <a:lstStyle/>
          <a:p>
            <a:r>
              <a:rPr lang="en-US"/>
              <a:t>Differentiated Monitoring and Support (DMS) </a:t>
            </a:r>
          </a:p>
        </p:txBody>
      </p:sp>
      <p:sp>
        <p:nvSpPr>
          <p:cNvPr id="3" name="Content Placeholder 2">
            <a:extLst>
              <a:ext uri="{FF2B5EF4-FFF2-40B4-BE49-F238E27FC236}">
                <a16:creationId xmlns:a16="http://schemas.microsoft.com/office/drawing/2014/main" id="{BDDB1B97-E8D1-46FC-94DD-E39B5BDC1B0D}"/>
              </a:ext>
            </a:extLst>
          </p:cNvPr>
          <p:cNvSpPr>
            <a:spLocks noGrp="1"/>
          </p:cNvSpPr>
          <p:nvPr>
            <p:ph idx="1"/>
          </p:nvPr>
        </p:nvSpPr>
        <p:spPr/>
        <p:txBody>
          <a:bodyPr/>
          <a:lstStyle/>
          <a:p>
            <a:r>
              <a:rPr lang="en-US"/>
              <a:t>OSEP conducts DMS reviews of states on a regular cycle</a:t>
            </a:r>
          </a:p>
          <a:p>
            <a:r>
              <a:rPr lang="en-US"/>
              <a:t>OSEP has provided states with resources to support General Supervision and DMS preparation</a:t>
            </a:r>
          </a:p>
          <a:p>
            <a:pPr lvl="1"/>
            <a:r>
              <a:rPr lang="en-US">
                <a:hlinkClick r:id="rId2"/>
              </a:rPr>
              <a:t>General Supervision Guidance</a:t>
            </a:r>
            <a:endParaRPr lang="en-US"/>
          </a:p>
          <a:p>
            <a:pPr lvl="1"/>
            <a:r>
              <a:rPr lang="en-US">
                <a:hlinkClick r:id="rId3"/>
              </a:rPr>
              <a:t>DMS Protocols</a:t>
            </a:r>
            <a:endParaRPr lang="en-US"/>
          </a:p>
          <a:p>
            <a:pPr marL="457200" lvl="1" indent="0">
              <a:buNone/>
            </a:pPr>
            <a:endParaRPr lang="en-US"/>
          </a:p>
          <a:p>
            <a:pPr marL="0" indent="0">
              <a:buNone/>
            </a:pPr>
            <a:endParaRPr lang="en-US"/>
          </a:p>
          <a:p>
            <a:pPr lvl="1"/>
            <a:endParaRPr lang="en-US"/>
          </a:p>
          <a:p>
            <a:pPr lvl="1"/>
            <a:endParaRPr lang="en-US"/>
          </a:p>
        </p:txBody>
      </p:sp>
    </p:spTree>
    <p:extLst>
      <p:ext uri="{BB962C8B-B14F-4D97-AF65-F5344CB8AC3E}">
        <p14:creationId xmlns:p14="http://schemas.microsoft.com/office/powerpoint/2010/main" val="293667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ED56-61A0-4F67-A647-DCC98C4C4EBE}"/>
              </a:ext>
            </a:extLst>
          </p:cNvPr>
          <p:cNvSpPr>
            <a:spLocks noGrp="1"/>
          </p:cNvSpPr>
          <p:nvPr>
            <p:ph type="title"/>
          </p:nvPr>
        </p:nvSpPr>
        <p:spPr/>
        <p:txBody>
          <a:bodyPr/>
          <a:lstStyle/>
          <a:p>
            <a:r>
              <a:rPr lang="en-US"/>
              <a:t>DMS 2.0 Timeline</a:t>
            </a:r>
          </a:p>
        </p:txBody>
      </p:sp>
      <p:graphicFrame>
        <p:nvGraphicFramePr>
          <p:cNvPr id="4" name="Content Placeholder 3" descr="graphic showing timeline for DSM 2.0 ">
            <a:extLst>
              <a:ext uri="{FF2B5EF4-FFF2-40B4-BE49-F238E27FC236}">
                <a16:creationId xmlns:a16="http://schemas.microsoft.com/office/drawing/2014/main" id="{870AF49F-B061-4C1C-BEB1-29BB917EE2E8}"/>
              </a:ext>
            </a:extLst>
          </p:cNvPr>
          <p:cNvGraphicFramePr>
            <a:graphicFrameLocks noGrp="1"/>
          </p:cNvGraphicFramePr>
          <p:nvPr>
            <p:ph idx="1"/>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28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lstStyle/>
          <a:p>
            <a:r>
              <a:rPr lang="en-US">
                <a:latin typeface="Arial"/>
                <a:cs typeface="Arial"/>
              </a:rPr>
              <a:t>Fall and Winter Deliverables</a:t>
            </a:r>
            <a:endParaRPr lang="en-US"/>
          </a:p>
        </p:txBody>
      </p:sp>
      <p:graphicFrame>
        <p:nvGraphicFramePr>
          <p:cNvPr id="4" name="Content Placeholder 3" descr="Timeline: LEA Determinations (December), Technical Assistance (January), SPP/APR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3290958210"/>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6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Special Education Updates</a:t>
            </a:r>
          </a:p>
        </p:txBody>
      </p:sp>
      <p:cxnSp>
        <p:nvCxnSpPr>
          <p:cNvPr id="12"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635E-2876-44C3-B488-593C82DB4710}"/>
              </a:ext>
            </a:extLst>
          </p:cNvPr>
          <p:cNvSpPr>
            <a:spLocks noGrp="1"/>
          </p:cNvSpPr>
          <p:nvPr>
            <p:ph type="title"/>
          </p:nvPr>
        </p:nvSpPr>
        <p:spPr/>
        <p:txBody>
          <a:bodyPr>
            <a:normAutofit/>
          </a:bodyPr>
          <a:lstStyle/>
          <a:p>
            <a:r>
              <a:rPr lang="en-US"/>
              <a:t>LEA Determinations SY23/24</a:t>
            </a:r>
          </a:p>
        </p:txBody>
      </p:sp>
    </p:spTree>
    <p:extLst>
      <p:ext uri="{BB962C8B-B14F-4D97-AF65-F5344CB8AC3E}">
        <p14:creationId xmlns:p14="http://schemas.microsoft.com/office/powerpoint/2010/main" val="170524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BB1F5B-3FB5-31C6-6318-1C277AE0C342}"/>
              </a:ext>
            </a:extLst>
          </p:cNvPr>
          <p:cNvSpPr>
            <a:spLocks noGrp="1"/>
          </p:cNvSpPr>
          <p:nvPr>
            <p:ph type="title"/>
          </p:nvPr>
        </p:nvSpPr>
        <p:spPr/>
        <p:txBody>
          <a:bodyPr/>
          <a:lstStyle/>
          <a:p>
            <a:r>
              <a:rPr lang="en-US"/>
              <a:t>LEA Determinations</a:t>
            </a:r>
          </a:p>
        </p:txBody>
      </p:sp>
      <p:sp>
        <p:nvSpPr>
          <p:cNvPr id="4" name="Content Placeholder 3">
            <a:extLst>
              <a:ext uri="{FF2B5EF4-FFF2-40B4-BE49-F238E27FC236}">
                <a16:creationId xmlns:a16="http://schemas.microsoft.com/office/drawing/2014/main" id="{9F923DF0-373B-A0CA-BF1E-12FD998F2B8B}"/>
              </a:ext>
            </a:extLst>
          </p:cNvPr>
          <p:cNvSpPr>
            <a:spLocks noGrp="1"/>
          </p:cNvSpPr>
          <p:nvPr>
            <p:ph idx="1"/>
          </p:nvPr>
        </p:nvSpPr>
        <p:spPr/>
        <p:txBody>
          <a:bodyPr>
            <a:normAutofit/>
          </a:bodyPr>
          <a:lstStyle/>
          <a:p>
            <a:pPr marL="0" marR="0" indent="0">
              <a:lnSpc>
                <a:spcPct val="115000"/>
              </a:lnSpc>
              <a:spcBef>
                <a:spcPts val="0"/>
              </a:spcBef>
              <a:spcAft>
                <a:spcPts val="800"/>
              </a:spcAft>
              <a:buNone/>
            </a:pPr>
            <a:r>
              <a:rPr lang="en-US" sz="2400">
                <a:effectLst/>
                <a:latin typeface="Calibri" panose="020F0502020204030204" pitchFamily="34" charset="0"/>
                <a:ea typeface="MS Mincho" panose="02020609040205080304" pitchFamily="49" charset="-128"/>
                <a:cs typeface="Arial" panose="020B0604020202020204" pitchFamily="34" charset="0"/>
              </a:rPr>
              <a:t>Under the federal Individuals with Disabilities Education Act (IDEA), the Department must make annual determinations regarding LEA’s specific needs for technical assistance or intervention in special education. Massachusetts does so based on four categories:</a:t>
            </a:r>
            <a:endParaRPr lang="en-US" sz="24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a:effectLst/>
                <a:latin typeface="Calibri" panose="020F0502020204030204" pitchFamily="34" charset="0"/>
                <a:ea typeface="MS Mincho" panose="02020609040205080304" pitchFamily="49" charset="-128"/>
                <a:cs typeface="Arial" panose="020B0604020202020204" pitchFamily="34" charset="0"/>
              </a:rPr>
              <a:t>Meets Requirements (MR)</a:t>
            </a:r>
            <a:endParaRPr lang="en-US" sz="24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a:effectLst/>
                <a:latin typeface="Calibri" panose="020F0502020204030204" pitchFamily="34" charset="0"/>
                <a:ea typeface="MS Mincho" panose="02020609040205080304" pitchFamily="49" charset="-128"/>
                <a:cs typeface="Arial" panose="020B0604020202020204" pitchFamily="34" charset="0"/>
              </a:rPr>
              <a:t>Needs Assistance (NA)</a:t>
            </a:r>
            <a:endParaRPr lang="en-US" sz="24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a:effectLst/>
                <a:latin typeface="Calibri" panose="020F0502020204030204" pitchFamily="34" charset="0"/>
                <a:ea typeface="MS Mincho" panose="02020609040205080304" pitchFamily="49" charset="-128"/>
                <a:cs typeface="Arial" panose="020B0604020202020204" pitchFamily="34" charset="0"/>
              </a:rPr>
              <a:t>Needs Intervention (NI)</a:t>
            </a:r>
            <a:endParaRPr lang="en-US" sz="24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200"/>
              </a:spcAft>
            </a:pPr>
            <a:r>
              <a:rPr lang="en-US" sz="2400" b="1">
                <a:effectLst/>
                <a:latin typeface="Calibri" panose="020F0502020204030204" pitchFamily="34" charset="0"/>
                <a:ea typeface="MS Mincho" panose="02020609040205080304" pitchFamily="49" charset="-128"/>
                <a:cs typeface="Arial" panose="020B0604020202020204" pitchFamily="34" charset="0"/>
              </a:rPr>
              <a:t>Needs Substantial Intervention (NSI)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493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8483BD-EB80-C673-CB99-040169F94D90}"/>
              </a:ext>
            </a:extLst>
          </p:cNvPr>
          <p:cNvSpPr>
            <a:spLocks noGrp="1"/>
          </p:cNvSpPr>
          <p:nvPr>
            <p:ph type="title"/>
          </p:nvPr>
        </p:nvSpPr>
        <p:spPr/>
        <p:txBody>
          <a:bodyPr>
            <a:normAutofit fontScale="90000"/>
          </a:bodyPr>
          <a:lstStyle/>
          <a:p>
            <a:r>
              <a:rPr lang="en-US"/>
              <a:t>How did the Department Make the 2023-2024 Determinations?</a:t>
            </a:r>
          </a:p>
        </p:txBody>
      </p:sp>
      <p:sp>
        <p:nvSpPr>
          <p:cNvPr id="2" name="Content Placeholder 1">
            <a:extLst>
              <a:ext uri="{FF2B5EF4-FFF2-40B4-BE49-F238E27FC236}">
                <a16:creationId xmlns:a16="http://schemas.microsoft.com/office/drawing/2014/main" id="{91DABCFB-D3A8-01D4-8159-0AC41F97A77C}"/>
              </a:ext>
            </a:extLst>
          </p:cNvPr>
          <p:cNvSpPr>
            <a:spLocks noGrp="1"/>
          </p:cNvSpPr>
          <p:nvPr>
            <p:ph idx="1"/>
          </p:nvPr>
        </p:nvSpPr>
        <p:spPr/>
        <p:txBody>
          <a:bodyPr>
            <a:normAutofit/>
          </a:bodyPr>
          <a:lstStyle/>
          <a:p>
            <a:pPr marL="0" marR="0">
              <a:lnSpc>
                <a:spcPct val="115000"/>
              </a:lnSpc>
              <a:spcBef>
                <a:spcPts val="0"/>
              </a:spcBef>
              <a:spcAft>
                <a:spcPts val="800"/>
              </a:spcAft>
            </a:pPr>
            <a:r>
              <a:rPr lang="en-US" sz="2400">
                <a:ea typeface="MS Mincho" panose="02020609040205080304" pitchFamily="49" charset="-128"/>
              </a:rPr>
              <a:t>A</a:t>
            </a:r>
            <a:r>
              <a:rPr lang="en-US" sz="2400">
                <a:effectLst/>
                <a:ea typeface="MS Mincho" panose="02020609040205080304" pitchFamily="49" charset="-128"/>
              </a:rPr>
              <a:t>ssessed LEAs’ performance and compliance data, including data from the general Accountability and Assistance System, Tiered Focused Monitoring process, State complaints, State Performance Plan/Annual Performance Reports, and other data available to the State about the LEA’s compliance with IDEA. </a:t>
            </a:r>
          </a:p>
          <a:p>
            <a:pPr marL="0" marR="0">
              <a:lnSpc>
                <a:spcPct val="115000"/>
              </a:lnSpc>
              <a:spcBef>
                <a:spcPts val="0"/>
              </a:spcBef>
              <a:spcAft>
                <a:spcPts val="800"/>
              </a:spcAft>
            </a:pPr>
            <a:r>
              <a:rPr lang="en-US" sz="2400">
                <a:effectLst/>
                <a:ea typeface="MS Mincho" panose="02020609040205080304" pitchFamily="49" charset="-128"/>
              </a:rPr>
              <a:t>Changes were made to the rubric this year to align it with the U.S. Department of Education’s </a:t>
            </a:r>
            <a:r>
              <a:rPr lang="en-US" sz="2400" i="1" u="sng">
                <a:solidFill>
                  <a:srgbClr val="0000FF"/>
                </a:solidFill>
                <a:effectLst/>
                <a:ea typeface="MS Mincho" panose="02020609040205080304" pitchFamily="49" charset="-128"/>
                <a:hlinkClick r:id="rId2"/>
              </a:rPr>
              <a:t>Office of Special Education and Rehabilitative Services Memo 23-01: State General Supervision Responsibilities Under Parts B and C of the IDEA</a:t>
            </a:r>
            <a:r>
              <a:rPr lang="en-US" sz="2400">
                <a:effectLst/>
                <a:ea typeface="MS Mincho" panose="02020609040205080304" pitchFamily="49" charset="-128"/>
              </a:rPr>
              <a:t>. </a:t>
            </a:r>
            <a:endParaRPr lang="en-US" sz="2400">
              <a:effectLst/>
              <a:ea typeface="Times New Roman" panose="02020603050405020304" pitchFamily="18" charset="0"/>
            </a:endParaRPr>
          </a:p>
        </p:txBody>
      </p:sp>
    </p:spTree>
    <p:extLst>
      <p:ext uri="{BB962C8B-B14F-4D97-AF65-F5344CB8AC3E}">
        <p14:creationId xmlns:p14="http://schemas.microsoft.com/office/powerpoint/2010/main" val="939352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71086-3942-489A-89A4-853DEB508102}"/>
              </a:ext>
            </a:extLst>
          </p:cNvPr>
          <p:cNvSpPr>
            <a:spLocks noGrp="1"/>
          </p:cNvSpPr>
          <p:nvPr>
            <p:ph type="title"/>
          </p:nvPr>
        </p:nvSpPr>
        <p:spPr/>
        <p:txBody>
          <a:bodyPr>
            <a:normAutofit/>
          </a:bodyPr>
          <a:lstStyle/>
          <a:p>
            <a:r>
              <a:rPr lang="en-US"/>
              <a:t>LEA Determination Rubric Categories</a:t>
            </a:r>
          </a:p>
        </p:txBody>
      </p:sp>
      <p:graphicFrame>
        <p:nvGraphicFramePr>
          <p:cNvPr id="4" name="Content Placeholder 3">
            <a:extLst>
              <a:ext uri="{FF2B5EF4-FFF2-40B4-BE49-F238E27FC236}">
                <a16:creationId xmlns:a16="http://schemas.microsoft.com/office/drawing/2014/main" id="{D67111FC-BB7A-4712-9B28-A00E3E6400B5}"/>
              </a:ext>
            </a:extLst>
          </p:cNvPr>
          <p:cNvGraphicFramePr>
            <a:graphicFrameLocks noGrp="1"/>
          </p:cNvGraphicFramePr>
          <p:nvPr>
            <p:ph idx="1"/>
            <p:extLst>
              <p:ext uri="{D42A27DB-BD31-4B8C-83A1-F6EECF244321}">
                <p14:modId xmlns:p14="http://schemas.microsoft.com/office/powerpoint/2010/main" val="2570341890"/>
              </p:ext>
            </p:extLst>
          </p:nvPr>
        </p:nvGraphicFramePr>
        <p:xfrm>
          <a:off x="270028" y="2299316"/>
          <a:ext cx="11421863" cy="3897297"/>
        </p:xfrm>
        <a:graphic>
          <a:graphicData uri="http://schemas.openxmlformats.org/drawingml/2006/table">
            <a:tbl>
              <a:tblPr firstRow="1" firstCol="1" bandRow="1">
                <a:tableStyleId>{5C22544A-7EE6-4342-B048-85BDC9FD1C3A}</a:tableStyleId>
              </a:tblPr>
              <a:tblGrid>
                <a:gridCol w="572932">
                  <a:extLst>
                    <a:ext uri="{9D8B030D-6E8A-4147-A177-3AD203B41FA5}">
                      <a16:colId xmlns:a16="http://schemas.microsoft.com/office/drawing/2014/main" val="2350958626"/>
                    </a:ext>
                  </a:extLst>
                </a:gridCol>
                <a:gridCol w="1149613">
                  <a:extLst>
                    <a:ext uri="{9D8B030D-6E8A-4147-A177-3AD203B41FA5}">
                      <a16:colId xmlns:a16="http://schemas.microsoft.com/office/drawing/2014/main" val="1929963416"/>
                    </a:ext>
                  </a:extLst>
                </a:gridCol>
                <a:gridCol w="1378424">
                  <a:extLst>
                    <a:ext uri="{9D8B030D-6E8A-4147-A177-3AD203B41FA5}">
                      <a16:colId xmlns:a16="http://schemas.microsoft.com/office/drawing/2014/main" val="2689727991"/>
                    </a:ext>
                  </a:extLst>
                </a:gridCol>
                <a:gridCol w="1351128">
                  <a:extLst>
                    <a:ext uri="{9D8B030D-6E8A-4147-A177-3AD203B41FA5}">
                      <a16:colId xmlns:a16="http://schemas.microsoft.com/office/drawing/2014/main" val="1652237415"/>
                    </a:ext>
                  </a:extLst>
                </a:gridCol>
                <a:gridCol w="1337481">
                  <a:extLst>
                    <a:ext uri="{9D8B030D-6E8A-4147-A177-3AD203B41FA5}">
                      <a16:colId xmlns:a16="http://schemas.microsoft.com/office/drawing/2014/main" val="1302373971"/>
                    </a:ext>
                  </a:extLst>
                </a:gridCol>
                <a:gridCol w="1255594">
                  <a:extLst>
                    <a:ext uri="{9D8B030D-6E8A-4147-A177-3AD203B41FA5}">
                      <a16:colId xmlns:a16="http://schemas.microsoft.com/office/drawing/2014/main" val="1173836789"/>
                    </a:ext>
                  </a:extLst>
                </a:gridCol>
                <a:gridCol w="1241946">
                  <a:extLst>
                    <a:ext uri="{9D8B030D-6E8A-4147-A177-3AD203B41FA5}">
                      <a16:colId xmlns:a16="http://schemas.microsoft.com/office/drawing/2014/main" val="211235408"/>
                    </a:ext>
                  </a:extLst>
                </a:gridCol>
                <a:gridCol w="1772287">
                  <a:extLst>
                    <a:ext uri="{9D8B030D-6E8A-4147-A177-3AD203B41FA5}">
                      <a16:colId xmlns:a16="http://schemas.microsoft.com/office/drawing/2014/main" val="2453986933"/>
                    </a:ext>
                  </a:extLst>
                </a:gridCol>
                <a:gridCol w="1362458">
                  <a:extLst>
                    <a:ext uri="{9D8B030D-6E8A-4147-A177-3AD203B41FA5}">
                      <a16:colId xmlns:a16="http://schemas.microsoft.com/office/drawing/2014/main" val="4224656623"/>
                    </a:ext>
                  </a:extLst>
                </a:gridCol>
              </a:tblGrid>
              <a:tr h="437110">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600">
                          <a:effectLst/>
                        </a:rPr>
                        <a:t>Performance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600">
                          <a:effectLst/>
                        </a:rPr>
                        <a:t>Compliance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270123"/>
                  </a:ext>
                </a:extLst>
              </a:tr>
              <a:tr h="3460187">
                <a:tc>
                  <a:txBody>
                    <a:bodyPr/>
                    <a:lstStyle/>
                    <a:p>
                      <a:pPr marL="0" marR="0" algn="ctr">
                        <a:lnSpc>
                          <a:spcPct val="107000"/>
                        </a:lnSpc>
                        <a:spcBef>
                          <a:spcPts val="0"/>
                        </a:spcBef>
                        <a:spcAft>
                          <a:spcPts val="0"/>
                        </a:spcAft>
                      </a:pPr>
                      <a:r>
                        <a:rPr lang="en-US" sz="1000">
                          <a:effectLst/>
                        </a:rPr>
                        <a:t>Points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Annual Dropout Rate</a:t>
                      </a:r>
                      <a:endParaRPr lang="en-US" sz="2000">
                        <a:effectLst/>
                      </a:endParaRPr>
                    </a:p>
                    <a:p>
                      <a:pPr marL="0" marR="0" algn="ctr">
                        <a:lnSpc>
                          <a:spcPct val="107000"/>
                        </a:lnSpc>
                        <a:spcBef>
                          <a:spcPts val="0"/>
                        </a:spcBef>
                        <a:spcAft>
                          <a:spcPts val="0"/>
                        </a:spcAft>
                      </a:pPr>
                      <a:r>
                        <a:rPr lang="en-US" sz="1200">
                          <a:effectLst/>
                        </a:rPr>
                        <a:t>(2022)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2000">
                        <a:effectLst/>
                      </a:endParaRPr>
                    </a:p>
                    <a:p>
                      <a:pPr marL="0" marR="0" algn="ctr">
                        <a:lnSpc>
                          <a:spcPct val="107000"/>
                        </a:lnSpc>
                        <a:spcBef>
                          <a:spcPts val="0"/>
                        </a:spcBef>
                        <a:spcAft>
                          <a:spcPts val="0"/>
                        </a:spcAft>
                      </a:pPr>
                      <a:r>
                        <a:rPr lang="en-US" sz="1600">
                          <a:effectLst/>
                        </a:rPr>
                        <a:t>5-Year Cohort Graduation Rate</a:t>
                      </a:r>
                      <a:endParaRPr lang="en-US" sz="2000">
                        <a:effectLst/>
                      </a:endParaRPr>
                    </a:p>
                    <a:p>
                      <a:pPr marL="0" marR="0" algn="ctr">
                        <a:lnSpc>
                          <a:spcPct val="107000"/>
                        </a:lnSpc>
                        <a:spcBef>
                          <a:spcPts val="0"/>
                        </a:spcBef>
                        <a:spcAft>
                          <a:spcPts val="0"/>
                        </a:spcAft>
                      </a:pPr>
                      <a:r>
                        <a:rPr lang="en-US" sz="1200">
                          <a:effectLst/>
                        </a:rPr>
                        <a:t>(2021)</a:t>
                      </a:r>
                      <a:endParaRPr lang="en-US" sz="2000">
                        <a:effectLst/>
                      </a:endParaRPr>
                    </a:p>
                    <a:p>
                      <a:pPr marL="0" marR="0" algn="ctr">
                        <a:lnSpc>
                          <a:spcPct val="107000"/>
                        </a:lnSpc>
                        <a:spcBef>
                          <a:spcPts val="0"/>
                        </a:spcBef>
                        <a:spcAft>
                          <a:spcPts val="0"/>
                        </a:spcAft>
                      </a:pPr>
                      <a:r>
                        <a:rPr lang="en-US" sz="1200">
                          <a:effectLst/>
                        </a:rPr>
                        <a:t>Points x1.5</a:t>
                      </a:r>
                      <a:endParaRPr lang="en-US" sz="2000">
                        <a:effectLst/>
                      </a:endParaRPr>
                    </a:p>
                    <a:p>
                      <a:pPr marL="0" marR="0" algn="ctr">
                        <a:lnSpc>
                          <a:spcPct val="107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 3</a:t>
                      </a:r>
                      <a:endParaRPr lang="en-US" sz="2000">
                        <a:effectLst/>
                      </a:endParaRPr>
                    </a:p>
                    <a:p>
                      <a:pPr marL="0" marR="0" algn="ctr">
                        <a:lnSpc>
                          <a:spcPct val="107000"/>
                        </a:lnSpc>
                        <a:spcBef>
                          <a:spcPts val="0"/>
                        </a:spcBef>
                        <a:spcAft>
                          <a:spcPts val="0"/>
                        </a:spcAft>
                      </a:pPr>
                      <a:r>
                        <a:rPr lang="en-US" sz="1200">
                          <a:effectLst/>
                        </a:rPr>
                        <a:t>(2023)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a:t>
                      </a:r>
                      <a:endParaRPr lang="en-US" sz="2000">
                        <a:effectLst/>
                      </a:endParaRPr>
                    </a:p>
                    <a:p>
                      <a:pPr marL="0" marR="0" algn="ctr">
                        <a:lnSpc>
                          <a:spcPct val="107000"/>
                        </a:lnSpc>
                        <a:spcBef>
                          <a:spcPts val="0"/>
                        </a:spcBef>
                        <a:spcAft>
                          <a:spcPts val="0"/>
                        </a:spcAft>
                      </a:pPr>
                      <a:r>
                        <a:rPr lang="en-US" sz="1600">
                          <a:effectLst/>
                        </a:rPr>
                        <a:t>Indicators 5 &amp; 6</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endParaRPr>
                    </a:p>
                    <a:p>
                      <a:pPr marL="0" marR="0" algn="ctr">
                        <a:lnSpc>
                          <a:spcPct val="107000"/>
                        </a:lnSpc>
                        <a:spcBef>
                          <a:spcPts val="0"/>
                        </a:spcBef>
                        <a:spcAft>
                          <a:spcPts val="0"/>
                        </a:spcAft>
                      </a:pPr>
                      <a:r>
                        <a:rPr lang="en-US" sz="1200">
                          <a:effectLst/>
                        </a:rPr>
                        <a:t>Points x2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Indicators</a:t>
                      </a:r>
                      <a:endParaRPr lang="en-US" sz="2000">
                        <a:effectLst/>
                      </a:endParaRPr>
                    </a:p>
                    <a:p>
                      <a:pPr marL="0" marR="0" algn="ctr">
                        <a:lnSpc>
                          <a:spcPct val="107000"/>
                        </a:lnSpc>
                        <a:spcBef>
                          <a:spcPts val="0"/>
                        </a:spcBef>
                        <a:spcAft>
                          <a:spcPts val="0"/>
                        </a:spcAft>
                      </a:pPr>
                      <a:r>
                        <a:rPr lang="en-US" sz="1600">
                          <a:effectLst/>
                        </a:rPr>
                        <a:t>4B, 9, &amp; 10</a:t>
                      </a:r>
                      <a:endParaRPr lang="en-US" sz="2000">
                        <a:effectLst/>
                      </a:endParaRPr>
                    </a:p>
                    <a:p>
                      <a:pPr marL="0" marR="0" algn="ctr">
                        <a:lnSpc>
                          <a:spcPct val="107000"/>
                        </a:lnSpc>
                        <a:spcBef>
                          <a:spcPts val="0"/>
                        </a:spcBef>
                        <a:spcAft>
                          <a:spcPts val="0"/>
                        </a:spcAft>
                      </a:pPr>
                      <a:r>
                        <a:rPr lang="en-US" sz="1200">
                          <a:effectLst/>
                        </a:rPr>
                        <a:t>(SY2021-2022)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Special Education State Performance Plan/Annual Performance Report (SPP/APR) Indicators</a:t>
                      </a:r>
                      <a:endParaRPr lang="en-US" sz="2000">
                        <a:effectLst/>
                      </a:endParaRPr>
                    </a:p>
                    <a:p>
                      <a:pPr marL="0" marR="0" algn="ctr">
                        <a:lnSpc>
                          <a:spcPct val="107000"/>
                        </a:lnSpc>
                        <a:spcBef>
                          <a:spcPts val="0"/>
                        </a:spcBef>
                        <a:spcAft>
                          <a:spcPts val="0"/>
                        </a:spcAft>
                      </a:pPr>
                      <a:r>
                        <a:rPr lang="en-US" sz="1600">
                          <a:effectLst/>
                        </a:rPr>
                        <a:t>11, 12, &amp; 13</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Identification of Noncompliance</a:t>
                      </a:r>
                      <a:endParaRPr lang="en-US" sz="2000">
                        <a:effectLst/>
                      </a:endParaRPr>
                    </a:p>
                    <a:p>
                      <a:pPr marL="0" marR="0" algn="ctr">
                        <a:lnSpc>
                          <a:spcPct val="107000"/>
                        </a:lnSpc>
                        <a:spcBef>
                          <a:spcPts val="0"/>
                        </a:spcBef>
                        <a:spcAft>
                          <a:spcPts val="0"/>
                        </a:spcAft>
                      </a:pPr>
                      <a:r>
                        <a:rPr lang="en-US" sz="1600">
                          <a:effectLst/>
                        </a:rPr>
                        <a:t># of Findings (PSM/PRS)</a:t>
                      </a:r>
                      <a:endParaRPr lang="en-US" sz="2000">
                        <a:effectLst/>
                      </a:endParaRPr>
                    </a:p>
                    <a:p>
                      <a:pPr marL="0" marR="0" algn="ctr">
                        <a:lnSpc>
                          <a:spcPct val="107000"/>
                        </a:lnSpc>
                        <a:spcBef>
                          <a:spcPts val="0"/>
                        </a:spcBef>
                        <a:spcAft>
                          <a:spcPts val="0"/>
                        </a:spcAft>
                      </a:pPr>
                      <a:r>
                        <a:rPr lang="en-US" sz="1200">
                          <a:effectLst/>
                        </a:rPr>
                        <a:t>(SY2022-2023)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Timely Submission/ Verified Correction of Non-Compliance</a:t>
                      </a:r>
                      <a:endParaRPr lang="en-US" sz="2000" dirty="0">
                        <a:effectLst/>
                      </a:endParaRPr>
                    </a:p>
                    <a:p>
                      <a:pPr marL="0" marR="0" algn="ctr">
                        <a:lnSpc>
                          <a:spcPct val="107000"/>
                        </a:lnSpc>
                        <a:spcBef>
                          <a:spcPts val="0"/>
                        </a:spcBef>
                        <a:spcAft>
                          <a:spcPts val="0"/>
                        </a:spcAft>
                      </a:pPr>
                      <a:r>
                        <a:rPr lang="en-US" sz="1200" dirty="0">
                          <a:effectLst/>
                        </a:rPr>
                        <a:t>(SY2022-2023)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482478"/>
                  </a:ext>
                </a:extLst>
              </a:tr>
            </a:tbl>
          </a:graphicData>
        </a:graphic>
      </p:graphicFrame>
    </p:spTree>
    <p:extLst>
      <p:ext uri="{BB962C8B-B14F-4D97-AF65-F5344CB8AC3E}">
        <p14:creationId xmlns:p14="http://schemas.microsoft.com/office/powerpoint/2010/main" val="668268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C6203-ACBF-8688-397C-529F911357AD}"/>
              </a:ext>
            </a:extLst>
          </p:cNvPr>
          <p:cNvSpPr>
            <a:spLocks noGrp="1"/>
          </p:cNvSpPr>
          <p:nvPr>
            <p:ph type="title"/>
          </p:nvPr>
        </p:nvSpPr>
        <p:spPr/>
        <p:txBody>
          <a:bodyPr>
            <a:normAutofit/>
          </a:bodyPr>
          <a:lstStyle/>
          <a:p>
            <a:r>
              <a:rPr lang="en-US"/>
              <a:t>Districts Assigned as NA, NI, or NSI</a:t>
            </a:r>
          </a:p>
        </p:txBody>
      </p:sp>
      <p:sp>
        <p:nvSpPr>
          <p:cNvPr id="2" name="Content Placeholder 1">
            <a:extLst>
              <a:ext uri="{FF2B5EF4-FFF2-40B4-BE49-F238E27FC236}">
                <a16:creationId xmlns:a16="http://schemas.microsoft.com/office/drawing/2014/main" id="{7C6FFEBE-78DD-0411-95D0-4E4874A6BCB9}"/>
              </a:ext>
            </a:extLst>
          </p:cNvPr>
          <p:cNvSpPr>
            <a:spLocks noGrp="1"/>
          </p:cNvSpPr>
          <p:nvPr>
            <p:ph idx="1"/>
          </p:nvPr>
        </p:nvSpPr>
        <p:spPr/>
        <p:txBody>
          <a:bodyPr>
            <a:normAutofit/>
          </a:bodyPr>
          <a:lstStyle/>
          <a:p>
            <a:r>
              <a:rPr lang="en-US" sz="2400" dirty="0">
                <a:latin typeface="Calibri" panose="020F0502020204030204" pitchFamily="34" charset="0"/>
                <a:ea typeface="MS Mincho" panose="02020609040205080304" pitchFamily="49" charset="-128"/>
              </a:rPr>
              <a:t>T</a:t>
            </a:r>
            <a:r>
              <a:rPr lang="en-US" sz="2400" dirty="0">
                <a:effectLst/>
                <a:latin typeface="Calibri" panose="020F0502020204030204" pitchFamily="34" charset="0"/>
                <a:ea typeface="MS Mincho" panose="02020609040205080304" pitchFamily="49" charset="-128"/>
                <a:cs typeface="Arial" panose="020B0604020202020204" pitchFamily="34" charset="0"/>
              </a:rPr>
              <a:t>argeted and technical assistance related to special education</a:t>
            </a:r>
          </a:p>
          <a:p>
            <a:r>
              <a:rPr lang="en-US" sz="2400" dirty="0">
                <a:effectLst/>
                <a:latin typeface="Calibri" panose="020F0502020204030204" pitchFamily="34" charset="0"/>
                <a:ea typeface="MS Mincho" panose="02020609040205080304" pitchFamily="49" charset="-128"/>
                <a:cs typeface="Arial" panose="020B0604020202020204" pitchFamily="34" charset="0"/>
              </a:rPr>
              <a:t>Coordinated assistance and intervention are available from multiple offices including, the Special Education Planning and Policy office, Office of Public School Monitoring, Statewide System of Support, Office of </a:t>
            </a:r>
            <a:r>
              <a:rPr lang="en-US" sz="2400">
                <a:effectLst/>
                <a:latin typeface="Calibri" panose="020F0502020204030204" pitchFamily="34" charset="0"/>
                <a:ea typeface="MS Mincho" panose="02020609040205080304" pitchFamily="49" charset="-128"/>
                <a:cs typeface="Arial" panose="020B0604020202020204" pitchFamily="34" charset="0"/>
              </a:rPr>
              <a:t>Strategic Support, </a:t>
            </a:r>
            <a:r>
              <a:rPr lang="en-US" sz="2400" dirty="0">
                <a:effectLst/>
                <a:latin typeface="Calibri" panose="020F0502020204030204" pitchFamily="34" charset="0"/>
                <a:ea typeface="MS Mincho" panose="02020609040205080304" pitchFamily="49" charset="-128"/>
                <a:cs typeface="Arial" panose="020B0604020202020204" pitchFamily="34" charset="0"/>
              </a:rPr>
              <a:t>and Office of Charter Schools &amp; School Redesign</a:t>
            </a:r>
          </a:p>
          <a:p>
            <a:r>
              <a:rPr lang="en-US" sz="2400" dirty="0">
                <a:effectLst/>
                <a:latin typeface="Calibri" panose="020F0502020204030204" pitchFamily="34" charset="0"/>
                <a:ea typeface="MS Mincho" panose="02020609040205080304" pitchFamily="49" charset="-128"/>
                <a:cs typeface="Arial" panose="020B0604020202020204" pitchFamily="34" charset="0"/>
              </a:rPr>
              <a:t>Assistance is tailored to meet an LEA’s needs, depending on the reasons for which an LEA was identified as needing technical assistance or intervention</a:t>
            </a:r>
          </a:p>
          <a:p>
            <a:r>
              <a:rPr lang="en-US" sz="2400" dirty="0">
                <a:effectLst/>
                <a:latin typeface="Calibri" panose="020F0502020204030204" pitchFamily="34" charset="0"/>
                <a:ea typeface="MS Mincho" panose="02020609040205080304" pitchFamily="49" charset="-128"/>
                <a:cs typeface="Arial" panose="020B0604020202020204" pitchFamily="34" charset="0"/>
              </a:rPr>
              <a:t>The Department will communicate directly with LEAs about this assistance and intervention</a:t>
            </a:r>
          </a:p>
        </p:txBody>
      </p:sp>
    </p:spTree>
    <p:extLst>
      <p:ext uri="{BB962C8B-B14F-4D97-AF65-F5344CB8AC3E}">
        <p14:creationId xmlns:p14="http://schemas.microsoft.com/office/powerpoint/2010/main" val="67929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C7ECA-67F1-0C33-AEC7-7F1DA95538FA}"/>
              </a:ext>
            </a:extLst>
          </p:cNvPr>
          <p:cNvSpPr>
            <a:spLocks noGrp="1"/>
          </p:cNvSpPr>
          <p:nvPr>
            <p:ph type="title"/>
          </p:nvPr>
        </p:nvSpPr>
        <p:spPr/>
        <p:txBody>
          <a:bodyPr/>
          <a:lstStyle/>
          <a:p>
            <a:r>
              <a:rPr lang="en-US"/>
              <a:t>Requirements for NA Districts</a:t>
            </a:r>
          </a:p>
        </p:txBody>
      </p:sp>
      <p:sp>
        <p:nvSpPr>
          <p:cNvPr id="2" name="Content Placeholder 1">
            <a:extLst>
              <a:ext uri="{FF2B5EF4-FFF2-40B4-BE49-F238E27FC236}">
                <a16:creationId xmlns:a16="http://schemas.microsoft.com/office/drawing/2014/main" id="{F3DFDF5A-ABFA-3864-8F04-586C33471079}"/>
              </a:ext>
            </a:extLst>
          </p:cNvPr>
          <p:cNvSpPr>
            <a:spLocks noGrp="1"/>
          </p:cNvSpPr>
          <p:nvPr>
            <p:ph idx="1"/>
          </p:nvPr>
        </p:nvSpPr>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2400">
                <a:effectLst/>
                <a:latin typeface="Calibri" panose="020F0502020204030204" pitchFamily="34" charset="0"/>
                <a:ea typeface="MS Mincho" panose="02020609040205080304" pitchFamily="49" charset="-128"/>
                <a:cs typeface="Arial" panose="020B0604020202020204" pitchFamily="34" charset="0"/>
              </a:rPr>
              <a:t>Engagement with SSOS, OST, or CSSRD; and/or</a:t>
            </a:r>
            <a:endParaRPr lang="en-US" sz="24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a:effectLst/>
                <a:latin typeface="Calibri" panose="020F0502020204030204" pitchFamily="34" charset="0"/>
                <a:ea typeface="MS Mincho" panose="02020609040205080304" pitchFamily="49" charset="-128"/>
                <a:cs typeface="Arial" panose="020B0604020202020204" pitchFamily="34" charset="0"/>
              </a:rPr>
              <a:t>Engagement with PSM to address identified noncompliance or as part of Tiered Focused Monitoring activities; and/or</a:t>
            </a:r>
            <a:endParaRPr lang="en-US" sz="24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a:latin typeface="Calibri" panose="020F0502020204030204" pitchFamily="34" charset="0"/>
                <a:ea typeface="MS Mincho" panose="02020609040205080304" pitchFamily="49" charset="-128"/>
              </a:rPr>
              <a:t>E</a:t>
            </a:r>
            <a:r>
              <a:rPr lang="en-US" sz="2400">
                <a:effectLst/>
                <a:latin typeface="Calibri" panose="020F0502020204030204" pitchFamily="34" charset="0"/>
                <a:ea typeface="MS Mincho" panose="02020609040205080304" pitchFamily="49" charset="-128"/>
                <a:cs typeface="Arial" panose="020B0604020202020204" pitchFamily="34" charset="0"/>
              </a:rPr>
              <a:t>ngagement with SEPP and/or other Department offices to address other special education compliance and performance issues; and/or</a:t>
            </a:r>
            <a:endParaRPr lang="en-US" sz="24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a:latin typeface="Calibri" panose="020F0502020204030204" pitchFamily="34" charset="0"/>
                <a:ea typeface="MS Mincho" panose="02020609040205080304" pitchFamily="49" charset="-128"/>
              </a:rPr>
              <a:t>P</a:t>
            </a:r>
            <a:r>
              <a:rPr lang="en-US" sz="2400" b="1">
                <a:effectLst/>
                <a:latin typeface="Calibri" panose="020F0502020204030204" pitchFamily="34" charset="0"/>
                <a:ea typeface="MS Mincho" panose="02020609040205080304" pitchFamily="49" charset="-128"/>
                <a:cs typeface="Arial" panose="020B0604020202020204" pitchFamily="34" charset="0"/>
              </a:rPr>
              <a:t>rohibited from using the flexibility available under the Maintenance of Effort provisions of IDEA. </a:t>
            </a:r>
          </a:p>
          <a:p>
            <a:pPr marL="342900" marR="0" lvl="0" indent="-342900">
              <a:lnSpc>
                <a:spcPct val="115000"/>
              </a:lnSpc>
              <a:spcBef>
                <a:spcPts val="0"/>
              </a:spcBef>
              <a:spcAft>
                <a:spcPts val="0"/>
              </a:spcAft>
              <a:buFont typeface="Symbol" panose="05050102010706020507" pitchFamily="18" charset="2"/>
              <a:buChar char=""/>
            </a:pPr>
            <a:r>
              <a:rPr lang="en-US" sz="2400">
                <a:effectLst/>
                <a:latin typeface="Calibri" panose="020F0502020204030204" pitchFamily="34" charset="0"/>
                <a:ea typeface="MS Mincho" panose="02020609040205080304" pitchFamily="49" charset="-128"/>
                <a:cs typeface="Arial" panose="020B0604020202020204" pitchFamily="34" charset="0"/>
              </a:rPr>
              <a:t>Note- LEAs with this determination are encouraged to engage in improvement activities to address areas of need as identified by the data used in the determination.</a:t>
            </a:r>
          </a:p>
        </p:txBody>
      </p:sp>
    </p:spTree>
    <p:extLst>
      <p:ext uri="{BB962C8B-B14F-4D97-AF65-F5344CB8AC3E}">
        <p14:creationId xmlns:p14="http://schemas.microsoft.com/office/powerpoint/2010/main" val="2486317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C7ECA-67F1-0C33-AEC7-7F1DA95538FA}"/>
              </a:ext>
            </a:extLst>
          </p:cNvPr>
          <p:cNvSpPr>
            <a:spLocks noGrp="1"/>
          </p:cNvSpPr>
          <p:nvPr>
            <p:ph type="title"/>
          </p:nvPr>
        </p:nvSpPr>
        <p:spPr/>
        <p:txBody>
          <a:bodyPr/>
          <a:lstStyle/>
          <a:p>
            <a:r>
              <a:rPr lang="en-US"/>
              <a:t>Requirements for NI Districts</a:t>
            </a:r>
          </a:p>
        </p:txBody>
      </p:sp>
      <p:sp>
        <p:nvSpPr>
          <p:cNvPr id="2" name="Content Placeholder 1">
            <a:extLst>
              <a:ext uri="{FF2B5EF4-FFF2-40B4-BE49-F238E27FC236}">
                <a16:creationId xmlns:a16="http://schemas.microsoft.com/office/drawing/2014/main" id="{F3DFDF5A-ABFA-3864-8F04-586C33471079}"/>
              </a:ext>
            </a:extLst>
          </p:cNvPr>
          <p:cNvSpPr>
            <a:spLocks noGrp="1"/>
          </p:cNvSpPr>
          <p:nvPr>
            <p:ph idx="1"/>
          </p:nvPr>
        </p:nvSpPr>
        <p:spPr>
          <a:xfrm>
            <a:off x="838200" y="1875100"/>
            <a:ext cx="10515600" cy="4264444"/>
          </a:xfrm>
        </p:spPr>
        <p:txBody>
          <a:bodyPr>
            <a:noAutofit/>
          </a:bodyPr>
          <a:lstStyle/>
          <a:p>
            <a:pPr>
              <a:lnSpc>
                <a:spcPct val="115000"/>
              </a:lnSpc>
              <a:spcBef>
                <a:spcPts val="0"/>
              </a:spcBef>
            </a:pPr>
            <a:r>
              <a:rPr lang="en-US" sz="2000">
                <a:effectLst/>
                <a:latin typeface="Calibri" panose="020F0502020204030204" pitchFamily="34" charset="0"/>
                <a:ea typeface="MS Mincho" panose="02020609040205080304" pitchFamily="49" charset="-128"/>
                <a:cs typeface="Arial" panose="020B0604020202020204" pitchFamily="34" charset="0"/>
              </a:rPr>
              <a:t>Engagement with SSOS, OST, or CSSRD; and/or PSM and SEPP.</a:t>
            </a:r>
            <a:endParaRPr lang="en-US" sz="2000">
              <a:effectLst/>
              <a:latin typeface="Times New Roman" panose="02020603050405020304" pitchFamily="18" charset="0"/>
              <a:ea typeface="Times New Roman" panose="02020603050405020304" pitchFamily="18" charset="0"/>
            </a:endParaRPr>
          </a:p>
          <a:p>
            <a:pPr>
              <a:lnSpc>
                <a:spcPct val="115000"/>
              </a:lnSpc>
              <a:spcBef>
                <a:spcPts val="0"/>
              </a:spcBef>
            </a:pPr>
            <a:r>
              <a:rPr lang="en-US" sz="2000" b="1">
                <a:latin typeface="Calibri" panose="020F0502020204030204" pitchFamily="34" charset="0"/>
                <a:ea typeface="MS Mincho" panose="02020609040205080304" pitchFamily="49" charset="-128"/>
              </a:rPr>
              <a:t>P</a:t>
            </a:r>
            <a:r>
              <a:rPr lang="en-US" sz="2000" b="1">
                <a:effectLst/>
                <a:latin typeface="Calibri" panose="020F0502020204030204" pitchFamily="34" charset="0"/>
                <a:ea typeface="MS Mincho" panose="02020609040205080304" pitchFamily="49" charset="-128"/>
                <a:cs typeface="Arial" panose="020B0604020202020204" pitchFamily="34" charset="0"/>
              </a:rPr>
              <a:t>rohibited from using the flexibility available under the Maintenance of Effort provisions of IDEA</a:t>
            </a:r>
          </a:p>
          <a:p>
            <a:pPr>
              <a:lnSpc>
                <a:spcPct val="115000"/>
              </a:lnSpc>
              <a:spcBef>
                <a:spcPts val="0"/>
              </a:spcBef>
            </a:pPr>
            <a:r>
              <a:rPr lang="en-US" sz="2000">
                <a:latin typeface="Calibri" panose="020F0502020204030204" pitchFamily="34" charset="0"/>
                <a:ea typeface="MS Mincho" panose="02020609040205080304" pitchFamily="49" charset="-128"/>
              </a:rPr>
              <a:t>Participation in required technical assistance activities (webinar)</a:t>
            </a:r>
          </a:p>
          <a:p>
            <a:pPr>
              <a:lnSpc>
                <a:spcPct val="115000"/>
              </a:lnSpc>
              <a:spcBef>
                <a:spcPts val="0"/>
              </a:spcBef>
              <a:spcAft>
                <a:spcPts val="800"/>
              </a:spcAft>
            </a:pPr>
            <a:r>
              <a:rPr lang="en-US" sz="2000" b="1">
                <a:latin typeface="Calibri" panose="020F0502020204030204" pitchFamily="34" charset="0"/>
                <a:ea typeface="MS Mincho" panose="02020609040205080304" pitchFamily="49" charset="-128"/>
              </a:rPr>
              <a:t>U</a:t>
            </a:r>
            <a:r>
              <a:rPr lang="en-US" sz="2000" b="1">
                <a:effectLst/>
                <a:latin typeface="Calibri" panose="020F0502020204030204" pitchFamily="34" charset="0"/>
                <a:ea typeface="MS Mincho" panose="02020609040205080304" pitchFamily="49" charset="-128"/>
                <a:cs typeface="Arial" panose="020B0604020202020204" pitchFamily="34" charset="0"/>
              </a:rPr>
              <a:t>se of a portion of IDEA funds for the improvement of performance issues identified through the LEA determination system, i.e., Making Money Matter (M</a:t>
            </a:r>
            <a:r>
              <a:rPr lang="en-US" sz="2000" b="1" baseline="30000">
                <a:effectLst/>
                <a:latin typeface="Calibri" panose="020F0502020204030204" pitchFamily="34" charset="0"/>
                <a:ea typeface="MS Mincho" panose="02020609040205080304" pitchFamily="49" charset="-128"/>
                <a:cs typeface="Arial" panose="020B0604020202020204" pitchFamily="34" charset="0"/>
              </a:rPr>
              <a:t>3</a:t>
            </a:r>
            <a:r>
              <a:rPr lang="en-US" sz="2000" b="1">
                <a:effectLst/>
                <a:latin typeface="Calibri" panose="020F0502020204030204" pitchFamily="34" charset="0"/>
                <a:ea typeface="MS Mincho" panose="02020609040205080304" pitchFamily="49" charset="-128"/>
                <a:cs typeface="Arial" panose="020B0604020202020204" pitchFamily="34" charset="0"/>
              </a:rPr>
              <a:t>)</a:t>
            </a:r>
          </a:p>
          <a:p>
            <a:pPr>
              <a:lnSpc>
                <a:spcPct val="115000"/>
              </a:lnSpc>
              <a:spcBef>
                <a:spcPts val="0"/>
              </a:spcBef>
              <a:spcAft>
                <a:spcPts val="800"/>
              </a:spcAft>
            </a:pPr>
            <a:r>
              <a:rPr lang="en-US" sz="2000">
                <a:latin typeface="Calibri" panose="020F0502020204030204" pitchFamily="34" charset="0"/>
                <a:ea typeface="MS Mincho" panose="02020609040205080304" pitchFamily="49" charset="-128"/>
              </a:rPr>
              <a:t>I</a:t>
            </a:r>
            <a:r>
              <a:rPr lang="en-US" sz="2000">
                <a:effectLst/>
                <a:latin typeface="Calibri" panose="020F0502020204030204" pitchFamily="34" charset="0"/>
                <a:ea typeface="MS Mincho" panose="02020609040205080304" pitchFamily="49" charset="-128"/>
                <a:cs typeface="Arial" panose="020B0604020202020204" pitchFamily="34" charset="0"/>
              </a:rPr>
              <a:t>mprovement activities coordinated by a LEA determination liaison including:</a:t>
            </a:r>
          </a:p>
          <a:p>
            <a:pPr lvl="1">
              <a:lnSpc>
                <a:spcPct val="115000"/>
              </a:lnSpc>
              <a:spcBef>
                <a:spcPts val="0"/>
              </a:spcBef>
              <a:spcAft>
                <a:spcPts val="800"/>
              </a:spcAft>
            </a:pPr>
            <a:r>
              <a:rPr lang="en-US" sz="2000">
                <a:latin typeface="Calibri" panose="020F0502020204030204" pitchFamily="34" charset="0"/>
                <a:ea typeface="MS Mincho" panose="02020609040205080304" pitchFamily="49" charset="-128"/>
              </a:rPr>
              <a:t>R</a:t>
            </a:r>
            <a:r>
              <a:rPr lang="en-US" sz="2000">
                <a:effectLst/>
                <a:latin typeface="Calibri" panose="020F0502020204030204" pitchFamily="34" charset="0"/>
                <a:ea typeface="MS Mincho" panose="02020609040205080304" pitchFamily="49" charset="-128"/>
                <a:cs typeface="Arial" panose="020B0604020202020204" pitchFamily="34" charset="0"/>
              </a:rPr>
              <a:t>eviewing the district’s special education related data</a:t>
            </a:r>
          </a:p>
          <a:p>
            <a:pPr lvl="1">
              <a:lnSpc>
                <a:spcPct val="115000"/>
              </a:lnSpc>
              <a:spcBef>
                <a:spcPts val="0"/>
              </a:spcBef>
              <a:spcAft>
                <a:spcPts val="800"/>
              </a:spcAft>
            </a:pPr>
            <a:r>
              <a:rPr lang="en-US" sz="2000">
                <a:latin typeface="Calibri" panose="020F0502020204030204" pitchFamily="34" charset="0"/>
                <a:ea typeface="MS Mincho" panose="02020609040205080304" pitchFamily="49" charset="-128"/>
              </a:rPr>
              <a:t>D</a:t>
            </a:r>
            <a:r>
              <a:rPr lang="en-US" sz="2000">
                <a:effectLst/>
                <a:latin typeface="Calibri" panose="020F0502020204030204" pitchFamily="34" charset="0"/>
                <a:ea typeface="MS Mincho" panose="02020609040205080304" pitchFamily="49" charset="-128"/>
                <a:cs typeface="Arial" panose="020B0604020202020204" pitchFamily="34" charset="0"/>
              </a:rPr>
              <a:t>evelopment of a plan for providing targeted and technical assistance for special education</a:t>
            </a:r>
          </a:p>
          <a:p>
            <a:pPr lvl="1">
              <a:lnSpc>
                <a:spcPct val="115000"/>
              </a:lnSpc>
              <a:spcBef>
                <a:spcPts val="0"/>
              </a:spcBef>
              <a:spcAft>
                <a:spcPts val="800"/>
              </a:spcAft>
            </a:pPr>
            <a:r>
              <a:rPr lang="en-US" sz="2000">
                <a:latin typeface="Calibri" panose="020F0502020204030204" pitchFamily="34" charset="0"/>
                <a:ea typeface="MS Mincho" panose="02020609040205080304" pitchFamily="49" charset="-128"/>
              </a:rPr>
              <a:t>Development of an improvement plan that includes root cause analysis</a:t>
            </a:r>
          </a:p>
          <a:p>
            <a:pPr lvl="1">
              <a:lnSpc>
                <a:spcPct val="115000"/>
              </a:lnSpc>
              <a:spcBef>
                <a:spcPts val="0"/>
              </a:spcBef>
              <a:spcAft>
                <a:spcPts val="800"/>
              </a:spcAft>
            </a:pPr>
            <a:r>
              <a:rPr lang="en-US" sz="2000">
                <a:effectLst/>
                <a:latin typeface="Calibri" panose="020F0502020204030204" pitchFamily="34" charset="0"/>
                <a:ea typeface="MS Mincho" panose="02020609040205080304" pitchFamily="49" charset="-128"/>
              </a:rPr>
              <a:t>Regular meetings/contact with a LEA determination liaison</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6392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635E-2876-44C3-B488-593C82DB4710}"/>
              </a:ext>
            </a:extLst>
          </p:cNvPr>
          <p:cNvSpPr>
            <a:spLocks noGrp="1"/>
          </p:cNvSpPr>
          <p:nvPr>
            <p:ph type="title"/>
          </p:nvPr>
        </p:nvSpPr>
        <p:spPr/>
        <p:txBody>
          <a:bodyPr>
            <a:normAutofit/>
          </a:bodyPr>
          <a:lstStyle/>
          <a:p>
            <a:r>
              <a:rPr lang="en-US"/>
              <a:t>Significant Disproportionality</a:t>
            </a:r>
          </a:p>
        </p:txBody>
      </p:sp>
    </p:spTree>
    <p:extLst>
      <p:ext uri="{BB962C8B-B14F-4D97-AF65-F5344CB8AC3E}">
        <p14:creationId xmlns:p14="http://schemas.microsoft.com/office/powerpoint/2010/main" val="1974619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E42FB-350D-4E98-AB88-5CBF486B6B65}"/>
              </a:ext>
            </a:extLst>
          </p:cNvPr>
          <p:cNvSpPr>
            <a:spLocks noGrp="1"/>
          </p:cNvSpPr>
          <p:nvPr>
            <p:ph type="title"/>
          </p:nvPr>
        </p:nvSpPr>
        <p:spPr/>
        <p:txBody>
          <a:bodyPr>
            <a:normAutofit fontScale="90000"/>
          </a:bodyPr>
          <a:lstStyle/>
          <a:p>
            <a:pPr algn="ctr"/>
            <a:r>
              <a:rPr lang="en-US"/>
              <a:t>Identification of Significant Disproportionality</a:t>
            </a:r>
            <a:br>
              <a:rPr lang="en-US"/>
            </a:br>
            <a:r>
              <a:rPr lang="en-US"/>
              <a:t>2023-2024</a:t>
            </a:r>
          </a:p>
        </p:txBody>
      </p:sp>
      <p:sp>
        <p:nvSpPr>
          <p:cNvPr id="2" name="Content Placeholder 1">
            <a:extLst>
              <a:ext uri="{FF2B5EF4-FFF2-40B4-BE49-F238E27FC236}">
                <a16:creationId xmlns:a16="http://schemas.microsoft.com/office/drawing/2014/main" id="{A56FF458-A438-49EE-B10F-41693864ADCB}"/>
              </a:ext>
            </a:extLst>
          </p:cNvPr>
          <p:cNvSpPr>
            <a:spLocks noGrp="1"/>
          </p:cNvSpPr>
          <p:nvPr>
            <p:ph idx="1"/>
          </p:nvPr>
        </p:nvSpPr>
        <p:spPr/>
        <p:txBody>
          <a:bodyPr/>
          <a:lstStyle/>
          <a:p>
            <a:r>
              <a:rPr lang="en-US"/>
              <a:t>Initial notification sent out to all Superintendents/Charter School Leaders, Special Education Directors, Curriculum Coordinators, and School Business Officers</a:t>
            </a:r>
          </a:p>
          <a:p>
            <a:pPr lvl="1"/>
            <a:r>
              <a:rPr lang="en-US"/>
              <a:t>Data is available in Edwin – SP301 Significant Disproportionality in Special Education</a:t>
            </a:r>
          </a:p>
          <a:p>
            <a:r>
              <a:rPr lang="en-US"/>
              <a:t>Follow Up Communications to all Identified and At-Risk Districts</a:t>
            </a:r>
          </a:p>
          <a:p>
            <a:pPr lvl="1"/>
            <a:r>
              <a:rPr lang="en-US"/>
              <a:t>Sent from Special Education Planning and Policy Office</a:t>
            </a:r>
          </a:p>
          <a:p>
            <a:pPr lvl="1"/>
            <a:r>
              <a:rPr lang="en-US"/>
              <a:t>Required Actions and Submissions to SEPP will be due in </a:t>
            </a:r>
            <a:r>
              <a:rPr lang="en-US" b="1"/>
              <a:t>April</a:t>
            </a:r>
          </a:p>
        </p:txBody>
      </p:sp>
    </p:spTree>
    <p:extLst>
      <p:ext uri="{BB962C8B-B14F-4D97-AF65-F5344CB8AC3E}">
        <p14:creationId xmlns:p14="http://schemas.microsoft.com/office/powerpoint/2010/main" val="1050105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normAutofit/>
          </a:bodyPr>
          <a:lstStyle/>
          <a:p>
            <a:r>
              <a:rPr lang="en-US">
                <a:latin typeface="Arial"/>
                <a:cs typeface="Arial"/>
              </a:rPr>
              <a:t>Fall and Winter Deliverables</a:t>
            </a:r>
            <a:endParaRPr lang="en-US"/>
          </a:p>
        </p:txBody>
      </p:sp>
      <p:graphicFrame>
        <p:nvGraphicFramePr>
          <p:cNvPr id="4" name="Content Placeholder 3" descr="Fall and Winter Deliverables Timeline- OASES Procedures (December), PRS Procedures (December), PSM Procedures (December), and Dispute Resolution and Mediation Procedures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147641166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08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B38518-9C6E-3B61-ED0C-638C13A5698D}"/>
              </a:ext>
            </a:extLst>
          </p:cNvPr>
          <p:cNvSpPr>
            <a:spLocks noGrp="1"/>
          </p:cNvSpPr>
          <p:nvPr>
            <p:ph type="title"/>
          </p:nvPr>
        </p:nvSpPr>
        <p:spPr/>
        <p:txBody>
          <a:bodyPr>
            <a:normAutofit fontScale="90000"/>
          </a:bodyPr>
          <a:lstStyle/>
          <a:p>
            <a:r>
              <a:rPr lang="en-US">
                <a:latin typeface="Arial"/>
                <a:cs typeface="Arial"/>
              </a:rPr>
              <a:t>Comprehensive Assistive Technology Guidance</a:t>
            </a:r>
            <a:endParaRPr lang="en-US"/>
          </a:p>
        </p:txBody>
      </p:sp>
      <p:sp>
        <p:nvSpPr>
          <p:cNvPr id="2" name="Content Placeholder 1">
            <a:extLst>
              <a:ext uri="{FF2B5EF4-FFF2-40B4-BE49-F238E27FC236}">
                <a16:creationId xmlns:a16="http://schemas.microsoft.com/office/drawing/2014/main" id="{AC4C11A0-4DD9-5CA7-4E43-E3195C8164CA}"/>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This week, the </a:t>
            </a:r>
            <a:r>
              <a:rPr lang="en-US" b="0" i="0" u="none" strike="noStrike" dirty="0">
                <a:solidFill>
                  <a:srgbClr val="262626"/>
                </a:solidFill>
                <a:effectLst/>
                <a:latin typeface="Calibri" panose="020F0502020204030204" pitchFamily="34" charset="0"/>
              </a:rPr>
              <a:t>U.S. Department of Education’s </a:t>
            </a:r>
            <a:r>
              <a:rPr lang="en-US" b="0" i="0" u="none" strike="noStrike" dirty="0">
                <a:solidFill>
                  <a:srgbClr val="000000"/>
                </a:solidFill>
                <a:effectLst/>
                <a:latin typeface="Calibri" panose="020F0502020204030204" pitchFamily="34" charset="0"/>
              </a:rPr>
              <a:t>Office of Educational Technology</a:t>
            </a:r>
            <a:r>
              <a:rPr lang="en-US" b="0" i="0" u="none" strike="noStrike" dirty="0">
                <a:solidFill>
                  <a:srgbClr val="262626"/>
                </a:solidFill>
                <a:effectLst/>
                <a:latin typeface="Calibri" panose="020F0502020204030204" pitchFamily="34" charset="0"/>
              </a:rPr>
              <a:t> and the </a:t>
            </a:r>
            <a:r>
              <a:rPr lang="en-US" b="0" i="0" u="none" strike="noStrike" dirty="0">
                <a:solidFill>
                  <a:srgbClr val="000000"/>
                </a:solidFill>
                <a:effectLst/>
                <a:latin typeface="Calibri" panose="020F0502020204030204" pitchFamily="34" charset="0"/>
              </a:rPr>
              <a:t>Office of Special Education Programs</a:t>
            </a:r>
            <a:r>
              <a:rPr lang="en-US" b="0" i="0" u="none" strike="noStrike" dirty="0">
                <a:solidFill>
                  <a:srgbClr val="262626"/>
                </a:solidFill>
                <a:effectLst/>
                <a:latin typeface="Calibri" panose="020F0502020204030204" pitchFamily="34" charset="0"/>
              </a:rPr>
              <a:t> released a comprehensive guidance package designed to:</a:t>
            </a:r>
            <a:r>
              <a:rPr lang="en-US" b="0" i="0" dirty="0">
                <a:solidFill>
                  <a:srgbClr val="262626"/>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262626"/>
                </a:solidFill>
                <a:effectLst/>
                <a:latin typeface="Calibri" panose="020F0502020204030204" pitchFamily="34" charset="0"/>
              </a:rPr>
              <a:t> increase understanding of the Individuals with Disabilities Education Act’s (IDEA’s) assistive technology (AT) requirements, </a:t>
            </a:r>
            <a:r>
              <a:rPr lang="en-US" b="0" i="0" dirty="0">
                <a:solidFill>
                  <a:srgbClr val="262626"/>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262626"/>
                </a:solidFill>
                <a:effectLst/>
                <a:latin typeface="Calibri" panose="020F0502020204030204" pitchFamily="34" charset="0"/>
              </a:rPr>
              <a:t>dispel common misconceptions regarding AT, and </a:t>
            </a:r>
            <a:r>
              <a:rPr lang="en-US" b="0" i="0" dirty="0">
                <a:solidFill>
                  <a:srgbClr val="262626"/>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262626"/>
                </a:solidFill>
                <a:effectLst/>
                <a:latin typeface="Calibri" panose="020F0502020204030204" pitchFamily="34" charset="0"/>
              </a:rPr>
              <a:t>provide examples of the use of AT devices and services for children with disabilities, as well as to highlight the different AT requirements under Part C and Part B of IDEA.</a:t>
            </a:r>
            <a:endParaRPr lang="en-US" b="0" i="0" dirty="0">
              <a:solidFill>
                <a:srgbClr val="000000"/>
              </a:solidFill>
              <a:effectLst/>
              <a:latin typeface="Arial" panose="020B0604020202020204" pitchFamily="34" charset="0"/>
            </a:endParaRPr>
          </a:p>
          <a:p>
            <a:pPr marL="0" indent="0">
              <a:buNone/>
            </a:pPr>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82744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4401E-B923-4C8D-8916-3D46A5F9788C}"/>
              </a:ext>
            </a:extLst>
          </p:cNvPr>
          <p:cNvSpPr>
            <a:spLocks noGrp="1"/>
          </p:cNvSpPr>
          <p:nvPr>
            <p:ph type="title"/>
          </p:nvPr>
        </p:nvSpPr>
        <p:spPr/>
        <p:txBody>
          <a:bodyPr/>
          <a:lstStyle/>
          <a:p>
            <a:r>
              <a:rPr lang="en-US"/>
              <a:t>Next Steps on New Procedures</a:t>
            </a:r>
          </a:p>
        </p:txBody>
      </p:sp>
      <p:sp>
        <p:nvSpPr>
          <p:cNvPr id="2" name="Content Placeholder 1">
            <a:extLst>
              <a:ext uri="{FF2B5EF4-FFF2-40B4-BE49-F238E27FC236}">
                <a16:creationId xmlns:a16="http://schemas.microsoft.com/office/drawing/2014/main" id="{030E03EF-1A46-48A0-BCD2-97D4694F265C}"/>
              </a:ext>
            </a:extLst>
          </p:cNvPr>
          <p:cNvSpPr>
            <a:spLocks noGrp="1"/>
          </p:cNvSpPr>
          <p:nvPr>
            <p:ph idx="1"/>
          </p:nvPr>
        </p:nvSpPr>
        <p:spPr/>
        <p:txBody>
          <a:bodyPr/>
          <a:lstStyle/>
          <a:p>
            <a:r>
              <a:rPr lang="en-US"/>
              <a:t>Analyze and synthesize public comment feedback</a:t>
            </a:r>
          </a:p>
          <a:p>
            <a:r>
              <a:rPr lang="en-US"/>
              <a:t>Finalize and publicize updated DESE procedures</a:t>
            </a:r>
          </a:p>
          <a:p>
            <a:r>
              <a:rPr lang="en-US"/>
              <a:t>BSEA to share draft procedures for public comment</a:t>
            </a:r>
          </a:p>
          <a:p>
            <a:r>
              <a:rPr lang="en-US"/>
              <a:t>DESE to share draft general education complaint resolution procedures for public comment</a:t>
            </a:r>
          </a:p>
          <a:p>
            <a:pPr marL="0" indent="0">
              <a:buNone/>
            </a:pPr>
            <a:endParaRPr lang="en-US"/>
          </a:p>
        </p:txBody>
      </p:sp>
    </p:spTree>
    <p:extLst>
      <p:ext uri="{BB962C8B-B14F-4D97-AF65-F5344CB8AC3E}">
        <p14:creationId xmlns:p14="http://schemas.microsoft.com/office/powerpoint/2010/main" val="1905557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1361-8F94-4E0C-B63B-D340E43B0117}"/>
              </a:ext>
            </a:extLst>
          </p:cNvPr>
          <p:cNvSpPr>
            <a:spLocks noGrp="1"/>
          </p:cNvSpPr>
          <p:nvPr>
            <p:ph type="title"/>
          </p:nvPr>
        </p:nvSpPr>
        <p:spPr/>
        <p:txBody>
          <a:bodyPr>
            <a:normAutofit fontScale="90000"/>
          </a:bodyPr>
          <a:lstStyle/>
          <a:p>
            <a:r>
              <a:rPr lang="en-US"/>
              <a:t>Public Feedback Options—due today Jan. 26, 2024</a:t>
            </a:r>
          </a:p>
        </p:txBody>
      </p:sp>
      <p:graphicFrame>
        <p:nvGraphicFramePr>
          <p:cNvPr id="5" name="Table 4">
            <a:extLst>
              <a:ext uri="{FF2B5EF4-FFF2-40B4-BE49-F238E27FC236}">
                <a16:creationId xmlns:a16="http://schemas.microsoft.com/office/drawing/2014/main" id="{79D4AB13-0E0B-4C8B-9AA6-32E3075834F9}"/>
              </a:ext>
            </a:extLst>
          </p:cNvPr>
          <p:cNvGraphicFramePr>
            <a:graphicFrameLocks noGrp="1"/>
          </p:cNvGraphicFramePr>
          <p:nvPr/>
        </p:nvGraphicFramePr>
        <p:xfrm>
          <a:off x="415600" y="2143760"/>
          <a:ext cx="11123628" cy="4120873"/>
        </p:xfrm>
        <a:graphic>
          <a:graphicData uri="http://schemas.openxmlformats.org/drawingml/2006/table">
            <a:tbl>
              <a:tblPr firstRow="1" firstCol="1" bandRow="1">
                <a:tableStyleId>{5C22544A-7EE6-4342-B048-85BDC9FD1C3A}</a:tableStyleId>
              </a:tblPr>
              <a:tblGrid>
                <a:gridCol w="3099151">
                  <a:extLst>
                    <a:ext uri="{9D8B030D-6E8A-4147-A177-3AD203B41FA5}">
                      <a16:colId xmlns:a16="http://schemas.microsoft.com/office/drawing/2014/main" val="3625167593"/>
                    </a:ext>
                  </a:extLst>
                </a:gridCol>
                <a:gridCol w="8024477">
                  <a:extLst>
                    <a:ext uri="{9D8B030D-6E8A-4147-A177-3AD203B41FA5}">
                      <a16:colId xmlns:a16="http://schemas.microsoft.com/office/drawing/2014/main" val="495993213"/>
                    </a:ext>
                  </a:extLst>
                </a:gridCol>
              </a:tblGrid>
              <a:tr h="894557">
                <a:tc>
                  <a:txBody>
                    <a:bodyPr/>
                    <a:lstStyle/>
                    <a:p>
                      <a:pPr marL="0" marR="0">
                        <a:lnSpc>
                          <a:spcPct val="107000"/>
                        </a:lnSpc>
                        <a:spcBef>
                          <a:spcPts val="0"/>
                        </a:spcBef>
                        <a:spcAft>
                          <a:spcPts val="0"/>
                        </a:spcAft>
                      </a:pPr>
                      <a:r>
                        <a:rPr lang="en-US" sz="2400">
                          <a:effectLst/>
                        </a:rPr>
                        <a:t>Survey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 </a:t>
                      </a:r>
                      <a:r>
                        <a:rPr lang="en-US" sz="1800" b="0" i="0" kern="1200">
                          <a:solidFill>
                            <a:schemeClr val="tx1"/>
                          </a:solidFill>
                          <a:effectLst/>
                          <a:latin typeface="+mn-lt"/>
                          <a:ea typeface="+mn-ea"/>
                          <a:cs typeface="+mn-cs"/>
                          <a:hlinkClick r:id="rId2"/>
                        </a:rPr>
                        <a:t>https://survey.alchemer.com/s3/7651351/Draft-OASES-PRS-PSM-Procedures-Public-Comment-12-23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alpha val="8000"/>
                      </a:schemeClr>
                    </a:solidFill>
                  </a:tcPr>
                </a:tc>
                <a:extLst>
                  <a:ext uri="{0D108BD9-81ED-4DB2-BD59-A6C34878D82A}">
                    <a16:rowId xmlns:a16="http://schemas.microsoft.com/office/drawing/2014/main" val="2084632030"/>
                  </a:ext>
                </a:extLst>
              </a:tr>
              <a:tr h="2175208">
                <a:tc>
                  <a:txBody>
                    <a:bodyPr/>
                    <a:lstStyle/>
                    <a:p>
                      <a:pPr marL="0" marR="0">
                        <a:lnSpc>
                          <a:spcPct val="107000"/>
                        </a:lnSpc>
                        <a:spcBef>
                          <a:spcPts val="0"/>
                        </a:spcBef>
                        <a:spcAft>
                          <a:spcPts val="0"/>
                        </a:spcAft>
                      </a:pPr>
                      <a:r>
                        <a:rPr lang="en-US" sz="2400">
                          <a:effectLst/>
                        </a:rPr>
                        <a:t>Mail</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rPr>
                        <a:t>Massachusetts Department of Elementary and Secondary Education Office of Special Education Planning and Policy</a:t>
                      </a:r>
                    </a:p>
                    <a:p>
                      <a:pPr marL="0" marR="0">
                        <a:lnSpc>
                          <a:spcPct val="107000"/>
                        </a:lnSpc>
                        <a:spcBef>
                          <a:spcPts val="0"/>
                        </a:spcBef>
                        <a:spcAft>
                          <a:spcPts val="0"/>
                        </a:spcAft>
                      </a:pPr>
                      <a:r>
                        <a:rPr lang="en-US" sz="2400" dirty="0">
                          <a:effectLst/>
                        </a:rPr>
                        <a:t>135 Santilli Highway</a:t>
                      </a:r>
                    </a:p>
                    <a:p>
                      <a:pPr marL="0" marR="0">
                        <a:lnSpc>
                          <a:spcPct val="107000"/>
                        </a:lnSpc>
                        <a:spcBef>
                          <a:spcPts val="0"/>
                        </a:spcBef>
                        <a:spcAft>
                          <a:spcPts val="0"/>
                        </a:spcAft>
                      </a:pPr>
                      <a:r>
                        <a:rPr lang="en-US" sz="2400" dirty="0">
                          <a:effectLst/>
                        </a:rPr>
                        <a:t>Everett, MA 02149</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4689174"/>
                  </a:ext>
                </a:extLst>
              </a:tr>
              <a:tr h="525554">
                <a:tc>
                  <a:txBody>
                    <a:bodyPr/>
                    <a:lstStyle/>
                    <a:p>
                      <a:pPr marL="0" marR="0">
                        <a:lnSpc>
                          <a:spcPct val="107000"/>
                        </a:lnSpc>
                        <a:spcBef>
                          <a:spcPts val="0"/>
                        </a:spcBef>
                        <a:spcAft>
                          <a:spcPts val="0"/>
                        </a:spcAft>
                      </a:pPr>
                      <a:r>
                        <a:rPr lang="en-US" sz="2400">
                          <a:effectLst/>
                        </a:rPr>
                        <a:t>Fax</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a:effectLst/>
                        </a:rPr>
                        <a:t>781-338-3371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737043"/>
                  </a:ext>
                </a:extLst>
              </a:tr>
              <a:tr h="525554">
                <a:tc>
                  <a:txBody>
                    <a:bodyPr/>
                    <a:lstStyle/>
                    <a:p>
                      <a:pPr marL="0" marR="0">
                        <a:lnSpc>
                          <a:spcPct val="107000"/>
                        </a:lnSpc>
                        <a:spcBef>
                          <a:spcPts val="0"/>
                        </a:spcBef>
                        <a:spcAft>
                          <a:spcPts val="0"/>
                        </a:spcAft>
                      </a:pPr>
                      <a:r>
                        <a:rPr lang="en-US" sz="2400">
                          <a:effectLst/>
                        </a:rPr>
                        <a:t>Email</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hlinkClick r:id="rId3"/>
                        </a:rPr>
                        <a:t>SpecialEducation@doe.mass.edu</a:t>
                      </a: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3798738"/>
                  </a:ext>
                </a:extLst>
              </a:tr>
            </a:tbl>
          </a:graphicData>
        </a:graphic>
      </p:graphicFrame>
    </p:spTree>
    <p:extLst>
      <p:ext uri="{BB962C8B-B14F-4D97-AF65-F5344CB8AC3E}">
        <p14:creationId xmlns:p14="http://schemas.microsoft.com/office/powerpoint/2010/main" val="4065042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Q&amp;A</a:t>
            </a: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3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671D3-1C07-410D-9A22-047A9D881175}"/>
              </a:ext>
            </a:extLst>
          </p:cNvPr>
          <p:cNvSpPr>
            <a:spLocks noGrp="1"/>
          </p:cNvSpPr>
          <p:nvPr>
            <p:ph type="title"/>
          </p:nvPr>
        </p:nvSpPr>
        <p:spPr/>
        <p:txBody>
          <a:bodyPr/>
          <a:lstStyle/>
          <a:p>
            <a:r>
              <a:rPr lang="en-US"/>
              <a:t>AT Guidance in Two Parts</a:t>
            </a:r>
          </a:p>
        </p:txBody>
      </p:sp>
      <p:sp>
        <p:nvSpPr>
          <p:cNvPr id="2" name="Content Placeholder 1">
            <a:extLst>
              <a:ext uri="{FF2B5EF4-FFF2-40B4-BE49-F238E27FC236}">
                <a16:creationId xmlns:a16="http://schemas.microsoft.com/office/drawing/2014/main" id="{EC4596F7-6CAC-475E-A224-DBB8D578ECF4}"/>
              </a:ext>
            </a:extLst>
          </p:cNvPr>
          <p:cNvSpPr>
            <a:spLocks noGrp="1"/>
          </p:cNvSpPr>
          <p:nvPr>
            <p:ph idx="1"/>
          </p:nvPr>
        </p:nvSpPr>
        <p:spPr/>
        <p:txBody>
          <a:bodyPr/>
          <a:lstStyle/>
          <a:p>
            <a:pPr marL="342900" marR="0" lvl="0" indent="-342900" fontAlgn="base">
              <a:spcBef>
                <a:spcPts val="1200"/>
              </a:spcBef>
              <a:spcAft>
                <a:spcPts val="0"/>
              </a:spcAft>
              <a:buSzPts val="1000"/>
              <a:buFont typeface="Symbol" panose="05050102010706020507" pitchFamily="18" charset="2"/>
              <a:buChar char=""/>
              <a:tabLst>
                <a:tab pos="457200" algn="l"/>
              </a:tabLst>
            </a:pPr>
            <a:r>
              <a:rPr lang="en-US" sz="240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A joint </a:t>
            </a:r>
            <a:r>
              <a:rPr lang="en-US" sz="2400" u="sng">
                <a:solidFill>
                  <a:srgbClr val="262626"/>
                </a:solidFill>
                <a:effectLst/>
                <a:latin typeface="Calibri" panose="020F0502020204030204" pitchFamily="34" charset="0"/>
                <a:ea typeface="Times New Roman" panose="02020603050405020304" pitchFamily="18" charset="0"/>
                <a:cs typeface="Calibri" panose="020F0502020204030204" pitchFamily="34" charset="0"/>
                <a:hlinkClick r:id="rId2"/>
              </a:rPr>
              <a:t>Dear Colleague Letter</a:t>
            </a:r>
            <a:r>
              <a:rPr lang="en-US" sz="240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 from the Office of Special Education and Rehabilitative Services and the </a:t>
            </a:r>
            <a:r>
              <a:rPr lang="en-US" sz="2400">
                <a:solidFill>
                  <a:srgbClr val="030A13"/>
                </a:solidFill>
                <a:effectLst/>
                <a:latin typeface="Calibri" panose="020F0502020204030204" pitchFamily="34" charset="0"/>
                <a:ea typeface="Times New Roman" panose="02020603050405020304" pitchFamily="18" charset="0"/>
                <a:cs typeface="Calibri" panose="020F0502020204030204" pitchFamily="34" charset="0"/>
              </a:rPr>
              <a:t>Office of Planning, Evaluation, and Policy Development announcing the release of the guidance package, and </a:t>
            </a:r>
            <a:endPar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1200"/>
              </a:spcBef>
              <a:spcAft>
                <a:spcPts val="0"/>
              </a:spcAft>
              <a:buSzPts val="1000"/>
              <a:buFont typeface="Symbol" panose="05050102010706020507" pitchFamily="18" charset="2"/>
              <a:buChar char=""/>
              <a:tabLst>
                <a:tab pos="457200" algn="l"/>
              </a:tabLst>
            </a:pPr>
            <a:r>
              <a:rPr lang="en-US" sz="240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A guidance document dispelling common misconceptions regarding AT titled,</a:t>
            </a:r>
            <a:r>
              <a:rPr lang="en-US" sz="2400" b="1">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Myths and Facts Surrounding Assistive Technology Devices and Services</a:t>
            </a:r>
            <a:r>
              <a:rPr lang="en-US" sz="240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426244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a:lstStyle/>
          <a:p>
            <a:pPr marL="0" indent="0">
              <a:buNone/>
            </a:pPr>
            <a:r>
              <a:rPr lang="en-US" dirty="0"/>
              <a:t>U.S. Department of Education’s Office of Special Education and Rehabilitative Services and Office of Elementary and Secondary Education</a:t>
            </a:r>
          </a:p>
          <a:p>
            <a:pPr marL="0" indent="0">
              <a:buNone/>
            </a:pPr>
            <a:r>
              <a:rPr lang="en-US" b="0" i="0" u="none" strike="noStrike" dirty="0">
                <a:solidFill>
                  <a:srgbClr val="000000"/>
                </a:solidFill>
                <a:effectLst/>
                <a:latin typeface="Arial" panose="020B0604020202020204" pitchFamily="34" charset="0"/>
              </a:rPr>
              <a:t>February 2008 </a:t>
            </a:r>
            <a:r>
              <a:rPr lang="en-US" b="0" i="0" u="sng" strike="noStrike" dirty="0">
                <a:solidFill>
                  <a:srgbClr val="0563C1"/>
                </a:solidFill>
                <a:effectLst/>
                <a:latin typeface="Arial" panose="020B0604020202020204" pitchFamily="34" charset="0"/>
                <a:hlinkClick r:id="rId2"/>
              </a:rPr>
              <a:t>Questions and Answers on Special Education and Homelessness</a:t>
            </a:r>
            <a:endParaRPr lang="en-US" dirty="0"/>
          </a:p>
        </p:txBody>
      </p:sp>
    </p:spTree>
    <p:extLst>
      <p:ext uri="{BB962C8B-B14F-4D97-AF65-F5344CB8AC3E}">
        <p14:creationId xmlns:p14="http://schemas.microsoft.com/office/powerpoint/2010/main" val="179616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a:normAutofit lnSpcReduction="10000"/>
          </a:bodyPr>
          <a:lstStyle/>
          <a:p>
            <a:r>
              <a:rPr lang="en-US"/>
              <a:t>Homeless children may be at greater risk of having undiagnosed disabilities. </a:t>
            </a:r>
          </a:p>
          <a:p>
            <a:r>
              <a:rPr lang="en-US"/>
              <a:t>Local educational agencies (LEA) should coordinate with staff of emergency shelters, transitional shelters, independent living programs, street outreach programs, and other advocacy organizations to assist in identifying the warning signs of a disability as quickly as possible so that homeless children suspected of having disabilities can be evaluated, and if found eligible, receive required special education and related services.</a:t>
            </a:r>
          </a:p>
        </p:txBody>
      </p:sp>
    </p:spTree>
    <p:extLst>
      <p:ext uri="{BB962C8B-B14F-4D97-AF65-F5344CB8AC3E}">
        <p14:creationId xmlns:p14="http://schemas.microsoft.com/office/powerpoint/2010/main" val="263188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a:xfrm>
            <a:off x="838199" y="2086984"/>
            <a:ext cx="10833243" cy="4180252"/>
          </a:xfrm>
        </p:spPr>
        <p:txBody>
          <a:bodyPr>
            <a:normAutofit/>
          </a:bodyPr>
          <a:lstStyle/>
          <a:p>
            <a:r>
              <a:rPr lang="en-US" dirty="0"/>
              <a:t>All children who are suspected of having disabilities and who are in need of special education and related services, including homeless children, must be evaluated in a timely manner and without undue delay before the initial provision of special education and related services. </a:t>
            </a:r>
          </a:p>
          <a:p>
            <a:r>
              <a:rPr lang="en-US" b="0" i="0" u="none" strike="noStrike" dirty="0">
                <a:solidFill>
                  <a:srgbClr val="000000"/>
                </a:solidFill>
                <a:effectLst/>
                <a:latin typeface="Arial" panose="020B0604020202020204" pitchFamily="34" charset="0"/>
              </a:rPr>
              <a:t>A parent or any person in a caregiving or professional position may initiate a request for an initial evaluation. </a:t>
            </a:r>
          </a:p>
          <a:p>
            <a:r>
              <a:rPr lang="en-US" dirty="0"/>
              <a:t>The evaluation assessments must be completed within 30 school working days after receipt of parental consent for evaluation. </a:t>
            </a:r>
          </a:p>
        </p:txBody>
      </p:sp>
    </p:spTree>
    <p:extLst>
      <p:ext uri="{BB962C8B-B14F-4D97-AF65-F5344CB8AC3E}">
        <p14:creationId xmlns:p14="http://schemas.microsoft.com/office/powerpoint/2010/main" val="352158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100-9D92-4E21-B9D0-DBB09D8E9B79}"/>
              </a:ext>
            </a:extLst>
          </p:cNvPr>
          <p:cNvSpPr>
            <a:spLocks noGrp="1"/>
          </p:cNvSpPr>
          <p:nvPr>
            <p:ph type="title"/>
          </p:nvPr>
        </p:nvSpPr>
        <p:spPr/>
        <p:txBody>
          <a:bodyPr>
            <a:normAutofit fontScale="90000"/>
          </a:bodyPr>
          <a:lstStyle/>
          <a:p>
            <a:r>
              <a:rPr lang="en-US"/>
              <a:t>Referral and Evaluation for Students Experiencing Homelessness</a:t>
            </a:r>
          </a:p>
        </p:txBody>
      </p:sp>
      <p:sp>
        <p:nvSpPr>
          <p:cNvPr id="2" name="Content Placeholder 1">
            <a:extLst>
              <a:ext uri="{FF2B5EF4-FFF2-40B4-BE49-F238E27FC236}">
                <a16:creationId xmlns:a16="http://schemas.microsoft.com/office/drawing/2014/main" id="{5B3E11A0-10CD-4453-81D5-C2BB962821B4}"/>
              </a:ext>
            </a:extLst>
          </p:cNvPr>
          <p:cNvSpPr>
            <a:spLocks noGrp="1"/>
          </p:cNvSpPr>
          <p:nvPr>
            <p:ph idx="1"/>
          </p:nvPr>
        </p:nvSpPr>
        <p:spPr/>
        <p:txBody>
          <a:bodyPr>
            <a:normAutofit/>
          </a:bodyPr>
          <a:lstStyle/>
          <a:p>
            <a:r>
              <a:rPr lang="en-US"/>
              <a:t>The requirement for timely initial evaluations applies to homeless children who transfer to a new LEA. </a:t>
            </a:r>
          </a:p>
          <a:p>
            <a:r>
              <a:rPr lang="en-US"/>
              <a:t>Assessments of children with disabilities who transfer from one LEA to another LEA in the same school year must be coordinated with those children’s prior and subsequent LEAs, as necessary and as expeditiously as possible to ensure prompt completion of full evaluations.</a:t>
            </a:r>
          </a:p>
          <a:p>
            <a:endParaRPr lang="en-US"/>
          </a:p>
        </p:txBody>
      </p:sp>
    </p:spTree>
    <p:extLst>
      <p:ext uri="{BB962C8B-B14F-4D97-AF65-F5344CB8AC3E}">
        <p14:creationId xmlns:p14="http://schemas.microsoft.com/office/powerpoint/2010/main" val="339228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Weller, Craig A (DESE)</DisplayName>
        <AccountId>232</AccountId>
        <AccountType/>
      </UserInfo>
      <UserInfo>
        <DisplayName>Neal, Holly-Anne (DESE)</DisplayName>
        <AccountId>77</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5" ma:contentTypeDescription="Create a new document." ma:contentTypeScope="" ma:versionID="e30ff6ccb1b3aba8e10875207bf2ed1d">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958bd591ea1a42bd4796fbfce14bdbc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infopath/2007/PartnerControls"/>
    <ds:schemaRef ds:uri="c7223b7f-d29a-40a7-89e9-7fcbaea795a5"/>
    <ds:schemaRef ds:uri="http://schemas.openxmlformats.org/package/2006/metadata/core-properties"/>
    <ds:schemaRef ds:uri="http://purl.org/dc/dcmitype/"/>
    <ds:schemaRef ds:uri="http://purl.org/dc/elements/1.1/"/>
    <ds:schemaRef ds:uri="http://schemas.microsoft.com/office/2006/documentManagement/types"/>
    <ds:schemaRef ds:uri="6cc6ac48-9972-4fdd-8495-0ab5ba7fdac9"/>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60E16C10-C470-430F-8EA9-BF31EEB67245}">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2507</Words>
  <Application>Microsoft Office PowerPoint</Application>
  <PresentationFormat>Widescreen</PresentationFormat>
  <Paragraphs>258</Paragraphs>
  <Slides>42</Slides>
  <Notes>8</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42</vt:i4>
      </vt:variant>
    </vt:vector>
  </HeadingPairs>
  <TitlesOfParts>
    <vt:vector size="62" baseType="lpstr">
      <vt:lpstr>MS Mincho</vt:lpstr>
      <vt:lpstr>Segoe</vt:lpstr>
      <vt:lpstr>Arial</vt:lpstr>
      <vt:lpstr>Calibri</vt:lpstr>
      <vt:lpstr>Calibri Light</vt:lpstr>
      <vt:lpstr>Century Gothic</vt:lpstr>
      <vt:lpstr>Courier New</vt:lpstr>
      <vt:lpstr>Georgia</vt:lpstr>
      <vt:lpstr>Segoe UI</vt:lpstr>
      <vt:lpstr>Segoe UI Semibold</vt:lpstr>
      <vt:lpstr>Symbol</vt:lpstr>
      <vt:lpstr>Tahoma</vt:lpstr>
      <vt:lpstr>Times New Roman</vt:lpstr>
      <vt:lpstr>Wingdings</vt:lpstr>
      <vt:lpstr>Wingdings 2</vt:lpstr>
      <vt:lpstr>Wingdings 3</vt:lpstr>
      <vt:lpstr>Office Theme</vt:lpstr>
      <vt:lpstr>OSEP Design Masters</vt:lpstr>
      <vt:lpstr>MA_ESE PPT template</vt:lpstr>
      <vt:lpstr>2_Office Theme</vt:lpstr>
      <vt:lpstr>Special Education Leaders Meeting</vt:lpstr>
      <vt:lpstr>Today’s Agenda</vt:lpstr>
      <vt:lpstr>Special Education Updates</vt:lpstr>
      <vt:lpstr>Comprehensive Assistive Technology Guidance</vt:lpstr>
      <vt:lpstr>AT Guidance in Two Parts</vt:lpstr>
      <vt:lpstr>Referral and Evaluation for Students Experiencing Homelessness</vt:lpstr>
      <vt:lpstr>Referral and Evaluation for Students Experiencing Homelessness</vt:lpstr>
      <vt:lpstr>Referral and Evaluation for Students Experiencing Homelessness</vt:lpstr>
      <vt:lpstr>Referral and Evaluation for Students Experiencing Homelessness</vt:lpstr>
      <vt:lpstr>Referral and Evaluation for Students Experiencing Homelessness</vt:lpstr>
      <vt:lpstr>Referral and Evaluation for Students Experiencing Homelessness</vt:lpstr>
      <vt:lpstr>Grant Opportunity:  Implementing Strategies to Reduce or Eliminate the Use of Time-Out Rooms Federal Competitive Special Education Program Grant </vt:lpstr>
      <vt:lpstr>LEA Policies and Procedures</vt:lpstr>
      <vt:lpstr>What are Coordinated Pandemic-Related Transition Services?</vt:lpstr>
      <vt:lpstr> There is strong evidence that families need  three (3) contacts  to effectively engage</vt:lpstr>
      <vt:lpstr>Next Steps for Families?</vt:lpstr>
      <vt:lpstr>Special Education Leaders Meetings 2023-2024 </vt:lpstr>
      <vt:lpstr>New IEP Updates</vt:lpstr>
      <vt:lpstr>Minor Changes to New IEP</vt:lpstr>
      <vt:lpstr>Virtual Training of Trainer Session</vt:lpstr>
      <vt:lpstr>Virtual Office Hours</vt:lpstr>
      <vt:lpstr>IEP Resources</vt:lpstr>
      <vt:lpstr>Resources in Development</vt:lpstr>
      <vt:lpstr>General Supervision Update</vt:lpstr>
      <vt:lpstr>Components of General Supervision</vt:lpstr>
      <vt:lpstr>2023-24 DESE/BSEA General Supervision Related Updates and Initiatives </vt:lpstr>
      <vt:lpstr>Differentiated Monitoring and Support (DMS) </vt:lpstr>
      <vt:lpstr>DMS 2.0 Timeline</vt:lpstr>
      <vt:lpstr>Fall and Winter Deliverables</vt:lpstr>
      <vt:lpstr>LEA Determinations SY23/24</vt:lpstr>
      <vt:lpstr>LEA Determinations</vt:lpstr>
      <vt:lpstr>How did the Department Make the 2023-2024 Determinations?</vt:lpstr>
      <vt:lpstr>LEA Determination Rubric Categories</vt:lpstr>
      <vt:lpstr>Districts Assigned as NA, NI, or NSI</vt:lpstr>
      <vt:lpstr>Requirements for NA Districts</vt:lpstr>
      <vt:lpstr>Requirements for NI Districts</vt:lpstr>
      <vt:lpstr>Significant Disproportionality</vt:lpstr>
      <vt:lpstr>Identification of Significant Disproportionality 2023-2024</vt:lpstr>
      <vt:lpstr>Fall and Winter Deliverables</vt:lpstr>
      <vt:lpstr>Next Steps on New Procedures</vt:lpstr>
      <vt:lpstr>Public Feedback Options—due today Jan. 26, 2024</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January 26, 2024</dc:title>
  <dc:creator>DESE</dc:creator>
  <cp:lastModifiedBy>Zou, Dong (EOE)</cp:lastModifiedBy>
  <cp:revision>3</cp:revision>
  <dcterms:created xsi:type="dcterms:W3CDTF">2022-10-11T20:32:22Z</dcterms:created>
  <dcterms:modified xsi:type="dcterms:W3CDTF">2024-01-30T15:21:06Z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30 2024 12:00AM</vt:lpwstr>
  </property>
</Properties>
</file>