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91" r:id="rId7"/>
    <p:sldMasterId id="2147484101" r:id="rId8"/>
    <p:sldMasterId id="2147484105" r:id="rId9"/>
  </p:sldMasterIdLst>
  <p:notesMasterIdLst>
    <p:notesMasterId r:id="rId42"/>
  </p:notesMasterIdLst>
  <p:handoutMasterIdLst>
    <p:handoutMasterId r:id="rId43"/>
  </p:handoutMasterIdLst>
  <p:sldIdLst>
    <p:sldId id="256" r:id="rId10"/>
    <p:sldId id="4630" r:id="rId11"/>
    <p:sldId id="4631" r:id="rId12"/>
    <p:sldId id="4668" r:id="rId13"/>
    <p:sldId id="4670" r:id="rId14"/>
    <p:sldId id="4649" r:id="rId15"/>
    <p:sldId id="4667" r:id="rId16"/>
    <p:sldId id="4666" r:id="rId17"/>
    <p:sldId id="4665" r:id="rId18"/>
    <p:sldId id="4664" r:id="rId19"/>
    <p:sldId id="4663" r:id="rId20"/>
    <p:sldId id="4662" r:id="rId21"/>
    <p:sldId id="4671" r:id="rId22"/>
    <p:sldId id="4660" r:id="rId23"/>
    <p:sldId id="2508" r:id="rId24"/>
    <p:sldId id="261" r:id="rId25"/>
    <p:sldId id="4265" r:id="rId26"/>
    <p:sldId id="2386" r:id="rId27"/>
    <p:sldId id="2387" r:id="rId28"/>
    <p:sldId id="4611" r:id="rId29"/>
    <p:sldId id="2389" r:id="rId30"/>
    <p:sldId id="4669" r:id="rId31"/>
    <p:sldId id="4655" r:id="rId32"/>
    <p:sldId id="4654" r:id="rId33"/>
    <p:sldId id="4653" r:id="rId34"/>
    <p:sldId id="4652" r:id="rId35"/>
    <p:sldId id="4651" r:id="rId36"/>
    <p:sldId id="4272" r:id="rId37"/>
    <p:sldId id="2373" r:id="rId38"/>
    <p:sldId id="4549" r:id="rId39"/>
    <p:sldId id="2513" r:id="rId40"/>
    <p:sldId id="464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94894E5E-0A84-FF29-A2B1-9B5096A830DA}" name="Senio, Theresa (DESE)" initials="S(" userId="S::theresa.senio@mass.gov::a4a87076-6e96-4fee-87e3-08e8e8a3bcd5"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2B726C1-6B67-7C9B-17B0-EF1B90BE53D0}" name="Pelychaty, Robert (DESE)" initials="P(" userId="S::robert.pelychaty@mass.gov::4b7f82dc-9b90-4364-a63e-8be2ecd61eb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69AF1-F4E2-8CB3-A455-99E7A2536DC9}" v="2" dt="2024-05-24T01:17:18.317"/>
    <p1510:client id="{0BD41B9E-5C95-4CA8-999A-BF484A74D44C}" v="644" dt="2024-05-24T13:12:28.518"/>
    <p1510:client id="{1A7AEB61-506B-2C7A-EF9D-E8F5D425DA0C}" v="7" dt="2024-05-23T21:07:29.482"/>
    <p1510:client id="{1BC535CE-5520-4ADB-A20B-7B2A96F20C07}" v="46" dt="2024-05-23T16:35:00.707"/>
    <p1510:client id="{2D0CCE3B-E714-47B8-A736-05A1AC1BF3EB}" v="10" dt="2024-05-24T14:54:05.606"/>
    <p1510:client id="{38BEA105-3ADE-BB52-974C-D45F7D881B69}" v="6" dt="2024-05-24T13:14:01.581"/>
    <p1510:client id="{4919AA32-7195-9C65-A6A3-85EB525CD079}" v="2" dt="2024-05-23T20:33:13.667"/>
    <p1510:client id="{5452FABC-DB5F-5424-78EB-5198F4B15AA6}" v="3" dt="2024-05-24T12:28:03.390"/>
    <p1510:client id="{591D268F-AFD9-3283-5E89-3364DCBE3B19}" v="53" dt="2024-05-23T16:36:20.897"/>
    <p1510:client id="{65C34C2B-11A2-D934-F489-048935B4A6B7}" v="61" dt="2024-05-24T13:25:10.305"/>
    <p1510:client id="{7224A958-6113-4511-9F34-A54655408A86}" v="1" dt="2024-05-24T13:02:05.987"/>
    <p1510:client id="{7826D567-E9B7-4446-8830-F302BDE5FE79}" v="585" dt="2024-05-24T13:12:23.506"/>
    <p1510:client id="{85F668C8-D1F7-383D-EC64-B57A5A902CD0}" v="1" dt="2024-05-24T12:57:41.097"/>
    <p1510:client id="{8730DE24-BC12-3686-406A-4E7554BE56CF}" v="60" dt="2024-05-23T16:32:02.558"/>
    <p1510:client id="{9A5CBB7A-417A-4EF3-B782-5246276EFEFB}" v="276" dt="2024-05-24T03:12:14.652"/>
    <p1510:client id="{9CAA3750-3AE0-BB48-60EC-55A083C027B5}" v="1" dt="2024-05-23T20:18:22.107"/>
    <p1510:client id="{A7DCF7AE-BF22-4D05-80BC-D2127B29C50E}" v="3" dt="2024-05-24T16:12:13.935"/>
    <p1510:client id="{AA8FE158-3A19-516A-B3F3-9C217A5ED480}" v="1" dt="2024-05-23T21:34:17.039"/>
    <p1510:client id="{AE9F763C-065E-4078-A80D-1775941196FE}" v="7" dt="2024-05-23T16:35:23.311"/>
    <p1510:client id="{BB269E34-8293-8B0F-5557-0059E8BB5E31}" v="8" dt="2024-05-24T13:24:19.520"/>
    <p1510:client id="{BD1A9789-56C3-4B60-B5A0-FB4A58F9ACD4}" v="516" dt="2024-05-24T11:07:05.877"/>
    <p1510:client id="{CC9D77F0-10EC-4149-B200-F55076B5738B}" v="6" dt="2024-05-23T16:22:46.382"/>
    <p1510:client id="{CE1023FB-C617-2C9E-0F88-0FA2410F57EC}" v="11" dt="2024-05-23T21:21:37.431"/>
    <p1510:client id="{E7FCE6C9-608F-084A-9949-51F4A2A47653}" v="1" dt="2024-05-23T21:47:00.798"/>
    <p1510:client id="{F40C828D-D769-D9A5-BC7B-6704BA124275}" v="17" dt="2024-05-23T22:27:01.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917" autoAdjust="0"/>
  </p:normalViewPr>
  <p:slideViewPr>
    <p:cSldViewPr snapToGrid="0">
      <p:cViewPr varScale="1">
        <p:scale>
          <a:sx n="94" d="100"/>
          <a:sy n="94" d="100"/>
        </p:scale>
        <p:origin x="90" y="462"/>
      </p:cViewPr>
      <p:guideLst/>
    </p:cSldViewPr>
  </p:slideViewPr>
  <p:outlineViewPr>
    <p:cViewPr>
      <p:scale>
        <a:sx n="33" d="100"/>
        <a:sy n="33" d="100"/>
      </p:scale>
      <p:origin x="0" y="-150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A7DCF7AE-BF22-4D05-80BC-D2127B29C50E}"/>
    <pc:docChg chg="modSld">
      <pc:chgData name="Hanafin, Bob (DESE)" userId="25a69306-b138-4eaf-8c82-7191c527c81b" providerId="ADAL" clId="{A7DCF7AE-BF22-4D05-80BC-D2127B29C50E}" dt="2024-05-24T16:12:13.935" v="2" actId="20577"/>
      <pc:docMkLst>
        <pc:docMk/>
      </pc:docMkLst>
      <pc:sldChg chg="addSp delSp modSp">
        <pc:chgData name="Hanafin, Bob (DESE)" userId="25a69306-b138-4eaf-8c82-7191c527c81b" providerId="ADAL" clId="{A7DCF7AE-BF22-4D05-80BC-D2127B29C50E}" dt="2024-05-24T16:12:13.935" v="2" actId="20577"/>
        <pc:sldMkLst>
          <pc:docMk/>
          <pc:sldMk cId="2132893401" sldId="4655"/>
        </pc:sldMkLst>
        <pc:spChg chg="mod">
          <ac:chgData name="Hanafin, Bob (DESE)" userId="25a69306-b138-4eaf-8c82-7191c527c81b" providerId="ADAL" clId="{A7DCF7AE-BF22-4D05-80BC-D2127B29C50E}" dt="2024-05-24T16:12:13.935" v="2" actId="20577"/>
          <ac:spMkLst>
            <pc:docMk/>
            <pc:sldMk cId="2132893401" sldId="4655"/>
            <ac:spMk id="6" creationId="{3A3251E8-28EC-D508-10AD-0EE622106ADA}"/>
          </ac:spMkLst>
        </pc:spChg>
        <pc:picChg chg="add del">
          <ac:chgData name="Hanafin, Bob (DESE)" userId="25a69306-b138-4eaf-8c82-7191c527c81b" providerId="ADAL" clId="{A7DCF7AE-BF22-4D05-80BC-D2127B29C50E}" dt="2024-05-24T16:12:04.121" v="1" actId="21"/>
          <ac:picMkLst>
            <pc:docMk/>
            <pc:sldMk cId="2132893401" sldId="4655"/>
            <ac:picMk id="5" creationId="{932CCBF9-1AF7-4C60-1919-ACFF1D6D5AB6}"/>
          </ac:picMkLst>
        </pc:picChg>
      </pc:sldChg>
    </pc:docChg>
  </pc:docChgLst>
  <pc:docChgLst>
    <pc:chgData name="Bowie, Megan (DESE)" userId="9060f317-2b97-4e04-b5a7-ae4e8b7daca6" providerId="ADAL" clId="{2D0CCE3B-E714-47B8-A736-05A1AC1BF3EB}"/>
    <pc:docChg chg="undo custSel delSld modSld">
      <pc:chgData name="Bowie, Megan (DESE)" userId="9060f317-2b97-4e04-b5a7-ae4e8b7daca6" providerId="ADAL" clId="{2D0CCE3B-E714-47B8-A736-05A1AC1BF3EB}" dt="2024-05-24T14:54:05.606" v="45" actId="1076"/>
      <pc:docMkLst>
        <pc:docMk/>
      </pc:docMkLst>
      <pc:sldChg chg="modNotesTx">
        <pc:chgData name="Bowie, Megan (DESE)" userId="9060f317-2b97-4e04-b5a7-ae4e8b7daca6" providerId="ADAL" clId="{2D0CCE3B-E714-47B8-A736-05A1AC1BF3EB}" dt="2024-05-24T14:36:48.021" v="4" actId="20577"/>
        <pc:sldMkLst>
          <pc:docMk/>
          <pc:sldMk cId="1102222566" sldId="261"/>
        </pc:sldMkLst>
      </pc:sldChg>
      <pc:sldChg chg="modNotesTx">
        <pc:chgData name="Bowie, Megan (DESE)" userId="9060f317-2b97-4e04-b5a7-ae4e8b7daca6" providerId="ADAL" clId="{2D0CCE3B-E714-47B8-A736-05A1AC1BF3EB}" dt="2024-05-24T14:37:12.487" v="8" actId="20577"/>
        <pc:sldMkLst>
          <pc:docMk/>
          <pc:sldMk cId="2747802749" sldId="2387"/>
        </pc:sldMkLst>
      </pc:sldChg>
      <pc:sldChg chg="addSp delSp modSp mod">
        <pc:chgData name="Bowie, Megan (DESE)" userId="9060f317-2b97-4e04-b5a7-ae4e8b7daca6" providerId="ADAL" clId="{2D0CCE3B-E714-47B8-A736-05A1AC1BF3EB}" dt="2024-05-24T14:54:05.606" v="45" actId="1076"/>
        <pc:sldMkLst>
          <pc:docMk/>
          <pc:sldMk cId="779703618" sldId="2389"/>
        </pc:sldMkLst>
        <pc:picChg chg="del">
          <ac:chgData name="Bowie, Megan (DESE)" userId="9060f317-2b97-4e04-b5a7-ae4e8b7daca6" providerId="ADAL" clId="{2D0CCE3B-E714-47B8-A736-05A1AC1BF3EB}" dt="2024-05-24T14:53:47.442" v="35" actId="478"/>
          <ac:picMkLst>
            <pc:docMk/>
            <pc:sldMk cId="779703618" sldId="2389"/>
            <ac:picMk id="6" creationId="{0C333E5B-ABA4-52D4-9F5A-AD2CCAD7C90C}"/>
          </ac:picMkLst>
        </pc:picChg>
        <pc:picChg chg="add mod">
          <ac:chgData name="Bowie, Megan (DESE)" userId="9060f317-2b97-4e04-b5a7-ae4e8b7daca6" providerId="ADAL" clId="{2D0CCE3B-E714-47B8-A736-05A1AC1BF3EB}" dt="2024-05-24T14:54:05.606" v="45" actId="1076"/>
          <ac:picMkLst>
            <pc:docMk/>
            <pc:sldMk cId="779703618" sldId="2389"/>
            <ac:picMk id="1026" creationId="{F2026323-DD26-DF01-DE66-B5A85B0CBD58}"/>
          </ac:picMkLst>
        </pc:picChg>
      </pc:sldChg>
      <pc:sldChg chg="modNotesTx">
        <pc:chgData name="Bowie, Megan (DESE)" userId="9060f317-2b97-4e04-b5a7-ae4e8b7daca6" providerId="ADAL" clId="{2D0CCE3B-E714-47B8-A736-05A1AC1BF3EB}" dt="2024-05-24T14:37:01.136" v="7" actId="20577"/>
        <pc:sldMkLst>
          <pc:docMk/>
          <pc:sldMk cId="1748585310" sldId="4265"/>
        </pc:sldMkLst>
      </pc:sldChg>
      <pc:sldChg chg="del">
        <pc:chgData name="Bowie, Megan (DESE)" userId="9060f317-2b97-4e04-b5a7-ae4e8b7daca6" providerId="ADAL" clId="{2D0CCE3B-E714-47B8-A736-05A1AC1BF3EB}" dt="2024-05-24T13:26:54.340" v="0" actId="2696"/>
        <pc:sldMkLst>
          <pc:docMk/>
          <pc:sldMk cId="3671608196" sldId="4643"/>
        </pc:sldMkLst>
      </pc:sldChg>
      <pc:sldChg chg="modNotesTx">
        <pc:chgData name="Bowie, Megan (DESE)" userId="9060f317-2b97-4e04-b5a7-ae4e8b7daca6" providerId="ADAL" clId="{2D0CCE3B-E714-47B8-A736-05A1AC1BF3EB}" dt="2024-05-24T14:37:22.047" v="10" actId="20577"/>
        <pc:sldMkLst>
          <pc:docMk/>
          <pc:sldMk cId="2132893401" sldId="4655"/>
        </pc:sldMkLst>
      </pc:sldChg>
      <pc:sldChg chg="del">
        <pc:chgData name="Bowie, Megan (DESE)" userId="9060f317-2b97-4e04-b5a7-ae4e8b7daca6" providerId="ADAL" clId="{2D0CCE3B-E714-47B8-A736-05A1AC1BF3EB}" dt="2024-05-24T14:45:43.780" v="34" actId="47"/>
        <pc:sldMkLst>
          <pc:docMk/>
          <pc:sldMk cId="192038966" sldId="4659"/>
        </pc:sldMkLst>
      </pc:sldChg>
      <pc:sldChg chg="modSp mod">
        <pc:chgData name="Bowie, Megan (DESE)" userId="9060f317-2b97-4e04-b5a7-ae4e8b7daca6" providerId="ADAL" clId="{2D0CCE3B-E714-47B8-A736-05A1AC1BF3EB}" dt="2024-05-24T14:45:00.529" v="33" actId="113"/>
        <pc:sldMkLst>
          <pc:docMk/>
          <pc:sldMk cId="1274885335" sldId="4660"/>
        </pc:sldMkLst>
        <pc:spChg chg="mod">
          <ac:chgData name="Bowie, Megan (DESE)" userId="9060f317-2b97-4e04-b5a7-ae4e8b7daca6" providerId="ADAL" clId="{2D0CCE3B-E714-47B8-A736-05A1AC1BF3EB}" dt="2024-05-24T14:45:00.529" v="33" actId="113"/>
          <ac:spMkLst>
            <pc:docMk/>
            <pc:sldMk cId="1274885335" sldId="4660"/>
            <ac:spMk id="2" creationId="{5B3E11A0-10CD-4453-81D5-C2BB962821B4}"/>
          </ac:spMkLst>
        </pc:spChg>
      </pc:sldChg>
      <pc:sldChg chg="modNotesTx">
        <pc:chgData name="Bowie, Megan (DESE)" userId="9060f317-2b97-4e04-b5a7-ae4e8b7daca6" providerId="ADAL" clId="{2D0CCE3B-E714-47B8-A736-05A1AC1BF3EB}" dt="2024-05-24T14:36:39.711" v="3" actId="20577"/>
        <pc:sldMkLst>
          <pc:docMk/>
          <pc:sldMk cId="260436072" sldId="4663"/>
        </pc:sldMkLst>
      </pc:sldChg>
      <pc:sldChg chg="modSp mod">
        <pc:chgData name="Bowie, Megan (DESE)" userId="9060f317-2b97-4e04-b5a7-ae4e8b7daca6" providerId="ADAL" clId="{2D0CCE3B-E714-47B8-A736-05A1AC1BF3EB}" dt="2024-05-24T14:42:24.507" v="27" actId="14100"/>
        <pc:sldMkLst>
          <pc:docMk/>
          <pc:sldMk cId="465098725" sldId="4664"/>
        </pc:sldMkLst>
        <pc:spChg chg="mod">
          <ac:chgData name="Bowie, Megan (DESE)" userId="9060f317-2b97-4e04-b5a7-ae4e8b7daca6" providerId="ADAL" clId="{2D0CCE3B-E714-47B8-A736-05A1AC1BF3EB}" dt="2024-05-24T14:42:24.507" v="27" actId="14100"/>
          <ac:spMkLst>
            <pc:docMk/>
            <pc:sldMk cId="465098725" sldId="4664"/>
            <ac:spMk id="2" creationId="{F3B98A23-EED6-0D42-72A4-04EDD23F9160}"/>
          </ac:spMkLst>
        </pc:spChg>
      </pc:sldChg>
      <pc:sldChg chg="modNotesTx">
        <pc:chgData name="Bowie, Megan (DESE)" userId="9060f317-2b97-4e04-b5a7-ae4e8b7daca6" providerId="ADAL" clId="{2D0CCE3B-E714-47B8-A736-05A1AC1BF3EB}" dt="2024-05-24T14:36:33.753" v="1" actId="20577"/>
        <pc:sldMkLst>
          <pc:docMk/>
          <pc:sldMk cId="2408865682" sldId="4665"/>
        </pc:sldMkLst>
      </pc:sldChg>
      <pc:sldChg chg="modNotesTx">
        <pc:chgData name="Bowie, Megan (DESE)" userId="9060f317-2b97-4e04-b5a7-ae4e8b7daca6" providerId="ADAL" clId="{2D0CCE3B-E714-47B8-A736-05A1AC1BF3EB}" dt="2024-05-24T14:36:35.910" v="2" actId="20577"/>
        <pc:sldMkLst>
          <pc:docMk/>
          <pc:sldMk cId="2738300050" sldId="4666"/>
        </pc:sldMkLst>
      </pc:sldChg>
      <pc:sldChg chg="modNotesTx">
        <pc:chgData name="Bowie, Megan (DESE)" userId="9060f317-2b97-4e04-b5a7-ae4e8b7daca6" providerId="ADAL" clId="{2D0CCE3B-E714-47B8-A736-05A1AC1BF3EB}" dt="2024-05-24T14:37:19.118" v="9" actId="20577"/>
        <pc:sldMkLst>
          <pc:docMk/>
          <pc:sldMk cId="1699328620" sldId="46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Special Education 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dgm:spPr/>
      <dgm:t>
        <a:bodyPr/>
        <a:lstStyle/>
        <a:p>
          <a:r>
            <a:rPr lang="en-US"/>
            <a:t>New IEP Update</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General Supervision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b="0"/>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b="0"/>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b="0"/>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b="0">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b="0">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Updates</a:t>
          </a:r>
        </a:p>
      </dsp:txBody>
      <dsp:txXfrm>
        <a:off x="325141" y="3482814"/>
        <a:ext cx="39986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Light" panose="020F0302020204030204"/>
            </a:rPr>
            <a:t>Technical Assistance</a:t>
          </a:r>
        </a:p>
      </dsp:txBody>
      <dsp:txXfrm>
        <a:off x="5359079" y="2835885"/>
        <a:ext cx="2025587" cy="12153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6/6/2024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212529"/>
              </a:solidFill>
              <a:effectLst/>
              <a:highlight>
                <a:srgbClr val="FFFFFF"/>
              </a:highlight>
              <a:latin typeface="-apple-system"/>
            </a:endParaRPr>
          </a:p>
          <a:p>
            <a:pPr algn="l"/>
            <a:endParaRPr lang="en-US" b="0" i="0">
              <a:solidFill>
                <a:srgbClr val="212529"/>
              </a:solidFill>
              <a:effectLst/>
              <a:highlight>
                <a:srgbClr val="FFFFFF"/>
              </a:highlight>
              <a:latin typeface="-apple-system"/>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DC405-4C9F-46B7-A230-5188A64A3B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758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12529"/>
              </a:solidFill>
              <a:effectLst/>
              <a:highlight>
                <a:srgbClr val="FFFFFF"/>
              </a:highlight>
              <a:latin typeface="-apple-system"/>
            </a:endParaRPr>
          </a:p>
          <a:p>
            <a:pPr algn="l"/>
            <a:endParaRPr lang="en-US" b="0" i="0" dirty="0">
              <a:solidFill>
                <a:srgbClr val="212529"/>
              </a:solidFill>
              <a:effectLst/>
              <a:highlight>
                <a:srgbClr val="FFFFFF"/>
              </a:highligh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DC405-4C9F-46B7-A230-5188A64A3B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526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96948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05963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15517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4A2BB-2AA0-44E1-B702-8803F9ECA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98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68914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25214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35639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16</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4A2BB-2AA0-44E1-B702-8803F9ECA795}" type="slidenum">
              <a:rPr lang="en-US" smtClean="0"/>
              <a:t>17</a:t>
            </a:fld>
            <a:endParaRPr lang="en-US"/>
          </a:p>
        </p:txBody>
      </p:sp>
    </p:spTree>
    <p:extLst>
      <p:ext uri="{BB962C8B-B14F-4D97-AF65-F5344CB8AC3E}">
        <p14:creationId xmlns:p14="http://schemas.microsoft.com/office/powerpoint/2010/main" val="146452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212529"/>
              </a:solidFill>
              <a:effectLst/>
              <a:highlight>
                <a:srgbClr val="FFFFFF"/>
              </a:highlight>
              <a:latin typeface="-apple-system"/>
            </a:endParaRPr>
          </a:p>
          <a:p>
            <a:pPr algn="l"/>
            <a:endParaRPr lang="en-US" b="0" i="0">
              <a:solidFill>
                <a:srgbClr val="212529"/>
              </a:solidFill>
              <a:effectLst/>
              <a:highlight>
                <a:srgbClr val="FFFFFF"/>
              </a:highlight>
              <a:latin typeface="-apple-system"/>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DC405-4C9F-46B7-A230-5188A64A3B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132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DC405-4C9F-46B7-A230-5188A64A3B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5194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18.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1.xml"/><Relationship Id="rId4" Type="http://schemas.openxmlformats.org/officeDocument/2006/relationships/image" Target="../media/image19.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06.06.2024</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867268598"/>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30" y="2189408"/>
            <a:ext cx="5452057"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30" y="1336505"/>
            <a:ext cx="5452057"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6" y="1336505"/>
            <a:ext cx="5452057"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4" y="288927"/>
            <a:ext cx="11433757"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00082"/>
          </a:xfrm>
          <a:prstGeom prst="rect">
            <a:avLst/>
          </a:prstGeom>
          <a:noFill/>
        </p:spPr>
        <p:txBody>
          <a:bodyPr wrap="square" rtlCol="0">
            <a:spAutoFit/>
          </a:bodyPr>
          <a:lstStyle/>
          <a:p>
            <a:r>
              <a:rPr lang="en-US" sz="900" kern="1200">
                <a:solidFill>
                  <a:schemeClr val="tx1">
                    <a:tint val="75000"/>
                  </a:schemeClr>
                </a:solidFill>
                <a:latin typeface="Segoe"/>
                <a:ea typeface="+mn-ea"/>
                <a:cs typeface="+mn-cs"/>
              </a:rPr>
              <a:t>Massachusetts Department of</a:t>
            </a:r>
            <a:r>
              <a:rPr lang="en-US" sz="1350" baseline="0">
                <a:latin typeface="Segoe"/>
              </a:rPr>
              <a:t> </a:t>
            </a:r>
            <a:r>
              <a:rPr lang="en-US" sz="900" kern="1200">
                <a:solidFill>
                  <a:schemeClr val="tx1">
                    <a:tint val="75000"/>
                  </a:schemeClr>
                </a:solidFill>
                <a:latin typeface="Segoe"/>
                <a:ea typeface="+mn-ea"/>
                <a:cs typeface="+mn-cs"/>
              </a:rPr>
              <a:t>Elementary</a:t>
            </a:r>
            <a:r>
              <a:rPr lang="en-US" sz="1350" baseline="0">
                <a:latin typeface="Segoe"/>
              </a:rPr>
              <a:t> </a:t>
            </a:r>
            <a:r>
              <a:rPr lang="en-US" sz="900" kern="1200">
                <a:solidFill>
                  <a:schemeClr val="tx1">
                    <a:tint val="75000"/>
                  </a:schemeClr>
                </a:solidFill>
                <a:latin typeface="Segoe"/>
                <a:ea typeface="+mn-ea"/>
                <a:cs typeface="+mn-cs"/>
              </a:rPr>
              <a:t>and</a:t>
            </a:r>
            <a:r>
              <a:rPr lang="en-US" sz="1350" baseline="0">
                <a:latin typeface="Segoe"/>
              </a:rPr>
              <a:t> </a:t>
            </a:r>
            <a:r>
              <a:rPr lang="en-US" sz="900" kern="1200">
                <a:solidFill>
                  <a:schemeClr val="tx1">
                    <a:tint val="75000"/>
                  </a:schemeClr>
                </a:solidFill>
                <a:latin typeface="Segoe"/>
                <a:ea typeface="+mn-ea"/>
                <a:cs typeface="+mn-cs"/>
              </a:rPr>
              <a:t>Secondary</a:t>
            </a:r>
            <a:r>
              <a:rPr lang="en-US" sz="1350" baseline="0">
                <a:latin typeface="Segoe"/>
              </a:rPr>
              <a:t> </a:t>
            </a:r>
            <a:r>
              <a:rPr lang="en-US" sz="9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4" y="2204360"/>
            <a:ext cx="5452057"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60490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3591745" y="5165952"/>
            <a:ext cx="6967473"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a:solidFill>
                    <a:srgbClr val="000000"/>
                  </a:solidFill>
                  <a:latin typeface="Arial"/>
                </a:rPr>
                <a:t>CONFIDENTIAL AND PROPRIETARY</a:t>
              </a:r>
            </a:p>
            <a:p>
              <a:pPr defTabSz="820158" eaLnBrk="0" hangingPunct="0"/>
              <a:r>
                <a:rPr lang="en-US" sz="80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3591745" y="1777968"/>
            <a:ext cx="7209868"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45" y="3615959"/>
            <a:ext cx="7209868"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752012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358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9629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3093036" y="3752850"/>
            <a:ext cx="79248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sz="180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383" y="2036994"/>
            <a:ext cx="1820636"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3008842" y="1798017"/>
            <a:ext cx="8093188" cy="1843430"/>
          </a:xfrm>
          <a:prstGeom prst="rect">
            <a:avLst/>
          </a:prstGeom>
        </p:spPr>
        <p:txBody>
          <a:bodyPr lIns="91430" tIns="45716" rIns="91430" bIns="45716" anchor="ctr"/>
          <a:lstStyle>
            <a:lvl1pPr>
              <a:lnSpc>
                <a:spcPct val="100000"/>
              </a:lnSpc>
              <a:spcAft>
                <a:spcPts val="600"/>
              </a:spcAft>
              <a:defRPr sz="2800" i="0" baseline="0">
                <a:solidFill>
                  <a:schemeClr val="accent3">
                    <a:lumMod val="50000"/>
                  </a:schemeClr>
                </a:solidFill>
              </a:defRPr>
            </a:lvl1pPr>
          </a:lstStyle>
          <a:p>
            <a:pPr>
              <a:lnSpc>
                <a:spcPct val="100000"/>
              </a:lnSpc>
              <a:spcAft>
                <a:spcPts val="600"/>
              </a:spcAft>
            </a:pPr>
            <a:r>
              <a:rPr lang="en-US" sz="2800">
                <a:solidFill>
                  <a:srgbClr val="00269E"/>
                </a:solidFill>
                <a:latin typeface="Arial" pitchFamily="34" charset="0"/>
                <a:cs typeface="Arial" pitchFamily="34" charset="0"/>
              </a:rPr>
              <a:t>Commonwealth of Massachusetts</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[SECRETARIAT]</a:t>
            </a:r>
            <a:br>
              <a:rPr lang="en-US" sz="1800">
                <a:solidFill>
                  <a:srgbClr val="00269E"/>
                </a:solidFill>
                <a:latin typeface="Arial" pitchFamily="34" charset="0"/>
                <a:cs typeface="Arial" pitchFamily="34" charset="0"/>
              </a:rPr>
            </a:br>
            <a:br>
              <a:rPr lang="en-US" sz="10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Presentation to the Governor</a:t>
            </a:r>
            <a:endParaRPr lang="en-US" sz="2400">
              <a:solidFill>
                <a:srgbClr val="00269E"/>
              </a:solidFill>
              <a:latin typeface="Arial" pitchFamily="34" charset="0"/>
              <a:cs typeface="Arial" pitchFamily="34" charset="0"/>
            </a:endParaRPr>
          </a:p>
        </p:txBody>
      </p:sp>
      <p:sp>
        <p:nvSpPr>
          <p:cNvPr id="11" name="Date Placeholder 3"/>
          <p:cNvSpPr txBox="1">
            <a:spLocks/>
          </p:cNvSpPr>
          <p:nvPr userDrawn="1"/>
        </p:nvSpPr>
        <p:spPr>
          <a:xfrm>
            <a:off x="0" y="6446002"/>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baseline="0"/>
              <a:t>For Policy Development Purposes</a:t>
            </a:r>
          </a:p>
        </p:txBody>
      </p:sp>
      <p:sp>
        <p:nvSpPr>
          <p:cNvPr id="3" name="Text Placeholder 2"/>
          <p:cNvSpPr>
            <a:spLocks noGrp="1"/>
          </p:cNvSpPr>
          <p:nvPr>
            <p:ph type="body" sz="quarter" idx="10" hasCustomPrompt="1"/>
          </p:nvPr>
        </p:nvSpPr>
        <p:spPr>
          <a:xfrm>
            <a:off x="5023436" y="3864254"/>
            <a:ext cx="6096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CLICK TO ADD ISSUE TITLE</a:t>
            </a:r>
            <a:endParaRPr lang="en-US"/>
          </a:p>
        </p:txBody>
      </p:sp>
      <p:sp>
        <p:nvSpPr>
          <p:cNvPr id="12" name="Text Placeholder 2"/>
          <p:cNvSpPr>
            <a:spLocks noGrp="1"/>
          </p:cNvSpPr>
          <p:nvPr>
            <p:ph type="body" sz="quarter" idx="11" hasCustomPrompt="1"/>
          </p:nvPr>
        </p:nvSpPr>
        <p:spPr>
          <a:xfrm>
            <a:off x="5023436" y="4381499"/>
            <a:ext cx="6096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a:t>Click to add date (e.g. June 30, 2017)</a:t>
            </a:r>
          </a:p>
        </p:txBody>
      </p:sp>
    </p:spTree>
    <p:extLst>
      <p:ext uri="{BB962C8B-B14F-4D97-AF65-F5344CB8AC3E}">
        <p14:creationId xmlns:p14="http://schemas.microsoft.com/office/powerpoint/2010/main" val="16353841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88414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598350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717168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377222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72216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176016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8610288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207891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04935" y="1737059"/>
            <a:ext cx="115824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p:cNvSpPr>
            <a:spLocks noGrp="1"/>
          </p:cNvSpPr>
          <p:nvPr>
            <p:ph type="body" sz="quarter" idx="16" hasCustomPrompt="1"/>
          </p:nvPr>
        </p:nvSpPr>
        <p:spPr>
          <a:xfrm>
            <a:off x="304935" y="1279858"/>
            <a:ext cx="115824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0"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97617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56294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3.jpeg"/><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47.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17.emf"/><Relationship Id="rId2" Type="http://schemas.openxmlformats.org/officeDocument/2006/relationships/slideLayout" Target="../slideLayouts/slideLayout46.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45.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5.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0.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13" r:id="rId10"/>
    <p:sldLayoutId id="2147483777" r:id="rId11"/>
    <p:sldLayoutId id="2147484117" r:id="rId12"/>
    <p:sldLayoutId id="2147484118"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3169489" y="2440672"/>
            <a:ext cx="5853024"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03" y="234864"/>
            <a:ext cx="11725484"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4" y="15389"/>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TRACKER</a:t>
            </a:r>
          </a:p>
        </p:txBody>
      </p:sp>
      <p:sp>
        <p:nvSpPr>
          <p:cNvPr id="11" name="McK 3. Unit of measure" hidden="1"/>
          <p:cNvSpPr txBox="1">
            <a:spLocks noChangeArrowheads="1"/>
          </p:cNvSpPr>
          <p:nvPr/>
        </p:nvSpPr>
        <p:spPr bwMode="auto">
          <a:xfrm>
            <a:off x="161984" y="532898"/>
            <a:ext cx="63021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Unit of measure</a:t>
            </a:r>
          </a:p>
        </p:txBody>
      </p:sp>
      <p:grpSp>
        <p:nvGrpSpPr>
          <p:cNvPr id="6" name="McK Slide Elements" hidden="1"/>
          <p:cNvGrpSpPr/>
          <p:nvPr/>
        </p:nvGrpSpPr>
        <p:grpSpPr bwMode="auto">
          <a:xfrm>
            <a:off x="1857903" y="6159555"/>
            <a:ext cx="10029583"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a:solidFill>
                    <a:srgbClr val="000000"/>
                  </a:solidFill>
                  <a:latin typeface="Arial"/>
                </a:rPr>
                <a:t>Source: Source</a:t>
              </a:r>
            </a:p>
          </p:txBody>
        </p:sp>
      </p:grpSp>
      <p:grpSp>
        <p:nvGrpSpPr>
          <p:cNvPr id="15" name="ACET" hidden="1"/>
          <p:cNvGrpSpPr>
            <a:grpSpLocks/>
          </p:cNvGrpSpPr>
          <p:nvPr/>
        </p:nvGrpSpPr>
        <p:grpSpPr bwMode="auto">
          <a:xfrm>
            <a:off x="3169489" y="1859183"/>
            <a:ext cx="5853024"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a:solidFill>
                    <a:srgbClr val="000000"/>
                  </a:solidFill>
                  <a:latin typeface="Arial"/>
                </a:rPr>
                <a:t>Title</a:t>
              </a:r>
            </a:p>
            <a:p>
              <a:r>
                <a:rPr lang="en-US" sz="160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8417672" y="6653306"/>
            <a:ext cx="2919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11477972" y="6623607"/>
            <a:ext cx="54523"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a:solidFill>
                  <a:srgbClr val="000000"/>
                </a:solidFill>
                <a:latin typeface="Arial"/>
              </a:rPr>
              <a:t>|</a:t>
            </a:r>
          </a:p>
        </p:txBody>
      </p:sp>
      <p:grpSp>
        <p:nvGrpSpPr>
          <p:cNvPr id="25" name="LegendBoxes" hidden="1"/>
          <p:cNvGrpSpPr>
            <a:grpSpLocks/>
          </p:cNvGrpSpPr>
          <p:nvPr/>
        </p:nvGrpSpPr>
        <p:grpSpPr bwMode="auto">
          <a:xfrm>
            <a:off x="10848613" y="296421"/>
            <a:ext cx="855277" cy="1013962"/>
            <a:chOff x="4936" y="176"/>
            <a:chExt cx="396" cy="626"/>
          </a:xfrm>
        </p:grpSpPr>
        <p:sp>
          <p:nvSpPr>
            <p:cNvPr id="26"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28"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0"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2"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34" name="LegendLines" hidden="1"/>
          <p:cNvGrpSpPr>
            <a:grpSpLocks/>
          </p:cNvGrpSpPr>
          <p:nvPr/>
        </p:nvGrpSpPr>
        <p:grpSpPr bwMode="auto">
          <a:xfrm>
            <a:off x="10429630" y="296408"/>
            <a:ext cx="1274275" cy="741845"/>
            <a:chOff x="4750" y="176"/>
            <a:chExt cx="590" cy="458"/>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8"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9"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40"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grpSp>
        <p:nvGrpSpPr>
          <p:cNvPr id="41" name="McKSticker" hidden="1"/>
          <p:cNvGrpSpPr/>
          <p:nvPr/>
        </p:nvGrpSpPr>
        <p:grpSpPr bwMode="auto">
          <a:xfrm>
            <a:off x="10820596" y="296407"/>
            <a:ext cx="1066895" cy="212366"/>
            <a:chOff x="7956580" y="285750"/>
            <a:chExt cx="784195" cy="208138"/>
          </a:xfrm>
        </p:grpSpPr>
        <p:sp>
          <p:nvSpPr>
            <p:cNvPr id="42"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10757688" y="296408"/>
            <a:ext cx="946031" cy="1333054"/>
            <a:chOff x="6655594" y="273840"/>
            <a:chExt cx="695358"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sp>
          <p:nvSpPr>
            <p:cNvPr id="50"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1"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2"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3"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4"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11744191" y="6653306"/>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a:solidFill>
                <a:srgbClr val="000000"/>
              </a:solidFill>
            </a:endParaRPr>
          </a:p>
        </p:txBody>
      </p:sp>
    </p:spTree>
    <p:extLst>
      <p:ext uri="{BB962C8B-B14F-4D97-AF65-F5344CB8AC3E}">
        <p14:creationId xmlns:p14="http://schemas.microsoft.com/office/powerpoint/2010/main" val="240596717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304800" y="621742"/>
            <a:ext cx="103632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04800" y="1160544"/>
            <a:ext cx="115824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04800" y="6440441"/>
            <a:ext cx="115824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9448800" y="6613161"/>
            <a:ext cx="2438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a:t>Slide </a:t>
            </a:r>
            <a:fld id="{E751E243-682E-4759-A099-4AE9768A6066}" type="slidenum">
              <a:rPr lang="en-US" sz="800" baseline="0" smtClean="0"/>
              <a:t>‹#›</a:t>
            </a:fld>
            <a:endParaRPr lang="en-US" sz="800" baseline="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8776" y="161689"/>
            <a:ext cx="1303472"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4632960" y="6601078"/>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i="1" baseline="0"/>
              <a:t>Confidential – Policy in Development</a:t>
            </a:r>
          </a:p>
        </p:txBody>
      </p:sp>
    </p:spTree>
    <p:extLst>
      <p:ext uri="{BB962C8B-B14F-4D97-AF65-F5344CB8AC3E}">
        <p14:creationId xmlns:p14="http://schemas.microsoft.com/office/powerpoint/2010/main" val="299863380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e.mass.edu/sped/osep/ffy2024-gepa-section427-form.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www.doe.mass.edu/sped/ImproveIEP/placement-5-21/" TargetMode="External"/><Relationship Id="rId13" Type="http://schemas.openxmlformats.org/officeDocument/2006/relationships/hyperlink" Target="https://www.doe.mass.edu/sped/ImproveIEP/proposed-action/" TargetMode="External"/><Relationship Id="rId3" Type="http://schemas.openxmlformats.org/officeDocument/2006/relationships/hyperlink" Target="https://www.doe.mass.edu/sped/ImproveIEP/admin-data/" TargetMode="External"/><Relationship Id="rId7" Type="http://schemas.openxmlformats.org/officeDocument/2006/relationships/hyperlink" Target="https://www.doe.mass.edu/sped/ImproveIEP/placement-3-5/" TargetMode="External"/><Relationship Id="rId12" Type="http://schemas.openxmlformats.org/officeDocument/2006/relationships/hyperlink" Target="https://www.doe.mass.edu/sped/ImproveIEP/level-of-need/" TargetMode="External"/><Relationship Id="rId17" Type="http://schemas.openxmlformats.org/officeDocument/2006/relationships/hyperlink" Target="https://www.doe.mass.edu/sped/ImproveIEP/eligibility/" TargetMode="External"/><Relationship Id="rId2" Type="http://schemas.openxmlformats.org/officeDocument/2006/relationships/notesSlide" Target="../notesSlides/notesSlide7.xml"/><Relationship Id="rId16" Type="http://schemas.openxmlformats.org/officeDocument/2006/relationships/hyperlink" Target="https://www.doe.mass.edu/sped/ImproveIEP/consent-5-21/" TargetMode="External"/><Relationship Id="rId1" Type="http://schemas.openxmlformats.org/officeDocument/2006/relationships/slideLayout" Target="../slideLayouts/slideLayout5.xml"/><Relationship Id="rId6" Type="http://schemas.openxmlformats.org/officeDocument/2006/relationships/hyperlink" Target="https://www.doe.mass.edu/sped/ImproveIEP/attendance/" TargetMode="External"/><Relationship Id="rId11" Type="http://schemas.openxmlformats.org/officeDocument/2006/relationships/hyperlink" Target="https://www.doe.mass.edu/sped/ImproveIEP/iep-amendment/" TargetMode="External"/><Relationship Id="rId5" Type="http://schemas.openxmlformats.org/officeDocument/2006/relationships/hyperlink" Target="https://www.doe.mass.edu/sped/ImproveIEP/meeting-invitation/" TargetMode="External"/><Relationship Id="rId15" Type="http://schemas.openxmlformats.org/officeDocument/2006/relationships/hyperlink" Target="https://www.doe.mass.edu/sped/ImproveIEP/consent-3-5/" TargetMode="External"/><Relationship Id="rId10" Type="http://schemas.openxmlformats.org/officeDocument/2006/relationships/hyperlink" Target="https://www.doe.mass.edu/sped/ImproveIEP/extended-evaluation/" TargetMode="External"/><Relationship Id="rId4" Type="http://schemas.openxmlformats.org/officeDocument/2006/relationships/hyperlink" Target="https://www.doe.mass.edu/sped/ImproveIEP/iep-form/" TargetMode="External"/><Relationship Id="rId9" Type="http://schemas.openxmlformats.org/officeDocument/2006/relationships/hyperlink" Target="https://www.doe.mass.edu/sped/ImproveIEP/evaluation-consent/" TargetMode="External"/><Relationship Id="rId14" Type="http://schemas.openxmlformats.org/officeDocument/2006/relationships/hyperlink" Target="https://www.doe.mass.edu/sped/ImproveIEP/refusal-to-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urldefense.com/v3/__https:/nceo.info/Resources/publications/OnlinePubs/report406/default.html__;!!CUhgQOZqV7M!mqdY8tZ4HNLO3qD8jMvoR2V-8nYsd8wL4AQ9DY7JX2ENGhHAV4tqF1Vj6PiX6tID56ZyHLzxzaw8kezv4BKlrgJuQnw$" TargetMode="External"/><Relationship Id="rId2" Type="http://schemas.openxmlformats.org/officeDocument/2006/relationships/hyperlink" Target="https://www.ecfr.gov/current/title-34/subtitle-B/chapter-II/part-200/subpart-A/subject-group-ECFR3da56646dfe7570/section-200.6" TargetMode="External"/><Relationship Id="rId1" Type="http://schemas.openxmlformats.org/officeDocument/2006/relationships/slideLayout" Target="../slideLayouts/slideLayout6.xml"/><Relationship Id="rId4" Type="http://schemas.openxmlformats.org/officeDocument/2006/relationships/hyperlink" Target="https://urldefense.com/v3/__https:/nceo.info/Resources/publications/OnlinePubs/report415/default.html__;!!CUhgQOZqV7M!mqdY8tZ4HNLO3qD8jMvoR2V-8nYsd8wL4AQ9DY7JX2ENGhHAV4tqF1Vj6PiX6tID56ZyHLzxzaw8kezv4BKlhTwr9mU$"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doe.mass.edu/mcas/alt/essa/default.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mcas/alt/essa/participation-tool.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www.doe.mass.edu/mcas/alt/default.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prs/ta/esyp-qa.html" TargetMode="External"/><Relationship Id="rId2" Type="http://schemas.openxmlformats.org/officeDocument/2006/relationships/hyperlink" Target="https://www.doe.mass.edu/lawsregs/603cmr28.html?section=a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DEAfiscal@mas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title"/>
          </p:nvPr>
        </p:nvSpPr>
        <p:spPr>
          <a:xfrm>
            <a:off x="838200" y="730525"/>
            <a:ext cx="10515600" cy="2852737"/>
          </a:xfrm>
        </p:spPr>
        <p:txBody>
          <a:bodyPr anchor="b">
            <a:normAutofit/>
          </a:bodyPr>
          <a:lstStyle/>
          <a:p>
            <a:r>
              <a:rPr lang="en-US" b="1" dirty="0"/>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body" idx="1"/>
          </p:nvPr>
        </p:nvSpPr>
        <p:spPr>
          <a:xfrm>
            <a:off x="838200" y="3712387"/>
            <a:ext cx="10515600" cy="1500187"/>
          </a:xfrm>
        </p:spPr>
        <p:txBody>
          <a:bodyPr vert="horz" lIns="91440" tIns="45720" rIns="91440" bIns="45720" rtlCol="0" anchor="t">
            <a:normAutofit/>
          </a:bodyPr>
          <a:lstStyle/>
          <a:p>
            <a:r>
              <a:rPr lang="en-US" b="1">
                <a:latin typeface="Arial"/>
                <a:cs typeface="Arial"/>
              </a:rPr>
              <a:t>May 2024</a:t>
            </a:r>
          </a:p>
        </p:txBody>
      </p:sp>
    </p:spTree>
    <p:extLst>
      <p:ext uri="{BB962C8B-B14F-4D97-AF65-F5344CB8AC3E}">
        <p14:creationId xmlns:p14="http://schemas.microsoft.com/office/powerpoint/2010/main" val="3472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52C86-A22D-9501-1E02-C7369207C4C9}"/>
              </a:ext>
            </a:extLst>
          </p:cNvPr>
          <p:cNvSpPr>
            <a:spLocks noGrp="1"/>
          </p:cNvSpPr>
          <p:nvPr>
            <p:ph type="title"/>
          </p:nvPr>
        </p:nvSpPr>
        <p:spPr/>
        <p:txBody>
          <a:bodyPr>
            <a:normAutofit fontScale="90000"/>
          </a:bodyPr>
          <a:lstStyle/>
          <a:p>
            <a:r>
              <a:rPr lang="en-US" sz="3600" b="1">
                <a:latin typeface="Segoe UI"/>
                <a:cs typeface="Arial"/>
              </a:rPr>
              <a:t>Planning for the FY 2025 Federal Grant Application:</a:t>
            </a:r>
            <a:br>
              <a:rPr lang="en-US" sz="3600" b="1">
                <a:latin typeface="Segoe UI"/>
              </a:rPr>
            </a:br>
            <a:r>
              <a:rPr lang="en-US" sz="3600" b="1">
                <a:latin typeface="Segoe UI"/>
                <a:cs typeface="Arial"/>
              </a:rPr>
              <a:t>CCEIS and CEIS</a:t>
            </a:r>
          </a:p>
        </p:txBody>
      </p:sp>
      <p:sp>
        <p:nvSpPr>
          <p:cNvPr id="2" name="Content Placeholder 1">
            <a:extLst>
              <a:ext uri="{FF2B5EF4-FFF2-40B4-BE49-F238E27FC236}">
                <a16:creationId xmlns:a16="http://schemas.microsoft.com/office/drawing/2014/main" id="{F3B98A23-EED6-0D42-72A4-04EDD23F9160}"/>
              </a:ext>
            </a:extLst>
          </p:cNvPr>
          <p:cNvSpPr>
            <a:spLocks noGrp="1"/>
          </p:cNvSpPr>
          <p:nvPr>
            <p:ph idx="1"/>
          </p:nvPr>
        </p:nvSpPr>
        <p:spPr>
          <a:xfrm>
            <a:off x="516169" y="2001815"/>
            <a:ext cx="10681219" cy="4206480"/>
          </a:xfrm>
        </p:spPr>
        <p:txBody>
          <a:bodyPr vert="horz" lIns="91440" tIns="45720" rIns="91440" bIns="45720" rtlCol="0" anchor="t">
            <a:noAutofit/>
          </a:bodyPr>
          <a:lstStyle/>
          <a:p>
            <a:pPr marL="0" indent="0">
              <a:buNone/>
            </a:pPr>
            <a:r>
              <a:rPr lang="en-US" sz="2000" b="1" i="0" dirty="0">
                <a:effectLst/>
                <a:latin typeface="Calibri"/>
                <a:cs typeface="Calibri"/>
              </a:rPr>
              <a:t>Comprehensive Coordinated Early Intervening Services (CCEIS)</a:t>
            </a:r>
          </a:p>
          <a:p>
            <a:pPr lvl="1"/>
            <a:r>
              <a:rPr lang="en-US" sz="2000" dirty="0">
                <a:latin typeface="Calibri"/>
                <a:cs typeface="Calibri"/>
              </a:rPr>
              <a:t>LEAs identified as having significant disproportionality in school year 2023-2024 must reserve 15% of Part B funds (Fund Code 240 and 262) for coordinated early intervention services</a:t>
            </a:r>
            <a:endParaRPr lang="en-US" sz="2000" b="0" i="0" dirty="0">
              <a:effectLst/>
              <a:latin typeface="Calibri"/>
              <a:cs typeface="Calibri"/>
            </a:endParaRPr>
          </a:p>
          <a:p>
            <a:pPr marL="0" indent="0">
              <a:buNone/>
            </a:pPr>
            <a:r>
              <a:rPr lang="en-US" sz="2000" b="1" i="0" dirty="0">
                <a:effectLst/>
                <a:latin typeface="Calibri"/>
                <a:cs typeface="Calibri"/>
              </a:rPr>
              <a:t>Coordinated Early Intervening Services (CEIS)</a:t>
            </a:r>
          </a:p>
          <a:p>
            <a:pPr lvl="1"/>
            <a:r>
              <a:rPr lang="en-US" sz="2000" dirty="0">
                <a:latin typeface="Calibri"/>
                <a:cs typeface="Calibri"/>
              </a:rPr>
              <a:t>LEAs may opt to use up to 15% of Part B funds (Fund Code 240 and/or Fund Code 262) to develop and implement CEIS to improve results for students without disabilities in grades K-12. </a:t>
            </a:r>
          </a:p>
          <a:p>
            <a:pPr algn="l" rtl="0" fontAlgn="base"/>
            <a:r>
              <a:rPr lang="en-US" sz="2000" b="1" i="0" u="none" strike="noStrike" dirty="0">
                <a:solidFill>
                  <a:srgbClr val="000000"/>
                </a:solidFill>
                <a:effectLst/>
                <a:latin typeface="Arial" panose="020B0604020202020204" pitchFamily="34" charset="0"/>
              </a:rPr>
              <a:t>Tracking the Use of Funds</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lvl="1" fontAlgn="base"/>
            <a:r>
              <a:rPr lang="en-US" sz="2000" b="0" i="0" u="none" strike="noStrike" dirty="0">
                <a:solidFill>
                  <a:srgbClr val="000000"/>
                </a:solidFill>
                <a:effectLst/>
                <a:latin typeface="Arial" panose="020B0604020202020204" pitchFamily="34" charset="0"/>
              </a:rPr>
              <a:t>Districts are required to track the use of the funds, as well as the </a:t>
            </a:r>
            <a:r>
              <a:rPr lang="en-US" sz="2000" b="1" i="0" u="none" strike="noStrike" dirty="0">
                <a:solidFill>
                  <a:srgbClr val="000000"/>
                </a:solidFill>
                <a:effectLst/>
                <a:latin typeface="Arial" panose="020B0604020202020204" pitchFamily="34" charset="0"/>
              </a:rPr>
              <a:t>total number of children serviced using the funds</a:t>
            </a:r>
            <a:r>
              <a:rPr lang="en-US" sz="2000" b="0" i="0" u="none" strike="noStrike" dirty="0">
                <a:solidFill>
                  <a:srgbClr val="000000"/>
                </a:solidFill>
                <a:effectLst/>
                <a:latin typeface="Arial" panose="020B0604020202020204" pitchFamily="34" charset="0"/>
              </a:rPr>
              <a:t>, and those </a:t>
            </a:r>
            <a:r>
              <a:rPr lang="en-US" sz="2000" b="1" i="0" u="none" strike="noStrike" dirty="0">
                <a:solidFill>
                  <a:srgbClr val="000000"/>
                </a:solidFill>
                <a:effectLst/>
                <a:latin typeface="Arial" panose="020B0604020202020204" pitchFamily="34" charset="0"/>
              </a:rPr>
              <a:t>who are eventually found eligible for special education or related services </a:t>
            </a:r>
            <a:r>
              <a:rPr lang="en-US" sz="2000" b="0" i="0" u="none" strike="noStrike" dirty="0">
                <a:solidFill>
                  <a:srgbClr val="000000"/>
                </a:solidFill>
                <a:effectLst/>
                <a:latin typeface="Arial" panose="020B0604020202020204" pitchFamily="34" charset="0"/>
              </a:rPr>
              <a:t>and maintain that data for submission to the Department.</a:t>
            </a:r>
            <a:endParaRPr lang="en-US" sz="2000" b="0" i="0" dirty="0">
              <a:solidFill>
                <a:srgbClr val="000000"/>
              </a:solidFill>
              <a:effectLst/>
              <a:latin typeface="Arial" panose="020B0604020202020204" pitchFamily="34" charset="0"/>
            </a:endParaRPr>
          </a:p>
          <a:p>
            <a:pPr marL="0" indent="0">
              <a:buNone/>
            </a:pPr>
            <a:endParaRPr lang="en-US" dirty="0">
              <a:latin typeface="Arial"/>
              <a:cs typeface="Arial"/>
              <a:hlinkClick r:id="rId2"/>
            </a:endParaRPr>
          </a:p>
        </p:txBody>
      </p:sp>
    </p:spTree>
    <p:extLst>
      <p:ext uri="{BB962C8B-B14F-4D97-AF65-F5344CB8AC3E}">
        <p14:creationId xmlns:p14="http://schemas.microsoft.com/office/powerpoint/2010/main" val="46509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52C86-A22D-9501-1E02-C7369207C4C9}"/>
              </a:ext>
            </a:extLst>
          </p:cNvPr>
          <p:cNvSpPr>
            <a:spLocks noGrp="1"/>
          </p:cNvSpPr>
          <p:nvPr>
            <p:ph type="title"/>
          </p:nvPr>
        </p:nvSpPr>
        <p:spPr/>
        <p:txBody>
          <a:bodyPr>
            <a:normAutofit fontScale="90000"/>
          </a:bodyPr>
          <a:lstStyle/>
          <a:p>
            <a:r>
              <a:rPr lang="en-US" sz="3600" b="1">
                <a:latin typeface="Segoe UI"/>
                <a:cs typeface="Arial"/>
              </a:rPr>
              <a:t>Planning for the FY 2025 Federal Grant Application: </a:t>
            </a:r>
            <a:br>
              <a:rPr lang="en-US" sz="3600" b="1">
                <a:latin typeface="Segoe UI"/>
              </a:rPr>
            </a:br>
            <a:r>
              <a:rPr lang="en-US" sz="3600" b="1">
                <a:latin typeface="Segoe UI"/>
                <a:cs typeface="Arial"/>
              </a:rPr>
              <a:t>Proportionate Share</a:t>
            </a:r>
          </a:p>
        </p:txBody>
      </p:sp>
      <p:sp>
        <p:nvSpPr>
          <p:cNvPr id="2" name="Content Placeholder 1">
            <a:extLst>
              <a:ext uri="{FF2B5EF4-FFF2-40B4-BE49-F238E27FC236}">
                <a16:creationId xmlns:a16="http://schemas.microsoft.com/office/drawing/2014/main" id="{F3B98A23-EED6-0D42-72A4-04EDD23F9160}"/>
              </a:ext>
            </a:extLst>
          </p:cNvPr>
          <p:cNvSpPr>
            <a:spLocks noGrp="1"/>
          </p:cNvSpPr>
          <p:nvPr>
            <p:ph idx="1"/>
          </p:nvPr>
        </p:nvSpPr>
        <p:spPr>
          <a:xfrm>
            <a:off x="444640" y="2086984"/>
            <a:ext cx="10909160" cy="4404251"/>
          </a:xfrm>
        </p:spPr>
        <p:txBody>
          <a:bodyPr vert="horz" lIns="91440" tIns="45720" rIns="91440" bIns="45720" rtlCol="0" anchor="t">
            <a:noAutofit/>
          </a:bodyPr>
          <a:lstStyle/>
          <a:p>
            <a:pPr marL="0" indent="0">
              <a:buNone/>
            </a:pPr>
            <a:r>
              <a:rPr lang="en-US" b="1">
                <a:latin typeface="Calibri"/>
                <a:cs typeface="Calibri"/>
              </a:rPr>
              <a:t>Equitable Services</a:t>
            </a:r>
          </a:p>
          <a:p>
            <a:pPr lvl="1"/>
            <a:r>
              <a:rPr lang="en-US" sz="2600">
                <a:latin typeface="Calibri"/>
                <a:cs typeface="Calibri"/>
              </a:rPr>
              <a:t>Proportionate Share (Fall 2023 Child Count informs FY 2025 Proportionate Share of IDEA Part B funds)</a:t>
            </a:r>
          </a:p>
          <a:p>
            <a:pPr lvl="1"/>
            <a:r>
              <a:rPr lang="en-US" sz="2600">
                <a:latin typeface="Calibri"/>
                <a:cs typeface="Calibri"/>
              </a:rPr>
              <a:t>Meaningful Consultation</a:t>
            </a:r>
          </a:p>
          <a:p>
            <a:pPr lvl="1"/>
            <a:r>
              <a:rPr lang="en-US" sz="2600">
                <a:latin typeface="Calibri"/>
                <a:cs typeface="Calibri"/>
              </a:rPr>
              <a:t>Written Affirmation </a:t>
            </a:r>
          </a:p>
          <a:p>
            <a:pPr lvl="1"/>
            <a:r>
              <a:rPr lang="en-US" sz="2600" b="1">
                <a:latin typeface="Calibri"/>
                <a:cs typeface="Calibri"/>
              </a:rPr>
              <a:t>FY 23 </a:t>
            </a:r>
            <a:r>
              <a:rPr lang="en-US" sz="2600">
                <a:latin typeface="Calibri"/>
                <a:cs typeface="Calibri"/>
              </a:rPr>
              <a:t>Carryover Questionnaire (expiring funds)</a:t>
            </a:r>
          </a:p>
        </p:txBody>
      </p:sp>
    </p:spTree>
    <p:extLst>
      <p:ext uri="{BB962C8B-B14F-4D97-AF65-F5344CB8AC3E}">
        <p14:creationId xmlns:p14="http://schemas.microsoft.com/office/powerpoint/2010/main" val="26043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EBE37-478F-2AE0-B76E-381321285A81}"/>
              </a:ext>
            </a:extLst>
          </p:cNvPr>
          <p:cNvSpPr>
            <a:spLocks noGrp="1"/>
          </p:cNvSpPr>
          <p:nvPr>
            <p:ph type="title"/>
          </p:nvPr>
        </p:nvSpPr>
        <p:spPr>
          <a:xfrm>
            <a:off x="838200" y="365126"/>
            <a:ext cx="10515600" cy="1288576"/>
          </a:xfrm>
        </p:spPr>
        <p:txBody>
          <a:bodyPr>
            <a:normAutofit fontScale="90000"/>
          </a:bodyPr>
          <a:lstStyle/>
          <a:p>
            <a:pPr algn="ctr"/>
            <a:r>
              <a:rPr lang="en-US" b="1">
                <a:latin typeface="Segoe UI"/>
                <a:cs typeface="Arial"/>
              </a:rPr>
              <a:t>Federal</a:t>
            </a:r>
            <a:r>
              <a:rPr lang="en-US" sz="4400" b="1">
                <a:latin typeface="Segoe UI"/>
                <a:cs typeface="Arial"/>
              </a:rPr>
              <a:t> Grant Application</a:t>
            </a:r>
            <a:br>
              <a:rPr lang="en-US" b="1">
                <a:latin typeface="Segoe UI"/>
              </a:rPr>
            </a:br>
            <a:r>
              <a:rPr lang="en-US" sz="4400" b="1">
                <a:latin typeface="Segoe UI"/>
                <a:cs typeface="Arial"/>
              </a:rPr>
              <a:t>GEPA</a:t>
            </a:r>
            <a:br>
              <a:rPr lang="en-US" sz="4400" b="1">
                <a:latin typeface="Segoe UI"/>
                <a:cs typeface="Arial"/>
              </a:rPr>
            </a:br>
            <a:endParaRPr lang="en-US">
              <a:latin typeface="Segoe UI"/>
            </a:endParaRPr>
          </a:p>
        </p:txBody>
      </p:sp>
      <p:sp>
        <p:nvSpPr>
          <p:cNvPr id="2" name="Content Placeholder 1">
            <a:extLst>
              <a:ext uri="{FF2B5EF4-FFF2-40B4-BE49-F238E27FC236}">
                <a16:creationId xmlns:a16="http://schemas.microsoft.com/office/drawing/2014/main" id="{8236B450-246C-41C5-F888-9D402EA999B3}"/>
              </a:ext>
            </a:extLst>
          </p:cNvPr>
          <p:cNvSpPr>
            <a:spLocks noGrp="1"/>
          </p:cNvSpPr>
          <p:nvPr>
            <p:ph idx="1"/>
          </p:nvPr>
        </p:nvSpPr>
        <p:spPr>
          <a:ln>
            <a:noFill/>
          </a:ln>
        </p:spPr>
        <p:txBody>
          <a:bodyPr vert="horz" lIns="91440" tIns="45720" rIns="91440" bIns="45720" rtlCol="0" anchor="t">
            <a:normAutofit lnSpcReduction="10000"/>
          </a:bodyPr>
          <a:lstStyle/>
          <a:p>
            <a:pPr marL="0" indent="0">
              <a:buNone/>
            </a:pPr>
            <a:r>
              <a:rPr lang="en-US" sz="2800" b="1">
                <a:latin typeface="Calibri"/>
                <a:cs typeface="Arial"/>
              </a:rPr>
              <a:t>General Education Provision Act (</a:t>
            </a:r>
            <a:r>
              <a:rPr lang="en-US" sz="2800" b="1">
                <a:latin typeface="Calibri"/>
                <a:cs typeface="Calibri"/>
              </a:rPr>
              <a:t>GEPA) Statement</a:t>
            </a:r>
            <a:endParaRPr lang="en-US" sz="2800"/>
          </a:p>
          <a:p>
            <a:r>
              <a:rPr lang="en-US" sz="2800">
                <a:latin typeface="Calibri"/>
                <a:cs typeface="Arial"/>
              </a:rPr>
              <a:t>The Department’s </a:t>
            </a:r>
            <a:r>
              <a:rPr lang="en-US" sz="2800">
                <a:latin typeface="Calibri"/>
                <a:cs typeface="Arial"/>
                <a:hlinkClick r:id="rId2"/>
              </a:rPr>
              <a:t>GEPA Statement</a:t>
            </a:r>
            <a:r>
              <a:rPr lang="en-US" sz="2800">
                <a:latin typeface="Calibri"/>
                <a:cs typeface="Arial"/>
              </a:rPr>
              <a:t> was filed with the IDEA State Application.</a:t>
            </a:r>
          </a:p>
          <a:p>
            <a:pPr marL="0" indent="0">
              <a:buNone/>
            </a:pPr>
            <a:endParaRPr lang="en-US">
              <a:latin typeface="Calibri"/>
              <a:cs typeface="Arial"/>
            </a:endParaRPr>
          </a:p>
          <a:p>
            <a:pPr marL="0" indent="0">
              <a:buNone/>
            </a:pPr>
            <a:r>
              <a:rPr lang="en-US" b="1">
                <a:latin typeface="+mn-lt"/>
                <a:cs typeface="Arial"/>
              </a:rPr>
              <a:t>G</a:t>
            </a:r>
            <a:r>
              <a:rPr lang="en-US" sz="2800" b="1">
                <a:latin typeface="+mn-lt"/>
                <a:cs typeface="Arial"/>
              </a:rPr>
              <a:t>eneral GEPA Question</a:t>
            </a:r>
            <a:endParaRPr lang="en-US">
              <a:latin typeface="Calibri"/>
              <a:cs typeface="Arial"/>
            </a:endParaRPr>
          </a:p>
          <a:p>
            <a:r>
              <a:rPr lang="en-US" sz="2800">
                <a:latin typeface="Calibri"/>
                <a:cs typeface="Arial"/>
              </a:rPr>
              <a:t>Describe how your entity’s existing mission, policies, or commitments ensure equitable access to, and equitable participation in, the proposed project or activity (in the general federal grant section to be answered once by the district).</a:t>
            </a:r>
          </a:p>
          <a:p>
            <a:endParaRPr lang="en-US" sz="2800">
              <a:latin typeface="Calibri"/>
              <a:cs typeface="Arial"/>
            </a:endParaRPr>
          </a:p>
        </p:txBody>
      </p:sp>
    </p:spTree>
    <p:extLst>
      <p:ext uri="{BB962C8B-B14F-4D97-AF65-F5344CB8AC3E}">
        <p14:creationId xmlns:p14="http://schemas.microsoft.com/office/powerpoint/2010/main" val="361188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a:xfrm>
            <a:off x="1190185" y="300872"/>
            <a:ext cx="10543859" cy="1491888"/>
          </a:xfrm>
        </p:spPr>
        <p:txBody>
          <a:bodyPr>
            <a:normAutofit/>
          </a:bodyPr>
          <a:lstStyle/>
          <a:p>
            <a:pPr algn="ctr"/>
            <a:r>
              <a:rPr lang="en-US" sz="3600" b="1">
                <a:latin typeface="Calibri"/>
                <a:cs typeface="Calibri"/>
              </a:rPr>
              <a:t>Federal Grant Application</a:t>
            </a:r>
            <a:br>
              <a:rPr lang="en-US" sz="3600" b="1">
                <a:latin typeface="Calibri"/>
                <a:cs typeface="Calibri"/>
              </a:rPr>
            </a:br>
            <a:r>
              <a:rPr lang="en-US" sz="3600" b="1">
                <a:latin typeface="Calibri"/>
                <a:cs typeface="Calibri"/>
              </a:rPr>
              <a:t>IDEA Related Questions</a:t>
            </a:r>
          </a:p>
        </p:txBody>
      </p:sp>
      <p:pic>
        <p:nvPicPr>
          <p:cNvPr id="2" name="Picture 3" descr="A table of how the questions will look like in the system. The questions including What barriers may impede equitable access and participation of students, educators, or other beneficiaries?, What steps will you take to address such barriers to equitable access and participation in the proposed project or activity?,​ and What is your timeline, including targeted milestones, for addressing these identified barriers?​">
            <a:extLst>
              <a:ext uri="{FF2B5EF4-FFF2-40B4-BE49-F238E27FC236}">
                <a16:creationId xmlns:a16="http://schemas.microsoft.com/office/drawing/2014/main" id="{5FEB7E22-5F44-A860-F024-2772DC2426F3}"/>
              </a:ext>
            </a:extLst>
          </p:cNvPr>
          <p:cNvPicPr>
            <a:picLocks noChangeAspect="1"/>
          </p:cNvPicPr>
          <p:nvPr/>
        </p:nvPicPr>
        <p:blipFill rotWithShape="1">
          <a:blip r:embed="rId2"/>
          <a:srcRect r="295" b="43939"/>
          <a:stretch/>
        </p:blipFill>
        <p:spPr>
          <a:xfrm>
            <a:off x="306161" y="2697689"/>
            <a:ext cx="11341000" cy="2140550"/>
          </a:xfrm>
          <a:prstGeom prst="rect">
            <a:avLst/>
          </a:prstGeom>
        </p:spPr>
      </p:pic>
    </p:spTree>
    <p:extLst>
      <p:ext uri="{BB962C8B-B14F-4D97-AF65-F5344CB8AC3E}">
        <p14:creationId xmlns:p14="http://schemas.microsoft.com/office/powerpoint/2010/main" val="414276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Autofit/>
          </a:bodyPr>
          <a:lstStyle/>
          <a:p>
            <a:r>
              <a:rPr lang="en-US" sz="3600" b="1">
                <a:latin typeface="Segoe UI"/>
                <a:cs typeface="Arial"/>
              </a:rPr>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vert="horz" lIns="91440" tIns="45720" rIns="91440" bIns="45720" rtlCol="0" anchor="t">
            <a:normAutofit fontScale="92500" lnSpcReduction="10000"/>
          </a:bodyPr>
          <a:lstStyle/>
          <a:p>
            <a:pPr algn="l" rtl="0" fontAlgn="base">
              <a:buFont typeface="Arial" panose="020B0604020202020204" pitchFamily="34" charset="0"/>
              <a:buChar char="•"/>
            </a:pPr>
            <a:r>
              <a:rPr lang="en-US" i="0" u="none" strike="noStrike" dirty="0">
                <a:solidFill>
                  <a:srgbClr val="000000"/>
                </a:solidFill>
                <a:effectLst/>
                <a:latin typeface="Calibri" panose="020F0502020204030204" pitchFamily="34" charset="0"/>
              </a:rPr>
              <a:t>Homeless children may be at greater risk of having undiagnosed disabilities. </a:t>
            </a:r>
            <a:r>
              <a:rPr lang="en-US" i="0" dirty="0">
                <a:solidFill>
                  <a:srgbClr val="000000"/>
                </a:solidFill>
                <a:effectLst/>
                <a:latin typeface="Calibri" panose="020F0502020204030204" pitchFamily="34" charset="0"/>
              </a:rPr>
              <a:t>​</a:t>
            </a:r>
            <a:endParaRPr lang="en-US"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i="0" u="none" strike="noStrike" dirty="0">
                <a:solidFill>
                  <a:srgbClr val="000000"/>
                </a:solidFill>
                <a:effectLst/>
                <a:latin typeface="Calibri" panose="020F0502020204030204" pitchFamily="34" charset="0"/>
              </a:rPr>
              <a:t>LEAs should coordinate with staff of emergency shelters, transitional shelters, independent living programs, street outreach programs, and other advocacy organizations to assist in identifying the signs of a disability so that homeless children suspected of having a disability can be evaluated, and if found eligible, receive required special education and related services as soon as possible.</a:t>
            </a:r>
            <a:r>
              <a:rPr lang="en-US" i="0" dirty="0">
                <a:solidFill>
                  <a:srgbClr val="000000"/>
                </a:solidFill>
                <a:effectLst/>
                <a:latin typeface="Calibri" panose="020F0502020204030204" pitchFamily="34" charset="0"/>
              </a:rPr>
              <a:t>​</a:t>
            </a:r>
            <a:endParaRPr lang="en-US"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i="0" u="none" strike="noStrike" dirty="0">
                <a:solidFill>
                  <a:srgbClr val="000000"/>
                </a:solidFill>
                <a:effectLst/>
                <a:latin typeface="Calibri" panose="020F0502020204030204" pitchFamily="34" charset="0"/>
              </a:rPr>
              <a:t>Districts with emergency shelters should have processes in place to facilitate appropriate and timely referral and evaluation and </a:t>
            </a:r>
            <a:r>
              <a:rPr lang="en-US" b="1" i="0" u="none" strike="noStrike" dirty="0">
                <a:solidFill>
                  <a:srgbClr val="000000"/>
                </a:solidFill>
                <a:effectLst/>
                <a:latin typeface="Calibri" panose="020F0502020204030204" pitchFamily="34" charset="0"/>
              </a:rPr>
              <a:t>should document that process. </a:t>
            </a:r>
            <a:endParaRPr lang="en-US" b="1" i="0" dirty="0">
              <a:solidFill>
                <a:srgbClr val="000000"/>
              </a:solidFill>
              <a:effectLst/>
              <a:latin typeface="Arial" panose="020B0604020202020204" pitchFamily="34" charset="0"/>
            </a:endParaRPr>
          </a:p>
          <a:p>
            <a:pPr marL="0" indent="0">
              <a:buNone/>
            </a:pPr>
            <a:endParaRPr lang="en-US" dirty="0">
              <a:latin typeface="Calibri"/>
            </a:endParaRPr>
          </a:p>
        </p:txBody>
      </p:sp>
    </p:spTree>
    <p:extLst>
      <p:ext uri="{BB962C8B-B14F-4D97-AF65-F5344CB8AC3E}">
        <p14:creationId xmlns:p14="http://schemas.microsoft.com/office/powerpoint/2010/main" val="12748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b="1" kern="1200">
                <a:solidFill>
                  <a:srgbClr val="FFFFFF"/>
                </a:solidFill>
                <a:latin typeface="+mj-lt"/>
                <a:ea typeface="+mj-ea"/>
                <a:cs typeface="+mj-cs"/>
              </a:rPr>
              <a:t>New IEP Update</a:t>
            </a:r>
            <a:endParaRPr lang="en-US" sz="8000" b="1" kern="1200">
              <a:solidFill>
                <a:srgbClr val="FFFFFF"/>
              </a:solidFill>
              <a:latin typeface="+mj-lt"/>
              <a:cs typeface="Calibri Light"/>
            </a:endParaRP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1015739" y="2489256"/>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a:lstStyle/>
          <a:p>
            <a:r>
              <a:rPr lang="en-US" sz="2800">
                <a:solidFill>
                  <a:schemeClr val="accent1">
                    <a:lumMod val="75000"/>
                  </a:schemeClr>
                </a:solidFill>
              </a:rPr>
              <a:t>Full Adoption Statewide</a:t>
            </a:r>
          </a:p>
          <a:p>
            <a:r>
              <a:rPr lang="en-US" sz="2800">
                <a:solidFill>
                  <a:schemeClr val="accent2"/>
                </a:solidFill>
              </a:rPr>
              <a:t>NEW!</a:t>
            </a:r>
          </a:p>
          <a:p>
            <a:r>
              <a:rPr lang="en-US" sz="2800">
                <a:solidFill>
                  <a:schemeClr val="accent2"/>
                </a:solidFill>
              </a:rPr>
              <a:t>Thanksgiving</a:t>
            </a:r>
            <a:endParaRPr lang="ru-RU" sz="2800">
              <a:solidFill>
                <a:schemeClr val="accent2"/>
              </a:solidFill>
            </a:endParaRPr>
          </a:p>
        </p:txBody>
      </p:sp>
      <p:sp>
        <p:nvSpPr>
          <p:cNvPr id="20" name="Slide Number Placeholder 19">
            <a:extLst>
              <a:ext uri="{FF2B5EF4-FFF2-40B4-BE49-F238E27FC236}">
                <a16:creationId xmlns:a16="http://schemas.microsoft.com/office/drawing/2014/main" id="{6888DC6A-B73D-407F-A6AD-C17137CBADFB}"/>
              </a:ext>
              <a:ext uri="{C183D7F6-B498-43B3-948B-1728B52AA6E4}">
                <adec:decorative xmlns:adec="http://schemas.microsoft.com/office/drawing/2017/decorative" val="1"/>
              </a:ext>
            </a:extLst>
          </p:cNvPr>
          <p:cNvSpPr>
            <a:spLocks noGrp="1"/>
          </p:cNvSpPr>
          <p:nvPr>
            <p:ph type="sldNum" sz="quarter" idx="12"/>
          </p:nvPr>
        </p:nvSpPr>
        <p:spPr/>
        <p:txBody>
          <a:bodyPr/>
          <a:lstStyle/>
          <a:p>
            <a:endParaRPr lang="ru-RU"/>
          </a:p>
        </p:txBody>
      </p:sp>
    </p:spTree>
    <p:extLst>
      <p:ext uri="{BB962C8B-B14F-4D97-AF65-F5344CB8AC3E}">
        <p14:creationId xmlns:p14="http://schemas.microsoft.com/office/powerpoint/2010/main" val="110222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AE7AD-2F0E-80A3-6C66-A0D75CD24505}"/>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b="1" kern="1200">
                <a:latin typeface="Segoe UI"/>
                <a:cs typeface="Arial"/>
              </a:rPr>
              <a:t>Updated IEP Forms</a:t>
            </a:r>
          </a:p>
        </p:txBody>
      </p:sp>
      <p:sp>
        <p:nvSpPr>
          <p:cNvPr id="5" name="Rectangle 2">
            <a:extLst>
              <a:ext uri="{FF2B5EF4-FFF2-40B4-BE49-F238E27FC236}">
                <a16:creationId xmlns:a16="http://schemas.microsoft.com/office/drawing/2014/main" id="{7FAB034F-2D80-8748-7142-8D856FB803B9}"/>
              </a:ext>
            </a:extLst>
          </p:cNvPr>
          <p:cNvSpPr>
            <a:spLocks noChangeArrowheads="1"/>
          </p:cNvSpPr>
          <p:nvPr/>
        </p:nvSpPr>
        <p:spPr bwMode="auto">
          <a:xfrm>
            <a:off x="312822" y="1985211"/>
            <a:ext cx="5684754" cy="450766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228600" marR="0" lvl="0" indent="-228600" fontAlgn="base">
              <a:lnSpc>
                <a:spcPct val="90000"/>
              </a:lnSpc>
              <a:spcBef>
                <a:spcPts val="1000"/>
              </a:spcBef>
              <a:spcAft>
                <a:spcPct val="0"/>
              </a:spcAft>
              <a:buClrTx/>
              <a:buSzTx/>
              <a:buFont typeface="Arial" panose="020B0604020202020204" pitchFamily="34" charset="0"/>
              <a:buChar char="•"/>
              <a:tabLst/>
            </a:pPr>
            <a:endParaRPr kumimoji="0" lang="en-US" altLang="en-US" sz="700" b="0" i="0" u="none" strike="noStrike" cap="none" normalizeH="0" baseline="0">
              <a:ln>
                <a:noFill/>
              </a:ln>
              <a:effectLst/>
              <a:latin typeface="Arial" panose="020B0604020202020204" pitchFamily="34" charset="0"/>
              <a:cs typeface="Arial" panose="020B0604020202020204" pitchFamily="34" charset="0"/>
            </a:endParaRP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panose="020B0604020202020204" pitchFamily="34" charset="0"/>
                <a:hlinkClick r:id="rId3">
                  <a:extLst>
                    <a:ext uri="{A12FA001-AC4F-418D-AE19-62706E023703}">
                      <ahyp:hlinkClr xmlns:ahyp="http://schemas.microsoft.com/office/drawing/2018/hyperlinkcolor" val="tx"/>
                    </a:ext>
                  </a:extLst>
                </a:hlinkClick>
              </a:rPr>
              <a:t>Administrative Data Sheet</a:t>
            </a:r>
            <a:r>
              <a:rPr kumimoji="0" lang="en-US" altLang="en-US" sz="1900" b="0" i="0" u="none" strike="noStrike" cap="none" normalizeH="0" baseline="0">
                <a:ln>
                  <a:noFill/>
                </a:ln>
                <a:effectLst/>
                <a:cs typeface="Arial" panose="020B0604020202020204" pitchFamily="34" charset="0"/>
              </a:rPr>
              <a:t> — Revised 6/14/2023</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highlight>
                  <a:srgbClr val="00FFFF"/>
                </a:highlight>
                <a:cs typeface="Arial" panose="020B0604020202020204" pitchFamily="34" charset="0"/>
                <a:hlinkClick r:id="rId4">
                  <a:extLst>
                    <a:ext uri="{A12FA001-AC4F-418D-AE19-62706E023703}">
                      <ahyp:hlinkClr xmlns:ahyp="http://schemas.microsoft.com/office/drawing/2018/hyperlinkcolor" val="tx"/>
                    </a:ext>
                  </a:extLst>
                </a:hlinkClick>
              </a:rPr>
              <a:t>Individualized Education Program (IEP) Form</a:t>
            </a:r>
            <a:r>
              <a:rPr kumimoji="0" lang="en-US" altLang="en-US" sz="1900" b="0" i="0" u="none" strike="noStrike" cap="none" normalizeH="0" baseline="0">
                <a:ln>
                  <a:noFill/>
                </a:ln>
                <a:effectLst/>
                <a:highlight>
                  <a:srgbClr val="00FFFF"/>
                </a:highlight>
                <a:cs typeface="Arial" panose="020B0604020202020204" pitchFamily="34" charset="0"/>
              </a:rPr>
              <a:t> — Revised </a:t>
            </a:r>
            <a:r>
              <a:rPr lang="en-US" altLang="en-US" sz="1900">
                <a:highlight>
                  <a:srgbClr val="00FFFF"/>
                </a:highlight>
                <a:cs typeface="Arial" panose="020B0604020202020204" pitchFamily="34" charset="0"/>
              </a:rPr>
              <a:t>1</a:t>
            </a:r>
            <a:r>
              <a:rPr kumimoji="0" lang="en-US" altLang="en-US" sz="1900" b="0" i="0" u="none" strike="noStrike" cap="none" normalizeH="0" baseline="0">
                <a:ln>
                  <a:noFill/>
                </a:ln>
                <a:effectLst/>
                <a:highlight>
                  <a:srgbClr val="00FFFF"/>
                </a:highlight>
                <a:cs typeface="Arial" panose="020B0604020202020204" pitchFamily="34" charset="0"/>
              </a:rPr>
              <a:t>/</a:t>
            </a:r>
            <a:r>
              <a:rPr lang="en-US" altLang="en-US" sz="1900">
                <a:highlight>
                  <a:srgbClr val="00FFFF"/>
                </a:highlight>
                <a:cs typeface="Arial" panose="020B0604020202020204" pitchFamily="34" charset="0"/>
              </a:rPr>
              <a:t>23</a:t>
            </a:r>
            <a:r>
              <a:rPr kumimoji="0" lang="en-US" altLang="en-US" sz="1900" b="0" i="0" u="none" strike="noStrike" cap="none" normalizeH="0" baseline="0">
                <a:ln>
                  <a:noFill/>
                </a:ln>
                <a:effectLst/>
                <a:highlight>
                  <a:srgbClr val="00FFFF"/>
                </a:highlight>
                <a:cs typeface="Arial" panose="020B0604020202020204" pitchFamily="34" charset="0"/>
              </a:rPr>
              <a:t>/2024</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panose="020B0604020202020204" pitchFamily="34" charset="0"/>
                <a:hlinkClick r:id="rId5">
                  <a:extLst>
                    <a:ext uri="{A12FA001-AC4F-418D-AE19-62706E023703}">
                      <ahyp:hlinkClr xmlns:ahyp="http://schemas.microsoft.com/office/drawing/2018/hyperlinkcolor" val="tx"/>
                    </a:ext>
                  </a:extLst>
                </a:hlinkClick>
              </a:rPr>
              <a:t>IEP Meeting Invitation</a:t>
            </a:r>
            <a:r>
              <a:rPr kumimoji="0" lang="en-US" altLang="en-US" sz="1900" b="0" i="0" u="none" strike="noStrike" cap="none" normalizeH="0" baseline="0">
                <a:ln>
                  <a:noFill/>
                </a:ln>
                <a:effectLst/>
                <a:cs typeface="Arial" panose="020B0604020202020204" pitchFamily="34" charset="0"/>
              </a:rPr>
              <a:t> — Revised 5/15/2023</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panose="020B0604020202020204" pitchFamily="34" charset="0"/>
                <a:hlinkClick r:id="rId6">
                  <a:extLst>
                    <a:ext uri="{A12FA001-AC4F-418D-AE19-62706E023703}">
                      <ahyp:hlinkClr xmlns:ahyp="http://schemas.microsoft.com/office/drawing/2018/hyperlinkcolor" val="tx"/>
                    </a:ext>
                  </a:extLst>
                </a:hlinkClick>
              </a:rPr>
              <a:t>Attendance Sheet—Special Education Team Meeting</a:t>
            </a:r>
            <a:r>
              <a:rPr kumimoji="0" lang="en-US" altLang="en-US" sz="1900" b="0" i="0" u="none" strike="noStrike" cap="none" normalizeH="0" baseline="0">
                <a:ln>
                  <a:noFill/>
                </a:ln>
                <a:effectLst/>
                <a:cs typeface="Arial" panose="020B0604020202020204" pitchFamily="34" charset="0"/>
              </a:rPr>
              <a:t> — Revised 2/7/2024</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panose="020B0604020202020204" pitchFamily="34" charset="0"/>
                <a:hlinkClick r:id="rId7">
                  <a:extLst>
                    <a:ext uri="{A12FA001-AC4F-418D-AE19-62706E023703}">
                      <ahyp:hlinkClr xmlns:ahyp="http://schemas.microsoft.com/office/drawing/2018/hyperlinkcolor" val="tx"/>
                    </a:ext>
                  </a:extLst>
                </a:hlinkClick>
              </a:rPr>
              <a:t>Educational Environment and Placement: aged 3 to 5</a:t>
            </a:r>
            <a:r>
              <a:rPr kumimoji="0" lang="en-US" altLang="en-US" sz="1900" b="0" i="0" u="none" strike="noStrike" cap="none" normalizeH="0" baseline="0">
                <a:ln>
                  <a:noFill/>
                </a:ln>
                <a:effectLst/>
                <a:cs typeface="Arial" panose="020B0604020202020204" pitchFamily="34" charset="0"/>
              </a:rPr>
              <a:t> — Revised 2/7/2024</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cs typeface="Arial" panose="020B0604020202020204" pitchFamily="34" charset="0"/>
                <a:hlinkClick r:id="rId8">
                  <a:extLst>
                    <a:ext uri="{A12FA001-AC4F-418D-AE19-62706E023703}">
                      <ahyp:hlinkClr xmlns:ahyp="http://schemas.microsoft.com/office/drawing/2018/hyperlinkcolor" val="tx"/>
                    </a:ext>
                  </a:extLst>
                </a:hlinkClick>
              </a:rPr>
              <a:t>Educational Environment and Placement: aged 5 (enrolled in kindergarten) and aged 6 through 21</a:t>
            </a:r>
            <a:r>
              <a:rPr kumimoji="0" lang="en-US" altLang="en-US" sz="1900" b="0" i="0" u="none" strike="noStrike" cap="none" normalizeH="0" baseline="0">
                <a:ln>
                  <a:noFill/>
                </a:ln>
                <a:effectLst/>
                <a:cs typeface="Arial" panose="020B0604020202020204" pitchFamily="34" charset="0"/>
              </a:rPr>
              <a:t> — Revised 2/7/2024</a:t>
            </a:r>
          </a:p>
          <a:p>
            <a:pPr marL="228600" marR="0" lvl="0" indent="-228600" fontAlgn="base">
              <a:lnSpc>
                <a:spcPct val="90000"/>
              </a:lnSpc>
              <a:spcBef>
                <a:spcPts val="1000"/>
              </a:spcBef>
              <a:spcAft>
                <a:spcPct val="0"/>
              </a:spcAft>
              <a:buClrTx/>
              <a:buSzTx/>
              <a:buFont typeface="Arial" panose="020B0604020202020204" pitchFamily="34" charset="0"/>
              <a:buChar char="•"/>
              <a:tabLst/>
            </a:pPr>
            <a:r>
              <a:rPr kumimoji="0" lang="en-US" altLang="en-US" sz="1900" b="1" i="0" u="none" strike="noStrike" cap="none" normalizeH="0" baseline="0">
                <a:ln>
                  <a:noFill/>
                </a:ln>
                <a:effectLst/>
                <a:highlight>
                  <a:srgbClr val="00FFFF"/>
                </a:highlight>
                <a:cs typeface="Arial" panose="020B0604020202020204" pitchFamily="34" charset="0"/>
                <a:hlinkClick r:id="rId9">
                  <a:extLst>
                    <a:ext uri="{A12FA001-AC4F-418D-AE19-62706E023703}">
                      <ahyp:hlinkClr xmlns:ahyp="http://schemas.microsoft.com/office/drawing/2018/hyperlinkcolor" val="tx"/>
                    </a:ext>
                  </a:extLst>
                </a:hlinkClick>
              </a:rPr>
              <a:t>Evaluation Consent Form—Attachment to Notice of Proposed School District Action</a:t>
            </a:r>
            <a:r>
              <a:rPr kumimoji="0" lang="en-US" altLang="en-US" sz="1900" b="0" i="0" u="none" strike="noStrike" cap="none" normalizeH="0" baseline="0">
                <a:ln>
                  <a:noFill/>
                </a:ln>
                <a:effectLst/>
                <a:highlight>
                  <a:srgbClr val="00FFFF"/>
                </a:highlight>
                <a:cs typeface="Arial" panose="020B0604020202020204" pitchFamily="34" charset="0"/>
              </a:rPr>
              <a:t> — Revised 2/7/2024</a:t>
            </a:r>
          </a:p>
          <a:p>
            <a:pPr marL="228600" marR="0" lvl="0" indent="-228600" fontAlgn="base">
              <a:lnSpc>
                <a:spcPct val="90000"/>
              </a:lnSpc>
              <a:spcBef>
                <a:spcPts val="1000"/>
              </a:spcBef>
              <a:spcAft>
                <a:spcPct val="0"/>
              </a:spcAft>
              <a:buClrTx/>
              <a:buSzTx/>
              <a:buFont typeface="Arial" panose="020B0604020202020204" pitchFamily="34" charset="0"/>
              <a:buChar char="•"/>
              <a:tabLst/>
            </a:pPr>
            <a:br>
              <a:rPr kumimoji="0" lang="en-US" altLang="en-US" sz="700" b="0" i="0" u="none" strike="noStrike" cap="none" normalizeH="0" baseline="0">
                <a:ln>
                  <a:noFill/>
                </a:ln>
                <a:effectLst/>
                <a:latin typeface="Arial" panose="020B0604020202020204" pitchFamily="34" charset="0"/>
                <a:cs typeface="Arial" panose="020B0604020202020204" pitchFamily="34" charset="0"/>
              </a:rPr>
            </a:br>
            <a:endParaRPr kumimoji="0" lang="en-US" altLang="en-US" sz="700" b="0" i="0" u="none" strike="noStrike" cap="none" normalizeH="0" baseline="0">
              <a:ln>
                <a:noFill/>
              </a:ln>
              <a:effectLst/>
              <a:latin typeface="Arial" panose="020B0604020202020204" pitchFamily="34" charset="0"/>
              <a:cs typeface="Arial" panose="020B0604020202020204" pitchFamily="34" charset="0"/>
            </a:endParaRPr>
          </a:p>
        </p:txBody>
      </p:sp>
      <p:sp>
        <p:nvSpPr>
          <p:cNvPr id="14" name="Content Placeholder 4">
            <a:extLst>
              <a:ext uri="{FF2B5EF4-FFF2-40B4-BE49-F238E27FC236}">
                <a16:creationId xmlns:a16="http://schemas.microsoft.com/office/drawing/2014/main" id="{07A90ECE-21DF-1356-204D-88D24B5F80B0}"/>
              </a:ext>
            </a:extLst>
          </p:cNvPr>
          <p:cNvSpPr>
            <a:spLocks noGrp="1"/>
          </p:cNvSpPr>
          <p:nvPr>
            <p:ph sz="quarter" idx="4"/>
          </p:nvPr>
        </p:nvSpPr>
        <p:spPr>
          <a:xfrm>
            <a:off x="6172199" y="1806652"/>
            <a:ext cx="5684753" cy="4686221"/>
          </a:xfrm>
        </p:spPr>
        <p:txBody>
          <a:bodyPr>
            <a:normAutofit/>
          </a:bodyPr>
          <a:lstStyle/>
          <a:p>
            <a:pPr lvl="0" fontAlgn="base">
              <a:spcAft>
                <a:spcPct val="0"/>
              </a:spcAft>
            </a:pPr>
            <a:r>
              <a:rPr lang="en-US" altLang="en-US" sz="1800" b="1">
                <a:highlight>
                  <a:srgbClr val="00FFFF"/>
                </a:highlight>
                <a:latin typeface="+mn-lt"/>
                <a:hlinkClick r:id="rId10">
                  <a:extLst>
                    <a:ext uri="{A12FA001-AC4F-418D-AE19-62706E023703}">
                      <ahyp:hlinkClr xmlns:ahyp="http://schemas.microsoft.com/office/drawing/2018/hyperlinkcolor" val="tx"/>
                    </a:ext>
                  </a:extLst>
                </a:hlinkClick>
              </a:rPr>
              <a:t>Extended Evaluation Form</a:t>
            </a:r>
            <a:r>
              <a:rPr lang="en-US" altLang="en-US" sz="1800">
                <a:highlight>
                  <a:srgbClr val="00FFFF"/>
                </a:highlight>
                <a:latin typeface="+mn-lt"/>
              </a:rPr>
              <a:t> — Revised 2/7/2024</a:t>
            </a:r>
          </a:p>
          <a:p>
            <a:pPr lvl="0" fontAlgn="base">
              <a:spcAft>
                <a:spcPct val="0"/>
              </a:spcAft>
            </a:pPr>
            <a:r>
              <a:rPr lang="en-US" altLang="en-US" sz="1800" b="1">
                <a:highlight>
                  <a:srgbClr val="00FFFF"/>
                </a:highlight>
                <a:latin typeface="+mn-lt"/>
                <a:hlinkClick r:id="rId11">
                  <a:extLst>
                    <a:ext uri="{A12FA001-AC4F-418D-AE19-62706E023703}">
                      <ahyp:hlinkClr xmlns:ahyp="http://schemas.microsoft.com/office/drawing/2018/hyperlinkcolor" val="tx"/>
                    </a:ext>
                  </a:extLst>
                </a:hlinkClick>
              </a:rPr>
              <a:t>Individualized Education Program (IEP) Amendment</a:t>
            </a:r>
            <a:r>
              <a:rPr lang="en-US" altLang="en-US" sz="1800">
                <a:highlight>
                  <a:srgbClr val="00FFFF"/>
                </a:highlight>
                <a:latin typeface="+mn-lt"/>
              </a:rPr>
              <a:t> — Revised 2/7/2024</a:t>
            </a:r>
          </a:p>
          <a:p>
            <a:pPr lvl="0" fontAlgn="base">
              <a:spcAft>
                <a:spcPct val="0"/>
              </a:spcAft>
            </a:pPr>
            <a:r>
              <a:rPr lang="en-US" altLang="en-US" sz="1800" b="1">
                <a:highlight>
                  <a:srgbClr val="00FFFF"/>
                </a:highlight>
                <a:latin typeface="+mn-lt"/>
                <a:hlinkClick r:id="rId12">
                  <a:extLst>
                    <a:ext uri="{A12FA001-AC4F-418D-AE19-62706E023703}">
                      <ahyp:hlinkClr xmlns:ahyp="http://schemas.microsoft.com/office/drawing/2018/hyperlinkcolor" val="tx"/>
                    </a:ext>
                  </a:extLst>
                </a:hlinkClick>
              </a:rPr>
              <a:t>Level of Need: aged 3 through 21</a:t>
            </a:r>
            <a:r>
              <a:rPr lang="en-US" altLang="en-US" sz="1800">
                <a:highlight>
                  <a:srgbClr val="00FFFF"/>
                </a:highlight>
                <a:latin typeface="+mn-lt"/>
              </a:rPr>
              <a:t> — Revised 2/7/2024</a:t>
            </a:r>
          </a:p>
          <a:p>
            <a:pPr lvl="0" fontAlgn="base">
              <a:spcAft>
                <a:spcPct val="0"/>
              </a:spcAft>
            </a:pPr>
            <a:r>
              <a:rPr lang="en-US" altLang="en-US" sz="1800" b="1">
                <a:highlight>
                  <a:srgbClr val="00FFFF"/>
                </a:highlight>
                <a:latin typeface="+mn-lt"/>
                <a:hlinkClick r:id="rId13">
                  <a:extLst>
                    <a:ext uri="{A12FA001-AC4F-418D-AE19-62706E023703}">
                      <ahyp:hlinkClr xmlns:ahyp="http://schemas.microsoft.com/office/drawing/2018/hyperlinkcolor" val="tx"/>
                    </a:ext>
                  </a:extLst>
                </a:hlinkClick>
              </a:rPr>
              <a:t>Notice of Proposed School District Action</a:t>
            </a:r>
            <a:r>
              <a:rPr lang="en-US" altLang="en-US" sz="1800">
                <a:highlight>
                  <a:srgbClr val="00FFFF"/>
                </a:highlight>
                <a:latin typeface="+mn-lt"/>
              </a:rPr>
              <a:t> — Revised 2/7/2024</a:t>
            </a:r>
          </a:p>
          <a:p>
            <a:pPr lvl="0" fontAlgn="base">
              <a:spcAft>
                <a:spcPct val="0"/>
              </a:spcAft>
            </a:pPr>
            <a:r>
              <a:rPr lang="en-US" altLang="en-US" sz="1800" b="1">
                <a:highlight>
                  <a:srgbClr val="00FFFF"/>
                </a:highlight>
                <a:latin typeface="+mn-lt"/>
                <a:hlinkClick r:id="rId14">
                  <a:extLst>
                    <a:ext uri="{A12FA001-AC4F-418D-AE19-62706E023703}">
                      <ahyp:hlinkClr xmlns:ahyp="http://schemas.microsoft.com/office/drawing/2018/hyperlinkcolor" val="tx"/>
                    </a:ext>
                  </a:extLst>
                </a:hlinkClick>
              </a:rPr>
              <a:t>Notice of School District Refusal to Act</a:t>
            </a:r>
            <a:r>
              <a:rPr lang="en-US" altLang="en-US" sz="1800">
                <a:highlight>
                  <a:srgbClr val="00FFFF"/>
                </a:highlight>
                <a:latin typeface="+mn-lt"/>
              </a:rPr>
              <a:t> — Revised 2/7/2024</a:t>
            </a:r>
          </a:p>
          <a:p>
            <a:pPr lvl="0" fontAlgn="base">
              <a:spcAft>
                <a:spcPct val="0"/>
              </a:spcAft>
            </a:pPr>
            <a:r>
              <a:rPr lang="en-US" altLang="en-US" sz="1800" b="1">
                <a:highlight>
                  <a:srgbClr val="00FFFF"/>
                </a:highlight>
                <a:latin typeface="+mn-lt"/>
                <a:hlinkClick r:id="rId15">
                  <a:extLst>
                    <a:ext uri="{A12FA001-AC4F-418D-AE19-62706E023703}">
                      <ahyp:hlinkClr xmlns:ahyp="http://schemas.microsoft.com/office/drawing/2018/hyperlinkcolor" val="tx"/>
                    </a:ext>
                  </a:extLst>
                </a:hlinkClick>
              </a:rPr>
              <a:t>Placement Consent Form: aged 3 to 5</a:t>
            </a:r>
            <a:r>
              <a:rPr lang="en-US" altLang="en-US" sz="1800">
                <a:highlight>
                  <a:srgbClr val="00FFFF"/>
                </a:highlight>
                <a:latin typeface="+mn-lt"/>
              </a:rPr>
              <a:t> — Revised 2/7/2024</a:t>
            </a:r>
          </a:p>
          <a:p>
            <a:pPr lvl="0" fontAlgn="base">
              <a:spcAft>
                <a:spcPct val="0"/>
              </a:spcAft>
            </a:pPr>
            <a:r>
              <a:rPr lang="en-US" altLang="en-US" sz="1800" b="1">
                <a:latin typeface="+mn-lt"/>
                <a:hlinkClick r:id="rId16">
                  <a:extLst>
                    <a:ext uri="{A12FA001-AC4F-418D-AE19-62706E023703}">
                      <ahyp:hlinkClr xmlns:ahyp="http://schemas.microsoft.com/office/drawing/2018/hyperlinkcolor" val="tx"/>
                    </a:ext>
                  </a:extLst>
                </a:hlinkClick>
              </a:rPr>
              <a:t>Placement Consent Form: aged 5 (enrolled in kindergarten) and aged 6 through 21</a:t>
            </a:r>
            <a:r>
              <a:rPr lang="en-US" altLang="en-US" sz="1800">
                <a:latin typeface="+mn-lt"/>
              </a:rPr>
              <a:t> — Revised 2/7/2024</a:t>
            </a:r>
          </a:p>
          <a:p>
            <a:pPr lvl="0" fontAlgn="base">
              <a:spcAft>
                <a:spcPct val="0"/>
              </a:spcAft>
            </a:pPr>
            <a:r>
              <a:rPr lang="en-US" altLang="en-US" sz="1800" b="1">
                <a:highlight>
                  <a:srgbClr val="00FFFF"/>
                </a:highlight>
                <a:latin typeface="+mn-lt"/>
                <a:hlinkClick r:id="rId17">
                  <a:extLst>
                    <a:ext uri="{A12FA001-AC4F-418D-AE19-62706E023703}">
                      <ahyp:hlinkClr xmlns:ahyp="http://schemas.microsoft.com/office/drawing/2018/hyperlinkcolor" val="tx"/>
                    </a:ext>
                  </a:extLst>
                </a:hlinkClick>
              </a:rPr>
              <a:t>Special Education Eligibility—Initial and Reevaluation Determination</a:t>
            </a:r>
            <a:r>
              <a:rPr lang="en-US" altLang="en-US" sz="1800">
                <a:highlight>
                  <a:srgbClr val="00FFFF"/>
                </a:highlight>
                <a:latin typeface="+mn-lt"/>
              </a:rPr>
              <a:t> — Revised 2/7/2024</a:t>
            </a:r>
          </a:p>
          <a:p>
            <a:endParaRPr lang="en-US"/>
          </a:p>
        </p:txBody>
      </p:sp>
    </p:spTree>
    <p:extLst>
      <p:ext uri="{BB962C8B-B14F-4D97-AF65-F5344CB8AC3E}">
        <p14:creationId xmlns:p14="http://schemas.microsoft.com/office/powerpoint/2010/main" val="174858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CA3-C8CC-4DA4-8B9A-462542EDB2A2}"/>
              </a:ext>
            </a:extLst>
          </p:cNvPr>
          <p:cNvSpPr>
            <a:spLocks noGrp="1"/>
          </p:cNvSpPr>
          <p:nvPr>
            <p:ph type="title"/>
          </p:nvPr>
        </p:nvSpPr>
        <p:spPr/>
        <p:txBody>
          <a:bodyPr/>
          <a:lstStyle/>
          <a:p>
            <a:r>
              <a:rPr lang="en-US" sz="4400" b="1">
                <a:solidFill>
                  <a:srgbClr val="FFFFFF"/>
                </a:solidFill>
                <a:latin typeface="Segoe UI"/>
                <a:cs typeface="Calibri Light"/>
              </a:rPr>
              <a:t>Placement Consent Form</a:t>
            </a:r>
          </a:p>
        </p:txBody>
      </p:sp>
      <p:pic>
        <p:nvPicPr>
          <p:cNvPr id="1025" name="Picture 1" descr="Sample of Placement Consent Form&#10;">
            <a:extLst>
              <a:ext uri="{FF2B5EF4-FFF2-40B4-BE49-F238E27FC236}">
                <a16:creationId xmlns:a16="http://schemas.microsoft.com/office/drawing/2014/main" id="{53C5A198-E326-324A-9A67-95D24FC9F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96" t="14613" r="24860" b="11270"/>
          <a:stretch>
            <a:fillRect/>
          </a:stretch>
        </p:blipFill>
        <p:spPr bwMode="auto">
          <a:xfrm>
            <a:off x="159638" y="1191986"/>
            <a:ext cx="7719196" cy="56660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CE23765-62B4-0CB9-AFD5-3CBA4A13E8E1}"/>
              </a:ext>
            </a:extLst>
          </p:cNvPr>
          <p:cNvSpPr txBox="1"/>
          <p:nvPr/>
        </p:nvSpPr>
        <p:spPr>
          <a:xfrm>
            <a:off x="8400568" y="5636122"/>
            <a:ext cx="3356002"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3B6A"/>
                </a:solidFill>
                <a:effectLst/>
                <a:uLnTx/>
                <a:uFillTx/>
                <a:latin typeface="Segoe UI"/>
                <a:ea typeface="+mn-ea"/>
                <a:cs typeface="+mn-cs"/>
              </a:rPr>
              <a:t>https://www.doe.mass.edu/sped/ImproveIEP/consent-5-21/</a:t>
            </a:r>
          </a:p>
        </p:txBody>
      </p:sp>
    </p:spTree>
    <p:extLst>
      <p:ext uri="{BB962C8B-B14F-4D97-AF65-F5344CB8AC3E}">
        <p14:creationId xmlns:p14="http://schemas.microsoft.com/office/powerpoint/2010/main" val="172682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CA3-C8CC-4DA4-8B9A-462542EDB2A2}"/>
              </a:ext>
            </a:extLst>
          </p:cNvPr>
          <p:cNvSpPr>
            <a:spLocks noGrp="1"/>
          </p:cNvSpPr>
          <p:nvPr>
            <p:ph type="title"/>
          </p:nvPr>
        </p:nvSpPr>
        <p:spPr>
          <a:xfrm>
            <a:off x="426128" y="288927"/>
            <a:ext cx="11575373" cy="679905"/>
          </a:xfrm>
        </p:spPr>
        <p:txBody>
          <a:bodyPr/>
          <a:lstStyle/>
          <a:p>
            <a:r>
              <a:rPr lang="en-US" sz="3600" b="1">
                <a:solidFill>
                  <a:srgbClr val="FFFFFF"/>
                </a:solidFill>
                <a:latin typeface="Segoe UI"/>
                <a:cs typeface="Calibri Light"/>
              </a:rPr>
              <a:t>Placement Consent Form: Identifying Required Placements</a:t>
            </a:r>
          </a:p>
        </p:txBody>
      </p:sp>
      <p:sp>
        <p:nvSpPr>
          <p:cNvPr id="11" name="TextBox 10">
            <a:extLst>
              <a:ext uri="{FF2B5EF4-FFF2-40B4-BE49-F238E27FC236}">
                <a16:creationId xmlns:a16="http://schemas.microsoft.com/office/drawing/2014/main" id="{4CE23765-62B4-0CB9-AFD5-3CBA4A13E8E1}"/>
              </a:ext>
            </a:extLst>
          </p:cNvPr>
          <p:cNvSpPr txBox="1"/>
          <p:nvPr/>
        </p:nvSpPr>
        <p:spPr>
          <a:xfrm>
            <a:off x="7265911" y="5212181"/>
            <a:ext cx="3259214"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3B6A"/>
                </a:solidFill>
                <a:effectLst/>
                <a:uLnTx/>
                <a:uFillTx/>
                <a:latin typeface="Segoe UI"/>
                <a:ea typeface="+mn-ea"/>
                <a:cs typeface="+mn-cs"/>
              </a:rPr>
              <a:t>https://www.doe.mass.edu/sped/ImproveIEP/consent-5-21/</a:t>
            </a:r>
          </a:p>
        </p:txBody>
      </p:sp>
      <p:pic>
        <p:nvPicPr>
          <p:cNvPr id="5" name="Picture 4" descr="Sample of New IEP Placement Consent Form">
            <a:extLst>
              <a:ext uri="{FF2B5EF4-FFF2-40B4-BE49-F238E27FC236}">
                <a16:creationId xmlns:a16="http://schemas.microsoft.com/office/drawing/2014/main" id="{957EA6EB-6A4F-6858-6EED-E5AAF5A490B4}"/>
              </a:ext>
            </a:extLst>
          </p:cNvPr>
          <p:cNvPicPr>
            <a:picLocks noChangeAspect="1"/>
          </p:cNvPicPr>
          <p:nvPr/>
        </p:nvPicPr>
        <p:blipFill rotWithShape="1">
          <a:blip r:embed="rId3"/>
          <a:srcRect l="10899" t="40192" r="8977" b="10952"/>
          <a:stretch/>
        </p:blipFill>
        <p:spPr bwMode="auto">
          <a:xfrm>
            <a:off x="7468" y="1979759"/>
            <a:ext cx="11749101" cy="417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780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5400" kern="1200">
                <a:solidFill>
                  <a:srgbClr val="FFFFFF"/>
                </a:solidFill>
                <a:latin typeface="+mj-lt"/>
                <a:ea typeface="+mj-ea"/>
                <a:cs typeface="+mj-cs"/>
              </a:rPr>
              <a:t>Today’s</a:t>
            </a:r>
            <a:br>
              <a:rPr lang="en-US" sz="5400" kern="1200">
                <a:solidFill>
                  <a:srgbClr val="FFFFFF"/>
                </a:solidFill>
                <a:latin typeface="+mj-lt"/>
                <a:ea typeface="+mj-ea"/>
                <a:cs typeface="+mj-cs"/>
              </a:rPr>
            </a:br>
            <a:r>
              <a:rPr lang="en-US" sz="5400" kern="1200">
                <a:solidFill>
                  <a:srgbClr val="FFFFFF"/>
                </a:solidFill>
                <a:latin typeface="+mj-lt"/>
                <a:ea typeface="+mj-ea"/>
                <a:cs typeface="+mj-cs"/>
              </a:rPr>
              <a:t>Agenda</a:t>
            </a: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17354706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CA3-C8CC-4DA4-8B9A-462542EDB2A2}"/>
              </a:ext>
            </a:extLst>
          </p:cNvPr>
          <p:cNvSpPr>
            <a:spLocks noGrp="1"/>
          </p:cNvSpPr>
          <p:nvPr>
            <p:ph type="title"/>
          </p:nvPr>
        </p:nvSpPr>
        <p:spPr/>
        <p:txBody>
          <a:bodyPr/>
          <a:lstStyle/>
          <a:p>
            <a:r>
              <a:rPr lang="en-US" sz="4000" b="1">
                <a:latin typeface="Segoe UI"/>
                <a:cs typeface="Calibri Light"/>
              </a:rPr>
              <a:t>Placement Consent Form: Early Childhood</a:t>
            </a:r>
          </a:p>
        </p:txBody>
      </p:sp>
      <p:pic>
        <p:nvPicPr>
          <p:cNvPr id="6" name="Picture 5" descr="Sample of Placement Consent Form: Early Childhood">
            <a:extLst>
              <a:ext uri="{FF2B5EF4-FFF2-40B4-BE49-F238E27FC236}">
                <a16:creationId xmlns:a16="http://schemas.microsoft.com/office/drawing/2014/main" id="{F08D7FB5-1087-BAC4-65DC-03AC6F32B379}"/>
              </a:ext>
            </a:extLst>
          </p:cNvPr>
          <p:cNvPicPr>
            <a:picLocks noChangeAspect="1"/>
          </p:cNvPicPr>
          <p:nvPr/>
        </p:nvPicPr>
        <p:blipFill rotWithShape="1">
          <a:blip r:embed="rId3"/>
          <a:srcRect l="19942" t="15253" r="21271" b="6622"/>
          <a:stretch/>
        </p:blipFill>
        <p:spPr bwMode="auto">
          <a:xfrm>
            <a:off x="0" y="1111305"/>
            <a:ext cx="7782820" cy="574669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4CE23765-62B4-0CB9-AFD5-3CBA4A13E8E1}"/>
              </a:ext>
            </a:extLst>
          </p:cNvPr>
          <p:cNvSpPr txBox="1"/>
          <p:nvPr/>
        </p:nvSpPr>
        <p:spPr>
          <a:xfrm>
            <a:off x="7849657" y="5281361"/>
            <a:ext cx="3259214"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3B6A"/>
                </a:solidFill>
                <a:effectLst/>
                <a:uLnTx/>
                <a:uFillTx/>
                <a:latin typeface="Segoe UI"/>
                <a:ea typeface="+mn-ea"/>
                <a:cs typeface="+mn-cs"/>
              </a:rPr>
              <a:t>https://www.doe.mass.edu/sped/ImproveIEP/consent-3-5/</a:t>
            </a:r>
          </a:p>
        </p:txBody>
      </p:sp>
    </p:spTree>
    <p:extLst>
      <p:ext uri="{BB962C8B-B14F-4D97-AF65-F5344CB8AC3E}">
        <p14:creationId xmlns:p14="http://schemas.microsoft.com/office/powerpoint/2010/main" val="200600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CA3-C8CC-4DA4-8B9A-462542EDB2A2}"/>
              </a:ext>
            </a:extLst>
          </p:cNvPr>
          <p:cNvSpPr>
            <a:spLocks noGrp="1"/>
          </p:cNvSpPr>
          <p:nvPr>
            <p:ph type="title"/>
          </p:nvPr>
        </p:nvSpPr>
        <p:spPr>
          <a:xfrm>
            <a:off x="567744" y="593727"/>
            <a:ext cx="11433757" cy="679905"/>
          </a:xfrm>
        </p:spPr>
        <p:txBody>
          <a:bodyPr/>
          <a:lstStyle/>
          <a:p>
            <a:r>
              <a:rPr lang="en-US" sz="3200" b="1">
                <a:latin typeface="Segoe UI"/>
                <a:cs typeface="Calibri Light"/>
              </a:rPr>
              <a:t>Placement Consent Form: Identifying Required Placements </a:t>
            </a:r>
            <a:br>
              <a:rPr lang="en-US" sz="3200" b="1">
                <a:latin typeface="Segoe UI"/>
                <a:cs typeface="Calibri Light" panose="020F0302020204030204" pitchFamily="34" charset="0"/>
              </a:rPr>
            </a:br>
            <a:r>
              <a:rPr lang="en-US" sz="3200" b="1">
                <a:latin typeface="Segoe UI"/>
                <a:cs typeface="Calibri Light"/>
              </a:rPr>
              <a:t>Early Childhood</a:t>
            </a:r>
          </a:p>
        </p:txBody>
      </p:sp>
      <p:sp>
        <p:nvSpPr>
          <p:cNvPr id="11" name="TextBox 10">
            <a:extLst>
              <a:ext uri="{FF2B5EF4-FFF2-40B4-BE49-F238E27FC236}">
                <a16:creationId xmlns:a16="http://schemas.microsoft.com/office/drawing/2014/main" id="{4CE23765-62B4-0CB9-AFD5-3CBA4A13E8E1}"/>
              </a:ext>
            </a:extLst>
          </p:cNvPr>
          <p:cNvSpPr txBox="1"/>
          <p:nvPr/>
        </p:nvSpPr>
        <p:spPr>
          <a:xfrm>
            <a:off x="7265911" y="5212181"/>
            <a:ext cx="3259214"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3B6A"/>
                </a:solidFill>
                <a:effectLst/>
                <a:uLnTx/>
                <a:uFillTx/>
                <a:latin typeface="Segoe UI"/>
                <a:ea typeface="+mn-ea"/>
                <a:cs typeface="+mn-cs"/>
              </a:rPr>
              <a:t>https://www.doe.mass.edu/sped/ImproveIEP/consent-3-5/</a:t>
            </a:r>
          </a:p>
        </p:txBody>
      </p:sp>
      <p:pic>
        <p:nvPicPr>
          <p:cNvPr id="1026" name="Picture 2" descr="Sample of Placement Consent Form New IEP">
            <a:extLst>
              <a:ext uri="{FF2B5EF4-FFF2-40B4-BE49-F238E27FC236}">
                <a16:creationId xmlns:a16="http://schemas.microsoft.com/office/drawing/2014/main" id="{F2026323-DD26-DF01-DE66-B5A85B0CB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79" y="3142575"/>
            <a:ext cx="11716242" cy="167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0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163F13-41EE-9D94-1720-3970E32A861B}"/>
              </a:ext>
            </a:extLst>
          </p:cNvPr>
          <p:cNvSpPr>
            <a:spLocks noGrp="1"/>
          </p:cNvSpPr>
          <p:nvPr>
            <p:ph type="title"/>
          </p:nvPr>
        </p:nvSpPr>
        <p:spPr/>
        <p:txBody>
          <a:bodyPr>
            <a:normAutofit/>
          </a:bodyPr>
          <a:lstStyle/>
          <a:p>
            <a:r>
              <a:rPr lang="en-US" b="1">
                <a:latin typeface="Segoe UI"/>
                <a:cs typeface="Arial"/>
              </a:rPr>
              <a:t>Continuing Support for the New IEP</a:t>
            </a:r>
          </a:p>
        </p:txBody>
      </p:sp>
      <p:sp>
        <p:nvSpPr>
          <p:cNvPr id="2" name="Content Placeholder 1">
            <a:extLst>
              <a:ext uri="{FF2B5EF4-FFF2-40B4-BE49-F238E27FC236}">
                <a16:creationId xmlns:a16="http://schemas.microsoft.com/office/drawing/2014/main" id="{C78CE0FE-8649-F355-CBF1-1B9A05BE6E5D}"/>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a:latin typeface="Arial"/>
                <a:cs typeface="Arial"/>
              </a:rPr>
              <a:t>Training (educators, students, families, advocates) </a:t>
            </a:r>
            <a:endParaRPr lang="en-US"/>
          </a:p>
          <a:p>
            <a:pPr>
              <a:buFont typeface="Wingdings" panose="05000000000000000000" pitchFamily="2" charset="2"/>
              <a:buChar char="Ø"/>
            </a:pPr>
            <a:r>
              <a:rPr lang="en-US">
                <a:latin typeface="Arial"/>
                <a:cs typeface="Arial"/>
              </a:rPr>
              <a:t>Resources</a:t>
            </a:r>
          </a:p>
          <a:p>
            <a:pPr marL="800100" lvl="1" indent="-342900">
              <a:spcBef>
                <a:spcPts val="0"/>
              </a:spcBef>
              <a:buFont typeface="Symbol" panose="05050102010706020507" pitchFamily="18" charset="2"/>
              <a:buChar char=""/>
            </a:pPr>
            <a:r>
              <a:rPr lang="en-US" sz="2600">
                <a:effectLst/>
                <a:latin typeface="Aptos" panose="020B0004020202020204" pitchFamily="34" charset="0"/>
                <a:ea typeface="Times New Roman" panose="02020603050405020304" pitchFamily="18" charset="0"/>
                <a:cs typeface="Aptos" panose="020B0004020202020204" pitchFamily="34" charset="0"/>
              </a:rPr>
              <a:t>Quick Reference Guide for Supporting English Learners with Disabilities</a:t>
            </a:r>
            <a:endParaRPr lang="en-US" sz="2600">
              <a:effectLst/>
              <a:latin typeface="Aptos" panose="020B0004020202020204" pitchFamily="34" charset="0"/>
              <a:ea typeface="Aptos" panose="020B0004020202020204" pitchFamily="34" charset="0"/>
              <a:cs typeface="Aptos" panose="020B0004020202020204" pitchFamily="34" charset="0"/>
            </a:endParaRPr>
          </a:p>
          <a:p>
            <a:pPr marL="800100" lvl="1" indent="-342900">
              <a:spcBef>
                <a:spcPts val="0"/>
              </a:spcBef>
              <a:buFont typeface="Symbol" panose="05050102010706020507" pitchFamily="18" charset="2"/>
              <a:buChar char=""/>
            </a:pPr>
            <a:r>
              <a:rPr lang="en-US" sz="2600">
                <a:effectLst/>
                <a:latin typeface="Aptos"/>
                <a:ea typeface="Times New Roman" panose="02020603050405020304" pitchFamily="18" charset="0"/>
                <a:cs typeface="Aptos" panose="020B0004020202020204" pitchFamily="34" charset="0"/>
              </a:rPr>
              <a:t>Quick Reference Guide for Transition Planning</a:t>
            </a:r>
            <a:endParaRPr lang="en-US" sz="2600">
              <a:effectLst/>
              <a:latin typeface="Aptos"/>
              <a:ea typeface="Aptos" panose="020B0004020202020204" pitchFamily="34" charset="0"/>
              <a:cs typeface="Aptos" panose="020B0004020202020204" pitchFamily="34" charset="0"/>
            </a:endParaRPr>
          </a:p>
          <a:p>
            <a:pPr marL="800100" lvl="1" indent="-342900">
              <a:spcBef>
                <a:spcPts val="0"/>
              </a:spcBef>
              <a:buFont typeface="Symbol" panose="05050102010706020507" pitchFamily="18" charset="2"/>
              <a:buChar char=""/>
            </a:pPr>
            <a:r>
              <a:rPr lang="en-US" sz="2600">
                <a:effectLst/>
                <a:latin typeface="Aptos"/>
                <a:ea typeface="Aptos" panose="020B0004020202020204" pitchFamily="34" charset="0"/>
                <a:cs typeface="Aptos" panose="020B0004020202020204" pitchFamily="34" charset="0"/>
              </a:rPr>
              <a:t>Quick Reference Guide for Parents</a:t>
            </a:r>
          </a:p>
          <a:p>
            <a:pPr marL="800100" lvl="1" indent="-342900">
              <a:spcBef>
                <a:spcPts val="0"/>
              </a:spcBef>
              <a:buFont typeface="Symbol" panose="05050102010706020507" pitchFamily="18" charset="2"/>
              <a:buChar char=""/>
            </a:pPr>
            <a:r>
              <a:rPr lang="en-US" sz="2600">
                <a:effectLst/>
                <a:latin typeface="Aptos"/>
                <a:ea typeface="Times New Roman" panose="02020603050405020304" pitchFamily="18" charset="0"/>
                <a:cs typeface="Aptos" panose="020B0004020202020204" pitchFamily="34" charset="0"/>
              </a:rPr>
              <a:t>Discussion Questions for Getting Ready for My Yearly IEP Meeting</a:t>
            </a:r>
          </a:p>
          <a:p>
            <a:pPr marL="800100" lvl="1" indent="-342900">
              <a:spcBef>
                <a:spcPts val="0"/>
              </a:spcBef>
              <a:buFont typeface="Symbol" panose="05050102010706020507" pitchFamily="18" charset="2"/>
              <a:buChar char=""/>
            </a:pPr>
            <a:r>
              <a:rPr lang="en-US" sz="2600">
                <a:latin typeface="Aptos"/>
                <a:ea typeface="Aptos" panose="020B0004020202020204" pitchFamily="34" charset="0"/>
                <a:cs typeface="Aptos" panose="020B0004020202020204" pitchFamily="34" charset="0"/>
              </a:rPr>
              <a:t>Updated High School Sample IEP</a:t>
            </a:r>
            <a:endParaRPr lang="en-US" sz="2600">
              <a:latin typeface="Aptos"/>
            </a:endParaRPr>
          </a:p>
          <a:p>
            <a:pPr>
              <a:buFont typeface="Wingdings" panose="05000000000000000000" pitchFamily="2" charset="2"/>
              <a:buChar char="Ø"/>
            </a:pPr>
            <a:r>
              <a:rPr lang="en-US" sz="2800">
                <a:latin typeface="Aptos"/>
                <a:ea typeface="Aptos" panose="020B0004020202020204" pitchFamily="34" charset="0"/>
                <a:cs typeface="Aptos" panose="020B0004020202020204" pitchFamily="34" charset="0"/>
              </a:rPr>
              <a:t>Assessment</a:t>
            </a:r>
            <a:r>
              <a:rPr lang="en-US" sz="2800">
                <a:effectLst/>
                <a:latin typeface="Aptos"/>
                <a:ea typeface="Aptos" panose="020B0004020202020204" pitchFamily="34" charset="0"/>
                <a:cs typeface="Aptos" panose="020B0004020202020204" pitchFamily="34" charset="0"/>
              </a:rPr>
              <a:t> of all</a:t>
            </a:r>
            <a:r>
              <a:rPr lang="en-US" sz="2800">
                <a:latin typeface="Aptos"/>
                <a:ea typeface="Aptos" panose="020B0004020202020204" pitchFamily="34" charset="0"/>
                <a:cs typeface="Aptos" panose="020B0004020202020204" pitchFamily="34" charset="0"/>
              </a:rPr>
              <a:t> remaining IEP forms to determine next steps</a:t>
            </a:r>
            <a:endParaRPr lang="en-US" sz="2800">
              <a:effectLst/>
              <a:latin typeface="Aptos"/>
              <a:ea typeface="Aptos" panose="020B0004020202020204" pitchFamily="34" charset="0"/>
              <a:cs typeface="Aptos" panose="020B0004020202020204" pitchFamily="34" charset="0"/>
            </a:endParaRPr>
          </a:p>
          <a:p>
            <a:pPr lvl="1"/>
            <a:endParaRPr lang="en-US">
              <a:latin typeface="Arial"/>
              <a:cs typeface="Arial"/>
            </a:endParaRPr>
          </a:p>
          <a:p>
            <a:pPr marL="514350" indent="-514350">
              <a:buAutoNum type="arabicPeriod" startAt="3"/>
            </a:pPr>
            <a:endParaRPr lang="en-US">
              <a:latin typeface="Arial"/>
              <a:cs typeface="Arial"/>
            </a:endParaRPr>
          </a:p>
          <a:p>
            <a:pPr marL="0" indent="0">
              <a:buNone/>
            </a:pPr>
            <a:endParaRPr lang="en-US"/>
          </a:p>
          <a:p>
            <a:pPr marL="0" indent="0">
              <a:buNone/>
            </a:pPr>
            <a:endParaRPr lang="en-US"/>
          </a:p>
        </p:txBody>
      </p:sp>
    </p:spTree>
    <p:extLst>
      <p:ext uri="{BB962C8B-B14F-4D97-AF65-F5344CB8AC3E}">
        <p14:creationId xmlns:p14="http://schemas.microsoft.com/office/powerpoint/2010/main" val="169932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251E8-28EC-D508-10AD-0EE622106ADA}"/>
              </a:ext>
            </a:extLst>
          </p:cNvPr>
          <p:cNvSpPr>
            <a:spLocks noGrp="1"/>
          </p:cNvSpPr>
          <p:nvPr>
            <p:ph type="title"/>
          </p:nvPr>
        </p:nvSpPr>
        <p:spPr/>
        <p:txBody>
          <a:bodyPr/>
          <a:lstStyle/>
          <a:p>
            <a:r>
              <a:rPr lang="en-US" dirty="0"/>
              <a:t>.</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vert="horz" lIns="91440" tIns="45720" rIns="91440" bIns="45720" rtlCol="0" anchor="t">
            <a:normAutofit/>
          </a:bodyPr>
          <a:lstStyle/>
          <a:p>
            <a:pPr marL="0" indent="0">
              <a:buNone/>
            </a:pPr>
            <a:r>
              <a:rPr lang="en-US">
                <a:latin typeface="Calibri"/>
                <a:cs typeface="Arial"/>
              </a:rPr>
              <a:t>In the latter situation, the new LEA may extend the 30-day timeframe only if: (1) it is making sufficient progress to ensure prompt completion of the evaluation; and (2) the parent and the new public agency agree to a specific time when the evaluation will be completed.</a:t>
            </a:r>
          </a:p>
          <a:p>
            <a:endParaRPr lang="en-US">
              <a:latin typeface="Calibri"/>
            </a:endParaRPr>
          </a:p>
        </p:txBody>
      </p:sp>
      <p:pic>
        <p:nvPicPr>
          <p:cNvPr id="5" name="Picture 4">
            <a:extLst>
              <a:ext uri="{FF2B5EF4-FFF2-40B4-BE49-F238E27FC236}">
                <a16:creationId xmlns:a16="http://schemas.microsoft.com/office/drawing/2014/main" id="{932CCBF9-1AF7-4C60-1919-ACFF1D6D5A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586"/>
            <a:ext cx="12192000" cy="6846827"/>
          </a:xfrm>
          <a:prstGeom prst="rect">
            <a:avLst/>
          </a:prstGeom>
        </p:spPr>
      </p:pic>
    </p:spTree>
    <p:extLst>
      <p:ext uri="{BB962C8B-B14F-4D97-AF65-F5344CB8AC3E}">
        <p14:creationId xmlns:p14="http://schemas.microsoft.com/office/powerpoint/2010/main" val="213289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33399" y="802345"/>
            <a:ext cx="10515600" cy="1093686"/>
          </a:xfrm>
        </p:spPr>
        <p:txBody>
          <a:bodyPr>
            <a:noAutofit/>
          </a:bodyPr>
          <a:lstStyle/>
          <a:p>
            <a:r>
              <a:rPr lang="en-US" sz="3600" b="1">
                <a:latin typeface="Segoe UI"/>
                <a:cs typeface="Arial"/>
              </a:rPr>
              <a:t>Participation Cap for Alternate Assessments Based on Alternate Achievement Standards</a:t>
            </a:r>
            <a:endParaRPr lang="en-US" sz="3600">
              <a:latin typeface="Segoe UI"/>
              <a:cs typeface="Arial"/>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4294967295"/>
          </p:nvPr>
        </p:nvSpPr>
        <p:spPr>
          <a:xfrm>
            <a:off x="533399" y="1896030"/>
            <a:ext cx="10515600" cy="4359373"/>
          </a:xfrm>
        </p:spPr>
        <p:txBody>
          <a:bodyPr vert="horz" lIns="91440" tIns="45720" rIns="91440" bIns="45720" rtlCol="0" anchor="t">
            <a:normAutofit fontScale="92500" lnSpcReduction="10000"/>
          </a:bodyPr>
          <a:lstStyle/>
          <a:p>
            <a:pPr marL="0" indent="0">
              <a:lnSpc>
                <a:spcPct val="110000"/>
              </a:lnSpc>
              <a:spcBef>
                <a:spcPts val="0"/>
              </a:spcBef>
              <a:buClr>
                <a:schemeClr val="accent2"/>
              </a:buClr>
              <a:buNone/>
            </a:pPr>
            <a:r>
              <a:rPr lang="en-US">
                <a:latin typeface="+mn-lt"/>
                <a:cs typeface="Arial"/>
              </a:rPr>
              <a:t>"</a:t>
            </a:r>
            <a:r>
              <a:rPr lang="en-US" sz="2800">
                <a:latin typeface="+mn-lt"/>
                <a:cs typeface="Arial"/>
              </a:rPr>
              <a:t>The total number of students assessed in a subject using an alternate assessment aligned with </a:t>
            </a:r>
            <a:r>
              <a:rPr lang="en-US" sz="2800" i="1">
                <a:latin typeface="+mn-lt"/>
                <a:cs typeface="Arial"/>
              </a:rPr>
              <a:t>alternate academic achievement standards</a:t>
            </a:r>
            <a:r>
              <a:rPr lang="en-US" sz="2800">
                <a:latin typeface="+mn-lt"/>
                <a:cs typeface="Arial"/>
              </a:rPr>
              <a:t>…may not exceed 1 percent of the total number of students in the state who are assessed in that subject.”</a:t>
            </a:r>
          </a:p>
          <a:p>
            <a:pPr lvl="1">
              <a:lnSpc>
                <a:spcPct val="110000"/>
              </a:lnSpc>
              <a:spcBef>
                <a:spcPts val="600"/>
              </a:spcBef>
              <a:buClr>
                <a:schemeClr val="accent2"/>
              </a:buClr>
            </a:pPr>
            <a:r>
              <a:rPr lang="en-US" sz="2600">
                <a:latin typeface="+mn-lt"/>
                <a:cs typeface="Arial"/>
              </a:rPr>
              <a:t>Defines 1% based on total number of students assessed in a subject</a:t>
            </a:r>
          </a:p>
          <a:p>
            <a:pPr lvl="1">
              <a:lnSpc>
                <a:spcPct val="110000"/>
              </a:lnSpc>
              <a:spcBef>
                <a:spcPts val="600"/>
              </a:spcBef>
              <a:buClr>
                <a:schemeClr val="accent2"/>
              </a:buClr>
            </a:pPr>
            <a:r>
              <a:rPr lang="en-US" sz="2600" b="1">
                <a:latin typeface="+mn-lt"/>
                <a:cs typeface="Arial"/>
              </a:rPr>
              <a:t>Districts</a:t>
            </a:r>
            <a:r>
              <a:rPr lang="en-US" sz="2600">
                <a:latin typeface="+mn-lt"/>
                <a:cs typeface="Arial"/>
              </a:rPr>
              <a:t> may exceed 1% of all assessed students if justification is provided.</a:t>
            </a:r>
          </a:p>
          <a:p>
            <a:pPr lvl="2">
              <a:lnSpc>
                <a:spcPct val="110000"/>
              </a:lnSpc>
              <a:spcBef>
                <a:spcPts val="600"/>
              </a:spcBef>
              <a:buClr>
                <a:schemeClr val="accent2"/>
              </a:buClr>
            </a:pPr>
            <a:r>
              <a:rPr lang="en-US">
                <a:latin typeface="+mn-lt"/>
                <a:cs typeface="Arial"/>
              </a:rPr>
              <a:t>Districts must address any disproportional representation of students from all subgroups taking the MCAS-Alt.</a:t>
            </a:r>
          </a:p>
          <a:p>
            <a:pPr lvl="1">
              <a:lnSpc>
                <a:spcPct val="110000"/>
              </a:lnSpc>
              <a:spcBef>
                <a:spcPts val="600"/>
              </a:spcBef>
              <a:buClr>
                <a:schemeClr val="accent2"/>
              </a:buClr>
            </a:pPr>
            <a:r>
              <a:rPr lang="en-US" sz="2600" b="1">
                <a:latin typeface="+mn-lt"/>
                <a:cs typeface="Arial"/>
              </a:rPr>
              <a:t>States </a:t>
            </a:r>
            <a:r>
              <a:rPr lang="en-US" sz="2600">
                <a:latin typeface="+mn-lt"/>
                <a:cs typeface="Arial"/>
              </a:rPr>
              <a:t>may exceed 1%, if a one-year waiver was granted based on assessing 95% of students and other factors.</a:t>
            </a:r>
          </a:p>
          <a:p>
            <a:endParaRPr lang="en-US"/>
          </a:p>
        </p:txBody>
      </p:sp>
    </p:spTree>
    <p:extLst>
      <p:ext uri="{BB962C8B-B14F-4D97-AF65-F5344CB8AC3E}">
        <p14:creationId xmlns:p14="http://schemas.microsoft.com/office/powerpoint/2010/main" val="377832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D72FAE-E9D9-4998-955B-CDF724199E15}"/>
              </a:ext>
            </a:extLst>
          </p:cNvPr>
          <p:cNvSpPr txBox="1"/>
          <p:nvPr/>
        </p:nvSpPr>
        <p:spPr>
          <a:xfrm>
            <a:off x="650449" y="1399212"/>
            <a:ext cx="11034732" cy="4387355"/>
          </a:xfrm>
          <a:prstGeom prst="rect">
            <a:avLst/>
          </a:prstGeom>
          <a:noFill/>
        </p:spPr>
        <p:txBody>
          <a:bodyPr wrap="square">
            <a:spAutoFit/>
          </a:bodyPr>
          <a:lstStyle/>
          <a:p>
            <a:pPr marR="390525">
              <a:spcBef>
                <a:spcPts val="600"/>
              </a:spcBef>
              <a:spcAft>
                <a:spcPts val="0"/>
              </a:spcAft>
            </a:pPr>
            <a:r>
              <a:rPr lang="en-US" sz="2400" spc="-15">
                <a:effectLst/>
                <a:ea typeface="Times New Roman" panose="02020603050405020304" pitchFamily="18" charset="0"/>
                <a:cs typeface="Arial" panose="020B0604020202020204" pitchFamily="34" charset="0"/>
              </a:rPr>
              <a:t>“</a:t>
            </a:r>
            <a:r>
              <a:rPr lang="en-US" sz="2400" spc="-10">
                <a:effectLst/>
                <a:ea typeface="Times New Roman" panose="02020603050405020304" pitchFamily="18" charset="0"/>
                <a:cs typeface="Arial" panose="020B0604020202020204" pitchFamily="34" charset="0"/>
              </a:rPr>
              <a:t>S</a:t>
            </a:r>
            <a:r>
              <a:rPr lang="en-US" sz="2400" spc="-10">
                <a:ea typeface="Times New Roman" panose="02020603050405020304" pitchFamily="18" charset="0"/>
                <a:cs typeface="Arial" panose="020B0604020202020204" pitchFamily="34" charset="0"/>
              </a:rPr>
              <a:t>tates </a:t>
            </a:r>
            <a:r>
              <a:rPr lang="en-US" sz="2400" spc="-10">
                <a:effectLst/>
                <a:ea typeface="Times New Roman" panose="02020603050405020304" pitchFamily="18" charset="0"/>
                <a:cs typeface="Arial" panose="020B0604020202020204" pitchFamily="34" charset="0"/>
              </a:rPr>
              <a:t>that adopt Alternate Assessment based on Alternate Achievement Standards must create a definition for students with the </a:t>
            </a:r>
            <a:r>
              <a:rPr lang="en-US" sz="2400" b="1" spc="-10">
                <a:effectLst/>
                <a:ea typeface="Times New Roman" panose="02020603050405020304" pitchFamily="18" charset="0"/>
                <a:cs typeface="Arial" panose="020B0604020202020204" pitchFamily="34" charset="0"/>
              </a:rPr>
              <a:t>most</a:t>
            </a:r>
            <a:r>
              <a:rPr lang="en-US" sz="2400" spc="-10">
                <a:effectLst/>
                <a:ea typeface="Times New Roman" panose="02020603050405020304" pitchFamily="18" charset="0"/>
                <a:cs typeface="Arial" panose="020B0604020202020204" pitchFamily="34" charset="0"/>
              </a:rPr>
              <a:t> significant cognitive disabilities.”</a:t>
            </a:r>
          </a:p>
          <a:p>
            <a:pPr marL="457200" marR="390525" indent="-228600">
              <a:spcBef>
                <a:spcPts val="600"/>
              </a:spcBef>
              <a:buClr>
                <a:schemeClr val="accent2"/>
              </a:buClr>
              <a:buFont typeface="Arial" panose="020B0604020202020204" pitchFamily="34" charset="0"/>
              <a:buChar char="•"/>
            </a:pPr>
            <a:r>
              <a:rPr lang="en-US" sz="2400" u="sng" spc="-10">
                <a:solidFill>
                  <a:srgbClr val="0000FF"/>
                </a:solidFill>
                <a:ea typeface="Calibri" panose="020F0502020204030204" pitchFamily="34" charset="0"/>
                <a:cs typeface="Arial" panose="020B0604020202020204" pitchFamily="34" charset="0"/>
                <a:hlinkClick r:id="rId2"/>
              </a:rPr>
              <a:t>Further in </a:t>
            </a:r>
            <a:r>
              <a:rPr lang="en-US" sz="2400" u="sng">
                <a:solidFill>
                  <a:srgbClr val="0000FF"/>
                </a:solidFill>
                <a:effectLst/>
                <a:ea typeface="Calibri" panose="020F0502020204030204" pitchFamily="34" charset="0"/>
                <a:cs typeface="Arial" panose="020B0604020202020204" pitchFamily="34" charset="0"/>
                <a:hlinkClick r:id="rId2"/>
              </a:rPr>
              <a:t>34 CFR § 200.6 - Inclusion of all students</a:t>
            </a:r>
            <a:endParaRPr lang="en-US" sz="2400">
              <a:effectLst/>
              <a:ea typeface="Calibri" panose="020F0502020204030204" pitchFamily="34" charset="0"/>
              <a:cs typeface="Arial" panose="020B0604020202020204" pitchFamily="34" charset="0"/>
            </a:endParaRPr>
          </a:p>
          <a:p>
            <a:pPr marR="390525" lvl="1" indent="-228600"/>
            <a:r>
              <a:rPr lang="en-US" sz="2400">
                <a:ea typeface="Calibri" panose="020F0502020204030204" pitchFamily="34" charset="0"/>
                <a:cs typeface="Arial" panose="020B0604020202020204" pitchFamily="34" charset="0"/>
              </a:rPr>
              <a:t>	</a:t>
            </a:r>
            <a:r>
              <a:rPr lang="en-US" sz="2400">
                <a:effectLst/>
                <a:ea typeface="Calibri" panose="020F0502020204030204" pitchFamily="34" charset="0"/>
                <a:cs typeface="Arial" panose="020B0604020202020204" pitchFamily="34" charset="0"/>
              </a:rPr>
              <a:t>the State must . . . monitor implementation of clear and appropriate guidelines for IEP teams to apply in determining, </a:t>
            </a:r>
            <a:r>
              <a:rPr lang="en-US" sz="2400" b="1">
                <a:effectLst/>
                <a:ea typeface="Calibri" panose="020F0502020204030204" pitchFamily="34" charset="0"/>
                <a:cs typeface="Arial" panose="020B0604020202020204" pitchFamily="34" charset="0"/>
              </a:rPr>
              <a:t>on a case-by-case basis</a:t>
            </a:r>
            <a:r>
              <a:rPr lang="en-US" sz="2400">
                <a:effectLst/>
                <a:ea typeface="Calibri" panose="020F0502020204030204" pitchFamily="34" charset="0"/>
                <a:cs typeface="Arial" panose="020B0604020202020204" pitchFamily="34" charset="0"/>
              </a:rPr>
              <a:t>, which students with the most significant cognitive disabilities will be assessed based on alternate academic achievement standards. </a:t>
            </a:r>
            <a:r>
              <a:rPr lang="en-US" sz="2400" b="1">
                <a:effectLst/>
                <a:ea typeface="Calibri" panose="020F0502020204030204" pitchFamily="34" charset="0"/>
                <a:cs typeface="Arial" panose="020B0604020202020204" pitchFamily="34" charset="0"/>
              </a:rPr>
              <a:t>Such guidelines must include a State definition of students with the most significant cognitive disabilities that addresses factors related to cognitive functioning and adaptive behavior . . .</a:t>
            </a:r>
            <a:endParaRPr lang="en-US" sz="2000">
              <a:effectLst/>
              <a:ea typeface="Calibri" panose="020F0502020204030204" pitchFamily="34" charset="0"/>
              <a:cs typeface="Arial" panose="020B0604020202020204" pitchFamily="34" charset="0"/>
            </a:endParaRPr>
          </a:p>
          <a:p>
            <a:pPr marR="390525">
              <a:lnSpc>
                <a:spcPct val="115000"/>
              </a:lnSpc>
              <a:spcAft>
                <a:spcPts val="0"/>
              </a:spcAft>
            </a:pPr>
            <a:r>
              <a:rPr lang="en-US" sz="1400" spc="-10">
                <a:ea typeface="Times New Roman" panose="02020603050405020304" pitchFamily="18" charset="0"/>
                <a:cs typeface="Arial" panose="020B0604020202020204" pitchFamily="34" charset="0"/>
              </a:rPr>
              <a:t>References for additional information</a:t>
            </a:r>
          </a:p>
          <a:p>
            <a:pPr marL="0" lvl="2">
              <a:buFont typeface="Arial" panose="020B0604020202020204" pitchFamily="34" charset="0"/>
              <a:buChar char="•"/>
            </a:pPr>
            <a:r>
              <a:rPr lang="en-US" sz="1400" u="sng">
                <a:solidFill>
                  <a:srgbClr val="0000FF"/>
                </a:solidFill>
                <a:ea typeface="Calibri" panose="020F0502020204030204" pitchFamily="34" charset="0"/>
                <a:cs typeface="Arial" panose="020B0604020202020204" pitchFamily="34" charset="0"/>
                <a:hlinkClick r:id="rId3"/>
              </a:rPr>
              <a:t>NCEO Reports: Alternate Assessments for Students with Significant Cognitive Disabilities: Participation Guidelines and Definitions (#406)</a:t>
            </a:r>
            <a:endParaRPr lang="en-US" sz="1400" u="sng">
              <a:solidFill>
                <a:srgbClr val="0000FF"/>
              </a:solidFill>
              <a:ea typeface="Calibri" panose="020F0502020204030204" pitchFamily="34" charset="0"/>
              <a:cs typeface="Arial" panose="020B0604020202020204" pitchFamily="34" charset="0"/>
            </a:endParaRPr>
          </a:p>
          <a:p>
            <a:pPr marL="0" lvl="2">
              <a:buFont typeface="Arial" panose="020B0604020202020204" pitchFamily="34" charset="0"/>
              <a:buChar char="•"/>
            </a:pPr>
            <a:r>
              <a:rPr lang="en-US" sz="1400" u="sng">
                <a:solidFill>
                  <a:srgbClr val="0000FF"/>
                </a:solidFill>
                <a:ea typeface="Calibri" panose="020F0502020204030204" pitchFamily="34" charset="0"/>
                <a:cs typeface="Arial" panose="020B0604020202020204" pitchFamily="34" charset="0"/>
                <a:hlinkClick r:id="rId4"/>
              </a:rPr>
              <a:t>NCEO Reports: 2018-19 Participation Guidelines and Definitions for Alternate Assessments based on Alternate Academic Achievement Standards (#415)</a:t>
            </a:r>
            <a:endParaRPr lang="en-US"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6BE6D61-5587-4360-8058-677E25CBB790}"/>
              </a:ext>
            </a:extLst>
          </p:cNvPr>
          <p:cNvSpPr>
            <a:spLocks noGrp="1"/>
          </p:cNvSpPr>
          <p:nvPr>
            <p:ph type="title"/>
          </p:nvPr>
        </p:nvSpPr>
        <p:spPr>
          <a:xfrm>
            <a:off x="650449" y="596591"/>
            <a:ext cx="10515600" cy="1093686"/>
          </a:xfrm>
        </p:spPr>
        <p:txBody>
          <a:bodyPr>
            <a:normAutofit/>
          </a:bodyPr>
          <a:lstStyle/>
          <a:p>
            <a:r>
              <a:rPr lang="en-US" sz="3600" b="1">
                <a:latin typeface="Segoe UI"/>
                <a:cs typeface="Arial"/>
              </a:rPr>
              <a:t>Revised Participation Criteria</a:t>
            </a:r>
          </a:p>
        </p:txBody>
      </p:sp>
    </p:spTree>
    <p:extLst>
      <p:ext uri="{BB962C8B-B14F-4D97-AF65-F5344CB8AC3E}">
        <p14:creationId xmlns:p14="http://schemas.microsoft.com/office/powerpoint/2010/main" val="373181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488577" y="847168"/>
            <a:ext cx="11407588" cy="1093686"/>
          </a:xfrm>
        </p:spPr>
        <p:txBody>
          <a:bodyPr>
            <a:noAutofit/>
          </a:bodyPr>
          <a:lstStyle/>
          <a:p>
            <a:r>
              <a:rPr lang="en-US" sz="3600" b="1">
                <a:latin typeface="Segoe UI"/>
                <a:cs typeface="Arial"/>
              </a:rPr>
              <a:t>Definition of “Students with the Most Significant Cognitive Disabilities” for Assessment Purposes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4294967295"/>
          </p:nvPr>
        </p:nvSpPr>
        <p:spPr>
          <a:xfrm>
            <a:off x="488577" y="1940854"/>
            <a:ext cx="10578540" cy="4594417"/>
          </a:xfrm>
        </p:spPr>
        <p:txBody>
          <a:bodyPr vert="horz" lIns="91440" tIns="45720" rIns="91440" bIns="45720" rtlCol="0" anchor="t">
            <a:normAutofit fontScale="85000" lnSpcReduction="10000"/>
          </a:bodyPr>
          <a:lstStyle/>
          <a:p>
            <a:pPr marL="0" indent="0" fontAlgn="base">
              <a:spcBef>
                <a:spcPts val="0"/>
              </a:spcBef>
              <a:buClr>
                <a:schemeClr val="accent2"/>
              </a:buClr>
              <a:buNone/>
            </a:pPr>
            <a:r>
              <a:rPr lang="en-US" sz="2400">
                <a:effectLst/>
                <a:latin typeface="+mn-lt"/>
                <a:ea typeface="Times New Roman" panose="02020603050405020304" pitchFamily="18" charset="0"/>
                <a:cs typeface="Arial"/>
              </a:rPr>
              <a:t>Massachusetts defines “</a:t>
            </a:r>
            <a:r>
              <a:rPr lang="en-US" sz="2400">
                <a:effectLst/>
                <a:latin typeface="+mn-lt"/>
                <a:ea typeface="Times New Roman" panose="02020603050405020304" pitchFamily="18" charset="0"/>
                <a:cs typeface="Arial"/>
                <a:hlinkClick r:id="rId2"/>
              </a:rPr>
              <a:t>students with the most significant cognitive disabilities</a:t>
            </a:r>
            <a:r>
              <a:rPr lang="en-US" sz="2400">
                <a:effectLst/>
                <a:latin typeface="+mn-lt"/>
                <a:ea typeface="Times New Roman" panose="02020603050405020304" pitchFamily="18" charset="0"/>
                <a:cs typeface="Arial"/>
              </a:rPr>
              <a:t>” as students who:   </a:t>
            </a:r>
          </a:p>
          <a:p>
            <a:pPr fontAlgn="base">
              <a:spcBef>
                <a:spcPts val="0"/>
              </a:spcBef>
              <a:buClr>
                <a:schemeClr val="accent2"/>
              </a:buClr>
            </a:pPr>
            <a:endParaRPr lang="en-US" sz="2400">
              <a:latin typeface="+mn-lt"/>
              <a:ea typeface="Times New Roman" panose="02020603050405020304" pitchFamily="18" charset="0"/>
            </a:endParaRPr>
          </a:p>
          <a:p>
            <a:pPr lvl="1" fontAlgn="base">
              <a:spcBef>
                <a:spcPts val="800"/>
              </a:spcBef>
              <a:spcAft>
                <a:spcPts val="600"/>
              </a:spcAft>
              <a:buClr>
                <a:schemeClr val="accent2"/>
              </a:buClr>
            </a:pPr>
            <a:r>
              <a:rPr lang="en-US">
                <a:effectLst/>
                <a:latin typeface="+mn-lt"/>
                <a:ea typeface="Times New Roman" panose="02020603050405020304" pitchFamily="18" charset="0"/>
                <a:cs typeface="Arial"/>
              </a:rPr>
              <a:t>have cognitive disabilities evidenced by significant delays in attaining age-level academic achievement standards, even with systematic, extensive individually designed instruction, related services, and modifications; and </a:t>
            </a:r>
          </a:p>
          <a:p>
            <a:pPr lvl="1" fontAlgn="base">
              <a:spcBef>
                <a:spcPts val="800"/>
              </a:spcBef>
              <a:spcAft>
                <a:spcPts val="600"/>
              </a:spcAft>
              <a:buClr>
                <a:schemeClr val="accent2"/>
              </a:buClr>
            </a:pPr>
            <a:r>
              <a:rPr lang="en-US">
                <a:effectLst/>
                <a:latin typeface="+mn-lt"/>
                <a:ea typeface="Times New Roman" panose="02020603050405020304" pitchFamily="18" charset="0"/>
                <a:cs typeface="Arial"/>
              </a:rPr>
              <a:t>have cognitive disabilities that significantly impact their educational performance and ability to apply learning from one setting to another; and</a:t>
            </a:r>
          </a:p>
          <a:p>
            <a:pPr lvl="1" fontAlgn="base">
              <a:spcBef>
                <a:spcPts val="800"/>
              </a:spcBef>
              <a:spcAft>
                <a:spcPts val="600"/>
              </a:spcAft>
              <a:buClr>
                <a:schemeClr val="accent2"/>
              </a:buClr>
            </a:pPr>
            <a:r>
              <a:rPr lang="en-US">
                <a:effectLst/>
                <a:latin typeface="+mn-lt"/>
                <a:ea typeface="Times New Roman" panose="02020603050405020304" pitchFamily="18" charset="0"/>
                <a:cs typeface="Arial"/>
              </a:rPr>
              <a:t>require extensive, direct individualized instruction and substantial supports to achieve measurable gains on the challenging State academic content standards for the grade in which the student is enrolled; and</a:t>
            </a:r>
            <a:endParaRPr lang="en-US">
              <a:latin typeface="+mn-lt"/>
              <a:ea typeface="Times New Roman" panose="02020603050405020304" pitchFamily="18" charset="0"/>
              <a:cs typeface="Arial"/>
            </a:endParaRPr>
          </a:p>
          <a:p>
            <a:pPr lvl="1" fontAlgn="base">
              <a:spcBef>
                <a:spcPts val="800"/>
              </a:spcBef>
              <a:spcAft>
                <a:spcPts val="600"/>
              </a:spcAft>
              <a:buClr>
                <a:schemeClr val="accent2"/>
              </a:buClr>
            </a:pPr>
            <a:r>
              <a:rPr lang="en-US">
                <a:effectLst/>
                <a:latin typeface="+mn-lt"/>
                <a:ea typeface="Times New Roman" panose="02020603050405020304" pitchFamily="18" charset="0"/>
                <a:cs typeface="Arial"/>
              </a:rPr>
              <a:t>perform significantly below average in general cognitive functioning and adaptive behavior. This is defined as a student functioning </a:t>
            </a:r>
            <a:r>
              <a:rPr lang="en-US" b="1">
                <a:effectLst/>
                <a:latin typeface="+mn-lt"/>
                <a:ea typeface="Times New Roman" panose="02020603050405020304" pitchFamily="18" charset="0"/>
                <a:cs typeface="Arial"/>
              </a:rPr>
              <a:t>two or more standard deviations below the mean on commonly accepted norm-referenced assessments in both cognitive functioning and adaptive behavior</a:t>
            </a:r>
            <a:r>
              <a:rPr lang="en-US" b="1" i="1">
                <a:effectLst/>
                <a:latin typeface="+mn-lt"/>
                <a:ea typeface="Times New Roman" panose="02020603050405020304" pitchFamily="18" charset="0"/>
                <a:cs typeface="Arial"/>
              </a:rPr>
              <a:t> </a:t>
            </a:r>
            <a:r>
              <a:rPr lang="en-US" i="1">
                <a:effectLst/>
                <a:latin typeface="+mn-lt"/>
                <a:ea typeface="Times New Roman" panose="02020603050405020304" pitchFamily="18" charset="0"/>
                <a:cs typeface="Arial"/>
              </a:rPr>
              <a:t>(e.g., two or more adaptive skill areas such as daily living skills, communication, self-care, social skills, and academic skills). </a:t>
            </a:r>
            <a:r>
              <a:rPr lang="en-US">
                <a:effectLst/>
                <a:latin typeface="+mn-lt"/>
                <a:ea typeface="Times New Roman" panose="02020603050405020304" pitchFamily="18" charset="0"/>
                <a:cs typeface="Arial"/>
              </a:rPr>
              <a:t>    </a:t>
            </a:r>
          </a:p>
        </p:txBody>
      </p:sp>
    </p:spTree>
    <p:extLst>
      <p:ext uri="{BB962C8B-B14F-4D97-AF65-F5344CB8AC3E}">
        <p14:creationId xmlns:p14="http://schemas.microsoft.com/office/powerpoint/2010/main" val="282443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2213278-E7AA-2B88-DA58-B2874AC28D42}"/>
              </a:ext>
            </a:extLst>
          </p:cNvPr>
          <p:cNvSpPr txBox="1">
            <a:spLocks noGrp="1"/>
          </p:cNvSpPr>
          <p:nvPr>
            <p:ph type="title" idx="4294967295"/>
          </p:nvPr>
        </p:nvSpPr>
        <p:spPr>
          <a:xfrm>
            <a:off x="223764" y="698886"/>
            <a:ext cx="3254374" cy="5350829"/>
          </a:xfrm>
          <a:prstGeom prst="rect">
            <a:avLst/>
          </a:prstGeom>
          <a:noFill/>
          <a:ln w="19050">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4948B6"/>
                </a:solidFill>
                <a:effectLst/>
                <a:uLnTx/>
                <a:uFillTx/>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The </a:t>
            </a:r>
            <a:r>
              <a:rPr kumimoji="0" lang="en-US" sz="2400" b="0" i="1" u="none" strike="noStrike" kern="1200" cap="none" spc="0" normalizeH="0" baseline="0" noProof="0">
                <a:ln>
                  <a:noFill/>
                </a:ln>
                <a:solidFill>
                  <a:srgbClr val="4948B6"/>
                </a:solidFill>
                <a:effectLst/>
                <a:uLnTx/>
                <a:uFillTx/>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Alternate Assessment Participation Tool</a:t>
            </a:r>
            <a:r>
              <a:rPr kumimoji="0" lang="en-US" sz="2400" b="0" i="1" u="sng" strike="noStrike" kern="1200" cap="none" spc="0" normalizeH="0" baseline="0" noProof="0">
                <a:ln>
                  <a:noFill/>
                </a:ln>
                <a:solidFill>
                  <a:srgbClr val="4948B6"/>
                </a:solidFill>
                <a:effectLst/>
                <a:uLnTx/>
                <a:uFillTx/>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en-US" sz="2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is a companion document to assist IEP teams when deciding if a student may be eligible to participate in the </a:t>
            </a:r>
            <a:r>
              <a:rPr kumimoji="0" lang="en-US" sz="2400" b="0" i="0" u="none" strike="noStrike" kern="1200" cap="none" spc="0" normalizeH="0" baseline="0" noProof="0">
                <a:ln>
                  <a:noFill/>
                </a:ln>
                <a:solidFill>
                  <a:srgbClr val="4948B6"/>
                </a:solidFill>
                <a:effectLst/>
                <a:uLnTx/>
                <a:uFillTx/>
                <a:latin typeface="+mn-lt"/>
                <a:ea typeface="+mn-ea"/>
                <a:cs typeface="Arial" panose="020B0604020202020204" pitchFamily="34" charset="0"/>
                <a:hlinkClick r:id="rId4">
                  <a:extLst>
                    <a:ext uri="{A12FA001-AC4F-418D-AE19-62706E023703}">
                      <ahyp:hlinkClr xmlns:ahyp="http://schemas.microsoft.com/office/drawing/2018/hyperlinkcolor" val="tx"/>
                    </a:ext>
                  </a:extLst>
                </a:hlinkClick>
              </a:rPr>
              <a:t>MCAS-Alt</a:t>
            </a:r>
            <a:r>
              <a:rPr kumimoji="0" lang="en-US" sz="2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t>
            </a:r>
            <a:br>
              <a:rPr kumimoji="0" lang="en-US" sz="2400" b="0" i="0" u="none" strike="noStrike" kern="1200" cap="none" spc="0" normalizeH="0" baseline="0" noProof="0">
                <a:ln>
                  <a:noFill/>
                </a:ln>
                <a:solidFill>
                  <a:srgbClr val="002060"/>
                </a:solidFill>
                <a:effectLst/>
                <a:uLnTx/>
                <a:uFillTx/>
                <a:latin typeface="+mn-lt"/>
                <a:ea typeface="+mn-ea"/>
                <a:cs typeface="Arial" panose="020B0604020202020204" pitchFamily="34" charset="0"/>
              </a:rPr>
            </a:br>
            <a:endParaRPr kumimoji="0" lang="en-US" sz="2400" b="0" i="0" u="none" strike="noStrike" kern="1200" cap="none" spc="0" normalizeH="0" baseline="0" noProof="0">
              <a:ln>
                <a:noFill/>
              </a:ln>
              <a:solidFill>
                <a:srgbClr val="00206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If eligible, the student will participate in the assessment in </a:t>
            </a:r>
            <a:r>
              <a:rPr kumimoji="0" lang="en-US" sz="2400" b="0" i="0" u="sng" strike="noStrike" kern="1200" cap="none" spc="0" normalizeH="0" baseline="0" noProof="0">
                <a:ln>
                  <a:noFill/>
                </a:ln>
                <a:solidFill>
                  <a:srgbClr val="000000"/>
                </a:solidFill>
                <a:effectLst/>
                <a:uLnTx/>
                <a:uFillTx/>
                <a:latin typeface="+mn-lt"/>
                <a:ea typeface="+mn-ea"/>
                <a:cs typeface="Arial" panose="020B0604020202020204" pitchFamily="34" charset="0"/>
              </a:rPr>
              <a:t>all</a:t>
            </a:r>
            <a:r>
              <a:rPr kumimoji="0" lang="en-US" sz="2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 content areas required for their grade.</a:t>
            </a:r>
          </a:p>
        </p:txBody>
      </p:sp>
      <p:pic>
        <p:nvPicPr>
          <p:cNvPr id="8" name="Picture 7" descr="Alternate Assessment Participation Tool">
            <a:extLst>
              <a:ext uri="{FF2B5EF4-FFF2-40B4-BE49-F238E27FC236}">
                <a16:creationId xmlns:a16="http://schemas.microsoft.com/office/drawing/2014/main" id="{19D61066-CAE8-0D5E-D3E4-31D112E9B08B}"/>
              </a:ext>
            </a:extLst>
          </p:cNvPr>
          <p:cNvPicPr>
            <a:picLocks noChangeAspect="1"/>
          </p:cNvPicPr>
          <p:nvPr/>
        </p:nvPicPr>
        <p:blipFill rotWithShape="1">
          <a:blip r:embed="rId5"/>
          <a:srcRect b="4158"/>
          <a:stretch/>
        </p:blipFill>
        <p:spPr>
          <a:xfrm>
            <a:off x="3607722" y="37322"/>
            <a:ext cx="5300870" cy="6783355"/>
          </a:xfrm>
          <a:prstGeom prst="rect">
            <a:avLst/>
          </a:prstGeom>
          <a:ln w="19050">
            <a:solidFill>
              <a:srgbClr val="002060"/>
            </a:solidFill>
          </a:ln>
        </p:spPr>
      </p:pic>
    </p:spTree>
    <p:extLst>
      <p:ext uri="{BB962C8B-B14F-4D97-AF65-F5344CB8AC3E}">
        <p14:creationId xmlns:p14="http://schemas.microsoft.com/office/powerpoint/2010/main" val="12679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a:solidFill>
                  <a:srgbClr val="FFFFFF"/>
                </a:solidFill>
                <a:latin typeface="+mj-lt"/>
                <a:ea typeface="+mj-ea"/>
                <a:cs typeface="+mj-cs"/>
              </a:rPr>
              <a:t>General Supervision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Special Education Updates</a:t>
            </a:r>
          </a:p>
        </p:txBody>
      </p:sp>
      <p:cxnSp>
        <p:nvCxnSpPr>
          <p:cNvPr id="12"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3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r>
              <a:rPr lang="en-US" sz="3600" b="1">
                <a:latin typeface="Segoe UI"/>
                <a:cs typeface="Arial"/>
              </a:rPr>
              <a:t>2023-24 DESE/BSEA General Supervision Related </a:t>
            </a:r>
            <a:r>
              <a:rPr lang="en-US" sz="4000" b="1">
                <a:latin typeface="Segoe UI"/>
                <a:cs typeface="Arial"/>
              </a:rPr>
              <a:t>Updates</a:t>
            </a:r>
            <a:r>
              <a:rPr lang="en-US" sz="3600" b="1">
                <a:latin typeface="Segoe UI"/>
                <a:cs typeface="Arial"/>
              </a:rPr>
              <a:t> and Initiatives </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100" b="1" kern="1200">
                <a:solidFill>
                  <a:schemeClr val="tx1"/>
                </a:solidFill>
                <a:effectLst/>
                <a:latin typeface="+mj-lt"/>
                <a:ea typeface="+mj-ea"/>
                <a:cs typeface="+mj-cs"/>
              </a:rPr>
              <a:t>Special Education Leaders Meetings</a:t>
            </a:r>
            <a:r>
              <a:rPr lang="en-US" sz="5100" b="1" kern="1200">
                <a:solidFill>
                  <a:schemeClr val="tx1"/>
                </a:solidFill>
                <a:latin typeface="+mj-lt"/>
                <a:ea typeface="+mj-ea"/>
                <a:cs typeface="+mj-cs"/>
              </a:rPr>
              <a:t> </a:t>
            </a:r>
            <a:endParaRPr lang="en-US" sz="5100" kern="1200">
              <a:solidFill>
                <a:schemeClr val="tx1"/>
              </a:solidFill>
              <a:latin typeface="+mj-lt"/>
              <a:ea typeface="+mj-ea"/>
              <a:cs typeface="+mj-cs"/>
            </a:endParaRPr>
          </a:p>
        </p:txBody>
      </p:sp>
      <p:cxnSp>
        <p:nvCxnSpPr>
          <p:cNvPr id="32"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D72FAE-E9D9-4998-955B-CDF724199E15}"/>
              </a:ext>
            </a:extLst>
          </p:cNvPr>
          <p:cNvSpPr txBox="1"/>
          <p:nvPr/>
        </p:nvSpPr>
        <p:spPr>
          <a:xfrm>
            <a:off x="5296071" y="623275"/>
            <a:ext cx="5981513" cy="5912991"/>
          </a:xfrm>
          <a:prstGeom prst="rect">
            <a:avLst/>
          </a:prstGeom>
        </p:spPr>
        <p:txBody>
          <a:bodyPr vert="horz" lIns="91440" tIns="45720" rIns="91440" bIns="45720" rtlCol="0" anchor="ctr">
            <a:normAutofit/>
          </a:bodyPr>
          <a:lstStyle/>
          <a:p>
            <a:pPr marL="228600" marR="0" lvl="1">
              <a:lnSpc>
                <a:spcPct val="90000"/>
              </a:lnSpc>
              <a:spcBef>
                <a:spcPts val="0"/>
              </a:spcBef>
              <a:spcAft>
                <a:spcPts val="600"/>
              </a:spcAft>
            </a:pPr>
            <a:r>
              <a:rPr lang="en-US" sz="2000" b="1">
                <a:effectLst/>
                <a:cs typeface="Calibri"/>
              </a:rPr>
              <a:t>2023-2024</a:t>
            </a:r>
          </a:p>
          <a:p>
            <a:pPr marL="228600" lvl="1">
              <a:lnSpc>
                <a:spcPct val="90000"/>
              </a:lnSpc>
              <a:spcAft>
                <a:spcPts val="600"/>
              </a:spcAft>
            </a:pPr>
            <a:r>
              <a:rPr lang="en-US" sz="2000">
                <a:effectLst/>
              </a:rPr>
              <a:t>June 21, 2024 – </a:t>
            </a:r>
            <a:r>
              <a:rPr lang="en-US" sz="2000"/>
              <a:t>12 noon</a:t>
            </a:r>
            <a:r>
              <a:rPr lang="en-US" sz="2000">
                <a:effectLst/>
              </a:rPr>
              <a:t> to 1pm</a:t>
            </a:r>
            <a:endParaRPr lang="en-US" sz="2000">
              <a:effectLst/>
              <a:cs typeface="Calibri"/>
            </a:endParaRPr>
          </a:p>
          <a:p>
            <a:pPr marL="228600" marR="0" lvl="1">
              <a:lnSpc>
                <a:spcPct val="90000"/>
              </a:lnSpc>
              <a:spcBef>
                <a:spcPts val="0"/>
              </a:spcBef>
              <a:spcAft>
                <a:spcPts val="600"/>
              </a:spcAft>
            </a:pPr>
            <a:r>
              <a:rPr lang="en-US" sz="2000" b="1">
                <a:effectLst/>
              </a:rPr>
              <a:t>2024-2025 </a:t>
            </a:r>
            <a:r>
              <a:rPr lang="en-US" sz="2000" b="1" i="1">
                <a:effectLst/>
              </a:rPr>
              <a:t>Tentative</a:t>
            </a:r>
            <a:r>
              <a:rPr lang="en-US" sz="2000" b="1">
                <a:effectLst/>
              </a:rPr>
              <a:t> Schedule</a:t>
            </a:r>
          </a:p>
          <a:p>
            <a:pPr marL="228600" marR="0" lvl="1">
              <a:lnSpc>
                <a:spcPct val="90000"/>
              </a:lnSpc>
              <a:spcBef>
                <a:spcPts val="0"/>
              </a:spcBef>
              <a:spcAft>
                <a:spcPts val="600"/>
              </a:spcAft>
            </a:pPr>
            <a:r>
              <a:rPr lang="en-US" sz="2000" i="1">
                <a:effectLst/>
              </a:rPr>
              <a:t>September 13, 2024</a:t>
            </a:r>
          </a:p>
          <a:p>
            <a:pPr marL="228600" marR="0" lvl="1">
              <a:lnSpc>
                <a:spcPct val="90000"/>
              </a:lnSpc>
              <a:spcBef>
                <a:spcPts val="0"/>
              </a:spcBef>
              <a:spcAft>
                <a:spcPts val="600"/>
              </a:spcAft>
            </a:pPr>
            <a:r>
              <a:rPr lang="en-US" sz="2000" i="1"/>
              <a:t>October 18, 2024</a:t>
            </a:r>
          </a:p>
          <a:p>
            <a:pPr marL="228600" marR="0" lvl="1">
              <a:lnSpc>
                <a:spcPct val="90000"/>
              </a:lnSpc>
              <a:spcBef>
                <a:spcPts val="0"/>
              </a:spcBef>
              <a:spcAft>
                <a:spcPts val="600"/>
              </a:spcAft>
            </a:pPr>
            <a:r>
              <a:rPr lang="en-US" sz="2000" i="1">
                <a:effectLst/>
              </a:rPr>
              <a:t>November 15, 2024</a:t>
            </a:r>
          </a:p>
          <a:p>
            <a:pPr marL="228600" marR="0" lvl="1">
              <a:lnSpc>
                <a:spcPct val="90000"/>
              </a:lnSpc>
              <a:spcBef>
                <a:spcPts val="0"/>
              </a:spcBef>
              <a:spcAft>
                <a:spcPts val="600"/>
              </a:spcAft>
            </a:pPr>
            <a:r>
              <a:rPr lang="en-US" sz="2000" i="1"/>
              <a:t>December 13, 2024</a:t>
            </a:r>
          </a:p>
          <a:p>
            <a:pPr marL="228600" marR="0" lvl="1">
              <a:lnSpc>
                <a:spcPct val="90000"/>
              </a:lnSpc>
              <a:spcBef>
                <a:spcPts val="0"/>
              </a:spcBef>
              <a:spcAft>
                <a:spcPts val="600"/>
              </a:spcAft>
            </a:pPr>
            <a:r>
              <a:rPr lang="en-US" sz="2000" i="1"/>
              <a:t>January 17, 2025</a:t>
            </a:r>
          </a:p>
          <a:p>
            <a:pPr marL="228600" marR="0" lvl="1">
              <a:lnSpc>
                <a:spcPct val="90000"/>
              </a:lnSpc>
              <a:spcBef>
                <a:spcPts val="0"/>
              </a:spcBef>
              <a:spcAft>
                <a:spcPts val="600"/>
              </a:spcAft>
            </a:pPr>
            <a:r>
              <a:rPr lang="en-US" sz="2000" i="1"/>
              <a:t>February 14, 2025</a:t>
            </a:r>
          </a:p>
          <a:p>
            <a:pPr marL="228600" marR="0" lvl="1">
              <a:lnSpc>
                <a:spcPct val="90000"/>
              </a:lnSpc>
              <a:spcBef>
                <a:spcPts val="0"/>
              </a:spcBef>
              <a:spcAft>
                <a:spcPts val="600"/>
              </a:spcAft>
            </a:pPr>
            <a:r>
              <a:rPr lang="en-US" sz="2000" i="1"/>
              <a:t>March 14, 2025</a:t>
            </a:r>
          </a:p>
          <a:p>
            <a:pPr marL="228600" marR="0" lvl="1">
              <a:lnSpc>
                <a:spcPct val="90000"/>
              </a:lnSpc>
              <a:spcBef>
                <a:spcPts val="0"/>
              </a:spcBef>
              <a:spcAft>
                <a:spcPts val="600"/>
              </a:spcAft>
            </a:pPr>
            <a:r>
              <a:rPr lang="en-US" sz="2000" i="1"/>
              <a:t>April 18, 2025</a:t>
            </a:r>
          </a:p>
          <a:p>
            <a:pPr marL="228600" marR="0" lvl="1">
              <a:lnSpc>
                <a:spcPct val="90000"/>
              </a:lnSpc>
              <a:spcBef>
                <a:spcPts val="0"/>
              </a:spcBef>
              <a:spcAft>
                <a:spcPts val="600"/>
              </a:spcAft>
            </a:pPr>
            <a:r>
              <a:rPr lang="en-US" sz="2000" i="1"/>
              <a:t>May 16, 2025</a:t>
            </a:r>
          </a:p>
          <a:p>
            <a:pPr marL="228600" marR="0" lvl="1">
              <a:lnSpc>
                <a:spcPct val="90000"/>
              </a:lnSpc>
              <a:spcBef>
                <a:spcPts val="0"/>
              </a:spcBef>
              <a:spcAft>
                <a:spcPts val="600"/>
              </a:spcAft>
            </a:pPr>
            <a:r>
              <a:rPr lang="en-US" sz="2000" i="1"/>
              <a:t>June 13, 2025</a:t>
            </a:r>
            <a:endParaRPr lang="en-US" sz="2000" i="1">
              <a:effectLst/>
            </a:endParaRPr>
          </a:p>
          <a:p>
            <a:pPr marR="0" lvl="1" indent="-228600">
              <a:lnSpc>
                <a:spcPct val="90000"/>
              </a:lnSpc>
              <a:spcBef>
                <a:spcPts val="0"/>
              </a:spcBef>
              <a:spcAft>
                <a:spcPts val="600"/>
              </a:spcAft>
              <a:buFont typeface="Arial" panose="020B0604020202020204" pitchFamily="34" charset="0"/>
              <a:buChar char="•"/>
            </a:pPr>
            <a:r>
              <a:rPr lang="en-US" sz="2000" i="1">
                <a:effectLst/>
              </a:rPr>
              <a:t>Reminder that if you are not able to attend, we post slides and recordings of these </a:t>
            </a:r>
            <a:r>
              <a:rPr lang="en-US" sz="2000" i="1"/>
              <a:t>meetings</a:t>
            </a:r>
            <a:r>
              <a:rPr lang="en-US" sz="2000" i="1">
                <a:effectLst/>
              </a:rPr>
              <a:t> </a:t>
            </a:r>
            <a:r>
              <a:rPr lang="en-US" sz="2000" i="1" u="sng">
                <a:effectLst/>
                <a:hlinkClick r:id="rId2">
                  <a:extLst>
                    <a:ext uri="{A12FA001-AC4F-418D-AE19-62706E023703}">
                      <ahyp:hlinkClr xmlns:ahyp="http://schemas.microsoft.com/office/drawing/2018/hyperlinkcolor" val="tx"/>
                    </a:ext>
                  </a:extLst>
                </a:hlinkClick>
              </a:rPr>
              <a:t>here</a:t>
            </a:r>
            <a:endParaRPr lang="en-US" sz="2000">
              <a:effectLst/>
            </a:endParaRPr>
          </a:p>
        </p:txBody>
      </p:sp>
    </p:spTree>
    <p:extLst>
      <p:ext uri="{BB962C8B-B14F-4D97-AF65-F5344CB8AC3E}">
        <p14:creationId xmlns:p14="http://schemas.microsoft.com/office/powerpoint/2010/main" val="77788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b="1" kern="1200">
                <a:solidFill>
                  <a:srgbClr val="FFFFFF"/>
                </a:solidFill>
                <a:latin typeface="+mj-lt"/>
                <a:ea typeface="+mj-ea"/>
                <a:cs typeface="+mj-cs"/>
              </a:rPr>
              <a:t>Q&amp;A</a:t>
            </a:r>
            <a:endParaRPr lang="en-US" sz="8000" b="1" kern="1200">
              <a:solidFill>
                <a:srgbClr val="FFFFFF"/>
              </a:solidFill>
              <a:latin typeface="+mj-lt"/>
              <a:cs typeface="Calibri Light"/>
            </a:endParaRP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a:latin typeface="Segoe UI"/>
                <a:cs typeface="Arial"/>
              </a:rPr>
              <a:t>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Arial"/>
                <a:cs typeface="Arial"/>
              </a:rPr>
              <a:t>Iraida J. Alvarez, Acting Executive Director of Special Education </a:t>
            </a:r>
            <a:endParaRPr lang="en-US" sz="2100">
              <a:latin typeface="Arial" panose="020B0604020202020204" pitchFamily="34" charset="0"/>
              <a:cs typeface="Arial" panose="020B0604020202020204" pitchFamily="34" charset="0"/>
            </a:endParaRPr>
          </a:p>
          <a:p>
            <a:pPr marL="0" lvl="0" indent="0" algn="ctr">
              <a:buNone/>
            </a:pPr>
            <a:r>
              <a:rPr lang="en-US" sz="2100">
                <a:latin typeface="Arial"/>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a:normAutofit/>
          </a:bodyPr>
          <a:lstStyle/>
          <a:p>
            <a:pPr marL="0" lvl="0" indent="0">
              <a:buNone/>
            </a:pPr>
            <a:r>
              <a:rPr lang="en-US" sz="2100" b="1"/>
              <a:t>Office of Approved Special Education Schools </a:t>
            </a:r>
          </a:p>
          <a:p>
            <a:r>
              <a:rPr lang="en-US" sz="2100"/>
              <a:t>Jannelle Roberts, Acting Director</a:t>
            </a:r>
          </a:p>
          <a:p>
            <a:pPr marL="0" lvl="0" indent="0">
              <a:buNone/>
            </a:pPr>
            <a:r>
              <a:rPr lang="en-US" sz="2100" b="1"/>
              <a:t>Special Education Planning and Policy Development</a:t>
            </a:r>
          </a:p>
          <a:p>
            <a:r>
              <a:rPr lang="en-US" sz="2100"/>
              <a:t>Jamie Camacho, Director</a:t>
            </a:r>
          </a:p>
          <a:p>
            <a:r>
              <a:rPr lang="en-US" sz="2100">
                <a:highlight>
                  <a:srgbClr val="FFFF00"/>
                </a:highlight>
              </a:rPr>
              <a:t>Patrick Fitzgerald, Assistant Director</a:t>
            </a:r>
          </a:p>
          <a:p>
            <a:r>
              <a:rPr lang="en-US" sz="2100">
                <a:highlight>
                  <a:srgbClr val="FFFF00"/>
                </a:highlight>
              </a:rPr>
              <a:t>Theresa Senio, Assistant Director</a:t>
            </a:r>
          </a:p>
          <a:p>
            <a:endParaRPr lang="en-US"/>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a:normAutofit fontScale="55000" lnSpcReduction="20000"/>
          </a:bodyPr>
          <a:lstStyle/>
          <a:p>
            <a:pPr marL="0" lvl="0" indent="0">
              <a:buNone/>
            </a:pPr>
            <a:r>
              <a:rPr lang="en-US" sz="3800" b="1"/>
              <a:t>Office of Public School Monitoring</a:t>
            </a:r>
          </a:p>
          <a:p>
            <a:r>
              <a:rPr lang="en-US" sz="3800"/>
              <a:t>Vani Rastogi-Kelly, Director</a:t>
            </a:r>
          </a:p>
          <a:p>
            <a:r>
              <a:rPr lang="en-US" sz="3800"/>
              <a:t>Amy Paulin, Assistant Director</a:t>
            </a:r>
          </a:p>
          <a:p>
            <a:pPr marL="0" lvl="0" indent="0">
              <a:buNone/>
            </a:pPr>
            <a:r>
              <a:rPr lang="en-US" sz="3800" b="1"/>
              <a:t>Office of Problem Resolution System</a:t>
            </a:r>
          </a:p>
          <a:p>
            <a:r>
              <a:rPr lang="en-US" sz="3800"/>
              <a:t>Barry Barnett, Director</a:t>
            </a:r>
          </a:p>
          <a:p>
            <a:r>
              <a:rPr lang="en-US" sz="3800"/>
              <a:t>Kelsey LoDuca-Towne, Assistant Director</a:t>
            </a:r>
          </a:p>
          <a:p>
            <a:pPr marL="0" lvl="0" indent="0">
              <a:buNone/>
            </a:pPr>
            <a:r>
              <a:rPr lang="en-US" sz="3800" b="1"/>
              <a:t>Special Education in Institutional Settings</a:t>
            </a:r>
          </a:p>
          <a:p>
            <a:r>
              <a:rPr lang="en-US" sz="3800"/>
              <a:t>Shawn Connelly, Director</a:t>
            </a:r>
          </a:p>
          <a:p>
            <a:endParaRPr lang="en-US"/>
          </a:p>
        </p:txBody>
      </p:sp>
    </p:spTree>
    <p:extLst>
      <p:ext uri="{BB962C8B-B14F-4D97-AF65-F5344CB8AC3E}">
        <p14:creationId xmlns:p14="http://schemas.microsoft.com/office/powerpoint/2010/main" val="244751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B3175-DDEF-7F19-6BA4-24C372FE1453}"/>
              </a:ext>
            </a:extLst>
          </p:cNvPr>
          <p:cNvSpPr>
            <a:spLocks noGrp="1"/>
          </p:cNvSpPr>
          <p:nvPr>
            <p:ph type="title"/>
          </p:nvPr>
        </p:nvSpPr>
        <p:spPr/>
        <p:txBody>
          <a:bodyPr/>
          <a:lstStyle/>
          <a:p>
            <a:r>
              <a:rPr lang="en-US" b="1">
                <a:latin typeface="Segoe UI"/>
                <a:cs typeface="Arial"/>
              </a:rPr>
              <a:t>Extended School Year (ESY)</a:t>
            </a:r>
          </a:p>
        </p:txBody>
      </p:sp>
      <p:sp>
        <p:nvSpPr>
          <p:cNvPr id="2" name="Content Placeholder 1">
            <a:extLst>
              <a:ext uri="{FF2B5EF4-FFF2-40B4-BE49-F238E27FC236}">
                <a16:creationId xmlns:a16="http://schemas.microsoft.com/office/drawing/2014/main" id="{20C9C3BB-3423-65ED-5B30-6F9B173D57A1}"/>
              </a:ext>
            </a:extLst>
          </p:cNvPr>
          <p:cNvSpPr>
            <a:spLocks noGrp="1"/>
          </p:cNvSpPr>
          <p:nvPr>
            <p:ph idx="1"/>
          </p:nvPr>
        </p:nvSpPr>
        <p:spPr>
          <a:xfrm>
            <a:off x="606315" y="1967867"/>
            <a:ext cx="10979370" cy="4566064"/>
          </a:xfrm>
        </p:spPr>
        <p:txBody>
          <a:bodyPr vert="horz" lIns="91440" tIns="45720" rIns="91440" bIns="45720" rtlCol="0" anchor="t">
            <a:normAutofit fontScale="85000" lnSpcReduction="10000"/>
          </a:bodyPr>
          <a:lstStyle/>
          <a:p>
            <a:r>
              <a:rPr lang="en-US">
                <a:latin typeface="Calibri"/>
                <a:cs typeface="Arial"/>
              </a:rPr>
              <a:t>“An extended year program may be identified if the student has demonstrated or is likely to demonstrate substantial regression in learning skills and/or substantial difficulty in relearning such skills if an extended program is not provided.” </a:t>
            </a:r>
            <a:r>
              <a:rPr lang="en-US">
                <a:latin typeface="Calibri"/>
                <a:cs typeface="Arial"/>
                <a:hlinkClick r:id="rId2"/>
              </a:rPr>
              <a:t>603 CMR 28.05(4)(d)</a:t>
            </a:r>
            <a:r>
              <a:rPr lang="en-US">
                <a:latin typeface="Calibri"/>
                <a:cs typeface="Arial"/>
              </a:rPr>
              <a:t>.</a:t>
            </a:r>
          </a:p>
          <a:p>
            <a:r>
              <a:rPr lang="en-US">
                <a:latin typeface="Calibri"/>
                <a:cs typeface="Arial"/>
              </a:rPr>
              <a:t>ESY services described on an IEP must be provided at no cost to the child's parent(s).</a:t>
            </a:r>
          </a:p>
          <a:p>
            <a:r>
              <a:rPr lang="en-US">
                <a:latin typeface="Calibri"/>
                <a:cs typeface="Arial"/>
              </a:rPr>
              <a:t>As in regular school year placements, the principles of LRE apply to the provision of ESY services.</a:t>
            </a:r>
          </a:p>
          <a:p>
            <a:r>
              <a:rPr lang="en-US" sz="2800">
                <a:latin typeface="Calibri"/>
                <a:cs typeface="Arial"/>
              </a:rPr>
              <a:t>Students who receive ESY services are entitled to transportation if they need it to benefit from special education ESY services. </a:t>
            </a:r>
          </a:p>
          <a:p>
            <a:r>
              <a:rPr lang="en-US" sz="2800">
                <a:latin typeface="Calibri"/>
                <a:cs typeface="Arial"/>
              </a:rPr>
              <a:t>A student may need transportation to benefit from special education ESY services even if they don't receive "special" or "specialized" transportation during the regular school year. </a:t>
            </a:r>
          </a:p>
          <a:p>
            <a:r>
              <a:rPr lang="en-US">
                <a:latin typeface="Calibri"/>
                <a:cs typeface="Arial"/>
              </a:rPr>
              <a:t>More information can be found in the </a:t>
            </a:r>
            <a:r>
              <a:rPr lang="en-US" sz="2800">
                <a:latin typeface="Calibri"/>
                <a:cs typeface="Arial"/>
                <a:hlinkClick r:id="rId3"/>
              </a:rPr>
              <a:t>ESY Question and Answer Guide</a:t>
            </a:r>
            <a:endParaRPr lang="en-US">
              <a:solidFill>
                <a:srgbClr val="0C7580"/>
              </a:solidFill>
              <a:highlight>
                <a:srgbClr val="FFFFFF"/>
              </a:highlight>
              <a:latin typeface="Calibri"/>
              <a:cs typeface="Arial"/>
            </a:endParaRPr>
          </a:p>
          <a:p>
            <a:pPr marL="0" indent="0">
              <a:buNone/>
            </a:pPr>
            <a:endParaRPr lang="en-US" sz="2800">
              <a:latin typeface="Calibri"/>
            </a:endParaRPr>
          </a:p>
          <a:p>
            <a:endParaRPr lang="en-US" sz="2800">
              <a:latin typeface="Calibri"/>
            </a:endParaRPr>
          </a:p>
          <a:p>
            <a:pPr marL="0" indent="0">
              <a:buNone/>
            </a:pPr>
            <a:endParaRPr lang="en-US">
              <a:latin typeface="Calibri"/>
            </a:endParaRPr>
          </a:p>
        </p:txBody>
      </p:sp>
    </p:spTree>
    <p:extLst>
      <p:ext uri="{BB962C8B-B14F-4D97-AF65-F5344CB8AC3E}">
        <p14:creationId xmlns:p14="http://schemas.microsoft.com/office/powerpoint/2010/main" val="361017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47999"/>
            <a:ext cx="10515600" cy="677108"/>
          </a:xfrm>
          <a:prstGeom prst="rect">
            <a:avLst/>
          </a:prstGeom>
        </p:spPr>
        <p:txBody>
          <a:bodyPr vert="horz" wrap="square" lIns="0" tIns="0" rIns="0" bIns="0" rtlCol="0">
            <a:spAutoFit/>
          </a:bodyPr>
          <a:lstStyle/>
          <a:p>
            <a:pPr marL="12700">
              <a:lnSpc>
                <a:spcPct val="100000"/>
              </a:lnSpc>
            </a:pPr>
            <a:r>
              <a:rPr lang="en-US" b="1">
                <a:latin typeface="Segoe UI"/>
                <a:cs typeface="Arial"/>
              </a:rPr>
              <a:t>Extension of Early Intervention Services</a:t>
            </a:r>
          </a:p>
        </p:txBody>
      </p:sp>
      <p:sp>
        <p:nvSpPr>
          <p:cNvPr id="3" name="Content Placeholder 2">
            <a:extLst>
              <a:ext uri="{FF2B5EF4-FFF2-40B4-BE49-F238E27FC236}">
                <a16:creationId xmlns:a16="http://schemas.microsoft.com/office/drawing/2014/main" id="{0F171103-877C-E0D6-6955-F43EAB181E50}"/>
              </a:ext>
            </a:extLst>
          </p:cNvPr>
          <p:cNvSpPr>
            <a:spLocks noGrp="1"/>
          </p:cNvSpPr>
          <p:nvPr>
            <p:ph idx="1"/>
          </p:nvPr>
        </p:nvSpPr>
        <p:spPr>
          <a:xfrm>
            <a:off x="257452" y="2086984"/>
            <a:ext cx="11096348" cy="4332866"/>
          </a:xfrm>
        </p:spPr>
        <p:txBody>
          <a:bodyPr/>
          <a:lstStyle/>
          <a:p>
            <a:pPr marL="457200" marR="0">
              <a:spcBef>
                <a:spcPts val="0"/>
              </a:spcBef>
              <a:spcAft>
                <a:spcPts val="0"/>
              </a:spcAft>
            </a:pPr>
            <a:r>
              <a:rPr lang="en-US" sz="2000">
                <a:solidFill>
                  <a:srgbClr val="212121"/>
                </a:solidFill>
                <a:effectLst/>
                <a:latin typeface="+mn-lt"/>
                <a:ea typeface="Aptos" panose="020B0004020202020204" pitchFamily="34" charset="0"/>
                <a:cs typeface="Aptos" panose="020B0004020202020204" pitchFamily="34" charset="0"/>
              </a:rPr>
              <a:t>The Department of Public Health wants to make you aware of </a:t>
            </a:r>
            <a:r>
              <a:rPr lang="en-US" sz="2000">
                <a:solidFill>
                  <a:srgbClr val="212121"/>
                </a:solidFill>
                <a:latin typeface="+mn-lt"/>
                <a:ea typeface="Aptos" panose="020B0004020202020204" pitchFamily="34" charset="0"/>
                <a:cs typeface="Aptos" panose="020B0004020202020204" pitchFamily="34" charset="0"/>
              </a:rPr>
              <a:t>an </a:t>
            </a:r>
            <a:r>
              <a:rPr lang="en-US" sz="2000">
                <a:solidFill>
                  <a:srgbClr val="212121"/>
                </a:solidFill>
                <a:effectLst/>
                <a:latin typeface="+mn-lt"/>
                <a:ea typeface="Aptos" panose="020B0004020202020204" pitchFamily="34" charset="0"/>
                <a:cs typeface="Aptos" panose="020B0004020202020204" pitchFamily="34" charset="0"/>
              </a:rPr>
              <a:t>extension to an existing General Early Intervention Services contract to continue operation through September 2024. The Department of Public Health has decided to extend the contract to provide continuity of care.</a:t>
            </a:r>
            <a:endParaRPr lang="en-US" sz="2000">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2000">
              <a:solidFill>
                <a:srgbClr val="212121"/>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r>
              <a:rPr lang="en-US" sz="2000">
                <a:solidFill>
                  <a:srgbClr val="212121"/>
                </a:solidFill>
                <a:effectLst/>
                <a:latin typeface="+mn-lt"/>
                <a:ea typeface="Aptos" panose="020B0004020202020204" pitchFamily="34" charset="0"/>
                <a:cs typeface="Aptos" panose="020B0004020202020204" pitchFamily="34" charset="0"/>
              </a:rPr>
              <a:t>The providers impacted are:</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People Incorporated, </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Northeast Arc, </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Town of Billerica, </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The May Center for Early Intervention, </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Dimock Community Health, and </a:t>
            </a:r>
          </a:p>
          <a:p>
            <a:pPr marL="914400" lvl="1">
              <a:spcBef>
                <a:spcPts val="0"/>
              </a:spcBef>
            </a:pPr>
            <a:r>
              <a:rPr lang="en-US" sz="2000">
                <a:solidFill>
                  <a:srgbClr val="212121"/>
                </a:solidFill>
                <a:effectLst/>
                <a:latin typeface="+mn-lt"/>
                <a:ea typeface="Aptos" panose="020B0004020202020204" pitchFamily="34" charset="0"/>
                <a:cs typeface="Aptos" panose="020B0004020202020204" pitchFamily="34" charset="0"/>
              </a:rPr>
              <a:t>Center for Human Development. </a:t>
            </a:r>
          </a:p>
          <a:p>
            <a:pPr lvl="1" indent="0">
              <a:spcBef>
                <a:spcPts val="0"/>
              </a:spcBef>
              <a:buNone/>
            </a:pPr>
            <a:endParaRPr lang="en-US" sz="2000">
              <a:effectLst/>
              <a:latin typeface="+mn-lt"/>
              <a:ea typeface="Aptos" panose="020B0004020202020204" pitchFamily="34" charset="0"/>
              <a:cs typeface="Aptos" panose="020B0004020202020204" pitchFamily="34" charset="0"/>
            </a:endParaRPr>
          </a:p>
          <a:p>
            <a:pPr marL="457200" marR="0">
              <a:spcBef>
                <a:spcPts val="0"/>
              </a:spcBef>
              <a:spcAft>
                <a:spcPts val="0"/>
              </a:spcAft>
            </a:pPr>
            <a:r>
              <a:rPr lang="en-US" sz="2000">
                <a:solidFill>
                  <a:srgbClr val="212121"/>
                </a:solidFill>
                <a:effectLst/>
                <a:latin typeface="+mn-lt"/>
                <a:ea typeface="Aptos" panose="020B0004020202020204" pitchFamily="34" charset="0"/>
                <a:cs typeface="Aptos" panose="020B0004020202020204" pitchFamily="34" charset="0"/>
              </a:rPr>
              <a:t>If you have any questions, please contact your Early Intervention Services provider.</a:t>
            </a:r>
            <a:endParaRPr lang="en-US" sz="2000">
              <a:effectLst/>
              <a:latin typeface="+mn-lt"/>
              <a:ea typeface="Aptos" panose="020B0004020202020204" pitchFamily="34" charset="0"/>
              <a:cs typeface="Aptos" panose="020B0004020202020204" pitchFamily="34" charset="0"/>
            </a:endParaRPr>
          </a:p>
          <a:p>
            <a:pPr marL="0" indent="0">
              <a:buNone/>
            </a:pPr>
            <a:endParaRPr lang="en-US"/>
          </a:p>
        </p:txBody>
      </p:sp>
      <p:sp>
        <p:nvSpPr>
          <p:cNvPr id="92" name="object 92"/>
          <p:cNvSpPr txBox="1">
            <a:spLocks noGrp="1"/>
          </p:cNvSpPr>
          <p:nvPr>
            <p:ph type="ftr" sz="quarter" idx="4294967295"/>
          </p:nvPr>
        </p:nvSpPr>
        <p:spPr>
          <a:xfrm>
            <a:off x="0" y="6472238"/>
            <a:ext cx="4724400" cy="131762"/>
          </a:xfrm>
          <a:prstGeom prst="rect">
            <a:avLst/>
          </a:prstGeom>
        </p:spPr>
        <p:txBody>
          <a:bodyPr vert="horz" wrap="square" lIns="0" tIns="0" rIns="0" bIns="0" rtlCol="0" anchor="t">
            <a:spAutoFit/>
          </a:bodyPr>
          <a:lstStyle>
            <a:defPPr>
              <a:defRPr lang="zh-CN"/>
            </a:defPPr>
            <a:lvl1pPr marL="0" algn="l" defTabSz="914400" rtl="0" eaLnBrk="1" latinLnBrk="0" hangingPunct="1">
              <a:defRPr sz="1200" b="0" i="0" kern="1200">
                <a:solidFill>
                  <a:srgbClr val="8B91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70183"/>
              </a:lnSpc>
              <a:spcBef>
                <a:spcPts val="0"/>
              </a:spcBef>
              <a:spcAft>
                <a:spcPts val="0"/>
              </a:spcAft>
              <a:buClrTx/>
              <a:buSzTx/>
              <a:buFontTx/>
              <a:buNone/>
              <a:tabLst/>
              <a:defRPr/>
            </a:pPr>
            <a:r>
              <a:rPr kumimoji="0" lang="en-US" sz="1200" b="0" i="0" u="none" strike="noStrike" kern="1200" cap="none" spc="-5" normalizeH="0" baseline="0" noProof="0">
                <a:ln>
                  <a:noFill/>
                </a:ln>
                <a:solidFill>
                  <a:srgbClr val="8B91A0"/>
                </a:solidFill>
                <a:effectLst/>
                <a:uLnTx/>
                <a:uFillTx/>
                <a:latin typeface="Arial"/>
                <a:ea typeface="+mn-ea"/>
                <a:cs typeface="Arial"/>
              </a:rPr>
              <a:t>Massachusetts Department </a:t>
            </a:r>
            <a:r>
              <a:rPr kumimoji="0" lang="en-US" sz="1200" b="0" i="0" u="none" strike="noStrike" kern="1200" cap="none" spc="0" normalizeH="0" baseline="0" noProof="0">
                <a:ln>
                  <a:noFill/>
                </a:ln>
                <a:solidFill>
                  <a:srgbClr val="8B91A0"/>
                </a:solidFill>
                <a:effectLst/>
                <a:uLnTx/>
                <a:uFillTx/>
                <a:latin typeface="Arial"/>
                <a:ea typeface="+mn-ea"/>
                <a:cs typeface="Arial"/>
              </a:rPr>
              <a:t>of </a:t>
            </a:r>
            <a:r>
              <a:rPr kumimoji="0" lang="en-US" sz="1200" b="0" i="0" u="none" strike="noStrike" kern="1200" cap="none" spc="-5" normalizeH="0" baseline="0" noProof="0">
                <a:ln>
                  <a:noFill/>
                </a:ln>
                <a:solidFill>
                  <a:srgbClr val="8B91A0"/>
                </a:solidFill>
                <a:effectLst/>
                <a:uLnTx/>
                <a:uFillTx/>
                <a:latin typeface="Arial"/>
                <a:ea typeface="+mn-ea"/>
                <a:cs typeface="Arial"/>
              </a:rPr>
              <a:t>Elementary and Secondary  </a:t>
            </a:r>
            <a:r>
              <a:rPr kumimoji="0" lang="en-US" sz="1200" b="0" i="0" u="none" strike="noStrike" kern="1200" cap="none" spc="70" normalizeH="0" baseline="0" noProof="0">
                <a:ln>
                  <a:noFill/>
                </a:ln>
                <a:solidFill>
                  <a:srgbClr val="8B91A0"/>
                </a:solidFill>
                <a:effectLst/>
                <a:uLnTx/>
                <a:uFillTx/>
                <a:latin typeface="Arial"/>
                <a:ea typeface="+mn-ea"/>
                <a:cs typeface="Arial"/>
              </a:rPr>
              <a:t> </a:t>
            </a:r>
            <a:r>
              <a:rPr kumimoji="0" lang="en-US" sz="1200" b="0" i="0" u="none" strike="noStrike" kern="1200" cap="none" spc="-5" normalizeH="0" baseline="0" noProof="0">
                <a:ln>
                  <a:noFill/>
                </a:ln>
                <a:solidFill>
                  <a:srgbClr val="8B91A0"/>
                </a:solidFill>
                <a:effectLst/>
                <a:uLnTx/>
                <a:uFillTx/>
                <a:latin typeface="Arial"/>
                <a:ea typeface="+mn-ea"/>
                <a:cs typeface="Arial"/>
              </a:rPr>
              <a:t>Education</a:t>
            </a:r>
          </a:p>
        </p:txBody>
      </p:sp>
      <p:sp>
        <p:nvSpPr>
          <p:cNvPr id="91" name="object 91"/>
          <p:cNvSpPr txBox="1">
            <a:spLocks noGrp="1"/>
          </p:cNvSpPr>
          <p:nvPr>
            <p:ph type="sldNum" sz="quarter" idx="4294967295"/>
          </p:nvPr>
        </p:nvSpPr>
        <p:spPr>
          <a:xfrm>
            <a:off x="11976100" y="6419850"/>
            <a:ext cx="215900" cy="228600"/>
          </a:xfrm>
          <a:prstGeom prst="rect">
            <a:avLst/>
          </a:prstGeom>
        </p:spPr>
        <p:txBody>
          <a:bodyPr vert="horz" wrap="square" lIns="0" tIns="0" rIns="0" bIns="0" rtlCol="0">
            <a:spAutoFit/>
          </a:bodyPr>
          <a:lstStyle>
            <a:defPPr>
              <a:defRPr lang="zh-CN"/>
            </a:defPPr>
            <a:lvl1pPr marL="0" algn="l" defTabSz="914400" rtl="0" eaLnBrk="1" latinLnBrk="0" hangingPunct="1">
              <a:defRPr sz="1200" b="0" i="0" kern="1200">
                <a:solidFill>
                  <a:srgbClr val="1F3A6A"/>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195"/>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1F3A6A"/>
                </a:solidFill>
                <a:effectLst/>
                <a:uLnTx/>
                <a:uFillTx/>
                <a:latin typeface="Segoe UI"/>
                <a:ea typeface="+mn-ea"/>
                <a:cs typeface="Segoe UI"/>
              </a:rPr>
              <a:pPr marL="25400" marR="0" lvl="0" indent="0" algn="l" defTabSz="914400" rtl="0" eaLnBrk="1" fontAlgn="auto" latinLnBrk="0" hangingPunct="1">
                <a:lnSpc>
                  <a:spcPct val="100000"/>
                </a:lnSpc>
                <a:spcBef>
                  <a:spcPts val="195"/>
                </a:spcBef>
                <a:spcAft>
                  <a:spcPts val="0"/>
                </a:spcAft>
                <a:buClrTx/>
                <a:buSzTx/>
                <a:buFontTx/>
                <a:buNone/>
                <a:tabLst/>
                <a:defRPr/>
              </a:pPr>
              <a:t>6</a:t>
            </a:fld>
            <a:endParaRPr kumimoji="0" sz="1200" b="0" i="0" u="none" strike="noStrike" kern="1200" cap="none" spc="0" normalizeH="0" baseline="0" noProof="0">
              <a:ln>
                <a:noFill/>
              </a:ln>
              <a:solidFill>
                <a:srgbClr val="1F3A6A"/>
              </a:solidFill>
              <a:effectLst/>
              <a:uLnTx/>
              <a:uFillTx/>
              <a:latin typeface="Segoe UI"/>
              <a:ea typeface="+mn-ea"/>
              <a:cs typeface="Segoe UI"/>
            </a:endParaRPr>
          </a:p>
        </p:txBody>
      </p:sp>
    </p:spTree>
    <p:extLst>
      <p:ext uri="{BB962C8B-B14F-4D97-AF65-F5344CB8AC3E}">
        <p14:creationId xmlns:p14="http://schemas.microsoft.com/office/powerpoint/2010/main" val="408486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52C86-A22D-9501-1E02-C7369207C4C9}"/>
              </a:ext>
            </a:extLst>
          </p:cNvPr>
          <p:cNvSpPr>
            <a:spLocks noGrp="1"/>
          </p:cNvSpPr>
          <p:nvPr>
            <p:ph type="title"/>
          </p:nvPr>
        </p:nvSpPr>
        <p:spPr>
          <a:xfrm>
            <a:off x="663102" y="423492"/>
            <a:ext cx="10515600" cy="1042852"/>
          </a:xfrm>
        </p:spPr>
        <p:txBody>
          <a:bodyPr>
            <a:normAutofit fontScale="90000"/>
          </a:bodyPr>
          <a:lstStyle/>
          <a:p>
            <a:r>
              <a:rPr lang="en-US" sz="3600" b="1">
                <a:latin typeface="Segoe UI"/>
                <a:cs typeface="Arial"/>
              </a:rPr>
              <a:t>Planning for the FY 2025 Federal Grant Application</a:t>
            </a:r>
          </a:p>
        </p:txBody>
      </p:sp>
      <p:sp>
        <p:nvSpPr>
          <p:cNvPr id="2" name="Content Placeholder 1">
            <a:extLst>
              <a:ext uri="{FF2B5EF4-FFF2-40B4-BE49-F238E27FC236}">
                <a16:creationId xmlns:a16="http://schemas.microsoft.com/office/drawing/2014/main" id="{F3B98A23-EED6-0D42-72A4-04EDD23F9160}"/>
              </a:ext>
            </a:extLst>
          </p:cNvPr>
          <p:cNvSpPr>
            <a:spLocks noGrp="1"/>
          </p:cNvSpPr>
          <p:nvPr>
            <p:ph idx="1"/>
          </p:nvPr>
        </p:nvSpPr>
        <p:spPr/>
        <p:txBody>
          <a:bodyPr vert="horz" lIns="91440" tIns="45720" rIns="91440" bIns="45720" rtlCol="0" anchor="t">
            <a:noAutofit/>
          </a:bodyPr>
          <a:lstStyle/>
          <a:p>
            <a:r>
              <a:rPr lang="en-US" sz="3600">
                <a:latin typeface="Calibri"/>
                <a:cs typeface="Calibri"/>
              </a:rPr>
              <a:t>For the second year, applications for IDEA Part B funds Fund Codes 240 and 262 will be made available, completed, and submitted via the GEM$ system. </a:t>
            </a:r>
          </a:p>
          <a:p>
            <a:r>
              <a:rPr lang="en-US" sz="3600">
                <a:latin typeface="Calibri"/>
                <a:cs typeface="Calibri"/>
              </a:rPr>
              <a:t>Applications for FY 2025 funding will be available to LEAs soon!</a:t>
            </a:r>
          </a:p>
        </p:txBody>
      </p:sp>
    </p:spTree>
    <p:extLst>
      <p:ext uri="{BB962C8B-B14F-4D97-AF65-F5344CB8AC3E}">
        <p14:creationId xmlns:p14="http://schemas.microsoft.com/office/powerpoint/2010/main" val="146414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fontScale="90000"/>
          </a:bodyPr>
          <a:lstStyle/>
          <a:p>
            <a:r>
              <a:rPr lang="en-US" sz="3600" b="1">
                <a:latin typeface="Segoe UI"/>
                <a:cs typeface="Arial"/>
              </a:rPr>
              <a:t>Planning for the FY 2025 Federal Grant Application: Conditions of Assistance</a:t>
            </a:r>
            <a:endParaRPr lang="en-US" b="1">
              <a:latin typeface="Segoe UI"/>
              <a:cs typeface="Arial"/>
            </a:endParaRP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762000" y="2129318"/>
            <a:ext cx="11009586" cy="4124337"/>
          </a:xfrm>
        </p:spPr>
        <p:txBody>
          <a:bodyPr vert="horz" lIns="91440" tIns="45720" rIns="91440" bIns="45720" rtlCol="0" anchor="t">
            <a:noAutofit/>
          </a:bodyPr>
          <a:lstStyle/>
          <a:p>
            <a:pPr marL="0" indent="0">
              <a:buNone/>
            </a:pPr>
            <a:r>
              <a:rPr lang="en-US" b="1">
                <a:latin typeface="Calibri"/>
                <a:cs typeface="Arial"/>
              </a:rPr>
              <a:t>Conditions of Assistance: IDEA Part B Funding</a:t>
            </a:r>
          </a:p>
          <a:p>
            <a:pPr lvl="1"/>
            <a:r>
              <a:rPr lang="en-US" sz="2800">
                <a:latin typeface="Calibri"/>
                <a:cs typeface="Arial"/>
              </a:rPr>
              <a:t>As part of the application process, each LEA must submit a completed Conditions of Assistance: Individuals with Disabilities Education Act (IDEA) Part B form. This is updated annually and will be posted and available SOON.</a:t>
            </a:r>
          </a:p>
          <a:p>
            <a:pPr lvl="1"/>
            <a:r>
              <a:rPr lang="en-US" sz="2800">
                <a:latin typeface="Calibri"/>
                <a:cs typeface="Arial"/>
              </a:rPr>
              <a:t>Please be sure to use the FY2024-2025 form. The entire executed document must be updated and uploaded to GEM$.</a:t>
            </a:r>
          </a:p>
          <a:p>
            <a:pPr lvl="1"/>
            <a:r>
              <a:rPr lang="en-US" sz="2800">
                <a:latin typeface="Calibri"/>
                <a:cs typeface="Arial"/>
              </a:rPr>
              <a:t>Certification Section – Signed by the Superintendent (or school leader), Special Education Administrator, School Business Official, and School Committee Chairperson/Board of Trustees Chairperson.</a:t>
            </a:r>
            <a:endParaRPr lang="en-US" sz="2800">
              <a:latin typeface="Calibri"/>
            </a:endParaRPr>
          </a:p>
        </p:txBody>
      </p:sp>
    </p:spTree>
    <p:extLst>
      <p:ext uri="{BB962C8B-B14F-4D97-AF65-F5344CB8AC3E}">
        <p14:creationId xmlns:p14="http://schemas.microsoft.com/office/powerpoint/2010/main" val="273830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52C86-A22D-9501-1E02-C7369207C4C9}"/>
              </a:ext>
            </a:extLst>
          </p:cNvPr>
          <p:cNvSpPr>
            <a:spLocks noGrp="1"/>
          </p:cNvSpPr>
          <p:nvPr>
            <p:ph type="title"/>
          </p:nvPr>
        </p:nvSpPr>
        <p:spPr/>
        <p:txBody>
          <a:bodyPr>
            <a:normAutofit fontScale="90000"/>
          </a:bodyPr>
          <a:lstStyle/>
          <a:p>
            <a:r>
              <a:rPr lang="en-US" sz="3600" b="1">
                <a:latin typeface="Segoe UI"/>
                <a:cs typeface="Arial"/>
              </a:rPr>
              <a:t>Planning for the FY 2025 Federal Grant Application: </a:t>
            </a:r>
            <a:br>
              <a:rPr lang="en-US" sz="3600" b="1">
                <a:latin typeface="Segoe UI"/>
              </a:rPr>
            </a:br>
            <a:r>
              <a:rPr lang="en-US" sz="3600" b="1">
                <a:latin typeface="Segoe UI"/>
                <a:cs typeface="Arial"/>
              </a:rPr>
              <a:t>MOE and M3</a:t>
            </a:r>
          </a:p>
        </p:txBody>
      </p:sp>
      <p:sp>
        <p:nvSpPr>
          <p:cNvPr id="2" name="Content Placeholder 1">
            <a:extLst>
              <a:ext uri="{FF2B5EF4-FFF2-40B4-BE49-F238E27FC236}">
                <a16:creationId xmlns:a16="http://schemas.microsoft.com/office/drawing/2014/main" id="{F3B98A23-EED6-0D42-72A4-04EDD23F9160}"/>
              </a:ext>
            </a:extLst>
          </p:cNvPr>
          <p:cNvSpPr>
            <a:spLocks noGrp="1"/>
          </p:cNvSpPr>
          <p:nvPr>
            <p:ph idx="1"/>
          </p:nvPr>
        </p:nvSpPr>
        <p:spPr>
          <a:xfrm>
            <a:off x="386025" y="2057401"/>
            <a:ext cx="10967775" cy="4592934"/>
          </a:xfrm>
        </p:spPr>
        <p:txBody>
          <a:bodyPr vert="horz" lIns="91440" tIns="45720" rIns="91440" bIns="45720" rtlCol="0" anchor="t">
            <a:noAutofit/>
          </a:bodyPr>
          <a:lstStyle/>
          <a:p>
            <a:pPr marL="0" indent="0">
              <a:buNone/>
            </a:pPr>
            <a:r>
              <a:rPr lang="en-US" b="1">
                <a:latin typeface="Calibri"/>
                <a:cs typeface="Arial"/>
              </a:rPr>
              <a:t>Maintenance of Effort (MOE)</a:t>
            </a:r>
            <a:endParaRPr lang="en-US" b="1">
              <a:latin typeface="Calibri"/>
            </a:endParaRPr>
          </a:p>
          <a:p>
            <a:pPr lvl="1"/>
            <a:r>
              <a:rPr lang="en-US" sz="2600">
                <a:solidFill>
                  <a:srgbClr val="000000"/>
                </a:solidFill>
                <a:latin typeface="Calibri"/>
                <a:cs typeface="Arial"/>
              </a:rPr>
              <a:t>B</a:t>
            </a:r>
            <a:r>
              <a:rPr lang="en-US" sz="2600" b="0" i="0">
                <a:solidFill>
                  <a:srgbClr val="000000"/>
                </a:solidFill>
                <a:effectLst/>
                <a:latin typeface="Calibri"/>
                <a:cs typeface="Arial"/>
              </a:rPr>
              <a:t>udget and student data for the upcoming school year</a:t>
            </a:r>
            <a:endParaRPr lang="en-US" sz="2600">
              <a:solidFill>
                <a:srgbClr val="000000"/>
              </a:solidFill>
              <a:latin typeface="Calibri"/>
              <a:cs typeface="Arial"/>
            </a:endParaRPr>
          </a:p>
          <a:p>
            <a:pPr lvl="1"/>
            <a:r>
              <a:rPr lang="en-US" sz="2600">
                <a:solidFill>
                  <a:srgbClr val="000000"/>
                </a:solidFill>
                <a:latin typeface="Calibri"/>
                <a:cs typeface="Arial"/>
              </a:rPr>
              <a:t>Districts who were previously notified they have not met the FY2024 MOE Compliance Standard and are still out of compliance must contact </a:t>
            </a:r>
            <a:r>
              <a:rPr lang="en-US" sz="2600">
                <a:solidFill>
                  <a:srgbClr val="000000"/>
                </a:solidFill>
                <a:latin typeface="Calibri"/>
                <a:cs typeface="Arial"/>
                <a:hlinkClick r:id="rId3"/>
              </a:rPr>
              <a:t>IDEAfiscal@mass.gov</a:t>
            </a:r>
            <a:r>
              <a:rPr lang="en-US" sz="2600">
                <a:solidFill>
                  <a:srgbClr val="000000"/>
                </a:solidFill>
                <a:latin typeface="Calibri"/>
                <a:cs typeface="Arial"/>
              </a:rPr>
              <a:t> immediately</a:t>
            </a:r>
          </a:p>
          <a:p>
            <a:pPr lvl="1"/>
            <a:r>
              <a:rPr lang="en-US" sz="2600">
                <a:solidFill>
                  <a:srgbClr val="000000"/>
                </a:solidFill>
                <a:latin typeface="Calibri"/>
                <a:cs typeface="Arial"/>
              </a:rPr>
              <a:t>Non-compliance of your FY24 MOE could delay your ability to file and approval of your FY 2025 IDEA application</a:t>
            </a:r>
            <a:endParaRPr lang="en-US" sz="2600">
              <a:latin typeface="Calibri"/>
              <a:cs typeface="Arial"/>
            </a:endParaRPr>
          </a:p>
          <a:p>
            <a:pPr marL="0" indent="0">
              <a:buNone/>
            </a:pPr>
            <a:r>
              <a:rPr lang="en-US" b="1">
                <a:latin typeface="Calibri"/>
                <a:cs typeface="Arial"/>
              </a:rPr>
              <a:t>Making Money Matter (M3) Budget</a:t>
            </a:r>
          </a:p>
          <a:p>
            <a:pPr lvl="1"/>
            <a:r>
              <a:rPr lang="en-US" sz="2600">
                <a:latin typeface="Calibri"/>
                <a:cs typeface="Arial"/>
              </a:rPr>
              <a:t>LEAs that were identified in the 2023-2024 </a:t>
            </a:r>
            <a:r>
              <a:rPr lang="en-US" sz="2500">
                <a:latin typeface="Calibri"/>
                <a:cs typeface="Calibri"/>
              </a:rPr>
              <a:t>LEA Determinations </a:t>
            </a:r>
            <a:r>
              <a:rPr lang="en-US" sz="2600">
                <a:latin typeface="Calibri"/>
                <a:cs typeface="Arial"/>
              </a:rPr>
              <a:t>as Needing Intervention (NI)</a:t>
            </a:r>
            <a:endParaRPr lang="en-US"/>
          </a:p>
          <a:p>
            <a:pPr lvl="1"/>
            <a:r>
              <a:rPr lang="en-US" sz="2600">
                <a:latin typeface="Calibri"/>
                <a:cs typeface="Arial"/>
              </a:rPr>
              <a:t>Required to dedicate at least 2% of IDEA (FC 240) Funds</a:t>
            </a:r>
            <a:endParaRPr lang="en-US"/>
          </a:p>
          <a:p>
            <a:endParaRPr lang="en-US" sz="2600">
              <a:latin typeface="Calibri"/>
              <a:cs typeface="Calibri"/>
            </a:endParaRPr>
          </a:p>
        </p:txBody>
      </p:sp>
    </p:spTree>
    <p:extLst>
      <p:ext uri="{BB962C8B-B14F-4D97-AF65-F5344CB8AC3E}">
        <p14:creationId xmlns:p14="http://schemas.microsoft.com/office/powerpoint/2010/main" val="2408865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5.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Weller, Craig A (DESE)</DisplayName>
        <AccountId>232</AccountId>
        <AccountType/>
      </UserInfo>
      <UserInfo>
        <DisplayName>Neal, Holly-Anne (DESE)</DisplayName>
        <AccountId>77</AccountId>
        <AccountType/>
      </UserInfo>
      <UserInfo>
        <DisplayName>Stronach, Anne Marie  (DESE)</DisplayName>
        <AccountId>150</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7EF0A-816D-4E5E-997E-927A137E05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TotalTime>
  <Words>2085</Words>
  <Application>Microsoft Office PowerPoint</Application>
  <PresentationFormat>Widescreen</PresentationFormat>
  <Paragraphs>210</Paragraphs>
  <Slides>32</Slides>
  <Notes>16</Notes>
  <HiddenSlides>0</HiddenSlides>
  <MMClips>0</MMClips>
  <ScaleCrop>false</ScaleCrop>
  <HeadingPairs>
    <vt:vector size="8" baseType="variant">
      <vt:variant>
        <vt:lpstr>Fonts Used</vt:lpstr>
      </vt:variant>
      <vt:variant>
        <vt:i4>18</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57" baseType="lpstr">
      <vt:lpstr>-apple-system</vt:lpstr>
      <vt:lpstr>Segoe</vt:lpstr>
      <vt:lpstr>Aptos</vt:lpstr>
      <vt:lpstr>Arial</vt:lpstr>
      <vt:lpstr>Calibri</vt:lpstr>
      <vt:lpstr>Calibri Light</vt:lpstr>
      <vt:lpstr>Century Gothic</vt:lpstr>
      <vt:lpstr>Courier New</vt:lpstr>
      <vt:lpstr>Georgia</vt:lpstr>
      <vt:lpstr>Segoe UI</vt:lpstr>
      <vt:lpstr>Segoe UI Semibold</vt:lpstr>
      <vt:lpstr>Symbol</vt:lpstr>
      <vt:lpstr>Tahoma</vt:lpstr>
      <vt:lpstr>Times New Roman</vt:lpstr>
      <vt:lpstr>Verdana</vt:lpstr>
      <vt:lpstr>Wingdings</vt:lpstr>
      <vt:lpstr>Wingdings 2</vt:lpstr>
      <vt:lpstr>Wingdings 3</vt:lpstr>
      <vt:lpstr>Office Theme</vt:lpstr>
      <vt:lpstr>OSEP Design Masters</vt:lpstr>
      <vt:lpstr>MA_ESE PPT template</vt:lpstr>
      <vt:lpstr>2_Office Theme</vt:lpstr>
      <vt:lpstr>1_BSC_CF_NYS006</vt:lpstr>
      <vt:lpstr>itdpowerpointtemplate</vt:lpstr>
      <vt:lpstr>think-cell Slide</vt:lpstr>
      <vt:lpstr>Special Education Leaders Meeting</vt:lpstr>
      <vt:lpstr>Today’s Agenda</vt:lpstr>
      <vt:lpstr>Special Education Updates</vt:lpstr>
      <vt:lpstr>Special Education Leadership</vt:lpstr>
      <vt:lpstr>Extended School Year (ESY)</vt:lpstr>
      <vt:lpstr>Extension of Early Intervention Services</vt:lpstr>
      <vt:lpstr>Planning for the FY 2025 Federal Grant Application</vt:lpstr>
      <vt:lpstr>Planning for the FY 2025 Federal Grant Application: Conditions of Assistance</vt:lpstr>
      <vt:lpstr>Planning for the FY 2025 Federal Grant Application:  MOE and M3</vt:lpstr>
      <vt:lpstr>Planning for the FY 2025 Federal Grant Application: CCEIS and CEIS</vt:lpstr>
      <vt:lpstr>Planning for the FY 2025 Federal Grant Application:  Proportionate Share</vt:lpstr>
      <vt:lpstr>Federal Grant Application GEPA </vt:lpstr>
      <vt:lpstr>Federal Grant Application IDEA Related Questions</vt:lpstr>
      <vt:lpstr>Referral and Evaluation for Students Experiencing Homelessness</vt:lpstr>
      <vt:lpstr>New IEP Update</vt:lpstr>
      <vt:lpstr>IEP Improvement Process Timeline</vt:lpstr>
      <vt:lpstr>Updated IEP Forms</vt:lpstr>
      <vt:lpstr>Placement Consent Form</vt:lpstr>
      <vt:lpstr>Placement Consent Form: Identifying Required Placements</vt:lpstr>
      <vt:lpstr>Placement Consent Form: Early Childhood</vt:lpstr>
      <vt:lpstr>Placement Consent Form: Identifying Required Placements  Early Childhood</vt:lpstr>
      <vt:lpstr>Continuing Support for the New IEP</vt:lpstr>
      <vt:lpstr>.</vt:lpstr>
      <vt:lpstr>Participation Cap for Alternate Assessments Based on Alternate Achievement Standards</vt:lpstr>
      <vt:lpstr>Revised Participation Criteria</vt:lpstr>
      <vt:lpstr>Definition of “Students with the Most Significant Cognitive Disabilities” for Assessment Purposes</vt:lpstr>
      <vt:lpstr>The Alternate Assessment Participation Tool is a companion document to assist IEP teams when deciding if a student may be eligible to participate in the MCAS-Alt.  If eligible, the student will participate in the assessment in all content areas required for their grade.</vt:lpstr>
      <vt:lpstr>General Supervision Update</vt:lpstr>
      <vt:lpstr>Components of General Supervision</vt:lpstr>
      <vt:lpstr>2023-24 DESE/BSEA General Supervision Related Updates and Initiatives </vt:lpstr>
      <vt:lpstr>Special Education Leaders Meetings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May 24, 2024</dc:title>
  <dc:creator>DESE</dc:creator>
  <cp:lastModifiedBy>Zou, Dong (EOE)</cp:lastModifiedBy>
  <cp:revision>12</cp:revision>
  <dcterms:created xsi:type="dcterms:W3CDTF">2022-10-11T20:32:22Z</dcterms:created>
  <dcterms:modified xsi:type="dcterms:W3CDTF">2024-06-06T15:24:58Z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6 2024 12:00AM</vt:lpwstr>
  </property>
</Properties>
</file>