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4"/>
    <p:sldMasterId id="2147483659" r:id="rId5"/>
  </p:sldMasterIdLst>
  <p:notesMasterIdLst>
    <p:notesMasterId r:id="rId52"/>
  </p:notesMasterIdLst>
  <p:handoutMasterIdLst>
    <p:handoutMasterId r:id="rId53"/>
  </p:handoutMasterIdLst>
  <p:sldIdLst>
    <p:sldId id="256" r:id="rId6"/>
    <p:sldId id="4692" r:id="rId7"/>
    <p:sldId id="4296" r:id="rId8"/>
    <p:sldId id="4643" r:id="rId9"/>
    <p:sldId id="4646" r:id="rId10"/>
    <p:sldId id="4549" r:id="rId11"/>
    <p:sldId id="4793" r:id="rId12"/>
    <p:sldId id="4794" r:id="rId13"/>
    <p:sldId id="4795" r:id="rId14"/>
    <p:sldId id="4771" r:id="rId15"/>
    <p:sldId id="4792" r:id="rId16"/>
    <p:sldId id="4788" r:id="rId17"/>
    <p:sldId id="4789" r:id="rId18"/>
    <p:sldId id="4800" r:id="rId19"/>
    <p:sldId id="4790" r:id="rId20"/>
    <p:sldId id="4791" r:id="rId21"/>
    <p:sldId id="4774" r:id="rId22"/>
    <p:sldId id="4775" r:id="rId23"/>
    <p:sldId id="4776" r:id="rId24"/>
    <p:sldId id="4777" r:id="rId25"/>
    <p:sldId id="4778" r:id="rId26"/>
    <p:sldId id="4781" r:id="rId27"/>
    <p:sldId id="4782" r:id="rId28"/>
    <p:sldId id="4779" r:id="rId29"/>
    <p:sldId id="4780" r:id="rId30"/>
    <p:sldId id="4670" r:id="rId31"/>
    <p:sldId id="4767" r:id="rId32"/>
    <p:sldId id="4772" r:id="rId33"/>
    <p:sldId id="4773" r:id="rId34"/>
    <p:sldId id="988" r:id="rId35"/>
    <p:sldId id="4786" r:id="rId36"/>
    <p:sldId id="989" r:id="rId37"/>
    <p:sldId id="990" r:id="rId38"/>
    <p:sldId id="991" r:id="rId39"/>
    <p:sldId id="992" r:id="rId40"/>
    <p:sldId id="4751" r:id="rId41"/>
    <p:sldId id="4783" r:id="rId42"/>
    <p:sldId id="4784" r:id="rId43"/>
    <p:sldId id="4785" r:id="rId44"/>
    <p:sldId id="4799" r:id="rId45"/>
    <p:sldId id="4644" r:id="rId46"/>
    <p:sldId id="4764" r:id="rId47"/>
    <p:sldId id="4796" r:id="rId48"/>
    <p:sldId id="4678" r:id="rId49"/>
    <p:sldId id="2513" r:id="rId50"/>
    <p:sldId id="472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7ABBA1-C34A-4646-AA3C-8A22C89C46FA}">
          <p14:sldIdLst>
            <p14:sldId id="256"/>
            <p14:sldId id="4692"/>
            <p14:sldId id="4296"/>
            <p14:sldId id="4643"/>
            <p14:sldId id="4646"/>
            <p14:sldId id="4549"/>
            <p14:sldId id="4793"/>
            <p14:sldId id="4794"/>
            <p14:sldId id="4795"/>
            <p14:sldId id="4771"/>
            <p14:sldId id="4792"/>
            <p14:sldId id="4788"/>
            <p14:sldId id="4789"/>
            <p14:sldId id="4800"/>
            <p14:sldId id="4790"/>
            <p14:sldId id="4791"/>
            <p14:sldId id="4774"/>
            <p14:sldId id="4775"/>
            <p14:sldId id="4776"/>
            <p14:sldId id="4777"/>
            <p14:sldId id="4778"/>
            <p14:sldId id="4781"/>
            <p14:sldId id="4782"/>
            <p14:sldId id="4779"/>
            <p14:sldId id="4780"/>
            <p14:sldId id="4670"/>
            <p14:sldId id="4767"/>
            <p14:sldId id="4772"/>
            <p14:sldId id="4773"/>
            <p14:sldId id="988"/>
            <p14:sldId id="4786"/>
            <p14:sldId id="989"/>
            <p14:sldId id="990"/>
            <p14:sldId id="991"/>
            <p14:sldId id="992"/>
            <p14:sldId id="4751"/>
            <p14:sldId id="4783"/>
            <p14:sldId id="4784"/>
            <p14:sldId id="4785"/>
            <p14:sldId id="4799"/>
            <p14:sldId id="4644"/>
            <p14:sldId id="4764"/>
            <p14:sldId id="4796"/>
            <p14:sldId id="4678"/>
            <p14:sldId id="2513"/>
            <p14:sldId id="47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5935AF0D-C88F-DA02-7455-3D6A66FFDC33}" name="Fitzgerald, Patrick G. (DESE)" initials="F(" userId="S::patrick.g.fitzgerald2@mass.gov::53b36a70-9b83-456d-ba86-31a4afdf464c"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E520E226-F2EC-D40E-12B4-83F25AB91404}" name="Varon, Joshua (DESE)" initials="JV" userId="S::Joshua.A.Varon@mass.gov::d58e4c59-4295-40f0-9f98-598fdb9a655c" providerId="AD"/>
  <p188:author id="{7D985033-141B-E2A0-27A1-431F440A3759}" name="Porter, Leah (DESE)" initials="PL" userId="S::leah.porter@mass.gov::b9a54e66-c459-4d83-a5f0-741f32e5e48b"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F0D0A25C-1152-AB87-4A03-191442AE67D4}" name="Daigle, Martha (DESE)" initials="DM" userId="S::martha.s.daigle@mass.gov::30cc7468-3554-4040-b5ec-110ac3e947d8" providerId="AD"/>
  <p188:author id="{94894E5E-0A84-FF29-A2B1-9B5096A830DA}" name="Senio, Theresa (DESE)" initials="S(" userId="S::theresa.senio@mass.gov::a4a87076-6e96-4fee-87e3-08e8e8a3bcd5" providerId="AD"/>
  <p188:author id="{9073805F-FBDA-A7B5-E1AA-1EF058F02B67}" name="Alvarez, Iraida (DESE)" initials="IA" userId="S::Iraida.J.Alvarez@mass.gov::66b89c24-7507-40c7-9620-66ed0feaf784" providerId="AD"/>
  <p188:author id="{C9186C62-F510-C18A-B9B0-F0C1EA853AFE}" name="Paulin, Amy (DESE)" initials="PA" userId="S::amy.paulin@mass.gov::413fd8f3-7766-456d-8089-880581646c74" providerId="AD"/>
  <p188:author id="{2DDAB86A-D521-A4F8-DC3C-FF0AD3E217C3}" name="Zalk, Jodie (DESE)" initials="ZJ(" userId="S::Jodie.L.Zalk@mass.gov::e1452584-4588-4fe8-8e76-c634323654f0" providerId="AD"/>
  <p188:author id="{EBE66E6D-C71D-7E53-AED5-A9D4DA1FE526}" name="Wakelin, Johanna (DESE)" initials="W(" userId="S::johanna.wakelin@mass.gov::861700f2-2647-4c79-b4e9-5d2ae7c7128a" providerId="AD"/>
  <p188:author id="{34E2AC71-14A6-BAF0-FE8D-5B7FC4B39284}" name="Camacho, Jamie L. (DESE)" initials="" userId="S::Jamie.L.Camacho@mass.gov::21f49f1e-e593-4860-b32e-bdd5656b5338" providerId="AD"/>
  <p188:author id="{D60C3E80-35B2-95A9-65AF-9B57C825335C}" name="Tobey, Gregory (DESE)" initials="T(" userId="S::gregory.tobey@mass.gov::12968eda-ee05-4bb6-837b-2d6d4faa13b6" providerId="AD"/>
  <p188:author id="{AF2D2488-6CA3-B0C3-19DD-3D4B1279191F}" name="Roberts, Jannelle K. (DESE)" initials="JR" userId="S::Jannelle.K.Roberts@mass.gov::9334b947-3dcb-411a-8e7d-589c093a1d72" providerId="AD"/>
  <p188:author id="{4ED8E198-FC13-D569-2669-37EBEC834A14}" name="Tobey, Gregory (DESE)" initials="GT" userId="S::Gregory.Tobey@mass.gov::12968eda-ee05-4bb6-837b-2d6d4faa13b6" providerId="AD"/>
  <p188:author id="{D2B726C1-6B67-7C9B-17B0-EF1B90BE53D0}" name="Pelychaty, Robert (DESE)" initials="P(" userId="S::robert.pelychaty@mass.gov::4b7f82dc-9b90-4364-a63e-8be2ecd61eb5" providerId="AD"/>
  <p188:author id="{D638D6DF-AF41-6081-4A5E-249713589F40}" name="Thomas, Arabela (DESE)" initials="T(" userId="S::arabela.thomas@mass.gov::c61caa2c-bd09-41fa-982d-4db69e7cef18" providerId="AD"/>
  <p188:author id="{29FDBAE2-41D5-162A-6036-D4D0D463F883}" name="Wakelin, Johanna (DESE)" initials="JW" userId="S::Johanna.Wakelin@mass.gov::861700f2-2647-4c79-b4e9-5d2ae7c7128a" providerId="AD"/>
  <p188:author id="{656499E3-BA4D-B45B-EBEF-002C4371244D}" name="Fitzgerald, Patrick G. (DESE)" initials="" userId="S::Patrick.G.Fitzgerald2@mass.gov::53b36a70-9b83-456d-ba86-31a4afdf464c" providerId="AD"/>
  <p188:author id="{D7C264F7-7DD7-2006-D813-B710073AC89F}" name="Pelychaty, Robert (DESE)" initials="PR(" userId="S::Robert.Pelychaty@mass.gov::4b7f82dc-9b90-4364-a63e-8be2ecd61eb5" providerId="AD"/>
  <p188:author id="{6ABF01F9-5982-37E0-2D93-4071B6BB4D63}" name="LoDuca-Towne, Kelsey (DESE)" initials="L(" userId="S::kelsey.loduca-towne@mass.gov::f03be8ce-807a-4f33-8b2e-6128f35343e9" providerId="AD"/>
  <p188:author id="{4F08D7FB-1392-BA33-72FA-90F2B7A61763}" name="Mao, Yu-Ping (DESE)" initials="M(" userId="S::yu-ping.mao@mass.gov::8534b1b7-a0d5-4f47-86c1-c5d493c1640c"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BA3"/>
    <a:srgbClr val="273E74"/>
    <a:srgbClr val="4948B6"/>
    <a:srgbClr val="000000"/>
    <a:srgbClr val="3647B6"/>
    <a:srgbClr val="8397E7"/>
    <a:srgbClr val="AFCBFD"/>
    <a:srgbClr val="93A9FF"/>
    <a:srgbClr val="86A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6" autoAdjust="0"/>
  </p:normalViewPr>
  <p:slideViewPr>
    <p:cSldViewPr snapToGrid="0">
      <p:cViewPr varScale="1">
        <p:scale>
          <a:sx n="83" d="100"/>
          <a:sy n="83" d="100"/>
        </p:scale>
        <p:origin x="4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1F94F02E-84DA-488A-8233-C757AB16D772}">
      <dgm:prSet/>
      <dgm:spPr/>
      <dgm:t>
        <a:bodyPr/>
        <a:lstStyle/>
        <a:p>
          <a:pPr rtl="0"/>
          <a:r>
            <a:rPr lang="en-US">
              <a:latin typeface="Segoe UI Semibold"/>
            </a:rPr>
            <a:t>Learning experiences </a:t>
          </a:r>
          <a:endParaRPr lang="en-US"/>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a:latin typeface="Segoe UI Semibold"/>
            </a:rPr>
            <a:t>Enable students to excel at grade level or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Segoe UI Semibold"/>
            </a:rPr>
            <a:t>Are known and valued</a:t>
          </a:r>
          <a:endParaRPr lang="en-US"/>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a:latin typeface="Segoe UI Semibold"/>
            </a:rPr>
            <a:t>All students</a:t>
          </a:r>
          <a:endParaRPr lang="en-US"/>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F9598-5B26-4FFF-9783-2D390CDC3634}">
      <dgm:prSet/>
      <dgm:spPr>
        <a:solidFill>
          <a:schemeClr val="tx2">
            <a:lumMod val="75000"/>
          </a:schemeClr>
        </a:solidFill>
      </dgm:spPr>
      <dgm:t>
        <a:bodyPr/>
        <a:lstStyle/>
        <a:p>
          <a:r>
            <a:rPr lang="en-US"/>
            <a:t>General Supervision </a:t>
          </a:r>
          <a:r>
            <a:rPr lang="en-US" b="0"/>
            <a:t>Updates</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DA73273F-C3CE-46E8-9EA3-07055CDEB75E}">
      <dgm:prSet phldr="0"/>
      <dgm:spPr/>
      <dgm:t>
        <a:bodyPr/>
        <a:lstStyle/>
        <a:p>
          <a:r>
            <a:rPr lang="en-US"/>
            <a:t>Special Education Updates</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3CC752B7-03A0-4902-82B5-6789F7614E07}">
      <dgm:prSet/>
      <dgm:spPr/>
      <dgm:t>
        <a:bodyPr/>
        <a:lstStyle/>
        <a:p>
          <a:r>
            <a:rPr lang="en-US"/>
            <a:t>New IEP Updates</a:t>
          </a:r>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8FAA2FAE-A2EC-45D8-8FC6-54153E16721D}" type="pres">
      <dgm:prSet presAssocID="{984F9598-5B26-4FFF-9783-2D390CDC3634}" presName="parentLin" presStyleCnt="0"/>
      <dgm:spPr/>
    </dgm:pt>
    <dgm:pt modelId="{DA9210EC-26D3-4135-AB7A-211A4E031C68}" type="pres">
      <dgm:prSet presAssocID="{984F9598-5B26-4FFF-9783-2D390CDC3634}" presName="parentLeftMargin" presStyleLbl="node1" presStyleIdx="0" presStyleCnt="3"/>
      <dgm:spPr/>
    </dgm:pt>
    <dgm:pt modelId="{09C76DB4-26EA-403D-8805-2312DAE07640}" type="pres">
      <dgm:prSet presAssocID="{984F9598-5B26-4FFF-9783-2D390CDC3634}" presName="parentText" presStyleLbl="node1" presStyleIdx="0" presStyleCnt="3">
        <dgm:presLayoutVars>
          <dgm:chMax val="0"/>
          <dgm:bulletEnabled val="1"/>
        </dgm:presLayoutVars>
      </dgm:prSet>
      <dgm:spPr/>
    </dgm:pt>
    <dgm:pt modelId="{35B5F9C7-C651-4B16-880A-2A438E44FE61}" type="pres">
      <dgm:prSet presAssocID="{984F9598-5B26-4FFF-9783-2D390CDC3634}" presName="negativeSpace" presStyleCnt="0"/>
      <dgm:spPr/>
    </dgm:pt>
    <dgm:pt modelId="{29011064-7F52-4374-BB70-3F2CB7FC783C}" type="pres">
      <dgm:prSet presAssocID="{984F9598-5B26-4FFF-9783-2D390CDC3634}" presName="childText" presStyleLbl="conFgAcc1" presStyleIdx="0" presStyleCnt="3">
        <dgm:presLayoutVars>
          <dgm:bulletEnabled val="1"/>
        </dgm:presLayoutVars>
      </dgm:prSet>
      <dgm:spPr/>
    </dgm:pt>
    <dgm:pt modelId="{F3BFFD0D-6DB9-4008-84AB-53D8C011D87E}" type="pres">
      <dgm:prSet presAssocID="{EB6DA1B5-B2BE-44F3-B824-3B3F8314EAED}" presName="spaceBetweenRectangles" presStyleCnt="0"/>
      <dgm:spPr/>
    </dgm:pt>
    <dgm:pt modelId="{4DE6D4E7-D733-4E0C-8B7D-E171999B164E}" type="pres">
      <dgm:prSet presAssocID="{DA73273F-C3CE-46E8-9EA3-07055CDEB75E}" presName="parentLin" presStyleCnt="0"/>
      <dgm:spPr/>
    </dgm:pt>
    <dgm:pt modelId="{C3A0CBD5-1A57-4560-919B-51C08BD132D6}" type="pres">
      <dgm:prSet presAssocID="{DA73273F-C3CE-46E8-9EA3-07055CDEB75E}" presName="parentLeftMargin" presStyleLbl="node1" presStyleIdx="0" presStyleCnt="3"/>
      <dgm:spPr/>
    </dgm:pt>
    <dgm:pt modelId="{4AF032F1-9066-44F8-86CC-6912588B7795}" type="pres">
      <dgm:prSet presAssocID="{DA73273F-C3CE-46E8-9EA3-07055CDEB75E}" presName="parentText" presStyleLbl="node1" presStyleIdx="1" presStyleCnt="3">
        <dgm:presLayoutVars>
          <dgm:chMax val="0"/>
          <dgm:bulletEnabled val="1"/>
        </dgm:presLayoutVars>
      </dgm:prSet>
      <dgm:spPr/>
    </dgm:pt>
    <dgm:pt modelId="{FF056FDE-2A96-4013-9A3F-1A754116AE28}" type="pres">
      <dgm:prSet presAssocID="{DA73273F-C3CE-46E8-9EA3-07055CDEB75E}" presName="negativeSpace" presStyleCnt="0"/>
      <dgm:spPr/>
    </dgm:pt>
    <dgm:pt modelId="{5BB327D3-7109-43F2-AB9A-8D656FAE95E0}" type="pres">
      <dgm:prSet presAssocID="{DA73273F-C3CE-46E8-9EA3-07055CDEB75E}" presName="childText" presStyleLbl="conFgAcc1" presStyleIdx="1" presStyleCnt="3">
        <dgm:presLayoutVars>
          <dgm:bulletEnabled val="1"/>
        </dgm:presLayoutVars>
      </dgm:prSet>
      <dgm:spPr/>
    </dgm:pt>
    <dgm:pt modelId="{86EB0B26-E487-49B0-956D-BCBCCEF86CEC}" type="pres">
      <dgm:prSet presAssocID="{ED8E45AF-C5D9-4828-9DCE-215B6848FA9C}" presName="spaceBetweenRectangles" presStyleCnt="0"/>
      <dgm:spPr/>
    </dgm:pt>
    <dgm:pt modelId="{0B4D8C86-6CC8-4DAA-93D2-8FA36672C374}" type="pres">
      <dgm:prSet presAssocID="{3CC752B7-03A0-4902-82B5-6789F7614E07}" presName="parentLin" presStyleCnt="0"/>
      <dgm:spPr/>
    </dgm:pt>
    <dgm:pt modelId="{FFFA5138-FEAB-4F72-AE08-E40D44F08E3F}" type="pres">
      <dgm:prSet presAssocID="{3CC752B7-03A0-4902-82B5-6789F7614E07}" presName="parentLeftMargin" presStyleLbl="node1" presStyleIdx="1" presStyleCnt="3"/>
      <dgm:spPr/>
    </dgm:pt>
    <dgm:pt modelId="{CE301DEF-7638-4260-8CB8-5576E3522B5C}" type="pres">
      <dgm:prSet presAssocID="{3CC752B7-03A0-4902-82B5-6789F7614E07}" presName="parentText" presStyleLbl="node1" presStyleIdx="2" presStyleCnt="3">
        <dgm:presLayoutVars>
          <dgm:chMax val="0"/>
          <dgm:bulletEnabled val="1"/>
        </dgm:presLayoutVars>
      </dgm:prSet>
      <dgm:spPr/>
    </dgm:pt>
    <dgm:pt modelId="{51CE2DF8-66FE-4972-AFC4-27CDB968F0F7}" type="pres">
      <dgm:prSet presAssocID="{3CC752B7-03A0-4902-82B5-6789F7614E07}" presName="negativeSpace" presStyleCnt="0"/>
      <dgm:spPr/>
    </dgm:pt>
    <dgm:pt modelId="{FCE67299-0F51-4AE5-B861-F54CAD10DA1C}" type="pres">
      <dgm:prSet presAssocID="{3CC752B7-03A0-4902-82B5-6789F7614E07}" presName="childText" presStyleLbl="conFgAcc1" presStyleIdx="2" presStyleCnt="3">
        <dgm:presLayoutVars>
          <dgm:bulletEnabled val="1"/>
        </dgm:presLayoutVars>
      </dgm:prSet>
      <dgm:spPr/>
    </dgm:pt>
  </dgm:ptLst>
  <dgm:cxnLst>
    <dgm:cxn modelId="{F006101C-D8C6-4B47-81E0-54874F0C8495}" type="presOf" srcId="{984F9598-5B26-4FFF-9783-2D390CDC3634}" destId="{09C76DB4-26EA-403D-8805-2312DAE07640}" srcOrd="1" destOrd="0" presId="urn:microsoft.com/office/officeart/2005/8/layout/list1"/>
    <dgm:cxn modelId="{FA298F31-6C5A-48F4-B720-D13FA105E72F}" type="presOf" srcId="{984F9598-5B26-4FFF-9783-2D390CDC3634}" destId="{DA9210EC-26D3-4135-AB7A-211A4E031C68}" srcOrd="0" destOrd="0" presId="urn:microsoft.com/office/officeart/2005/8/layout/list1"/>
    <dgm:cxn modelId="{CED5874F-0459-4EB8-A9A3-7050D9517BAA}" srcId="{BB5B50E8-4BBC-437E-841D-073BB40D70A9}" destId="{984F9598-5B26-4FFF-9783-2D390CDC3634}" srcOrd="0" destOrd="0" parTransId="{ED2E0D10-CBF7-4BA8-9761-2F376508E013}" sibTransId="{EB6DA1B5-B2BE-44F3-B824-3B3F8314EAED}"/>
    <dgm:cxn modelId="{A8609E76-A8AA-4A35-900B-AF8849B8011C}" type="presOf" srcId="{BB5B50E8-4BBC-437E-841D-073BB40D70A9}" destId="{DA69F6F1-4960-498A-AD25-085078C7C016}" srcOrd="0" destOrd="0" presId="urn:microsoft.com/office/officeart/2005/8/layout/list1"/>
    <dgm:cxn modelId="{B7F5258D-C00D-4FE5-B7D7-186D38BA0C46}" type="presOf" srcId="{DA73273F-C3CE-46E8-9EA3-07055CDEB75E}" destId="{C3A0CBD5-1A57-4560-919B-51C08BD132D6}" srcOrd="0" destOrd="0" presId="urn:microsoft.com/office/officeart/2005/8/layout/list1"/>
    <dgm:cxn modelId="{4B15CB99-8C97-4D66-B069-99D2A1DE8525}" type="presOf" srcId="{3CC752B7-03A0-4902-82B5-6789F7614E07}" destId="{CE301DEF-7638-4260-8CB8-5576E3522B5C}" srcOrd="1" destOrd="0" presId="urn:microsoft.com/office/officeart/2005/8/layout/list1"/>
    <dgm:cxn modelId="{076D87CB-B6E9-4608-A452-8340710FF2F4}" srcId="{BB5B50E8-4BBC-437E-841D-073BB40D70A9}" destId="{DA73273F-C3CE-46E8-9EA3-07055CDEB75E}" srcOrd="1" destOrd="0" parTransId="{57F1B9E4-D397-4BD6-8ACF-3529E7EB5435}" sibTransId="{ED8E45AF-C5D9-4828-9DCE-215B6848FA9C}"/>
    <dgm:cxn modelId="{1D5A61D9-2B84-4F97-BF9C-91C65E481236}" srcId="{BB5B50E8-4BBC-437E-841D-073BB40D70A9}" destId="{3CC752B7-03A0-4902-82B5-6789F7614E07}" srcOrd="2" destOrd="0" parTransId="{7A2CDC91-1CFE-46D4-907A-8A26339DB062}" sibTransId="{4B13F8EA-E70F-4474-98EB-56664E2E15AA}"/>
    <dgm:cxn modelId="{9783E0E1-DC7E-4214-92B7-192062DB0E57}" type="presOf" srcId="{3CC752B7-03A0-4902-82B5-6789F7614E07}" destId="{FFFA5138-FEAB-4F72-AE08-E40D44F08E3F}" srcOrd="0" destOrd="0" presId="urn:microsoft.com/office/officeart/2005/8/layout/list1"/>
    <dgm:cxn modelId="{48608EF5-5BF4-4B81-8E7A-2FBFE334F065}" type="presOf" srcId="{DA73273F-C3CE-46E8-9EA3-07055CDEB75E}" destId="{4AF032F1-9066-44F8-86CC-6912588B7795}" srcOrd="1" destOrd="0" presId="urn:microsoft.com/office/officeart/2005/8/layout/list1"/>
    <dgm:cxn modelId="{B1A68B77-6127-42B6-A77C-575A145F0DB2}" type="presParOf" srcId="{DA69F6F1-4960-498A-AD25-085078C7C016}" destId="{8FAA2FAE-A2EC-45D8-8FC6-54153E16721D}" srcOrd="0" destOrd="0" presId="urn:microsoft.com/office/officeart/2005/8/layout/list1"/>
    <dgm:cxn modelId="{7F36A26A-1FD0-4F76-B11C-667CBAE1FC06}" type="presParOf" srcId="{8FAA2FAE-A2EC-45D8-8FC6-54153E16721D}" destId="{DA9210EC-26D3-4135-AB7A-211A4E031C68}" srcOrd="0" destOrd="0" presId="urn:microsoft.com/office/officeart/2005/8/layout/list1"/>
    <dgm:cxn modelId="{1E01E21E-A2B6-4A64-8637-FF8081225EC9}" type="presParOf" srcId="{8FAA2FAE-A2EC-45D8-8FC6-54153E16721D}" destId="{09C76DB4-26EA-403D-8805-2312DAE07640}" srcOrd="1" destOrd="0" presId="urn:microsoft.com/office/officeart/2005/8/layout/list1"/>
    <dgm:cxn modelId="{C66339F6-DA5F-4B9C-B0B9-8480D1EC91EA}" type="presParOf" srcId="{DA69F6F1-4960-498A-AD25-085078C7C016}" destId="{35B5F9C7-C651-4B16-880A-2A438E44FE61}" srcOrd="1" destOrd="0" presId="urn:microsoft.com/office/officeart/2005/8/layout/list1"/>
    <dgm:cxn modelId="{FEAB7AE7-E87A-441C-B860-73AFE6845E24}" type="presParOf" srcId="{DA69F6F1-4960-498A-AD25-085078C7C016}" destId="{29011064-7F52-4374-BB70-3F2CB7FC783C}" srcOrd="2" destOrd="0" presId="urn:microsoft.com/office/officeart/2005/8/layout/list1"/>
    <dgm:cxn modelId="{E8A301A6-A366-4F92-9EE8-0DECE939671B}" type="presParOf" srcId="{DA69F6F1-4960-498A-AD25-085078C7C016}" destId="{F3BFFD0D-6DB9-4008-84AB-53D8C011D87E}" srcOrd="3" destOrd="0" presId="urn:microsoft.com/office/officeart/2005/8/layout/list1"/>
    <dgm:cxn modelId="{BE83DEE7-3852-4862-BB07-DC28B52DA61D}" type="presParOf" srcId="{DA69F6F1-4960-498A-AD25-085078C7C016}" destId="{4DE6D4E7-D733-4E0C-8B7D-E171999B164E}" srcOrd="4" destOrd="0" presId="urn:microsoft.com/office/officeart/2005/8/layout/list1"/>
    <dgm:cxn modelId="{C55C2E5C-BB5A-4104-AB42-BD04297D424E}" type="presParOf" srcId="{4DE6D4E7-D733-4E0C-8B7D-E171999B164E}" destId="{C3A0CBD5-1A57-4560-919B-51C08BD132D6}" srcOrd="0" destOrd="0" presId="urn:microsoft.com/office/officeart/2005/8/layout/list1"/>
    <dgm:cxn modelId="{714BEA59-1729-4719-A007-C894D96EA90B}" type="presParOf" srcId="{4DE6D4E7-D733-4E0C-8B7D-E171999B164E}" destId="{4AF032F1-9066-44F8-86CC-6912588B7795}" srcOrd="1" destOrd="0" presId="urn:microsoft.com/office/officeart/2005/8/layout/list1"/>
    <dgm:cxn modelId="{352750F3-08D1-416E-A9BE-69A354EFC924}" type="presParOf" srcId="{DA69F6F1-4960-498A-AD25-085078C7C016}" destId="{FF056FDE-2A96-4013-9A3F-1A754116AE28}" srcOrd="5" destOrd="0" presId="urn:microsoft.com/office/officeart/2005/8/layout/list1"/>
    <dgm:cxn modelId="{FDB17916-558F-486D-902A-503E5A29FE21}" type="presParOf" srcId="{DA69F6F1-4960-498A-AD25-085078C7C016}" destId="{5BB327D3-7109-43F2-AB9A-8D656FAE95E0}" srcOrd="6" destOrd="0" presId="urn:microsoft.com/office/officeart/2005/8/layout/list1"/>
    <dgm:cxn modelId="{02919E11-793D-409A-99D5-698B0280B1FD}" type="presParOf" srcId="{DA69F6F1-4960-498A-AD25-085078C7C016}" destId="{86EB0B26-E487-49B0-956D-BCBCCEF86CEC}" srcOrd="7" destOrd="0" presId="urn:microsoft.com/office/officeart/2005/8/layout/list1"/>
    <dgm:cxn modelId="{2F579F83-10FD-4180-AE32-C933926A921D}" type="presParOf" srcId="{DA69F6F1-4960-498A-AD25-085078C7C016}" destId="{0B4D8C86-6CC8-4DAA-93D2-8FA36672C374}" srcOrd="8" destOrd="0" presId="urn:microsoft.com/office/officeart/2005/8/layout/list1"/>
    <dgm:cxn modelId="{B2724798-2F03-4351-8F52-6373EE449AD0}" type="presParOf" srcId="{0B4D8C86-6CC8-4DAA-93D2-8FA36672C374}" destId="{FFFA5138-FEAB-4F72-AE08-E40D44F08E3F}" srcOrd="0" destOrd="0" presId="urn:microsoft.com/office/officeart/2005/8/layout/list1"/>
    <dgm:cxn modelId="{A7A6BD70-E3F2-4661-A621-AFC5DA02D54E}" type="presParOf" srcId="{0B4D8C86-6CC8-4DAA-93D2-8FA36672C374}" destId="{CE301DEF-7638-4260-8CB8-5576E3522B5C}" srcOrd="1" destOrd="0" presId="urn:microsoft.com/office/officeart/2005/8/layout/list1"/>
    <dgm:cxn modelId="{ECE2933E-9003-4FF8-9BDE-AA27710FC566}" type="presParOf" srcId="{DA69F6F1-4960-498A-AD25-085078C7C016}" destId="{51CE2DF8-66FE-4972-AFC4-27CDB968F0F7}" srcOrd="9" destOrd="0" presId="urn:microsoft.com/office/officeart/2005/8/layout/list1"/>
    <dgm:cxn modelId="{39F80482-3519-46C0-8A7F-F9BC917F1BB7}" type="presParOf" srcId="{DA69F6F1-4960-498A-AD25-085078C7C016}" destId="{FCE67299-0F51-4AE5-B861-F54CAD10DA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b="0"/>
            <a:t>OASES Monitoring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b="0"/>
            <a:t>PRS General Education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EAD15D56-54C5-49FE-955F-A20DF43B6731}">
      <dgm:prSet phldrT="[Text]" phldr="0"/>
      <dgm:spPr/>
      <dgm:t>
        <a:bodyPr/>
        <a:lstStyle/>
        <a:p>
          <a:pPr rtl="0"/>
          <a:r>
            <a:rPr lang="en-US"/>
            <a:t>Champ Software Development Across Offices</a:t>
          </a:r>
          <a:endParaRPr lang="en-US" b="0"/>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b="0"/>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b="0"/>
            <a:t>LEA Determinations and Aligned Technical Assistance</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b="0"/>
            <a:t>Policies and Procedures</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35537B4E-975A-42B4-A3AE-E4E4D1B3183C}">
      <dgm:prSet custT="1"/>
      <dgm:spPr/>
      <dgm:t>
        <a:bodyPr/>
        <a:lstStyle/>
        <a:p>
          <a:pPr rtl="0"/>
          <a:r>
            <a:rPr lang="en-US" sz="2200" kern="1200">
              <a:solidFill>
                <a:prstClr val="white"/>
              </a:solidFill>
              <a:latin typeface="Calibri" panose="020F0502020204030204"/>
              <a:ea typeface="+mn-ea"/>
              <a:cs typeface="+mn-cs"/>
            </a:rPr>
            <a:t>Collection, Reporting, and Use of Data</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60C6D5A9-1698-492E-BEE5-EC78D894D009}">
      <dgm:prSet custT="1"/>
      <dgm:spPr/>
      <dgm:t>
        <a:bodyPr/>
        <a:lstStyle/>
        <a:p>
          <a:pPr rtl="0"/>
          <a:r>
            <a:rPr lang="en-US" sz="2200" kern="1200">
              <a:solidFill>
                <a:prstClr val="white"/>
              </a:solidFill>
              <a:latin typeface="Calibri" panose="020F0502020204030204"/>
              <a:ea typeface="+mn-ea"/>
              <a:cs typeface="+mn-cs"/>
            </a:rPr>
            <a:t>Special Education Website</a:t>
          </a:r>
        </a:p>
      </dgm:t>
    </dgm:pt>
    <dgm:pt modelId="{CFEF5603-27EA-42F5-B3CB-D6B669889C48}" type="parTrans" cxnId="{523D8E78-AF15-41E6-BFD1-CAA982168C5B}">
      <dgm:prSet/>
      <dgm:spPr/>
      <dgm:t>
        <a:bodyPr/>
        <a:lstStyle/>
        <a:p>
          <a:endParaRPr lang="en-US"/>
        </a:p>
      </dgm:t>
    </dgm:pt>
    <dgm:pt modelId="{725C407D-328B-4DF8-8C4A-DD2006D84951}" type="sibTrans" cxnId="{523D8E78-AF15-41E6-BFD1-CAA982168C5B}">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4971201F-F68F-47E1-904A-CED5519C774F}" type="pres">
      <dgm:prSet presAssocID="{60C6D5A9-1698-492E-BEE5-EC78D894D009}" presName="node" presStyleLbl="node1" presStyleIdx="0" presStyleCnt="8">
        <dgm:presLayoutVars>
          <dgm:bulletEnabled val="1"/>
        </dgm:presLayoutVars>
      </dgm:prSet>
      <dgm:spPr/>
    </dgm:pt>
    <dgm:pt modelId="{94E87C81-A08A-4984-A27E-24770A57712F}" type="pres">
      <dgm:prSet presAssocID="{725C407D-328B-4DF8-8C4A-DD2006D84951}" presName="sibTrans" presStyleCnt="0"/>
      <dgm:spPr/>
    </dgm:pt>
    <dgm:pt modelId="{5005E73B-75A8-42A5-A4FC-C8604F246C91}" type="pres">
      <dgm:prSet presAssocID="{35537B4E-975A-42B4-A3AE-E4E4D1B3183C}" presName="node" presStyleLbl="node1" presStyleIdx="1" presStyleCnt="8">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8">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8">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8">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8">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8">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8">
        <dgm:presLayoutVars>
          <dgm:bulletEnabled val="1"/>
        </dgm:presLayoutVars>
      </dgm:prSet>
      <dgm:spPr/>
    </dgm:pt>
  </dgm:ptLst>
  <dgm:cxnLs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523D8E78-AF15-41E6-BFD1-CAA982168C5B}" srcId="{A2DDBBA9-240C-4798-85DE-7DF9799DC351}" destId="{60C6D5A9-1698-492E-BEE5-EC78D894D009}" srcOrd="0" destOrd="0" parTransId="{CFEF5603-27EA-42F5-B3CB-D6B669889C48}" sibTransId="{725C407D-328B-4DF8-8C4A-DD2006D84951}"/>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FD5B34C2-59A3-4F4E-90B4-28C512E8BC9F}" type="presOf" srcId="{60C6D5A9-1698-492E-BEE5-EC78D894D009}" destId="{4971201F-F68F-47E1-904A-CED5519C774F}" srcOrd="0" destOrd="0" presId="urn:microsoft.com/office/officeart/2005/8/layout/default"/>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E94133A-2842-4E68-BF09-B9C2BDA79DC2}" type="presParOf" srcId="{13D8E856-6816-466E-B3FF-4BB377B3C3C6}" destId="{4971201F-F68F-47E1-904A-CED5519C774F}" srcOrd="0" destOrd="0" presId="urn:microsoft.com/office/officeart/2005/8/layout/default"/>
    <dgm:cxn modelId="{D4445466-B813-4813-86E3-D274203D68A6}" type="presParOf" srcId="{13D8E856-6816-466E-B3FF-4BB377B3C3C6}" destId="{94E87C81-A08A-4984-A27E-24770A57712F}"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114328" y="-1144266"/>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Are known and valued</a:t>
          </a:r>
          <a:endParaRPr lang="en-US" sz="1400" kern="1200"/>
        </a:p>
      </dsp:txBody>
      <dsp:txXfrm rot="-5400000">
        <a:off x="1865948" y="144166"/>
        <a:ext cx="3277188" cy="740375"/>
      </dsp:txXfrm>
    </dsp:sp>
    <dsp:sp modelId="{C625CF21-C0CE-427C-856C-6DE7A8B33D8A}">
      <dsp:nvSpPr>
        <dsp:cNvPr id="0" name=""/>
        <dsp:cNvSpPr/>
      </dsp:nvSpPr>
      <dsp:spPr>
        <a:xfrm>
          <a:off x="0" y="1553"/>
          <a:ext cx="1865947" cy="1025598"/>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All students</a:t>
          </a:r>
          <a:endParaRPr lang="en-US" sz="1900" kern="1200"/>
        </a:p>
      </dsp:txBody>
      <dsp:txXfrm>
        <a:off x="50066" y="51619"/>
        <a:ext cx="1765815" cy="925466"/>
      </dsp:txXfrm>
    </dsp:sp>
    <dsp:sp modelId="{22C5200A-4F3E-413A-A0C2-5E5FE3F5BD79}">
      <dsp:nvSpPr>
        <dsp:cNvPr id="0" name=""/>
        <dsp:cNvSpPr/>
      </dsp:nvSpPr>
      <dsp:spPr>
        <a:xfrm rot="5400000">
          <a:off x="3114328" y="-67388"/>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a:latin typeface="Segoe UI Semibold"/>
            </a:rPr>
            <a:t>Are relevant, real-world and interactive</a:t>
          </a:r>
        </a:p>
      </dsp:txBody>
      <dsp:txXfrm rot="-5400000">
        <a:off x="1865948" y="1221044"/>
        <a:ext cx="3277188" cy="740375"/>
      </dsp:txXfrm>
    </dsp:sp>
    <dsp:sp modelId="{24CED813-7888-430C-AFDB-9D3A24B568CB}">
      <dsp:nvSpPr>
        <dsp:cNvPr id="0" name=""/>
        <dsp:cNvSpPr/>
      </dsp:nvSpPr>
      <dsp:spPr>
        <a:xfrm>
          <a:off x="0" y="1078432"/>
          <a:ext cx="1865947" cy="1025598"/>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Learning experiences </a:t>
          </a:r>
          <a:endParaRPr lang="en-US" sz="1900" kern="1200"/>
        </a:p>
      </dsp:txBody>
      <dsp:txXfrm>
        <a:off x="50066" y="1128498"/>
        <a:ext cx="1765815" cy="925466"/>
      </dsp:txXfrm>
    </dsp:sp>
    <dsp:sp modelId="{48523046-28B0-4CA5-BB43-DD387BCF65C6}">
      <dsp:nvSpPr>
        <dsp:cNvPr id="0" name=""/>
        <dsp:cNvSpPr/>
      </dsp:nvSpPr>
      <dsp:spPr>
        <a:xfrm rot="5400000">
          <a:off x="3114328" y="1009490"/>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Enable students to excel at grade level or beyond</a:t>
          </a:r>
        </a:p>
        <a:p>
          <a:pPr marL="114300" lvl="1" indent="-114300" algn="l" defTabSz="622300" rtl="0">
            <a:lnSpc>
              <a:spcPct val="90000"/>
            </a:lnSpc>
            <a:spcBef>
              <a:spcPct val="0"/>
            </a:spcBef>
            <a:spcAft>
              <a:spcPct val="15000"/>
            </a:spcAft>
            <a:buChar char="•"/>
          </a:pPr>
          <a:endParaRPr lang="en-US" sz="1400" kern="1200">
            <a:latin typeface="Segoe UI Semibold"/>
          </a:endParaRPr>
        </a:p>
      </dsp:txBody>
      <dsp:txXfrm rot="-5400000">
        <a:off x="1865948" y="2297922"/>
        <a:ext cx="3277188" cy="740375"/>
      </dsp:txXfrm>
    </dsp:sp>
    <dsp:sp modelId="{BEF76E51-4B0A-4CD7-8E87-ACA209BCE8EA}">
      <dsp:nvSpPr>
        <dsp:cNvPr id="0" name=""/>
        <dsp:cNvSpPr/>
      </dsp:nvSpPr>
      <dsp:spPr>
        <a:xfrm>
          <a:off x="0" y="2155311"/>
          <a:ext cx="1865947" cy="1025598"/>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Individualized supports</a:t>
          </a:r>
        </a:p>
      </dsp:txBody>
      <dsp:txXfrm>
        <a:off x="50066" y="2205377"/>
        <a:ext cx="1765815" cy="925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064-7F52-4374-BB70-3F2CB7FC783C}">
      <dsp:nvSpPr>
        <dsp:cNvPr id="0" name=""/>
        <dsp:cNvSpPr/>
      </dsp:nvSpPr>
      <dsp:spPr>
        <a:xfrm>
          <a:off x="0" y="1625189"/>
          <a:ext cx="581112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76DB4-26EA-403D-8805-2312DAE07640}">
      <dsp:nvSpPr>
        <dsp:cNvPr id="0" name=""/>
        <dsp:cNvSpPr/>
      </dsp:nvSpPr>
      <dsp:spPr>
        <a:xfrm>
          <a:off x="290556" y="1270949"/>
          <a:ext cx="4067789" cy="70848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General Supervision </a:t>
          </a:r>
          <a:r>
            <a:rPr lang="en-US" sz="2400" b="0" kern="1200"/>
            <a:t>Updates</a:t>
          </a:r>
        </a:p>
      </dsp:txBody>
      <dsp:txXfrm>
        <a:off x="325141" y="1305534"/>
        <a:ext cx="3998619" cy="639310"/>
      </dsp:txXfrm>
    </dsp:sp>
    <dsp:sp modelId="{5BB327D3-7109-43F2-AB9A-8D656FAE95E0}">
      <dsp:nvSpPr>
        <dsp:cNvPr id="0" name=""/>
        <dsp:cNvSpPr/>
      </dsp:nvSpPr>
      <dsp:spPr>
        <a:xfrm>
          <a:off x="0" y="2713829"/>
          <a:ext cx="5811128" cy="604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32F1-9066-44F8-86CC-6912588B7795}">
      <dsp:nvSpPr>
        <dsp:cNvPr id="0" name=""/>
        <dsp:cNvSpPr/>
      </dsp:nvSpPr>
      <dsp:spPr>
        <a:xfrm>
          <a:off x="290556" y="2359589"/>
          <a:ext cx="4067789" cy="7084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Special Education Updates</a:t>
          </a:r>
        </a:p>
      </dsp:txBody>
      <dsp:txXfrm>
        <a:off x="325141" y="2394174"/>
        <a:ext cx="3998619" cy="639310"/>
      </dsp:txXfrm>
    </dsp:sp>
    <dsp:sp modelId="{FCE67299-0F51-4AE5-B861-F54CAD10DA1C}">
      <dsp:nvSpPr>
        <dsp:cNvPr id="0" name=""/>
        <dsp:cNvSpPr/>
      </dsp:nvSpPr>
      <dsp:spPr>
        <a:xfrm>
          <a:off x="0" y="3802469"/>
          <a:ext cx="581112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01DEF-7638-4260-8CB8-5576E3522B5C}">
      <dsp:nvSpPr>
        <dsp:cNvPr id="0" name=""/>
        <dsp:cNvSpPr/>
      </dsp:nvSpPr>
      <dsp:spPr>
        <a:xfrm>
          <a:off x="290556" y="3448229"/>
          <a:ext cx="4067789"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New IEP Updates</a:t>
          </a:r>
        </a:p>
      </dsp:txBody>
      <dsp:txXfrm>
        <a:off x="325141" y="3482814"/>
        <a:ext cx="3998619"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1201F-F68F-47E1-904A-CED5519C774F}">
      <dsp:nvSpPr>
        <dsp:cNvPr id="0" name=""/>
        <dsp:cNvSpPr/>
      </dsp:nvSpPr>
      <dsp:spPr>
        <a:xfrm>
          <a:off x="3080"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Special Education Website</a:t>
          </a:r>
        </a:p>
      </dsp:txBody>
      <dsp:txXfrm>
        <a:off x="3080" y="437013"/>
        <a:ext cx="2444055" cy="1466433"/>
      </dsp:txXfrm>
    </dsp:sp>
    <dsp:sp modelId="{5005E73B-75A8-42A5-A4FC-C8604F246C91}">
      <dsp:nvSpPr>
        <dsp:cNvPr id="0" name=""/>
        <dsp:cNvSpPr/>
      </dsp:nvSpPr>
      <dsp:spPr>
        <a:xfrm>
          <a:off x="2691541"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Collection, Reporting, and Use of Data</a:t>
          </a:r>
        </a:p>
      </dsp:txBody>
      <dsp:txXfrm>
        <a:off x="2691541" y="437013"/>
        <a:ext cx="2444055" cy="1466433"/>
      </dsp:txXfrm>
    </dsp:sp>
    <dsp:sp modelId="{6D129F8D-372C-4A28-8C52-D918B5D8A92E}">
      <dsp:nvSpPr>
        <dsp:cNvPr id="0" name=""/>
        <dsp:cNvSpPr/>
      </dsp:nvSpPr>
      <dsp:spPr>
        <a:xfrm>
          <a:off x="5380002"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Champ Software Development Across Offices</a:t>
          </a:r>
          <a:endParaRPr lang="en-US" sz="2200" b="0" kern="1200"/>
        </a:p>
      </dsp:txBody>
      <dsp:txXfrm>
        <a:off x="5380002" y="437013"/>
        <a:ext cx="2444055" cy="1466433"/>
      </dsp:txXfrm>
    </dsp:sp>
    <dsp:sp modelId="{9908698E-D39E-4D34-9D93-5C552E65CDE6}">
      <dsp:nvSpPr>
        <dsp:cNvPr id="0" name=""/>
        <dsp:cNvSpPr/>
      </dsp:nvSpPr>
      <dsp:spPr>
        <a:xfrm>
          <a:off x="8068463"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Fiscal Monitoring Procedures</a:t>
          </a:r>
        </a:p>
      </dsp:txBody>
      <dsp:txXfrm>
        <a:off x="8068463" y="437013"/>
        <a:ext cx="2444055" cy="1466433"/>
      </dsp:txXfrm>
    </dsp:sp>
    <dsp:sp modelId="{1E50F7EE-135A-4A1B-B907-0AB0F8428B21}">
      <dsp:nvSpPr>
        <dsp:cNvPr id="0" name=""/>
        <dsp:cNvSpPr/>
      </dsp:nvSpPr>
      <dsp:spPr>
        <a:xfrm>
          <a:off x="3080"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LEA Determinations and Aligned Technical Assistance</a:t>
          </a:r>
        </a:p>
      </dsp:txBody>
      <dsp:txXfrm>
        <a:off x="3080" y="2147852"/>
        <a:ext cx="2444055" cy="1466433"/>
      </dsp:txXfrm>
    </dsp:sp>
    <dsp:sp modelId="{924D37B3-04E0-4558-A6DC-381385E54CF6}">
      <dsp:nvSpPr>
        <dsp:cNvPr id="0" name=""/>
        <dsp:cNvSpPr/>
      </dsp:nvSpPr>
      <dsp:spPr>
        <a:xfrm>
          <a:off x="2691541"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OASES Monitoring Procedures</a:t>
          </a:r>
        </a:p>
      </dsp:txBody>
      <dsp:txXfrm>
        <a:off x="2691541" y="2147852"/>
        <a:ext cx="2444055" cy="1466433"/>
      </dsp:txXfrm>
    </dsp:sp>
    <dsp:sp modelId="{59892BA9-65E3-4A36-98C0-5E406F58DAC0}">
      <dsp:nvSpPr>
        <dsp:cNvPr id="0" name=""/>
        <dsp:cNvSpPr/>
      </dsp:nvSpPr>
      <dsp:spPr>
        <a:xfrm>
          <a:off x="5380002"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Policies and Procedures</a:t>
          </a:r>
        </a:p>
      </dsp:txBody>
      <dsp:txXfrm>
        <a:off x="5380002" y="2147852"/>
        <a:ext cx="2444055" cy="1466433"/>
      </dsp:txXfrm>
    </dsp:sp>
    <dsp:sp modelId="{F94B4F2D-81CF-43C4-846B-3A7037898D36}">
      <dsp:nvSpPr>
        <dsp:cNvPr id="0" name=""/>
        <dsp:cNvSpPr/>
      </dsp:nvSpPr>
      <dsp:spPr>
        <a:xfrm>
          <a:off x="8068463"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PRS General Education Procedures</a:t>
          </a:r>
        </a:p>
      </dsp:txBody>
      <dsp:txXfrm>
        <a:off x="8068463" y="214785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2/18/2025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237692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CE2CB-8703-71A1-39A8-18EEBFE93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492B2-8DC0-4E6D-C80C-8B36C518B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83C88-5D80-C28B-B2CA-F2216B179141}"/>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429948F-BE5F-F44D-CDEA-B7FA38569BED}"/>
              </a:ext>
            </a:extLst>
          </p:cNvPr>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220430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679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2090533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3000714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4167365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1FD1F-03D9-4FDF-B8BF-9B994B4A36E1}" type="slidenum">
              <a:rPr lang="en-US" smtClean="0"/>
              <a:t>32</a:t>
            </a:fld>
            <a:endParaRPr lang="en-US"/>
          </a:p>
        </p:txBody>
      </p:sp>
    </p:spTree>
    <p:extLst>
      <p:ext uri="{BB962C8B-B14F-4D97-AF65-F5344CB8AC3E}">
        <p14:creationId xmlns:p14="http://schemas.microsoft.com/office/powerpoint/2010/main" val="411021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F21FD1F-03D9-4FDF-B8BF-9B994B4A36E1}" type="slidenum">
              <a:rPr lang="en-US" smtClean="0"/>
              <a:t>35</a:t>
            </a:fld>
            <a:endParaRPr lang="en-US"/>
          </a:p>
        </p:txBody>
      </p:sp>
    </p:spTree>
    <p:extLst>
      <p:ext uri="{BB962C8B-B14F-4D97-AF65-F5344CB8AC3E}">
        <p14:creationId xmlns:p14="http://schemas.microsoft.com/office/powerpoint/2010/main" val="29811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42</a:t>
            </a:fld>
            <a:endParaRPr lang="en-US"/>
          </a:p>
        </p:txBody>
      </p:sp>
    </p:spTree>
    <p:extLst>
      <p:ext uri="{BB962C8B-B14F-4D97-AF65-F5344CB8AC3E}">
        <p14:creationId xmlns:p14="http://schemas.microsoft.com/office/powerpoint/2010/main" val="3606215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44</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45</a:t>
            </a:fld>
            <a:endParaRPr lang="en-US"/>
          </a:p>
        </p:txBody>
      </p:sp>
    </p:spTree>
    <p:extLst>
      <p:ext uri="{BB962C8B-B14F-4D97-AF65-F5344CB8AC3E}">
        <p14:creationId xmlns:p14="http://schemas.microsoft.com/office/powerpoint/2010/main" val="358658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035065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B958-0065-91BF-F181-4B0CC41EA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5F5FE-E415-4DBA-EA87-9787D65BD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5D519-D1F9-EF33-4A80-CFFE4663C5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E11441-C858-A123-6A30-3626D2BEFF1F}"/>
              </a:ext>
            </a:extLst>
          </p:cNvPr>
          <p:cNvSpPr>
            <a:spLocks noGrp="1"/>
          </p:cNvSpPr>
          <p:nvPr>
            <p:ph type="sldNum" sz="quarter" idx="5"/>
          </p:nvPr>
        </p:nvSpPr>
        <p:spPr/>
        <p:txBody>
          <a:bodyPr/>
          <a:lstStyle/>
          <a:p>
            <a:fld id="{825FC15E-7FD1-034A-9729-2C6FA6821FBB}" type="slidenum">
              <a:rPr lang="en-US" smtClean="0"/>
              <a:t>46</a:t>
            </a:fld>
            <a:endParaRPr lang="en-US"/>
          </a:p>
        </p:txBody>
      </p:sp>
    </p:spTree>
    <p:extLst>
      <p:ext uri="{BB962C8B-B14F-4D97-AF65-F5344CB8AC3E}">
        <p14:creationId xmlns:p14="http://schemas.microsoft.com/office/powerpoint/2010/main" val="140802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204441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368003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132075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398959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DCFDE-8350-62E0-38EE-DE9285BDD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5614D-DFAA-724C-06D4-C9E3A6915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3055C-CD59-927B-D3F9-B54A5E8405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A35CB1-F438-4105-AE91-B2C289354695}"/>
              </a:ext>
            </a:extLst>
          </p:cNvPr>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334849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B5BD5-3091-9FE5-FF31-BA23ED977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73E69-3980-06C2-327F-C44C04801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D3A3C-3B1B-2CBC-2001-8BE3C197B7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08A107-095E-9EF2-735C-8D1232938C6E}"/>
              </a:ext>
            </a:extLst>
          </p:cNvPr>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57565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06593-C4F7-7021-23CC-2752E9D80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D6795-38E0-C4E5-32F2-03A1F13650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E4B7B-FC0A-BEFC-952D-447B378121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A0A628-91B8-4F04-1BEC-5E3C0CB06E52}"/>
              </a:ext>
            </a:extLst>
          </p:cNvPr>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215133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333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1952340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0263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55223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66217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020004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98907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2516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5556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89099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636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8" r:id="rId1"/>
    <p:sldLayoutId id="2147483650" r:id="rId2"/>
    <p:sldLayoutId id="2147483720" r:id="rId3"/>
    <p:sldLayoutId id="2147483721" r:id="rId4"/>
    <p:sldLayoutId id="2147483722" r:id="rId5"/>
    <p:sldLayoutId id="2147483723" r:id="rId6"/>
    <p:sldLayoutId id="2147483655" r:id="rId7"/>
    <p:sldLayoutId id="2147483719" r:id="rId8"/>
    <p:sldLayoutId id="2147483657" r:id="rId9"/>
    <p:sldLayoutId id="2147483658"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109996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ng.com/ck/a?!&amp;&amp;p=d1401a280168f2abd1847e71da1b988902265107a6427e5e900ed5943dd1760cJmltdHM9MTczODcxMzYwMA&amp;ptn=3&amp;ver=2&amp;hsh=4&amp;fclid=37aa1203-5724-6647-17f8-001c53246894&amp;psq=Ensuring+Educational+Stability+and+Success+for+Students+in+Foster+Care&amp;u=a1aHR0cHM6Ly93d3cuZWQuZ292L21lZGlhL2RvY3VtZW50L25vbi1yZWd1bGF0b3J5LWd1aWRhbmNlLWVuc3VyaW5nLWVkdWNhdGlvbmFsLXN0YWJpbGl0eS1hbmQtc3VjY2Vzcy1zdHVkZW50cy1mb3N0ZXItY2FyZS1ub3ZlbWJlci0xNS0yMDI0&amp;ntb=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mass.gov/regulations/101-CMR-2700-interagency-review-of-complex-cases-0?_gl=1*1exl53v*_ga*MTY0Mzg4OTA0NS4xNzE4NjQ3NDIy*_ga_MCLPEGW7WM*MTcyNzg5NTExNC4xNS4xLjE3Mjc4OTU2NDkuMC4wLj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irt-complexcases@mass.gov" TargetMode="External"/><Relationship Id="rId2" Type="http://schemas.openxmlformats.org/officeDocument/2006/relationships/hyperlink" Target="https://www.mass.gov/info-details/interagency-review-team-for-complex-cas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doe.mass.edu/commissioner/vision/default.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doe.mass.edu/pd/paraeducator/default.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anlar.zoom.us/meeting/register/tZIkdO6gqDIoHdUleCnhiW80oyYfjhLw_GC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anlar.zoom.us/meeting/register/tZ0kf-qvqj0sEtbu6LBPjs-I59BrjINeWNdc"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forms.office.com/g/ZGddZEtbz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ites.ed.gov/idea/idea-files/questions-and-answers-on-serving-children-with-disabilities-placed-by-their-parents-in-private-schools/" TargetMode="External"/><Relationship Id="rId2" Type="http://schemas.openxmlformats.org/officeDocument/2006/relationships/hyperlink" Target="https://www.ecfr.gov/current/title-2/subtitle-A/chapter-II/part-200?toc=1" TargetMode="External"/><Relationship Id="rId1" Type="http://schemas.openxmlformats.org/officeDocument/2006/relationships/slideLayout" Target="../slideLayouts/slideLayout2.xml"/><Relationship Id="rId4" Type="http://schemas.openxmlformats.org/officeDocument/2006/relationships/hyperlink" Target="https://mass.egrantsmanagement.com/default.aspx?ccipSessionKey=63874821168799655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doe.mass.edu/grants/2025/027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specialeducation@mass.go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mailto:IDEAData@mass.gov" TargetMode="External"/><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fiscal@mass.gov"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mailto:specialeducation@mass.gov" TargetMode="External"/><Relationship Id="rId5" Type="http://schemas.openxmlformats.org/officeDocument/2006/relationships/hyperlink" Target="https://www.doe.mass.edu/infoservices/data/diradmin/list.aspx" TargetMode="External"/><Relationship Id="rId4" Type="http://schemas.openxmlformats.org/officeDocument/2006/relationships/hyperlink" Target="https://www.doe.mass.edu/sped/"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ed.gov/laws-and-policy/civil-rights-laws/disability-discrimination/differentiated-monitoring-and-support-dms-reports#b-m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doe.mass.edu/sped/osep/"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mailchi.mp/doe.mass.edu/press-release-massachusetts-receives-highest-rating-for-special-education-for-sixth-consecutive-yea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02047" y="353085"/>
            <a:ext cx="9554099" cy="3213574"/>
          </a:xfrm>
        </p:spPr>
        <p:txBody>
          <a:bodyPr>
            <a:normAutofit/>
          </a:bodyPr>
          <a:lstStyle/>
          <a:p>
            <a:r>
              <a:rPr lang="en-US" sz="7100" b="1" dirty="0">
                <a:latin typeface="Calibri"/>
                <a:ea typeface="Calibri"/>
                <a:cs typeface="Calibri"/>
              </a:rPr>
              <a:t>Special Education        </a:t>
            </a:r>
            <a:br>
              <a:rPr lang="en-US" sz="7100" b="1" dirty="0">
                <a:latin typeface="Calibri"/>
                <a:ea typeface="Calibri"/>
                <a:cs typeface="Calibri"/>
              </a:rPr>
            </a:br>
            <a:r>
              <a:rPr lang="en-US" sz="7100" b="1" dirty="0">
                <a:latin typeface="Calibri"/>
                <a:ea typeface="Calibri"/>
                <a:cs typeface="Calibri"/>
              </a:rPr>
              <a:t>Leaders Meeting</a:t>
            </a:r>
            <a:endParaRPr lang="en-US" sz="7100" b="1" dirty="0">
              <a:solidFill>
                <a:srgbClr val="000000"/>
              </a:solidFill>
              <a:latin typeface="Calibri"/>
              <a:ea typeface="Calibri"/>
              <a:cs typeface="Calibri"/>
            </a:endParaRPr>
          </a:p>
          <a:p>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sz="3000" b="1" dirty="0">
                <a:latin typeface="Calibri"/>
                <a:ea typeface="Calibri"/>
                <a:cs typeface="Calibri"/>
              </a:rPr>
              <a:t>Friday,  February 14, 2025</a:t>
            </a:r>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8710B6-548A-669B-28B1-77CDC0738B46}"/>
              </a:ext>
            </a:extLst>
          </p:cNvPr>
          <p:cNvSpPr>
            <a:spLocks noGrp="1"/>
          </p:cNvSpPr>
          <p:nvPr>
            <p:ph type="title"/>
          </p:nvPr>
        </p:nvSpPr>
        <p:spPr/>
        <p:txBody>
          <a:bodyPr/>
          <a:lstStyle/>
          <a:p>
            <a:r>
              <a:rPr lang="en-US" b="1">
                <a:latin typeface="Segoe UI"/>
                <a:cs typeface="Arial"/>
              </a:rPr>
              <a:t>ESEA New Guidance</a:t>
            </a:r>
            <a:endParaRPr lang="en-US" b="1">
              <a:latin typeface="Segoe UI"/>
            </a:endParaRPr>
          </a:p>
        </p:txBody>
      </p:sp>
      <p:sp>
        <p:nvSpPr>
          <p:cNvPr id="2" name="Content Placeholder 1">
            <a:extLst>
              <a:ext uri="{FF2B5EF4-FFF2-40B4-BE49-F238E27FC236}">
                <a16:creationId xmlns:a16="http://schemas.microsoft.com/office/drawing/2014/main" id="{FC524791-F8D7-DE83-E0BB-A4CBB2C3755B}"/>
              </a:ext>
            </a:extLst>
          </p:cNvPr>
          <p:cNvSpPr>
            <a:spLocks noGrp="1"/>
          </p:cNvSpPr>
          <p:nvPr>
            <p:ph idx="1"/>
          </p:nvPr>
        </p:nvSpPr>
        <p:spPr>
          <a:xfrm>
            <a:off x="304014" y="2039850"/>
            <a:ext cx="10515600" cy="4484620"/>
          </a:xfrm>
        </p:spPr>
        <p:txBody>
          <a:bodyPr vert="horz" lIns="91440" tIns="45720" rIns="91440" bIns="45720" rtlCol="0" anchor="t">
            <a:normAutofit fontScale="92500"/>
          </a:bodyPr>
          <a:lstStyle/>
          <a:p>
            <a:r>
              <a:rPr lang="en-US">
                <a:latin typeface="Segoe UI"/>
                <a:ea typeface="Calibri"/>
                <a:cs typeface="Arial"/>
              </a:rPr>
              <a:t>New guidance from November 2024</a:t>
            </a:r>
          </a:p>
          <a:p>
            <a:r>
              <a:rPr lang="en-US">
                <a:latin typeface="Segoe UI"/>
                <a:ea typeface="Calibri"/>
                <a:cs typeface="Arial"/>
                <a:hlinkClick r:id="rId2"/>
              </a:rPr>
              <a:t>Ensuring Educational Stability and Success for Students in Foster Care</a:t>
            </a:r>
            <a:endParaRPr lang="en-US">
              <a:latin typeface="Segoe UI"/>
              <a:ea typeface="Calibri"/>
              <a:cs typeface="Arial"/>
            </a:endParaRPr>
          </a:p>
          <a:p>
            <a:r>
              <a:rPr lang="en-US">
                <a:latin typeface="Segoe UI"/>
                <a:cs typeface="Arial"/>
              </a:rPr>
              <a:t>Updated non-regulatory guidance to further support the SEAs, LEAs, and child welfare agencies working directly with students in foster care</a:t>
            </a:r>
          </a:p>
          <a:p>
            <a:r>
              <a:rPr lang="en-US">
                <a:latin typeface="Segoe UI"/>
                <a:cs typeface="Arial"/>
              </a:rPr>
              <a:t>Students in foster care deserve the same academic opportunities as their peers who are not in foster care</a:t>
            </a:r>
          </a:p>
          <a:p>
            <a:r>
              <a:rPr lang="en-US">
                <a:latin typeface="Segoe UI"/>
                <a:cs typeface="Arial"/>
              </a:rPr>
              <a:t>Working together, educational and child welfare agencies can ensure that involvement in the child welfare system does not deprive students of the opportunity to reach their full academic potential.</a:t>
            </a:r>
            <a:endParaRPr lang="en-US">
              <a:latin typeface="Segoe UI"/>
              <a:ea typeface="Calibri"/>
              <a:cs typeface="Arial"/>
            </a:endParaRPr>
          </a:p>
        </p:txBody>
      </p:sp>
    </p:spTree>
    <p:extLst>
      <p:ext uri="{BB962C8B-B14F-4D97-AF65-F5344CB8AC3E}">
        <p14:creationId xmlns:p14="http://schemas.microsoft.com/office/powerpoint/2010/main" val="168838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E26CE-0CD1-EFBD-77AF-E8A6DB9DB6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EC4F4-B147-5CA4-045A-877F488FBED9}"/>
              </a:ext>
            </a:extLst>
          </p:cNvPr>
          <p:cNvSpPr>
            <a:spLocks noGrp="1"/>
          </p:cNvSpPr>
          <p:nvPr>
            <p:ph type="title"/>
          </p:nvPr>
        </p:nvSpPr>
        <p:spPr>
          <a:xfrm>
            <a:off x="838200" y="2882157"/>
            <a:ext cx="10515600" cy="1093686"/>
          </a:xfrm>
        </p:spPr>
        <p:txBody>
          <a:bodyPr anchor="ctr">
            <a:normAutofit/>
          </a:bodyPr>
          <a:lstStyle/>
          <a:p>
            <a:pPr algn="ctr"/>
            <a:r>
              <a:rPr lang="en-US" b="1"/>
              <a:t>Special Education Updates</a:t>
            </a:r>
          </a:p>
        </p:txBody>
      </p:sp>
    </p:spTree>
    <p:extLst>
      <p:ext uri="{BB962C8B-B14F-4D97-AF65-F5344CB8AC3E}">
        <p14:creationId xmlns:p14="http://schemas.microsoft.com/office/powerpoint/2010/main" val="230832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7F1D-33B1-C649-BD14-B87E0A5D75DF}"/>
              </a:ext>
            </a:extLst>
          </p:cNvPr>
          <p:cNvSpPr>
            <a:spLocks noGrp="1"/>
          </p:cNvSpPr>
          <p:nvPr>
            <p:ph type="title"/>
          </p:nvPr>
        </p:nvSpPr>
        <p:spPr/>
        <p:txBody>
          <a:bodyPr>
            <a:normAutofit/>
          </a:bodyPr>
          <a:lstStyle/>
          <a:p>
            <a:r>
              <a:rPr lang="en-US" sz="4800">
                <a:latin typeface="Segoe UI Semibold"/>
                <a:cs typeface="Segoe UI Semibold"/>
              </a:rPr>
              <a:t>State Agency Collaboration</a:t>
            </a:r>
          </a:p>
        </p:txBody>
      </p:sp>
      <p:sp>
        <p:nvSpPr>
          <p:cNvPr id="3" name="Text Placeholder 2">
            <a:extLst>
              <a:ext uri="{FF2B5EF4-FFF2-40B4-BE49-F238E27FC236}">
                <a16:creationId xmlns:a16="http://schemas.microsoft.com/office/drawing/2014/main" id="{5DF37067-30A1-3684-0321-02A49B4AC613}"/>
              </a:ext>
            </a:extLst>
          </p:cNvPr>
          <p:cNvSpPr>
            <a:spLocks noGrp="1"/>
          </p:cNvSpPr>
          <p:nvPr>
            <p:ph type="body" idx="1"/>
          </p:nvPr>
        </p:nvSpPr>
        <p:spPr/>
        <p:txBody>
          <a:bodyPr vert="horz" lIns="91440" tIns="45720" rIns="91440" bIns="45720" rtlCol="0" anchor="t">
            <a:normAutofit/>
          </a:bodyPr>
          <a:lstStyle/>
          <a:p>
            <a:r>
              <a:rPr lang="en-US" sz="2400">
                <a:latin typeface="Segoe UI"/>
                <a:ea typeface="Calibri"/>
                <a:cs typeface="Calibri"/>
              </a:rPr>
              <a:t>Executive Office of Health and Human Services</a:t>
            </a:r>
            <a:endParaRPr lang="en-US" sz="2400">
              <a:latin typeface="Segoe UI"/>
            </a:endParaRPr>
          </a:p>
        </p:txBody>
      </p:sp>
    </p:spTree>
    <p:extLst>
      <p:ext uri="{BB962C8B-B14F-4D97-AF65-F5344CB8AC3E}">
        <p14:creationId xmlns:p14="http://schemas.microsoft.com/office/powerpoint/2010/main" val="205958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660A6-0093-9E93-42E2-46FD2E540CE8}"/>
              </a:ext>
            </a:extLst>
          </p:cNvPr>
          <p:cNvSpPr>
            <a:spLocks noGrp="1"/>
          </p:cNvSpPr>
          <p:nvPr>
            <p:ph type="title"/>
          </p:nvPr>
        </p:nvSpPr>
        <p:spPr/>
        <p:txBody>
          <a:bodyPr/>
          <a:lstStyle/>
          <a:p>
            <a:r>
              <a:rPr lang="en-US" b="1">
                <a:latin typeface="Segoe UI"/>
                <a:cs typeface="Arial"/>
              </a:rPr>
              <a:t>Interagency Review Team (IRT)</a:t>
            </a:r>
          </a:p>
        </p:txBody>
      </p:sp>
      <p:sp>
        <p:nvSpPr>
          <p:cNvPr id="2" name="Content Placeholder 1">
            <a:extLst>
              <a:ext uri="{FF2B5EF4-FFF2-40B4-BE49-F238E27FC236}">
                <a16:creationId xmlns:a16="http://schemas.microsoft.com/office/drawing/2014/main" id="{97D12C64-BEC7-0030-633B-18A52B373C9F}"/>
              </a:ext>
            </a:extLst>
          </p:cNvPr>
          <p:cNvSpPr>
            <a:spLocks noGrp="1"/>
          </p:cNvSpPr>
          <p:nvPr>
            <p:ph idx="1"/>
          </p:nvPr>
        </p:nvSpPr>
        <p:spPr>
          <a:xfrm>
            <a:off x="741217" y="2017711"/>
            <a:ext cx="10751127" cy="4288086"/>
          </a:xfrm>
        </p:spPr>
        <p:txBody>
          <a:bodyPr vert="horz" lIns="91440" tIns="45720" rIns="91440" bIns="45720" rtlCol="0" anchor="t">
            <a:noAutofit/>
          </a:bodyPr>
          <a:lstStyle/>
          <a:p>
            <a:pPr marL="342900" indent="-342900">
              <a:lnSpc>
                <a:spcPct val="107000"/>
              </a:lnSpc>
              <a:spcBef>
                <a:spcPts val="0"/>
              </a:spcBef>
              <a:buFont typeface="Symbol,Sans-Serif" panose="020B0604020202020204" pitchFamily="34" charset="0"/>
              <a:buChar char=""/>
            </a:pPr>
            <a:r>
              <a:rPr lang="en-US" sz="2000">
                <a:latin typeface="Segoe UI"/>
                <a:ea typeface="Calibri"/>
                <a:cs typeface="Calibri"/>
              </a:rPr>
              <a:t>M.G.L. c. 6A, section 16R authorizes HHS, in partnership with the DESE to conduct interagency reviews of complex cases.</a:t>
            </a:r>
          </a:p>
          <a:p>
            <a:pPr marL="342900" indent="-342900">
              <a:lnSpc>
                <a:spcPct val="107000"/>
              </a:lnSpc>
              <a:spcBef>
                <a:spcPts val="0"/>
              </a:spcBef>
              <a:buFont typeface="Symbol,Sans-Serif" panose="020B0604020202020204" pitchFamily="34" charset="0"/>
              <a:buChar char=""/>
            </a:pPr>
            <a:r>
              <a:rPr lang="en-US" sz="2000">
                <a:latin typeface="Segoe UI"/>
                <a:ea typeface="Calibri"/>
                <a:cs typeface="Calibri"/>
              </a:rPr>
              <a:t>101 CMR 27.00 ( </a:t>
            </a:r>
            <a:r>
              <a:rPr lang="en-US" sz="2000">
                <a:latin typeface="Segoe UI"/>
                <a:ea typeface="Calibri"/>
                <a:cs typeface="Calibri"/>
                <a:hlinkClick r:id="rId2"/>
              </a:rPr>
              <a:t>101 CMR 27.00: Interagency review of complex cases | Mass.gov</a:t>
            </a:r>
            <a:r>
              <a:rPr lang="en-US" sz="2000">
                <a:latin typeface="Segoe UI"/>
                <a:ea typeface="Calibri"/>
                <a:cs typeface="Calibri"/>
              </a:rPr>
              <a:t>), sets forth the definition for a complex case and processes for referral to and review by the Interagency Review Team or IRT.</a:t>
            </a:r>
          </a:p>
          <a:p>
            <a:pPr marL="342900" indent="-342900">
              <a:lnSpc>
                <a:spcPct val="107000"/>
              </a:lnSpc>
              <a:spcBef>
                <a:spcPts val="0"/>
              </a:spcBef>
              <a:buFont typeface="Symbol,Sans-Serif" panose="020B0604020202020204" pitchFamily="34" charset="0"/>
              <a:buChar char=""/>
            </a:pPr>
            <a:r>
              <a:rPr lang="en-US" sz="2000">
                <a:latin typeface="Segoe UI"/>
                <a:ea typeface="Calibri"/>
                <a:cs typeface="Calibri"/>
              </a:rPr>
              <a:t>The IRT is required to conduct reviews of eligible cases and act within prescribed timeframes.  </a:t>
            </a:r>
          </a:p>
          <a:p>
            <a:pPr marL="342900" indent="-342900">
              <a:lnSpc>
                <a:spcPct val="107000"/>
              </a:lnSpc>
              <a:spcBef>
                <a:spcPts val="0"/>
              </a:spcBef>
              <a:spcAft>
                <a:spcPts val="800"/>
              </a:spcAft>
              <a:buFont typeface="Symbol,Sans-Serif" panose="020B0604020202020204" pitchFamily="34" charset="0"/>
              <a:buChar char=""/>
            </a:pPr>
            <a:r>
              <a:rPr lang="en-US" sz="2000">
                <a:latin typeface="Segoe UI"/>
                <a:ea typeface="Calibri"/>
                <a:cs typeface="Calibri"/>
              </a:rPr>
              <a:t>101 CMR 27.03 defines complex cases as cases where there is "a lack of consensus or resolution between state agencies as to the individual's current service needs or placement, and the individual is waiting in a hospital emergency department, a medical bed, at home or other location and in urgent need of a disposition (placement or identifying entity responsible for placement).“</a:t>
            </a:r>
          </a:p>
          <a:p>
            <a:pPr marL="0" indent="0">
              <a:buNone/>
            </a:pPr>
            <a:endParaRPr lang="en-US" sz="2000">
              <a:latin typeface="Segoe UI"/>
            </a:endParaRPr>
          </a:p>
        </p:txBody>
      </p:sp>
    </p:spTree>
    <p:extLst>
      <p:ext uri="{BB962C8B-B14F-4D97-AF65-F5344CB8AC3E}">
        <p14:creationId xmlns:p14="http://schemas.microsoft.com/office/powerpoint/2010/main" val="3665721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55AA25-A82A-FB2A-4085-3F27EF51B3C0}"/>
              </a:ext>
            </a:extLst>
          </p:cNvPr>
          <p:cNvSpPr>
            <a:spLocks noGrp="1"/>
          </p:cNvSpPr>
          <p:nvPr>
            <p:ph type="title"/>
          </p:nvPr>
        </p:nvSpPr>
        <p:spPr/>
        <p:txBody>
          <a:bodyPr/>
          <a:lstStyle/>
          <a:p>
            <a:r>
              <a:rPr lang="en-US">
                <a:latin typeface="Segoe UI Semibold"/>
                <a:cs typeface="Arial"/>
              </a:rPr>
              <a:t>Interagency Review Team (IRT)</a:t>
            </a:r>
          </a:p>
        </p:txBody>
      </p:sp>
      <p:sp>
        <p:nvSpPr>
          <p:cNvPr id="2" name="Content Placeholder 1">
            <a:extLst>
              <a:ext uri="{FF2B5EF4-FFF2-40B4-BE49-F238E27FC236}">
                <a16:creationId xmlns:a16="http://schemas.microsoft.com/office/drawing/2014/main" id="{5CBDE849-DE40-A479-107D-81A42F6CD97A}"/>
              </a:ext>
            </a:extLst>
          </p:cNvPr>
          <p:cNvSpPr>
            <a:spLocks noGrp="1"/>
          </p:cNvSpPr>
          <p:nvPr>
            <p:ph idx="1"/>
          </p:nvPr>
        </p:nvSpPr>
        <p:spPr/>
        <p:txBody>
          <a:bodyPr vert="horz" lIns="91440" tIns="45720" rIns="91440" bIns="45720" rtlCol="0" anchor="t">
            <a:normAutofit/>
          </a:bodyPr>
          <a:lstStyle/>
          <a:p>
            <a:pPr marL="342900" indent="-342900">
              <a:lnSpc>
                <a:spcPct val="107000"/>
              </a:lnSpc>
              <a:spcBef>
                <a:spcPts val="0"/>
              </a:spcBef>
              <a:spcAft>
                <a:spcPts val="800"/>
              </a:spcAft>
              <a:buFont typeface="Symbol,Sans-Serif" panose="020B0604020202020204" pitchFamily="34" charset="0"/>
              <a:buChar char=""/>
            </a:pPr>
            <a:r>
              <a:rPr lang="en-US" sz="2000" b="1">
                <a:latin typeface="Segoe UI"/>
                <a:ea typeface="Calibri"/>
                <a:cs typeface="Calibri"/>
              </a:rPr>
              <a:t>A complex case will not include: </a:t>
            </a:r>
            <a:r>
              <a:rPr lang="en-US" sz="2000">
                <a:latin typeface="Segoe UI"/>
                <a:ea typeface="Calibri"/>
                <a:cs typeface="Calibri"/>
              </a:rPr>
              <a:t>Individuals who are deemed to meet hospital level of care requiring admission to an acute care hospital or inpatient psychiatric facility inclusive of the Department of Mental Health (DMH) Adolescent Continuing Care Unit (ACCU), an Intensive Residential Treatment Program (IRTP), or at a psychiatric inpatient developmentally disabled unit; or cases where there is agreement as to the services or placement necessary for the individual, including agreement as to which entity is responsible for payment, and the individual has been on the waiting list for such services or placement for less than 60 days.</a:t>
            </a:r>
          </a:p>
          <a:p>
            <a:pPr>
              <a:buFont typeface="Symbol,Sans-Serif" panose="020B0604020202020204" pitchFamily="34" charset="0"/>
              <a:buChar char=""/>
            </a:pPr>
            <a:r>
              <a:rPr lang="en-US" sz="2000">
                <a:latin typeface="Segoe UI"/>
                <a:ea typeface="Calibri"/>
                <a:cs typeface="Calibri"/>
              </a:rPr>
              <a:t>The IRT replaces the United Planning Team (UPT). </a:t>
            </a:r>
          </a:p>
          <a:p>
            <a:pPr>
              <a:buFont typeface="Symbol,Sans-Serif" panose="020B0604020202020204" pitchFamily="34" charset="0"/>
              <a:buChar char=""/>
            </a:pPr>
            <a:endParaRPr lang="en-US" sz="700">
              <a:latin typeface="Calibri"/>
              <a:ea typeface="Calibri"/>
              <a:cs typeface="Calibri"/>
            </a:endParaRPr>
          </a:p>
          <a:p>
            <a:pPr>
              <a:buFont typeface="Symbol,Sans-Serif" panose="020B0604020202020204" pitchFamily="34" charset="0"/>
              <a:buChar char=""/>
            </a:pPr>
            <a:endParaRPr lang="en-US" sz="700">
              <a:latin typeface="Calibri"/>
              <a:ea typeface="Calibri"/>
              <a:cs typeface="Calibri"/>
            </a:endParaRPr>
          </a:p>
          <a:p>
            <a:pPr>
              <a:buFont typeface="Symbol,Sans-Serif" panose="020B0604020202020204" pitchFamily="34" charset="0"/>
              <a:buChar char=""/>
            </a:pPr>
            <a:endParaRPr lang="en-US" sz="600">
              <a:latin typeface="Aptos"/>
            </a:endParaRPr>
          </a:p>
          <a:p>
            <a:endParaRPr lang="en-US"/>
          </a:p>
        </p:txBody>
      </p:sp>
    </p:spTree>
    <p:extLst>
      <p:ext uri="{BB962C8B-B14F-4D97-AF65-F5344CB8AC3E}">
        <p14:creationId xmlns:p14="http://schemas.microsoft.com/office/powerpoint/2010/main" val="65058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75F472-D2D7-1BE0-94EB-CA5F816B17F6}"/>
              </a:ext>
            </a:extLst>
          </p:cNvPr>
          <p:cNvSpPr>
            <a:spLocks noGrp="1"/>
          </p:cNvSpPr>
          <p:nvPr>
            <p:ph type="title"/>
          </p:nvPr>
        </p:nvSpPr>
        <p:spPr/>
        <p:txBody>
          <a:bodyPr/>
          <a:lstStyle/>
          <a:p>
            <a:r>
              <a:rPr lang="en-US">
                <a:latin typeface="Segoe UI"/>
                <a:cs typeface="Arial"/>
              </a:rPr>
              <a:t>When to refer to IRT? </a:t>
            </a:r>
          </a:p>
        </p:txBody>
      </p:sp>
      <p:sp>
        <p:nvSpPr>
          <p:cNvPr id="2" name="Content Placeholder 1">
            <a:extLst>
              <a:ext uri="{FF2B5EF4-FFF2-40B4-BE49-F238E27FC236}">
                <a16:creationId xmlns:a16="http://schemas.microsoft.com/office/drawing/2014/main" id="{26CDF6A1-A693-D09B-48D1-4A5781D05C75}"/>
              </a:ext>
            </a:extLst>
          </p:cNvPr>
          <p:cNvSpPr>
            <a:spLocks noGrp="1"/>
          </p:cNvSpPr>
          <p:nvPr>
            <p:ph idx="1"/>
          </p:nvPr>
        </p:nvSpPr>
        <p:spPr/>
        <p:txBody>
          <a:bodyPr vert="horz" lIns="91440" tIns="45720" rIns="91440" bIns="45720" rtlCol="0" anchor="t">
            <a:normAutofit/>
          </a:bodyPr>
          <a:lstStyle/>
          <a:p>
            <a:pPr>
              <a:lnSpc>
                <a:spcPct val="100000"/>
              </a:lnSpc>
              <a:spcBef>
                <a:spcPts val="0"/>
              </a:spcBef>
              <a:buFont typeface="Arial,Sans-Serif" panose="020B0604020202020204" pitchFamily="34" charset="0"/>
            </a:pPr>
            <a:r>
              <a:rPr lang="en-US" sz="2400">
                <a:solidFill>
                  <a:srgbClr val="141414"/>
                </a:solidFill>
                <a:latin typeface="Segoe UI"/>
                <a:ea typeface="Calibri"/>
                <a:cs typeface="Calibri"/>
              </a:rPr>
              <a:t>Area level and regional level meetings have occurred to explore all service options and there is a lack of consensus or resolution.</a:t>
            </a:r>
            <a:endParaRPr lang="en-US" sz="2400">
              <a:latin typeface="Segoe UI"/>
              <a:ea typeface="Calibri"/>
              <a:cs typeface="Calibri"/>
            </a:endParaRPr>
          </a:p>
          <a:p>
            <a:pPr>
              <a:lnSpc>
                <a:spcPct val="100000"/>
              </a:lnSpc>
              <a:spcBef>
                <a:spcPts val="0"/>
              </a:spcBef>
              <a:buFont typeface="Arial,Sans-Serif" panose="020B0604020202020204" pitchFamily="34" charset="0"/>
            </a:pPr>
            <a:endParaRPr lang="en-US" sz="2400">
              <a:latin typeface="Segoe UI"/>
              <a:ea typeface="Calibri"/>
              <a:cs typeface="Calibri"/>
            </a:endParaRPr>
          </a:p>
          <a:p>
            <a:pPr>
              <a:lnSpc>
                <a:spcPct val="100000"/>
              </a:lnSpc>
              <a:spcBef>
                <a:spcPts val="0"/>
              </a:spcBef>
              <a:buFont typeface="Arial,Sans-Serif" panose="020B0604020202020204" pitchFamily="34" charset="0"/>
            </a:pPr>
            <a:r>
              <a:rPr lang="en-US" sz="2400">
                <a:solidFill>
                  <a:srgbClr val="141414"/>
                </a:solidFill>
                <a:latin typeface="Segoe UI"/>
                <a:ea typeface="Calibri"/>
                <a:cs typeface="Calibri"/>
              </a:rPr>
              <a:t>A youth/young adult is waiting in a hospital emergency department, a medical bed, at home or other location and in urgent need of a disposition (placement or identifying entity responsible for payment).</a:t>
            </a:r>
            <a:endParaRPr lang="en-US" sz="2400">
              <a:latin typeface="Segoe UI"/>
              <a:ea typeface="Calibri"/>
              <a:cs typeface="Calibri"/>
            </a:endParaRPr>
          </a:p>
          <a:p>
            <a:pPr>
              <a:lnSpc>
                <a:spcPct val="100000"/>
              </a:lnSpc>
              <a:spcBef>
                <a:spcPts val="0"/>
              </a:spcBef>
              <a:buFont typeface="Arial,Sans-Serif" panose="020B0604020202020204" pitchFamily="34" charset="0"/>
            </a:pPr>
            <a:endParaRPr lang="en-US" sz="2400">
              <a:latin typeface="Segoe UI"/>
              <a:ea typeface="Calibri"/>
              <a:cs typeface="Calibri"/>
            </a:endParaRPr>
          </a:p>
          <a:p>
            <a:pPr>
              <a:lnSpc>
                <a:spcPct val="100000"/>
              </a:lnSpc>
              <a:spcBef>
                <a:spcPts val="0"/>
              </a:spcBef>
              <a:buFont typeface="Arial,Sans-Serif" panose="020B0604020202020204" pitchFamily="34" charset="0"/>
            </a:pPr>
            <a:r>
              <a:rPr lang="en-US" sz="2400">
                <a:latin typeface="Segoe UI"/>
                <a:ea typeface="Calibri"/>
                <a:cs typeface="Calibri"/>
              </a:rPr>
              <a:t>IRT Website </a:t>
            </a:r>
            <a:r>
              <a:rPr lang="en-US" sz="2400">
                <a:latin typeface="Segoe UI"/>
                <a:ea typeface="Calibri"/>
                <a:cs typeface="Calibri"/>
                <a:hlinkClick r:id="rId2"/>
              </a:rPr>
              <a:t>Interagency Review Team for Complex Cases | Mass.gov</a:t>
            </a:r>
            <a:endParaRPr lang="en-US" sz="2400">
              <a:latin typeface="Segoe UI"/>
              <a:ea typeface="Calibri"/>
              <a:cs typeface="Calibri"/>
            </a:endParaRPr>
          </a:p>
          <a:p>
            <a:pPr>
              <a:lnSpc>
                <a:spcPct val="100000"/>
              </a:lnSpc>
              <a:spcBef>
                <a:spcPts val="0"/>
              </a:spcBef>
              <a:buFont typeface="Arial,Sans-Serif" panose="020B0604020202020204" pitchFamily="34" charset="0"/>
            </a:pPr>
            <a:endParaRPr lang="en-US" sz="2400">
              <a:latin typeface="Segoe UI"/>
              <a:ea typeface="Calibri"/>
              <a:cs typeface="Calibri"/>
            </a:endParaRPr>
          </a:p>
          <a:p>
            <a:pPr>
              <a:lnSpc>
                <a:spcPct val="100000"/>
              </a:lnSpc>
              <a:spcBef>
                <a:spcPts val="0"/>
              </a:spcBef>
              <a:buFont typeface="Arial,Sans-Serif" panose="020B0604020202020204" pitchFamily="34" charset="0"/>
            </a:pPr>
            <a:r>
              <a:rPr lang="en-US" sz="2400">
                <a:latin typeface="Segoe UI"/>
                <a:ea typeface="Calibri"/>
                <a:cs typeface="Calibri"/>
              </a:rPr>
              <a:t>Email for IRT: </a:t>
            </a:r>
            <a:r>
              <a:rPr lang="en-US" sz="2400">
                <a:latin typeface="Segoe UI"/>
                <a:ea typeface="Calibri"/>
                <a:cs typeface="Calibri"/>
                <a:hlinkClick r:id="rId3"/>
              </a:rPr>
              <a:t>irt-complexcases@mass.gov</a:t>
            </a:r>
            <a:r>
              <a:rPr lang="en-US" sz="2400">
                <a:latin typeface="Segoe UI"/>
                <a:ea typeface="Calibri"/>
                <a:cs typeface="Calibri"/>
              </a:rPr>
              <a:t> </a:t>
            </a:r>
            <a:endParaRPr lang="en-US" sz="2400">
              <a:latin typeface="Segoe UI"/>
            </a:endParaRPr>
          </a:p>
        </p:txBody>
      </p:sp>
    </p:spTree>
    <p:extLst>
      <p:ext uri="{BB962C8B-B14F-4D97-AF65-F5344CB8AC3E}">
        <p14:creationId xmlns:p14="http://schemas.microsoft.com/office/powerpoint/2010/main" val="99499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D9749-EB79-52C2-0B57-EA91C39B3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992BC-1DEE-7B70-9992-5050A11C7721}"/>
              </a:ext>
            </a:extLst>
          </p:cNvPr>
          <p:cNvSpPr>
            <a:spLocks noGrp="1"/>
          </p:cNvSpPr>
          <p:nvPr>
            <p:ph type="title"/>
          </p:nvPr>
        </p:nvSpPr>
        <p:spPr/>
        <p:txBody>
          <a:bodyPr>
            <a:normAutofit/>
          </a:bodyPr>
          <a:lstStyle/>
          <a:p>
            <a:r>
              <a:rPr lang="en-US" sz="4800">
                <a:latin typeface="Segoe UI Semibold"/>
                <a:cs typeface="Segoe UI Semibold"/>
              </a:rPr>
              <a:t>Department (DESE) Collaboration</a:t>
            </a:r>
          </a:p>
        </p:txBody>
      </p:sp>
    </p:spTree>
    <p:extLst>
      <p:ext uri="{BB962C8B-B14F-4D97-AF65-F5344CB8AC3E}">
        <p14:creationId xmlns:p14="http://schemas.microsoft.com/office/powerpoint/2010/main" val="200213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7980" y="2133"/>
            <a:ext cx="6994640" cy="2450031"/>
          </a:xfrm>
        </p:spPr>
        <p:txBody>
          <a:bodyPr>
            <a:normAutofit fontScale="90000"/>
          </a:bodyPr>
          <a:lstStyle/>
          <a:p>
            <a:pPr>
              <a:spcAft>
                <a:spcPts val="2400"/>
              </a:spcAft>
            </a:pPr>
            <a:r>
              <a:rPr lang="en-US">
                <a:latin typeface="Segoe SemiBold"/>
                <a:cs typeface="Arial"/>
              </a:rPr>
              <a:t>Paraeducator </a:t>
            </a:r>
            <a:br>
              <a:rPr lang="en-US">
                <a:latin typeface="Segoe SemiBold"/>
                <a:cs typeface="Arial"/>
              </a:rPr>
            </a:br>
            <a:r>
              <a:rPr lang="en-US">
                <a:latin typeface="Segoe SemiBold"/>
                <a:cs typeface="Arial"/>
              </a:rPr>
              <a:t>E-Learning Modules</a:t>
            </a:r>
            <a:endParaRPr lang="en-US"/>
          </a:p>
        </p:txBody>
      </p:sp>
      <p:sp>
        <p:nvSpPr>
          <p:cNvPr id="3" name="Subtitle 2"/>
          <p:cNvSpPr>
            <a:spLocks noGrp="1"/>
          </p:cNvSpPr>
          <p:nvPr>
            <p:ph type="subTitle" idx="1"/>
          </p:nvPr>
        </p:nvSpPr>
        <p:spPr>
          <a:xfrm>
            <a:off x="5079932" y="4565311"/>
            <a:ext cx="6997049" cy="1174008"/>
          </a:xfrm>
        </p:spPr>
        <p:txBody>
          <a:bodyPr vert="horz" lIns="91440" tIns="45720" rIns="91440" bIns="45720" rtlCol="0" anchor="t">
            <a:normAutofit fontScale="77500" lnSpcReduction="20000"/>
          </a:bodyPr>
          <a:lstStyle/>
          <a:p>
            <a:r>
              <a:rPr lang="en-US" altLang="zh-CN">
                <a:solidFill>
                  <a:schemeClr val="tx1">
                    <a:lumMod val="50000"/>
                  </a:schemeClr>
                </a:solidFill>
                <a:latin typeface="Segoe"/>
                <a:ea typeface="等线"/>
                <a:cs typeface="Arial"/>
              </a:rPr>
              <a:t>Andrea Ricotta (DESE) and Nora Priest (</a:t>
            </a:r>
            <a:r>
              <a:rPr lang="en-US" altLang="zh-CN" err="1">
                <a:solidFill>
                  <a:schemeClr val="tx1">
                    <a:lumMod val="50000"/>
                  </a:schemeClr>
                </a:solidFill>
                <a:latin typeface="Segoe"/>
                <a:ea typeface="等线"/>
                <a:cs typeface="Arial"/>
              </a:rPr>
              <a:t>MindMoxie</a:t>
            </a:r>
            <a:r>
              <a:rPr lang="en-US" altLang="zh-CN">
                <a:solidFill>
                  <a:schemeClr val="tx1">
                    <a:lumMod val="50000"/>
                  </a:schemeClr>
                </a:solidFill>
                <a:latin typeface="Segoe"/>
                <a:ea typeface="等线"/>
                <a:cs typeface="Arial"/>
              </a:rPr>
              <a:t>)</a:t>
            </a:r>
          </a:p>
          <a:p>
            <a:r>
              <a:rPr lang="en-US" altLang="zh-CN">
                <a:solidFill>
                  <a:schemeClr val="tx1">
                    <a:lumMod val="50000"/>
                  </a:schemeClr>
                </a:solidFill>
                <a:latin typeface="Segoe"/>
                <a:ea typeface="等线"/>
                <a:cs typeface="Arial"/>
              </a:rPr>
              <a:t>Special Education Director Meeting</a:t>
            </a:r>
            <a:endParaRPr lang="en-US" altLang="zh-CN">
              <a:solidFill>
                <a:schemeClr val="tx1">
                  <a:lumMod val="50000"/>
                </a:schemeClr>
              </a:solidFill>
              <a:latin typeface="Segoe"/>
              <a:ea typeface="等线"/>
            </a:endParaRPr>
          </a:p>
          <a:p>
            <a:r>
              <a:rPr lang="en-US" altLang="zh-CN">
                <a:solidFill>
                  <a:schemeClr val="tx1">
                    <a:lumMod val="50000"/>
                  </a:schemeClr>
                </a:solidFill>
                <a:latin typeface="Segoe"/>
                <a:ea typeface="等线"/>
                <a:cs typeface="Arial"/>
              </a:rPr>
              <a:t>February 2025</a:t>
            </a:r>
          </a:p>
        </p:txBody>
      </p:sp>
      <p:pic>
        <p:nvPicPr>
          <p:cNvPr id="5" name="Picture 4">
            <a:extLst>
              <a:ext uri="{FF2B5EF4-FFF2-40B4-BE49-F238E27FC236}">
                <a16:creationId xmlns:a16="http://schemas.microsoft.com/office/drawing/2014/main" id="{0C7A6830-3122-3848-6E75-0AF2692193D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05" y="1465545"/>
            <a:ext cx="4864045" cy="4427950"/>
          </a:xfrm>
          <a:prstGeom prst="rect">
            <a:avLst/>
          </a:prstGeom>
        </p:spPr>
      </p:pic>
    </p:spTree>
    <p:extLst>
      <p:ext uri="{BB962C8B-B14F-4D97-AF65-F5344CB8AC3E}">
        <p14:creationId xmlns:p14="http://schemas.microsoft.com/office/powerpoint/2010/main" val="346811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Semibold"/>
                <a:cs typeface="Segoe UI Semibold"/>
              </a:rPr>
              <a:t>The Need</a:t>
            </a:r>
          </a:p>
        </p:txBody>
      </p:sp>
      <p:sp>
        <p:nvSpPr>
          <p:cNvPr id="5" name="TextBox 4">
            <a:extLst>
              <a:ext uri="{FF2B5EF4-FFF2-40B4-BE49-F238E27FC236}">
                <a16:creationId xmlns:a16="http://schemas.microsoft.com/office/drawing/2014/main" id="{940B749F-8190-1B73-BE0E-A5E1CC5B34EC}"/>
              </a:ext>
            </a:extLst>
          </p:cNvPr>
          <p:cNvSpPr txBox="1"/>
          <p:nvPr/>
        </p:nvSpPr>
        <p:spPr>
          <a:xfrm>
            <a:off x="1768928" y="2149928"/>
            <a:ext cx="983796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Massachusetts districts are </a:t>
            </a:r>
            <a:r>
              <a:rPr lang="en-US" sz="2800" b="1">
                <a:ea typeface="Calibri"/>
                <a:cs typeface="Calibri"/>
              </a:rPr>
              <a:t>hiring more paraeducators </a:t>
            </a:r>
            <a:r>
              <a:rPr lang="en-US" sz="2800">
                <a:ea typeface="Calibri"/>
                <a:cs typeface="Calibri"/>
              </a:rPr>
              <a:t>than ever (DESE Employed Educator Report, 2024)</a:t>
            </a:r>
            <a:endParaRPr lang="en-US" sz="2800"/>
          </a:p>
        </p:txBody>
      </p:sp>
      <p:pic>
        <p:nvPicPr>
          <p:cNvPr id="7" name="Graphic 6" descr="Bar graph with upward trend with solid fill">
            <a:extLst>
              <a:ext uri="{FF2B5EF4-FFF2-40B4-BE49-F238E27FC236}">
                <a16:creationId xmlns:a16="http://schemas.microsoft.com/office/drawing/2014/main" id="{F1F50C3D-AD54-18AE-0D7A-5C80FF4E6B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593" y="1965385"/>
            <a:ext cx="1029418" cy="1115683"/>
          </a:xfrm>
          <a:prstGeom prst="rect">
            <a:avLst/>
          </a:prstGeom>
        </p:spPr>
      </p:pic>
      <p:sp>
        <p:nvSpPr>
          <p:cNvPr id="9" name="TextBox 8">
            <a:extLst>
              <a:ext uri="{FF2B5EF4-FFF2-40B4-BE49-F238E27FC236}">
                <a16:creationId xmlns:a16="http://schemas.microsoft.com/office/drawing/2014/main" id="{1325343F-8572-E010-0790-1A0942449603}"/>
              </a:ext>
            </a:extLst>
          </p:cNvPr>
          <p:cNvSpPr txBox="1"/>
          <p:nvPr/>
        </p:nvSpPr>
        <p:spPr>
          <a:xfrm>
            <a:off x="1783305" y="3393965"/>
            <a:ext cx="9837964" cy="28623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DESE provides professional learning for teachers, support staff, and administrators. </a:t>
            </a:r>
            <a:r>
              <a:rPr lang="en-US" sz="2800" b="1">
                <a:ea typeface="Calibri"/>
                <a:cs typeface="Calibri"/>
              </a:rPr>
              <a:t>DESE has not offered any professional learning opportunities for paraeducators</a:t>
            </a:r>
            <a:r>
              <a:rPr lang="en-US" sz="2800">
                <a:ea typeface="Calibri"/>
                <a:cs typeface="Calibri"/>
              </a:rPr>
              <a:t>. </a:t>
            </a:r>
          </a:p>
          <a:p>
            <a:r>
              <a:rPr lang="en-US" sz="2800">
                <a:ea typeface="Calibri"/>
                <a:cs typeface="Calibri"/>
              </a:rPr>
              <a:t>                                                      </a:t>
            </a:r>
            <a:r>
              <a:rPr lang="en-US" sz="9600" b="1">
                <a:ea typeface="Calibri"/>
                <a:cs typeface="Calibri"/>
              </a:rPr>
              <a:t> </a:t>
            </a:r>
            <a:r>
              <a:rPr lang="en-US" sz="9600" b="1">
                <a:solidFill>
                  <a:srgbClr val="FD0BC9"/>
                </a:solidFill>
                <a:ea typeface="Calibri"/>
                <a:cs typeface="Calibri"/>
              </a:rPr>
              <a:t>=</a:t>
            </a:r>
          </a:p>
        </p:txBody>
      </p:sp>
      <p:pic>
        <p:nvPicPr>
          <p:cNvPr id="3" name="Graphic 2" descr="Graphic of teacher in front of classroom">
            <a:extLst>
              <a:ext uri="{FF2B5EF4-FFF2-40B4-BE49-F238E27FC236}">
                <a16:creationId xmlns:a16="http://schemas.microsoft.com/office/drawing/2014/main" id="{A26A10D8-FBE3-DE19-9A57-BD8A500FA466}"/>
              </a:ext>
              <a:ext uri="{C183D7F6-B498-43B3-948B-1728B52AA6E4}">
                <adec:decorative xmlns:adec="http://schemas.microsoft.com/office/drawing/2017/decorative" val="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157" y="3520587"/>
            <a:ext cx="1090622" cy="1071996"/>
          </a:xfrm>
          <a:prstGeom prst="rect">
            <a:avLst/>
          </a:prstGeom>
        </p:spPr>
      </p:pic>
      <p:sp>
        <p:nvSpPr>
          <p:cNvPr id="10" name="TextBox 9">
            <a:extLst>
              <a:ext uri="{FF2B5EF4-FFF2-40B4-BE49-F238E27FC236}">
                <a16:creationId xmlns:a16="http://schemas.microsoft.com/office/drawing/2014/main" id="{B2DDBF58-5387-9F11-B70D-0EC7F42F0987}"/>
              </a:ext>
            </a:extLst>
          </p:cNvPr>
          <p:cNvSpPr txBox="1"/>
          <p:nvPr/>
        </p:nvSpPr>
        <p:spPr>
          <a:xfrm>
            <a:off x="2751666" y="5884333"/>
            <a:ext cx="8001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ea typeface="Calibri"/>
                <a:cs typeface="Calibri"/>
              </a:rPr>
              <a:t>Paraeducator E-Learning Modules</a:t>
            </a:r>
          </a:p>
        </p:txBody>
      </p:sp>
    </p:spTree>
    <p:extLst>
      <p:ext uri="{BB962C8B-B14F-4D97-AF65-F5344CB8AC3E}">
        <p14:creationId xmlns:p14="http://schemas.microsoft.com/office/powerpoint/2010/main" val="3956702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51609-AB76-42D5-A2FD-EB38A3CD3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37EB4-0404-8C8B-7639-CC7471C436DD}"/>
              </a:ext>
            </a:extLst>
          </p:cNvPr>
          <p:cNvSpPr>
            <a:spLocks noGrp="1"/>
          </p:cNvSpPr>
          <p:nvPr>
            <p:ph type="title"/>
          </p:nvPr>
        </p:nvSpPr>
        <p:spPr/>
        <p:txBody>
          <a:bodyPr/>
          <a:lstStyle/>
          <a:p>
            <a:r>
              <a:rPr lang="en-US">
                <a:latin typeface="Segoe UI Semibold"/>
                <a:cs typeface="Segoe UI Semibold"/>
              </a:rPr>
              <a:t>The Process: Module Design</a:t>
            </a:r>
          </a:p>
        </p:txBody>
      </p:sp>
      <p:sp>
        <p:nvSpPr>
          <p:cNvPr id="6" name="TextBox 5" descr="Focus groups in spring 2024&#10;">
            <a:extLst>
              <a:ext uri="{FF2B5EF4-FFF2-40B4-BE49-F238E27FC236}">
                <a16:creationId xmlns:a16="http://schemas.microsoft.com/office/drawing/2014/main" id="{36D0EA14-4D00-5DB0-2C06-849CE8AC744D}"/>
              </a:ext>
            </a:extLst>
          </p:cNvPr>
          <p:cNvSpPr txBox="1"/>
          <p:nvPr/>
        </p:nvSpPr>
        <p:spPr>
          <a:xfrm>
            <a:off x="2945049" y="3215151"/>
            <a:ext cx="2920913" cy="369332"/>
          </a:xfrm>
          <a:prstGeom prst="rect">
            <a:avLst/>
          </a:prstGeom>
          <a:noFill/>
        </p:spPr>
        <p:txBody>
          <a:bodyPr wrap="square">
            <a:spAutoFit/>
          </a:bodyPr>
          <a:lstStyle/>
          <a:p>
            <a:r>
              <a:rPr lang="en-US"/>
              <a:t> </a:t>
            </a:r>
          </a:p>
        </p:txBody>
      </p:sp>
      <p:sp>
        <p:nvSpPr>
          <p:cNvPr id="8" name="TextBox 7">
            <a:extLst>
              <a:ext uri="{FF2B5EF4-FFF2-40B4-BE49-F238E27FC236}">
                <a16:creationId xmlns:a16="http://schemas.microsoft.com/office/drawing/2014/main" id="{986B9BD3-6217-D6EB-EB02-CECE6DAB1459}"/>
              </a:ext>
              <a:ext uri="{C183D7F6-B498-43B3-948B-1728B52AA6E4}">
                <adec:decorative xmlns:adec="http://schemas.microsoft.com/office/drawing/2017/decorative" val="1"/>
              </a:ext>
            </a:extLst>
          </p:cNvPr>
          <p:cNvSpPr txBox="1"/>
          <p:nvPr/>
        </p:nvSpPr>
        <p:spPr>
          <a:xfrm>
            <a:off x="2939716" y="3224281"/>
            <a:ext cx="6168188" cy="369332"/>
          </a:xfrm>
          <a:prstGeom prst="rect">
            <a:avLst/>
          </a:prstGeom>
          <a:noFill/>
        </p:spPr>
        <p:txBody>
          <a:bodyPr wrap="square">
            <a:spAutoFit/>
          </a:bodyPr>
          <a:lstStyle/>
          <a:p>
            <a:r>
              <a:rPr lang="en-US" b="0">
                <a:effectLst/>
              </a:rPr>
              <a:t> </a:t>
            </a:r>
            <a:endParaRPr lang="en-US"/>
          </a:p>
        </p:txBody>
      </p:sp>
      <p:pic>
        <p:nvPicPr>
          <p:cNvPr id="18" name="Picture 17" descr="Why you need a business roadmap - HRKilns">
            <a:extLst>
              <a:ext uri="{FF2B5EF4-FFF2-40B4-BE49-F238E27FC236}">
                <a16:creationId xmlns:a16="http://schemas.microsoft.com/office/drawing/2014/main" id="{F513FE55-A609-68F7-4355-1A705F75444C}"/>
              </a:ext>
            </a:extLst>
          </p:cNvPr>
          <p:cNvPicPr>
            <a:picLocks noChangeAspect="1"/>
          </p:cNvPicPr>
          <p:nvPr/>
        </p:nvPicPr>
        <p:blipFill>
          <a:blip r:embed="rId3"/>
          <a:srcRect l="8292" t="6257" r="663" b="35154"/>
          <a:stretch/>
        </p:blipFill>
        <p:spPr>
          <a:xfrm>
            <a:off x="232664" y="1520296"/>
            <a:ext cx="11571163" cy="5197346"/>
          </a:xfrm>
          <a:prstGeom prst="rect">
            <a:avLst/>
          </a:prstGeom>
        </p:spPr>
      </p:pic>
      <p:sp>
        <p:nvSpPr>
          <p:cNvPr id="19" name="TextBox 18">
            <a:extLst>
              <a:ext uri="{FF2B5EF4-FFF2-40B4-BE49-F238E27FC236}">
                <a16:creationId xmlns:a16="http://schemas.microsoft.com/office/drawing/2014/main" id="{22D50775-CA3A-AA49-0B77-DA1B01D899D3}"/>
              </a:ext>
            </a:extLst>
          </p:cNvPr>
          <p:cNvSpPr txBox="1"/>
          <p:nvPr/>
        </p:nvSpPr>
        <p:spPr>
          <a:xfrm>
            <a:off x="-150164" y="3741707"/>
            <a:ext cx="31538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ea typeface="Calibri"/>
                <a:cs typeface="Calibri"/>
              </a:rPr>
              <a:t>Launched summer 2023</a:t>
            </a:r>
            <a:endParaRPr lang="en-US" sz="2000" b="1" dirty="0"/>
          </a:p>
        </p:txBody>
      </p:sp>
      <p:sp>
        <p:nvSpPr>
          <p:cNvPr id="24" name="TextBox 23">
            <a:extLst>
              <a:ext uri="{FF2B5EF4-FFF2-40B4-BE49-F238E27FC236}">
                <a16:creationId xmlns:a16="http://schemas.microsoft.com/office/drawing/2014/main" id="{71AFBD8C-7779-98C8-FD14-8F1A8A6FB248}"/>
              </a:ext>
            </a:extLst>
          </p:cNvPr>
          <p:cNvSpPr txBox="1"/>
          <p:nvPr/>
        </p:nvSpPr>
        <p:spPr>
          <a:xfrm>
            <a:off x="2742880" y="3153833"/>
            <a:ext cx="33866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Calibri"/>
                <a:cs typeface="Calibri"/>
              </a:rPr>
              <a:t>Focus groups in spring 2024</a:t>
            </a:r>
            <a:endParaRPr lang="en-US" b="1" dirty="0"/>
          </a:p>
        </p:txBody>
      </p:sp>
      <p:sp>
        <p:nvSpPr>
          <p:cNvPr id="26" name="TextBox 25">
            <a:extLst>
              <a:ext uri="{FF2B5EF4-FFF2-40B4-BE49-F238E27FC236}">
                <a16:creationId xmlns:a16="http://schemas.microsoft.com/office/drawing/2014/main" id="{AE6041DB-DD9D-305D-755A-DCE6D90A4B9E}"/>
              </a:ext>
            </a:extLst>
          </p:cNvPr>
          <p:cNvSpPr txBox="1"/>
          <p:nvPr/>
        </p:nvSpPr>
        <p:spPr>
          <a:xfrm>
            <a:off x="5205403" y="1492849"/>
            <a:ext cx="37041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Calibri"/>
                <a:cs typeface="Calibri"/>
              </a:rPr>
              <a:t>Designed and launched initial e-modules in fall 2024</a:t>
            </a:r>
            <a:endParaRPr lang="en-US" b="1" dirty="0"/>
          </a:p>
        </p:txBody>
      </p:sp>
      <p:sp>
        <p:nvSpPr>
          <p:cNvPr id="27" name="TextBox 26">
            <a:extLst>
              <a:ext uri="{FF2B5EF4-FFF2-40B4-BE49-F238E27FC236}">
                <a16:creationId xmlns:a16="http://schemas.microsoft.com/office/drawing/2014/main" id="{A58161CF-2A8E-E71D-91F8-1330A1CCD885}"/>
              </a:ext>
            </a:extLst>
          </p:cNvPr>
          <p:cNvSpPr txBox="1"/>
          <p:nvPr/>
        </p:nvSpPr>
        <p:spPr>
          <a:xfrm>
            <a:off x="10064950" y="1392207"/>
            <a:ext cx="22520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Calibri"/>
                <a:cs typeface="Calibri"/>
              </a:rPr>
              <a:t>Finish e-modules and teacher/admin modules</a:t>
            </a:r>
          </a:p>
        </p:txBody>
      </p:sp>
    </p:spTree>
    <p:extLst>
      <p:ext uri="{BB962C8B-B14F-4D97-AF65-F5344CB8AC3E}">
        <p14:creationId xmlns:p14="http://schemas.microsoft.com/office/powerpoint/2010/main" val="426918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6167CE-08FE-EE5D-C5EB-3CE3FAB2E8E3}"/>
              </a:ext>
            </a:extLst>
          </p:cNvPr>
          <p:cNvSpPr>
            <a:spLocks noGrp="1"/>
          </p:cNvSpPr>
          <p:nvPr>
            <p:ph type="title"/>
          </p:nvPr>
        </p:nvSpPr>
        <p:spPr/>
        <p:txBody>
          <a:bodyPr>
            <a:normAutofit fontScale="90000"/>
          </a:bodyPr>
          <a:lstStyle/>
          <a:p>
            <a:r>
              <a:rPr lang="en-US">
                <a:latin typeface="Segoe UI Semibold" panose="020B0702040204020203" pitchFamily="34" charset="0"/>
                <a:cs typeface="Segoe UI Semibold" panose="020B0702040204020203" pitchFamily="34" charset="0"/>
              </a:rPr>
              <a:t>Our Commonwealth’s Educational Vision </a:t>
            </a:r>
            <a:br>
              <a:rPr lang="en-US">
                <a:latin typeface="Segoe UI Semibold" panose="020B0702040204020203" pitchFamily="34" charset="0"/>
                <a:cs typeface="Segoe UI Semibold" panose="020B0702040204020203" pitchFamily="34" charset="0"/>
              </a:rPr>
            </a:br>
            <a:r>
              <a:rPr lang="en-US">
                <a:latin typeface="Segoe UI Semibold" panose="020B0702040204020203" pitchFamily="34" charset="0"/>
                <a:cs typeface="Segoe UI Semibold" panose="020B0702040204020203" pitchFamily="34" charset="0"/>
              </a:rPr>
              <a:t>for All Students</a:t>
            </a:r>
          </a:p>
        </p:txBody>
      </p:sp>
      <p:sp>
        <p:nvSpPr>
          <p:cNvPr id="8" name="Text Placeholder 7">
            <a:extLst>
              <a:ext uri="{FF2B5EF4-FFF2-40B4-BE49-F238E27FC236}">
                <a16:creationId xmlns:a16="http://schemas.microsoft.com/office/drawing/2014/main" id="{400883D3-B709-9540-4DB1-03C90CBC0B59}"/>
              </a:ext>
            </a:extLst>
          </p:cNvPr>
          <p:cNvSpPr>
            <a:spLocks noGrp="1"/>
          </p:cNvSpPr>
          <p:nvPr>
            <p:ph type="body" idx="1"/>
          </p:nvPr>
        </p:nvSpPr>
        <p:spPr>
          <a:xfrm>
            <a:off x="476251" y="1897799"/>
            <a:ext cx="5157787" cy="564055"/>
          </a:xfrm>
        </p:spPr>
        <p:txBody>
          <a:bodyPr/>
          <a:lstStyle/>
          <a:p>
            <a:pPr>
              <a:spcBef>
                <a:spcPts val="0"/>
              </a:spcBef>
            </a:pPr>
            <a:r>
              <a:rPr lang="en-US">
                <a:latin typeface="Segoe UI" panose="020B0502040204020203" pitchFamily="34" charset="0"/>
                <a:cs typeface="Segoe UI" panose="020B0502040204020203" pitchFamily="34" charset="0"/>
              </a:rPr>
              <a:t>What do we envision?</a:t>
            </a:r>
          </a:p>
        </p:txBody>
      </p:sp>
      <p:sp>
        <p:nvSpPr>
          <p:cNvPr id="3" name="Content Placeholder 2"/>
          <p:cNvSpPr>
            <a:spLocks noGrp="1"/>
          </p:cNvSpPr>
          <p:nvPr>
            <p:ph sz="half" idx="2"/>
          </p:nvPr>
        </p:nvSpPr>
        <p:spPr>
          <a:xfrm>
            <a:off x="342902" y="2402958"/>
            <a:ext cx="5291136" cy="4316819"/>
          </a:xfrm>
        </p:spPr>
        <p:txBody>
          <a:bodyPr vert="horz" lIns="91440" tIns="45720" rIns="91440" bIns="45720" rtlCol="0" anchor="t">
            <a:noAutofit/>
          </a:bodyPr>
          <a:lstStyle/>
          <a:p>
            <a:pPr>
              <a:lnSpc>
                <a:spcPct val="140000"/>
              </a:lnSpc>
            </a:pPr>
            <a:r>
              <a:rPr lang="en-US" sz="1650">
                <a:latin typeface="Segoe UI" panose="020B0502040204020203" pitchFamily="34" charset="0"/>
                <a:cs typeface="Segoe UI" panose="020B0502040204020203" pitchFamily="34" charset="0"/>
              </a:rPr>
              <a:t>All students in Massachusetts, </a:t>
            </a:r>
            <a:r>
              <a:rPr lang="en-US" sz="1650" b="1">
                <a:solidFill>
                  <a:schemeClr val="accent1"/>
                </a:solidFill>
                <a:latin typeface="Segoe UI" panose="020B0502040204020203" pitchFamily="34" charset="0"/>
                <a:cs typeface="Segoe UI" panose="020B0502040204020203" pitchFamily="34" charset="0"/>
              </a:rPr>
              <a:t>particularly students from historically underserved groups and communities</a:t>
            </a:r>
            <a:r>
              <a:rPr lang="en-US" sz="1650">
                <a:latin typeface="Segoe UI" panose="020B0502040204020203" pitchFamily="34" charset="0"/>
                <a:cs typeface="Segoe UI" panose="020B0502040204020203" pitchFamily="34" charset="0"/>
              </a:rPr>
              <a:t>, will have </a:t>
            </a:r>
            <a:r>
              <a:rPr lang="en-US" sz="1650" b="1">
                <a:latin typeface="Segoe UI" panose="020B0502040204020203" pitchFamily="34" charset="0"/>
                <a:cs typeface="Segoe UI" panose="020B0502040204020203" pitchFamily="34" charset="0"/>
              </a:rPr>
              <a:t>equitable opportunities to excel</a:t>
            </a:r>
            <a:r>
              <a:rPr lang="en-US" sz="1650">
                <a:latin typeface="Segoe UI" panose="020B0502040204020203" pitchFamily="34" charset="0"/>
                <a:cs typeface="Segoe UI" panose="020B0502040204020203" pitchFamily="34" charset="0"/>
              </a:rPr>
              <a:t> in all content areas across all grades. </a:t>
            </a:r>
          </a:p>
          <a:p>
            <a:pPr>
              <a:lnSpc>
                <a:spcPct val="140000"/>
              </a:lnSpc>
            </a:pPr>
            <a:r>
              <a:rPr lang="en-US" sz="1650" b="1">
                <a:solidFill>
                  <a:schemeClr val="accent1"/>
                </a:solidFill>
                <a:latin typeface="Segoe UI" panose="020B0502040204020203" pitchFamily="34" charset="0"/>
                <a:cs typeface="Segoe UI" panose="020B0502040204020203" pitchFamily="34" charset="0"/>
              </a:rPr>
              <a:t>Culturally and linguistically sustaining </a:t>
            </a:r>
            <a:r>
              <a:rPr lang="en-US" sz="1650">
                <a:latin typeface="Segoe UI" panose="020B0502040204020203" pitchFamily="34" charset="0"/>
                <a:cs typeface="Segoe UI" panose="020B0502040204020203" pitchFamily="34" charset="0"/>
              </a:rPr>
              <a:t>classroom and school practices will support students to thrive by creating </a:t>
            </a:r>
            <a:r>
              <a:rPr lang="en-US" sz="1650" b="1">
                <a:latin typeface="Segoe UI" panose="020B0502040204020203" pitchFamily="34" charset="0"/>
                <a:cs typeface="Segoe UI" panose="020B0502040204020203" pitchFamily="34" charset="0"/>
              </a:rPr>
              <a:t>affirming environments </a:t>
            </a:r>
            <a:r>
              <a:rPr lang="en-US" sz="1650">
                <a:latin typeface="Segoe UI" panose="020B0502040204020203" pitchFamily="34" charset="0"/>
                <a:cs typeface="Segoe UI" panose="020B0502040204020203" pitchFamily="34" charset="0"/>
              </a:rPr>
              <a:t>where students: </a:t>
            </a:r>
          </a:p>
          <a:p>
            <a:pPr lvl="1">
              <a:lnSpc>
                <a:spcPct val="100000"/>
              </a:lnSpc>
            </a:pPr>
            <a:r>
              <a:rPr lang="en-US" sz="1650">
                <a:latin typeface="Segoe UI" panose="020B0502040204020203" pitchFamily="34" charset="0"/>
                <a:cs typeface="Segoe UI" panose="020B0502040204020203" pitchFamily="34" charset="0"/>
              </a:rPr>
              <a:t>have a sense of </a:t>
            </a:r>
            <a:r>
              <a:rPr lang="en-US" sz="1650" b="1">
                <a:latin typeface="Segoe UI" panose="020B0502040204020203" pitchFamily="34" charset="0"/>
                <a:cs typeface="Segoe UI" panose="020B0502040204020203" pitchFamily="34" charset="0"/>
              </a:rPr>
              <a:t>belonging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engage in </a:t>
            </a:r>
            <a:r>
              <a:rPr lang="en-US" sz="1650" b="1">
                <a:latin typeface="Segoe UI" panose="020B0502040204020203" pitchFamily="34" charset="0"/>
                <a:cs typeface="Segoe UI" panose="020B0502040204020203" pitchFamily="34" charset="0"/>
              </a:rPr>
              <a:t>deeper learning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and are held to </a:t>
            </a:r>
            <a:r>
              <a:rPr lang="en-US" sz="1650" b="1">
                <a:latin typeface="Segoe UI" panose="020B0502040204020203" pitchFamily="34" charset="0"/>
                <a:cs typeface="Segoe UI" panose="020B0502040204020203" pitchFamily="34" charset="0"/>
              </a:rPr>
              <a:t>high expectations </a:t>
            </a:r>
            <a:r>
              <a:rPr lang="en-US" sz="1650">
                <a:latin typeface="Segoe UI" panose="020B0502040204020203" pitchFamily="34" charset="0"/>
                <a:cs typeface="Segoe UI" panose="020B0502040204020203" pitchFamily="34" charset="0"/>
              </a:rPr>
              <a:t>with targeted support.</a:t>
            </a:r>
            <a:endParaRPr lang="en-US" sz="1650" b="1">
              <a:latin typeface="Arial"/>
              <a:cs typeface="Arial"/>
            </a:endParaRPr>
          </a:p>
        </p:txBody>
      </p:sp>
      <p:sp>
        <p:nvSpPr>
          <p:cNvPr id="9" name="Text Placeholder 8">
            <a:extLst>
              <a:ext uri="{FF2B5EF4-FFF2-40B4-BE49-F238E27FC236}">
                <a16:creationId xmlns:a16="http://schemas.microsoft.com/office/drawing/2014/main" id="{D5D1EF4F-83E7-3498-8A75-64C9325755F3}"/>
              </a:ext>
            </a:extLst>
          </p:cNvPr>
          <p:cNvSpPr>
            <a:spLocks noGrp="1"/>
          </p:cNvSpPr>
          <p:nvPr>
            <p:ph type="body" sz="quarter" idx="3"/>
          </p:nvPr>
        </p:nvSpPr>
        <p:spPr>
          <a:xfrm>
            <a:off x="6416674" y="1734500"/>
            <a:ext cx="5183188" cy="675936"/>
          </a:xfrm>
        </p:spPr>
        <p:txBody>
          <a:bodyPr>
            <a:normAutofit fontScale="92500" lnSpcReduction="10000"/>
          </a:bodyPr>
          <a:lstStyle/>
          <a:p>
            <a:r>
              <a:rPr lang="en-US">
                <a:latin typeface="Segoe UI" panose="020B0502040204020203" pitchFamily="34" charset="0"/>
                <a:cs typeface="Segoe UI" panose="020B0502040204020203" pitchFamily="34" charset="0"/>
              </a:rPr>
              <a:t>What does this look like in a classroom?</a:t>
            </a:r>
          </a:p>
        </p:txBody>
      </p:sp>
      <p:graphicFrame>
        <p:nvGraphicFramePr>
          <p:cNvPr id="11" name="Content Placeholder 2" descr="All students are known and valued, Learning experiences are relevant, real-world, and interactive, and Individualized supports enable students to excel at grade level or beyond">
            <a:extLst>
              <a:ext uri="{FF2B5EF4-FFF2-40B4-BE49-F238E27FC236}">
                <a16:creationId xmlns:a16="http://schemas.microsoft.com/office/drawing/2014/main" id="{89955310-1B11-6BD1-941D-8A87F80852F5}"/>
              </a:ext>
            </a:extLst>
          </p:cNvPr>
          <p:cNvGraphicFramePr>
            <a:graphicFrameLocks noGrp="1"/>
          </p:cNvGraphicFramePr>
          <p:nvPr>
            <p:ph sz="quarter" idx="4"/>
          </p:nvPr>
        </p:nvGraphicFramePr>
        <p:xfrm>
          <a:off x="6416674" y="2387620"/>
          <a:ext cx="5183188" cy="3182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B6528E-905C-DBD5-8DB6-9E80F17897E9}"/>
              </a:ext>
            </a:extLst>
          </p:cNvPr>
          <p:cNvSpPr txBox="1"/>
          <p:nvPr/>
        </p:nvSpPr>
        <p:spPr>
          <a:xfrm>
            <a:off x="5672136" y="5734662"/>
            <a:ext cx="6176963" cy="646331"/>
          </a:xfrm>
          <a:prstGeom prst="rect">
            <a:avLst/>
          </a:prstGeom>
          <a:solidFill>
            <a:schemeClr val="accent1">
              <a:lumMod val="20000"/>
              <a:lumOff val="80000"/>
            </a:schemeClr>
          </a:solidFill>
        </p:spPr>
        <p:txBody>
          <a:bodyPr wrap="square" rtlCol="0">
            <a:spAutoFit/>
          </a:bodyPr>
          <a:lstStyle/>
          <a:p>
            <a:r>
              <a:rPr lang="en-US" b="1"/>
              <a:t>Learn more:</a:t>
            </a:r>
            <a:r>
              <a:rPr lang="en-US"/>
              <a:t> </a:t>
            </a:r>
            <a:r>
              <a:rPr lang="en-US">
                <a:hlinkClick r:id="rId8"/>
              </a:rPr>
              <a:t>https://www.doe.mass.edu/commissioner/vision/default.html</a:t>
            </a:r>
            <a:endParaRPr lang="en-US"/>
          </a:p>
        </p:txBody>
      </p:sp>
    </p:spTree>
    <p:extLst>
      <p:ext uri="{BB962C8B-B14F-4D97-AF65-F5344CB8AC3E}">
        <p14:creationId xmlns:p14="http://schemas.microsoft.com/office/powerpoint/2010/main" val="3870330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FA115-F012-833C-BEEB-78BA95F04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EDD62-C790-DA69-25A8-46C918D7C1C4}"/>
              </a:ext>
            </a:extLst>
          </p:cNvPr>
          <p:cNvSpPr>
            <a:spLocks noGrp="1"/>
          </p:cNvSpPr>
          <p:nvPr>
            <p:ph type="title"/>
          </p:nvPr>
        </p:nvSpPr>
        <p:spPr/>
        <p:txBody>
          <a:bodyPr>
            <a:normAutofit fontScale="90000"/>
          </a:bodyPr>
          <a:lstStyle/>
          <a:p>
            <a:r>
              <a:rPr lang="en-US">
                <a:latin typeface="Segoe UI Semibold"/>
                <a:cs typeface="Segoe UI Semibold"/>
              </a:rPr>
              <a:t>The Resources: www.doe.mass.edu/pd/paraeducator</a:t>
            </a:r>
            <a:endParaRPr lang="en-US">
              <a:latin typeface="Arial"/>
              <a:cs typeface="Arial"/>
            </a:endParaRPr>
          </a:p>
        </p:txBody>
      </p:sp>
      <p:sp>
        <p:nvSpPr>
          <p:cNvPr id="5" name="TextBox 4">
            <a:extLst>
              <a:ext uri="{FF2B5EF4-FFF2-40B4-BE49-F238E27FC236}">
                <a16:creationId xmlns:a16="http://schemas.microsoft.com/office/drawing/2014/main" id="{095945CC-B9AB-941A-CF60-A3E47A17E36C}"/>
              </a:ext>
            </a:extLst>
          </p:cNvPr>
          <p:cNvSpPr txBox="1"/>
          <p:nvPr/>
        </p:nvSpPr>
        <p:spPr>
          <a:xfrm>
            <a:off x="496956" y="1963772"/>
            <a:ext cx="10518913" cy="3831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Total of 7 E-Learning Modules (currently 2 available):</a:t>
            </a:r>
          </a:p>
          <a:p>
            <a:endParaRPr lang="en-US" dirty="0">
              <a:ea typeface="Calibri"/>
              <a:cs typeface="Calibri"/>
            </a:endParaRPr>
          </a:p>
          <a:p>
            <a:pPr>
              <a:lnSpc>
                <a:spcPct val="150000"/>
              </a:lnSpc>
            </a:pPr>
            <a:r>
              <a:rPr lang="en-US" b="1" i="1" dirty="0">
                <a:ea typeface="Calibri"/>
                <a:cs typeface="Calibri"/>
              </a:rPr>
              <a:t>Paraeducator Mission &amp; Mindset </a:t>
            </a:r>
            <a:r>
              <a:rPr lang="en-US" dirty="0">
                <a:ea typeface="Calibri"/>
                <a:cs typeface="Calibri"/>
              </a:rPr>
              <a:t>– available now!</a:t>
            </a:r>
          </a:p>
          <a:p>
            <a:pPr>
              <a:lnSpc>
                <a:spcPct val="150000"/>
              </a:lnSpc>
            </a:pPr>
            <a:r>
              <a:rPr lang="en-US" b="1" i="1" dirty="0">
                <a:ea typeface="Calibri"/>
                <a:cs typeface="Calibri"/>
              </a:rPr>
              <a:t>Building Relationships with Students </a:t>
            </a:r>
            <a:r>
              <a:rPr lang="en-US" dirty="0">
                <a:ea typeface="Calibri"/>
                <a:cs typeface="Calibri"/>
              </a:rPr>
              <a:t>– available now!</a:t>
            </a:r>
          </a:p>
          <a:p>
            <a:pPr>
              <a:lnSpc>
                <a:spcPct val="150000"/>
              </a:lnSpc>
            </a:pPr>
            <a:r>
              <a:rPr lang="en-US" b="1" i="1" dirty="0">
                <a:ea typeface="Calibri"/>
                <a:cs typeface="Calibri"/>
              </a:rPr>
              <a:t>Managing Big Emotions and Behavior –</a:t>
            </a:r>
            <a:r>
              <a:rPr lang="en-US" dirty="0">
                <a:ea typeface="Calibri"/>
                <a:cs typeface="Calibri"/>
              </a:rPr>
              <a:t> available any moment!</a:t>
            </a:r>
            <a:endParaRPr lang="en-US" sz="1300" dirty="0">
              <a:ea typeface="Calibri"/>
              <a:cs typeface="Calibri"/>
            </a:endParaRPr>
          </a:p>
          <a:p>
            <a:pPr>
              <a:lnSpc>
                <a:spcPct val="150000"/>
              </a:lnSpc>
            </a:pPr>
            <a:r>
              <a:rPr lang="en-US" b="1" i="1" dirty="0">
                <a:ea typeface="Calibri"/>
                <a:cs typeface="Calibri"/>
              </a:rPr>
              <a:t>Child Development: 4 Things Paraeducators Should Know  -</a:t>
            </a:r>
            <a:r>
              <a:rPr lang="en-US" dirty="0">
                <a:ea typeface="Calibri"/>
                <a:cs typeface="Calibri"/>
              </a:rPr>
              <a:t> available any moment!</a:t>
            </a:r>
            <a:endParaRPr lang="en-US" sz="800" dirty="0">
              <a:ea typeface="Calibri"/>
              <a:cs typeface="Calibri"/>
            </a:endParaRPr>
          </a:p>
          <a:p>
            <a:pPr>
              <a:lnSpc>
                <a:spcPct val="150000"/>
              </a:lnSpc>
            </a:pPr>
            <a:r>
              <a:rPr lang="en-US" b="1" i="1" dirty="0">
                <a:ea typeface="Calibri"/>
                <a:cs typeface="Calibri"/>
              </a:rPr>
              <a:t>Understanding Inclusion, IEPs, and Accommodations</a:t>
            </a:r>
            <a:r>
              <a:rPr lang="en-US" dirty="0">
                <a:ea typeface="Calibri"/>
                <a:cs typeface="Calibri"/>
              </a:rPr>
              <a:t> – available soon!</a:t>
            </a:r>
          </a:p>
          <a:p>
            <a:pPr>
              <a:lnSpc>
                <a:spcPct val="150000"/>
              </a:lnSpc>
            </a:pPr>
            <a:r>
              <a:rPr lang="en-US" b="1" i="1" dirty="0">
                <a:ea typeface="Calibri"/>
                <a:cs typeface="Calibri"/>
              </a:rPr>
              <a:t>Empowering Multilingual Learners</a:t>
            </a:r>
            <a:r>
              <a:rPr lang="en-US" dirty="0">
                <a:ea typeface="Calibri"/>
                <a:cs typeface="Calibri"/>
              </a:rPr>
              <a:t> – available early spring</a:t>
            </a:r>
          </a:p>
          <a:p>
            <a:pPr>
              <a:lnSpc>
                <a:spcPct val="150000"/>
              </a:lnSpc>
            </a:pPr>
            <a:r>
              <a:rPr lang="en-US" b="1" i="1" dirty="0">
                <a:ea typeface="Calibri"/>
                <a:cs typeface="Calibri"/>
              </a:rPr>
              <a:t>Providing Academy Support</a:t>
            </a:r>
            <a:r>
              <a:rPr lang="en-US" dirty="0">
                <a:ea typeface="Calibri"/>
                <a:cs typeface="Calibri"/>
              </a:rPr>
              <a:t> – available early spring</a:t>
            </a:r>
          </a:p>
          <a:p>
            <a:endParaRPr lang="en-US" dirty="0">
              <a:ea typeface="Calibri"/>
              <a:cs typeface="Calibri"/>
            </a:endParaRPr>
          </a:p>
        </p:txBody>
      </p:sp>
      <p:pic>
        <p:nvPicPr>
          <p:cNvPr id="9" name="Picture 8" descr="QR code to access paraeducator e-learning modules">
            <a:extLst>
              <a:ext uri="{FF2B5EF4-FFF2-40B4-BE49-F238E27FC236}">
                <a16:creationId xmlns:a16="http://schemas.microsoft.com/office/drawing/2014/main" id="{757E524D-C025-17FD-834C-40F3C5FE3FB3}"/>
              </a:ext>
            </a:extLst>
          </p:cNvPr>
          <p:cNvPicPr>
            <a:picLocks noChangeAspect="1"/>
          </p:cNvPicPr>
          <p:nvPr/>
        </p:nvPicPr>
        <p:blipFill>
          <a:blip r:embed="rId3"/>
          <a:stretch>
            <a:fillRect/>
          </a:stretch>
        </p:blipFill>
        <p:spPr>
          <a:xfrm>
            <a:off x="8699979" y="3955159"/>
            <a:ext cx="1253386" cy="1567711"/>
          </a:xfrm>
          <a:prstGeom prst="rect">
            <a:avLst/>
          </a:prstGeom>
        </p:spPr>
      </p:pic>
      <p:sp>
        <p:nvSpPr>
          <p:cNvPr id="11" name="TextBox 10">
            <a:extLst>
              <a:ext uri="{FF2B5EF4-FFF2-40B4-BE49-F238E27FC236}">
                <a16:creationId xmlns:a16="http://schemas.microsoft.com/office/drawing/2014/main" id="{EBCB8BD6-264C-6D48-1643-35C0FDC450DF}"/>
              </a:ext>
            </a:extLst>
          </p:cNvPr>
          <p:cNvSpPr txBox="1"/>
          <p:nvPr/>
        </p:nvSpPr>
        <p:spPr>
          <a:xfrm>
            <a:off x="8701413" y="5517715"/>
            <a:ext cx="297284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4"/>
              </a:rPr>
              <a:t>www.doe.mass.edu/pd/paraeducator/default.html</a:t>
            </a:r>
            <a:endParaRPr lang="en-US" sz="1400"/>
          </a:p>
          <a:p>
            <a:endParaRPr lang="en-US" sz="1400">
              <a:ea typeface="Calibri"/>
              <a:cs typeface="Calibri"/>
            </a:endParaRPr>
          </a:p>
        </p:txBody>
      </p:sp>
      <p:sp>
        <p:nvSpPr>
          <p:cNvPr id="14" name="TextBox 13">
            <a:extLst>
              <a:ext uri="{FF2B5EF4-FFF2-40B4-BE49-F238E27FC236}">
                <a16:creationId xmlns:a16="http://schemas.microsoft.com/office/drawing/2014/main" id="{7E42E95C-A0E7-B509-A6FA-AE5191FBED1E}"/>
              </a:ext>
            </a:extLst>
          </p:cNvPr>
          <p:cNvSpPr txBox="1"/>
          <p:nvPr/>
        </p:nvSpPr>
        <p:spPr>
          <a:xfrm>
            <a:off x="495821" y="5662807"/>
            <a:ext cx="960328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i="1">
                <a:ea typeface="Calibri"/>
                <a:cs typeface="Calibri"/>
              </a:rPr>
              <a:t>Proposed</a:t>
            </a:r>
          </a:p>
          <a:p>
            <a:pPr marL="285750" indent="-285750">
              <a:buFont typeface="Arial"/>
              <a:buChar char="•"/>
            </a:pPr>
            <a:r>
              <a:rPr lang="en-US">
                <a:ea typeface="Calibri"/>
                <a:cs typeface="Calibri"/>
              </a:rPr>
              <a:t>For </a:t>
            </a:r>
            <a:r>
              <a:rPr lang="en-US" b="1">
                <a:ea typeface="Calibri"/>
                <a:cs typeface="Calibri"/>
              </a:rPr>
              <a:t>general education</a:t>
            </a:r>
            <a:r>
              <a:rPr lang="en-US">
                <a:ea typeface="Calibri"/>
                <a:cs typeface="Calibri"/>
              </a:rPr>
              <a:t> </a:t>
            </a:r>
            <a:r>
              <a:rPr lang="en-US" b="1">
                <a:ea typeface="Calibri"/>
                <a:cs typeface="Calibri"/>
              </a:rPr>
              <a:t>teachers</a:t>
            </a:r>
            <a:r>
              <a:rPr lang="en-US">
                <a:ea typeface="Calibri"/>
                <a:cs typeface="Calibri"/>
              </a:rPr>
              <a:t>: teacher-paraeducator collaboration</a:t>
            </a:r>
          </a:p>
          <a:p>
            <a:pPr marL="285750" indent="-285750">
              <a:buFont typeface="Arial"/>
              <a:buChar char="•"/>
            </a:pPr>
            <a:r>
              <a:rPr lang="en-US">
                <a:ea typeface="Calibri"/>
                <a:cs typeface="Calibri"/>
              </a:rPr>
              <a:t>For </a:t>
            </a:r>
            <a:r>
              <a:rPr lang="en-US" b="1">
                <a:ea typeface="Calibri"/>
                <a:cs typeface="Calibri"/>
              </a:rPr>
              <a:t>administrators</a:t>
            </a:r>
            <a:r>
              <a:rPr lang="en-US">
                <a:ea typeface="Calibri"/>
                <a:cs typeface="Calibri"/>
              </a:rPr>
              <a:t>: supporting paraeducators (hiring, retention, professional development)</a:t>
            </a:r>
          </a:p>
          <a:p>
            <a:endParaRPr lang="en-US">
              <a:ea typeface="Calibri"/>
              <a:cs typeface="Calibri"/>
            </a:endParaRPr>
          </a:p>
        </p:txBody>
      </p:sp>
      <p:pic>
        <p:nvPicPr>
          <p:cNvPr id="3" name="Picture 2" descr="Decorative">
            <a:extLst>
              <a:ext uri="{FF2B5EF4-FFF2-40B4-BE49-F238E27FC236}">
                <a16:creationId xmlns:a16="http://schemas.microsoft.com/office/drawing/2014/main" id="{F7C9F935-B9DE-E0AF-51B4-8B908C05A8A6}"/>
              </a:ext>
              <a:ext uri="{C183D7F6-B498-43B3-948B-1728B52AA6E4}">
                <adec:decorative xmlns:adec="http://schemas.microsoft.com/office/drawing/2017/decorative" val="0"/>
              </a:ext>
            </a:extLst>
          </p:cNvPr>
          <p:cNvPicPr>
            <a:picLocks noChangeAspect="1"/>
          </p:cNvPicPr>
          <p:nvPr/>
        </p:nvPicPr>
        <p:blipFill>
          <a:blip r:embed="rId5"/>
          <a:srcRect l="10954" t="8150" r="13604" b="32602"/>
          <a:stretch/>
        </p:blipFill>
        <p:spPr>
          <a:xfrm>
            <a:off x="7773846" y="1502261"/>
            <a:ext cx="4273028" cy="1777637"/>
          </a:xfrm>
          <a:prstGeom prst="rect">
            <a:avLst/>
          </a:prstGeom>
        </p:spPr>
      </p:pic>
    </p:spTree>
    <p:extLst>
      <p:ext uri="{BB962C8B-B14F-4D97-AF65-F5344CB8AC3E}">
        <p14:creationId xmlns:p14="http://schemas.microsoft.com/office/powerpoint/2010/main" val="3958600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Introductory slide for the paraeducator e-learning module. Slide includes table of contents for two modules- Paraeducator Mission &amp; Mindset and Building Relationships with Students.">
            <a:extLst>
              <a:ext uri="{FF2B5EF4-FFF2-40B4-BE49-F238E27FC236}">
                <a16:creationId xmlns:a16="http://schemas.microsoft.com/office/drawing/2014/main" id="{A53ACDDD-2D3B-9957-CA20-ABD07EF7188E}"/>
              </a:ext>
            </a:extLst>
          </p:cNvPr>
          <p:cNvPicPr>
            <a:picLocks noGrp="1" noChangeAspect="1"/>
          </p:cNvPicPr>
          <p:nvPr>
            <p:ph idx="1"/>
          </p:nvPr>
        </p:nvPicPr>
        <p:blipFill>
          <a:blip r:embed="rId2"/>
          <a:srcRect l="24502" t="8992" r="1225" b="6539"/>
          <a:stretch/>
        </p:blipFill>
        <p:spPr>
          <a:xfrm>
            <a:off x="1134299" y="69207"/>
            <a:ext cx="10387226" cy="6719585"/>
          </a:xfrm>
          <a:prstGeom prst="rect">
            <a:avLst/>
          </a:prstGeom>
          <a:ln>
            <a:noFill/>
          </a:ln>
        </p:spPr>
      </p:pic>
      <p:sp>
        <p:nvSpPr>
          <p:cNvPr id="5" name="Rectangle 4">
            <a:extLst>
              <a:ext uri="{FF2B5EF4-FFF2-40B4-BE49-F238E27FC236}">
                <a16:creationId xmlns:a16="http://schemas.microsoft.com/office/drawing/2014/main" id="{6FAF462D-A22D-45E5-ED63-8D3BB125699B}"/>
              </a:ext>
              <a:ext uri="{C183D7F6-B498-43B3-948B-1728B52AA6E4}">
                <adec:decorative xmlns:adec="http://schemas.microsoft.com/office/drawing/2017/decorative" val="1"/>
              </a:ext>
            </a:extLst>
          </p:cNvPr>
          <p:cNvSpPr/>
          <p:nvPr/>
        </p:nvSpPr>
        <p:spPr>
          <a:xfrm>
            <a:off x="8972826" y="441738"/>
            <a:ext cx="1297608" cy="4555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1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the first page in the first module, Paraeducator Mission &amp; Mindset. The title of the page is Stepping into Your Paraeducator Role. ">
            <a:extLst>
              <a:ext uri="{FF2B5EF4-FFF2-40B4-BE49-F238E27FC236}">
                <a16:creationId xmlns:a16="http://schemas.microsoft.com/office/drawing/2014/main" id="{F9B6F95A-9F5B-5AFE-EC9B-93D4A8A4F92A}"/>
              </a:ext>
            </a:extLst>
          </p:cNvPr>
          <p:cNvPicPr>
            <a:picLocks noChangeAspect="1"/>
          </p:cNvPicPr>
          <p:nvPr/>
        </p:nvPicPr>
        <p:blipFill>
          <a:blip r:embed="rId2"/>
          <a:srcRect t="9106" r="1422" b="5733"/>
          <a:stretch/>
        </p:blipFill>
        <p:spPr>
          <a:xfrm>
            <a:off x="92364" y="508000"/>
            <a:ext cx="12018654" cy="5840294"/>
          </a:xfrm>
          <a:prstGeom prst="rect">
            <a:avLst/>
          </a:prstGeom>
        </p:spPr>
      </p:pic>
      <p:sp>
        <p:nvSpPr>
          <p:cNvPr id="5" name="Rectangle 4" descr="Sidebar for progressing in the module. ">
            <a:extLst>
              <a:ext uri="{FF2B5EF4-FFF2-40B4-BE49-F238E27FC236}">
                <a16:creationId xmlns:a16="http://schemas.microsoft.com/office/drawing/2014/main" id="{241B8F9A-4A59-B47C-E142-57D0CC5CFFAD}"/>
              </a:ext>
            </a:extLst>
          </p:cNvPr>
          <p:cNvSpPr/>
          <p:nvPr/>
        </p:nvSpPr>
        <p:spPr>
          <a:xfrm>
            <a:off x="3882159" y="562840"/>
            <a:ext cx="4762500" cy="837045"/>
          </a:xfrm>
          <a:prstGeom prst="rect">
            <a:avLst/>
          </a:prstGeom>
          <a:noFill/>
          <a:ln w="57150">
            <a:solidFill>
              <a:srgbClr val="F21B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Sidebar of progress in module.">
            <a:extLst>
              <a:ext uri="{FF2B5EF4-FFF2-40B4-BE49-F238E27FC236}">
                <a16:creationId xmlns:a16="http://schemas.microsoft.com/office/drawing/2014/main" id="{7AC1E1C2-783D-EC27-6323-C17A2E81B5D3}"/>
              </a:ext>
            </a:extLst>
          </p:cNvPr>
          <p:cNvSpPr/>
          <p:nvPr/>
        </p:nvSpPr>
        <p:spPr>
          <a:xfrm>
            <a:off x="0" y="389658"/>
            <a:ext cx="2453409" cy="6422159"/>
          </a:xfrm>
          <a:prstGeom prst="rect">
            <a:avLst/>
          </a:prstGeom>
          <a:noFill/>
          <a:ln w="57150">
            <a:solidFill>
              <a:srgbClr val="F21B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453CAD28-6D19-AC4D-4020-0B0704E21C6A}"/>
              </a:ext>
              <a:ext uri="{C183D7F6-B498-43B3-948B-1728B52AA6E4}">
                <adec:decorative xmlns:adec="http://schemas.microsoft.com/office/drawing/2017/decorative" val="1"/>
              </a:ext>
            </a:extLst>
          </p:cNvPr>
          <p:cNvSpPr/>
          <p:nvPr/>
        </p:nvSpPr>
        <p:spPr>
          <a:xfrm rot="-3780000">
            <a:off x="3027795" y="-2887"/>
            <a:ext cx="692727" cy="793750"/>
          </a:xfrm>
          <a:prstGeom prst="downArrow">
            <a:avLst/>
          </a:prstGeom>
          <a:solidFill>
            <a:srgbClr val="F21BA3"/>
          </a:solidFill>
          <a:ln>
            <a:solidFill>
              <a:srgbClr val="F21B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7CE78081-0DFC-F24D-6DE5-44EC60249943}"/>
              </a:ext>
              <a:ext uri="{C183D7F6-B498-43B3-948B-1728B52AA6E4}">
                <adec:decorative xmlns:adec="http://schemas.microsoft.com/office/drawing/2017/decorative" val="1"/>
              </a:ext>
            </a:extLst>
          </p:cNvPr>
          <p:cNvSpPr/>
          <p:nvPr/>
        </p:nvSpPr>
        <p:spPr>
          <a:xfrm rot="-480000">
            <a:off x="2669886" y="2164772"/>
            <a:ext cx="923636" cy="822613"/>
          </a:xfrm>
          <a:prstGeom prst="leftArrow">
            <a:avLst/>
          </a:prstGeom>
          <a:solidFill>
            <a:srgbClr val="F21BA3"/>
          </a:solidFill>
          <a:ln>
            <a:solidFill>
              <a:srgbClr val="F21B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89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552E09-9F1A-8EF7-8776-84412EFB1E7D}"/>
              </a:ext>
              <a:ext uri="{C183D7F6-B498-43B3-948B-1728B52AA6E4}">
                <adec:decorative xmlns:adec="http://schemas.microsoft.com/office/drawing/2017/decorative" val="1"/>
              </a:ext>
            </a:extLst>
          </p:cNvPr>
          <p:cNvPicPr>
            <a:picLocks noChangeAspect="1"/>
          </p:cNvPicPr>
          <p:nvPr/>
        </p:nvPicPr>
        <p:blipFill>
          <a:blip r:embed="rId2"/>
          <a:srcRect l="32257" t="8417" r="14274" b="5555"/>
          <a:stretch/>
        </p:blipFill>
        <p:spPr>
          <a:xfrm>
            <a:off x="4223154" y="150528"/>
            <a:ext cx="7245186" cy="6554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4">
            <a:extLst>
              <a:ext uri="{FF2B5EF4-FFF2-40B4-BE49-F238E27FC236}">
                <a16:creationId xmlns:a16="http://schemas.microsoft.com/office/drawing/2014/main" id="{341F2EB8-2035-1E15-4FF6-019A7D32F52D}"/>
              </a:ext>
            </a:extLst>
          </p:cNvPr>
          <p:cNvSpPr txBox="1">
            <a:spLocks noGrp="1"/>
          </p:cNvSpPr>
          <p:nvPr>
            <p:ph type="title" idx="4294967295"/>
          </p:nvPr>
        </p:nvSpPr>
        <p:spPr>
          <a:xfrm>
            <a:off x="289426" y="1910777"/>
            <a:ext cx="3715450"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Calibri"/>
                <a:cs typeface="Calibri"/>
              </a:rPr>
              <a:t>All modules feature </a:t>
            </a:r>
            <a:r>
              <a:rPr kumimoji="0" lang="en-US" sz="3200" b="1" i="0" u="none" strike="noStrike" kern="1200" cap="none" spc="0" normalizeH="0" baseline="0" noProof="0" dirty="0">
                <a:ln>
                  <a:noFill/>
                </a:ln>
                <a:solidFill>
                  <a:srgbClr val="F21BA3"/>
                </a:solidFill>
                <a:effectLst/>
                <a:uLnTx/>
                <a:uFillTx/>
                <a:latin typeface="+mn-lt"/>
                <a:ea typeface="Calibri"/>
                <a:cs typeface="Calibri"/>
              </a:rPr>
              <a:t>Massachusetts paraeducators</a:t>
            </a:r>
            <a:r>
              <a:rPr kumimoji="0" lang="en-US" sz="3200" b="0" i="0" u="none" strike="noStrike" kern="1200" cap="none" spc="0" normalizeH="0" baseline="0" noProof="0" dirty="0">
                <a:ln>
                  <a:noFill/>
                </a:ln>
                <a:solidFill>
                  <a:schemeClr val="tx1"/>
                </a:solidFill>
                <a:effectLst/>
                <a:uLnTx/>
                <a:uFillTx/>
                <a:latin typeface="+mn-lt"/>
                <a:ea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Calibri"/>
                <a:cs typeface="Calibri"/>
              </a:rPr>
              <a:t>speaking about their experiences in the role.</a:t>
            </a:r>
          </a:p>
        </p:txBody>
      </p:sp>
    </p:spTree>
    <p:extLst>
      <p:ext uri="{BB962C8B-B14F-4D97-AF65-F5344CB8AC3E}">
        <p14:creationId xmlns:p14="http://schemas.microsoft.com/office/powerpoint/2010/main" val="300891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7AA64-5051-2F8C-00D7-CB1910A1E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C727A1-A421-AF0D-90AB-206420C1332B}"/>
              </a:ext>
            </a:extLst>
          </p:cNvPr>
          <p:cNvSpPr>
            <a:spLocks noGrp="1"/>
          </p:cNvSpPr>
          <p:nvPr>
            <p:ph type="title"/>
          </p:nvPr>
        </p:nvSpPr>
        <p:spPr/>
        <p:txBody>
          <a:bodyPr/>
          <a:lstStyle/>
          <a:p>
            <a:r>
              <a:rPr lang="en-US">
                <a:latin typeface="Segoe UI Semibold"/>
                <a:cs typeface="Segoe UI Semibold"/>
              </a:rPr>
              <a:t>The E-Learning Modules</a:t>
            </a:r>
          </a:p>
        </p:txBody>
      </p:sp>
      <p:sp>
        <p:nvSpPr>
          <p:cNvPr id="6" name="TextBox 5" descr="Text box &quot;Done independently or in discussion groups&quot;">
            <a:extLst>
              <a:ext uri="{FF2B5EF4-FFF2-40B4-BE49-F238E27FC236}">
                <a16:creationId xmlns:a16="http://schemas.microsoft.com/office/drawing/2014/main" id="{A3499F7D-3B3F-616A-C9BD-BC1C3B1E4023}"/>
              </a:ext>
            </a:extLst>
          </p:cNvPr>
          <p:cNvSpPr txBox="1"/>
          <p:nvPr/>
        </p:nvSpPr>
        <p:spPr>
          <a:xfrm>
            <a:off x="2945049" y="3215151"/>
            <a:ext cx="6162472" cy="369332"/>
          </a:xfrm>
          <a:prstGeom prst="rect">
            <a:avLst/>
          </a:prstGeom>
          <a:noFill/>
        </p:spPr>
        <p:txBody>
          <a:bodyPr wrap="square">
            <a:spAutoFit/>
          </a:bodyPr>
          <a:lstStyle/>
          <a:p>
            <a:r>
              <a:rPr lang="en-US"/>
              <a:t> </a:t>
            </a:r>
          </a:p>
        </p:txBody>
      </p:sp>
      <p:pic>
        <p:nvPicPr>
          <p:cNvPr id="3" name="Graphic 2" descr="Clock outline">
            <a:extLst>
              <a:ext uri="{FF2B5EF4-FFF2-40B4-BE49-F238E27FC236}">
                <a16:creationId xmlns:a16="http://schemas.microsoft.com/office/drawing/2014/main" id="{7D42525A-DA70-FB50-AB7C-C320EDBFA0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829" y="1950121"/>
            <a:ext cx="914400" cy="914400"/>
          </a:xfrm>
          <a:prstGeom prst="rect">
            <a:avLst/>
          </a:prstGeom>
        </p:spPr>
      </p:pic>
      <p:sp>
        <p:nvSpPr>
          <p:cNvPr id="5" name="TextBox 4">
            <a:extLst>
              <a:ext uri="{FF2B5EF4-FFF2-40B4-BE49-F238E27FC236}">
                <a16:creationId xmlns:a16="http://schemas.microsoft.com/office/drawing/2014/main" id="{76109692-7925-9D6E-EDE1-E20A074D1E3E}"/>
              </a:ext>
            </a:extLst>
          </p:cNvPr>
          <p:cNvSpPr txBox="1"/>
          <p:nvPr/>
        </p:nvSpPr>
        <p:spPr>
          <a:xfrm>
            <a:off x="1660070" y="2167834"/>
            <a:ext cx="98243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Designed to take </a:t>
            </a:r>
            <a:r>
              <a:rPr lang="en-US" sz="2400" b="1">
                <a:ea typeface="Calibri"/>
                <a:cs typeface="Calibri"/>
              </a:rPr>
              <a:t>approximately 45-minutes </a:t>
            </a:r>
            <a:r>
              <a:rPr lang="en-US" sz="2400">
                <a:ea typeface="Calibri"/>
                <a:cs typeface="Calibri"/>
              </a:rPr>
              <a:t>to complete each module</a:t>
            </a:r>
            <a:endParaRPr lang="en-US" sz="2400"/>
          </a:p>
        </p:txBody>
      </p:sp>
      <p:pic>
        <p:nvPicPr>
          <p:cNvPr id="10" name="Graphic 9" descr="Group brainstorm outline">
            <a:extLst>
              <a:ext uri="{FF2B5EF4-FFF2-40B4-BE49-F238E27FC236}">
                <a16:creationId xmlns:a16="http://schemas.microsoft.com/office/drawing/2014/main" id="{8208216B-10D7-11EB-853A-B4397C7BDC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7829" y="2875406"/>
            <a:ext cx="914400" cy="914400"/>
          </a:xfrm>
          <a:prstGeom prst="rect">
            <a:avLst/>
          </a:prstGeom>
        </p:spPr>
      </p:pic>
      <p:sp>
        <p:nvSpPr>
          <p:cNvPr id="9" name="TextBox 8">
            <a:extLst>
              <a:ext uri="{FF2B5EF4-FFF2-40B4-BE49-F238E27FC236}">
                <a16:creationId xmlns:a16="http://schemas.microsoft.com/office/drawing/2014/main" id="{32DFF9F8-5D73-BE81-8453-123682C12350}"/>
              </a:ext>
            </a:extLst>
          </p:cNvPr>
          <p:cNvSpPr txBox="1"/>
          <p:nvPr/>
        </p:nvSpPr>
        <p:spPr>
          <a:xfrm>
            <a:off x="1758041" y="3245519"/>
            <a:ext cx="98243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Done </a:t>
            </a:r>
            <a:r>
              <a:rPr lang="en-US" sz="2400" b="1" dirty="0">
                <a:ea typeface="Calibri"/>
                <a:cs typeface="Calibri"/>
              </a:rPr>
              <a:t>independently </a:t>
            </a:r>
            <a:r>
              <a:rPr lang="en-US" sz="2400" dirty="0">
                <a:ea typeface="Calibri"/>
                <a:cs typeface="Calibri"/>
              </a:rPr>
              <a:t>or in </a:t>
            </a:r>
            <a:r>
              <a:rPr lang="en-US" sz="2400" b="1" dirty="0">
                <a:ea typeface="Calibri"/>
                <a:cs typeface="Calibri"/>
              </a:rPr>
              <a:t>discussion groups</a:t>
            </a:r>
            <a:r>
              <a:rPr lang="en-US" sz="2400" dirty="0">
                <a:ea typeface="Calibri"/>
                <a:cs typeface="Calibri"/>
              </a:rPr>
              <a:t> (each module has an activity guide)</a:t>
            </a:r>
            <a:endParaRPr lang="en-US" dirty="0"/>
          </a:p>
        </p:txBody>
      </p:sp>
      <p:pic>
        <p:nvPicPr>
          <p:cNvPr id="11" name="Graphic 10" descr="Lightbulb and gear outline">
            <a:extLst>
              <a:ext uri="{FF2B5EF4-FFF2-40B4-BE49-F238E27FC236}">
                <a16:creationId xmlns:a16="http://schemas.microsoft.com/office/drawing/2014/main" id="{30F135D9-550D-3BEB-9A6F-277DD6C712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7829" y="4105492"/>
            <a:ext cx="914400" cy="914400"/>
          </a:xfrm>
          <a:prstGeom prst="rect">
            <a:avLst/>
          </a:prstGeom>
        </p:spPr>
      </p:pic>
      <p:sp>
        <p:nvSpPr>
          <p:cNvPr id="12" name="TextBox 11">
            <a:extLst>
              <a:ext uri="{FF2B5EF4-FFF2-40B4-BE49-F238E27FC236}">
                <a16:creationId xmlns:a16="http://schemas.microsoft.com/office/drawing/2014/main" id="{1E4F34BB-2144-65FE-D544-B5C779D15C6B}"/>
              </a:ext>
            </a:extLst>
          </p:cNvPr>
          <p:cNvSpPr txBox="1"/>
          <p:nvPr/>
        </p:nvSpPr>
        <p:spPr>
          <a:xfrm>
            <a:off x="1758041" y="4334090"/>
            <a:ext cx="98243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Used as </a:t>
            </a:r>
            <a:r>
              <a:rPr lang="en-US" sz="2400" b="1">
                <a:ea typeface="Calibri"/>
                <a:cs typeface="Calibri"/>
              </a:rPr>
              <a:t>onboarding </a:t>
            </a:r>
            <a:r>
              <a:rPr lang="en-US" sz="2400">
                <a:ea typeface="Calibri"/>
                <a:cs typeface="Calibri"/>
              </a:rPr>
              <a:t>or </a:t>
            </a:r>
            <a:r>
              <a:rPr lang="en-US" sz="2400" b="1">
                <a:ea typeface="Calibri"/>
                <a:cs typeface="Calibri"/>
              </a:rPr>
              <a:t>ongoing professional learning</a:t>
            </a:r>
            <a:endParaRPr lang="en-US" b="1"/>
          </a:p>
        </p:txBody>
      </p:sp>
      <p:pic>
        <p:nvPicPr>
          <p:cNvPr id="13" name="Graphic 12" descr="Chat outline">
            <a:extLst>
              <a:ext uri="{FF2B5EF4-FFF2-40B4-BE49-F238E27FC236}">
                <a16:creationId xmlns:a16="http://schemas.microsoft.com/office/drawing/2014/main" id="{F868DB0F-563B-D17F-EE49-CD3E3A2DB2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829" y="5215835"/>
            <a:ext cx="914400" cy="914400"/>
          </a:xfrm>
          <a:prstGeom prst="rect">
            <a:avLst/>
          </a:prstGeom>
        </p:spPr>
      </p:pic>
      <p:sp>
        <p:nvSpPr>
          <p:cNvPr id="14" name="TextBox 13">
            <a:extLst>
              <a:ext uri="{FF2B5EF4-FFF2-40B4-BE49-F238E27FC236}">
                <a16:creationId xmlns:a16="http://schemas.microsoft.com/office/drawing/2014/main" id="{B93178B9-7945-9BAB-57B5-D20C93CDC58A}"/>
              </a:ext>
            </a:extLst>
          </p:cNvPr>
          <p:cNvSpPr txBox="1"/>
          <p:nvPr/>
        </p:nvSpPr>
        <p:spPr>
          <a:xfrm>
            <a:off x="1758041" y="5215833"/>
            <a:ext cx="98243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All modules feature </a:t>
            </a:r>
            <a:r>
              <a:rPr lang="en-US" sz="2400" b="1">
                <a:ea typeface="Calibri"/>
                <a:cs typeface="Calibri"/>
              </a:rPr>
              <a:t>Massachusetts paraeducators</a:t>
            </a:r>
            <a:r>
              <a:rPr lang="en-US" sz="2400">
                <a:ea typeface="Calibri"/>
                <a:cs typeface="Calibri"/>
              </a:rPr>
              <a:t> talking about their experiences in schools</a:t>
            </a:r>
            <a:endParaRPr lang="en-US"/>
          </a:p>
        </p:txBody>
      </p:sp>
    </p:spTree>
    <p:extLst>
      <p:ext uri="{BB962C8B-B14F-4D97-AF65-F5344CB8AC3E}">
        <p14:creationId xmlns:p14="http://schemas.microsoft.com/office/powerpoint/2010/main" val="568407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2A8FA-DE06-859A-232D-DC89C31F1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3DA7A-1784-E390-7167-89F6F69642D5}"/>
              </a:ext>
            </a:extLst>
          </p:cNvPr>
          <p:cNvSpPr>
            <a:spLocks noGrp="1"/>
          </p:cNvSpPr>
          <p:nvPr>
            <p:ph type="title"/>
          </p:nvPr>
        </p:nvSpPr>
        <p:spPr/>
        <p:txBody>
          <a:bodyPr/>
          <a:lstStyle/>
          <a:p>
            <a:r>
              <a:rPr lang="en-US">
                <a:latin typeface="Segoe UI Semibold"/>
                <a:cs typeface="Segoe UI Semibold"/>
              </a:rPr>
              <a:t>Next Steps and Your Input</a:t>
            </a:r>
            <a:endParaRPr lang="en-US"/>
          </a:p>
        </p:txBody>
      </p:sp>
      <p:pic>
        <p:nvPicPr>
          <p:cNvPr id="3" name="Picture 2" descr="Pioneer Technology Center - WE NEED YOUR INPUT We are working on our  back-to-school plan and want to partner with you in your student's  education. We value your input. Click on the">
            <a:extLst>
              <a:ext uri="{FF2B5EF4-FFF2-40B4-BE49-F238E27FC236}">
                <a16:creationId xmlns:a16="http://schemas.microsoft.com/office/drawing/2014/main" id="{99F44DD3-EB1D-DABC-E48B-39D68D09EEB3}"/>
              </a:ext>
            </a:extLst>
          </p:cNvPr>
          <p:cNvPicPr>
            <a:picLocks noChangeAspect="1"/>
          </p:cNvPicPr>
          <p:nvPr/>
        </p:nvPicPr>
        <p:blipFill>
          <a:blip r:embed="rId3"/>
          <a:stretch>
            <a:fillRect/>
          </a:stretch>
        </p:blipFill>
        <p:spPr>
          <a:xfrm>
            <a:off x="9467491" y="25969"/>
            <a:ext cx="2286000" cy="1400175"/>
          </a:xfrm>
          <a:prstGeom prst="rect">
            <a:avLst/>
          </a:prstGeom>
        </p:spPr>
      </p:pic>
      <p:pic>
        <p:nvPicPr>
          <p:cNvPr id="5" name="Graphic 4" descr="Badge 1 outline">
            <a:extLst>
              <a:ext uri="{FF2B5EF4-FFF2-40B4-BE49-F238E27FC236}">
                <a16:creationId xmlns:a16="http://schemas.microsoft.com/office/drawing/2014/main" id="{7B84A416-3815-44E8-0C92-AB7037C215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2498" y="1875579"/>
            <a:ext cx="914400" cy="914400"/>
          </a:xfrm>
          <a:prstGeom prst="rect">
            <a:avLst/>
          </a:prstGeom>
        </p:spPr>
      </p:pic>
      <p:sp>
        <p:nvSpPr>
          <p:cNvPr id="10" name="TextBox 9">
            <a:extLst>
              <a:ext uri="{FF2B5EF4-FFF2-40B4-BE49-F238E27FC236}">
                <a16:creationId xmlns:a16="http://schemas.microsoft.com/office/drawing/2014/main" id="{72D43C7F-4545-D1DA-056A-FEA19013F01A}"/>
              </a:ext>
            </a:extLst>
          </p:cNvPr>
          <p:cNvSpPr txBox="1"/>
          <p:nvPr/>
        </p:nvSpPr>
        <p:spPr>
          <a:xfrm>
            <a:off x="110226" y="2878666"/>
            <a:ext cx="336430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Calibri"/>
                <a:cs typeface="Calibri"/>
              </a:rPr>
              <a:t>5 more paraeducator e-learning modules coming soon!</a:t>
            </a:r>
            <a:endParaRPr lang="en-US" sz="2400">
              <a:ea typeface="Calibri"/>
              <a:cs typeface="Calibri"/>
            </a:endParaRPr>
          </a:p>
          <a:p>
            <a:pPr algn="ctr"/>
            <a:r>
              <a:rPr lang="en-US" sz="2400">
                <a:ea typeface="Calibri"/>
                <a:cs typeface="Calibri"/>
              </a:rPr>
              <a:t>Modules will be announced and sent out via the Commissioner's Weekly email update and we can send through this list.</a:t>
            </a:r>
          </a:p>
          <a:p>
            <a:endParaRPr lang="en-US">
              <a:ea typeface="Calibri"/>
              <a:cs typeface="Calibri"/>
            </a:endParaRPr>
          </a:p>
        </p:txBody>
      </p:sp>
      <p:pic>
        <p:nvPicPr>
          <p:cNvPr id="12" name="Graphic 11" descr="Badge outline">
            <a:extLst>
              <a:ext uri="{FF2B5EF4-FFF2-40B4-BE49-F238E27FC236}">
                <a16:creationId xmlns:a16="http://schemas.microsoft.com/office/drawing/2014/main" id="{8AAEB61D-DBE3-EC65-2398-10F1E92285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3743" y="1842448"/>
            <a:ext cx="914400" cy="914400"/>
          </a:xfrm>
          <a:prstGeom prst="rect">
            <a:avLst/>
          </a:prstGeom>
        </p:spPr>
      </p:pic>
      <p:sp>
        <p:nvSpPr>
          <p:cNvPr id="18" name="TextBox 17">
            <a:extLst>
              <a:ext uri="{FF2B5EF4-FFF2-40B4-BE49-F238E27FC236}">
                <a16:creationId xmlns:a16="http://schemas.microsoft.com/office/drawing/2014/main" id="{0DF353F0-9EDA-5803-A28D-D8D989254F9A}"/>
              </a:ext>
            </a:extLst>
          </p:cNvPr>
          <p:cNvSpPr txBox="1"/>
          <p:nvPr/>
        </p:nvSpPr>
        <p:spPr>
          <a:xfrm>
            <a:off x="4222150" y="2878665"/>
            <a:ext cx="3033622"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Calibri"/>
                <a:cs typeface="Calibri"/>
              </a:rPr>
              <a:t>Teacher and administrator modules</a:t>
            </a:r>
            <a:r>
              <a:rPr lang="en-US" sz="2400">
                <a:ea typeface="Calibri"/>
                <a:cs typeface="Calibri"/>
              </a:rPr>
              <a:t> designed this winter/spring - would love your input (and maybe feature you!) in these modules. </a:t>
            </a:r>
            <a:endParaRPr lang="en-US"/>
          </a:p>
          <a:p>
            <a:endParaRPr lang="en-US">
              <a:ea typeface="Calibri"/>
              <a:cs typeface="Calibri"/>
            </a:endParaRPr>
          </a:p>
        </p:txBody>
      </p:sp>
      <p:pic>
        <p:nvPicPr>
          <p:cNvPr id="19" name="Graphic 18" descr="Badge 3 outline">
            <a:extLst>
              <a:ext uri="{FF2B5EF4-FFF2-40B4-BE49-F238E27FC236}">
                <a16:creationId xmlns:a16="http://schemas.microsoft.com/office/drawing/2014/main" id="{B782E42D-BDE9-43A2-B0D8-C79C366319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59328" y="1853492"/>
            <a:ext cx="914400" cy="914400"/>
          </a:xfrm>
          <a:prstGeom prst="rect">
            <a:avLst/>
          </a:prstGeom>
        </p:spPr>
      </p:pic>
      <p:sp>
        <p:nvSpPr>
          <p:cNvPr id="20" name="TextBox 19">
            <a:extLst>
              <a:ext uri="{FF2B5EF4-FFF2-40B4-BE49-F238E27FC236}">
                <a16:creationId xmlns:a16="http://schemas.microsoft.com/office/drawing/2014/main" id="{83999F44-2DF8-D18B-6855-8930A98CF22A}"/>
              </a:ext>
            </a:extLst>
          </p:cNvPr>
          <p:cNvSpPr txBox="1"/>
          <p:nvPr/>
        </p:nvSpPr>
        <p:spPr>
          <a:xfrm>
            <a:off x="7816489" y="2878664"/>
            <a:ext cx="3019245"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ea typeface="Calibri"/>
                <a:cs typeface="Calibri"/>
              </a:rPr>
              <a:t>Possibly hold</a:t>
            </a:r>
            <a:r>
              <a:rPr lang="en-US" sz="2400" b="1">
                <a:ea typeface="Calibri"/>
                <a:cs typeface="Calibri"/>
              </a:rPr>
              <a:t> regional network sessions</a:t>
            </a:r>
            <a:r>
              <a:rPr lang="en-US" sz="2400">
                <a:ea typeface="Calibri"/>
                <a:cs typeface="Calibri"/>
              </a:rPr>
              <a:t> about </a:t>
            </a:r>
            <a:r>
              <a:rPr lang="en-US" sz="2400" b="1">
                <a:ea typeface="Calibri"/>
                <a:cs typeface="Calibri"/>
              </a:rPr>
              <a:t>paraeducator professional learning systems and practices</a:t>
            </a:r>
            <a:r>
              <a:rPr lang="en-US" sz="2400">
                <a:ea typeface="Calibri"/>
                <a:cs typeface="Calibri"/>
              </a:rPr>
              <a:t>. We would love your input here!</a:t>
            </a:r>
            <a:endParaRPr lang="en-US"/>
          </a:p>
          <a:p>
            <a:endParaRPr lang="en-US">
              <a:ea typeface="Calibri"/>
              <a:cs typeface="Calibri"/>
            </a:endParaRPr>
          </a:p>
        </p:txBody>
      </p:sp>
      <p:sp>
        <p:nvSpPr>
          <p:cNvPr id="21" name="Arrow: Right 20">
            <a:extLst>
              <a:ext uri="{FF2B5EF4-FFF2-40B4-BE49-F238E27FC236}">
                <a16:creationId xmlns:a16="http://schemas.microsoft.com/office/drawing/2014/main" id="{34CD6215-6918-C24E-CA64-3161B893E9CC}"/>
              </a:ext>
              <a:ext uri="{C183D7F6-B498-43B3-948B-1728B52AA6E4}">
                <adec:decorative xmlns:adec="http://schemas.microsoft.com/office/drawing/2017/decorative" val="1"/>
              </a:ext>
            </a:extLst>
          </p:cNvPr>
          <p:cNvSpPr/>
          <p:nvPr/>
        </p:nvSpPr>
        <p:spPr>
          <a:xfrm rot="1680000">
            <a:off x="3807204" y="1134214"/>
            <a:ext cx="1566333" cy="1185333"/>
          </a:xfrm>
          <a:prstGeom prst="rightArrow">
            <a:avLst/>
          </a:prstGeom>
          <a:solidFill>
            <a:srgbClr val="FD0B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6DAFC385-29F4-D69A-4A8C-C8AAF9391060}"/>
              </a:ext>
              <a:ext uri="{C183D7F6-B498-43B3-948B-1728B52AA6E4}">
                <adec:decorative xmlns:adec="http://schemas.microsoft.com/office/drawing/2017/decorative" val="1"/>
              </a:ext>
            </a:extLst>
          </p:cNvPr>
          <p:cNvSpPr/>
          <p:nvPr/>
        </p:nvSpPr>
        <p:spPr>
          <a:xfrm rot="1680000">
            <a:off x="7444675" y="1119836"/>
            <a:ext cx="1566333" cy="1185333"/>
          </a:xfrm>
          <a:prstGeom prst="rightArrow">
            <a:avLst/>
          </a:prstGeom>
          <a:solidFill>
            <a:srgbClr val="FD0B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89BE3D1-3BEE-817C-2314-7A8253FB91E5}"/>
              </a:ext>
            </a:extLst>
          </p:cNvPr>
          <p:cNvSpPr txBox="1"/>
          <p:nvPr/>
        </p:nvSpPr>
        <p:spPr>
          <a:xfrm>
            <a:off x="5628153" y="5560918"/>
            <a:ext cx="413216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F21BA3"/>
                </a:solidFill>
                <a:ea typeface="Calibri"/>
                <a:cs typeface="Calibri"/>
              </a:rPr>
              <a:t>Please complete the survey in the chat!</a:t>
            </a:r>
            <a:endParaRPr lang="en-US">
              <a:solidFill>
                <a:srgbClr val="F21BA3"/>
              </a:solidFill>
            </a:endParaRPr>
          </a:p>
        </p:txBody>
      </p:sp>
    </p:spTree>
    <p:extLst>
      <p:ext uri="{BB962C8B-B14F-4D97-AF65-F5344CB8AC3E}">
        <p14:creationId xmlns:p14="http://schemas.microsoft.com/office/powerpoint/2010/main" val="1603741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a:xfrm>
            <a:off x="838200" y="730525"/>
            <a:ext cx="10515600" cy="2087103"/>
          </a:xfrm>
        </p:spPr>
        <p:txBody>
          <a:bodyPr/>
          <a:lstStyle/>
          <a:p>
            <a:pPr algn="ctr"/>
            <a:r>
              <a:rPr lang="en-US" b="1">
                <a:latin typeface="Segoe UI"/>
                <a:ea typeface="Calibri"/>
                <a:cs typeface="Calibri"/>
              </a:rPr>
              <a:t>DESE Updates</a:t>
            </a: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a:xfrm>
            <a:off x="838200" y="3121837"/>
            <a:ext cx="10515600" cy="2852737"/>
          </a:xfrm>
        </p:spPr>
        <p:txBody>
          <a:bodyPr vert="horz" lIns="91440" tIns="45720" rIns="91440" bIns="45720" rtlCol="0" anchor="t">
            <a:normAutofit/>
          </a:bodyPr>
          <a:lstStyle/>
          <a:p>
            <a:pPr algn="ctr"/>
            <a:endParaRPr lang="en-US" b="1">
              <a:latin typeface="Segoe UI"/>
              <a:ea typeface="Calibri"/>
              <a:cs typeface="Calibri"/>
            </a:endParaRPr>
          </a:p>
          <a:p>
            <a:pPr algn="ctr"/>
            <a:r>
              <a:rPr lang="en-US" b="1">
                <a:latin typeface="Segoe UI"/>
                <a:ea typeface="Calibri"/>
                <a:cs typeface="Calibri"/>
              </a:rPr>
              <a:t>Professional Development and Technical Assistance</a:t>
            </a:r>
          </a:p>
          <a:p>
            <a:pPr algn="ctr"/>
            <a:r>
              <a:rPr lang="en-US" b="1">
                <a:latin typeface="Segoe UI"/>
                <a:ea typeface="Calibri"/>
                <a:cs typeface="Calibri"/>
              </a:rPr>
              <a:t>IDEA Data</a:t>
            </a:r>
          </a:p>
          <a:p>
            <a:pPr algn="ctr"/>
            <a:r>
              <a:rPr lang="en-US" b="1">
                <a:latin typeface="Segoe UI"/>
                <a:ea typeface="Calibri"/>
                <a:cs typeface="Calibri"/>
              </a:rPr>
              <a:t>IDEA Fiscal</a:t>
            </a:r>
          </a:p>
          <a:p>
            <a:pPr algn="ctr"/>
            <a:endParaRPr lang="en-US">
              <a:latin typeface="Calibri"/>
              <a:ea typeface="Calibri"/>
              <a:cs typeface="Calibri"/>
            </a:endParaRPr>
          </a:p>
        </p:txBody>
      </p:sp>
    </p:spTree>
    <p:extLst>
      <p:ext uri="{BB962C8B-B14F-4D97-AF65-F5344CB8AC3E}">
        <p14:creationId xmlns:p14="http://schemas.microsoft.com/office/powerpoint/2010/main" val="2058175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B6ACA-7E69-3D55-ED25-46C614EC1030}"/>
              </a:ext>
            </a:extLst>
          </p:cNvPr>
          <p:cNvSpPr>
            <a:spLocks noGrp="1"/>
          </p:cNvSpPr>
          <p:nvPr>
            <p:ph type="title"/>
          </p:nvPr>
        </p:nvSpPr>
        <p:spPr/>
        <p:txBody>
          <a:bodyPr>
            <a:normAutofit fontScale="90000"/>
          </a:bodyPr>
          <a:lstStyle/>
          <a:p>
            <a:pPr algn="ctr"/>
            <a:r>
              <a:rPr lang="en-US" b="1">
                <a:latin typeface="Segoe UI"/>
                <a:ea typeface="Calibri"/>
                <a:cs typeface="Arial"/>
              </a:rPr>
              <a:t>Early Childhood (EC) Transition Collaborative Convenings</a:t>
            </a:r>
            <a:endParaRPr lang="en-US" b="1">
              <a:latin typeface="Segoe UI"/>
            </a:endParaRPr>
          </a:p>
        </p:txBody>
      </p:sp>
      <p:sp>
        <p:nvSpPr>
          <p:cNvPr id="2" name="Content Placeholder 1">
            <a:extLst>
              <a:ext uri="{FF2B5EF4-FFF2-40B4-BE49-F238E27FC236}">
                <a16:creationId xmlns:a16="http://schemas.microsoft.com/office/drawing/2014/main" id="{2DA700BF-A60F-25D3-C66D-E78DC3564CE7}"/>
              </a:ext>
            </a:extLst>
          </p:cNvPr>
          <p:cNvSpPr>
            <a:spLocks noGrp="1"/>
          </p:cNvSpPr>
          <p:nvPr>
            <p:ph idx="1"/>
          </p:nvPr>
        </p:nvSpPr>
        <p:spPr/>
        <p:txBody>
          <a:bodyPr vert="horz" lIns="91440" tIns="45720" rIns="91440" bIns="45720" rtlCol="0" anchor="t">
            <a:noAutofit/>
          </a:bodyPr>
          <a:lstStyle/>
          <a:p>
            <a:pPr marL="0" indent="0">
              <a:buNone/>
            </a:pPr>
            <a:r>
              <a:rPr lang="en-US" sz="2000" err="1">
                <a:latin typeface="Segoe UI"/>
                <a:ea typeface="Calibri"/>
                <a:cs typeface="Arial"/>
              </a:rPr>
              <a:t>AnLar</a:t>
            </a:r>
            <a:r>
              <a:rPr lang="en-US" sz="2000">
                <a:latin typeface="Segoe UI"/>
                <a:ea typeface="Calibri"/>
                <a:cs typeface="Arial"/>
              </a:rPr>
              <a:t> is hosting several statewide EC Transition Collaborative Convenings throughout the 2024-2025 school year.  These convenings will feature a panel discussion highlighting strategies that LEAs and EIS providers are using to support smooth transitions from Part C early intervention to Part B early childhood special education services. They will also include opportunities for you to connect with your colleagues and partner agencies to discuss specific topics related to early childhood transition.  Each meeting will feature a different topic, outlined below.  We encourage you to register for each meeting and invite your catchment area partners in early childhood transition!</a:t>
            </a:r>
            <a:endParaRPr lang="en-US">
              <a:latin typeface="Segoe UI"/>
            </a:endParaRPr>
          </a:p>
          <a:p>
            <a:endParaRPr lang="en-US" sz="2000">
              <a:latin typeface="Segoe UI"/>
              <a:ea typeface="Calibri"/>
            </a:endParaRPr>
          </a:p>
          <a:p>
            <a:r>
              <a:rPr lang="en" sz="2000" u="sng">
                <a:latin typeface="Segoe UI"/>
                <a:ea typeface="Calibri"/>
                <a:cs typeface="Arial"/>
                <a:hlinkClick r:id="rId3"/>
              </a:rPr>
              <a:t>Register here for March 13, 2025</a:t>
            </a:r>
            <a:r>
              <a:rPr lang="en" sz="2000">
                <a:latin typeface="Segoe UI"/>
                <a:ea typeface="Calibri"/>
                <a:cs typeface="Arial"/>
              </a:rPr>
              <a:t>, 2:00 - 3:30 PM: Transition Conference </a:t>
            </a:r>
            <a:endParaRPr lang="en-US" sz="2000">
              <a:latin typeface="Segoe UI"/>
              <a:ea typeface="Calibri"/>
              <a:cs typeface="Arial"/>
            </a:endParaRPr>
          </a:p>
          <a:p>
            <a:r>
              <a:rPr lang="en" sz="2000" u="sng">
                <a:latin typeface="Segoe UI"/>
                <a:ea typeface="Calibri"/>
                <a:cs typeface="Arial"/>
                <a:hlinkClick r:id="rId4"/>
              </a:rPr>
              <a:t>Register here for May 14, 2025</a:t>
            </a:r>
            <a:r>
              <a:rPr lang="en" sz="2000">
                <a:latin typeface="Segoe UI"/>
                <a:ea typeface="Calibri"/>
                <a:cs typeface="Arial"/>
              </a:rPr>
              <a:t>, 10:30 - 12:00 PM: Streamlining Data Collection</a:t>
            </a:r>
            <a:endParaRPr lang="en-US" sz="2000">
              <a:latin typeface="Segoe UI"/>
              <a:ea typeface="Calibri"/>
              <a:cs typeface="Arial"/>
            </a:endParaRPr>
          </a:p>
          <a:p>
            <a:endParaRPr lang="en-US">
              <a:latin typeface="Segoe UI"/>
            </a:endParaRPr>
          </a:p>
        </p:txBody>
      </p:sp>
    </p:spTree>
    <p:extLst>
      <p:ext uri="{BB962C8B-B14F-4D97-AF65-F5344CB8AC3E}">
        <p14:creationId xmlns:p14="http://schemas.microsoft.com/office/powerpoint/2010/main" val="233456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927F18-F83F-368F-7209-597DD5ED71DE}"/>
              </a:ext>
            </a:extLst>
          </p:cNvPr>
          <p:cNvSpPr>
            <a:spLocks noGrp="1"/>
          </p:cNvSpPr>
          <p:nvPr>
            <p:ph type="title"/>
          </p:nvPr>
        </p:nvSpPr>
        <p:spPr/>
        <p:txBody>
          <a:bodyPr>
            <a:normAutofit fontScale="90000"/>
          </a:bodyPr>
          <a:lstStyle/>
          <a:p>
            <a:pPr algn="ctr"/>
            <a:r>
              <a:rPr lang="en-US" b="1">
                <a:solidFill>
                  <a:schemeClr val="bg1">
                    <a:lumMod val="95000"/>
                  </a:schemeClr>
                </a:solidFill>
                <a:latin typeface="Segoe UI"/>
                <a:cs typeface="Arial"/>
              </a:rPr>
              <a:t>Pyramid Model Implementation Data System</a:t>
            </a:r>
            <a:r>
              <a:rPr lang="en-US" b="1">
                <a:solidFill>
                  <a:schemeClr val="bg1">
                    <a:lumMod val="95000"/>
                  </a:schemeClr>
                </a:solidFill>
                <a:latin typeface="Segoe UI"/>
                <a:cs typeface="Segoe UI"/>
              </a:rPr>
              <a:t> Community of Practice</a:t>
            </a:r>
            <a:endParaRPr lang="en-US">
              <a:solidFill>
                <a:schemeClr val="bg1">
                  <a:lumMod val="95000"/>
                </a:schemeClr>
              </a:solidFill>
            </a:endParaRPr>
          </a:p>
        </p:txBody>
      </p:sp>
      <p:sp>
        <p:nvSpPr>
          <p:cNvPr id="2" name="Content Placeholder 1">
            <a:extLst>
              <a:ext uri="{FF2B5EF4-FFF2-40B4-BE49-F238E27FC236}">
                <a16:creationId xmlns:a16="http://schemas.microsoft.com/office/drawing/2014/main" id="{C7AFD1A6-5845-0485-5156-503F816A4A4C}"/>
              </a:ext>
            </a:extLst>
          </p:cNvPr>
          <p:cNvSpPr>
            <a:spLocks noGrp="1"/>
          </p:cNvSpPr>
          <p:nvPr>
            <p:ph idx="1"/>
          </p:nvPr>
        </p:nvSpPr>
        <p:spPr/>
        <p:txBody>
          <a:bodyPr vert="horz" lIns="91440" tIns="45720" rIns="91440" bIns="45720" rtlCol="0" anchor="t">
            <a:normAutofit/>
          </a:bodyPr>
          <a:lstStyle/>
          <a:p>
            <a:pPr marL="0" indent="0">
              <a:buNone/>
            </a:pPr>
            <a:r>
              <a:rPr lang="en-US" b="1">
                <a:latin typeface="Segoe UI"/>
                <a:cs typeface="Arial"/>
              </a:rPr>
              <a:t>Pyramid Model Schools/Districts</a:t>
            </a:r>
          </a:p>
          <a:p>
            <a:r>
              <a:rPr lang="en-US">
                <a:latin typeface="Segoe UI"/>
                <a:cs typeface="Arial"/>
              </a:rPr>
              <a:t>PIDS Data Discussions: Using your PIDS program data for informed decisions</a:t>
            </a:r>
          </a:p>
          <a:p>
            <a:r>
              <a:rPr lang="en-US">
                <a:latin typeface="Segoe UI"/>
                <a:cs typeface="Arial"/>
              </a:rPr>
              <a:t>To register: https://www.eventbrite.com/e/pids-data-discussions-using-your-pids-program-data-for-informed-decisions-tickets-1236570960029?aff=oddtdtcreator</a:t>
            </a:r>
            <a:endParaRPr lang="en-US">
              <a:latin typeface="Segoe UI"/>
            </a:endParaRPr>
          </a:p>
          <a:p>
            <a:endParaRPr lang="en-US"/>
          </a:p>
        </p:txBody>
      </p:sp>
    </p:spTree>
    <p:extLst>
      <p:ext uri="{BB962C8B-B14F-4D97-AF65-F5344CB8AC3E}">
        <p14:creationId xmlns:p14="http://schemas.microsoft.com/office/powerpoint/2010/main" val="96838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yer for workshop entitled From Exclusion to Inclusion to be held March 25, 2025. ">
            <a:extLst>
              <a:ext uri="{FF2B5EF4-FFF2-40B4-BE49-F238E27FC236}">
                <a16:creationId xmlns:a16="http://schemas.microsoft.com/office/drawing/2014/main" id="{8F001437-F405-8A1D-F3DE-7DDE10383A24}"/>
              </a:ext>
            </a:extLst>
          </p:cNvPr>
          <p:cNvPicPr>
            <a:picLocks noGrp="1" noChangeAspect="1"/>
          </p:cNvPicPr>
          <p:nvPr>
            <p:ph idx="1"/>
          </p:nvPr>
        </p:nvPicPr>
        <p:blipFill>
          <a:blip r:embed="rId3"/>
          <a:stretch>
            <a:fillRect/>
          </a:stretch>
        </p:blipFill>
        <p:spPr>
          <a:xfrm>
            <a:off x="4196261" y="21827"/>
            <a:ext cx="4898093" cy="6835178"/>
          </a:xfrm>
        </p:spPr>
      </p:pic>
    </p:spTree>
    <p:extLst>
      <p:ext uri="{BB962C8B-B14F-4D97-AF65-F5344CB8AC3E}">
        <p14:creationId xmlns:p14="http://schemas.microsoft.com/office/powerpoint/2010/main" val="346600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951217" y="326619"/>
            <a:ext cx="5843694" cy="1368859"/>
          </a:xfrm>
        </p:spPr>
        <p:txBody>
          <a:bodyPr vert="horz" lIns="91440" tIns="45720" rIns="91440" bIns="45720" rtlCol="0" anchor="t">
            <a:normAutofit/>
          </a:bodyPr>
          <a:lstStyle/>
          <a:p>
            <a:r>
              <a:rPr lang="en-US" sz="5400" b="1">
                <a:solidFill>
                  <a:srgbClr val="FFFFFF"/>
                </a:solidFill>
                <a:latin typeface="Segoe UI"/>
                <a:cs typeface="Segoe UI"/>
              </a:rPr>
              <a:t>Today’s Agenda</a:t>
            </a:r>
            <a:endParaRPr lang="en-US" sz="5400" b="1" kern="1200">
              <a:solidFill>
                <a:srgbClr val="FFFFFF"/>
              </a:solidFill>
              <a:latin typeface="Segoe UI"/>
              <a:ea typeface="Calibri Light"/>
              <a:cs typeface="Segoe UI"/>
            </a:endParaRP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93808682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7A54-A1D7-7173-4F6E-902B3A73F229}"/>
              </a:ext>
            </a:extLst>
          </p:cNvPr>
          <p:cNvSpPr>
            <a:spLocks noGrp="1"/>
          </p:cNvSpPr>
          <p:nvPr>
            <p:ph type="title"/>
          </p:nvPr>
        </p:nvSpPr>
        <p:spPr/>
        <p:txBody>
          <a:bodyPr/>
          <a:lstStyle/>
          <a:p>
            <a:r>
              <a:rPr lang="en-US"/>
              <a:t>Annual Special Education Determinations</a:t>
            </a:r>
          </a:p>
        </p:txBody>
      </p:sp>
      <p:sp>
        <p:nvSpPr>
          <p:cNvPr id="3" name="Text Placeholder 2">
            <a:extLst>
              <a:ext uri="{FF2B5EF4-FFF2-40B4-BE49-F238E27FC236}">
                <a16:creationId xmlns:a16="http://schemas.microsoft.com/office/drawing/2014/main" id="{873CB3D6-236B-C1F6-B485-BF680DB689E9}"/>
              </a:ext>
            </a:extLst>
          </p:cNvPr>
          <p:cNvSpPr>
            <a:spLocks noGrp="1"/>
          </p:cNvSpPr>
          <p:nvPr>
            <p:ph type="body" idx="1"/>
          </p:nvPr>
        </p:nvSpPr>
        <p:spPr/>
        <p:txBody>
          <a:bodyPr/>
          <a:lstStyle/>
          <a:p>
            <a:r>
              <a:rPr lang="en-US"/>
              <a:t>Updates for the 2024-2025 School Year</a:t>
            </a:r>
          </a:p>
        </p:txBody>
      </p:sp>
    </p:spTree>
    <p:extLst>
      <p:ext uri="{BB962C8B-B14F-4D97-AF65-F5344CB8AC3E}">
        <p14:creationId xmlns:p14="http://schemas.microsoft.com/office/powerpoint/2010/main" val="3781363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F08AF-22C6-81E8-136B-860D484ECB1D}"/>
              </a:ext>
            </a:extLst>
          </p:cNvPr>
          <p:cNvSpPr>
            <a:spLocks noGrp="1"/>
          </p:cNvSpPr>
          <p:nvPr>
            <p:ph type="title"/>
          </p:nvPr>
        </p:nvSpPr>
        <p:spPr/>
        <p:txBody>
          <a:bodyPr/>
          <a:lstStyle/>
          <a:p>
            <a:r>
              <a:rPr lang="en-US">
                <a:latin typeface="Segoe UI"/>
                <a:cs typeface="Arial"/>
              </a:rPr>
              <a:t>OSEP Requirements</a:t>
            </a:r>
          </a:p>
        </p:txBody>
      </p:sp>
      <p:sp>
        <p:nvSpPr>
          <p:cNvPr id="2" name="Content Placeholder 1">
            <a:extLst>
              <a:ext uri="{FF2B5EF4-FFF2-40B4-BE49-F238E27FC236}">
                <a16:creationId xmlns:a16="http://schemas.microsoft.com/office/drawing/2014/main" id="{8CA14C42-7ACF-144E-CAA4-F5CCFDA728DD}"/>
              </a:ext>
            </a:extLst>
          </p:cNvPr>
          <p:cNvSpPr>
            <a:spLocks noGrp="1"/>
          </p:cNvSpPr>
          <p:nvPr>
            <p:ph idx="1"/>
          </p:nvPr>
        </p:nvSpPr>
        <p:spPr/>
        <p:txBody>
          <a:bodyPr vert="horz" lIns="91440" tIns="45720" rIns="91440" bIns="45720" rtlCol="0" anchor="t">
            <a:normAutofit/>
          </a:bodyPr>
          <a:lstStyle/>
          <a:p>
            <a:pPr marL="0" indent="0">
              <a:buNone/>
            </a:pPr>
            <a:r>
              <a:rPr lang="en-US" sz="2000">
                <a:solidFill>
                  <a:srgbClr val="000000"/>
                </a:solidFill>
                <a:latin typeface="Segoe UI"/>
                <a:cs typeface="Arial"/>
              </a:rPr>
              <a:t>Consistent with requirements set forth in the</a:t>
            </a:r>
            <a:r>
              <a:rPr lang="en-US" sz="2000" i="1">
                <a:solidFill>
                  <a:srgbClr val="000000"/>
                </a:solidFill>
                <a:latin typeface="Segoe UI"/>
                <a:cs typeface="Arial"/>
              </a:rPr>
              <a:t> State General Supervision Responsibilities Under Parts B and C of the IDEA </a:t>
            </a:r>
            <a:r>
              <a:rPr lang="en-US" sz="2000">
                <a:solidFill>
                  <a:srgbClr val="000000"/>
                </a:solidFill>
                <a:latin typeface="Segoe UI"/>
                <a:cs typeface="Arial"/>
              </a:rPr>
              <a:t>guidance, the factors that States must consider when making annual determinations are:</a:t>
            </a:r>
          </a:p>
          <a:p>
            <a:pPr marL="800100" lvl="1" indent="-342900">
              <a:buFont typeface="+mj-lt"/>
              <a:buAutoNum type="arabicPeriod"/>
            </a:pPr>
            <a:r>
              <a:rPr lang="en-US" sz="2000">
                <a:solidFill>
                  <a:srgbClr val="000000"/>
                </a:solidFill>
                <a:latin typeface="Segoe UI"/>
                <a:cs typeface="Arial"/>
              </a:rPr>
              <a:t>Performance on compliance indicators (4B, 9, 10, 11, 12, and 13)</a:t>
            </a:r>
          </a:p>
          <a:p>
            <a:pPr marL="800100" lvl="1" indent="-342900">
              <a:buFont typeface="+mj-lt"/>
              <a:buAutoNum type="arabicPeriod"/>
            </a:pPr>
            <a:r>
              <a:rPr lang="en-US" sz="2000" i="0" u="none" strike="noStrike" baseline="0">
                <a:solidFill>
                  <a:srgbClr val="000000"/>
                </a:solidFill>
                <a:latin typeface="Segoe UI"/>
                <a:cs typeface="Arial"/>
              </a:rPr>
              <a:t>Valid and reliable data</a:t>
            </a:r>
          </a:p>
          <a:p>
            <a:pPr marL="800100" lvl="1" indent="-342900">
              <a:buFont typeface="+mj-lt"/>
              <a:buAutoNum type="arabicPeriod"/>
            </a:pPr>
            <a:r>
              <a:rPr lang="en-US" sz="2000">
                <a:solidFill>
                  <a:srgbClr val="000000"/>
                </a:solidFill>
                <a:latin typeface="Segoe UI"/>
                <a:cs typeface="Arial"/>
              </a:rPr>
              <a:t>Correction of identified noncompliance</a:t>
            </a:r>
          </a:p>
          <a:p>
            <a:pPr marL="800100" lvl="1" indent="-342900">
              <a:buFont typeface="+mj-lt"/>
              <a:buAutoNum type="arabicPeriod"/>
            </a:pPr>
            <a:r>
              <a:rPr lang="en-US" sz="2000" i="0" u="none" strike="noStrike" baseline="0">
                <a:solidFill>
                  <a:srgbClr val="000000"/>
                </a:solidFill>
                <a:latin typeface="Segoe UI"/>
                <a:cs typeface="Arial"/>
              </a:rPr>
              <a:t>Other data available to the State about the LEA’s compliance with IDEA</a:t>
            </a:r>
          </a:p>
          <a:p>
            <a:pPr marL="0" indent="0">
              <a:buNone/>
            </a:pPr>
            <a:r>
              <a:rPr lang="en-US" sz="2000" i="0" u="none" strike="noStrike" baseline="0">
                <a:solidFill>
                  <a:srgbClr val="000000"/>
                </a:solidFill>
                <a:latin typeface="Segoe UI"/>
                <a:cs typeface="Arial"/>
              </a:rPr>
              <a:t>Additionally, States may considered other factors such as:</a:t>
            </a:r>
          </a:p>
          <a:p>
            <a:pPr lvl="1"/>
            <a:r>
              <a:rPr lang="en-US" sz="2000" i="0" u="none" strike="noStrike" baseline="0">
                <a:solidFill>
                  <a:srgbClr val="000000"/>
                </a:solidFill>
                <a:latin typeface="Segoe UI"/>
                <a:cs typeface="Arial"/>
              </a:rPr>
              <a:t>Results and functional outcomes data that may come from results indicators in the State’s SPP/APR (1, 2, 3, 5, 6, 7, 8, and 14), and</a:t>
            </a:r>
          </a:p>
          <a:p>
            <a:pPr lvl="1"/>
            <a:r>
              <a:rPr lang="en-US" sz="2000" i="0" u="none" strike="noStrike" baseline="0">
                <a:solidFill>
                  <a:srgbClr val="000000"/>
                </a:solidFill>
                <a:latin typeface="Segoe UI"/>
                <a:cs typeface="Arial"/>
              </a:rPr>
              <a:t>Monitoring findings made that are not already included in the SPP/APR compliance Indicators.</a:t>
            </a:r>
          </a:p>
        </p:txBody>
      </p:sp>
    </p:spTree>
    <p:extLst>
      <p:ext uri="{BB962C8B-B14F-4D97-AF65-F5344CB8AC3E}">
        <p14:creationId xmlns:p14="http://schemas.microsoft.com/office/powerpoint/2010/main" val="319686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2B15E-F593-2E80-52EC-73EE61D6F47C}"/>
              </a:ext>
            </a:extLst>
          </p:cNvPr>
          <p:cNvSpPr>
            <a:spLocks noGrp="1"/>
          </p:cNvSpPr>
          <p:nvPr>
            <p:ph type="title"/>
          </p:nvPr>
        </p:nvSpPr>
        <p:spPr/>
        <p:txBody>
          <a:bodyPr/>
          <a:lstStyle/>
          <a:p>
            <a:r>
              <a:rPr lang="en-US">
                <a:latin typeface="Segoe UI"/>
                <a:cs typeface="Arial"/>
              </a:rPr>
              <a:t>2023-24 Determination Rubric</a:t>
            </a:r>
          </a:p>
        </p:txBody>
      </p:sp>
      <p:sp>
        <p:nvSpPr>
          <p:cNvPr id="2" name="Content Placeholder 1">
            <a:extLst>
              <a:ext uri="{FF2B5EF4-FFF2-40B4-BE49-F238E27FC236}">
                <a16:creationId xmlns:a16="http://schemas.microsoft.com/office/drawing/2014/main" id="{2A688FD6-4C36-E24B-B9CA-A3A5C12AA84F}"/>
              </a:ext>
            </a:extLst>
          </p:cNvPr>
          <p:cNvSpPr>
            <a:spLocks noGrp="1"/>
          </p:cNvSpPr>
          <p:nvPr>
            <p:ph idx="1"/>
          </p:nvPr>
        </p:nvSpPr>
        <p:spPr>
          <a:xfrm>
            <a:off x="838200" y="2086984"/>
            <a:ext cx="10736484" cy="4052559"/>
          </a:xfrm>
        </p:spPr>
        <p:txBody>
          <a:bodyPr vert="horz" lIns="91440" tIns="45720" rIns="91440" bIns="45720" rtlCol="0" anchor="t">
            <a:normAutofit fontScale="77500" lnSpcReduction="20000"/>
          </a:bodyPr>
          <a:lstStyle/>
          <a:p>
            <a:r>
              <a:rPr lang="en-US">
                <a:latin typeface="Segoe UI"/>
                <a:cs typeface="Arial"/>
              </a:rPr>
              <a:t>From 2020-2024 the Department used a rubric and school/district data to assign a rating for all schools and districts in the State.</a:t>
            </a:r>
          </a:p>
          <a:p>
            <a:endParaRPr lang="en-US">
              <a:latin typeface="Segoe UI"/>
            </a:endParaRPr>
          </a:p>
          <a:p>
            <a:endParaRPr lang="en-US">
              <a:latin typeface="Segoe UI"/>
            </a:endParaRPr>
          </a:p>
          <a:p>
            <a:endParaRPr lang="en-US">
              <a:latin typeface="Segoe UI"/>
            </a:endParaRPr>
          </a:p>
          <a:p>
            <a:endParaRPr lang="en-US">
              <a:latin typeface="Segoe UI"/>
            </a:endParaRPr>
          </a:p>
          <a:p>
            <a:endParaRPr lang="en-US">
              <a:latin typeface="Segoe UI"/>
            </a:endParaRPr>
          </a:p>
          <a:p>
            <a:endParaRPr lang="en-US">
              <a:latin typeface="Segoe UI"/>
            </a:endParaRPr>
          </a:p>
          <a:p>
            <a:r>
              <a:rPr lang="en-US">
                <a:latin typeface="Segoe UI"/>
                <a:cs typeface="Arial"/>
              </a:rPr>
              <a:t>The above criteria were used in the 2023-2024 school year Determination ratings. </a:t>
            </a:r>
          </a:p>
          <a:p>
            <a:r>
              <a:rPr lang="en-US">
                <a:latin typeface="Segoe UI"/>
                <a:cs typeface="Arial"/>
              </a:rPr>
              <a:t>MA DESE has been continually refining the criteria, data points, and how Determinations are made to ensure alignment with OSEP requirements.</a:t>
            </a:r>
          </a:p>
        </p:txBody>
      </p:sp>
      <p:pic>
        <p:nvPicPr>
          <p:cNvPr id="5" name="Picture 4" descr="Determination Rubic used to assign rating for all schools and districts. Criteria include: Annual drop-out rate; 5-Year Cohort Graduation Rate; SPP/APR Indicators 2, 5, 6, 4B, 9, 10, 11, 12, 1B; Identification of Non-Compliance number of findings; Timely Submission/Verified Correction of Non-Compliance. ">
            <a:extLst>
              <a:ext uri="{FF2B5EF4-FFF2-40B4-BE49-F238E27FC236}">
                <a16:creationId xmlns:a16="http://schemas.microsoft.com/office/drawing/2014/main" id="{340EB540-1F82-ECED-B2AD-7F2188A8B04B}"/>
              </a:ext>
            </a:extLst>
          </p:cNvPr>
          <p:cNvPicPr>
            <a:picLocks noChangeAspect="1"/>
          </p:cNvPicPr>
          <p:nvPr/>
        </p:nvPicPr>
        <p:blipFill>
          <a:blip r:embed="rId3"/>
          <a:stretch>
            <a:fillRect/>
          </a:stretch>
        </p:blipFill>
        <p:spPr>
          <a:xfrm>
            <a:off x="1439776" y="2696852"/>
            <a:ext cx="9312447" cy="1943268"/>
          </a:xfrm>
          <a:prstGeom prst="rect">
            <a:avLst/>
          </a:prstGeom>
        </p:spPr>
      </p:pic>
    </p:spTree>
    <p:extLst>
      <p:ext uri="{BB962C8B-B14F-4D97-AF65-F5344CB8AC3E}">
        <p14:creationId xmlns:p14="http://schemas.microsoft.com/office/powerpoint/2010/main" val="212941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40DAFF-7CDA-D578-5B1C-9C2CABCC6028}"/>
              </a:ext>
            </a:extLst>
          </p:cNvPr>
          <p:cNvSpPr>
            <a:spLocks noGrp="1"/>
          </p:cNvSpPr>
          <p:nvPr>
            <p:ph type="title"/>
          </p:nvPr>
        </p:nvSpPr>
        <p:spPr/>
        <p:txBody>
          <a:bodyPr/>
          <a:lstStyle/>
          <a:p>
            <a:r>
              <a:rPr lang="en-US">
                <a:latin typeface="Segoe UI"/>
                <a:cs typeface="Arial"/>
              </a:rPr>
              <a:t>Rubric Limitations</a:t>
            </a:r>
          </a:p>
        </p:txBody>
      </p:sp>
      <p:sp>
        <p:nvSpPr>
          <p:cNvPr id="2" name="Content Placeholder 1">
            <a:extLst>
              <a:ext uri="{FF2B5EF4-FFF2-40B4-BE49-F238E27FC236}">
                <a16:creationId xmlns:a16="http://schemas.microsoft.com/office/drawing/2014/main" id="{A0BA320E-0634-5521-2158-DBED1BFD09D3}"/>
              </a:ext>
            </a:extLst>
          </p:cNvPr>
          <p:cNvSpPr>
            <a:spLocks noGrp="1"/>
          </p:cNvSpPr>
          <p:nvPr>
            <p:ph idx="1"/>
          </p:nvPr>
        </p:nvSpPr>
        <p:spPr/>
        <p:txBody>
          <a:bodyPr vert="horz" lIns="91440" tIns="45720" rIns="91440" bIns="45720" rtlCol="0" anchor="t">
            <a:normAutofit lnSpcReduction="10000"/>
          </a:bodyPr>
          <a:lstStyle/>
          <a:p>
            <a:r>
              <a:rPr lang="en-US">
                <a:latin typeface="Segoe UI"/>
                <a:cs typeface="Arial"/>
              </a:rPr>
              <a:t>Multiple data points were grouped together:</a:t>
            </a:r>
          </a:p>
          <a:p>
            <a:pPr lvl="1"/>
            <a:r>
              <a:rPr lang="en-US">
                <a:latin typeface="Segoe UI"/>
                <a:cs typeface="Arial"/>
              </a:rPr>
              <a:t>Indicators 5 and 6 – Combined Full Inclusion Percentage</a:t>
            </a:r>
          </a:p>
          <a:p>
            <a:pPr lvl="1"/>
            <a:r>
              <a:rPr lang="en-US">
                <a:latin typeface="Segoe UI"/>
                <a:cs typeface="Arial"/>
              </a:rPr>
              <a:t>Indicators 11-13 – Compliance Percentage for districts that went through TFM</a:t>
            </a:r>
          </a:p>
          <a:p>
            <a:pPr lvl="1"/>
            <a:r>
              <a:rPr lang="en-US">
                <a:latin typeface="Segoe UI"/>
                <a:cs typeface="Arial"/>
              </a:rPr>
              <a:t>Indicators 4B, 9, and 10 – Compliance status on Significant Discrepancy or Disproportionate Representation</a:t>
            </a:r>
          </a:p>
          <a:p>
            <a:r>
              <a:rPr lang="en-US">
                <a:latin typeface="Segoe UI"/>
                <a:cs typeface="Arial"/>
              </a:rPr>
              <a:t>Achievement data for a single group of students:</a:t>
            </a:r>
          </a:p>
          <a:p>
            <a:pPr lvl="1"/>
            <a:r>
              <a:rPr lang="en-US">
                <a:latin typeface="Segoe UI"/>
                <a:cs typeface="Arial"/>
              </a:rPr>
              <a:t>Indicator 3D- Gap in Proficiency Rates between Students with Disabilities and All Students- Grade 8 ELA MCAS</a:t>
            </a:r>
          </a:p>
          <a:p>
            <a:pPr lvl="2"/>
            <a:r>
              <a:rPr lang="en-US">
                <a:latin typeface="Segoe UI"/>
                <a:cs typeface="Arial"/>
              </a:rPr>
              <a:t>Schools and districts without the requisite student population was not rated on this category</a:t>
            </a:r>
          </a:p>
        </p:txBody>
      </p:sp>
    </p:spTree>
    <p:extLst>
      <p:ext uri="{BB962C8B-B14F-4D97-AF65-F5344CB8AC3E}">
        <p14:creationId xmlns:p14="http://schemas.microsoft.com/office/powerpoint/2010/main" val="1207040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47B4B9-FF36-14A9-B068-BD158A002418}"/>
              </a:ext>
            </a:extLst>
          </p:cNvPr>
          <p:cNvSpPr>
            <a:spLocks noGrp="1"/>
          </p:cNvSpPr>
          <p:nvPr>
            <p:ph type="title"/>
          </p:nvPr>
        </p:nvSpPr>
        <p:spPr/>
        <p:txBody>
          <a:bodyPr/>
          <a:lstStyle/>
          <a:p>
            <a:r>
              <a:rPr lang="en-US">
                <a:latin typeface="Segoe UI"/>
                <a:cs typeface="Arial"/>
              </a:rPr>
              <a:t>Moving to a Matrix</a:t>
            </a:r>
          </a:p>
        </p:txBody>
      </p:sp>
      <p:sp>
        <p:nvSpPr>
          <p:cNvPr id="2" name="Content Placeholder 1">
            <a:extLst>
              <a:ext uri="{FF2B5EF4-FFF2-40B4-BE49-F238E27FC236}">
                <a16:creationId xmlns:a16="http://schemas.microsoft.com/office/drawing/2014/main" id="{1E1A9CF7-675C-C195-BEFD-E6914DB714B1}"/>
              </a:ext>
            </a:extLst>
          </p:cNvPr>
          <p:cNvSpPr>
            <a:spLocks noGrp="1"/>
          </p:cNvSpPr>
          <p:nvPr>
            <p:ph idx="1"/>
          </p:nvPr>
        </p:nvSpPr>
        <p:spPr/>
        <p:txBody>
          <a:bodyPr vert="horz" lIns="91440" tIns="45720" rIns="91440" bIns="45720" rtlCol="0" anchor="t">
            <a:normAutofit/>
          </a:bodyPr>
          <a:lstStyle/>
          <a:p>
            <a:r>
              <a:rPr lang="en-US">
                <a:latin typeface="Segoe UI"/>
                <a:cs typeface="Arial"/>
              </a:rPr>
              <a:t>Changing the look of Determinations </a:t>
            </a:r>
          </a:p>
          <a:p>
            <a:r>
              <a:rPr lang="en-US">
                <a:latin typeface="Segoe UI"/>
                <a:cs typeface="Arial"/>
              </a:rPr>
              <a:t>Moving from a 4-point assignment rubric to 2-point score on LEA performance against the State targets</a:t>
            </a:r>
          </a:p>
          <a:p>
            <a:r>
              <a:rPr lang="en-US">
                <a:latin typeface="Segoe UI"/>
                <a:cs typeface="Arial"/>
              </a:rPr>
              <a:t>Separating out grouped data points to their own criteria</a:t>
            </a:r>
          </a:p>
          <a:p>
            <a:r>
              <a:rPr lang="en-US">
                <a:latin typeface="Segoe UI"/>
                <a:cs typeface="Arial"/>
              </a:rPr>
              <a:t>Including additional data points to get a more holistic view of LEA performance and compliance</a:t>
            </a:r>
          </a:p>
          <a:p>
            <a:r>
              <a:rPr lang="en-US">
                <a:latin typeface="Segoe UI"/>
                <a:cs typeface="Arial"/>
              </a:rPr>
              <a:t>Referencing of future data points to be included, but not used in this year’s Determinations</a:t>
            </a:r>
          </a:p>
        </p:txBody>
      </p:sp>
    </p:spTree>
    <p:extLst>
      <p:ext uri="{BB962C8B-B14F-4D97-AF65-F5344CB8AC3E}">
        <p14:creationId xmlns:p14="http://schemas.microsoft.com/office/powerpoint/2010/main" val="240869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D80E0B-BE88-9050-3A35-586A2C8BAB03}"/>
              </a:ext>
            </a:extLst>
          </p:cNvPr>
          <p:cNvSpPr>
            <a:spLocks noGrp="1"/>
          </p:cNvSpPr>
          <p:nvPr>
            <p:ph type="title"/>
          </p:nvPr>
        </p:nvSpPr>
        <p:spPr/>
        <p:txBody>
          <a:bodyPr/>
          <a:lstStyle/>
          <a:p>
            <a:r>
              <a:rPr lang="en-US">
                <a:latin typeface="Segoe UI"/>
                <a:cs typeface="Arial"/>
              </a:rPr>
              <a:t>Matrix Criteria</a:t>
            </a:r>
          </a:p>
        </p:txBody>
      </p:sp>
      <p:sp>
        <p:nvSpPr>
          <p:cNvPr id="5" name="Content Placeholder 4">
            <a:extLst>
              <a:ext uri="{FF2B5EF4-FFF2-40B4-BE49-F238E27FC236}">
                <a16:creationId xmlns:a16="http://schemas.microsoft.com/office/drawing/2014/main" id="{21E4EB3C-EEE8-5D10-D832-1BDF93833456}"/>
              </a:ext>
            </a:extLst>
          </p:cNvPr>
          <p:cNvSpPr>
            <a:spLocks noGrp="1"/>
          </p:cNvSpPr>
          <p:nvPr>
            <p:ph sz="half" idx="1"/>
          </p:nvPr>
        </p:nvSpPr>
        <p:spPr>
          <a:xfrm>
            <a:off x="818908" y="2035532"/>
            <a:ext cx="3085618" cy="4536994"/>
          </a:xfr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bodyPr>
          <a:lstStyle/>
          <a:p>
            <a:pPr marL="0" indent="0" algn="ctr">
              <a:buNone/>
            </a:pPr>
            <a:r>
              <a:rPr lang="en-US" sz="2400" b="1" u="sng">
                <a:latin typeface="Segoe UI"/>
                <a:cs typeface="Segoe UI"/>
              </a:rPr>
              <a:t>Performance</a:t>
            </a:r>
          </a:p>
          <a:p>
            <a:r>
              <a:rPr lang="en-US" sz="2000" err="1">
                <a:latin typeface="Segoe UI"/>
                <a:cs typeface="Segoe UI"/>
              </a:rPr>
              <a:t>SwD</a:t>
            </a:r>
            <a:r>
              <a:rPr lang="en-US" sz="2000">
                <a:latin typeface="Segoe UI"/>
                <a:cs typeface="Segoe UI"/>
              </a:rPr>
              <a:t> Graduation Rate (Ind. 1)</a:t>
            </a:r>
          </a:p>
          <a:p>
            <a:r>
              <a:rPr lang="en-US" sz="2000" err="1">
                <a:latin typeface="Segoe UI"/>
                <a:cs typeface="Segoe UI"/>
              </a:rPr>
              <a:t>SwD</a:t>
            </a:r>
            <a:r>
              <a:rPr lang="en-US" sz="2000">
                <a:latin typeface="Segoe UI"/>
                <a:cs typeface="Segoe UI"/>
              </a:rPr>
              <a:t> Drop Out Rate (Ind. 2)</a:t>
            </a:r>
          </a:p>
          <a:p>
            <a:r>
              <a:rPr lang="en-US" sz="2000" err="1">
                <a:latin typeface="Segoe UI"/>
                <a:cs typeface="Segoe UI"/>
              </a:rPr>
              <a:t>SwD</a:t>
            </a:r>
            <a:r>
              <a:rPr lang="en-US" sz="2000">
                <a:latin typeface="Segoe UI"/>
                <a:cs typeface="Segoe UI"/>
              </a:rPr>
              <a:t> Proficiency Rate for Grade 4, 8, and HS in ELA and Math (Ind. 3B)</a:t>
            </a:r>
          </a:p>
          <a:p>
            <a:r>
              <a:rPr lang="en-US" sz="2000">
                <a:latin typeface="Segoe UI"/>
                <a:cs typeface="Segoe UI"/>
              </a:rPr>
              <a:t>School Age Full Inclusion (Ind. 5A)</a:t>
            </a:r>
          </a:p>
          <a:p>
            <a:r>
              <a:rPr lang="en-US" sz="2000">
                <a:latin typeface="Segoe UI"/>
                <a:cs typeface="Segoe UI"/>
              </a:rPr>
              <a:t>Preschool Full Inclusion (Ind. 6A)</a:t>
            </a:r>
          </a:p>
          <a:p>
            <a:r>
              <a:rPr lang="en-US" sz="2000">
                <a:latin typeface="Segoe UI"/>
                <a:cs typeface="Segoe UI"/>
              </a:rPr>
              <a:t>Indicator 7A*</a:t>
            </a:r>
          </a:p>
          <a:p>
            <a:r>
              <a:rPr lang="en-US" sz="2000">
                <a:latin typeface="Segoe UI"/>
                <a:cs typeface="Segoe UI"/>
              </a:rPr>
              <a:t>Indicator 14C*</a:t>
            </a:r>
          </a:p>
        </p:txBody>
      </p:sp>
      <p:sp>
        <p:nvSpPr>
          <p:cNvPr id="6" name="Content Placeholder 5">
            <a:extLst>
              <a:ext uri="{FF2B5EF4-FFF2-40B4-BE49-F238E27FC236}">
                <a16:creationId xmlns:a16="http://schemas.microsoft.com/office/drawing/2014/main" id="{93DB6528-0B37-86FF-A9A1-D7E627912E64}"/>
              </a:ext>
            </a:extLst>
          </p:cNvPr>
          <p:cNvSpPr>
            <a:spLocks noGrp="1"/>
          </p:cNvSpPr>
          <p:nvPr>
            <p:ph sz="half" idx="2"/>
          </p:nvPr>
        </p:nvSpPr>
        <p:spPr>
          <a:xfrm>
            <a:off x="4262859" y="2035531"/>
            <a:ext cx="3666281" cy="4536995"/>
          </a:xfrm>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t">
            <a:normAutofit fontScale="62500" lnSpcReduction="20000"/>
          </a:bodyPr>
          <a:lstStyle/>
          <a:p>
            <a:pPr marL="0" indent="0" algn="ctr">
              <a:buNone/>
            </a:pPr>
            <a:r>
              <a:rPr lang="en-US" sz="3400" b="1" u="sng">
                <a:latin typeface="Segoe UI"/>
                <a:cs typeface="Segoe UI"/>
              </a:rPr>
              <a:t>Compliance</a:t>
            </a:r>
          </a:p>
          <a:p>
            <a:r>
              <a:rPr lang="en-US">
                <a:latin typeface="Segoe UI"/>
                <a:cs typeface="Segoe UI"/>
              </a:rPr>
              <a:t>Indicator 4B</a:t>
            </a:r>
          </a:p>
          <a:p>
            <a:r>
              <a:rPr lang="en-US">
                <a:latin typeface="Segoe UI"/>
                <a:cs typeface="Segoe UI"/>
              </a:rPr>
              <a:t>Indicator 9</a:t>
            </a:r>
          </a:p>
          <a:p>
            <a:r>
              <a:rPr lang="en-US">
                <a:latin typeface="Segoe UI"/>
                <a:cs typeface="Segoe UI"/>
              </a:rPr>
              <a:t>Indicator 10</a:t>
            </a:r>
          </a:p>
          <a:p>
            <a:r>
              <a:rPr lang="en-US">
                <a:latin typeface="Segoe UI"/>
                <a:cs typeface="Segoe UI"/>
              </a:rPr>
              <a:t>Indicator 11</a:t>
            </a:r>
          </a:p>
          <a:p>
            <a:r>
              <a:rPr lang="en-US">
                <a:latin typeface="Segoe UI"/>
                <a:cs typeface="Segoe UI"/>
              </a:rPr>
              <a:t>Indicator 12</a:t>
            </a:r>
          </a:p>
          <a:p>
            <a:r>
              <a:rPr lang="en-US">
                <a:latin typeface="Segoe UI"/>
                <a:cs typeface="Segoe UI"/>
              </a:rPr>
              <a:t>Indicator 13</a:t>
            </a:r>
          </a:p>
          <a:p>
            <a:r>
              <a:rPr lang="en-US">
                <a:latin typeface="Segoe UI"/>
                <a:cs typeface="Segoe UI"/>
              </a:rPr>
              <a:t>Number of Findings of Noncompliance (PRS and PSM) from SY23-24</a:t>
            </a:r>
          </a:p>
          <a:p>
            <a:r>
              <a:rPr lang="en-US">
                <a:latin typeface="Segoe UI"/>
                <a:cs typeface="Segoe UI"/>
              </a:rPr>
              <a:t>Number of findings of noncompliance not corrected in one year from SY22-23</a:t>
            </a:r>
          </a:p>
          <a:p>
            <a:r>
              <a:rPr lang="en-US">
                <a:latin typeface="Segoe UI"/>
                <a:cs typeface="Segoe UI"/>
              </a:rPr>
              <a:t>Fiscal Monitoring/Audit Findings*</a:t>
            </a:r>
          </a:p>
        </p:txBody>
      </p:sp>
      <p:sp>
        <p:nvSpPr>
          <p:cNvPr id="3" name="TextBox 2">
            <a:extLst>
              <a:ext uri="{FF2B5EF4-FFF2-40B4-BE49-F238E27FC236}">
                <a16:creationId xmlns:a16="http://schemas.microsoft.com/office/drawing/2014/main" id="{6FFD375F-5181-E6F4-E367-B80EC61892FF}"/>
              </a:ext>
            </a:extLst>
          </p:cNvPr>
          <p:cNvSpPr txBox="1"/>
          <p:nvPr/>
        </p:nvSpPr>
        <p:spPr>
          <a:xfrm>
            <a:off x="8287473" y="2035532"/>
            <a:ext cx="3666281" cy="200054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pPr algn="ctr"/>
            <a:r>
              <a:rPr lang="en-US" sz="2400" b="1" u="sng">
                <a:latin typeface="Segoe UI"/>
                <a:cs typeface="Arial"/>
              </a:rPr>
              <a:t>Other Considerations</a:t>
            </a:r>
          </a:p>
          <a:p>
            <a:pPr marL="285750" indent="-285750">
              <a:buFont typeface="Arial" panose="020B0604020202020204" pitchFamily="34" charset="0"/>
              <a:buChar char="•"/>
            </a:pPr>
            <a:r>
              <a:rPr lang="en-US" sz="2000">
                <a:latin typeface="Segoe UI"/>
                <a:cs typeface="Segoe UI"/>
              </a:rPr>
              <a:t>Maintenance of Effort</a:t>
            </a:r>
          </a:p>
          <a:p>
            <a:pPr marL="285750" indent="-285750">
              <a:buFont typeface="Arial" panose="020B0604020202020204" pitchFamily="34" charset="0"/>
              <a:buChar char="•"/>
            </a:pPr>
            <a:r>
              <a:rPr lang="en-US" sz="2000">
                <a:latin typeface="Segoe UI"/>
                <a:cs typeface="Segoe UI"/>
              </a:rPr>
              <a:t>Child Count Information</a:t>
            </a:r>
          </a:p>
          <a:p>
            <a:pPr marL="285750" indent="-285750">
              <a:buFont typeface="Arial" panose="020B0604020202020204" pitchFamily="34" charset="0"/>
              <a:buChar char="•"/>
            </a:pPr>
            <a:r>
              <a:rPr lang="en-US" sz="2000">
                <a:latin typeface="Segoe UI"/>
                <a:cs typeface="Segoe UI"/>
              </a:rPr>
              <a:t>Useable Records</a:t>
            </a:r>
          </a:p>
          <a:p>
            <a:pPr marL="742950" lvl="1" indent="-285750">
              <a:buFont typeface="Arial" panose="020B0604020202020204" pitchFamily="34" charset="0"/>
              <a:buChar char="•"/>
            </a:pPr>
            <a:r>
              <a:rPr lang="en-US" sz="2000">
                <a:latin typeface="Segoe UI"/>
                <a:cs typeface="Segoe UI"/>
              </a:rPr>
              <a:t>Indicator 7</a:t>
            </a:r>
          </a:p>
          <a:p>
            <a:pPr marL="742950" lvl="1" indent="-285750">
              <a:buFont typeface="Arial" panose="020B0604020202020204" pitchFamily="34" charset="0"/>
              <a:buChar char="•"/>
            </a:pPr>
            <a:r>
              <a:rPr lang="en-US" sz="2000">
                <a:latin typeface="Segoe UI"/>
                <a:cs typeface="Segoe UI"/>
              </a:rPr>
              <a:t>Indicator 14</a:t>
            </a:r>
          </a:p>
        </p:txBody>
      </p:sp>
      <p:sp>
        <p:nvSpPr>
          <p:cNvPr id="7" name="TextBox 6">
            <a:extLst>
              <a:ext uri="{FF2B5EF4-FFF2-40B4-BE49-F238E27FC236}">
                <a16:creationId xmlns:a16="http://schemas.microsoft.com/office/drawing/2014/main" id="{370E6C8A-3F89-A847-B69B-C4A7DBDE8B83}"/>
              </a:ext>
            </a:extLst>
          </p:cNvPr>
          <p:cNvSpPr txBox="1"/>
          <p:nvPr/>
        </p:nvSpPr>
        <p:spPr>
          <a:xfrm>
            <a:off x="8495818" y="4264203"/>
            <a:ext cx="3275635"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Segoe UI"/>
                <a:cs typeface="Segoe UI"/>
              </a:rPr>
              <a:t>*Criteria will not be used in the 2024-2025 Determinations, but will be included in the future</a:t>
            </a:r>
          </a:p>
          <a:p>
            <a:pPr marL="285750" indent="-285750">
              <a:buFont typeface="Arial" panose="020B0604020202020204" pitchFamily="34" charset="0"/>
              <a:buChar char="•"/>
            </a:pPr>
            <a:r>
              <a:rPr lang="en-US">
                <a:latin typeface="Segoe UI"/>
                <a:cs typeface="Segoe UI"/>
              </a:rPr>
              <a:t>The Department will also consider additional data points or information when issuing Determinations</a:t>
            </a:r>
          </a:p>
        </p:txBody>
      </p:sp>
    </p:spTree>
    <p:extLst>
      <p:ext uri="{BB962C8B-B14F-4D97-AF65-F5344CB8AC3E}">
        <p14:creationId xmlns:p14="http://schemas.microsoft.com/office/powerpoint/2010/main" val="3788482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6F7841-7818-508E-49AF-4E6327C7C80F}"/>
              </a:ext>
            </a:extLst>
          </p:cNvPr>
          <p:cNvSpPr>
            <a:spLocks noGrp="1"/>
          </p:cNvSpPr>
          <p:nvPr>
            <p:ph type="title"/>
          </p:nvPr>
        </p:nvSpPr>
        <p:spPr/>
        <p:txBody>
          <a:bodyPr>
            <a:normAutofit fontScale="90000"/>
          </a:bodyPr>
          <a:lstStyle/>
          <a:p>
            <a:r>
              <a:rPr lang="en-US">
                <a:latin typeface="Segoe UI Semibold"/>
                <a:cs typeface="Arial"/>
              </a:rPr>
              <a:t>Maintenance of Effort – FY25 Compliance</a:t>
            </a:r>
            <a:endParaRPr lang="en-US">
              <a:latin typeface="Segoe UI Semibold"/>
            </a:endParaRPr>
          </a:p>
        </p:txBody>
      </p:sp>
      <p:sp>
        <p:nvSpPr>
          <p:cNvPr id="2" name="Content Placeholder 1">
            <a:extLst>
              <a:ext uri="{FF2B5EF4-FFF2-40B4-BE49-F238E27FC236}">
                <a16:creationId xmlns:a16="http://schemas.microsoft.com/office/drawing/2014/main" id="{5EF6C970-9101-12ED-F7E1-91A79F9711BD}"/>
              </a:ext>
            </a:extLst>
          </p:cNvPr>
          <p:cNvSpPr>
            <a:spLocks noGrp="1"/>
          </p:cNvSpPr>
          <p:nvPr>
            <p:ph idx="1"/>
          </p:nvPr>
        </p:nvSpPr>
        <p:spPr/>
        <p:txBody>
          <a:bodyPr vert="horz" lIns="91440" tIns="45720" rIns="91440" bIns="45720" rtlCol="0" anchor="t">
            <a:normAutofit/>
          </a:bodyPr>
          <a:lstStyle/>
          <a:p>
            <a:pPr>
              <a:buNone/>
            </a:pPr>
            <a:r>
              <a:rPr lang="en-US" sz="3300">
                <a:latin typeface="Segoe UI"/>
                <a:cs typeface="Arial"/>
              </a:rPr>
              <a:t>End of Year Report (EOYR)</a:t>
            </a:r>
          </a:p>
          <a:p>
            <a:pPr>
              <a:buNone/>
            </a:pPr>
            <a:r>
              <a:rPr lang="en-US" sz="3300">
                <a:latin typeface="Segoe UI"/>
                <a:cs typeface="Arial"/>
              </a:rPr>
              <a:t>Districts, Regional, Vocational – September 30, 2024</a:t>
            </a:r>
          </a:p>
          <a:p>
            <a:pPr>
              <a:buNone/>
            </a:pPr>
            <a:r>
              <a:rPr lang="en-US" sz="3300">
                <a:latin typeface="Segoe UI"/>
                <a:cs typeface="Arial"/>
              </a:rPr>
              <a:t>Charters - November 29, 2024</a:t>
            </a:r>
            <a:endParaRPr lang="en-US">
              <a:latin typeface="Segoe UI"/>
              <a:cs typeface="Arial"/>
            </a:endParaRPr>
          </a:p>
          <a:p>
            <a:pPr>
              <a:buNone/>
            </a:pPr>
            <a:r>
              <a:rPr lang="en-US" sz="3300">
                <a:latin typeface="Segoe UI"/>
                <a:cs typeface="Arial"/>
              </a:rPr>
              <a:t>Virtual – January 31, 2025</a:t>
            </a:r>
          </a:p>
          <a:p>
            <a:pPr>
              <a:buNone/>
            </a:pPr>
            <a:r>
              <a:rPr lang="en-US" sz="3300">
                <a:latin typeface="Segoe UI"/>
                <a:cs typeface="Arial"/>
              </a:rPr>
              <a:t>Standard – FY23 Determination available in </a:t>
            </a:r>
            <a:r>
              <a:rPr lang="en-US" sz="3300" b="1">
                <a:latin typeface="Segoe UI"/>
                <a:cs typeface="Arial"/>
              </a:rPr>
              <a:t>FY25 GEM$ </a:t>
            </a:r>
          </a:p>
          <a:p>
            <a:pPr>
              <a:buNone/>
            </a:pPr>
            <a:r>
              <a:rPr lang="en-US" sz="3300" b="1">
                <a:latin typeface="Segoe UI"/>
                <a:cs typeface="Arial"/>
              </a:rPr>
              <a:t>Application</a:t>
            </a:r>
            <a:endParaRPr lang="en-US" sz="3300">
              <a:latin typeface="Segoe UI"/>
              <a:cs typeface="Arial"/>
            </a:endParaRPr>
          </a:p>
          <a:p>
            <a:pPr marL="0" indent="0">
              <a:buNone/>
            </a:pPr>
            <a:endParaRPr lang="en-US">
              <a:latin typeface="Segoe UI"/>
            </a:endParaRPr>
          </a:p>
        </p:txBody>
      </p:sp>
    </p:spTree>
    <p:extLst>
      <p:ext uri="{BB962C8B-B14F-4D97-AF65-F5344CB8AC3E}">
        <p14:creationId xmlns:p14="http://schemas.microsoft.com/office/powerpoint/2010/main" val="4121579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734E0-7DD2-B3F6-AF65-8217E16BEF7C}"/>
              </a:ext>
            </a:extLst>
          </p:cNvPr>
          <p:cNvSpPr>
            <a:spLocks noGrp="1"/>
          </p:cNvSpPr>
          <p:nvPr>
            <p:ph type="title"/>
          </p:nvPr>
        </p:nvSpPr>
        <p:spPr/>
        <p:txBody>
          <a:bodyPr/>
          <a:lstStyle/>
          <a:p>
            <a:r>
              <a:rPr lang="en-US" b="1">
                <a:latin typeface="Segoe UI"/>
                <a:cs typeface="Arial"/>
              </a:rPr>
              <a:t>Maintenance of Effort: Compliance</a:t>
            </a:r>
          </a:p>
        </p:txBody>
      </p:sp>
      <p:sp>
        <p:nvSpPr>
          <p:cNvPr id="2" name="Content Placeholder 1">
            <a:extLst>
              <a:ext uri="{FF2B5EF4-FFF2-40B4-BE49-F238E27FC236}">
                <a16:creationId xmlns:a16="http://schemas.microsoft.com/office/drawing/2014/main" id="{DA30D4A1-5223-98FB-E5F3-0922A8395150}"/>
              </a:ext>
            </a:extLst>
          </p:cNvPr>
          <p:cNvSpPr>
            <a:spLocks noGrp="1"/>
          </p:cNvSpPr>
          <p:nvPr>
            <p:ph idx="1"/>
          </p:nvPr>
        </p:nvSpPr>
        <p:spPr/>
        <p:txBody>
          <a:bodyPr vert="horz" lIns="91440" tIns="45720" rIns="91440" bIns="45720" rtlCol="0" anchor="t">
            <a:normAutofit lnSpcReduction="10000"/>
          </a:bodyPr>
          <a:lstStyle/>
          <a:p>
            <a:r>
              <a:rPr lang="en-US">
                <a:latin typeface="Segoe UI"/>
                <a:cs typeface="Arial"/>
              </a:rPr>
              <a:t>An LEA will meet its compliance standard if it spends the same or more in State and local funds in the aggregate </a:t>
            </a:r>
            <a:r>
              <a:rPr lang="en-US" u="sng">
                <a:latin typeface="Segoe UI"/>
                <a:cs typeface="Arial"/>
              </a:rPr>
              <a:t>or</a:t>
            </a:r>
            <a:r>
              <a:rPr lang="en-US">
                <a:latin typeface="Segoe UI"/>
                <a:cs typeface="Arial"/>
              </a:rPr>
              <a:t> per pupil</a:t>
            </a:r>
          </a:p>
          <a:p>
            <a:r>
              <a:rPr lang="en-US">
                <a:latin typeface="Segoe UI"/>
                <a:cs typeface="Arial"/>
              </a:rPr>
              <a:t>LEAs who meet the compliance standard by </a:t>
            </a:r>
            <a:r>
              <a:rPr lang="en-US" u="sng">
                <a:latin typeface="Segoe UI"/>
                <a:cs typeface="Arial"/>
              </a:rPr>
              <a:t>only</a:t>
            </a:r>
            <a:r>
              <a:rPr lang="en-US">
                <a:latin typeface="Segoe UI"/>
                <a:cs typeface="Arial"/>
              </a:rPr>
              <a:t> the per pupil standard, will be afforded the opportunity to report and demonstrate valid exceptions and adjustments to potentially reduce the LEA’s aggregate MOE standard to be applied going forward. </a:t>
            </a:r>
          </a:p>
          <a:p>
            <a:r>
              <a:rPr lang="en-US">
                <a:latin typeface="Segoe UI"/>
                <a:cs typeface="Arial"/>
              </a:rPr>
              <a:t>For exceptions to be applied, completion of the Exceptions and Adjustment Workbook and supporting documentation for the claimed expenses are required</a:t>
            </a:r>
          </a:p>
        </p:txBody>
      </p:sp>
    </p:spTree>
    <p:extLst>
      <p:ext uri="{BB962C8B-B14F-4D97-AF65-F5344CB8AC3E}">
        <p14:creationId xmlns:p14="http://schemas.microsoft.com/office/powerpoint/2010/main" val="1142403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440-D80F-BDB1-E94E-BB52538580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28D3ED-3B97-997F-14A9-706ADEB93A3F}"/>
              </a:ext>
            </a:extLst>
          </p:cNvPr>
          <p:cNvSpPr>
            <a:spLocks noGrp="1"/>
          </p:cNvSpPr>
          <p:nvPr>
            <p:ph type="title"/>
          </p:nvPr>
        </p:nvSpPr>
        <p:spPr/>
        <p:txBody>
          <a:bodyPr>
            <a:normAutofit fontScale="90000"/>
          </a:bodyPr>
          <a:lstStyle/>
          <a:p>
            <a:r>
              <a:rPr lang="en-US" b="1">
                <a:latin typeface="Segoe UI"/>
                <a:cs typeface="Segoe UI"/>
              </a:rPr>
              <a:t>FY24 &amp; 25 Proportionate Share for Equitable Services</a:t>
            </a:r>
          </a:p>
        </p:txBody>
      </p:sp>
      <p:sp>
        <p:nvSpPr>
          <p:cNvPr id="2" name="Content Placeholder 1">
            <a:extLst>
              <a:ext uri="{FF2B5EF4-FFF2-40B4-BE49-F238E27FC236}">
                <a16:creationId xmlns:a16="http://schemas.microsoft.com/office/drawing/2014/main" id="{D1C4F764-4A19-7B37-59C6-A91C4F57377F}"/>
              </a:ext>
            </a:extLst>
          </p:cNvPr>
          <p:cNvSpPr>
            <a:spLocks noGrp="1"/>
          </p:cNvSpPr>
          <p:nvPr>
            <p:ph idx="1"/>
          </p:nvPr>
        </p:nvSpPr>
        <p:spPr/>
        <p:txBody>
          <a:bodyPr>
            <a:normAutofit lnSpcReduction="10000"/>
          </a:bodyPr>
          <a:lstStyle/>
          <a:p>
            <a:r>
              <a:rPr lang="en-US">
                <a:latin typeface="Segoe UI"/>
                <a:cs typeface="Segoe UI"/>
              </a:rPr>
              <a:t>No more Resolution Funds for Equitable Services</a:t>
            </a:r>
          </a:p>
          <a:p>
            <a:r>
              <a:rPr lang="en-US" u="sng">
                <a:latin typeface="Segoe UI"/>
                <a:cs typeface="Segoe UI"/>
              </a:rPr>
              <a:t>FY24</a:t>
            </a:r>
            <a:r>
              <a:rPr lang="en-US">
                <a:latin typeface="Segoe UI"/>
                <a:cs typeface="Segoe UI"/>
              </a:rPr>
              <a:t> Carryover Funds </a:t>
            </a:r>
            <a:r>
              <a:rPr lang="en-US" u="sng">
                <a:latin typeface="Segoe UI"/>
                <a:cs typeface="Segoe UI"/>
              </a:rPr>
              <a:t>expire on September 30, 2025</a:t>
            </a:r>
          </a:p>
          <a:p>
            <a:pPr lvl="1"/>
            <a:r>
              <a:rPr lang="en-US">
                <a:latin typeface="Segoe UI"/>
                <a:cs typeface="Segoe UI"/>
              </a:rPr>
              <a:t>Eligible to receive </a:t>
            </a:r>
            <a:r>
              <a:rPr lang="en-US" u="sng">
                <a:latin typeface="Segoe UI"/>
                <a:cs typeface="Segoe UI"/>
              </a:rPr>
              <a:t>written permission</a:t>
            </a:r>
            <a:r>
              <a:rPr lang="en-US">
                <a:latin typeface="Segoe UI"/>
                <a:cs typeface="Segoe UI"/>
              </a:rPr>
              <a:t> to revert any outstanding FY24 proportionate share balance as of </a:t>
            </a:r>
            <a:r>
              <a:rPr lang="en-US" u="sng">
                <a:latin typeface="Segoe UI"/>
                <a:cs typeface="Segoe UI"/>
              </a:rPr>
              <a:t>June 15, 2025</a:t>
            </a:r>
            <a:r>
              <a:rPr lang="en-US">
                <a:latin typeface="Segoe UI"/>
                <a:cs typeface="Segoe UI"/>
              </a:rPr>
              <a:t> for general allowable Part B expenditures </a:t>
            </a:r>
            <a:r>
              <a:rPr lang="en-US" u="sng">
                <a:latin typeface="Segoe UI"/>
                <a:cs typeface="Segoe UI"/>
              </a:rPr>
              <a:t>only if</a:t>
            </a:r>
            <a:r>
              <a:rPr lang="en-US">
                <a:latin typeface="Segoe UI"/>
                <a:cs typeface="Segoe UI"/>
              </a:rPr>
              <a:t> demonstrated compliance with all requirements including child find and meaningful consultation three (3) times a year</a:t>
            </a:r>
          </a:p>
          <a:p>
            <a:r>
              <a:rPr lang="en-US">
                <a:latin typeface="Segoe UI"/>
                <a:cs typeface="Segoe UI"/>
                <a:hlinkClick r:id="rId2"/>
              </a:rPr>
              <a:t>FY25 Mid-Year Self Assessment</a:t>
            </a:r>
            <a:r>
              <a:rPr lang="en-US">
                <a:latin typeface="Segoe UI"/>
                <a:cs typeface="Segoe UI"/>
              </a:rPr>
              <a:t> due </a:t>
            </a:r>
            <a:r>
              <a:rPr lang="en-US" u="sng">
                <a:latin typeface="Segoe UI"/>
                <a:cs typeface="Segoe UI"/>
              </a:rPr>
              <a:t>March 7, 2025</a:t>
            </a:r>
            <a:endParaRPr lang="en-US">
              <a:latin typeface="Segoe UI"/>
              <a:cs typeface="Segoe UI"/>
            </a:endParaRPr>
          </a:p>
          <a:p>
            <a:r>
              <a:rPr lang="en-US">
                <a:latin typeface="Segoe UI"/>
                <a:cs typeface="Segoe UI"/>
              </a:rPr>
              <a:t>First in, First Out</a:t>
            </a:r>
          </a:p>
          <a:p>
            <a:r>
              <a:rPr lang="en-US">
                <a:latin typeface="Segoe UI"/>
                <a:cs typeface="Segoe UI"/>
              </a:rPr>
              <a:t>Separate general ledger accounting for each FY </a:t>
            </a:r>
          </a:p>
        </p:txBody>
      </p:sp>
    </p:spTree>
    <p:extLst>
      <p:ext uri="{BB962C8B-B14F-4D97-AF65-F5344CB8AC3E}">
        <p14:creationId xmlns:p14="http://schemas.microsoft.com/office/powerpoint/2010/main" val="1171069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E59942-6359-B47A-AA14-7172D13DC7DB}"/>
              </a:ext>
            </a:extLst>
          </p:cNvPr>
          <p:cNvSpPr>
            <a:spLocks noGrp="1"/>
          </p:cNvSpPr>
          <p:nvPr>
            <p:ph type="title"/>
          </p:nvPr>
        </p:nvSpPr>
        <p:spPr/>
        <p:txBody>
          <a:bodyPr>
            <a:normAutofit fontScale="90000"/>
          </a:bodyPr>
          <a:lstStyle/>
          <a:p>
            <a:r>
              <a:rPr lang="en-US" b="1">
                <a:latin typeface="Segoe UI"/>
                <a:ea typeface="Calibri"/>
                <a:cs typeface="Arial"/>
              </a:rPr>
              <a:t>General Supervision: Financial Management and Monitoring</a:t>
            </a:r>
          </a:p>
        </p:txBody>
      </p:sp>
      <p:sp>
        <p:nvSpPr>
          <p:cNvPr id="2" name="Content Placeholder 1">
            <a:extLst>
              <a:ext uri="{FF2B5EF4-FFF2-40B4-BE49-F238E27FC236}">
                <a16:creationId xmlns:a16="http://schemas.microsoft.com/office/drawing/2014/main" id="{B856BC05-1481-20BB-188A-6DF2AE9828F6}"/>
              </a:ext>
            </a:extLst>
          </p:cNvPr>
          <p:cNvSpPr>
            <a:spLocks noGrp="1"/>
          </p:cNvSpPr>
          <p:nvPr>
            <p:ph idx="1"/>
          </p:nvPr>
        </p:nvSpPr>
        <p:spPr>
          <a:xfrm>
            <a:off x="838200" y="2086984"/>
            <a:ext cx="10515600" cy="4405890"/>
          </a:xfrm>
        </p:spPr>
        <p:txBody>
          <a:bodyPr vert="horz" lIns="91440" tIns="45720" rIns="91440" bIns="45720" rtlCol="0" anchor="t">
            <a:normAutofit fontScale="85000" lnSpcReduction="10000"/>
          </a:bodyPr>
          <a:lstStyle/>
          <a:p>
            <a:pPr marL="0" indent="0">
              <a:buNone/>
            </a:pPr>
            <a:r>
              <a:rPr lang="en-US">
                <a:latin typeface="Segoe UI"/>
                <a:cs typeface="Arial"/>
              </a:rPr>
              <a:t>LEA IDEA Part B Fiscal Self-Assessment </a:t>
            </a:r>
          </a:p>
          <a:p>
            <a:r>
              <a:rPr lang="en-US">
                <a:latin typeface="Segoe UI"/>
                <a:cs typeface="Arial"/>
              </a:rPr>
              <a:t>LEA Fiscal Risk Assessment</a:t>
            </a:r>
          </a:p>
          <a:p>
            <a:r>
              <a:rPr lang="en-US">
                <a:latin typeface="Segoe UI"/>
                <a:cs typeface="Arial"/>
              </a:rPr>
              <a:t>Uniform Grant Guidance   </a:t>
            </a:r>
            <a:r>
              <a:rPr lang="en-US">
                <a:latin typeface="Segoe UI"/>
                <a:cs typeface="Arial"/>
                <a:hlinkClick r:id="rId2"/>
              </a:rPr>
              <a:t>Title 2 Code of Federal Regulations Part 200</a:t>
            </a:r>
            <a:endParaRPr lang="en-US">
              <a:latin typeface="Segoe UI"/>
              <a:cs typeface="Arial"/>
            </a:endParaRPr>
          </a:p>
          <a:p>
            <a:r>
              <a:rPr lang="en-US">
                <a:latin typeface="Segoe UI"/>
                <a:cs typeface="Arial"/>
              </a:rPr>
              <a:t>Maintenance of Effort	</a:t>
            </a:r>
          </a:p>
          <a:p>
            <a:r>
              <a:rPr lang="en-US">
                <a:latin typeface="Segoe UI"/>
                <a:cs typeface="Arial"/>
              </a:rPr>
              <a:t>Excess Cost Calculation</a:t>
            </a:r>
          </a:p>
          <a:p>
            <a:r>
              <a:rPr lang="en-US">
                <a:latin typeface="Segoe UI"/>
                <a:cs typeface="Arial"/>
              </a:rPr>
              <a:t>Allowable IDEA Part B Expenditures</a:t>
            </a:r>
          </a:p>
          <a:p>
            <a:r>
              <a:rPr lang="en-US">
                <a:latin typeface="Segoe UI"/>
                <a:cs typeface="Arial"/>
              </a:rPr>
              <a:t>Proportionate Share for Equitable Services</a:t>
            </a:r>
          </a:p>
          <a:p>
            <a:pPr lvl="1"/>
            <a:r>
              <a:rPr lang="en-US">
                <a:latin typeface="Segoe UI"/>
                <a:cs typeface="Arial"/>
                <a:hlinkClick r:id="rId3"/>
              </a:rPr>
              <a:t>USED Q&amp;A for Equitable Services for Parentally-Placed Private School Students</a:t>
            </a:r>
            <a:endParaRPr lang="en-US">
              <a:latin typeface="Segoe UI"/>
              <a:cs typeface="Arial"/>
            </a:endParaRPr>
          </a:p>
          <a:p>
            <a:r>
              <a:rPr lang="en-US">
                <a:latin typeface="Segoe UI"/>
                <a:cs typeface="Arial"/>
              </a:rPr>
              <a:t>Comprehensive Coordinated Early Intervening Services (CCEIS)</a:t>
            </a:r>
          </a:p>
          <a:p>
            <a:r>
              <a:rPr lang="en-US">
                <a:latin typeface="Segoe UI"/>
                <a:cs typeface="Arial"/>
                <a:hlinkClick r:id="rId4"/>
              </a:rPr>
              <a:t>Grants for Education Management System (GEM$)</a:t>
            </a:r>
            <a:endParaRPr lang="en-US">
              <a:latin typeface="Segoe UI"/>
              <a:cs typeface="Arial"/>
            </a:endParaRPr>
          </a:p>
          <a:p>
            <a:pPr lvl="1"/>
            <a:r>
              <a:rPr lang="en-US">
                <a:latin typeface="Segoe UI"/>
                <a:cs typeface="Arial"/>
              </a:rPr>
              <a:t>LEA Grant Writer </a:t>
            </a:r>
          </a:p>
        </p:txBody>
      </p:sp>
    </p:spTree>
    <p:extLst>
      <p:ext uri="{BB962C8B-B14F-4D97-AF65-F5344CB8AC3E}">
        <p14:creationId xmlns:p14="http://schemas.microsoft.com/office/powerpoint/2010/main" val="392411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b="1"/>
              <a:t>General Supervision</a:t>
            </a:r>
          </a:p>
        </p:txBody>
      </p:sp>
    </p:spTree>
    <p:extLst>
      <p:ext uri="{BB962C8B-B14F-4D97-AF65-F5344CB8AC3E}">
        <p14:creationId xmlns:p14="http://schemas.microsoft.com/office/powerpoint/2010/main" val="2323315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B3AEB3-2E6F-6F20-C7BA-7BCFA3285D4B}"/>
              </a:ext>
            </a:extLst>
          </p:cNvPr>
          <p:cNvSpPr>
            <a:spLocks noGrp="1"/>
          </p:cNvSpPr>
          <p:nvPr>
            <p:ph type="title"/>
          </p:nvPr>
        </p:nvSpPr>
        <p:spPr/>
        <p:txBody>
          <a:bodyPr/>
          <a:lstStyle/>
          <a:p>
            <a:pPr algn="ctr"/>
            <a:r>
              <a:rPr lang="en-US">
                <a:latin typeface="Segoe UI Semibold"/>
                <a:cs typeface="Arial"/>
              </a:rPr>
              <a:t>GEMS Survey</a:t>
            </a:r>
            <a:endParaRPr lang="en-US">
              <a:latin typeface="Segoe UI Semibold"/>
            </a:endParaRPr>
          </a:p>
        </p:txBody>
      </p:sp>
    </p:spTree>
    <p:extLst>
      <p:ext uri="{BB962C8B-B14F-4D97-AF65-F5344CB8AC3E}">
        <p14:creationId xmlns:p14="http://schemas.microsoft.com/office/powerpoint/2010/main" val="2520448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a:latin typeface="Segoe UI Semibold"/>
                <a:cs typeface="Arial"/>
              </a:rPr>
              <a:t>New IEP Updates</a:t>
            </a:r>
          </a:p>
        </p:txBody>
      </p:sp>
    </p:spTree>
    <p:extLst>
      <p:ext uri="{BB962C8B-B14F-4D97-AF65-F5344CB8AC3E}">
        <p14:creationId xmlns:p14="http://schemas.microsoft.com/office/powerpoint/2010/main" val="495461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59450F-16D8-6A65-5E22-96BEF4083AD3}"/>
              </a:ext>
            </a:extLst>
          </p:cNvPr>
          <p:cNvSpPr>
            <a:spLocks noGrp="1"/>
          </p:cNvSpPr>
          <p:nvPr>
            <p:ph type="title"/>
          </p:nvPr>
        </p:nvSpPr>
        <p:spPr/>
        <p:txBody>
          <a:bodyPr/>
          <a:lstStyle/>
          <a:p>
            <a:pPr algn="ctr"/>
            <a:r>
              <a:rPr lang="en-US" b="1">
                <a:latin typeface="Segoe UI"/>
                <a:cs typeface="Arial"/>
                <a:hlinkClick r:id="rId3"/>
              </a:rPr>
              <a:t>FY2025 Fund Code 274</a:t>
            </a:r>
            <a:endParaRPr lang="en-US" b="1">
              <a:latin typeface="Segoe UI"/>
              <a:cs typeface="Arial"/>
            </a:endParaRPr>
          </a:p>
        </p:txBody>
      </p:sp>
      <p:sp>
        <p:nvSpPr>
          <p:cNvPr id="2" name="Content Placeholder 1">
            <a:extLst>
              <a:ext uri="{FF2B5EF4-FFF2-40B4-BE49-F238E27FC236}">
                <a16:creationId xmlns:a16="http://schemas.microsoft.com/office/drawing/2014/main" id="{4D2B909C-29A7-B519-6C09-56820E0957C9}"/>
              </a:ext>
            </a:extLst>
          </p:cNvPr>
          <p:cNvSpPr>
            <a:spLocks noGrp="1"/>
          </p:cNvSpPr>
          <p:nvPr>
            <p:ph idx="1"/>
          </p:nvPr>
        </p:nvSpPr>
        <p:spPr>
          <a:xfrm>
            <a:off x="838200" y="1967024"/>
            <a:ext cx="10515600" cy="4172520"/>
          </a:xfrm>
        </p:spPr>
        <p:txBody>
          <a:bodyPr vert="horz" lIns="91440" tIns="45720" rIns="91440" bIns="45720" rtlCol="0" anchor="t">
            <a:normAutofit lnSpcReduction="10000"/>
          </a:bodyPr>
          <a:lstStyle/>
          <a:p>
            <a:r>
              <a:rPr lang="en-US" b="1">
                <a:latin typeface="Segoe UI"/>
                <a:cs typeface="Arial"/>
              </a:rPr>
              <a:t>Eligibility: </a:t>
            </a:r>
            <a:r>
              <a:rPr lang="en-US" b="0" i="0">
                <a:solidFill>
                  <a:srgbClr val="212529"/>
                </a:solidFill>
                <a:effectLst/>
                <a:latin typeface="Segoe UI"/>
                <a:cs typeface="Arial"/>
              </a:rPr>
              <a:t>Grant funds are available to public schools, charter schools, education collaboratives and approved special education schools providing special education services for students with disabilities</a:t>
            </a:r>
          </a:p>
          <a:p>
            <a:r>
              <a:rPr lang="en-US" b="1">
                <a:solidFill>
                  <a:srgbClr val="212529"/>
                </a:solidFill>
                <a:latin typeface="Segoe UI"/>
                <a:cs typeface="Arial"/>
              </a:rPr>
              <a:t>Funding: </a:t>
            </a:r>
            <a:r>
              <a:rPr lang="en-US" b="0" i="0">
                <a:solidFill>
                  <a:srgbClr val="212529"/>
                </a:solidFill>
                <a:effectLst/>
                <a:latin typeface="Segoe UI"/>
                <a:cs typeface="Arial"/>
              </a:rPr>
              <a:t>Grantees are eligible for funding based on the number of Students With Disabilities (SWDs) enrolled</a:t>
            </a:r>
            <a:endParaRPr lang="en-US">
              <a:solidFill>
                <a:srgbClr val="212529"/>
              </a:solidFill>
              <a:latin typeface="Segoe UI"/>
              <a:cs typeface="Arial"/>
            </a:endParaRPr>
          </a:p>
          <a:p>
            <a:pPr algn="l"/>
            <a:r>
              <a:rPr lang="en-US" b="1">
                <a:solidFill>
                  <a:srgbClr val="212529"/>
                </a:solidFill>
                <a:latin typeface="Segoe UI"/>
                <a:cs typeface="Arial"/>
              </a:rPr>
              <a:t>Use of Funds: </a:t>
            </a:r>
            <a:r>
              <a:rPr lang="en-US" b="0" i="0">
                <a:solidFill>
                  <a:srgbClr val="212529"/>
                </a:solidFill>
                <a:effectLst/>
                <a:latin typeface="Segoe UI"/>
                <a:cs typeface="Arial"/>
              </a:rPr>
              <a:t>Grant funds are to be used to implement IEP Improvement Project, with a strong emphasis on transitioning to utilization of the newly revised forms and processes. </a:t>
            </a:r>
          </a:p>
          <a:p>
            <a:pPr algn="l"/>
            <a:r>
              <a:rPr lang="en-US" b="1">
                <a:solidFill>
                  <a:srgbClr val="212529"/>
                </a:solidFill>
                <a:latin typeface="Segoe UI"/>
                <a:cs typeface="Arial"/>
              </a:rPr>
              <a:t>Due Date: </a:t>
            </a:r>
            <a:r>
              <a:rPr lang="en-US" b="0" i="0">
                <a:solidFill>
                  <a:srgbClr val="212529"/>
                </a:solidFill>
                <a:effectLst/>
                <a:latin typeface="Segoe UI"/>
                <a:cs typeface="Arial"/>
              </a:rPr>
              <a:t>Friday, February 7, 2025</a:t>
            </a:r>
          </a:p>
          <a:p>
            <a:endParaRPr lang="en-US">
              <a:latin typeface="Segoe UI"/>
            </a:endParaRPr>
          </a:p>
        </p:txBody>
      </p:sp>
    </p:spTree>
    <p:extLst>
      <p:ext uri="{BB962C8B-B14F-4D97-AF65-F5344CB8AC3E}">
        <p14:creationId xmlns:p14="http://schemas.microsoft.com/office/powerpoint/2010/main" val="1374514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F44E40-BBDD-8AB7-2936-0E34D4041D9A}"/>
              </a:ext>
            </a:extLst>
          </p:cNvPr>
          <p:cNvSpPr>
            <a:spLocks noGrp="1"/>
          </p:cNvSpPr>
          <p:nvPr>
            <p:ph type="title"/>
          </p:nvPr>
        </p:nvSpPr>
        <p:spPr/>
        <p:txBody>
          <a:bodyPr/>
          <a:lstStyle/>
          <a:p>
            <a:r>
              <a:rPr lang="en-US">
                <a:latin typeface="Segoe UI Semibold"/>
                <a:cs typeface="Arial"/>
              </a:rPr>
              <a:t>Upcoming Meeting with IEP Vendors</a:t>
            </a:r>
          </a:p>
        </p:txBody>
      </p:sp>
      <p:sp>
        <p:nvSpPr>
          <p:cNvPr id="2" name="Content Placeholder 1">
            <a:extLst>
              <a:ext uri="{FF2B5EF4-FFF2-40B4-BE49-F238E27FC236}">
                <a16:creationId xmlns:a16="http://schemas.microsoft.com/office/drawing/2014/main" id="{75C94D3F-201D-1023-9921-7DB876182092}"/>
              </a:ext>
            </a:extLst>
          </p:cNvPr>
          <p:cNvSpPr>
            <a:spLocks noGrp="1"/>
          </p:cNvSpPr>
          <p:nvPr>
            <p:ph idx="1"/>
          </p:nvPr>
        </p:nvSpPr>
        <p:spPr/>
        <p:txBody>
          <a:bodyPr vert="horz" lIns="91440" tIns="45720" rIns="91440" bIns="45720" rtlCol="0" anchor="t">
            <a:normAutofit/>
          </a:bodyPr>
          <a:lstStyle/>
          <a:p>
            <a:r>
              <a:rPr lang="en-US">
                <a:latin typeface="Segoe UI"/>
                <a:cs typeface="Arial"/>
              </a:rPr>
              <a:t>DESE will continue to meet with IEP Vendors to provide direction on the implementation of the new IEP</a:t>
            </a:r>
          </a:p>
          <a:p>
            <a:r>
              <a:rPr lang="en-US">
                <a:latin typeface="Segoe UI"/>
                <a:cs typeface="Arial"/>
              </a:rPr>
              <a:t>The next meeting is scheduled for February 21, 2025</a:t>
            </a:r>
          </a:p>
          <a:p>
            <a:r>
              <a:rPr lang="en-US">
                <a:latin typeface="Segoe UI"/>
                <a:cs typeface="Arial"/>
              </a:rPr>
              <a:t>We appreciate the communication we are receiving from you regarding the implementation of the new IEP</a:t>
            </a:r>
          </a:p>
          <a:p>
            <a:r>
              <a:rPr lang="en-US">
                <a:latin typeface="Segoe UI"/>
                <a:cs typeface="Arial"/>
              </a:rPr>
              <a:t>Please continue to reach out to us at </a:t>
            </a:r>
            <a:r>
              <a:rPr lang="en-US">
                <a:latin typeface="Segoe UI"/>
                <a:cs typeface="Arial"/>
                <a:hlinkClick r:id="rId2"/>
              </a:rPr>
              <a:t>specialeducation@mass.gov</a:t>
            </a:r>
            <a:r>
              <a:rPr lang="en-US">
                <a:latin typeface="Segoe UI"/>
                <a:cs typeface="Arial"/>
              </a:rPr>
              <a:t> so we can support you!</a:t>
            </a:r>
          </a:p>
        </p:txBody>
      </p:sp>
    </p:spTree>
    <p:extLst>
      <p:ext uri="{BB962C8B-B14F-4D97-AF65-F5344CB8AC3E}">
        <p14:creationId xmlns:p14="http://schemas.microsoft.com/office/powerpoint/2010/main" val="1490659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r>
              <a:rPr lang="en-US" b="1">
                <a:latin typeface="Segoe UI"/>
                <a:cs typeface="Arial"/>
              </a:rPr>
              <a:t>Information for Special Education Leaders</a:t>
            </a:r>
            <a:endParaRPr lang="en-US" b="1">
              <a:latin typeface="Segoe UI"/>
              <a:ea typeface="Calibri"/>
              <a:cs typeface="Arial"/>
            </a:endParaRP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868806"/>
            <a:ext cx="10515600" cy="4354458"/>
          </a:xfrm>
        </p:spPr>
        <p:txBody>
          <a:bodyPr vert="horz" lIns="91440" tIns="45720" rIns="91440" bIns="45720" rtlCol="0" anchor="t">
            <a:normAutofit fontScale="92500"/>
          </a:bodyPr>
          <a:lstStyle/>
          <a:p>
            <a:pPr>
              <a:buFont typeface="Wingdings" panose="05000000000000000000" pitchFamily="2" charset="2"/>
              <a:buChar char="q"/>
            </a:pPr>
            <a:r>
              <a:rPr lang="en-US">
                <a:latin typeface="Segoe UI"/>
                <a:ea typeface="+mn-lt"/>
                <a:cs typeface="Arial"/>
              </a:rPr>
              <a:t> Regular Updates and Information</a:t>
            </a:r>
          </a:p>
          <a:p>
            <a:pPr lvl="1"/>
            <a:r>
              <a:rPr lang="en-US" sz="2800">
                <a:latin typeface="Segoe UI"/>
                <a:ea typeface="+mn-lt"/>
                <a:cs typeface="Arial"/>
                <a:hlinkClick r:id="rId3"/>
              </a:rPr>
              <a:t>Special Education Bulletin</a:t>
            </a:r>
            <a:endParaRPr lang="en-US" sz="2800">
              <a:latin typeface="Segoe UI"/>
              <a:ea typeface="+mn-lt"/>
              <a:cs typeface="Arial"/>
            </a:endParaRPr>
          </a:p>
          <a:p>
            <a:pPr lvl="1"/>
            <a:r>
              <a:rPr lang="en-US" sz="2800">
                <a:latin typeface="Segoe UI"/>
                <a:ea typeface="+mn-lt"/>
                <a:cs typeface="Arial"/>
                <a:hlinkClick r:id="rId4"/>
              </a:rPr>
              <a:t>Special Education Website (Announcements)</a:t>
            </a:r>
            <a:endParaRPr lang="en-US" sz="2800">
              <a:latin typeface="Segoe UI"/>
              <a:ea typeface="+mn-lt"/>
              <a:cs typeface="Arial"/>
            </a:endParaRPr>
          </a:p>
          <a:p>
            <a:pPr>
              <a:buFont typeface="Wingdings" panose="05000000000000000000" pitchFamily="2" charset="2"/>
              <a:buChar char="q"/>
            </a:pPr>
            <a:r>
              <a:rPr lang="en-US">
                <a:latin typeface="Segoe UI"/>
                <a:ea typeface="+mn-lt"/>
                <a:cs typeface="Arial"/>
              </a:rPr>
              <a:t> Update Information in the </a:t>
            </a:r>
            <a:r>
              <a:rPr lang="en-US">
                <a:latin typeface="Segoe UI"/>
                <a:ea typeface="+mn-lt"/>
                <a:cs typeface="Arial"/>
                <a:hlinkClick r:id="rId5"/>
              </a:rPr>
              <a:t>Directory Administration</a:t>
            </a:r>
            <a:endParaRPr lang="en-US">
              <a:latin typeface="Segoe UI"/>
              <a:ea typeface="+mn-lt"/>
              <a:cs typeface="Arial"/>
            </a:endParaRPr>
          </a:p>
          <a:p>
            <a:pPr lvl="1"/>
            <a:r>
              <a:rPr lang="en-US" sz="2800">
                <a:latin typeface="Segoe UI"/>
                <a:ea typeface="+mn-lt"/>
                <a:cs typeface="Arial"/>
              </a:rPr>
              <a:t>Special Education Leaders Meeting Invites and Memos</a:t>
            </a:r>
          </a:p>
          <a:p>
            <a:pPr>
              <a:buFont typeface="Wingdings" panose="05000000000000000000" pitchFamily="2" charset="2"/>
              <a:buChar char="q"/>
            </a:pPr>
            <a:r>
              <a:rPr lang="en-US">
                <a:latin typeface="Segoe UI"/>
                <a:ea typeface="+mn-lt"/>
                <a:cs typeface="Arial"/>
              </a:rPr>
              <a:t> Email Contacts</a:t>
            </a:r>
          </a:p>
          <a:p>
            <a:pPr lvl="1"/>
            <a:r>
              <a:rPr lang="en-US" sz="2800">
                <a:latin typeface="Segoe UI"/>
                <a:ea typeface="+mn-lt"/>
                <a:cs typeface="Arial"/>
                <a:hlinkClick r:id="rId6"/>
              </a:rPr>
              <a:t>specialeducation@mass.gov</a:t>
            </a:r>
            <a:r>
              <a:rPr lang="en-US" sz="2800">
                <a:latin typeface="Segoe UI"/>
                <a:ea typeface="+mn-lt"/>
                <a:cs typeface="Arial"/>
              </a:rPr>
              <a:t> (General Special Education Inquiries)</a:t>
            </a:r>
          </a:p>
          <a:p>
            <a:pPr lvl="1"/>
            <a:r>
              <a:rPr lang="en-US" sz="2800">
                <a:latin typeface="Segoe UI"/>
                <a:ea typeface="+mn-lt"/>
                <a:cs typeface="Arial"/>
                <a:hlinkClick r:id="rId7"/>
              </a:rPr>
              <a:t>IDEAfiscal@mass.gov</a:t>
            </a:r>
            <a:r>
              <a:rPr lang="en-US" sz="2800">
                <a:latin typeface="Segoe UI"/>
                <a:ea typeface="+mn-lt"/>
                <a:cs typeface="Arial"/>
              </a:rPr>
              <a:t> (IDEA Fiscal Inquiries)</a:t>
            </a:r>
          </a:p>
          <a:p>
            <a:pPr lvl="1"/>
            <a:r>
              <a:rPr lang="en-US" sz="2800">
                <a:latin typeface="Segoe UI"/>
                <a:ea typeface="+mn-lt"/>
                <a:cs typeface="Arial"/>
                <a:hlinkClick r:id="rId8"/>
              </a:rPr>
              <a:t>IDEAdata@mass.gov</a:t>
            </a:r>
            <a:r>
              <a:rPr lang="en-US" sz="2800">
                <a:latin typeface="Segoe UI"/>
                <a:ea typeface="+mn-lt"/>
                <a:cs typeface="Arial"/>
              </a:rPr>
              <a:t> (IDEA Data Inquiries- Special Education or SPP/APR Data)</a:t>
            </a:r>
          </a:p>
          <a:p>
            <a:pPr marL="457200" lvl="1" indent="0">
              <a:buNone/>
            </a:pPr>
            <a:endParaRPr lang="en-US" sz="2800">
              <a:latin typeface="Segoe UI"/>
              <a:ea typeface="+mn-lt"/>
              <a:cs typeface="Arial"/>
            </a:endParaRPr>
          </a:p>
          <a:p>
            <a:pPr lvl="1"/>
            <a:endParaRPr lang="en-US" sz="2800">
              <a:latin typeface="Segoe UI"/>
              <a:ea typeface="+mn-lt"/>
              <a:cs typeface="Arial"/>
            </a:endParaRPr>
          </a:p>
          <a:p>
            <a:pPr>
              <a:buFont typeface="Wingdings" panose="05000000000000000000" pitchFamily="2" charset="2"/>
              <a:buChar char="q"/>
            </a:pPr>
            <a:endParaRPr lang="en-US" sz="2400">
              <a:latin typeface="Segoe UI"/>
              <a:ea typeface="+mn-lt"/>
              <a:cs typeface="Arial"/>
            </a:endParaRPr>
          </a:p>
        </p:txBody>
      </p:sp>
    </p:spTree>
    <p:extLst>
      <p:ext uri="{BB962C8B-B14F-4D97-AF65-F5344CB8AC3E}">
        <p14:creationId xmlns:p14="http://schemas.microsoft.com/office/powerpoint/2010/main" val="3876800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713678" y="446050"/>
            <a:ext cx="10515600" cy="1202820"/>
          </a:xfrm>
        </p:spPr>
        <p:txBody>
          <a:bodyPr vert="horz" lIns="91440" tIns="45720" rIns="91440" bIns="45720" rtlCol="0" anchor="ctr">
            <a:noAutofit/>
          </a:bodyPr>
          <a:lstStyle/>
          <a:p>
            <a:pPr algn="ctr"/>
            <a:r>
              <a:rPr lang="en-US" b="1">
                <a:latin typeface="Segoe UI"/>
                <a:cs typeface="Segoe UI"/>
              </a:rPr>
              <a:t>Special Education</a:t>
            </a:r>
            <a:r>
              <a:rPr lang="en-US" b="1" kern="1200">
                <a:effectLst/>
                <a:latin typeface="Segoe UI"/>
                <a:cs typeface="Segoe UI"/>
              </a:rPr>
              <a:t> Leaders Meetings</a:t>
            </a:r>
            <a:br>
              <a:rPr lang="en-US" b="1" kern="1200">
                <a:effectLst/>
                <a:latin typeface="Segoe UI"/>
                <a:cs typeface="+mj-cs"/>
              </a:rPr>
            </a:br>
            <a:r>
              <a:rPr lang="en-US" b="1">
                <a:effectLst/>
                <a:latin typeface="Segoe UI"/>
                <a:cs typeface="Arial"/>
              </a:rPr>
              <a:t>2024-2025 </a:t>
            </a:r>
            <a:endParaRPr lang="en-US" kern="1200">
              <a:latin typeface="Segoe UI"/>
              <a:cs typeface="Arial"/>
            </a:endParaRPr>
          </a:p>
        </p:txBody>
      </p:sp>
      <p:sp>
        <p:nvSpPr>
          <p:cNvPr id="5" name="TextBox 4">
            <a:extLst>
              <a:ext uri="{FF2B5EF4-FFF2-40B4-BE49-F238E27FC236}">
                <a16:creationId xmlns:a16="http://schemas.microsoft.com/office/drawing/2014/main" id="{15D72FAE-E9D9-4998-955B-CDF724199E15}"/>
              </a:ext>
            </a:extLst>
          </p:cNvPr>
          <p:cNvSpPr txBox="1"/>
          <p:nvPr/>
        </p:nvSpPr>
        <p:spPr>
          <a:xfrm>
            <a:off x="441064" y="2129883"/>
            <a:ext cx="10877424" cy="4410766"/>
          </a:xfrm>
          <a:prstGeom prst="rect">
            <a:avLst/>
          </a:prstGeom>
        </p:spPr>
        <p:txBody>
          <a:bodyPr vert="horz" lIns="91440" tIns="45720" rIns="91440" bIns="45720" rtlCol="0" anchor="ctr">
            <a:normAutofit/>
          </a:bodyPr>
          <a:lstStyle/>
          <a:p>
            <a:pPr marL="0" lvl="1" algn="ctr">
              <a:lnSpc>
                <a:spcPct val="90000"/>
              </a:lnSpc>
              <a:spcAft>
                <a:spcPts val="600"/>
              </a:spcAft>
            </a:pPr>
            <a:endParaRPr lang="en-US" sz="2400">
              <a:latin typeface="Segoe UI"/>
              <a:ea typeface="Calibri"/>
              <a:cs typeface="Calibri"/>
            </a:endParaRPr>
          </a:p>
          <a:p>
            <a:pPr marL="0" lvl="1" algn="ctr">
              <a:lnSpc>
                <a:spcPct val="90000"/>
              </a:lnSpc>
              <a:spcAft>
                <a:spcPts val="600"/>
              </a:spcAft>
            </a:pPr>
            <a:r>
              <a:rPr lang="en-US" sz="2400">
                <a:latin typeface="Segoe UI"/>
                <a:cs typeface="Segoe UI"/>
              </a:rPr>
              <a:t>March 14, 2025 		</a:t>
            </a:r>
            <a:r>
              <a:rPr lang="en-US" sz="2400">
                <a:effectLst/>
                <a:latin typeface="Segoe UI"/>
                <a:cs typeface="Segoe UI"/>
              </a:rPr>
              <a:t>11:00-12:00</a:t>
            </a:r>
            <a:endParaRPr lang="en-US" sz="2400">
              <a:latin typeface="Segoe UI"/>
              <a:ea typeface="Calibri"/>
              <a:cs typeface="Segoe UI"/>
            </a:endParaRPr>
          </a:p>
          <a:p>
            <a:pPr marL="0" marR="0" lvl="1" indent="0" algn="ctr">
              <a:lnSpc>
                <a:spcPct val="90000"/>
              </a:lnSpc>
              <a:spcBef>
                <a:spcPts val="0"/>
              </a:spcBef>
              <a:spcAft>
                <a:spcPts val="600"/>
              </a:spcAft>
              <a:buNone/>
            </a:pPr>
            <a:r>
              <a:rPr lang="en-US" sz="2400">
                <a:latin typeface="Segoe UI"/>
                <a:cs typeface="Segoe UI"/>
              </a:rPr>
              <a:t>April 18, 2025		</a:t>
            </a:r>
            <a:r>
              <a:rPr lang="en-US" sz="2400">
                <a:effectLst/>
                <a:latin typeface="Segoe UI"/>
                <a:cs typeface="Segoe UI"/>
              </a:rPr>
              <a:t>11:00-12:00</a:t>
            </a:r>
            <a:endParaRPr lang="en-US" sz="2400">
              <a:effectLst/>
              <a:latin typeface="Segoe UI"/>
              <a:ea typeface="Calibri"/>
              <a:cs typeface="Segoe UI"/>
            </a:endParaRPr>
          </a:p>
          <a:p>
            <a:pPr marL="0" lvl="1" algn="ctr">
              <a:lnSpc>
                <a:spcPct val="90000"/>
              </a:lnSpc>
              <a:spcAft>
                <a:spcPts val="600"/>
              </a:spcAft>
            </a:pPr>
            <a:r>
              <a:rPr lang="en-US" sz="2400">
                <a:latin typeface="Segoe UI"/>
                <a:cs typeface="Segoe UI"/>
              </a:rPr>
              <a:t>May 16, 2025 		</a:t>
            </a:r>
            <a:r>
              <a:rPr lang="en-US" sz="2400">
                <a:effectLst/>
                <a:latin typeface="Segoe UI"/>
                <a:cs typeface="Segoe UI"/>
              </a:rPr>
              <a:t>11:00-12:00</a:t>
            </a:r>
            <a:endParaRPr lang="en-US" sz="2400">
              <a:latin typeface="Segoe UI"/>
              <a:ea typeface="Calibri"/>
              <a:cs typeface="Segoe UI"/>
            </a:endParaRPr>
          </a:p>
          <a:p>
            <a:pPr marL="0" lvl="1" algn="ctr">
              <a:lnSpc>
                <a:spcPct val="90000"/>
              </a:lnSpc>
              <a:spcAft>
                <a:spcPts val="600"/>
              </a:spcAft>
            </a:pPr>
            <a:r>
              <a:rPr lang="en-US" sz="2400">
                <a:latin typeface="Segoe UI"/>
                <a:cs typeface="Segoe UI"/>
              </a:rPr>
              <a:t>June 13, 2025 		</a:t>
            </a:r>
            <a:r>
              <a:rPr lang="en-US" sz="2400">
                <a:effectLst/>
                <a:latin typeface="Segoe UI"/>
                <a:cs typeface="Segoe UI"/>
              </a:rPr>
              <a:t>11:00-12:00</a:t>
            </a:r>
          </a:p>
          <a:p>
            <a:pPr marL="0" lvl="1">
              <a:lnSpc>
                <a:spcPct val="90000"/>
              </a:lnSpc>
              <a:spcAft>
                <a:spcPts val="600"/>
              </a:spcAft>
            </a:pPr>
            <a:endParaRPr lang="en-US" sz="2000">
              <a:latin typeface="Segoe UI"/>
              <a:cs typeface="Segoe UI"/>
            </a:endParaRPr>
          </a:p>
        </p:txBody>
      </p:sp>
    </p:spTree>
    <p:extLst>
      <p:ext uri="{BB962C8B-B14F-4D97-AF65-F5344CB8AC3E}">
        <p14:creationId xmlns:p14="http://schemas.microsoft.com/office/powerpoint/2010/main" val="3967293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79BEB9-8238-7BCC-6CD0-FFF3E1EE1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3657D-3FA5-F9A1-C86C-550C122356FD}"/>
              </a:ext>
            </a:extLst>
          </p:cNvPr>
          <p:cNvSpPr>
            <a:spLocks noGrp="1"/>
          </p:cNvSpPr>
          <p:nvPr>
            <p:ph type="title"/>
          </p:nvPr>
        </p:nvSpPr>
        <p:spPr>
          <a:xfrm>
            <a:off x="4744725" y="2400350"/>
            <a:ext cx="2398381" cy="1282907"/>
          </a:xfrm>
        </p:spPr>
        <p:txBody>
          <a:bodyPr vert="horz" lIns="91440" tIns="45720" rIns="91440" bIns="45720" rtlCol="0" anchor="t">
            <a:normAutofit fontScale="90000"/>
          </a:bodyPr>
          <a:lstStyle/>
          <a:p>
            <a:pPr algn="r"/>
            <a:r>
              <a:rPr lang="en-US" sz="8000" b="1" kern="1200">
                <a:solidFill>
                  <a:schemeClr val="accent1"/>
                </a:solidFill>
                <a:latin typeface="Segoe UI"/>
                <a:cs typeface="Segoe UI"/>
              </a:rPr>
              <a:t>Q&amp;</a:t>
            </a:r>
            <a:r>
              <a:rPr lang="en-US" sz="8000" b="1">
                <a:solidFill>
                  <a:schemeClr val="accent1"/>
                </a:solidFill>
                <a:latin typeface="Segoe UI"/>
                <a:cs typeface="Segoe UI"/>
              </a:rPr>
              <a:t>A</a:t>
            </a:r>
            <a:endParaRPr lang="en-US" sz="8000" b="1" kern="1200">
              <a:solidFill>
                <a:schemeClr val="accent1"/>
              </a:solidFill>
              <a:latin typeface="Segoe UI"/>
              <a:ea typeface="Calibri Light"/>
              <a:cs typeface="Segoe UI"/>
            </a:endParaRPr>
          </a:p>
        </p:txBody>
      </p:sp>
    </p:spTree>
    <p:extLst>
      <p:ext uri="{BB962C8B-B14F-4D97-AF65-F5344CB8AC3E}">
        <p14:creationId xmlns:p14="http://schemas.microsoft.com/office/powerpoint/2010/main" val="300299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E7185-874A-1CDA-3580-F76ABBB3F98F}"/>
              </a:ext>
            </a:extLst>
          </p:cNvPr>
          <p:cNvSpPr txBox="1">
            <a:spLocks noGrp="1"/>
          </p:cNvSpPr>
          <p:nvPr>
            <p:ph type="title" idx="4294967295"/>
          </p:nvPr>
        </p:nvSpPr>
        <p:spPr>
          <a:xfrm>
            <a:off x="1053829" y="421532"/>
            <a:ext cx="997085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accent6"/>
                </a:solidFill>
                <a:effectLst/>
                <a:uLnTx/>
                <a:uFillTx/>
                <a:latin typeface="Segoe UI"/>
                <a:ea typeface="+mn-lt"/>
                <a:cs typeface="+mn-lt"/>
              </a:rPr>
              <a:t>Components of General Supervision</a:t>
            </a:r>
            <a:endParaRPr kumimoji="0" lang="en-US" sz="4400" b="1" i="0" u="none" strike="noStrike" kern="1200" cap="none" spc="0" normalizeH="0" baseline="0" noProof="0">
              <a:ln>
                <a:noFill/>
              </a:ln>
              <a:solidFill>
                <a:schemeClr val="accent6"/>
              </a:solidFill>
              <a:effectLst/>
              <a:uLnTx/>
              <a:uFillTx/>
              <a:latin typeface="Segoe UI"/>
              <a:ea typeface="+mn-ea"/>
              <a:cs typeface="+mn-cs"/>
            </a:endParaRPr>
          </a:p>
        </p:txBody>
      </p:sp>
      <p:pic>
        <p:nvPicPr>
          <p:cNvPr id="2" name="Picture 1" descr="Image of 8 key components of General Supervision">
            <a:extLst>
              <a:ext uri="{FF2B5EF4-FFF2-40B4-BE49-F238E27FC236}">
                <a16:creationId xmlns:a16="http://schemas.microsoft.com/office/drawing/2014/main" id="{042D605E-BB70-B627-9415-3E3387ADEFE7}"/>
              </a:ext>
            </a:extLst>
          </p:cNvPr>
          <p:cNvPicPr>
            <a:picLocks noChangeAspect="1"/>
          </p:cNvPicPr>
          <p:nvPr/>
        </p:nvPicPr>
        <p:blipFill>
          <a:blip r:embed="rId2"/>
          <a:stretch>
            <a:fillRect/>
          </a:stretch>
        </p:blipFill>
        <p:spPr>
          <a:xfrm>
            <a:off x="588409" y="1548813"/>
            <a:ext cx="10943615" cy="4205976"/>
          </a:xfrm>
          <a:prstGeom prst="rect">
            <a:avLst/>
          </a:prstGeom>
        </p:spPr>
      </p:pic>
    </p:spTree>
    <p:extLst>
      <p:ext uri="{BB962C8B-B14F-4D97-AF65-F5344CB8AC3E}">
        <p14:creationId xmlns:p14="http://schemas.microsoft.com/office/powerpoint/2010/main" val="245581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Autofit/>
          </a:bodyPr>
          <a:lstStyle/>
          <a:p>
            <a:pPr algn="ctr"/>
            <a:r>
              <a:rPr lang="en-US" sz="3600" b="1">
                <a:latin typeface="Segoe UI"/>
                <a:cs typeface="Arial"/>
              </a:rPr>
              <a:t>Special Education Priorities</a:t>
            </a:r>
            <a:br>
              <a:rPr lang="en-US" sz="3600" b="1">
                <a:latin typeface="Segoe UI"/>
                <a:cs typeface="Arial"/>
              </a:rPr>
            </a:br>
            <a:r>
              <a:rPr lang="en-US" sz="3600" b="1">
                <a:latin typeface="Segoe UI"/>
                <a:cs typeface="Arial"/>
              </a:rPr>
              <a:t>2024-2025</a:t>
            </a:r>
            <a:endParaRPr lang="en-US" sz="3600" b="1">
              <a:latin typeface="Segoe UI"/>
            </a:endParaRP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3068925614"/>
              </p:ext>
            </p:extLst>
          </p:nvPr>
        </p:nvGraphicFramePr>
        <p:xfrm>
          <a:off x="838200" y="2051277"/>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2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8D4C2-2B0D-4807-47F2-3A689F2DA99E}"/>
              </a:ext>
            </a:extLst>
          </p:cNvPr>
          <p:cNvSpPr>
            <a:spLocks noGrp="1"/>
          </p:cNvSpPr>
          <p:nvPr>
            <p:ph type="title"/>
          </p:nvPr>
        </p:nvSpPr>
        <p:spPr/>
        <p:txBody>
          <a:bodyPr>
            <a:normAutofit/>
          </a:bodyPr>
          <a:lstStyle/>
          <a:p>
            <a:r>
              <a:rPr lang="en-US">
                <a:latin typeface="Segoe UI Semibold"/>
                <a:cs typeface="Arial"/>
              </a:rPr>
              <a:t>OSEP Monitoring Review</a:t>
            </a:r>
          </a:p>
        </p:txBody>
      </p:sp>
      <p:sp>
        <p:nvSpPr>
          <p:cNvPr id="2" name="Content Placeholder 1">
            <a:extLst>
              <a:ext uri="{FF2B5EF4-FFF2-40B4-BE49-F238E27FC236}">
                <a16:creationId xmlns:a16="http://schemas.microsoft.com/office/drawing/2014/main" id="{CD6AC2DE-F4A6-A3AB-A33B-26601A62F0F3}"/>
              </a:ext>
            </a:extLst>
          </p:cNvPr>
          <p:cNvSpPr>
            <a:spLocks noGrp="1"/>
          </p:cNvSpPr>
          <p:nvPr>
            <p:ph idx="1"/>
          </p:nvPr>
        </p:nvSpPr>
        <p:spPr>
          <a:xfrm>
            <a:off x="838200" y="2064898"/>
            <a:ext cx="10515600" cy="4074645"/>
          </a:xfrm>
        </p:spPr>
        <p:txBody>
          <a:bodyPr vert="horz" lIns="91440" tIns="45720" rIns="91440" bIns="45720" rtlCol="0" anchor="t">
            <a:normAutofit fontScale="92500"/>
          </a:bodyPr>
          <a:lstStyle/>
          <a:p>
            <a:r>
              <a:rPr lang="en-US">
                <a:latin typeface="Segoe UI"/>
                <a:ea typeface="Aptos" panose="020B0004020202020204" pitchFamily="34" charset="0"/>
                <a:cs typeface="Arial"/>
              </a:rPr>
              <a:t>DESE</a:t>
            </a:r>
            <a:r>
              <a:rPr lang="en-US" sz="2800">
                <a:effectLst/>
                <a:latin typeface="Segoe UI"/>
                <a:ea typeface="Aptos" panose="020B0004020202020204" pitchFamily="34" charset="0"/>
                <a:cs typeface="Arial"/>
              </a:rPr>
              <a:t> received a letter from the United States Department of Education’s Office of Special Education Programs (OSEP) in response to</a:t>
            </a:r>
            <a:r>
              <a:rPr lang="en-US">
                <a:latin typeface="Segoe UI"/>
                <a:ea typeface="Aptos" panose="020B0004020202020204" pitchFamily="34" charset="0"/>
                <a:cs typeface="Arial"/>
              </a:rPr>
              <a:t> targeted</a:t>
            </a:r>
            <a:r>
              <a:rPr lang="en-US" sz="2800">
                <a:effectLst/>
                <a:latin typeface="Segoe UI"/>
                <a:ea typeface="Aptos" panose="020B0004020202020204" pitchFamily="34" charset="0"/>
                <a:cs typeface="Arial"/>
              </a:rPr>
              <a:t> monitoring activities conducted in February and March 2024.</a:t>
            </a:r>
          </a:p>
          <a:p>
            <a:r>
              <a:rPr lang="en-US">
                <a:latin typeface="Segoe UI"/>
                <a:ea typeface="Aptos" panose="020B0004020202020204" pitchFamily="34" charset="0"/>
                <a:cs typeface="Arial"/>
              </a:rPr>
              <a:t>The</a:t>
            </a:r>
            <a:r>
              <a:rPr lang="en-US" sz="2800">
                <a:effectLst/>
                <a:latin typeface="Segoe UI"/>
                <a:ea typeface="Aptos" panose="020B0004020202020204" pitchFamily="34" charset="0"/>
                <a:cs typeface="Arial"/>
              </a:rPr>
              <a:t> letter</a:t>
            </a:r>
            <a:r>
              <a:rPr lang="en-US">
                <a:latin typeface="Segoe UI"/>
                <a:ea typeface="Aptos" panose="020B0004020202020204" pitchFamily="34" charset="0"/>
                <a:cs typeface="Arial"/>
              </a:rPr>
              <a:t> is</a:t>
            </a:r>
            <a:r>
              <a:rPr lang="en-US" sz="2800">
                <a:effectLst/>
                <a:latin typeface="Segoe UI"/>
                <a:ea typeface="Aptos" panose="020B0004020202020204" pitchFamily="34" charset="0"/>
                <a:cs typeface="Arial"/>
              </a:rPr>
              <a:t> publicly posted on </a:t>
            </a:r>
            <a:r>
              <a:rPr lang="en-US" sz="2800" u="sng">
                <a:solidFill>
                  <a:srgbClr val="0563C1"/>
                </a:solidFill>
                <a:effectLst/>
                <a:latin typeface="Segoe UI"/>
                <a:ea typeface="Aptos" panose="020B0004020202020204" pitchFamily="34" charset="0"/>
                <a:cs typeface="Arial"/>
                <a:hlinkClick r:id="rId3"/>
              </a:rPr>
              <a:t>OSEP’s website</a:t>
            </a:r>
            <a:r>
              <a:rPr lang="en-US" sz="2800">
                <a:effectLst/>
                <a:latin typeface="Segoe UI"/>
                <a:ea typeface="Aptos" panose="020B0004020202020204" pitchFamily="34" charset="0"/>
                <a:cs typeface="Arial"/>
              </a:rPr>
              <a:t>,</a:t>
            </a:r>
            <a:r>
              <a:rPr lang="en-US">
                <a:latin typeface="Segoe UI"/>
                <a:ea typeface="Aptos" panose="020B0004020202020204" pitchFamily="34" charset="0"/>
                <a:cs typeface="Arial"/>
              </a:rPr>
              <a:t> and on </a:t>
            </a:r>
            <a:r>
              <a:rPr lang="en-US" sz="2800">
                <a:effectLst/>
                <a:latin typeface="Segoe UI"/>
                <a:ea typeface="Aptos" panose="020B0004020202020204" pitchFamily="34" charset="0"/>
                <a:cs typeface="Arial"/>
              </a:rPr>
              <a:t>DESE’s </a:t>
            </a:r>
            <a:r>
              <a:rPr lang="en-US" sz="2800" u="sng">
                <a:solidFill>
                  <a:srgbClr val="0563C1"/>
                </a:solidFill>
                <a:effectLst/>
                <a:latin typeface="Segoe UI"/>
                <a:ea typeface="Aptos" panose="020B0004020202020204" pitchFamily="34" charset="0"/>
                <a:cs typeface="Arial"/>
                <a:hlinkClick r:id="rId4"/>
              </a:rPr>
              <a:t>Office of Special Education Programs (OSEP) - Special Education</a:t>
            </a:r>
            <a:r>
              <a:rPr lang="en-US" sz="2800">
                <a:effectLst/>
                <a:latin typeface="Segoe UI"/>
                <a:ea typeface="Aptos" panose="020B0004020202020204" pitchFamily="34" charset="0"/>
                <a:cs typeface="Arial"/>
              </a:rPr>
              <a:t> website. </a:t>
            </a:r>
          </a:p>
          <a:p>
            <a:r>
              <a:rPr lang="en-US">
                <a:latin typeface="Segoe UI"/>
                <a:ea typeface="Aptos" panose="020B0004020202020204" pitchFamily="34" charset="0"/>
                <a:cs typeface="Arial"/>
              </a:rPr>
              <a:t>OSEP</a:t>
            </a:r>
            <a:r>
              <a:rPr lang="en-US" sz="2800">
                <a:effectLst/>
                <a:latin typeface="Segoe UI"/>
                <a:ea typeface="Aptos" panose="020B0004020202020204" pitchFamily="34" charset="0"/>
                <a:cs typeface="Arial"/>
              </a:rPr>
              <a:t> </a:t>
            </a:r>
            <a:r>
              <a:rPr lang="en-US">
                <a:latin typeface="Segoe UI"/>
                <a:ea typeface="Aptos" panose="020B0004020202020204" pitchFamily="34" charset="0"/>
                <a:cs typeface="Arial"/>
              </a:rPr>
              <a:t>acknowledged the state's efforts to improve its systems of general supervision and implementation of IDEA Part B and</a:t>
            </a:r>
            <a:r>
              <a:rPr lang="en-US" sz="2800">
                <a:effectLst/>
                <a:latin typeface="Segoe UI"/>
                <a:ea typeface="Aptos" panose="020B0004020202020204" pitchFamily="34" charset="0"/>
                <a:cs typeface="Arial"/>
              </a:rPr>
              <a:t> identified certain areas of non-compliance in the state’s system of general supervision and </a:t>
            </a:r>
            <a:r>
              <a:rPr lang="en-US">
                <a:latin typeface="Segoe UI"/>
                <a:ea typeface="Aptos" panose="020B0004020202020204" pitchFamily="34" charset="0"/>
                <a:cs typeface="Arial"/>
              </a:rPr>
              <a:t>require corrective</a:t>
            </a:r>
            <a:r>
              <a:rPr lang="en-US" sz="2800">
                <a:effectLst/>
                <a:latin typeface="Segoe UI"/>
                <a:ea typeface="Aptos" panose="020B0004020202020204" pitchFamily="34" charset="0"/>
                <a:cs typeface="Arial"/>
              </a:rPr>
              <a:t> actions to be taken by DESE. </a:t>
            </a:r>
          </a:p>
          <a:p>
            <a:endParaRPr lang="en-US">
              <a:latin typeface="Segoe UI"/>
            </a:endParaRPr>
          </a:p>
        </p:txBody>
      </p:sp>
    </p:spTree>
    <p:extLst>
      <p:ext uri="{BB962C8B-B14F-4D97-AF65-F5344CB8AC3E}">
        <p14:creationId xmlns:p14="http://schemas.microsoft.com/office/powerpoint/2010/main" val="91839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48E0CC-9EF6-A692-8330-8423AC1DA41D}"/>
              </a:ext>
            </a:extLst>
          </p:cNvPr>
          <p:cNvSpPr>
            <a:spLocks noGrp="1"/>
          </p:cNvSpPr>
          <p:nvPr>
            <p:ph type="title"/>
          </p:nvPr>
        </p:nvSpPr>
        <p:spPr/>
        <p:txBody>
          <a:bodyPr/>
          <a:lstStyle/>
          <a:p>
            <a:r>
              <a:rPr lang="en-US" b="1">
                <a:latin typeface="Segoe UI Semibold"/>
                <a:cs typeface="Arial"/>
              </a:rPr>
              <a:t>Background – OSEP Monitoring</a:t>
            </a:r>
            <a:endParaRPr lang="en-US" b="1">
              <a:latin typeface="Segoe UI Semibold"/>
            </a:endParaRPr>
          </a:p>
        </p:txBody>
      </p:sp>
      <p:sp>
        <p:nvSpPr>
          <p:cNvPr id="2" name="Content Placeholder 1">
            <a:extLst>
              <a:ext uri="{FF2B5EF4-FFF2-40B4-BE49-F238E27FC236}">
                <a16:creationId xmlns:a16="http://schemas.microsoft.com/office/drawing/2014/main" id="{B9A14D64-B5FB-8067-BD98-0D4415274934}"/>
              </a:ext>
            </a:extLst>
          </p:cNvPr>
          <p:cNvSpPr>
            <a:spLocks noGrp="1"/>
          </p:cNvSpPr>
          <p:nvPr>
            <p:ph idx="1"/>
          </p:nvPr>
        </p:nvSpPr>
        <p:spPr/>
        <p:txBody>
          <a:bodyPr vert="horz" lIns="91440" tIns="45720" rIns="91440" bIns="45720" rtlCol="0" anchor="t">
            <a:noAutofit/>
          </a:bodyPr>
          <a:lstStyle/>
          <a:p>
            <a:pPr>
              <a:lnSpc>
                <a:spcPct val="105000"/>
              </a:lnSpc>
              <a:spcAft>
                <a:spcPts val="800"/>
              </a:spcAft>
            </a:pPr>
            <a:r>
              <a:rPr lang="en-US" sz="2600">
                <a:effectLst/>
                <a:latin typeface="Segoe UI"/>
                <a:ea typeface="Aptos" panose="020B0004020202020204" pitchFamily="34" charset="0"/>
                <a:cs typeface="Arial"/>
              </a:rPr>
              <a:t>OSEP assesses state educational agencies </a:t>
            </a:r>
            <a:r>
              <a:rPr lang="en-US" sz="2600">
                <a:latin typeface="Segoe UI"/>
                <a:ea typeface="Aptos" panose="020B0004020202020204" pitchFamily="34" charset="0"/>
                <a:cs typeface="Arial"/>
              </a:rPr>
              <a:t>(SEAs) on</a:t>
            </a:r>
            <a:r>
              <a:rPr lang="en-US" sz="2600">
                <a:effectLst/>
                <a:latin typeface="Segoe UI"/>
                <a:ea typeface="Aptos" panose="020B0004020202020204" pitchFamily="34" charset="0"/>
                <a:cs typeface="Arial"/>
              </a:rPr>
              <a:t> their compliance with IDEA requirements and on outcomes for students with disabilities.</a:t>
            </a:r>
          </a:p>
          <a:p>
            <a:pPr>
              <a:lnSpc>
                <a:spcPct val="105000"/>
              </a:lnSpc>
              <a:spcAft>
                <a:spcPts val="800"/>
              </a:spcAft>
            </a:pPr>
            <a:r>
              <a:rPr lang="en-US" sz="2600">
                <a:effectLst/>
                <a:latin typeface="Segoe UI"/>
                <a:ea typeface="Aptos" panose="020B0004020202020204" pitchFamily="34" charset="0"/>
                <a:cs typeface="Arial"/>
              </a:rPr>
              <a:t>Every year, OSEP reviews specific elements and outcome data from each SEA and issues an annual determination. In June 2024, </a:t>
            </a:r>
            <a:r>
              <a:rPr lang="en-US" sz="2600" u="sng">
                <a:solidFill>
                  <a:srgbClr val="0563C1"/>
                </a:solidFill>
                <a:effectLst/>
                <a:latin typeface="Segoe UI"/>
                <a:ea typeface="Aptos" panose="020B0004020202020204" pitchFamily="34" charset="0"/>
                <a:cs typeface="Arial"/>
                <a:hlinkClick r:id="rId2"/>
              </a:rPr>
              <a:t>DESE received a “Meet Requirements” determination</a:t>
            </a:r>
            <a:r>
              <a:rPr lang="en-US" sz="2600">
                <a:effectLst/>
                <a:latin typeface="Segoe UI"/>
                <a:ea typeface="Aptos" panose="020B0004020202020204" pitchFamily="34" charset="0"/>
                <a:cs typeface="Arial"/>
              </a:rPr>
              <a:t> on its annual determination for the sixth consecutive year.</a:t>
            </a:r>
            <a:r>
              <a:rPr lang="en-US" sz="2600">
                <a:latin typeface="Segoe UI"/>
                <a:ea typeface="Aptos" panose="020B0004020202020204" pitchFamily="34" charset="0"/>
                <a:cs typeface="Arial"/>
              </a:rPr>
              <a:t> </a:t>
            </a:r>
            <a:r>
              <a:rPr lang="en-US" sz="2600">
                <a:effectLst/>
                <a:latin typeface="Segoe UI"/>
                <a:ea typeface="Aptos" panose="020B0004020202020204" pitchFamily="34" charset="0"/>
                <a:cs typeface="Arial"/>
              </a:rPr>
              <a:t>Only</a:t>
            </a:r>
            <a:r>
              <a:rPr lang="en-US" sz="2600">
                <a:latin typeface="Segoe UI"/>
                <a:ea typeface="Aptos" panose="020B0004020202020204" pitchFamily="34" charset="0"/>
                <a:cs typeface="Arial"/>
              </a:rPr>
              <a:t> 9</a:t>
            </a:r>
            <a:r>
              <a:rPr lang="en-US" sz="2600">
                <a:effectLst/>
                <a:latin typeface="Segoe UI"/>
                <a:ea typeface="Aptos" panose="020B0004020202020204" pitchFamily="34" charset="0"/>
                <a:cs typeface="Arial"/>
              </a:rPr>
              <a:t> other states have consistently received Meets </a:t>
            </a:r>
            <a:r>
              <a:rPr lang="en-US" sz="2600">
                <a:latin typeface="Segoe UI"/>
                <a:ea typeface="Aptos" panose="020B0004020202020204" pitchFamily="34" charset="0"/>
                <a:cs typeface="Arial"/>
              </a:rPr>
              <a:t>Requirements over those six years.</a:t>
            </a:r>
            <a:endParaRPr lang="en-US" sz="2600">
              <a:effectLst/>
              <a:latin typeface="Segoe UI"/>
              <a:ea typeface="Aptos" panose="020B0004020202020204" pitchFamily="34" charset="0"/>
              <a:cs typeface="Arial"/>
            </a:endParaRPr>
          </a:p>
          <a:p>
            <a:pPr>
              <a:lnSpc>
                <a:spcPct val="105000"/>
              </a:lnSpc>
              <a:spcAft>
                <a:spcPts val="800"/>
              </a:spcAft>
            </a:pPr>
            <a:r>
              <a:rPr lang="en-US" sz="2600">
                <a:latin typeface="Segoe UI"/>
                <a:ea typeface="Aptos" panose="020B0004020202020204" pitchFamily="34" charset="0"/>
                <a:cs typeface="Arial"/>
              </a:rPr>
              <a:t>OSEP</a:t>
            </a:r>
            <a:r>
              <a:rPr lang="en-US" sz="2600">
                <a:effectLst/>
                <a:latin typeface="Segoe UI"/>
                <a:ea typeface="Aptos" panose="020B0004020202020204" pitchFamily="34" charset="0"/>
                <a:cs typeface="Arial"/>
              </a:rPr>
              <a:t> conducts additional monitoring of </a:t>
            </a:r>
            <a:r>
              <a:rPr lang="en-US" sz="2600">
                <a:latin typeface="Segoe UI"/>
                <a:ea typeface="Aptos" panose="020B0004020202020204" pitchFamily="34" charset="0"/>
                <a:cs typeface="Arial"/>
              </a:rPr>
              <a:t>SEAs, including targeted monitoring the Differentiated Monitoring Reviews (DMS).</a:t>
            </a:r>
            <a:r>
              <a:rPr lang="en-US" sz="2600">
                <a:effectLst/>
                <a:latin typeface="Segoe UI"/>
                <a:ea typeface="Aptos" panose="020B0004020202020204" pitchFamily="34" charset="0"/>
                <a:cs typeface="Arial"/>
              </a:rPr>
              <a:t> </a:t>
            </a:r>
            <a:endParaRPr lang="en-US" sz="2600">
              <a:latin typeface="Segoe UI"/>
              <a:ea typeface="Aptos" panose="020B0004020202020204" pitchFamily="34" charset="0"/>
              <a:cs typeface="Arial"/>
            </a:endParaRPr>
          </a:p>
        </p:txBody>
      </p:sp>
    </p:spTree>
    <p:extLst>
      <p:ext uri="{BB962C8B-B14F-4D97-AF65-F5344CB8AC3E}">
        <p14:creationId xmlns:p14="http://schemas.microsoft.com/office/powerpoint/2010/main" val="393218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C0347-D64F-5755-125B-C5D733184E0D}"/>
              </a:ext>
            </a:extLst>
          </p:cNvPr>
          <p:cNvSpPr>
            <a:spLocks noGrp="1"/>
          </p:cNvSpPr>
          <p:nvPr>
            <p:ph type="title"/>
          </p:nvPr>
        </p:nvSpPr>
        <p:spPr/>
        <p:txBody>
          <a:bodyPr/>
          <a:lstStyle/>
          <a:p>
            <a:r>
              <a:rPr lang="en-US">
                <a:latin typeface="Segoe UI Semibold"/>
                <a:cs typeface="Arial"/>
              </a:rPr>
              <a:t>Actions Taken and Next Steps</a:t>
            </a:r>
          </a:p>
        </p:txBody>
      </p:sp>
      <p:sp>
        <p:nvSpPr>
          <p:cNvPr id="2" name="Content Placeholder 1">
            <a:extLst>
              <a:ext uri="{FF2B5EF4-FFF2-40B4-BE49-F238E27FC236}">
                <a16:creationId xmlns:a16="http://schemas.microsoft.com/office/drawing/2014/main" id="{13CDD3F4-1F79-1530-AC35-E9E76283CA26}"/>
              </a:ext>
            </a:extLst>
          </p:cNvPr>
          <p:cNvSpPr>
            <a:spLocks noGrp="1"/>
          </p:cNvSpPr>
          <p:nvPr>
            <p:ph idx="1"/>
          </p:nvPr>
        </p:nvSpPr>
        <p:spPr/>
        <p:txBody>
          <a:bodyPr vert="horz" lIns="91440" tIns="45720" rIns="91440" bIns="45720" rtlCol="0" anchor="t">
            <a:normAutofit fontScale="92500" lnSpcReduction="10000"/>
          </a:bodyPr>
          <a:lstStyle/>
          <a:p>
            <a:pPr marL="0">
              <a:lnSpc>
                <a:spcPct val="105000"/>
              </a:lnSpc>
              <a:spcAft>
                <a:spcPts val="800"/>
              </a:spcAft>
            </a:pPr>
            <a:r>
              <a:rPr lang="en-US" sz="2800">
                <a:effectLst/>
                <a:latin typeface="Segoe UI"/>
                <a:ea typeface="Aptos" panose="020B0004020202020204" pitchFamily="34" charset="0"/>
                <a:cs typeface="Arial"/>
              </a:rPr>
              <a:t>Prior to receipt of OSEP’s</a:t>
            </a:r>
            <a:r>
              <a:rPr lang="en-US">
                <a:latin typeface="Segoe UI"/>
                <a:ea typeface="Aptos" panose="020B0004020202020204" pitchFamily="34" charset="0"/>
                <a:cs typeface="Arial"/>
              </a:rPr>
              <a:t> letter</a:t>
            </a:r>
            <a:r>
              <a:rPr lang="en-US" sz="2800">
                <a:effectLst/>
                <a:latin typeface="Segoe UI"/>
                <a:ea typeface="Aptos" panose="020B0004020202020204" pitchFamily="34" charset="0"/>
                <a:cs typeface="Arial"/>
              </a:rPr>
              <a:t>, DESE had already taken steps to enhance its system of general supervision, including</a:t>
            </a:r>
            <a:r>
              <a:rPr lang="en-US">
                <a:latin typeface="Segoe UI"/>
                <a:ea typeface="Aptos" panose="020B0004020202020204" pitchFamily="34" charset="0"/>
                <a:cs typeface="Arial"/>
              </a:rPr>
              <a:t> updating</a:t>
            </a:r>
            <a:r>
              <a:rPr lang="en-US" sz="2800">
                <a:effectLst/>
                <a:latin typeface="Segoe UI"/>
                <a:ea typeface="Aptos" panose="020B0004020202020204" pitchFamily="34" charset="0"/>
                <a:cs typeface="Arial"/>
              </a:rPr>
              <a:t> </a:t>
            </a:r>
            <a:r>
              <a:rPr lang="en-US">
                <a:latin typeface="Segoe UI"/>
                <a:ea typeface="Aptos" panose="020B0004020202020204" pitchFamily="34" charset="0"/>
                <a:cs typeface="Arial"/>
              </a:rPr>
              <a:t>policies</a:t>
            </a:r>
            <a:r>
              <a:rPr lang="en-US" sz="2800">
                <a:effectLst/>
                <a:latin typeface="Segoe UI"/>
                <a:ea typeface="Aptos" panose="020B0004020202020204" pitchFamily="34" charset="0"/>
                <a:cs typeface="Arial"/>
              </a:rPr>
              <a:t> and hiring additional staff. </a:t>
            </a:r>
          </a:p>
          <a:p>
            <a:pPr marL="0">
              <a:lnSpc>
                <a:spcPct val="105000"/>
              </a:lnSpc>
              <a:spcAft>
                <a:spcPts val="800"/>
              </a:spcAft>
            </a:pPr>
            <a:r>
              <a:rPr lang="en-US" sz="2800">
                <a:effectLst/>
                <a:latin typeface="Segoe UI"/>
                <a:ea typeface="Aptos" panose="020B0004020202020204" pitchFamily="34" charset="0"/>
                <a:cs typeface="Arial"/>
              </a:rPr>
              <a:t>DESE </a:t>
            </a:r>
            <a:r>
              <a:rPr lang="en-US">
                <a:latin typeface="Segoe UI"/>
                <a:ea typeface="Aptos" panose="020B0004020202020204" pitchFamily="34" charset="0"/>
                <a:cs typeface="Arial"/>
              </a:rPr>
              <a:t>is already working</a:t>
            </a:r>
            <a:r>
              <a:rPr lang="en-US" sz="2800">
                <a:effectLst/>
                <a:latin typeface="Segoe UI"/>
                <a:ea typeface="Aptos" panose="020B0004020202020204" pitchFamily="34" charset="0"/>
                <a:cs typeface="Arial"/>
              </a:rPr>
              <a:t> to implement the corrective actions </a:t>
            </a:r>
            <a:r>
              <a:rPr lang="en-US">
                <a:latin typeface="Segoe UI"/>
                <a:ea typeface="Aptos" panose="020B0004020202020204" pitchFamily="34" charset="0"/>
                <a:cs typeface="Arial"/>
              </a:rPr>
              <a:t>required and will </a:t>
            </a:r>
            <a:r>
              <a:rPr lang="en-US" sz="2800">
                <a:effectLst/>
                <a:latin typeface="Segoe UI"/>
                <a:ea typeface="Aptos" panose="020B0004020202020204" pitchFamily="34" charset="0"/>
                <a:cs typeface="Arial"/>
              </a:rPr>
              <a:t>continue</a:t>
            </a:r>
            <a:r>
              <a:rPr lang="en-US">
                <a:latin typeface="Segoe UI"/>
                <a:ea typeface="Aptos" panose="020B0004020202020204" pitchFamily="34" charset="0"/>
                <a:cs typeface="Arial"/>
              </a:rPr>
              <a:t> its</a:t>
            </a:r>
            <a:r>
              <a:rPr lang="en-US" sz="2800">
                <a:effectLst/>
                <a:latin typeface="Segoe UI"/>
                <a:ea typeface="Aptos" panose="020B0004020202020204" pitchFamily="34" charset="0"/>
                <a:cs typeface="Arial"/>
              </a:rPr>
              <a:t> ongoing improvement efforts. </a:t>
            </a:r>
          </a:p>
          <a:p>
            <a:r>
              <a:rPr lang="en-US" sz="2800">
                <a:effectLst/>
                <a:latin typeface="Segoe UI"/>
                <a:ea typeface="Aptos" panose="020B0004020202020204" pitchFamily="34" charset="0"/>
                <a:cs typeface="Arial"/>
              </a:rPr>
              <a:t>The corrective </a:t>
            </a:r>
            <a:r>
              <a:rPr lang="en-US">
                <a:latin typeface="Segoe UI"/>
                <a:ea typeface="Aptos" panose="020B0004020202020204" pitchFamily="34" charset="0"/>
                <a:cs typeface="Arial"/>
              </a:rPr>
              <a:t>actions required will</a:t>
            </a:r>
            <a:r>
              <a:rPr lang="en-US" sz="2800">
                <a:effectLst/>
                <a:latin typeface="Segoe UI"/>
                <a:ea typeface="Aptos" panose="020B0004020202020204" pitchFamily="34" charset="0"/>
                <a:cs typeface="Arial"/>
              </a:rPr>
              <a:t> not reduce the level of IDEA funding provided for serving students with disabilities. </a:t>
            </a:r>
            <a:endParaRPr lang="en-US">
              <a:latin typeface="Segoe UI"/>
              <a:ea typeface="Aptos" panose="020B0004020202020204" pitchFamily="34" charset="0"/>
              <a:cs typeface="Arial"/>
            </a:endParaRPr>
          </a:p>
          <a:p>
            <a:r>
              <a:rPr lang="en-US" sz="2800">
                <a:effectLst/>
                <a:latin typeface="Segoe UI"/>
                <a:ea typeface="Aptos" panose="020B0004020202020204" pitchFamily="34" charset="0"/>
                <a:cs typeface="Arial"/>
              </a:rPr>
              <a:t>DESE will continue to work closely with schools and districts on strengthening our system for special education. </a:t>
            </a:r>
            <a:endParaRPr lang="en-US">
              <a:latin typeface="Segoe UI"/>
            </a:endParaRPr>
          </a:p>
          <a:p>
            <a:endParaRPr lang="en-US" sz="2800">
              <a:effectLst/>
              <a:latin typeface="Segoe UI"/>
              <a:ea typeface="Aptos" panose="020B0004020202020204" pitchFamily="34" charset="0"/>
            </a:endParaRPr>
          </a:p>
          <a:p>
            <a:endParaRPr lang="en-US" sz="2800">
              <a:effectLst/>
              <a:latin typeface="Segoe UI"/>
              <a:ea typeface="Aptos" panose="020B0004020202020204" pitchFamily="34" charset="0"/>
            </a:endParaRPr>
          </a:p>
          <a:p>
            <a:endParaRPr lang="en-US">
              <a:latin typeface="Segoe UI"/>
            </a:endParaRPr>
          </a:p>
        </p:txBody>
      </p:sp>
    </p:spTree>
    <p:extLst>
      <p:ext uri="{BB962C8B-B14F-4D97-AF65-F5344CB8AC3E}">
        <p14:creationId xmlns:p14="http://schemas.microsoft.com/office/powerpoint/2010/main" val="131713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Bettencourt, Helene H. (DESE)</DisplayName>
        <AccountId>18</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B76F54-9B52-4FF0-9E22-CE6DA4D141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6cc6ac48-9972-4fdd-8495-0ab5ba7fdac9"/>
    <ds:schemaRef ds:uri="c7223b7f-d29a-40a7-89e9-7fcbaea795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TotalTime>
  <Words>2643</Words>
  <Application>Microsoft Office PowerPoint</Application>
  <PresentationFormat>Widescreen</PresentationFormat>
  <Paragraphs>274</Paragraphs>
  <Slides>46</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Arial,Sans-Serif</vt:lpstr>
      <vt:lpstr>Segoe</vt:lpstr>
      <vt:lpstr>Segoe SemiBold</vt:lpstr>
      <vt:lpstr>Symbol,Sans-Serif</vt:lpstr>
      <vt:lpstr>Aptos</vt:lpstr>
      <vt:lpstr>Arial</vt:lpstr>
      <vt:lpstr>Calibri</vt:lpstr>
      <vt:lpstr>Courier New</vt:lpstr>
      <vt:lpstr>Segoe UI</vt:lpstr>
      <vt:lpstr>Segoe UI Semibold</vt:lpstr>
      <vt:lpstr>Wingdings</vt:lpstr>
      <vt:lpstr>Office Theme</vt:lpstr>
      <vt:lpstr>1_Office Theme</vt:lpstr>
      <vt:lpstr>Special Education         Leaders Meeting </vt:lpstr>
      <vt:lpstr>Our Commonwealth’s Educational Vision  for All Students</vt:lpstr>
      <vt:lpstr>Today’s Agenda</vt:lpstr>
      <vt:lpstr>General Supervision</vt:lpstr>
      <vt:lpstr>Components of General Supervision</vt:lpstr>
      <vt:lpstr>Special Education Priorities 2024-2025</vt:lpstr>
      <vt:lpstr>OSEP Monitoring Review</vt:lpstr>
      <vt:lpstr>Background – OSEP Monitoring</vt:lpstr>
      <vt:lpstr>Actions Taken and Next Steps</vt:lpstr>
      <vt:lpstr>ESEA New Guidance</vt:lpstr>
      <vt:lpstr>Special Education Updates</vt:lpstr>
      <vt:lpstr>State Agency Collaboration</vt:lpstr>
      <vt:lpstr>Interagency Review Team (IRT)</vt:lpstr>
      <vt:lpstr>Interagency Review Team (IRT)</vt:lpstr>
      <vt:lpstr>When to refer to IRT? </vt:lpstr>
      <vt:lpstr>Department (DESE) Collaboration</vt:lpstr>
      <vt:lpstr>Paraeducator  E-Learning Modules</vt:lpstr>
      <vt:lpstr>The Need</vt:lpstr>
      <vt:lpstr>The Process: Module Design</vt:lpstr>
      <vt:lpstr>The Resources: www.doe.mass.edu/pd/paraeducator</vt:lpstr>
      <vt:lpstr>PowerPoint Presentation</vt:lpstr>
      <vt:lpstr>PowerPoint Presentation</vt:lpstr>
      <vt:lpstr>All modules feature Massachusetts paraeducators  speaking about their experiences in the role.</vt:lpstr>
      <vt:lpstr>The E-Learning Modules</vt:lpstr>
      <vt:lpstr>Next Steps and Your Input</vt:lpstr>
      <vt:lpstr>DESE Updates</vt:lpstr>
      <vt:lpstr>Early Childhood (EC) Transition Collaborative Convenings</vt:lpstr>
      <vt:lpstr>Pyramid Model Implementation Data System Community of Practice</vt:lpstr>
      <vt:lpstr>PowerPoint Presentation</vt:lpstr>
      <vt:lpstr>Annual Special Education Determinations</vt:lpstr>
      <vt:lpstr>OSEP Requirements</vt:lpstr>
      <vt:lpstr>2023-24 Determination Rubric</vt:lpstr>
      <vt:lpstr>Rubric Limitations</vt:lpstr>
      <vt:lpstr>Moving to a Matrix</vt:lpstr>
      <vt:lpstr>Matrix Criteria</vt:lpstr>
      <vt:lpstr>Maintenance of Effort – FY25 Compliance</vt:lpstr>
      <vt:lpstr>Maintenance of Effort: Compliance</vt:lpstr>
      <vt:lpstr>FY24 &amp; 25 Proportionate Share for Equitable Services</vt:lpstr>
      <vt:lpstr>General Supervision: Financial Management and Monitoring</vt:lpstr>
      <vt:lpstr>GEMS Survey</vt:lpstr>
      <vt:lpstr>New IEP Updates</vt:lpstr>
      <vt:lpstr>FY2025 Fund Code 274</vt:lpstr>
      <vt:lpstr>Upcoming Meeting with IEP Vendors</vt:lpstr>
      <vt:lpstr>Information for Special Education Leaders</vt:lpstr>
      <vt:lpstr>Special Education Leaders Meetings 2024-2025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February 14, 2025</dc:title>
  <dc:creator>DESE</dc:creator>
  <cp:lastModifiedBy>Zou, Dong (EOE)</cp:lastModifiedBy>
  <cp:revision>5</cp:revision>
  <dcterms:created xsi:type="dcterms:W3CDTF">2022-10-11T20:32:22Z</dcterms:created>
  <dcterms:modified xsi:type="dcterms:W3CDTF">2025-02-18T20:23:14Z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18 2025 12:00AM</vt:lpwstr>
  </property>
</Properties>
</file>