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9D1_EC781A2F.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7" r:id="rId4"/>
    <p:sldMasterId id="2147483659" r:id="rId5"/>
  </p:sldMasterIdLst>
  <p:notesMasterIdLst>
    <p:notesMasterId r:id="rId38"/>
  </p:notesMasterIdLst>
  <p:handoutMasterIdLst>
    <p:handoutMasterId r:id="rId39"/>
  </p:handoutMasterIdLst>
  <p:sldIdLst>
    <p:sldId id="256" r:id="rId6"/>
    <p:sldId id="4857" r:id="rId7"/>
    <p:sldId id="4850" r:id="rId8"/>
    <p:sldId id="4852" r:id="rId9"/>
    <p:sldId id="4296" r:id="rId10"/>
    <p:sldId id="4643" r:id="rId11"/>
    <p:sldId id="4646" r:id="rId12"/>
    <p:sldId id="4549" r:id="rId13"/>
    <p:sldId id="4792" r:id="rId14"/>
    <p:sldId id="4829" r:id="rId15"/>
    <p:sldId id="4830" r:id="rId16"/>
    <p:sldId id="4831" r:id="rId17"/>
    <p:sldId id="4832" r:id="rId18"/>
    <p:sldId id="4833" r:id="rId19"/>
    <p:sldId id="4839" r:id="rId20"/>
    <p:sldId id="4840" r:id="rId21"/>
    <p:sldId id="4841" r:id="rId22"/>
    <p:sldId id="4842" r:id="rId23"/>
    <p:sldId id="4843" r:id="rId24"/>
    <p:sldId id="4845" r:id="rId25"/>
    <p:sldId id="4846" r:id="rId26"/>
    <p:sldId id="4848" r:id="rId27"/>
    <p:sldId id="4854" r:id="rId28"/>
    <p:sldId id="4849" r:id="rId29"/>
    <p:sldId id="4856" r:id="rId30"/>
    <p:sldId id="4822" r:id="rId31"/>
    <p:sldId id="4828" r:id="rId32"/>
    <p:sldId id="4853" r:id="rId33"/>
    <p:sldId id="4855" r:id="rId34"/>
    <p:sldId id="2513" r:id="rId35"/>
    <p:sldId id="4678" r:id="rId36"/>
    <p:sldId id="472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pecial Education Leaders Meeting" id="{E57ABBA1-C34A-4646-AA3C-8A22C89C46FA}">
          <p14:sldIdLst>
            <p14:sldId id="256"/>
            <p14:sldId id="4857"/>
            <p14:sldId id="4850"/>
            <p14:sldId id="4852"/>
            <p14:sldId id="4296"/>
            <p14:sldId id="4643"/>
            <p14:sldId id="4646"/>
            <p14:sldId id="4549"/>
            <p14:sldId id="4792"/>
            <p14:sldId id="4829"/>
            <p14:sldId id="4830"/>
            <p14:sldId id="4831"/>
            <p14:sldId id="4832"/>
            <p14:sldId id="4833"/>
            <p14:sldId id="4839"/>
            <p14:sldId id="4840"/>
            <p14:sldId id="4841"/>
            <p14:sldId id="4842"/>
            <p14:sldId id="4843"/>
            <p14:sldId id="4845"/>
            <p14:sldId id="4846"/>
            <p14:sldId id="4848"/>
            <p14:sldId id="4854"/>
            <p14:sldId id="4849"/>
            <p14:sldId id="4856"/>
            <p14:sldId id="4822"/>
            <p14:sldId id="4828"/>
            <p14:sldId id="4853"/>
            <p14:sldId id="4855"/>
            <p14:sldId id="2513"/>
            <p14:sldId id="4678"/>
            <p14:sldId id="472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D14806-901B-511F-B222-B84A12E5B7B8}" name="Alvarez, Iraida (DESE)" initials="A(" userId="S::iraida.j.alvarez@mass.gov::66b89c24-7507-40c7-9620-66ed0feaf784" providerId="AD"/>
  <p188:author id="{5935AF0D-C88F-DA02-7455-3D6A66FFDC33}" name="Fitzgerald, Patrick G. (DESE)" initials="F(" userId="S::patrick.g.fitzgerald2@mass.gov::53b36a70-9b83-456d-ba86-31a4afdf464c" providerId="AD"/>
  <p188:author id="{16D4B40F-AF8E-6D72-4C2D-CA4F5FC88935}" name="Rist, April K." initials="RAK" userId="S::April.K.Rist@mass.gov::4389eada-97b1-467b-82fe-16345834928a" providerId="AD"/>
  <p188:author id="{9A34F018-94B2-E907-BC0F-4F8DE8953067}" name="Castner, Kristin (DESE)" initials="C(" userId="S::kristin.castner@mass.gov::1d8d5ffd-bb00-4b2f-9ec9-0da637ba0a15" providerId="AD"/>
  <p188:author id="{E520E226-F2EC-D40E-12B4-83F25AB91404}" name="Varon, Joshua (DESE)" initials="JV" userId="S::Joshua.A.Varon@mass.gov::d58e4c59-4295-40f0-9f98-598fdb9a655c" providerId="AD"/>
  <p188:author id="{7D985033-141B-E2A0-27A1-431F440A3759}" name="Porter, Leah (DESE)" initials="PL" userId="S::leah.porter@mass.gov::b9a54e66-c459-4d83-a5f0-741f32e5e48b" providerId="AD"/>
  <p188:author id="{DB95473E-3799-72CB-965F-9EB89B56FFF3}" name="Daigle, Martha (DESE)" initials="MD" userId="S::Martha.S.Daigle@mass.gov::30cc7468-3554-4040-b5ec-110ac3e947d8" providerId="AD"/>
  <p188:author id="{A5F34446-3393-BAE8-FB62-0AD708AA3B1A}" name="Camacho, Jamie L. (DESE)" initials="C(" userId="S::jamie.l.camacho@mass.gov::21f49f1e-e593-4860-b32e-bdd5656b5338" providerId="AD"/>
  <p188:author id="{F0D0A25C-1152-AB87-4A03-191442AE67D4}" name="Daigle, Martha (DESE)" initials="DM" userId="S::martha.s.daigle@mass.gov::30cc7468-3554-4040-b5ec-110ac3e947d8" providerId="AD"/>
  <p188:author id="{94894E5E-0A84-FF29-A2B1-9B5096A830DA}" name="Senio, Theresa (DESE)" initials="S(" userId="S::theresa.senio@mass.gov::a4a87076-6e96-4fee-87e3-08e8e8a3bcd5" providerId="AD"/>
  <p188:author id="{9073805F-FBDA-A7B5-E1AA-1EF058F02B67}" name="Alvarez, Iraida (DESE)" initials="IA" userId="S::Iraida.J.Alvarez@mass.gov::66b89c24-7507-40c7-9620-66ed0feaf784" providerId="AD"/>
  <p188:author id="{C9186C62-F510-C18A-B9B0-F0C1EA853AFE}" name="Paulin, Amy (DESE)" initials="PA" userId="S::amy.paulin@mass.gov::413fd8f3-7766-456d-8089-880581646c74" providerId="AD"/>
  <p188:author id="{2DDAB86A-D521-A4F8-DC3C-FF0AD3E217C3}" name="Zalk, Jodie (DESE)" initials="ZJ(" userId="S::Jodie.L.Zalk@mass.gov::e1452584-4588-4fe8-8e76-c634323654f0" providerId="AD"/>
  <p188:author id="{EBE66E6D-C71D-7E53-AED5-A9D4DA1FE526}" name="Wakelin, Johanna (DESE)" initials="W(" userId="S::johanna.wakelin@mass.gov::861700f2-2647-4c79-b4e9-5d2ae7c7128a" providerId="AD"/>
  <p188:author id="{41499271-2D33-ED90-2441-AF2210F20A6F}" name="Rastogi-Kelly, Vandana (DESE)" initials="VR" userId="S::Vandana.R.Rastogi-Kelly@mass.gov::04ea3925-efd3-4cb6-91ff-2bb834262727" providerId="AD"/>
  <p188:author id="{34E2AC71-14A6-BAF0-FE8D-5B7FC4B39284}" name="Camacho, Jamie L. (DESE)" initials="" userId="S::Jamie.L.Camacho@mass.gov::21f49f1e-e593-4860-b32e-bdd5656b5338" providerId="AD"/>
  <p188:author id="{21FAD977-5F27-FE7B-1BCD-7C3C1E1C942B}" name="Wall, Lucy (DESE)" initials="WL" userId="S::lucy.a.wall@mass.gov::fa07faa1-2c68-42e2-a6fd-e0361f5ae0cd" providerId="AD"/>
  <p188:author id="{D60C3E80-35B2-95A9-65AF-9B57C825335C}" name="Tobey, Gregory (DESE)" initials="T(" userId="S::gregory.tobey@mass.gov::12968eda-ee05-4bb6-837b-2d6d4faa13b6" providerId="AD"/>
  <p188:author id="{AF2D2488-6CA3-B0C3-19DD-3D4B1279191F}" name="Roberts, Jannelle K. (DESE)" initials="JR" userId="S::Jannelle.K.Roberts@mass.gov::9334b947-3dcb-411a-8e7d-589c093a1d72" providerId="AD"/>
  <p188:author id="{4ED8E198-FC13-D569-2669-37EBEC834A14}" name="Tobey, Gregory (DESE)" initials="GT" userId="S::Gregory.Tobey@mass.gov::12968eda-ee05-4bb6-837b-2d6d4faa13b6" providerId="AD"/>
  <p188:author id="{D2B726C1-6B67-7C9B-17B0-EF1B90BE53D0}" name="Pelychaty, Robert (DESE)" initials="P(" userId="S::robert.pelychaty@mass.gov::4b7f82dc-9b90-4364-a63e-8be2ecd61eb5" providerId="AD"/>
  <p188:author id="{235849C4-A7A7-ECF8-4A34-1050FFF41A09}" name="Devine, Brian J (DESE)" initials="D(" userId="S::brianj.devine@mass.gov::346b85e1-426d-45fd-94c7-16db3526c885" providerId="AD"/>
  <p188:author id="{D638D6DF-AF41-6081-4A5E-249713589F40}" name="Thomas, Arabela (DESE)" initials="T(" userId="S::arabela.thomas@mass.gov::c61caa2c-bd09-41fa-982d-4db69e7cef18" providerId="AD"/>
  <p188:author id="{29FDBAE2-41D5-162A-6036-D4D0D463F883}" name="Wakelin, Johanna (DESE)" initials="JW" userId="S::Johanna.Wakelin@mass.gov::861700f2-2647-4c79-b4e9-5d2ae7c7128a" providerId="AD"/>
  <p188:author id="{656499E3-BA4D-B45B-EBEF-002C4371244D}" name="Fitzgerald, Patrick G. (DESE)" initials="" userId="S::Patrick.G.Fitzgerald2@mass.gov::53b36a70-9b83-456d-ba86-31a4afdf464c" providerId="AD"/>
  <p188:author id="{D7C264F7-7DD7-2006-D813-B710073AC89F}" name="Pelychaty, Robert (DESE)" initials="PR(" userId="S::Robert.Pelychaty@mass.gov::4b7f82dc-9b90-4364-a63e-8be2ecd61eb5" providerId="AD"/>
  <p188:author id="{6ABF01F9-5982-37E0-2D93-4071B6BB4D63}" name="LoDuca-Towne, Kelsey (DESE)" initials="L(" userId="S::kelsey.loduca-towne@mass.gov::f03be8ce-807a-4f33-8b2e-6128f35343e9" providerId="AD"/>
  <p188:author id="{4F08D7FB-1392-BA33-72FA-90F2B7A61763}" name="Mao, Yu-Ping (DESE)" initials="M(" userId="S::yu-ping.mao@mass.gov::8534b1b7-a0d5-4f47-86c1-c5d493c1640c" providerId="AD"/>
  <p188:author id="{DC4A43FD-FE63-3D2E-86A3-95514C23F009}" name="Arabela Thomas" initials="AT" userId="Arabela Thoma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1BA3"/>
    <a:srgbClr val="273E74"/>
    <a:srgbClr val="4948B6"/>
    <a:srgbClr val="000000"/>
    <a:srgbClr val="3647B6"/>
    <a:srgbClr val="8397E7"/>
    <a:srgbClr val="AFCBFD"/>
    <a:srgbClr val="93A9FF"/>
    <a:srgbClr val="86A9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0FC2DA-E976-B1DC-1EC4-939A2A992E08}" v="36" dt="2025-05-15T20:26:48.984"/>
    <p1510:client id="{3E707C06-6AD7-DD55-B821-0F6AE93850DE}" v="10" dt="2025-05-15T21:35:33.947"/>
    <p1510:client id="{91CA8F32-A8AB-5D4A-CA3C-FBED55E0AE8E}" v="61" dt="2025-05-15T13:25:17.878"/>
    <p1510:client id="{9A63FB41-F34E-AD1A-24B6-BD4BE30DC75A}" v="909" dt="2025-05-16T12:18:12.054"/>
    <p1510:client id="{A30AEE7B-DF47-B911-9AE9-256E9A53B9E7}" v="33" dt="2025-05-16T12:55:39.748"/>
    <p1510:client id="{AE7290C1-1D8E-4D60-9C4D-6DF5A8DCCA21}" v="144" dt="2025-05-16T12:56:39.954"/>
    <p1510:client id="{FD154508-E1A9-4C7D-8F20-1161FF4A6822}" v="1" dt="2025-05-15T12:58:04.8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168"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viewProps" Target="viewProps.xml"/></Relationships>
</file>

<file path=ppt/comments/modernComment_9D1_EC781A2F.xml><?xml version="1.0" encoding="utf-8"?>
<p188:cmLst xmlns:a="http://schemas.openxmlformats.org/drawingml/2006/main" xmlns:r="http://schemas.openxmlformats.org/officeDocument/2006/relationships" xmlns:p188="http://schemas.microsoft.com/office/powerpoint/2018/8/main">
  <p188:cm id="{CA9D96BE-7329-4077-A355-B04402A209C5}" authorId="{7FD14806-901B-511F-B222-B84A12E5B7B8}" created="2025-05-15T12:41:19.369">
    <ac:deMkLst xmlns:ac="http://schemas.microsoft.com/office/drawing/2013/main/command">
      <pc:docMk xmlns:pc="http://schemas.microsoft.com/office/powerpoint/2013/main/command"/>
      <pc:sldMk xmlns:pc="http://schemas.microsoft.com/office/powerpoint/2013/main/command" cId="3967293999" sldId="2513"/>
      <ac:spMk id="5" creationId="{15D72FAE-E9D9-4998-955B-CDF724199E15}"/>
    </ac:deMkLst>
    <p188:txBody>
      <a:bodyPr/>
      <a:lstStyle/>
      <a:p>
        <a:r>
          <a:rPr lang="en-US"/>
          <a:t>how do we set dates for next year?  Can we announce some of them now?  Also, should we solicit topics?</a:t>
        </a:r>
      </a:p>
    </p188:txBody>
  </p188:cm>
</p188:cmLst>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D062D1-F3DC-4263-8BAD-BEAE4CA9605A}" type="doc">
      <dgm:prSet loTypeId="urn:microsoft.com/office/officeart/2005/8/layout/vList5" loCatId="list" qsTypeId="urn:microsoft.com/office/officeart/2005/8/quickstyle/simple4" qsCatId="simple" csTypeId="urn:microsoft.com/office/officeart/2005/8/colors/accent1_5" csCatId="accent1" phldr="1"/>
      <dgm:spPr/>
      <dgm:t>
        <a:bodyPr/>
        <a:lstStyle/>
        <a:p>
          <a:endParaRPr lang="en-US"/>
        </a:p>
      </dgm:t>
    </dgm:pt>
    <dgm:pt modelId="{1F94F02E-84DA-488A-8233-C757AB16D772}">
      <dgm:prSet/>
      <dgm:spPr/>
      <dgm:t>
        <a:bodyPr/>
        <a:lstStyle/>
        <a:p>
          <a:pPr rtl="0"/>
          <a:r>
            <a:rPr lang="en-US">
              <a:latin typeface="Segoe UI Semibold"/>
            </a:rPr>
            <a:t>Learning experiences </a:t>
          </a:r>
          <a:endParaRPr lang="en-US"/>
        </a:p>
      </dgm:t>
    </dgm:pt>
    <dgm:pt modelId="{06C393C3-8ABB-4802-83D7-7E0091D17BD0}" type="parTrans" cxnId="{702F5C51-21EC-4524-8DD4-5907AC845585}">
      <dgm:prSet/>
      <dgm:spPr/>
      <dgm:t>
        <a:bodyPr/>
        <a:lstStyle/>
        <a:p>
          <a:endParaRPr lang="en-US"/>
        </a:p>
      </dgm:t>
    </dgm:pt>
    <dgm:pt modelId="{E5073497-CC86-41C3-8312-AF5256B79519}" type="sibTrans" cxnId="{702F5C51-21EC-4524-8DD4-5907AC845585}">
      <dgm:prSet/>
      <dgm:spPr/>
      <dgm:t>
        <a:bodyPr/>
        <a:lstStyle/>
        <a:p>
          <a:endParaRPr lang="en-US"/>
        </a:p>
      </dgm:t>
    </dgm:pt>
    <dgm:pt modelId="{813CD3F1-0C67-4EF6-AF87-6B2D96B21023}">
      <dgm:prSet phldr="0"/>
      <dgm:spPr/>
      <dgm:t>
        <a:bodyPr/>
        <a:lstStyle/>
        <a:p>
          <a:pPr rtl="0"/>
          <a:r>
            <a:rPr lang="en-US">
              <a:latin typeface="Segoe UI Semibold"/>
            </a:rPr>
            <a:t>Individualized supports</a:t>
          </a:r>
        </a:p>
      </dgm:t>
    </dgm:pt>
    <dgm:pt modelId="{163BC360-CAB2-4FEF-A3E2-45FFFF29C155}" type="parTrans" cxnId="{91C6CBC9-268F-4B70-BC7B-049DABCFB6B7}">
      <dgm:prSet/>
      <dgm:spPr/>
      <dgm:t>
        <a:bodyPr/>
        <a:lstStyle/>
        <a:p>
          <a:endParaRPr lang="en-US"/>
        </a:p>
      </dgm:t>
    </dgm:pt>
    <dgm:pt modelId="{DB4B8CDA-9818-41DB-9379-F6B8C409B128}" type="sibTrans" cxnId="{91C6CBC9-268F-4B70-BC7B-049DABCFB6B7}">
      <dgm:prSet/>
      <dgm:spPr/>
      <dgm:t>
        <a:bodyPr/>
        <a:lstStyle/>
        <a:p>
          <a:endParaRPr lang="en-US"/>
        </a:p>
      </dgm:t>
    </dgm:pt>
    <dgm:pt modelId="{F2C021AD-CFDA-4326-92BF-3C3C8AF7BA65}">
      <dgm:prSet phldr="0"/>
      <dgm:spPr/>
      <dgm:t>
        <a:bodyPr/>
        <a:lstStyle/>
        <a:p>
          <a:pPr rtl="0"/>
          <a:endParaRPr lang="en-US">
            <a:latin typeface="Segoe UI Semibold"/>
          </a:endParaRPr>
        </a:p>
      </dgm:t>
    </dgm:pt>
    <dgm:pt modelId="{CABDA3CF-5DDC-4D70-9A6A-501E5B2FE304}" type="parTrans" cxnId="{E6E467A3-9B00-4BA2-95FC-8CA0947D05DF}">
      <dgm:prSet/>
      <dgm:spPr/>
      <dgm:t>
        <a:bodyPr/>
        <a:lstStyle/>
        <a:p>
          <a:endParaRPr lang="en-US"/>
        </a:p>
      </dgm:t>
    </dgm:pt>
    <dgm:pt modelId="{FE5A694F-9A5D-43ED-8462-8528C1B6F6B7}" type="sibTrans" cxnId="{E6E467A3-9B00-4BA2-95FC-8CA0947D05DF}">
      <dgm:prSet/>
      <dgm:spPr/>
      <dgm:t>
        <a:bodyPr/>
        <a:lstStyle/>
        <a:p>
          <a:endParaRPr lang="en-US"/>
        </a:p>
      </dgm:t>
    </dgm:pt>
    <dgm:pt modelId="{F1665EAF-200B-4642-8060-35F2BFE264B6}">
      <dgm:prSet phldr="0"/>
      <dgm:spPr/>
      <dgm:t>
        <a:bodyPr/>
        <a:lstStyle/>
        <a:p>
          <a:pPr rtl="0"/>
          <a:r>
            <a:rPr lang="en-US">
              <a:latin typeface="Segoe UI Semibold"/>
            </a:rPr>
            <a:t>Enable students to excel at grade level or beyond</a:t>
          </a:r>
        </a:p>
      </dgm:t>
    </dgm:pt>
    <dgm:pt modelId="{FA43F632-8684-4E04-97E7-9E1CB9F61882}" type="parTrans" cxnId="{C39CFD7A-AE50-4592-84B8-E15AFA762C46}">
      <dgm:prSet/>
      <dgm:spPr/>
      <dgm:t>
        <a:bodyPr/>
        <a:lstStyle/>
        <a:p>
          <a:endParaRPr lang="en-US"/>
        </a:p>
      </dgm:t>
    </dgm:pt>
    <dgm:pt modelId="{390F6B6C-7881-4A23-80B0-00034D83FFE5}" type="sibTrans" cxnId="{C39CFD7A-AE50-4592-84B8-E15AFA762C46}">
      <dgm:prSet/>
      <dgm:spPr/>
      <dgm:t>
        <a:bodyPr/>
        <a:lstStyle/>
        <a:p>
          <a:endParaRPr lang="en-US"/>
        </a:p>
      </dgm:t>
    </dgm:pt>
    <dgm:pt modelId="{9D2F1245-0B8C-4729-9C8E-AEA6AF8C9C28}">
      <dgm:prSet phldr="0"/>
      <dgm:spPr/>
      <dgm:t>
        <a:bodyPr/>
        <a:lstStyle/>
        <a:p>
          <a:pPr rtl="0"/>
          <a:r>
            <a:rPr lang="en-US" b="1">
              <a:latin typeface="Segoe UI Semibold"/>
            </a:rPr>
            <a:t>Are relevant, real-world and interactive</a:t>
          </a:r>
        </a:p>
      </dgm:t>
    </dgm:pt>
    <dgm:pt modelId="{935CC867-93F4-4748-A214-97F67CDE4D1C}" type="parTrans" cxnId="{D79EFF83-ECE1-45AA-B4AD-29F02E445669}">
      <dgm:prSet/>
      <dgm:spPr/>
      <dgm:t>
        <a:bodyPr/>
        <a:lstStyle/>
        <a:p>
          <a:endParaRPr lang="en-US"/>
        </a:p>
      </dgm:t>
    </dgm:pt>
    <dgm:pt modelId="{DC07AFA7-58AF-46AD-B735-A2D40C4C7A6F}" type="sibTrans" cxnId="{D79EFF83-ECE1-45AA-B4AD-29F02E445669}">
      <dgm:prSet/>
      <dgm:spPr/>
      <dgm:t>
        <a:bodyPr/>
        <a:lstStyle/>
        <a:p>
          <a:endParaRPr lang="en-US"/>
        </a:p>
      </dgm:t>
    </dgm:pt>
    <dgm:pt modelId="{7FA09CBD-794A-4593-90A4-D19EFC5531BF}">
      <dgm:prSet phldr="0"/>
      <dgm:spPr/>
      <dgm:t>
        <a:bodyPr/>
        <a:lstStyle/>
        <a:p>
          <a:pPr rtl="0"/>
          <a:r>
            <a:rPr lang="en-US">
              <a:latin typeface="Segoe UI Semibold"/>
            </a:rPr>
            <a:t>Are known and valued</a:t>
          </a:r>
          <a:endParaRPr lang="en-US"/>
        </a:p>
      </dgm:t>
    </dgm:pt>
    <dgm:pt modelId="{DD1242A7-B1D5-42F1-AEB8-5C1146A98A08}" type="parTrans" cxnId="{5128FC6E-1BCD-4513-B3A3-06989F66DBB3}">
      <dgm:prSet/>
      <dgm:spPr/>
      <dgm:t>
        <a:bodyPr/>
        <a:lstStyle/>
        <a:p>
          <a:endParaRPr lang="en-US"/>
        </a:p>
      </dgm:t>
    </dgm:pt>
    <dgm:pt modelId="{15AE3407-E5E5-4D7B-9ED5-81EE2AAFD8FC}" type="sibTrans" cxnId="{5128FC6E-1BCD-4513-B3A3-06989F66DBB3}">
      <dgm:prSet/>
      <dgm:spPr/>
      <dgm:t>
        <a:bodyPr/>
        <a:lstStyle/>
        <a:p>
          <a:endParaRPr lang="en-US"/>
        </a:p>
      </dgm:t>
    </dgm:pt>
    <dgm:pt modelId="{12EC3B2D-F98E-4846-8061-8B163FF513D5}">
      <dgm:prSet phldr="0"/>
      <dgm:spPr/>
      <dgm:t>
        <a:bodyPr/>
        <a:lstStyle/>
        <a:p>
          <a:pPr rtl="0"/>
          <a:r>
            <a:rPr lang="en-US">
              <a:latin typeface="Segoe UI Semibold"/>
            </a:rPr>
            <a:t>All students</a:t>
          </a:r>
          <a:endParaRPr lang="en-US"/>
        </a:p>
      </dgm:t>
    </dgm:pt>
    <dgm:pt modelId="{A8DABF0D-61DC-4657-9657-2F33FCB7ABF1}" type="parTrans" cxnId="{3BB2D53B-0A8D-41B0-803E-EA65CCFE2310}">
      <dgm:prSet/>
      <dgm:spPr/>
      <dgm:t>
        <a:bodyPr/>
        <a:lstStyle/>
        <a:p>
          <a:endParaRPr lang="en-US"/>
        </a:p>
      </dgm:t>
    </dgm:pt>
    <dgm:pt modelId="{69DA7ADC-7557-4C30-8AC8-63BEC6EDA9A9}" type="sibTrans" cxnId="{3BB2D53B-0A8D-41B0-803E-EA65CCFE2310}">
      <dgm:prSet/>
      <dgm:spPr/>
      <dgm:t>
        <a:bodyPr/>
        <a:lstStyle/>
        <a:p>
          <a:endParaRPr lang="en-US"/>
        </a:p>
      </dgm:t>
    </dgm:pt>
    <dgm:pt modelId="{BC7D68AB-5F7E-420E-AC2E-2191FA48BFDD}" type="pres">
      <dgm:prSet presAssocID="{95D062D1-F3DC-4263-8BAD-BEAE4CA9605A}" presName="Name0" presStyleCnt="0">
        <dgm:presLayoutVars>
          <dgm:dir/>
          <dgm:animLvl val="lvl"/>
          <dgm:resizeHandles val="exact"/>
        </dgm:presLayoutVars>
      </dgm:prSet>
      <dgm:spPr/>
    </dgm:pt>
    <dgm:pt modelId="{0EEE1D3B-39F7-4353-B367-34CB4B76A6F7}" type="pres">
      <dgm:prSet presAssocID="{12EC3B2D-F98E-4846-8061-8B163FF513D5}" presName="linNode" presStyleCnt="0"/>
      <dgm:spPr/>
    </dgm:pt>
    <dgm:pt modelId="{C625CF21-C0CE-427C-856C-6DE7A8B33D8A}" type="pres">
      <dgm:prSet presAssocID="{12EC3B2D-F98E-4846-8061-8B163FF513D5}" presName="parentText" presStyleLbl="node1" presStyleIdx="0" presStyleCnt="3">
        <dgm:presLayoutVars>
          <dgm:chMax val="1"/>
          <dgm:bulletEnabled val="1"/>
        </dgm:presLayoutVars>
      </dgm:prSet>
      <dgm:spPr/>
    </dgm:pt>
    <dgm:pt modelId="{E6BA565F-CD1D-4E57-91BF-B572B93D1BBF}" type="pres">
      <dgm:prSet presAssocID="{12EC3B2D-F98E-4846-8061-8B163FF513D5}" presName="descendantText" presStyleLbl="alignAccFollowNode1" presStyleIdx="0" presStyleCnt="3">
        <dgm:presLayoutVars>
          <dgm:bulletEnabled val="1"/>
        </dgm:presLayoutVars>
      </dgm:prSet>
      <dgm:spPr/>
    </dgm:pt>
    <dgm:pt modelId="{7BA36A3C-646E-4DF4-ADAA-EE3F3F6271E9}" type="pres">
      <dgm:prSet presAssocID="{69DA7ADC-7557-4C30-8AC8-63BEC6EDA9A9}" presName="sp" presStyleCnt="0"/>
      <dgm:spPr/>
    </dgm:pt>
    <dgm:pt modelId="{78FC027B-396B-45D7-96BB-28FADC408A83}" type="pres">
      <dgm:prSet presAssocID="{1F94F02E-84DA-488A-8233-C757AB16D772}" presName="linNode" presStyleCnt="0"/>
      <dgm:spPr/>
    </dgm:pt>
    <dgm:pt modelId="{24CED813-7888-430C-AFDB-9D3A24B568CB}" type="pres">
      <dgm:prSet presAssocID="{1F94F02E-84DA-488A-8233-C757AB16D772}" presName="parentText" presStyleLbl="node1" presStyleIdx="1" presStyleCnt="3">
        <dgm:presLayoutVars>
          <dgm:chMax val="1"/>
          <dgm:bulletEnabled val="1"/>
        </dgm:presLayoutVars>
      </dgm:prSet>
      <dgm:spPr/>
    </dgm:pt>
    <dgm:pt modelId="{22C5200A-4F3E-413A-A0C2-5E5FE3F5BD79}" type="pres">
      <dgm:prSet presAssocID="{1F94F02E-84DA-488A-8233-C757AB16D772}" presName="descendantText" presStyleLbl="alignAccFollowNode1" presStyleIdx="1" presStyleCnt="3">
        <dgm:presLayoutVars>
          <dgm:bulletEnabled val="1"/>
        </dgm:presLayoutVars>
      </dgm:prSet>
      <dgm:spPr/>
    </dgm:pt>
    <dgm:pt modelId="{28BAB816-DAC9-45AE-9F98-2D99E47FD901}" type="pres">
      <dgm:prSet presAssocID="{E5073497-CC86-41C3-8312-AF5256B79519}" presName="sp" presStyleCnt="0"/>
      <dgm:spPr/>
    </dgm:pt>
    <dgm:pt modelId="{7FB7B089-7F69-425B-93C1-2933BB6F0CB5}" type="pres">
      <dgm:prSet presAssocID="{813CD3F1-0C67-4EF6-AF87-6B2D96B21023}" presName="linNode" presStyleCnt="0"/>
      <dgm:spPr/>
    </dgm:pt>
    <dgm:pt modelId="{BEF76E51-4B0A-4CD7-8E87-ACA209BCE8EA}" type="pres">
      <dgm:prSet presAssocID="{813CD3F1-0C67-4EF6-AF87-6B2D96B21023}" presName="parentText" presStyleLbl="node1" presStyleIdx="2" presStyleCnt="3">
        <dgm:presLayoutVars>
          <dgm:chMax val="1"/>
          <dgm:bulletEnabled val="1"/>
        </dgm:presLayoutVars>
      </dgm:prSet>
      <dgm:spPr/>
    </dgm:pt>
    <dgm:pt modelId="{48523046-28B0-4CA5-BB43-DD387BCF65C6}" type="pres">
      <dgm:prSet presAssocID="{813CD3F1-0C67-4EF6-AF87-6B2D96B21023}" presName="descendantText" presStyleLbl="alignAccFollowNode1" presStyleIdx="2" presStyleCnt="3">
        <dgm:presLayoutVars>
          <dgm:bulletEnabled val="1"/>
        </dgm:presLayoutVars>
      </dgm:prSet>
      <dgm:spPr/>
    </dgm:pt>
  </dgm:ptLst>
  <dgm:cxnLst>
    <dgm:cxn modelId="{6EE77D1F-DEB8-41FE-8220-C6C804A2771A}" type="presOf" srcId="{9D2F1245-0B8C-4729-9C8E-AEA6AF8C9C28}" destId="{22C5200A-4F3E-413A-A0C2-5E5FE3F5BD79}" srcOrd="0" destOrd="0" presId="urn:microsoft.com/office/officeart/2005/8/layout/vList5"/>
    <dgm:cxn modelId="{B24AFB27-ADE4-4A78-80EE-65C0259522CA}" type="presOf" srcId="{F2C021AD-CFDA-4326-92BF-3C3C8AF7BA65}" destId="{48523046-28B0-4CA5-BB43-DD387BCF65C6}" srcOrd="0" destOrd="1" presId="urn:microsoft.com/office/officeart/2005/8/layout/vList5"/>
    <dgm:cxn modelId="{3BB2D53B-0A8D-41B0-803E-EA65CCFE2310}" srcId="{95D062D1-F3DC-4263-8BAD-BEAE4CA9605A}" destId="{12EC3B2D-F98E-4846-8061-8B163FF513D5}" srcOrd="0" destOrd="0" parTransId="{A8DABF0D-61DC-4657-9657-2F33FCB7ABF1}" sibTransId="{69DA7ADC-7557-4C30-8AC8-63BEC6EDA9A9}"/>
    <dgm:cxn modelId="{2361DF3B-FF00-4E8C-A1AC-E52BE25A20AB}" type="presOf" srcId="{95D062D1-F3DC-4263-8BAD-BEAE4CA9605A}" destId="{BC7D68AB-5F7E-420E-AC2E-2191FA48BFDD}" srcOrd="0" destOrd="0" presId="urn:microsoft.com/office/officeart/2005/8/layout/vList5"/>
    <dgm:cxn modelId="{AE78505D-3AC9-4D9F-A37C-FD3F6AA64AC1}" type="presOf" srcId="{F1665EAF-200B-4642-8060-35F2BFE264B6}" destId="{48523046-28B0-4CA5-BB43-DD387BCF65C6}" srcOrd="0" destOrd="0" presId="urn:microsoft.com/office/officeart/2005/8/layout/vList5"/>
    <dgm:cxn modelId="{5128FC6E-1BCD-4513-B3A3-06989F66DBB3}" srcId="{12EC3B2D-F98E-4846-8061-8B163FF513D5}" destId="{7FA09CBD-794A-4593-90A4-D19EFC5531BF}" srcOrd="0" destOrd="0" parTransId="{DD1242A7-B1D5-42F1-AEB8-5C1146A98A08}" sibTransId="{15AE3407-E5E5-4D7B-9ED5-81EE2AAFD8FC}"/>
    <dgm:cxn modelId="{702F5C51-21EC-4524-8DD4-5907AC845585}" srcId="{95D062D1-F3DC-4263-8BAD-BEAE4CA9605A}" destId="{1F94F02E-84DA-488A-8233-C757AB16D772}" srcOrd="1" destOrd="0" parTransId="{06C393C3-8ABB-4802-83D7-7E0091D17BD0}" sibTransId="{E5073497-CC86-41C3-8312-AF5256B79519}"/>
    <dgm:cxn modelId="{C39CFD7A-AE50-4592-84B8-E15AFA762C46}" srcId="{813CD3F1-0C67-4EF6-AF87-6B2D96B21023}" destId="{F1665EAF-200B-4642-8060-35F2BFE264B6}" srcOrd="0" destOrd="0" parTransId="{FA43F632-8684-4E04-97E7-9E1CB9F61882}" sibTransId="{390F6B6C-7881-4A23-80B0-00034D83FFE5}"/>
    <dgm:cxn modelId="{844E3D7D-74A8-4181-B8A7-A81911B5DB4B}" type="presOf" srcId="{813CD3F1-0C67-4EF6-AF87-6B2D96B21023}" destId="{BEF76E51-4B0A-4CD7-8E87-ACA209BCE8EA}" srcOrd="0" destOrd="0" presId="urn:microsoft.com/office/officeart/2005/8/layout/vList5"/>
    <dgm:cxn modelId="{D79EFF83-ECE1-45AA-B4AD-29F02E445669}" srcId="{1F94F02E-84DA-488A-8233-C757AB16D772}" destId="{9D2F1245-0B8C-4729-9C8E-AEA6AF8C9C28}" srcOrd="0" destOrd="0" parTransId="{935CC867-93F4-4748-A214-97F67CDE4D1C}" sibTransId="{DC07AFA7-58AF-46AD-B735-A2D40C4C7A6F}"/>
    <dgm:cxn modelId="{656C2397-147F-4EBD-B8DE-C7727C7A740C}" type="presOf" srcId="{1F94F02E-84DA-488A-8233-C757AB16D772}" destId="{24CED813-7888-430C-AFDB-9D3A24B568CB}" srcOrd="0" destOrd="0" presId="urn:microsoft.com/office/officeart/2005/8/layout/vList5"/>
    <dgm:cxn modelId="{D9951CA1-7026-479C-A611-CACA2A8C8929}" type="presOf" srcId="{7FA09CBD-794A-4593-90A4-D19EFC5531BF}" destId="{E6BA565F-CD1D-4E57-91BF-B572B93D1BBF}" srcOrd="0" destOrd="0" presId="urn:microsoft.com/office/officeart/2005/8/layout/vList5"/>
    <dgm:cxn modelId="{E68D8BA2-04E4-4ABE-9F32-E462F64C5742}" type="presOf" srcId="{12EC3B2D-F98E-4846-8061-8B163FF513D5}" destId="{C625CF21-C0CE-427C-856C-6DE7A8B33D8A}" srcOrd="0" destOrd="0" presId="urn:microsoft.com/office/officeart/2005/8/layout/vList5"/>
    <dgm:cxn modelId="{E6E467A3-9B00-4BA2-95FC-8CA0947D05DF}" srcId="{813CD3F1-0C67-4EF6-AF87-6B2D96B21023}" destId="{F2C021AD-CFDA-4326-92BF-3C3C8AF7BA65}" srcOrd="1" destOrd="0" parTransId="{CABDA3CF-5DDC-4D70-9A6A-501E5B2FE304}" sibTransId="{FE5A694F-9A5D-43ED-8462-8528C1B6F6B7}"/>
    <dgm:cxn modelId="{91C6CBC9-268F-4B70-BC7B-049DABCFB6B7}" srcId="{95D062D1-F3DC-4263-8BAD-BEAE4CA9605A}" destId="{813CD3F1-0C67-4EF6-AF87-6B2D96B21023}" srcOrd="2" destOrd="0" parTransId="{163BC360-CAB2-4FEF-A3E2-45FFFF29C155}" sibTransId="{DB4B8CDA-9818-41DB-9379-F6B8C409B128}"/>
    <dgm:cxn modelId="{DB5FA5AB-FF69-46A6-84D7-4EE5FAA5A159}" type="presParOf" srcId="{BC7D68AB-5F7E-420E-AC2E-2191FA48BFDD}" destId="{0EEE1D3B-39F7-4353-B367-34CB4B76A6F7}" srcOrd="0" destOrd="0" presId="urn:microsoft.com/office/officeart/2005/8/layout/vList5"/>
    <dgm:cxn modelId="{14B3AF6B-7E54-45A7-9BCC-A2FE682AE8D0}" type="presParOf" srcId="{0EEE1D3B-39F7-4353-B367-34CB4B76A6F7}" destId="{C625CF21-C0CE-427C-856C-6DE7A8B33D8A}" srcOrd="0" destOrd="0" presId="urn:microsoft.com/office/officeart/2005/8/layout/vList5"/>
    <dgm:cxn modelId="{A1C05283-2DDA-4B22-8D43-A2181071F333}" type="presParOf" srcId="{0EEE1D3B-39F7-4353-B367-34CB4B76A6F7}" destId="{E6BA565F-CD1D-4E57-91BF-B572B93D1BBF}" srcOrd="1" destOrd="0" presId="urn:microsoft.com/office/officeart/2005/8/layout/vList5"/>
    <dgm:cxn modelId="{281645FA-B865-4C4A-9791-CEED36BE331A}" type="presParOf" srcId="{BC7D68AB-5F7E-420E-AC2E-2191FA48BFDD}" destId="{7BA36A3C-646E-4DF4-ADAA-EE3F3F6271E9}" srcOrd="1" destOrd="0" presId="urn:microsoft.com/office/officeart/2005/8/layout/vList5"/>
    <dgm:cxn modelId="{97D5B19C-4179-432B-8733-47576C7CFFB4}" type="presParOf" srcId="{BC7D68AB-5F7E-420E-AC2E-2191FA48BFDD}" destId="{78FC027B-396B-45D7-96BB-28FADC408A83}" srcOrd="2" destOrd="0" presId="urn:microsoft.com/office/officeart/2005/8/layout/vList5"/>
    <dgm:cxn modelId="{F4298DA9-FE14-40CC-94B5-7D85FC0BB705}" type="presParOf" srcId="{78FC027B-396B-45D7-96BB-28FADC408A83}" destId="{24CED813-7888-430C-AFDB-9D3A24B568CB}" srcOrd="0" destOrd="0" presId="urn:microsoft.com/office/officeart/2005/8/layout/vList5"/>
    <dgm:cxn modelId="{5F62DA8C-26AC-4DA3-914C-051D2052FE03}" type="presParOf" srcId="{78FC027B-396B-45D7-96BB-28FADC408A83}" destId="{22C5200A-4F3E-413A-A0C2-5E5FE3F5BD79}" srcOrd="1" destOrd="0" presId="urn:microsoft.com/office/officeart/2005/8/layout/vList5"/>
    <dgm:cxn modelId="{28FF07DF-854E-4D2E-B594-8CDF1FAE97F9}" type="presParOf" srcId="{BC7D68AB-5F7E-420E-AC2E-2191FA48BFDD}" destId="{28BAB816-DAC9-45AE-9F98-2D99E47FD901}" srcOrd="3" destOrd="0" presId="urn:microsoft.com/office/officeart/2005/8/layout/vList5"/>
    <dgm:cxn modelId="{037823F8-EF86-45E1-A29F-A316DB79A0B4}" type="presParOf" srcId="{BC7D68AB-5F7E-420E-AC2E-2191FA48BFDD}" destId="{7FB7B089-7F69-425B-93C1-2933BB6F0CB5}" srcOrd="4" destOrd="0" presId="urn:microsoft.com/office/officeart/2005/8/layout/vList5"/>
    <dgm:cxn modelId="{C3647739-019A-4484-9179-64E05117AB69}" type="presParOf" srcId="{7FB7B089-7F69-425B-93C1-2933BB6F0CB5}" destId="{BEF76E51-4B0A-4CD7-8E87-ACA209BCE8EA}" srcOrd="0" destOrd="0" presId="urn:microsoft.com/office/officeart/2005/8/layout/vList5"/>
    <dgm:cxn modelId="{0ABA650A-D642-497A-8B46-BBC4A261CDFA}" type="presParOf" srcId="{7FB7B089-7F69-425B-93C1-2933BB6F0CB5}" destId="{48523046-28B0-4CA5-BB43-DD387BCF65C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5B50E8-4BBC-437E-841D-073BB40D70A9}"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984F9598-5B26-4FFF-9783-2D390CDC3634}">
      <dgm:prSet/>
      <dgm:spPr>
        <a:solidFill>
          <a:schemeClr val="tx2">
            <a:lumMod val="75000"/>
          </a:schemeClr>
        </a:solidFill>
      </dgm:spPr>
      <dgm:t>
        <a:bodyPr/>
        <a:lstStyle/>
        <a:p>
          <a:r>
            <a:rPr lang="en-US"/>
            <a:t>General Supervision </a:t>
          </a:r>
          <a:r>
            <a:rPr lang="en-US" b="0"/>
            <a:t>Updates</a:t>
          </a:r>
        </a:p>
      </dgm:t>
    </dgm:pt>
    <dgm:pt modelId="{ED2E0D10-CBF7-4BA8-9761-2F376508E013}" type="parTrans" cxnId="{CED5874F-0459-4EB8-A9A3-7050D9517BAA}">
      <dgm:prSet/>
      <dgm:spPr/>
      <dgm:t>
        <a:bodyPr/>
        <a:lstStyle/>
        <a:p>
          <a:endParaRPr lang="en-US"/>
        </a:p>
      </dgm:t>
    </dgm:pt>
    <dgm:pt modelId="{EB6DA1B5-B2BE-44F3-B824-3B3F8314EAED}" type="sibTrans" cxnId="{CED5874F-0459-4EB8-A9A3-7050D9517BAA}">
      <dgm:prSet/>
      <dgm:spPr/>
      <dgm:t>
        <a:bodyPr/>
        <a:lstStyle/>
        <a:p>
          <a:endParaRPr lang="en-US"/>
        </a:p>
      </dgm:t>
    </dgm:pt>
    <dgm:pt modelId="{DA73273F-C3CE-46E8-9EA3-07055CDEB75E}">
      <dgm:prSet phldr="0"/>
      <dgm:spPr/>
      <dgm:t>
        <a:bodyPr/>
        <a:lstStyle/>
        <a:p>
          <a:r>
            <a:rPr lang="en-US"/>
            <a:t>Special Education Updates</a:t>
          </a:r>
        </a:p>
      </dgm:t>
    </dgm:pt>
    <dgm:pt modelId="{57F1B9E4-D397-4BD6-8ACF-3529E7EB5435}" type="parTrans" cxnId="{076D87CB-B6E9-4608-A452-8340710FF2F4}">
      <dgm:prSet/>
      <dgm:spPr/>
      <dgm:t>
        <a:bodyPr/>
        <a:lstStyle/>
        <a:p>
          <a:endParaRPr lang="en-US"/>
        </a:p>
      </dgm:t>
    </dgm:pt>
    <dgm:pt modelId="{ED8E45AF-C5D9-4828-9DCE-215B6848FA9C}" type="sibTrans" cxnId="{076D87CB-B6E9-4608-A452-8340710FF2F4}">
      <dgm:prSet/>
      <dgm:spPr/>
      <dgm:t>
        <a:bodyPr/>
        <a:lstStyle/>
        <a:p>
          <a:endParaRPr lang="en-US"/>
        </a:p>
      </dgm:t>
    </dgm:pt>
    <dgm:pt modelId="{3CC752B7-03A0-4902-82B5-6789F7614E07}">
      <dgm:prSet/>
      <dgm:spPr/>
      <dgm:t>
        <a:bodyPr/>
        <a:lstStyle/>
        <a:p>
          <a:pPr rtl="0"/>
          <a:r>
            <a:rPr lang="en-US">
              <a:latin typeface="Calibri Light" panose="020F0302020204030204"/>
            </a:rPr>
            <a:t>Professional Development Opportunities</a:t>
          </a:r>
          <a:endParaRPr lang="en-US"/>
        </a:p>
      </dgm:t>
    </dgm:pt>
    <dgm:pt modelId="{7A2CDC91-1CFE-46D4-907A-8A26339DB062}" type="parTrans" cxnId="{1D5A61D9-2B84-4F97-BF9C-91C65E481236}">
      <dgm:prSet/>
      <dgm:spPr/>
      <dgm:t>
        <a:bodyPr/>
        <a:lstStyle/>
        <a:p>
          <a:endParaRPr lang="en-US"/>
        </a:p>
      </dgm:t>
    </dgm:pt>
    <dgm:pt modelId="{4B13F8EA-E70F-4474-98EB-56664E2E15AA}" type="sibTrans" cxnId="{1D5A61D9-2B84-4F97-BF9C-91C65E481236}">
      <dgm:prSet/>
      <dgm:spPr/>
      <dgm:t>
        <a:bodyPr/>
        <a:lstStyle/>
        <a:p>
          <a:endParaRPr lang="en-US"/>
        </a:p>
      </dgm:t>
    </dgm:pt>
    <dgm:pt modelId="{DA69F6F1-4960-498A-AD25-085078C7C016}" type="pres">
      <dgm:prSet presAssocID="{BB5B50E8-4BBC-437E-841D-073BB40D70A9}" presName="linear" presStyleCnt="0">
        <dgm:presLayoutVars>
          <dgm:dir/>
          <dgm:animLvl val="lvl"/>
          <dgm:resizeHandles val="exact"/>
        </dgm:presLayoutVars>
      </dgm:prSet>
      <dgm:spPr/>
    </dgm:pt>
    <dgm:pt modelId="{8FAA2FAE-A2EC-45D8-8FC6-54153E16721D}" type="pres">
      <dgm:prSet presAssocID="{984F9598-5B26-4FFF-9783-2D390CDC3634}" presName="parentLin" presStyleCnt="0"/>
      <dgm:spPr/>
    </dgm:pt>
    <dgm:pt modelId="{DA9210EC-26D3-4135-AB7A-211A4E031C68}" type="pres">
      <dgm:prSet presAssocID="{984F9598-5B26-4FFF-9783-2D390CDC3634}" presName="parentLeftMargin" presStyleLbl="node1" presStyleIdx="0" presStyleCnt="3"/>
      <dgm:spPr/>
    </dgm:pt>
    <dgm:pt modelId="{09C76DB4-26EA-403D-8805-2312DAE07640}" type="pres">
      <dgm:prSet presAssocID="{984F9598-5B26-4FFF-9783-2D390CDC3634}" presName="parentText" presStyleLbl="node1" presStyleIdx="0" presStyleCnt="3">
        <dgm:presLayoutVars>
          <dgm:chMax val="0"/>
          <dgm:bulletEnabled val="1"/>
        </dgm:presLayoutVars>
      </dgm:prSet>
      <dgm:spPr/>
    </dgm:pt>
    <dgm:pt modelId="{35B5F9C7-C651-4B16-880A-2A438E44FE61}" type="pres">
      <dgm:prSet presAssocID="{984F9598-5B26-4FFF-9783-2D390CDC3634}" presName="negativeSpace" presStyleCnt="0"/>
      <dgm:spPr/>
    </dgm:pt>
    <dgm:pt modelId="{29011064-7F52-4374-BB70-3F2CB7FC783C}" type="pres">
      <dgm:prSet presAssocID="{984F9598-5B26-4FFF-9783-2D390CDC3634}" presName="childText" presStyleLbl="conFgAcc1" presStyleIdx="0" presStyleCnt="3">
        <dgm:presLayoutVars>
          <dgm:bulletEnabled val="1"/>
        </dgm:presLayoutVars>
      </dgm:prSet>
      <dgm:spPr/>
    </dgm:pt>
    <dgm:pt modelId="{F3BFFD0D-6DB9-4008-84AB-53D8C011D87E}" type="pres">
      <dgm:prSet presAssocID="{EB6DA1B5-B2BE-44F3-B824-3B3F8314EAED}" presName="spaceBetweenRectangles" presStyleCnt="0"/>
      <dgm:spPr/>
    </dgm:pt>
    <dgm:pt modelId="{4DE6D4E7-D733-4E0C-8B7D-E171999B164E}" type="pres">
      <dgm:prSet presAssocID="{DA73273F-C3CE-46E8-9EA3-07055CDEB75E}" presName="parentLin" presStyleCnt="0"/>
      <dgm:spPr/>
    </dgm:pt>
    <dgm:pt modelId="{C3A0CBD5-1A57-4560-919B-51C08BD132D6}" type="pres">
      <dgm:prSet presAssocID="{DA73273F-C3CE-46E8-9EA3-07055CDEB75E}" presName="parentLeftMargin" presStyleLbl="node1" presStyleIdx="0" presStyleCnt="3"/>
      <dgm:spPr/>
    </dgm:pt>
    <dgm:pt modelId="{4AF032F1-9066-44F8-86CC-6912588B7795}" type="pres">
      <dgm:prSet presAssocID="{DA73273F-C3CE-46E8-9EA3-07055CDEB75E}" presName="parentText" presStyleLbl="node1" presStyleIdx="1" presStyleCnt="3">
        <dgm:presLayoutVars>
          <dgm:chMax val="0"/>
          <dgm:bulletEnabled val="1"/>
        </dgm:presLayoutVars>
      </dgm:prSet>
      <dgm:spPr/>
    </dgm:pt>
    <dgm:pt modelId="{FF056FDE-2A96-4013-9A3F-1A754116AE28}" type="pres">
      <dgm:prSet presAssocID="{DA73273F-C3CE-46E8-9EA3-07055CDEB75E}" presName="negativeSpace" presStyleCnt="0"/>
      <dgm:spPr/>
    </dgm:pt>
    <dgm:pt modelId="{5BB327D3-7109-43F2-AB9A-8D656FAE95E0}" type="pres">
      <dgm:prSet presAssocID="{DA73273F-C3CE-46E8-9EA3-07055CDEB75E}" presName="childText" presStyleLbl="conFgAcc1" presStyleIdx="1" presStyleCnt="3">
        <dgm:presLayoutVars>
          <dgm:bulletEnabled val="1"/>
        </dgm:presLayoutVars>
      </dgm:prSet>
      <dgm:spPr/>
    </dgm:pt>
    <dgm:pt modelId="{86EB0B26-E487-49B0-956D-BCBCCEF86CEC}" type="pres">
      <dgm:prSet presAssocID="{ED8E45AF-C5D9-4828-9DCE-215B6848FA9C}" presName="spaceBetweenRectangles" presStyleCnt="0"/>
      <dgm:spPr/>
    </dgm:pt>
    <dgm:pt modelId="{0B4D8C86-6CC8-4DAA-93D2-8FA36672C374}" type="pres">
      <dgm:prSet presAssocID="{3CC752B7-03A0-4902-82B5-6789F7614E07}" presName="parentLin" presStyleCnt="0"/>
      <dgm:spPr/>
    </dgm:pt>
    <dgm:pt modelId="{FFFA5138-FEAB-4F72-AE08-E40D44F08E3F}" type="pres">
      <dgm:prSet presAssocID="{3CC752B7-03A0-4902-82B5-6789F7614E07}" presName="parentLeftMargin" presStyleLbl="node1" presStyleIdx="1" presStyleCnt="3"/>
      <dgm:spPr/>
    </dgm:pt>
    <dgm:pt modelId="{CE301DEF-7638-4260-8CB8-5576E3522B5C}" type="pres">
      <dgm:prSet presAssocID="{3CC752B7-03A0-4902-82B5-6789F7614E07}" presName="parentText" presStyleLbl="node1" presStyleIdx="2" presStyleCnt="3">
        <dgm:presLayoutVars>
          <dgm:chMax val="0"/>
          <dgm:bulletEnabled val="1"/>
        </dgm:presLayoutVars>
      </dgm:prSet>
      <dgm:spPr/>
    </dgm:pt>
    <dgm:pt modelId="{51CE2DF8-66FE-4972-AFC4-27CDB968F0F7}" type="pres">
      <dgm:prSet presAssocID="{3CC752B7-03A0-4902-82B5-6789F7614E07}" presName="negativeSpace" presStyleCnt="0"/>
      <dgm:spPr/>
    </dgm:pt>
    <dgm:pt modelId="{FCE67299-0F51-4AE5-B861-F54CAD10DA1C}" type="pres">
      <dgm:prSet presAssocID="{3CC752B7-03A0-4902-82B5-6789F7614E07}" presName="childText" presStyleLbl="conFgAcc1" presStyleIdx="2" presStyleCnt="3">
        <dgm:presLayoutVars>
          <dgm:bulletEnabled val="1"/>
        </dgm:presLayoutVars>
      </dgm:prSet>
      <dgm:spPr/>
    </dgm:pt>
  </dgm:ptLst>
  <dgm:cxnLst>
    <dgm:cxn modelId="{F006101C-D8C6-4B47-81E0-54874F0C8495}" type="presOf" srcId="{984F9598-5B26-4FFF-9783-2D390CDC3634}" destId="{09C76DB4-26EA-403D-8805-2312DAE07640}" srcOrd="1" destOrd="0" presId="urn:microsoft.com/office/officeart/2005/8/layout/list1"/>
    <dgm:cxn modelId="{FA298F31-6C5A-48F4-B720-D13FA105E72F}" type="presOf" srcId="{984F9598-5B26-4FFF-9783-2D390CDC3634}" destId="{DA9210EC-26D3-4135-AB7A-211A4E031C68}" srcOrd="0" destOrd="0" presId="urn:microsoft.com/office/officeart/2005/8/layout/list1"/>
    <dgm:cxn modelId="{CED5874F-0459-4EB8-A9A3-7050D9517BAA}" srcId="{BB5B50E8-4BBC-437E-841D-073BB40D70A9}" destId="{984F9598-5B26-4FFF-9783-2D390CDC3634}" srcOrd="0" destOrd="0" parTransId="{ED2E0D10-CBF7-4BA8-9761-2F376508E013}" sibTransId="{EB6DA1B5-B2BE-44F3-B824-3B3F8314EAED}"/>
    <dgm:cxn modelId="{A8609E76-A8AA-4A35-900B-AF8849B8011C}" type="presOf" srcId="{BB5B50E8-4BBC-437E-841D-073BB40D70A9}" destId="{DA69F6F1-4960-498A-AD25-085078C7C016}" srcOrd="0" destOrd="0" presId="urn:microsoft.com/office/officeart/2005/8/layout/list1"/>
    <dgm:cxn modelId="{B7F5258D-C00D-4FE5-B7D7-186D38BA0C46}" type="presOf" srcId="{DA73273F-C3CE-46E8-9EA3-07055CDEB75E}" destId="{C3A0CBD5-1A57-4560-919B-51C08BD132D6}" srcOrd="0" destOrd="0" presId="urn:microsoft.com/office/officeart/2005/8/layout/list1"/>
    <dgm:cxn modelId="{4B15CB99-8C97-4D66-B069-99D2A1DE8525}" type="presOf" srcId="{3CC752B7-03A0-4902-82B5-6789F7614E07}" destId="{CE301DEF-7638-4260-8CB8-5576E3522B5C}" srcOrd="1" destOrd="0" presId="urn:microsoft.com/office/officeart/2005/8/layout/list1"/>
    <dgm:cxn modelId="{076D87CB-B6E9-4608-A452-8340710FF2F4}" srcId="{BB5B50E8-4BBC-437E-841D-073BB40D70A9}" destId="{DA73273F-C3CE-46E8-9EA3-07055CDEB75E}" srcOrd="1" destOrd="0" parTransId="{57F1B9E4-D397-4BD6-8ACF-3529E7EB5435}" sibTransId="{ED8E45AF-C5D9-4828-9DCE-215B6848FA9C}"/>
    <dgm:cxn modelId="{1D5A61D9-2B84-4F97-BF9C-91C65E481236}" srcId="{BB5B50E8-4BBC-437E-841D-073BB40D70A9}" destId="{3CC752B7-03A0-4902-82B5-6789F7614E07}" srcOrd="2" destOrd="0" parTransId="{7A2CDC91-1CFE-46D4-907A-8A26339DB062}" sibTransId="{4B13F8EA-E70F-4474-98EB-56664E2E15AA}"/>
    <dgm:cxn modelId="{9783E0E1-DC7E-4214-92B7-192062DB0E57}" type="presOf" srcId="{3CC752B7-03A0-4902-82B5-6789F7614E07}" destId="{FFFA5138-FEAB-4F72-AE08-E40D44F08E3F}" srcOrd="0" destOrd="0" presId="urn:microsoft.com/office/officeart/2005/8/layout/list1"/>
    <dgm:cxn modelId="{48608EF5-5BF4-4B81-8E7A-2FBFE334F065}" type="presOf" srcId="{DA73273F-C3CE-46E8-9EA3-07055CDEB75E}" destId="{4AF032F1-9066-44F8-86CC-6912588B7795}" srcOrd="1" destOrd="0" presId="urn:microsoft.com/office/officeart/2005/8/layout/list1"/>
    <dgm:cxn modelId="{B1A68B77-6127-42B6-A77C-575A145F0DB2}" type="presParOf" srcId="{DA69F6F1-4960-498A-AD25-085078C7C016}" destId="{8FAA2FAE-A2EC-45D8-8FC6-54153E16721D}" srcOrd="0" destOrd="0" presId="urn:microsoft.com/office/officeart/2005/8/layout/list1"/>
    <dgm:cxn modelId="{7F36A26A-1FD0-4F76-B11C-667CBAE1FC06}" type="presParOf" srcId="{8FAA2FAE-A2EC-45D8-8FC6-54153E16721D}" destId="{DA9210EC-26D3-4135-AB7A-211A4E031C68}" srcOrd="0" destOrd="0" presId="urn:microsoft.com/office/officeart/2005/8/layout/list1"/>
    <dgm:cxn modelId="{1E01E21E-A2B6-4A64-8637-FF8081225EC9}" type="presParOf" srcId="{8FAA2FAE-A2EC-45D8-8FC6-54153E16721D}" destId="{09C76DB4-26EA-403D-8805-2312DAE07640}" srcOrd="1" destOrd="0" presId="urn:microsoft.com/office/officeart/2005/8/layout/list1"/>
    <dgm:cxn modelId="{C66339F6-DA5F-4B9C-B0B9-8480D1EC91EA}" type="presParOf" srcId="{DA69F6F1-4960-498A-AD25-085078C7C016}" destId="{35B5F9C7-C651-4B16-880A-2A438E44FE61}" srcOrd="1" destOrd="0" presId="urn:microsoft.com/office/officeart/2005/8/layout/list1"/>
    <dgm:cxn modelId="{FEAB7AE7-E87A-441C-B860-73AFE6845E24}" type="presParOf" srcId="{DA69F6F1-4960-498A-AD25-085078C7C016}" destId="{29011064-7F52-4374-BB70-3F2CB7FC783C}" srcOrd="2" destOrd="0" presId="urn:microsoft.com/office/officeart/2005/8/layout/list1"/>
    <dgm:cxn modelId="{E8A301A6-A366-4F92-9EE8-0DECE939671B}" type="presParOf" srcId="{DA69F6F1-4960-498A-AD25-085078C7C016}" destId="{F3BFFD0D-6DB9-4008-84AB-53D8C011D87E}" srcOrd="3" destOrd="0" presId="urn:microsoft.com/office/officeart/2005/8/layout/list1"/>
    <dgm:cxn modelId="{BE83DEE7-3852-4862-BB07-DC28B52DA61D}" type="presParOf" srcId="{DA69F6F1-4960-498A-AD25-085078C7C016}" destId="{4DE6D4E7-D733-4E0C-8B7D-E171999B164E}" srcOrd="4" destOrd="0" presId="urn:microsoft.com/office/officeart/2005/8/layout/list1"/>
    <dgm:cxn modelId="{C55C2E5C-BB5A-4104-AB42-BD04297D424E}" type="presParOf" srcId="{4DE6D4E7-D733-4E0C-8B7D-E171999B164E}" destId="{C3A0CBD5-1A57-4560-919B-51C08BD132D6}" srcOrd="0" destOrd="0" presId="urn:microsoft.com/office/officeart/2005/8/layout/list1"/>
    <dgm:cxn modelId="{714BEA59-1729-4719-A007-C894D96EA90B}" type="presParOf" srcId="{4DE6D4E7-D733-4E0C-8B7D-E171999B164E}" destId="{4AF032F1-9066-44F8-86CC-6912588B7795}" srcOrd="1" destOrd="0" presId="urn:microsoft.com/office/officeart/2005/8/layout/list1"/>
    <dgm:cxn modelId="{352750F3-08D1-416E-A9BE-69A354EFC924}" type="presParOf" srcId="{DA69F6F1-4960-498A-AD25-085078C7C016}" destId="{FF056FDE-2A96-4013-9A3F-1A754116AE28}" srcOrd="5" destOrd="0" presId="urn:microsoft.com/office/officeart/2005/8/layout/list1"/>
    <dgm:cxn modelId="{FDB17916-558F-486D-902A-503E5A29FE21}" type="presParOf" srcId="{DA69F6F1-4960-498A-AD25-085078C7C016}" destId="{5BB327D3-7109-43F2-AB9A-8D656FAE95E0}" srcOrd="6" destOrd="0" presId="urn:microsoft.com/office/officeart/2005/8/layout/list1"/>
    <dgm:cxn modelId="{02919E11-793D-409A-99D5-698B0280B1FD}" type="presParOf" srcId="{DA69F6F1-4960-498A-AD25-085078C7C016}" destId="{86EB0B26-E487-49B0-956D-BCBCCEF86CEC}" srcOrd="7" destOrd="0" presId="urn:microsoft.com/office/officeart/2005/8/layout/list1"/>
    <dgm:cxn modelId="{2F579F83-10FD-4180-AE32-C933926A921D}" type="presParOf" srcId="{DA69F6F1-4960-498A-AD25-085078C7C016}" destId="{0B4D8C86-6CC8-4DAA-93D2-8FA36672C374}" srcOrd="8" destOrd="0" presId="urn:microsoft.com/office/officeart/2005/8/layout/list1"/>
    <dgm:cxn modelId="{B2724798-2F03-4351-8F52-6373EE449AD0}" type="presParOf" srcId="{0B4D8C86-6CC8-4DAA-93D2-8FA36672C374}" destId="{FFFA5138-FEAB-4F72-AE08-E40D44F08E3F}" srcOrd="0" destOrd="0" presId="urn:microsoft.com/office/officeart/2005/8/layout/list1"/>
    <dgm:cxn modelId="{A7A6BD70-E3F2-4661-A621-AFC5DA02D54E}" type="presParOf" srcId="{0B4D8C86-6CC8-4DAA-93D2-8FA36672C374}" destId="{CE301DEF-7638-4260-8CB8-5576E3522B5C}" srcOrd="1" destOrd="0" presId="urn:microsoft.com/office/officeart/2005/8/layout/list1"/>
    <dgm:cxn modelId="{ECE2933E-9003-4FF8-9BDE-AA27710FC566}" type="presParOf" srcId="{DA69F6F1-4960-498A-AD25-085078C7C016}" destId="{51CE2DF8-66FE-4972-AFC4-27CDB968F0F7}" srcOrd="9" destOrd="0" presId="urn:microsoft.com/office/officeart/2005/8/layout/list1"/>
    <dgm:cxn modelId="{39F80482-3519-46C0-8A7F-F9BC917F1BB7}" type="presParOf" srcId="{DA69F6F1-4960-498A-AD25-085078C7C016}" destId="{FCE67299-0F51-4AE5-B861-F54CAD10DA1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DDBBA9-240C-4798-85DE-7DF9799DC35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0394A38-45F2-4B11-9E2D-6D57A18370B6}">
      <dgm:prSet phldrT="[Text]"/>
      <dgm:spPr/>
      <dgm:t>
        <a:bodyPr/>
        <a:lstStyle/>
        <a:p>
          <a:r>
            <a:rPr lang="en-US" b="0"/>
            <a:t>OASES Monitoring Procedures</a:t>
          </a:r>
        </a:p>
      </dgm:t>
    </dgm:pt>
    <dgm:pt modelId="{81424481-1F10-446E-8617-20F32422118A}" type="parTrans" cxnId="{DDD2D448-3DC5-4CFD-83FE-AF13771C18FC}">
      <dgm:prSet/>
      <dgm:spPr/>
      <dgm:t>
        <a:bodyPr/>
        <a:lstStyle/>
        <a:p>
          <a:endParaRPr lang="en-US"/>
        </a:p>
      </dgm:t>
    </dgm:pt>
    <dgm:pt modelId="{B9ACB428-97D3-4E7A-A3CB-66C9AB7357B0}" type="sibTrans" cxnId="{DDD2D448-3DC5-4CFD-83FE-AF13771C18FC}">
      <dgm:prSet/>
      <dgm:spPr/>
      <dgm:t>
        <a:bodyPr/>
        <a:lstStyle/>
        <a:p>
          <a:endParaRPr lang="en-US"/>
        </a:p>
      </dgm:t>
    </dgm:pt>
    <dgm:pt modelId="{AA872A71-8039-47AE-A903-4040D369BCED}">
      <dgm:prSet phldrT="[Text]"/>
      <dgm:spPr/>
      <dgm:t>
        <a:bodyPr/>
        <a:lstStyle/>
        <a:p>
          <a:r>
            <a:rPr lang="en-US" b="0"/>
            <a:t>PRS General Education Procedures</a:t>
          </a:r>
        </a:p>
      </dgm:t>
    </dgm:pt>
    <dgm:pt modelId="{8461A5C8-43CC-4C9E-B4D2-04C036B0F670}" type="parTrans" cxnId="{9A57D148-9841-4D16-BFA9-85F42669894B}">
      <dgm:prSet/>
      <dgm:spPr/>
      <dgm:t>
        <a:bodyPr/>
        <a:lstStyle/>
        <a:p>
          <a:endParaRPr lang="en-US"/>
        </a:p>
      </dgm:t>
    </dgm:pt>
    <dgm:pt modelId="{07DE1FDE-D956-4D89-B290-2D8A3A8C3B56}" type="sibTrans" cxnId="{9A57D148-9841-4D16-BFA9-85F42669894B}">
      <dgm:prSet/>
      <dgm:spPr/>
      <dgm:t>
        <a:bodyPr/>
        <a:lstStyle/>
        <a:p>
          <a:endParaRPr lang="en-US"/>
        </a:p>
      </dgm:t>
    </dgm:pt>
    <dgm:pt modelId="{EAD15D56-54C5-49FE-955F-A20DF43B6731}">
      <dgm:prSet phldrT="[Text]" phldr="0"/>
      <dgm:spPr/>
      <dgm:t>
        <a:bodyPr/>
        <a:lstStyle/>
        <a:p>
          <a:pPr rtl="0"/>
          <a:r>
            <a:rPr lang="en-US"/>
            <a:t>Champ Software Development Across Offices</a:t>
          </a:r>
          <a:endParaRPr lang="en-US" b="0"/>
        </a:p>
      </dgm:t>
    </dgm:pt>
    <dgm:pt modelId="{6EC77FF8-0C86-496F-BD44-C4AC66E4841C}" type="parTrans" cxnId="{9CB20A6B-3ADF-4C21-ACC0-66DE1793CD1F}">
      <dgm:prSet/>
      <dgm:spPr/>
      <dgm:t>
        <a:bodyPr/>
        <a:lstStyle/>
        <a:p>
          <a:endParaRPr lang="en-US"/>
        </a:p>
      </dgm:t>
    </dgm:pt>
    <dgm:pt modelId="{4BD672E0-7290-4DAD-818B-C22B1CDE8128}" type="sibTrans" cxnId="{9CB20A6B-3ADF-4C21-ACC0-66DE1793CD1F}">
      <dgm:prSet/>
      <dgm:spPr/>
      <dgm:t>
        <a:bodyPr/>
        <a:lstStyle/>
        <a:p>
          <a:endParaRPr lang="en-US"/>
        </a:p>
      </dgm:t>
    </dgm:pt>
    <dgm:pt modelId="{66CABA1F-BEDB-496E-8661-204B4F301A83}">
      <dgm:prSet phldrT="[Text]"/>
      <dgm:spPr/>
      <dgm:t>
        <a:bodyPr/>
        <a:lstStyle/>
        <a:p>
          <a:r>
            <a:rPr lang="en-US" b="0"/>
            <a:t>Fiscal Monitoring Procedures</a:t>
          </a:r>
        </a:p>
      </dgm:t>
    </dgm:pt>
    <dgm:pt modelId="{3257D2FE-04F6-46CD-9AB1-3152E6ED3E66}" type="parTrans" cxnId="{B28EA4FA-2DE1-4893-8D81-E2F16BAF2327}">
      <dgm:prSet/>
      <dgm:spPr/>
      <dgm:t>
        <a:bodyPr/>
        <a:lstStyle/>
        <a:p>
          <a:endParaRPr lang="en-US"/>
        </a:p>
      </dgm:t>
    </dgm:pt>
    <dgm:pt modelId="{7FC5190C-F59F-4428-9400-7B45C6B0BFB3}" type="sibTrans" cxnId="{B28EA4FA-2DE1-4893-8D81-E2F16BAF2327}">
      <dgm:prSet/>
      <dgm:spPr/>
      <dgm:t>
        <a:bodyPr/>
        <a:lstStyle/>
        <a:p>
          <a:endParaRPr lang="en-US"/>
        </a:p>
      </dgm:t>
    </dgm:pt>
    <dgm:pt modelId="{1D9239AB-3C7E-478A-90EB-9B3FD3081122}">
      <dgm:prSet phldrT="[Text]"/>
      <dgm:spPr/>
      <dgm:t>
        <a:bodyPr/>
        <a:lstStyle/>
        <a:p>
          <a:r>
            <a:rPr lang="en-US" b="0"/>
            <a:t>LEA Determinations and Aligned Technical Assistance</a:t>
          </a:r>
        </a:p>
      </dgm:t>
    </dgm:pt>
    <dgm:pt modelId="{CA85EA3F-D0E5-4F2A-BCEB-B0457D344B20}" type="parTrans" cxnId="{10F23E40-2A11-4F93-81D4-63C0CBC8307D}">
      <dgm:prSet/>
      <dgm:spPr/>
      <dgm:t>
        <a:bodyPr/>
        <a:lstStyle/>
        <a:p>
          <a:endParaRPr lang="en-US"/>
        </a:p>
      </dgm:t>
    </dgm:pt>
    <dgm:pt modelId="{26F61C99-2384-44DC-B828-61537870C886}" type="sibTrans" cxnId="{10F23E40-2A11-4F93-81D4-63C0CBC8307D}">
      <dgm:prSet/>
      <dgm:spPr/>
      <dgm:t>
        <a:bodyPr/>
        <a:lstStyle/>
        <a:p>
          <a:endParaRPr lang="en-US"/>
        </a:p>
      </dgm:t>
    </dgm:pt>
    <dgm:pt modelId="{54460910-EAEC-4552-956C-55D785145B0F}">
      <dgm:prSet phldrT="[Text]"/>
      <dgm:spPr/>
      <dgm:t>
        <a:bodyPr/>
        <a:lstStyle/>
        <a:p>
          <a:r>
            <a:rPr lang="en-US" b="0"/>
            <a:t>Policies and Procedures</a:t>
          </a:r>
        </a:p>
      </dgm:t>
    </dgm:pt>
    <dgm:pt modelId="{DE9C1FEF-313F-4D7B-93C6-04780C2CE933}" type="parTrans" cxnId="{F49826B4-3813-4A47-9FC8-53102452064F}">
      <dgm:prSet/>
      <dgm:spPr/>
      <dgm:t>
        <a:bodyPr/>
        <a:lstStyle/>
        <a:p>
          <a:endParaRPr lang="en-US"/>
        </a:p>
      </dgm:t>
    </dgm:pt>
    <dgm:pt modelId="{2E8CE0C1-1DD0-4FB9-9658-3B2F5A558A0F}" type="sibTrans" cxnId="{F49826B4-3813-4A47-9FC8-53102452064F}">
      <dgm:prSet/>
      <dgm:spPr/>
      <dgm:t>
        <a:bodyPr/>
        <a:lstStyle/>
        <a:p>
          <a:endParaRPr lang="en-US"/>
        </a:p>
      </dgm:t>
    </dgm:pt>
    <dgm:pt modelId="{35537B4E-975A-42B4-A3AE-E4E4D1B3183C}">
      <dgm:prSet custT="1"/>
      <dgm:spPr/>
      <dgm:t>
        <a:bodyPr/>
        <a:lstStyle/>
        <a:p>
          <a:pPr rtl="0"/>
          <a:r>
            <a:rPr lang="en-US" sz="2200" kern="1200">
              <a:solidFill>
                <a:prstClr val="white"/>
              </a:solidFill>
              <a:latin typeface="Calibri" panose="020F0502020204030204"/>
              <a:ea typeface="+mn-ea"/>
              <a:cs typeface="+mn-cs"/>
            </a:rPr>
            <a:t>Collection, Reporting, and Use of Data</a:t>
          </a:r>
        </a:p>
      </dgm:t>
    </dgm:pt>
    <dgm:pt modelId="{0C363F97-FBC7-4933-ABEF-50D7907A2B45}" type="parTrans" cxnId="{ABC47996-3CE1-4593-AD57-9D6ADD5F1BC6}">
      <dgm:prSet/>
      <dgm:spPr/>
      <dgm:t>
        <a:bodyPr/>
        <a:lstStyle/>
        <a:p>
          <a:endParaRPr lang="en-US"/>
        </a:p>
      </dgm:t>
    </dgm:pt>
    <dgm:pt modelId="{5CFCE11E-0814-42AE-8A65-EB528E2C82A5}" type="sibTrans" cxnId="{ABC47996-3CE1-4593-AD57-9D6ADD5F1BC6}">
      <dgm:prSet/>
      <dgm:spPr/>
      <dgm:t>
        <a:bodyPr/>
        <a:lstStyle/>
        <a:p>
          <a:endParaRPr lang="en-US"/>
        </a:p>
      </dgm:t>
    </dgm:pt>
    <dgm:pt modelId="{60C6D5A9-1698-492E-BEE5-EC78D894D009}">
      <dgm:prSet custT="1"/>
      <dgm:spPr/>
      <dgm:t>
        <a:bodyPr/>
        <a:lstStyle/>
        <a:p>
          <a:pPr rtl="0"/>
          <a:r>
            <a:rPr lang="en-US" sz="2200" kern="1200">
              <a:solidFill>
                <a:prstClr val="white"/>
              </a:solidFill>
              <a:latin typeface="Calibri" panose="020F0502020204030204"/>
              <a:ea typeface="+mn-ea"/>
              <a:cs typeface="+mn-cs"/>
            </a:rPr>
            <a:t>Special Education Website</a:t>
          </a:r>
        </a:p>
      </dgm:t>
    </dgm:pt>
    <dgm:pt modelId="{CFEF5603-27EA-42F5-B3CB-D6B669889C48}" type="parTrans" cxnId="{523D8E78-AF15-41E6-BFD1-CAA982168C5B}">
      <dgm:prSet/>
      <dgm:spPr/>
      <dgm:t>
        <a:bodyPr/>
        <a:lstStyle/>
        <a:p>
          <a:endParaRPr lang="en-US"/>
        </a:p>
      </dgm:t>
    </dgm:pt>
    <dgm:pt modelId="{725C407D-328B-4DF8-8C4A-DD2006D84951}" type="sibTrans" cxnId="{523D8E78-AF15-41E6-BFD1-CAA982168C5B}">
      <dgm:prSet/>
      <dgm:spPr/>
      <dgm:t>
        <a:bodyPr/>
        <a:lstStyle/>
        <a:p>
          <a:endParaRPr lang="en-US"/>
        </a:p>
      </dgm:t>
    </dgm:pt>
    <dgm:pt modelId="{13D8E856-6816-466E-B3FF-4BB377B3C3C6}" type="pres">
      <dgm:prSet presAssocID="{A2DDBBA9-240C-4798-85DE-7DF9799DC351}" presName="diagram" presStyleCnt="0">
        <dgm:presLayoutVars>
          <dgm:dir/>
          <dgm:resizeHandles val="exact"/>
        </dgm:presLayoutVars>
      </dgm:prSet>
      <dgm:spPr/>
    </dgm:pt>
    <dgm:pt modelId="{4971201F-F68F-47E1-904A-CED5519C774F}" type="pres">
      <dgm:prSet presAssocID="{60C6D5A9-1698-492E-BEE5-EC78D894D009}" presName="node" presStyleLbl="node1" presStyleIdx="0" presStyleCnt="8">
        <dgm:presLayoutVars>
          <dgm:bulletEnabled val="1"/>
        </dgm:presLayoutVars>
      </dgm:prSet>
      <dgm:spPr/>
    </dgm:pt>
    <dgm:pt modelId="{94E87C81-A08A-4984-A27E-24770A57712F}" type="pres">
      <dgm:prSet presAssocID="{725C407D-328B-4DF8-8C4A-DD2006D84951}" presName="sibTrans" presStyleCnt="0"/>
      <dgm:spPr/>
    </dgm:pt>
    <dgm:pt modelId="{5005E73B-75A8-42A5-A4FC-C8604F246C91}" type="pres">
      <dgm:prSet presAssocID="{35537B4E-975A-42B4-A3AE-E4E4D1B3183C}" presName="node" presStyleLbl="node1" presStyleIdx="1" presStyleCnt="8">
        <dgm:presLayoutVars>
          <dgm:bulletEnabled val="1"/>
        </dgm:presLayoutVars>
      </dgm:prSet>
      <dgm:spPr/>
    </dgm:pt>
    <dgm:pt modelId="{828D89E8-0C3A-4C41-9DE6-87A4A003C686}" type="pres">
      <dgm:prSet presAssocID="{5CFCE11E-0814-42AE-8A65-EB528E2C82A5}" presName="sibTrans" presStyleCnt="0"/>
      <dgm:spPr/>
    </dgm:pt>
    <dgm:pt modelId="{6D129F8D-372C-4A28-8C52-D918B5D8A92E}" type="pres">
      <dgm:prSet presAssocID="{EAD15D56-54C5-49FE-955F-A20DF43B6731}" presName="node" presStyleLbl="node1" presStyleIdx="2" presStyleCnt="8">
        <dgm:presLayoutVars>
          <dgm:bulletEnabled val="1"/>
        </dgm:presLayoutVars>
      </dgm:prSet>
      <dgm:spPr/>
    </dgm:pt>
    <dgm:pt modelId="{10C42BAA-8F58-42EA-B967-227841656469}" type="pres">
      <dgm:prSet presAssocID="{4BD672E0-7290-4DAD-818B-C22B1CDE8128}" presName="sibTrans" presStyleCnt="0"/>
      <dgm:spPr/>
    </dgm:pt>
    <dgm:pt modelId="{9908698E-D39E-4D34-9D93-5C552E65CDE6}" type="pres">
      <dgm:prSet presAssocID="{66CABA1F-BEDB-496E-8661-204B4F301A83}" presName="node" presStyleLbl="node1" presStyleIdx="3" presStyleCnt="8">
        <dgm:presLayoutVars>
          <dgm:bulletEnabled val="1"/>
        </dgm:presLayoutVars>
      </dgm:prSet>
      <dgm:spPr/>
    </dgm:pt>
    <dgm:pt modelId="{2B85BB10-2725-47DE-9156-A56FA3275BF6}" type="pres">
      <dgm:prSet presAssocID="{7FC5190C-F59F-4428-9400-7B45C6B0BFB3}" presName="sibTrans" presStyleCnt="0"/>
      <dgm:spPr/>
    </dgm:pt>
    <dgm:pt modelId="{1E50F7EE-135A-4A1B-B907-0AB0F8428B21}" type="pres">
      <dgm:prSet presAssocID="{1D9239AB-3C7E-478A-90EB-9B3FD3081122}" presName="node" presStyleLbl="node1" presStyleIdx="4" presStyleCnt="8">
        <dgm:presLayoutVars>
          <dgm:bulletEnabled val="1"/>
        </dgm:presLayoutVars>
      </dgm:prSet>
      <dgm:spPr/>
    </dgm:pt>
    <dgm:pt modelId="{19BD7120-50DC-4D87-9B78-7A69B9E257D8}" type="pres">
      <dgm:prSet presAssocID="{26F61C99-2384-44DC-B828-61537870C886}" presName="sibTrans" presStyleCnt="0"/>
      <dgm:spPr/>
    </dgm:pt>
    <dgm:pt modelId="{924D37B3-04E0-4558-A6DC-381385E54CF6}" type="pres">
      <dgm:prSet presAssocID="{B0394A38-45F2-4B11-9E2D-6D57A18370B6}" presName="node" presStyleLbl="node1" presStyleIdx="5" presStyleCnt="8">
        <dgm:presLayoutVars>
          <dgm:bulletEnabled val="1"/>
        </dgm:presLayoutVars>
      </dgm:prSet>
      <dgm:spPr/>
    </dgm:pt>
    <dgm:pt modelId="{CD9135BC-5241-486E-BB34-55EA0BCB8F92}" type="pres">
      <dgm:prSet presAssocID="{B9ACB428-97D3-4E7A-A3CB-66C9AB7357B0}" presName="sibTrans" presStyleCnt="0"/>
      <dgm:spPr/>
    </dgm:pt>
    <dgm:pt modelId="{59892BA9-65E3-4A36-98C0-5E406F58DAC0}" type="pres">
      <dgm:prSet presAssocID="{54460910-EAEC-4552-956C-55D785145B0F}" presName="node" presStyleLbl="node1" presStyleIdx="6" presStyleCnt="8">
        <dgm:presLayoutVars>
          <dgm:bulletEnabled val="1"/>
        </dgm:presLayoutVars>
      </dgm:prSet>
      <dgm:spPr/>
    </dgm:pt>
    <dgm:pt modelId="{896114C4-1122-4156-8EAD-B4A00DDCBE3F}" type="pres">
      <dgm:prSet presAssocID="{2E8CE0C1-1DD0-4FB9-9658-3B2F5A558A0F}" presName="sibTrans" presStyleCnt="0"/>
      <dgm:spPr/>
    </dgm:pt>
    <dgm:pt modelId="{F94B4F2D-81CF-43C4-846B-3A7037898D36}" type="pres">
      <dgm:prSet presAssocID="{AA872A71-8039-47AE-A903-4040D369BCED}" presName="node" presStyleLbl="node1" presStyleIdx="7" presStyleCnt="8">
        <dgm:presLayoutVars>
          <dgm:bulletEnabled val="1"/>
        </dgm:presLayoutVars>
      </dgm:prSet>
      <dgm:spPr/>
    </dgm:pt>
  </dgm:ptLst>
  <dgm:cxnLst>
    <dgm:cxn modelId="{49B6D539-06F7-4228-BC96-9D14DF72B519}" type="presOf" srcId="{B0394A38-45F2-4B11-9E2D-6D57A18370B6}" destId="{924D37B3-04E0-4558-A6DC-381385E54CF6}" srcOrd="0" destOrd="0" presId="urn:microsoft.com/office/officeart/2005/8/layout/default"/>
    <dgm:cxn modelId="{10F23E40-2A11-4F93-81D4-63C0CBC8307D}" srcId="{A2DDBBA9-240C-4798-85DE-7DF9799DC351}" destId="{1D9239AB-3C7E-478A-90EB-9B3FD3081122}" srcOrd="4" destOrd="0" parTransId="{CA85EA3F-D0E5-4F2A-BCEB-B0457D344B20}" sibTransId="{26F61C99-2384-44DC-B828-61537870C886}"/>
    <dgm:cxn modelId="{EA7E5943-0BC4-426D-A610-710A332016EC}" type="presOf" srcId="{EAD15D56-54C5-49FE-955F-A20DF43B6731}" destId="{6D129F8D-372C-4A28-8C52-D918B5D8A92E}" srcOrd="0" destOrd="0" presId="urn:microsoft.com/office/officeart/2005/8/layout/default"/>
    <dgm:cxn modelId="{9A57D148-9841-4D16-BFA9-85F42669894B}" srcId="{A2DDBBA9-240C-4798-85DE-7DF9799DC351}" destId="{AA872A71-8039-47AE-A903-4040D369BCED}" srcOrd="7" destOrd="0" parTransId="{8461A5C8-43CC-4C9E-B4D2-04C036B0F670}" sibTransId="{07DE1FDE-D956-4D89-B290-2D8A3A8C3B56}"/>
    <dgm:cxn modelId="{DDD2D448-3DC5-4CFD-83FE-AF13771C18FC}" srcId="{A2DDBBA9-240C-4798-85DE-7DF9799DC351}" destId="{B0394A38-45F2-4B11-9E2D-6D57A18370B6}" srcOrd="5" destOrd="0" parTransId="{81424481-1F10-446E-8617-20F32422118A}" sibTransId="{B9ACB428-97D3-4E7A-A3CB-66C9AB7357B0}"/>
    <dgm:cxn modelId="{9CB20A6B-3ADF-4C21-ACC0-66DE1793CD1F}" srcId="{A2DDBBA9-240C-4798-85DE-7DF9799DC351}" destId="{EAD15D56-54C5-49FE-955F-A20DF43B6731}" srcOrd="2" destOrd="0" parTransId="{6EC77FF8-0C86-496F-BD44-C4AC66E4841C}" sibTransId="{4BD672E0-7290-4DAD-818B-C22B1CDE8128}"/>
    <dgm:cxn modelId="{523D8E78-AF15-41E6-BFD1-CAA982168C5B}" srcId="{A2DDBBA9-240C-4798-85DE-7DF9799DC351}" destId="{60C6D5A9-1698-492E-BEE5-EC78D894D009}" srcOrd="0" destOrd="0" parTransId="{CFEF5603-27EA-42F5-B3CB-D6B669889C48}" sibTransId="{725C407D-328B-4DF8-8C4A-DD2006D84951}"/>
    <dgm:cxn modelId="{D403C98E-399C-4C9E-9999-CF470303C7C8}" type="presOf" srcId="{35537B4E-975A-42B4-A3AE-E4E4D1B3183C}" destId="{5005E73B-75A8-42A5-A4FC-C8604F246C91}" srcOrd="0" destOrd="0" presId="urn:microsoft.com/office/officeart/2005/8/layout/default"/>
    <dgm:cxn modelId="{ABC47996-3CE1-4593-AD57-9D6ADD5F1BC6}" srcId="{A2DDBBA9-240C-4798-85DE-7DF9799DC351}" destId="{35537B4E-975A-42B4-A3AE-E4E4D1B3183C}" srcOrd="1" destOrd="0" parTransId="{0C363F97-FBC7-4933-ABEF-50D7907A2B45}" sibTransId="{5CFCE11E-0814-42AE-8A65-EB528E2C82A5}"/>
    <dgm:cxn modelId="{32C63D9A-88BC-46AA-9D40-CA2127F04848}" type="presOf" srcId="{54460910-EAEC-4552-956C-55D785145B0F}" destId="{59892BA9-65E3-4A36-98C0-5E406F58DAC0}" srcOrd="0" destOrd="0" presId="urn:microsoft.com/office/officeart/2005/8/layout/default"/>
    <dgm:cxn modelId="{7A33549C-493A-419E-86CD-06161812063D}" type="presOf" srcId="{1D9239AB-3C7E-478A-90EB-9B3FD3081122}" destId="{1E50F7EE-135A-4A1B-B907-0AB0F8428B21}" srcOrd="0" destOrd="0" presId="urn:microsoft.com/office/officeart/2005/8/layout/default"/>
    <dgm:cxn modelId="{F49826B4-3813-4A47-9FC8-53102452064F}" srcId="{A2DDBBA9-240C-4798-85DE-7DF9799DC351}" destId="{54460910-EAEC-4552-956C-55D785145B0F}" srcOrd="6" destOrd="0" parTransId="{DE9C1FEF-313F-4D7B-93C6-04780C2CE933}" sibTransId="{2E8CE0C1-1DD0-4FB9-9658-3B2F5A558A0F}"/>
    <dgm:cxn modelId="{FD5B34C2-59A3-4F4E-90B4-28C512E8BC9F}" type="presOf" srcId="{60C6D5A9-1698-492E-BEE5-EC78D894D009}" destId="{4971201F-F68F-47E1-904A-CED5519C774F}" srcOrd="0" destOrd="0" presId="urn:microsoft.com/office/officeart/2005/8/layout/default"/>
    <dgm:cxn modelId="{524411E0-7F94-4538-8FF3-A55F297B1A71}" type="presOf" srcId="{66CABA1F-BEDB-496E-8661-204B4F301A83}" destId="{9908698E-D39E-4D34-9D93-5C552E65CDE6}" srcOrd="0" destOrd="0" presId="urn:microsoft.com/office/officeart/2005/8/layout/default"/>
    <dgm:cxn modelId="{F6EF98E0-DD2B-43AE-93B2-4C2353CE07D3}" type="presOf" srcId="{AA872A71-8039-47AE-A903-4040D369BCED}" destId="{F94B4F2D-81CF-43C4-846B-3A7037898D36}" srcOrd="0" destOrd="0" presId="urn:microsoft.com/office/officeart/2005/8/layout/default"/>
    <dgm:cxn modelId="{B28EA4FA-2DE1-4893-8D81-E2F16BAF2327}" srcId="{A2DDBBA9-240C-4798-85DE-7DF9799DC351}" destId="{66CABA1F-BEDB-496E-8661-204B4F301A83}" srcOrd="3" destOrd="0" parTransId="{3257D2FE-04F6-46CD-9AB1-3152E6ED3E66}" sibTransId="{7FC5190C-F59F-4428-9400-7B45C6B0BFB3}"/>
    <dgm:cxn modelId="{659EE9FB-1A3B-4698-81D9-CA68B16C97C2}" type="presOf" srcId="{A2DDBBA9-240C-4798-85DE-7DF9799DC351}" destId="{13D8E856-6816-466E-B3FF-4BB377B3C3C6}" srcOrd="0" destOrd="0" presId="urn:microsoft.com/office/officeart/2005/8/layout/default"/>
    <dgm:cxn modelId="{6E94133A-2842-4E68-BF09-B9C2BDA79DC2}" type="presParOf" srcId="{13D8E856-6816-466E-B3FF-4BB377B3C3C6}" destId="{4971201F-F68F-47E1-904A-CED5519C774F}" srcOrd="0" destOrd="0" presId="urn:microsoft.com/office/officeart/2005/8/layout/default"/>
    <dgm:cxn modelId="{D4445466-B813-4813-86E3-D274203D68A6}" type="presParOf" srcId="{13D8E856-6816-466E-B3FF-4BB377B3C3C6}" destId="{94E87C81-A08A-4984-A27E-24770A57712F}" srcOrd="1" destOrd="0" presId="urn:microsoft.com/office/officeart/2005/8/layout/default"/>
    <dgm:cxn modelId="{C68B83DB-671B-4450-AEB4-6FED13939E4D}" type="presParOf" srcId="{13D8E856-6816-466E-B3FF-4BB377B3C3C6}" destId="{5005E73B-75A8-42A5-A4FC-C8604F246C91}" srcOrd="2" destOrd="0" presId="urn:microsoft.com/office/officeart/2005/8/layout/default"/>
    <dgm:cxn modelId="{80FF53A9-D12B-4F76-9D18-126D3AB50C52}" type="presParOf" srcId="{13D8E856-6816-466E-B3FF-4BB377B3C3C6}" destId="{828D89E8-0C3A-4C41-9DE6-87A4A003C686}" srcOrd="3" destOrd="0" presId="urn:microsoft.com/office/officeart/2005/8/layout/default"/>
    <dgm:cxn modelId="{CA8C2F1B-9DA1-4F05-B796-C3BC3F11145D}" type="presParOf" srcId="{13D8E856-6816-466E-B3FF-4BB377B3C3C6}" destId="{6D129F8D-372C-4A28-8C52-D918B5D8A92E}" srcOrd="4" destOrd="0" presId="urn:microsoft.com/office/officeart/2005/8/layout/default"/>
    <dgm:cxn modelId="{17DEC5BB-29C0-4107-962B-802A168FD3F4}" type="presParOf" srcId="{13D8E856-6816-466E-B3FF-4BB377B3C3C6}" destId="{10C42BAA-8F58-42EA-B967-227841656469}" srcOrd="5" destOrd="0" presId="urn:microsoft.com/office/officeart/2005/8/layout/default"/>
    <dgm:cxn modelId="{3BB37CD0-B16E-4BB6-806C-7BAFD1F3F429}" type="presParOf" srcId="{13D8E856-6816-466E-B3FF-4BB377B3C3C6}" destId="{9908698E-D39E-4D34-9D93-5C552E65CDE6}" srcOrd="6" destOrd="0" presId="urn:microsoft.com/office/officeart/2005/8/layout/default"/>
    <dgm:cxn modelId="{A617595A-5808-4AC0-9726-651BA1F34B29}" type="presParOf" srcId="{13D8E856-6816-466E-B3FF-4BB377B3C3C6}" destId="{2B85BB10-2725-47DE-9156-A56FA3275BF6}" srcOrd="7" destOrd="0" presId="urn:microsoft.com/office/officeart/2005/8/layout/default"/>
    <dgm:cxn modelId="{0F90D13C-63C8-4807-B374-1B38735D409D}" type="presParOf" srcId="{13D8E856-6816-466E-B3FF-4BB377B3C3C6}" destId="{1E50F7EE-135A-4A1B-B907-0AB0F8428B21}" srcOrd="8" destOrd="0" presId="urn:microsoft.com/office/officeart/2005/8/layout/default"/>
    <dgm:cxn modelId="{D1401D04-A8D6-42BE-AC73-73E365BC0DF6}" type="presParOf" srcId="{13D8E856-6816-466E-B3FF-4BB377B3C3C6}" destId="{19BD7120-50DC-4D87-9B78-7A69B9E257D8}" srcOrd="9" destOrd="0" presId="urn:microsoft.com/office/officeart/2005/8/layout/default"/>
    <dgm:cxn modelId="{E520D0A4-4F54-400D-B883-1A3480423C83}" type="presParOf" srcId="{13D8E856-6816-466E-B3FF-4BB377B3C3C6}" destId="{924D37B3-04E0-4558-A6DC-381385E54CF6}" srcOrd="10" destOrd="0" presId="urn:microsoft.com/office/officeart/2005/8/layout/default"/>
    <dgm:cxn modelId="{FA2D7B19-24D8-4AB5-9184-59047B525902}" type="presParOf" srcId="{13D8E856-6816-466E-B3FF-4BB377B3C3C6}" destId="{CD9135BC-5241-486E-BB34-55EA0BCB8F92}" srcOrd="11" destOrd="0" presId="urn:microsoft.com/office/officeart/2005/8/layout/default"/>
    <dgm:cxn modelId="{03966CFB-9E00-4276-B574-D2006D0F24A6}" type="presParOf" srcId="{13D8E856-6816-466E-B3FF-4BB377B3C3C6}" destId="{59892BA9-65E3-4A36-98C0-5E406F58DAC0}" srcOrd="12" destOrd="0" presId="urn:microsoft.com/office/officeart/2005/8/layout/default"/>
    <dgm:cxn modelId="{6E3D7A59-048D-41BB-B17E-BAC3A432ECAB}" type="presParOf" srcId="{13D8E856-6816-466E-B3FF-4BB377B3C3C6}" destId="{896114C4-1122-4156-8EAD-B4A00DDCBE3F}" srcOrd="13" destOrd="0" presId="urn:microsoft.com/office/officeart/2005/8/layout/default"/>
    <dgm:cxn modelId="{B1B23DE0-4D47-4C7D-A407-5181EF6AAB51}" type="presParOf" srcId="{13D8E856-6816-466E-B3FF-4BB377B3C3C6}" destId="{F94B4F2D-81CF-43C4-846B-3A7037898D36}"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A565F-CD1D-4E57-91BF-B572B93D1BBF}">
      <dsp:nvSpPr>
        <dsp:cNvPr id="0" name=""/>
        <dsp:cNvSpPr/>
      </dsp:nvSpPr>
      <dsp:spPr>
        <a:xfrm rot="5400000">
          <a:off x="3114328" y="-1144266"/>
          <a:ext cx="820479" cy="3317240"/>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a:latin typeface="Segoe UI Semibold"/>
            </a:rPr>
            <a:t>Are known and valued</a:t>
          </a:r>
          <a:endParaRPr lang="en-US" sz="1400" kern="1200"/>
        </a:p>
      </dsp:txBody>
      <dsp:txXfrm rot="-5400000">
        <a:off x="1865948" y="144166"/>
        <a:ext cx="3277188" cy="740375"/>
      </dsp:txXfrm>
    </dsp:sp>
    <dsp:sp modelId="{C625CF21-C0CE-427C-856C-6DE7A8B33D8A}">
      <dsp:nvSpPr>
        <dsp:cNvPr id="0" name=""/>
        <dsp:cNvSpPr/>
      </dsp:nvSpPr>
      <dsp:spPr>
        <a:xfrm>
          <a:off x="0" y="1553"/>
          <a:ext cx="1865947" cy="1025598"/>
        </a:xfrm>
        <a:prstGeom prst="round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US" sz="1900" kern="1200">
              <a:latin typeface="Segoe UI Semibold"/>
            </a:rPr>
            <a:t>All students</a:t>
          </a:r>
          <a:endParaRPr lang="en-US" sz="1900" kern="1200"/>
        </a:p>
      </dsp:txBody>
      <dsp:txXfrm>
        <a:off x="50066" y="51619"/>
        <a:ext cx="1765815" cy="925466"/>
      </dsp:txXfrm>
    </dsp:sp>
    <dsp:sp modelId="{22C5200A-4F3E-413A-A0C2-5E5FE3F5BD79}">
      <dsp:nvSpPr>
        <dsp:cNvPr id="0" name=""/>
        <dsp:cNvSpPr/>
      </dsp:nvSpPr>
      <dsp:spPr>
        <a:xfrm rot="5400000">
          <a:off x="3114328" y="-67388"/>
          <a:ext cx="820479" cy="3317240"/>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b="1" kern="1200">
              <a:latin typeface="Segoe UI Semibold"/>
            </a:rPr>
            <a:t>Are relevant, real-world and interactive</a:t>
          </a:r>
        </a:p>
      </dsp:txBody>
      <dsp:txXfrm rot="-5400000">
        <a:off x="1865948" y="1221044"/>
        <a:ext cx="3277188" cy="740375"/>
      </dsp:txXfrm>
    </dsp:sp>
    <dsp:sp modelId="{24CED813-7888-430C-AFDB-9D3A24B568CB}">
      <dsp:nvSpPr>
        <dsp:cNvPr id="0" name=""/>
        <dsp:cNvSpPr/>
      </dsp:nvSpPr>
      <dsp:spPr>
        <a:xfrm>
          <a:off x="0" y="1078432"/>
          <a:ext cx="1865947" cy="1025598"/>
        </a:xfrm>
        <a:prstGeom prst="roundRect">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US" sz="1900" kern="1200">
              <a:latin typeface="Segoe UI Semibold"/>
            </a:rPr>
            <a:t>Learning experiences </a:t>
          </a:r>
          <a:endParaRPr lang="en-US" sz="1900" kern="1200"/>
        </a:p>
      </dsp:txBody>
      <dsp:txXfrm>
        <a:off x="50066" y="1128498"/>
        <a:ext cx="1765815" cy="925466"/>
      </dsp:txXfrm>
    </dsp:sp>
    <dsp:sp modelId="{48523046-28B0-4CA5-BB43-DD387BCF65C6}">
      <dsp:nvSpPr>
        <dsp:cNvPr id="0" name=""/>
        <dsp:cNvSpPr/>
      </dsp:nvSpPr>
      <dsp:spPr>
        <a:xfrm rot="5400000">
          <a:off x="3114328" y="1009490"/>
          <a:ext cx="820479" cy="3317240"/>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a:latin typeface="Segoe UI Semibold"/>
            </a:rPr>
            <a:t>Enable students to excel at grade level or beyond</a:t>
          </a:r>
        </a:p>
        <a:p>
          <a:pPr marL="114300" lvl="1" indent="-114300" algn="l" defTabSz="622300" rtl="0">
            <a:lnSpc>
              <a:spcPct val="90000"/>
            </a:lnSpc>
            <a:spcBef>
              <a:spcPct val="0"/>
            </a:spcBef>
            <a:spcAft>
              <a:spcPct val="15000"/>
            </a:spcAft>
            <a:buChar char="•"/>
          </a:pPr>
          <a:endParaRPr lang="en-US" sz="1400" kern="1200">
            <a:latin typeface="Segoe UI Semibold"/>
          </a:endParaRPr>
        </a:p>
      </dsp:txBody>
      <dsp:txXfrm rot="-5400000">
        <a:off x="1865948" y="2297922"/>
        <a:ext cx="3277188" cy="740375"/>
      </dsp:txXfrm>
    </dsp:sp>
    <dsp:sp modelId="{BEF76E51-4B0A-4CD7-8E87-ACA209BCE8EA}">
      <dsp:nvSpPr>
        <dsp:cNvPr id="0" name=""/>
        <dsp:cNvSpPr/>
      </dsp:nvSpPr>
      <dsp:spPr>
        <a:xfrm>
          <a:off x="0" y="2155311"/>
          <a:ext cx="1865947" cy="1025598"/>
        </a:xfrm>
        <a:prstGeom prst="roundRec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US" sz="1900" kern="1200">
              <a:latin typeface="Segoe UI Semibold"/>
            </a:rPr>
            <a:t>Individualized supports</a:t>
          </a:r>
        </a:p>
      </dsp:txBody>
      <dsp:txXfrm>
        <a:off x="50066" y="2205377"/>
        <a:ext cx="1765815" cy="9254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11064-7F52-4374-BB70-3F2CB7FC783C}">
      <dsp:nvSpPr>
        <dsp:cNvPr id="0" name=""/>
        <dsp:cNvSpPr/>
      </dsp:nvSpPr>
      <dsp:spPr>
        <a:xfrm>
          <a:off x="0" y="1979249"/>
          <a:ext cx="5811128" cy="428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C76DB4-26EA-403D-8805-2312DAE07640}">
      <dsp:nvSpPr>
        <dsp:cNvPr id="0" name=""/>
        <dsp:cNvSpPr/>
      </dsp:nvSpPr>
      <dsp:spPr>
        <a:xfrm>
          <a:off x="290556" y="1728329"/>
          <a:ext cx="4067789" cy="501840"/>
        </a:xfrm>
        <a:prstGeom prst="round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755650">
            <a:lnSpc>
              <a:spcPct val="90000"/>
            </a:lnSpc>
            <a:spcBef>
              <a:spcPct val="0"/>
            </a:spcBef>
            <a:spcAft>
              <a:spcPct val="35000"/>
            </a:spcAft>
            <a:buNone/>
          </a:pPr>
          <a:r>
            <a:rPr lang="en-US" sz="1700" kern="1200"/>
            <a:t>General Supervision </a:t>
          </a:r>
          <a:r>
            <a:rPr lang="en-US" sz="1700" b="0" kern="1200"/>
            <a:t>Updates</a:t>
          </a:r>
        </a:p>
      </dsp:txBody>
      <dsp:txXfrm>
        <a:off x="315054" y="1752827"/>
        <a:ext cx="4018793" cy="452844"/>
      </dsp:txXfrm>
    </dsp:sp>
    <dsp:sp modelId="{5BB327D3-7109-43F2-AB9A-8D656FAE95E0}">
      <dsp:nvSpPr>
        <dsp:cNvPr id="0" name=""/>
        <dsp:cNvSpPr/>
      </dsp:nvSpPr>
      <dsp:spPr>
        <a:xfrm>
          <a:off x="0" y="2750369"/>
          <a:ext cx="5811128" cy="428400"/>
        </a:xfrm>
        <a:prstGeom prst="rect">
          <a:avLst/>
        </a:prstGeom>
        <a:solidFill>
          <a:schemeClr val="lt1">
            <a:alpha val="90000"/>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F032F1-9066-44F8-86CC-6912588B7795}">
      <dsp:nvSpPr>
        <dsp:cNvPr id="0" name=""/>
        <dsp:cNvSpPr/>
      </dsp:nvSpPr>
      <dsp:spPr>
        <a:xfrm>
          <a:off x="290556" y="2499449"/>
          <a:ext cx="4067789" cy="501840"/>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755650">
            <a:lnSpc>
              <a:spcPct val="90000"/>
            </a:lnSpc>
            <a:spcBef>
              <a:spcPct val="0"/>
            </a:spcBef>
            <a:spcAft>
              <a:spcPct val="35000"/>
            </a:spcAft>
            <a:buNone/>
          </a:pPr>
          <a:r>
            <a:rPr lang="en-US" sz="1700" kern="1200"/>
            <a:t>Special Education Updates</a:t>
          </a:r>
        </a:p>
      </dsp:txBody>
      <dsp:txXfrm>
        <a:off x="315054" y="2523947"/>
        <a:ext cx="4018793" cy="452844"/>
      </dsp:txXfrm>
    </dsp:sp>
    <dsp:sp modelId="{FCE67299-0F51-4AE5-B861-F54CAD10DA1C}">
      <dsp:nvSpPr>
        <dsp:cNvPr id="0" name=""/>
        <dsp:cNvSpPr/>
      </dsp:nvSpPr>
      <dsp:spPr>
        <a:xfrm>
          <a:off x="0" y="3521489"/>
          <a:ext cx="5811128" cy="428400"/>
        </a:xfrm>
        <a:prstGeom prst="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301DEF-7638-4260-8CB8-5576E3522B5C}">
      <dsp:nvSpPr>
        <dsp:cNvPr id="0" name=""/>
        <dsp:cNvSpPr/>
      </dsp:nvSpPr>
      <dsp:spPr>
        <a:xfrm>
          <a:off x="290556" y="3270569"/>
          <a:ext cx="4067789" cy="50184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755650" rtl="0">
            <a:lnSpc>
              <a:spcPct val="90000"/>
            </a:lnSpc>
            <a:spcBef>
              <a:spcPct val="0"/>
            </a:spcBef>
            <a:spcAft>
              <a:spcPct val="35000"/>
            </a:spcAft>
            <a:buNone/>
          </a:pPr>
          <a:r>
            <a:rPr lang="en-US" sz="1700" kern="1200">
              <a:latin typeface="Calibri Light" panose="020F0302020204030204"/>
            </a:rPr>
            <a:t>Professional Development Opportunities</a:t>
          </a:r>
          <a:endParaRPr lang="en-US" sz="1700" kern="1200"/>
        </a:p>
      </dsp:txBody>
      <dsp:txXfrm>
        <a:off x="315054" y="3295067"/>
        <a:ext cx="4018793" cy="452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1201F-F68F-47E1-904A-CED5519C774F}">
      <dsp:nvSpPr>
        <dsp:cNvPr id="0" name=""/>
        <dsp:cNvSpPr/>
      </dsp:nvSpPr>
      <dsp:spPr>
        <a:xfrm>
          <a:off x="3080" y="437013"/>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solidFill>
                <a:prstClr val="white"/>
              </a:solidFill>
              <a:latin typeface="Calibri" panose="020F0502020204030204"/>
              <a:ea typeface="+mn-ea"/>
              <a:cs typeface="+mn-cs"/>
            </a:rPr>
            <a:t>Special Education Website</a:t>
          </a:r>
        </a:p>
      </dsp:txBody>
      <dsp:txXfrm>
        <a:off x="3080" y="437013"/>
        <a:ext cx="2444055" cy="1466433"/>
      </dsp:txXfrm>
    </dsp:sp>
    <dsp:sp modelId="{5005E73B-75A8-42A5-A4FC-C8604F246C91}">
      <dsp:nvSpPr>
        <dsp:cNvPr id="0" name=""/>
        <dsp:cNvSpPr/>
      </dsp:nvSpPr>
      <dsp:spPr>
        <a:xfrm>
          <a:off x="2691541" y="437013"/>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solidFill>
                <a:prstClr val="white"/>
              </a:solidFill>
              <a:latin typeface="Calibri" panose="020F0502020204030204"/>
              <a:ea typeface="+mn-ea"/>
              <a:cs typeface="+mn-cs"/>
            </a:rPr>
            <a:t>Collection, Reporting, and Use of Data</a:t>
          </a:r>
        </a:p>
      </dsp:txBody>
      <dsp:txXfrm>
        <a:off x="2691541" y="437013"/>
        <a:ext cx="2444055" cy="1466433"/>
      </dsp:txXfrm>
    </dsp:sp>
    <dsp:sp modelId="{6D129F8D-372C-4A28-8C52-D918B5D8A92E}">
      <dsp:nvSpPr>
        <dsp:cNvPr id="0" name=""/>
        <dsp:cNvSpPr/>
      </dsp:nvSpPr>
      <dsp:spPr>
        <a:xfrm>
          <a:off x="5380002" y="437013"/>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t>Champ Software Development Across Offices</a:t>
          </a:r>
          <a:endParaRPr lang="en-US" sz="2200" b="0" kern="1200"/>
        </a:p>
      </dsp:txBody>
      <dsp:txXfrm>
        <a:off x="5380002" y="437013"/>
        <a:ext cx="2444055" cy="1466433"/>
      </dsp:txXfrm>
    </dsp:sp>
    <dsp:sp modelId="{9908698E-D39E-4D34-9D93-5C552E65CDE6}">
      <dsp:nvSpPr>
        <dsp:cNvPr id="0" name=""/>
        <dsp:cNvSpPr/>
      </dsp:nvSpPr>
      <dsp:spPr>
        <a:xfrm>
          <a:off x="8068463" y="437013"/>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a:t>Fiscal Monitoring Procedures</a:t>
          </a:r>
        </a:p>
      </dsp:txBody>
      <dsp:txXfrm>
        <a:off x="8068463" y="437013"/>
        <a:ext cx="2444055" cy="1466433"/>
      </dsp:txXfrm>
    </dsp:sp>
    <dsp:sp modelId="{1E50F7EE-135A-4A1B-B907-0AB0F8428B21}">
      <dsp:nvSpPr>
        <dsp:cNvPr id="0" name=""/>
        <dsp:cNvSpPr/>
      </dsp:nvSpPr>
      <dsp:spPr>
        <a:xfrm>
          <a:off x="3080" y="214785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a:t>LEA Determinations and Aligned Technical Assistance</a:t>
          </a:r>
        </a:p>
      </dsp:txBody>
      <dsp:txXfrm>
        <a:off x="3080" y="2147852"/>
        <a:ext cx="2444055" cy="1466433"/>
      </dsp:txXfrm>
    </dsp:sp>
    <dsp:sp modelId="{924D37B3-04E0-4558-A6DC-381385E54CF6}">
      <dsp:nvSpPr>
        <dsp:cNvPr id="0" name=""/>
        <dsp:cNvSpPr/>
      </dsp:nvSpPr>
      <dsp:spPr>
        <a:xfrm>
          <a:off x="2691541" y="214785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a:t>OASES Monitoring Procedures</a:t>
          </a:r>
        </a:p>
      </dsp:txBody>
      <dsp:txXfrm>
        <a:off x="2691541" y="2147852"/>
        <a:ext cx="2444055" cy="1466433"/>
      </dsp:txXfrm>
    </dsp:sp>
    <dsp:sp modelId="{59892BA9-65E3-4A36-98C0-5E406F58DAC0}">
      <dsp:nvSpPr>
        <dsp:cNvPr id="0" name=""/>
        <dsp:cNvSpPr/>
      </dsp:nvSpPr>
      <dsp:spPr>
        <a:xfrm>
          <a:off x="5380002" y="214785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a:t>Policies and Procedures</a:t>
          </a:r>
        </a:p>
      </dsp:txBody>
      <dsp:txXfrm>
        <a:off x="5380002" y="2147852"/>
        <a:ext cx="2444055" cy="1466433"/>
      </dsp:txXfrm>
    </dsp:sp>
    <dsp:sp modelId="{F94B4F2D-81CF-43C4-846B-3A7037898D36}">
      <dsp:nvSpPr>
        <dsp:cNvPr id="0" name=""/>
        <dsp:cNvSpPr/>
      </dsp:nvSpPr>
      <dsp:spPr>
        <a:xfrm>
          <a:off x="8068463" y="214785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a:t>PRS General Education Procedures</a:t>
          </a:r>
        </a:p>
      </dsp:txBody>
      <dsp:txXfrm>
        <a:off x="8068463" y="2147852"/>
        <a:ext cx="2444055" cy="146643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5/19/2025</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5/19/2025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44885-03D4-AC58-D755-2571FE4881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9FE9E0-3F22-3BDB-6A66-D7FA4EB0D2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89B826-CA4B-B967-1F7E-0737AD8B512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CF24795-C96A-D95D-0270-3B4DAC0F96B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4077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4</a:t>
            </a:fld>
            <a:endParaRPr lang="en-US"/>
          </a:p>
        </p:txBody>
      </p:sp>
    </p:spTree>
    <p:extLst>
      <p:ext uri="{BB962C8B-B14F-4D97-AF65-F5344CB8AC3E}">
        <p14:creationId xmlns:p14="http://schemas.microsoft.com/office/powerpoint/2010/main" val="2376929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8</a:t>
            </a:fld>
            <a:endParaRPr lang="en-US"/>
          </a:p>
        </p:txBody>
      </p:sp>
    </p:spTree>
    <p:extLst>
      <p:ext uri="{BB962C8B-B14F-4D97-AF65-F5344CB8AC3E}">
        <p14:creationId xmlns:p14="http://schemas.microsoft.com/office/powerpoint/2010/main" val="3035065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21</a:t>
            </a:fld>
            <a:endParaRPr lang="en-US"/>
          </a:p>
        </p:txBody>
      </p:sp>
    </p:spTree>
    <p:extLst>
      <p:ext uri="{BB962C8B-B14F-4D97-AF65-F5344CB8AC3E}">
        <p14:creationId xmlns:p14="http://schemas.microsoft.com/office/powerpoint/2010/main" val="1689140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30</a:t>
            </a:fld>
            <a:endParaRPr lang="en-US"/>
          </a:p>
        </p:txBody>
      </p:sp>
    </p:spTree>
    <p:extLst>
      <p:ext uri="{BB962C8B-B14F-4D97-AF65-F5344CB8AC3E}">
        <p14:creationId xmlns:p14="http://schemas.microsoft.com/office/powerpoint/2010/main" val="3586583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endParaRPr lang="en-US">
              <a:latin typeface="Arial"/>
              <a:cs typeface="Arial"/>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31</a:t>
            </a:fld>
            <a:endParaRPr lang="en-US"/>
          </a:p>
        </p:txBody>
      </p:sp>
    </p:spTree>
    <p:extLst>
      <p:ext uri="{BB962C8B-B14F-4D97-AF65-F5344CB8AC3E}">
        <p14:creationId xmlns:p14="http://schemas.microsoft.com/office/powerpoint/2010/main" val="3411455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BB958-0065-91BF-F181-4B0CC41EA2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D5F5FE-E415-4DBA-EA87-9787D65BD4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45D519-D1F9-EF33-4A80-CFFE4663C51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2E11441-C858-A123-6A30-3626D2BEFF1F}"/>
              </a:ext>
            </a:extLst>
          </p:cNvPr>
          <p:cNvSpPr>
            <a:spLocks noGrp="1"/>
          </p:cNvSpPr>
          <p:nvPr>
            <p:ph type="sldNum" sz="quarter" idx="5"/>
          </p:nvPr>
        </p:nvSpPr>
        <p:spPr/>
        <p:txBody>
          <a:bodyPr/>
          <a:lstStyle/>
          <a:p>
            <a:fld id="{825FC15E-7FD1-034A-9729-2C6FA6821FBB}" type="slidenum">
              <a:rPr lang="en-US" smtClean="0"/>
              <a:t>32</a:t>
            </a:fld>
            <a:endParaRPr lang="en-US"/>
          </a:p>
        </p:txBody>
      </p:sp>
    </p:spTree>
    <p:extLst>
      <p:ext uri="{BB962C8B-B14F-4D97-AF65-F5344CB8AC3E}">
        <p14:creationId xmlns:p14="http://schemas.microsoft.com/office/powerpoint/2010/main" val="14080245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09" y="6132352"/>
            <a:ext cx="756579" cy="778195"/>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1" y="212727"/>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6"/>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7"/>
          </a:xfrm>
        </p:spPr>
        <p:txBody>
          <a:bodyPr>
            <a:noAutofit/>
          </a:bodyPr>
          <a:lstStyle>
            <a:lvl1pPr marL="228594" indent="-228594">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582" indent="-279393">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2971" indent="-228594">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0959" indent="-279393">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086" indent="-287331">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2"/>
            <a:ext cx="7713372" cy="307777"/>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sz="1400" baseline="0">
                <a:latin typeface="Segoe"/>
              </a:rPr>
              <a:t> </a:t>
            </a:r>
            <a:r>
              <a:rPr lang="en-US" sz="1200" kern="1200">
                <a:solidFill>
                  <a:schemeClr val="tx1">
                    <a:tint val="75000"/>
                  </a:schemeClr>
                </a:solidFill>
                <a:latin typeface="Segoe"/>
                <a:ea typeface="+mn-ea"/>
                <a:cs typeface="+mn-cs"/>
              </a:rPr>
              <a:t>Elementary</a:t>
            </a:r>
            <a:r>
              <a:rPr lang="en-US" sz="1400" baseline="0">
                <a:latin typeface="Segoe"/>
              </a:rPr>
              <a:t> </a:t>
            </a:r>
            <a:r>
              <a:rPr lang="en-US" sz="1200" kern="1200">
                <a:solidFill>
                  <a:schemeClr val="tx1">
                    <a:tint val="75000"/>
                  </a:schemeClr>
                </a:solidFill>
                <a:latin typeface="Segoe"/>
                <a:ea typeface="+mn-ea"/>
                <a:cs typeface="+mn-cs"/>
              </a:rPr>
              <a:t>and</a:t>
            </a:r>
            <a:r>
              <a:rPr lang="en-US" sz="1400" baseline="0">
                <a:latin typeface="Segoe"/>
              </a:rPr>
              <a:t> </a:t>
            </a:r>
            <a:r>
              <a:rPr lang="en-US" sz="1200" kern="1200">
                <a:solidFill>
                  <a:schemeClr val="tx1">
                    <a:tint val="75000"/>
                  </a:schemeClr>
                </a:solidFill>
                <a:latin typeface="Segoe"/>
                <a:ea typeface="+mn-ea"/>
                <a:cs typeface="+mn-cs"/>
              </a:rPr>
              <a:t>Secondary</a:t>
            </a:r>
            <a:r>
              <a:rPr lang="en-US" sz="1400"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3338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304935" y="1279858"/>
            <a:ext cx="11582400" cy="2277074"/>
          </a:xfrm>
          <a:prstGeom prst="rect">
            <a:avLst/>
          </a:prstGeom>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15" hasCustomPrompt="1"/>
          </p:nvPr>
        </p:nvSpPr>
        <p:spPr>
          <a:xfrm>
            <a:off x="304935" y="400073"/>
            <a:ext cx="103632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a:t>CLICK TO ADD HEADER</a:t>
            </a:r>
          </a:p>
        </p:txBody>
      </p:sp>
    </p:spTree>
    <p:extLst>
      <p:ext uri="{BB962C8B-B14F-4D97-AF65-F5344CB8AC3E}">
        <p14:creationId xmlns:p14="http://schemas.microsoft.com/office/powerpoint/2010/main" val="1952340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4855099"/>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descr="A black and white logo&#10;&#10;Description automatically generated">
            <a:extLst>
              <a:ext uri="{FF2B5EF4-FFF2-40B4-BE49-F238E27FC236}">
                <a16:creationId xmlns:a16="http://schemas.microsoft.com/office/drawing/2014/main" id="{27C03EFA-A152-4539-22F6-1D780DB54FE5}"/>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502639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3552233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10" name="Picture 9" descr="A black and white logo&#10;&#10;Description automatically generated">
            <a:extLst>
              <a:ext uri="{FF2B5EF4-FFF2-40B4-BE49-F238E27FC236}">
                <a16:creationId xmlns:a16="http://schemas.microsoft.com/office/drawing/2014/main" id="{C97040BC-7CEF-FBD5-14E8-B96311C9FE32}"/>
              </a:ext>
            </a:extLst>
          </p:cNvPr>
          <p:cNvPicPr>
            <a:picLocks noChangeAspect="1"/>
          </p:cNvPicPr>
          <p:nvPr userDrawn="1"/>
        </p:nvPicPr>
        <p:blipFill>
          <a:blip r:embed="rId4">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2966217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2020004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1989071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225162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A black and white logo&#10;&#10;Description automatically generated">
            <a:extLst>
              <a:ext uri="{FF2B5EF4-FFF2-40B4-BE49-F238E27FC236}">
                <a16:creationId xmlns:a16="http://schemas.microsoft.com/office/drawing/2014/main" id="{C54FC1CB-AE67-CB1C-35FD-36F5211323AD}"/>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4255569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890996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66362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6.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3"/>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718" r:id="rId1"/>
    <p:sldLayoutId id="2147483650" r:id="rId2"/>
    <p:sldLayoutId id="2147483720" r:id="rId3"/>
    <p:sldLayoutId id="2147483721" r:id="rId4"/>
    <p:sldLayoutId id="2147483722" r:id="rId5"/>
    <p:sldLayoutId id="2147483723" r:id="rId6"/>
    <p:sldLayoutId id="2147483655" r:id="rId7"/>
    <p:sldLayoutId id="2147483719" r:id="rId8"/>
    <p:sldLayoutId id="2147483657" r:id="rId9"/>
    <p:sldLayoutId id="2147483658" r:id="rId10"/>
    <p:sldLayoutId id="2147483670" r:id="rId11"/>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51099968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hf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ed.gov/sites/ed/files/2025-02/dms-ma-b-targeted-01-15-2025.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doe.mass.edu/sped/news/2025-0425-proposed-notice-procedural-safeguards.pdf" TargetMode="External"/><Relationship Id="rId2" Type="http://schemas.openxmlformats.org/officeDocument/2006/relationships/hyperlink" Target="https://www.doe.mass.edu/sped/news/2025-0425-proposed-state-complaint-procedure.pdf" TargetMode="External"/><Relationship Id="rId1" Type="http://schemas.openxmlformats.org/officeDocument/2006/relationships/slideLayout" Target="../slideLayouts/slideLayout2.xml"/><Relationship Id="rId4" Type="http://schemas.openxmlformats.org/officeDocument/2006/relationships/hyperlink" Target="https://www.doe.mass.edu/sped/news/2025-0425-revised-intake-form.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www.doe.mass.edu/sped/osep/determinations.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www.doe.mass.edu/sped/idea2004/sig-dispro/fiscal-implications-qrg.doc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doe.mass.edu/sped/advisories/condition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ecfr.gov/current/title-34" TargetMode="External"/><Relationship Id="rId2" Type="http://schemas.openxmlformats.org/officeDocument/2006/relationships/hyperlink" Target="https://www.ecfr.gov/current/title-2/subtitle-A/chapter-II/part-200?toc=1"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mass.egrantsmanagement.com/default.aspx?ccipSessionKey=638748211687996551"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s://hillforliteracy.org/" TargetMode="Externa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hyperlink" Target="https://www.mass.gov/literacylaunch" TargetMode="Externa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hyperlink" Target="https://fcsn.org/new-iep/"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microsoft.com/office/2018/10/relationships/comments" Target="../comments/modernComment_9D1_EC781A2F.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mailto:IDEAData@mass.gov" TargetMode="External"/><Relationship Id="rId3" Type="http://schemas.openxmlformats.org/officeDocument/2006/relationships/hyperlink" Target="https://us14.campaign-archive.com/home/?u=d8f37d1a90dacd97f207f0b4a&amp;id=41b37f7347" TargetMode="External"/><Relationship Id="rId7" Type="http://schemas.openxmlformats.org/officeDocument/2006/relationships/hyperlink" Target="mailto:ideafiscal@mass.gov"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hyperlink" Target="mailto:specialeducation@mass.gov" TargetMode="External"/><Relationship Id="rId5" Type="http://schemas.openxmlformats.org/officeDocument/2006/relationships/hyperlink" Target="https://www.doe.mass.edu/infoservices/data/diradmin/list.aspx" TargetMode="External"/><Relationship Id="rId4" Type="http://schemas.openxmlformats.org/officeDocument/2006/relationships/hyperlink" Target="https://www.doe.mass.edu/sped/"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hyperlink" Target="https://www.doe.mass.edu/commissioner/vision/default.html"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302047" y="353085"/>
            <a:ext cx="9554099" cy="3213574"/>
          </a:xfrm>
        </p:spPr>
        <p:txBody>
          <a:bodyPr>
            <a:normAutofit/>
          </a:bodyPr>
          <a:lstStyle/>
          <a:p>
            <a:r>
              <a:rPr lang="en-US" sz="7100" b="1" dirty="0">
                <a:latin typeface="Calibri"/>
                <a:ea typeface="Calibri"/>
                <a:cs typeface="Calibri"/>
              </a:rPr>
              <a:t>Special Education        </a:t>
            </a:r>
            <a:br>
              <a:rPr lang="en-US" sz="7100" b="1" dirty="0">
                <a:latin typeface="Calibri"/>
                <a:ea typeface="Calibri"/>
                <a:cs typeface="Calibri"/>
              </a:rPr>
            </a:br>
            <a:r>
              <a:rPr lang="en-US" sz="7100" b="1" dirty="0">
                <a:latin typeface="Calibri"/>
                <a:ea typeface="Calibri"/>
                <a:cs typeface="Calibri"/>
              </a:rPr>
              <a:t>Leaders Meeting</a:t>
            </a:r>
            <a:endParaRPr lang="en-US" sz="7100" b="1" dirty="0">
              <a:solidFill>
                <a:srgbClr val="000000"/>
              </a:solidFill>
              <a:latin typeface="Calibri"/>
              <a:ea typeface="Calibri"/>
              <a:cs typeface="Calibri"/>
            </a:endParaRPr>
          </a:p>
          <a:p>
            <a:endParaRPr lang="en-US" dirty="0"/>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p:txBody>
          <a:bodyPr vert="horz" lIns="91440" tIns="45720" rIns="91440" bIns="45720" rtlCol="0" anchor="t">
            <a:normAutofit/>
          </a:bodyPr>
          <a:lstStyle/>
          <a:p>
            <a:r>
              <a:rPr lang="en-US" sz="3000" b="1" dirty="0">
                <a:latin typeface="Calibri"/>
                <a:ea typeface="Calibri"/>
                <a:cs typeface="Calibri"/>
              </a:rPr>
              <a:t>Friday,  May 16, 2025</a:t>
            </a:r>
            <a:endParaRPr lang="en-US" dirty="0"/>
          </a:p>
        </p:txBody>
      </p:sp>
    </p:spTree>
    <p:extLst>
      <p:ext uri="{BB962C8B-B14F-4D97-AF65-F5344CB8AC3E}">
        <p14:creationId xmlns:p14="http://schemas.microsoft.com/office/powerpoint/2010/main" val="347205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29507-6CBE-5DAD-7CC8-BC265DC19ED8}"/>
              </a:ext>
            </a:extLst>
          </p:cNvPr>
          <p:cNvSpPr>
            <a:spLocks noGrp="1"/>
          </p:cNvSpPr>
          <p:nvPr>
            <p:ph type="title"/>
          </p:nvPr>
        </p:nvSpPr>
        <p:spPr>
          <a:xfrm>
            <a:off x="474260" y="365126"/>
            <a:ext cx="11050137" cy="1042852"/>
          </a:xfrm>
        </p:spPr>
        <p:txBody>
          <a:bodyPr>
            <a:normAutofit fontScale="90000"/>
          </a:bodyPr>
          <a:lstStyle/>
          <a:p>
            <a:r>
              <a:rPr lang="en-US">
                <a:latin typeface="Segoe UI Semibold"/>
                <a:cs typeface="Arial"/>
              </a:rPr>
              <a:t>OSEP's January 16, 2025 Monitoring Report </a:t>
            </a:r>
            <a:endParaRPr lang="en-US">
              <a:latin typeface="Segoe UI Semibold"/>
            </a:endParaRPr>
          </a:p>
        </p:txBody>
      </p:sp>
      <p:sp>
        <p:nvSpPr>
          <p:cNvPr id="3" name="Content Placeholder 2">
            <a:extLst>
              <a:ext uri="{FF2B5EF4-FFF2-40B4-BE49-F238E27FC236}">
                <a16:creationId xmlns:a16="http://schemas.microsoft.com/office/drawing/2014/main" id="{F71B8404-7553-5816-A2E7-102B884F9134}"/>
              </a:ext>
            </a:extLst>
          </p:cNvPr>
          <p:cNvSpPr>
            <a:spLocks noGrp="1"/>
          </p:cNvSpPr>
          <p:nvPr>
            <p:ph idx="1"/>
          </p:nvPr>
        </p:nvSpPr>
        <p:spPr>
          <a:xfrm>
            <a:off x="303663" y="2086984"/>
            <a:ext cx="11050137" cy="4405126"/>
          </a:xfrm>
        </p:spPr>
        <p:txBody>
          <a:bodyPr vert="horz" lIns="91440" tIns="45720" rIns="91440" bIns="45720" rtlCol="0" anchor="t">
            <a:normAutofit/>
          </a:bodyPr>
          <a:lstStyle/>
          <a:p>
            <a:r>
              <a:rPr lang="en-US" sz="2400">
                <a:solidFill>
                  <a:srgbClr val="212529"/>
                </a:solidFill>
                <a:latin typeface="Segoe UI"/>
                <a:ea typeface="Calibri"/>
                <a:cs typeface="Arial"/>
              </a:rPr>
              <a:t>January 16, 2025: Massachusetts Department of Elementary and Secondary Education (DESE) received a </a:t>
            </a:r>
            <a:r>
              <a:rPr lang="en-US" sz="2400" b="1">
                <a:solidFill>
                  <a:srgbClr val="0060C7"/>
                </a:solidFill>
                <a:latin typeface="Segoe UI"/>
                <a:ea typeface="Calibri"/>
                <a:cs typeface="Arial"/>
                <a:hlinkClick r:id="rId2"/>
              </a:rPr>
              <a:t>letter from the U.S. Department of Education's Office of Special Education Programs (OSEP) </a:t>
            </a:r>
            <a:r>
              <a:rPr lang="en-US" sz="2400">
                <a:solidFill>
                  <a:srgbClr val="212529"/>
                </a:solidFill>
                <a:latin typeface="Segoe UI"/>
                <a:ea typeface="Calibri"/>
                <a:cs typeface="Arial"/>
              </a:rPr>
              <a:t>that summarized findings from OSEP's monitoring visit conducted in February and March 2024</a:t>
            </a:r>
            <a:endParaRPr lang="en-US" sz="2400">
              <a:solidFill>
                <a:srgbClr val="000000"/>
              </a:solidFill>
              <a:latin typeface="Segoe UI"/>
              <a:ea typeface="Calibri"/>
              <a:cs typeface="Arial"/>
            </a:endParaRPr>
          </a:p>
          <a:p>
            <a:endParaRPr lang="en-US" sz="2400">
              <a:solidFill>
                <a:srgbClr val="212529"/>
              </a:solidFill>
              <a:latin typeface="Segoe UI"/>
              <a:ea typeface="Calibri"/>
              <a:cs typeface="Arial"/>
            </a:endParaRPr>
          </a:p>
          <a:p>
            <a:r>
              <a:rPr lang="en-US" sz="2400">
                <a:solidFill>
                  <a:srgbClr val="212529"/>
                </a:solidFill>
                <a:latin typeface="Segoe UI"/>
                <a:ea typeface="Calibri"/>
                <a:cs typeface="Arial"/>
              </a:rPr>
              <a:t>OSEP reviewed portions of DESE's general supervision system under the Individuals with Disabilities Education Act (IDEA) Part B</a:t>
            </a:r>
          </a:p>
          <a:p>
            <a:endParaRPr lang="en-US" sz="2400">
              <a:solidFill>
                <a:srgbClr val="212529"/>
              </a:solidFill>
              <a:latin typeface="Segoe UI"/>
              <a:ea typeface="Calibri"/>
              <a:cs typeface="Arial"/>
            </a:endParaRPr>
          </a:p>
          <a:p>
            <a:r>
              <a:rPr lang="en-US" sz="2400">
                <a:solidFill>
                  <a:srgbClr val="212529"/>
                </a:solidFill>
                <a:latin typeface="Segoe UI"/>
                <a:ea typeface="Calibri"/>
                <a:cs typeface="Arial"/>
              </a:rPr>
              <a:t>The letter from OSEP identified specific areas where DESE was not in compliance with certain IDEA Part B requirements and outlined corrective actions that DESE must take</a:t>
            </a:r>
          </a:p>
        </p:txBody>
      </p:sp>
    </p:spTree>
    <p:extLst>
      <p:ext uri="{BB962C8B-B14F-4D97-AF65-F5344CB8AC3E}">
        <p14:creationId xmlns:p14="http://schemas.microsoft.com/office/powerpoint/2010/main" val="3362546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2EDCBF-46CE-D6D3-AC6C-BA7058AF8D57}"/>
              </a:ext>
            </a:extLst>
          </p:cNvPr>
          <p:cNvSpPr>
            <a:spLocks noGrp="1"/>
          </p:cNvSpPr>
          <p:nvPr>
            <p:ph type="title"/>
          </p:nvPr>
        </p:nvSpPr>
        <p:spPr/>
        <p:txBody>
          <a:bodyPr>
            <a:normAutofit fontScale="90000"/>
          </a:bodyPr>
          <a:lstStyle/>
          <a:p>
            <a:r>
              <a:rPr lang="en-US">
                <a:latin typeface="Segoe UI Semibold"/>
                <a:cs typeface="Arial"/>
              </a:rPr>
              <a:t>Proposed Documents for Public Comment</a:t>
            </a:r>
          </a:p>
        </p:txBody>
      </p:sp>
      <p:sp>
        <p:nvSpPr>
          <p:cNvPr id="2" name="Content Placeholder 1">
            <a:extLst>
              <a:ext uri="{FF2B5EF4-FFF2-40B4-BE49-F238E27FC236}">
                <a16:creationId xmlns:a16="http://schemas.microsoft.com/office/drawing/2014/main" id="{78BDBB09-C9C6-16E1-6C31-07DBBD7132FA}"/>
              </a:ext>
            </a:extLst>
          </p:cNvPr>
          <p:cNvSpPr>
            <a:spLocks noGrp="1"/>
          </p:cNvSpPr>
          <p:nvPr>
            <p:ph idx="1"/>
          </p:nvPr>
        </p:nvSpPr>
        <p:spPr>
          <a:xfrm>
            <a:off x="213784" y="2086984"/>
            <a:ext cx="11140016" cy="4528809"/>
          </a:xfrm>
        </p:spPr>
        <p:txBody>
          <a:bodyPr vert="horz" lIns="91440" tIns="45720" rIns="91440" bIns="45720" rtlCol="0" anchor="t">
            <a:normAutofit/>
          </a:bodyPr>
          <a:lstStyle/>
          <a:p>
            <a:pPr marL="0" indent="0">
              <a:buNone/>
            </a:pPr>
            <a:r>
              <a:rPr lang="en-US">
                <a:solidFill>
                  <a:srgbClr val="212529"/>
                </a:solidFill>
                <a:latin typeface="Segoe UI"/>
                <a:ea typeface="Calibri"/>
                <a:cs typeface="Arial"/>
              </a:rPr>
              <a:t>Department gathered public input on the following documents:</a:t>
            </a:r>
          </a:p>
          <a:p>
            <a:pPr marL="0" indent="0">
              <a:buNone/>
            </a:pPr>
            <a:endParaRPr lang="en-US">
              <a:solidFill>
                <a:srgbClr val="212529"/>
              </a:solidFill>
              <a:latin typeface="Segoe UI"/>
              <a:ea typeface="Calibri"/>
              <a:cs typeface="Arial"/>
            </a:endParaRPr>
          </a:p>
          <a:p>
            <a:pPr lvl="1">
              <a:buFont typeface="Arial"/>
              <a:buChar char="•"/>
            </a:pPr>
            <a:r>
              <a:rPr lang="en-US" sz="2800">
                <a:solidFill>
                  <a:srgbClr val="000000"/>
                </a:solidFill>
                <a:latin typeface="Segoe UI"/>
                <a:ea typeface="Calibri"/>
                <a:cs typeface="Calibri"/>
                <a:hlinkClick r:id="rId2">
                  <a:extLst>
                    <a:ext uri="{A12FA001-AC4F-418D-AE19-62706E023703}">
                      <ahyp:hlinkClr xmlns:ahyp="http://schemas.microsoft.com/office/drawing/2018/hyperlinkcolor" val="tx"/>
                    </a:ext>
                  </a:extLst>
                </a:hlinkClick>
              </a:rPr>
              <a:t>Revised Special Education State Complaint Procedures</a:t>
            </a:r>
            <a:r>
              <a:rPr lang="en-US" sz="2800">
                <a:solidFill>
                  <a:srgbClr val="000000"/>
                </a:solidFill>
                <a:latin typeface="Segoe UI"/>
                <a:ea typeface="Calibri"/>
                <a:cs typeface="Calibri"/>
                <a:hlinkClick r:id="rId2"/>
              </a:rPr>
              <a:t> Guide</a:t>
            </a:r>
            <a:r>
              <a:rPr lang="en-US" sz="2800">
                <a:solidFill>
                  <a:srgbClr val="000000"/>
                </a:solidFill>
                <a:latin typeface="Segoe UI"/>
                <a:ea typeface="Calibri"/>
                <a:cs typeface="Calibri"/>
              </a:rPr>
              <a:t> </a:t>
            </a:r>
          </a:p>
          <a:p>
            <a:pPr lvl="1">
              <a:buFont typeface="Arial"/>
              <a:buChar char="•"/>
            </a:pPr>
            <a:endParaRPr lang="en-US" sz="2800">
              <a:solidFill>
                <a:srgbClr val="000000"/>
              </a:solidFill>
              <a:latin typeface="Segoe UI"/>
              <a:ea typeface="Calibri"/>
              <a:cs typeface="Calibri"/>
            </a:endParaRPr>
          </a:p>
          <a:p>
            <a:pPr lvl="1">
              <a:buFont typeface="Arial"/>
              <a:buChar char="•"/>
            </a:pPr>
            <a:r>
              <a:rPr lang="en-US" sz="2800">
                <a:solidFill>
                  <a:srgbClr val="000000"/>
                </a:solidFill>
                <a:latin typeface="Segoe UI"/>
                <a:ea typeface="Calibri"/>
                <a:cs typeface="Calibri"/>
                <a:hlinkClick r:id="rId3">
                  <a:extLst>
                    <a:ext uri="{A12FA001-AC4F-418D-AE19-62706E023703}">
                      <ahyp:hlinkClr xmlns:ahyp="http://schemas.microsoft.com/office/drawing/2018/hyperlinkcolor" val="tx"/>
                    </a:ext>
                  </a:extLst>
                </a:hlinkClick>
              </a:rPr>
              <a:t>Revised</a:t>
            </a:r>
            <a:r>
              <a:rPr lang="en-US" sz="2800">
                <a:solidFill>
                  <a:srgbClr val="000000"/>
                </a:solidFill>
                <a:latin typeface="Segoe UI"/>
                <a:ea typeface="Calibri"/>
                <a:cs typeface="Calibri"/>
                <a:hlinkClick r:id="rId3"/>
              </a:rPr>
              <a:t> </a:t>
            </a:r>
            <a:r>
              <a:rPr lang="en-US" sz="2800">
                <a:solidFill>
                  <a:srgbClr val="000000"/>
                </a:solidFill>
                <a:latin typeface="Segoe UI"/>
                <a:ea typeface="Calibri"/>
                <a:cs typeface="Calibri"/>
                <a:hlinkClick r:id="rId3">
                  <a:extLst>
                    <a:ext uri="{A12FA001-AC4F-418D-AE19-62706E023703}">
                      <ahyp:hlinkClr xmlns:ahyp="http://schemas.microsoft.com/office/drawing/2018/hyperlinkcolor" val="tx"/>
                    </a:ext>
                  </a:extLst>
                </a:hlinkClick>
              </a:rPr>
              <a:t>Notice of Procedural Safeguards State Complaints</a:t>
            </a:r>
            <a:r>
              <a:rPr lang="en-US" sz="2800">
                <a:solidFill>
                  <a:srgbClr val="000000"/>
                </a:solidFill>
                <a:latin typeface="Segoe UI"/>
                <a:ea typeface="Calibri"/>
                <a:cs typeface="Calibri"/>
                <a:hlinkClick r:id="rId3"/>
              </a:rPr>
              <a:t> and Independent Educational Evaluations</a:t>
            </a:r>
            <a:r>
              <a:rPr lang="en-US" sz="2800">
                <a:solidFill>
                  <a:srgbClr val="000000"/>
                </a:solidFill>
                <a:latin typeface="Segoe UI"/>
                <a:ea typeface="Calibri"/>
                <a:cs typeface="Calibri"/>
              </a:rPr>
              <a:t> </a:t>
            </a:r>
            <a:r>
              <a:rPr lang="en-US" sz="2800">
                <a:solidFill>
                  <a:srgbClr val="212529"/>
                </a:solidFill>
                <a:latin typeface="Segoe UI"/>
                <a:ea typeface="Calibri"/>
                <a:cs typeface="Calibri"/>
              </a:rPr>
              <a:t>(Proposed changes are highlighted in yellow)</a:t>
            </a:r>
          </a:p>
          <a:p>
            <a:pPr lvl="1">
              <a:buFont typeface="Arial"/>
              <a:buChar char="•"/>
            </a:pPr>
            <a:endParaRPr lang="en-US" sz="2800">
              <a:solidFill>
                <a:srgbClr val="212529"/>
              </a:solidFill>
              <a:latin typeface="Segoe UI"/>
              <a:ea typeface="Calibri"/>
              <a:cs typeface="Calibri"/>
            </a:endParaRPr>
          </a:p>
          <a:p>
            <a:pPr lvl="1">
              <a:buFont typeface="Arial"/>
              <a:buChar char="•"/>
            </a:pPr>
            <a:r>
              <a:rPr lang="en-US" sz="2800">
                <a:solidFill>
                  <a:srgbClr val="000000"/>
                </a:solidFill>
                <a:latin typeface="Segoe UI"/>
                <a:ea typeface="Calibri"/>
                <a:cs typeface="Calibri"/>
                <a:hlinkClick r:id="rId4">
                  <a:extLst>
                    <a:ext uri="{A12FA001-AC4F-418D-AE19-62706E023703}">
                      <ahyp:hlinkClr xmlns:ahyp="http://schemas.microsoft.com/office/drawing/2018/hyperlinkcolor" val="tx"/>
                    </a:ext>
                  </a:extLst>
                </a:hlinkClick>
              </a:rPr>
              <a:t>Revised Intake Form</a:t>
            </a:r>
            <a:endParaRPr lang="en-US" sz="2800">
              <a:solidFill>
                <a:srgbClr val="000000"/>
              </a:solidFill>
              <a:latin typeface="Segoe UI"/>
              <a:ea typeface="Calibri"/>
              <a:cs typeface="Calibri"/>
            </a:endParaRPr>
          </a:p>
          <a:p>
            <a:pPr marL="0" indent="0">
              <a:buNone/>
            </a:pPr>
            <a:endParaRPr lang="en-US" sz="2400">
              <a:solidFill>
                <a:srgbClr val="212529"/>
              </a:solidFill>
              <a:latin typeface="Segoe UI"/>
              <a:ea typeface="Calibri"/>
              <a:cs typeface="Arial"/>
            </a:endParaRPr>
          </a:p>
          <a:p>
            <a:pPr marL="457200" lvl="1" indent="0">
              <a:buNone/>
            </a:pPr>
            <a:endParaRPr lang="en-US" sz="2800">
              <a:solidFill>
                <a:srgbClr val="212529"/>
              </a:solidFill>
              <a:latin typeface="Segoe UI"/>
              <a:ea typeface="Calibri"/>
              <a:cs typeface="Arial"/>
            </a:endParaRPr>
          </a:p>
        </p:txBody>
      </p:sp>
    </p:spTree>
    <p:extLst>
      <p:ext uri="{BB962C8B-B14F-4D97-AF65-F5344CB8AC3E}">
        <p14:creationId xmlns:p14="http://schemas.microsoft.com/office/powerpoint/2010/main" val="3868932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F1C8DE-369D-98CD-0485-19BED67245C1}"/>
              </a:ext>
            </a:extLst>
          </p:cNvPr>
          <p:cNvSpPr>
            <a:spLocks noGrp="1"/>
          </p:cNvSpPr>
          <p:nvPr>
            <p:ph type="title"/>
          </p:nvPr>
        </p:nvSpPr>
        <p:spPr/>
        <p:txBody>
          <a:bodyPr/>
          <a:lstStyle/>
          <a:p>
            <a:r>
              <a:rPr lang="en-US">
                <a:latin typeface="Segoe UI Semibold"/>
                <a:cs typeface="Arial"/>
              </a:rPr>
              <a:t>Noteworthy Updates</a:t>
            </a:r>
          </a:p>
        </p:txBody>
      </p:sp>
      <p:sp>
        <p:nvSpPr>
          <p:cNvPr id="2" name="Content Placeholder 1">
            <a:extLst>
              <a:ext uri="{FF2B5EF4-FFF2-40B4-BE49-F238E27FC236}">
                <a16:creationId xmlns:a16="http://schemas.microsoft.com/office/drawing/2014/main" id="{C715720A-309F-C506-F63D-3D72D5EC918F}"/>
              </a:ext>
            </a:extLst>
          </p:cNvPr>
          <p:cNvSpPr>
            <a:spLocks noGrp="1"/>
          </p:cNvSpPr>
          <p:nvPr>
            <p:ph idx="1"/>
          </p:nvPr>
        </p:nvSpPr>
        <p:spPr>
          <a:xfrm>
            <a:off x="269544" y="2086984"/>
            <a:ext cx="11652912" cy="4530230"/>
          </a:xfrm>
        </p:spPr>
        <p:txBody>
          <a:bodyPr vert="horz" lIns="91440" tIns="45720" rIns="91440" bIns="45720" rtlCol="0" anchor="t">
            <a:normAutofit lnSpcReduction="10000"/>
          </a:bodyPr>
          <a:lstStyle/>
          <a:p>
            <a:r>
              <a:rPr lang="en-US">
                <a:latin typeface="Segoe UI"/>
                <a:ea typeface="Calibri"/>
                <a:cs typeface="Arial"/>
              </a:rPr>
              <a:t>Revised Notice of Procedural Safeguards</a:t>
            </a:r>
          </a:p>
          <a:p>
            <a:pPr lvl="1"/>
            <a:r>
              <a:rPr lang="en-US">
                <a:latin typeface="Segoe UI"/>
                <a:ea typeface="Calibri"/>
                <a:cs typeface="Arial"/>
              </a:rPr>
              <a:t>Updates narrative regarding the state complaint process to more accurately reflect the process and clarifies parents’ rights regarding independent education evaluations under Massachusetts state law and its interplay with the applicable federal law. </a:t>
            </a:r>
          </a:p>
          <a:p>
            <a:r>
              <a:rPr lang="en-US">
                <a:latin typeface="Segoe UI"/>
                <a:ea typeface="Calibri"/>
                <a:cs typeface="Arial"/>
              </a:rPr>
              <a:t>Revised Intake Form</a:t>
            </a:r>
          </a:p>
          <a:p>
            <a:pPr lvl="1"/>
            <a:r>
              <a:rPr lang="en-US">
                <a:latin typeface="Segoe UI"/>
                <a:ea typeface="Calibri"/>
                <a:cs typeface="Arial"/>
              </a:rPr>
              <a:t>Only to be used for complaints raising allegations of IDEA Part B and state special education law/regulations.</a:t>
            </a:r>
          </a:p>
          <a:p>
            <a:r>
              <a:rPr lang="en-US">
                <a:latin typeface="Segoe UI"/>
                <a:ea typeface="Calibri"/>
                <a:cs typeface="Arial"/>
              </a:rPr>
              <a:t>Revised Special Education State Complaint Procedures Guide</a:t>
            </a:r>
          </a:p>
          <a:p>
            <a:pPr lvl="1"/>
            <a:r>
              <a:rPr lang="en-US">
                <a:latin typeface="Segoe UI"/>
                <a:ea typeface="Calibri"/>
                <a:cs typeface="Arial"/>
              </a:rPr>
              <a:t>Only applicable to complaints raising allegations of IDEA Part B and state special education law/regulations.</a:t>
            </a:r>
            <a:endParaRPr lang="en-US">
              <a:latin typeface="Segoe UI"/>
              <a:ea typeface="Calibri"/>
            </a:endParaRPr>
          </a:p>
          <a:p>
            <a:pPr lvl="1"/>
            <a:r>
              <a:rPr lang="en-US">
                <a:latin typeface="Segoe UI"/>
                <a:ea typeface="Calibri"/>
                <a:cs typeface="Arial"/>
              </a:rPr>
              <a:t>Streamlines</a:t>
            </a:r>
            <a:r>
              <a:rPr lang="en-US" sz="2400">
                <a:latin typeface="Segoe UI"/>
                <a:ea typeface="Calibri"/>
                <a:cs typeface="Arial"/>
              </a:rPr>
              <a:t> opportunity for local response (formerly Request for Local Report).</a:t>
            </a:r>
            <a:endParaRPr lang="en-US">
              <a:latin typeface="Segoe UI"/>
              <a:ea typeface="Calibri"/>
            </a:endParaRPr>
          </a:p>
          <a:p>
            <a:pPr marL="914400" lvl="2" indent="0">
              <a:buNone/>
            </a:pPr>
            <a:endParaRPr lang="en-US">
              <a:latin typeface="Segoe UI"/>
              <a:ea typeface="Calibri"/>
            </a:endParaRPr>
          </a:p>
        </p:txBody>
      </p:sp>
    </p:spTree>
    <p:extLst>
      <p:ext uri="{BB962C8B-B14F-4D97-AF65-F5344CB8AC3E}">
        <p14:creationId xmlns:p14="http://schemas.microsoft.com/office/powerpoint/2010/main" val="3112279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45AB6-D6CF-84B8-C849-429077960590}"/>
              </a:ext>
            </a:extLst>
          </p:cNvPr>
          <p:cNvSpPr>
            <a:spLocks noGrp="1"/>
          </p:cNvSpPr>
          <p:nvPr>
            <p:ph type="title"/>
          </p:nvPr>
        </p:nvSpPr>
        <p:spPr/>
        <p:txBody>
          <a:bodyPr/>
          <a:lstStyle/>
          <a:p>
            <a:pPr algn="ctr"/>
            <a:r>
              <a:rPr lang="en-US">
                <a:latin typeface="Segoe UI Semibold"/>
                <a:cs typeface="Arial"/>
              </a:rPr>
              <a:t>IDEA Data</a:t>
            </a:r>
          </a:p>
        </p:txBody>
      </p:sp>
      <p:sp>
        <p:nvSpPr>
          <p:cNvPr id="4" name="Text Placeholder 3">
            <a:extLst>
              <a:ext uri="{FF2B5EF4-FFF2-40B4-BE49-F238E27FC236}">
                <a16:creationId xmlns:a16="http://schemas.microsoft.com/office/drawing/2014/main" id="{68218E2F-5AF7-7D41-239A-6F237B7AEF08}"/>
              </a:ext>
            </a:extLst>
          </p:cNvPr>
          <p:cNvSpPr>
            <a:spLocks noGrp="1"/>
          </p:cNvSpPr>
          <p:nvPr>
            <p:ph type="body" idx="1"/>
          </p:nvPr>
        </p:nvSpPr>
        <p:spPr/>
        <p:txBody>
          <a:bodyPr vert="horz" lIns="91440" tIns="45720" rIns="91440" bIns="45720" rtlCol="0" anchor="t">
            <a:normAutofit/>
          </a:bodyPr>
          <a:lstStyle/>
          <a:p>
            <a:pPr algn="ctr"/>
            <a:r>
              <a:rPr lang="en-US">
                <a:latin typeface="Segoe UI"/>
                <a:cs typeface="Arial"/>
              </a:rPr>
              <a:t>Annual LEA Determinations</a:t>
            </a:r>
          </a:p>
          <a:p>
            <a:pPr algn="ctr"/>
            <a:r>
              <a:rPr lang="en-US">
                <a:latin typeface="Segoe UI"/>
                <a:cs typeface="Arial"/>
              </a:rPr>
              <a:t>Significant Disproportionality</a:t>
            </a:r>
          </a:p>
          <a:p>
            <a:pPr algn="ctr"/>
            <a:r>
              <a:rPr lang="en-US">
                <a:latin typeface="Segoe UI"/>
                <a:cs typeface="Arial"/>
              </a:rPr>
              <a:t>CCEIS</a:t>
            </a:r>
          </a:p>
        </p:txBody>
      </p:sp>
    </p:spTree>
    <p:extLst>
      <p:ext uri="{BB962C8B-B14F-4D97-AF65-F5344CB8AC3E}">
        <p14:creationId xmlns:p14="http://schemas.microsoft.com/office/powerpoint/2010/main" val="1700495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7D1E67-5C2C-9AEF-D141-9BBA2D4ADF36}"/>
              </a:ext>
            </a:extLst>
          </p:cNvPr>
          <p:cNvSpPr>
            <a:spLocks noGrp="1"/>
          </p:cNvSpPr>
          <p:nvPr>
            <p:ph type="title"/>
          </p:nvPr>
        </p:nvSpPr>
        <p:spPr/>
        <p:txBody>
          <a:bodyPr/>
          <a:lstStyle/>
          <a:p>
            <a:r>
              <a:rPr lang="en-US">
                <a:latin typeface="Segoe UI Semibold"/>
                <a:cs typeface="Arial"/>
              </a:rPr>
              <a:t>24-25 Determinations Issued</a:t>
            </a:r>
          </a:p>
        </p:txBody>
      </p:sp>
      <p:sp>
        <p:nvSpPr>
          <p:cNvPr id="2" name="Content Placeholder 1">
            <a:extLst>
              <a:ext uri="{FF2B5EF4-FFF2-40B4-BE49-F238E27FC236}">
                <a16:creationId xmlns:a16="http://schemas.microsoft.com/office/drawing/2014/main" id="{B5134483-25D3-B721-032D-79C2F687D826}"/>
              </a:ext>
            </a:extLst>
          </p:cNvPr>
          <p:cNvSpPr>
            <a:spLocks noGrp="1"/>
          </p:cNvSpPr>
          <p:nvPr>
            <p:ph idx="1"/>
          </p:nvPr>
        </p:nvSpPr>
        <p:spPr/>
        <p:txBody>
          <a:bodyPr vert="horz" lIns="91440" tIns="45720" rIns="91440" bIns="45720" rtlCol="0" anchor="t">
            <a:normAutofit/>
          </a:bodyPr>
          <a:lstStyle/>
          <a:p>
            <a:r>
              <a:rPr lang="en-US">
                <a:latin typeface="Segoe UI"/>
                <a:ea typeface="Calibri"/>
                <a:cs typeface="Arial"/>
              </a:rPr>
              <a:t>Annual IDEA LEA Determinations issued Friday, May 2</a:t>
            </a:r>
          </a:p>
          <a:p>
            <a:pPr lvl="1"/>
            <a:r>
              <a:rPr lang="en-US">
                <a:latin typeface="Segoe UI"/>
                <a:ea typeface="Calibri"/>
                <a:cs typeface="Arial"/>
              </a:rPr>
              <a:t>Posted in Dropbox Central – Special Education Performance Plan</a:t>
            </a:r>
          </a:p>
          <a:p>
            <a:r>
              <a:rPr lang="en-US">
                <a:latin typeface="Segoe UI"/>
                <a:ea typeface="Calibri"/>
                <a:cs typeface="Arial"/>
              </a:rPr>
              <a:t>Determination Webinar hosted Wednesday, May 7</a:t>
            </a:r>
          </a:p>
          <a:p>
            <a:pPr lvl="1"/>
            <a:r>
              <a:rPr lang="en-US">
                <a:latin typeface="Segoe UI"/>
                <a:ea typeface="Calibri"/>
                <a:cs typeface="Arial"/>
              </a:rPr>
              <a:t>Issue with registration link</a:t>
            </a:r>
          </a:p>
          <a:p>
            <a:pPr lvl="1"/>
            <a:r>
              <a:rPr lang="en-US">
                <a:latin typeface="Segoe UI"/>
                <a:ea typeface="Calibri"/>
                <a:cs typeface="Arial"/>
              </a:rPr>
              <a:t>Future links will not have these issues</a:t>
            </a:r>
          </a:p>
          <a:p>
            <a:r>
              <a:rPr lang="en-US">
                <a:latin typeface="Segoe UI"/>
                <a:ea typeface="Calibri"/>
                <a:cs typeface="Arial"/>
              </a:rPr>
              <a:t>Resources on </a:t>
            </a:r>
            <a:r>
              <a:rPr lang="en-US">
                <a:latin typeface="Segoe UI"/>
                <a:ea typeface="Calibri"/>
                <a:cs typeface="Arial"/>
                <a:hlinkClick r:id="rId2"/>
              </a:rPr>
              <a:t>LEA Determination website</a:t>
            </a:r>
            <a:endParaRPr lang="en-US">
              <a:latin typeface="Segoe UI"/>
              <a:ea typeface="Calibri"/>
              <a:cs typeface="Arial"/>
            </a:endParaRPr>
          </a:p>
          <a:p>
            <a:pPr lvl="1"/>
            <a:r>
              <a:rPr lang="en-US">
                <a:latin typeface="Segoe UI"/>
                <a:ea typeface="Calibri"/>
                <a:cs typeface="Arial"/>
              </a:rPr>
              <a:t>Recording and Slides</a:t>
            </a:r>
          </a:p>
          <a:p>
            <a:pPr lvl="1"/>
            <a:r>
              <a:rPr lang="en-US">
                <a:latin typeface="Segoe UI"/>
                <a:ea typeface="Calibri"/>
                <a:cs typeface="Arial"/>
              </a:rPr>
              <a:t>Frequently Asked Questions</a:t>
            </a:r>
          </a:p>
          <a:p>
            <a:pPr lvl="1"/>
            <a:r>
              <a:rPr lang="en-US">
                <a:latin typeface="Segoe UI"/>
                <a:ea typeface="Calibri"/>
                <a:cs typeface="Arial"/>
              </a:rPr>
              <a:t>Quick Reference Guide</a:t>
            </a:r>
          </a:p>
        </p:txBody>
      </p:sp>
    </p:spTree>
    <p:extLst>
      <p:ext uri="{BB962C8B-B14F-4D97-AF65-F5344CB8AC3E}">
        <p14:creationId xmlns:p14="http://schemas.microsoft.com/office/powerpoint/2010/main" val="2100873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323D3D-9591-A9BF-2D67-132289C8BE8B}"/>
              </a:ext>
            </a:extLst>
          </p:cNvPr>
          <p:cNvSpPr>
            <a:spLocks noGrp="1"/>
          </p:cNvSpPr>
          <p:nvPr>
            <p:ph type="title"/>
          </p:nvPr>
        </p:nvSpPr>
        <p:spPr/>
        <p:txBody>
          <a:bodyPr/>
          <a:lstStyle/>
          <a:p>
            <a:r>
              <a:rPr lang="en-US">
                <a:latin typeface="Segoe UI Semibold"/>
                <a:cs typeface="Arial"/>
              </a:rPr>
              <a:t>Determinations Moving Forward</a:t>
            </a:r>
          </a:p>
        </p:txBody>
      </p:sp>
      <p:sp>
        <p:nvSpPr>
          <p:cNvPr id="2" name="Content Placeholder 1">
            <a:extLst>
              <a:ext uri="{FF2B5EF4-FFF2-40B4-BE49-F238E27FC236}">
                <a16:creationId xmlns:a16="http://schemas.microsoft.com/office/drawing/2014/main" id="{85252465-FB78-CC1E-E043-24333048E7B1}"/>
              </a:ext>
            </a:extLst>
          </p:cNvPr>
          <p:cNvSpPr>
            <a:spLocks noGrp="1"/>
          </p:cNvSpPr>
          <p:nvPr>
            <p:ph idx="1"/>
          </p:nvPr>
        </p:nvSpPr>
        <p:spPr/>
        <p:txBody>
          <a:bodyPr vert="horz" lIns="91440" tIns="45720" rIns="91440" bIns="45720" rtlCol="0" anchor="t">
            <a:normAutofit fontScale="77500" lnSpcReduction="20000"/>
          </a:bodyPr>
          <a:lstStyle/>
          <a:p>
            <a:r>
              <a:rPr lang="en-US" sz="3000">
                <a:latin typeface="Segoe UI"/>
                <a:ea typeface="Calibri"/>
                <a:cs typeface="Arial"/>
              </a:rPr>
              <a:t>Timelines</a:t>
            </a:r>
          </a:p>
          <a:p>
            <a:pPr lvl="1"/>
            <a:r>
              <a:rPr lang="en-US" sz="3000">
                <a:latin typeface="Segoe UI"/>
                <a:ea typeface="Calibri"/>
                <a:cs typeface="Arial"/>
              </a:rPr>
              <a:t>Data from previous school year used in Determinations</a:t>
            </a:r>
          </a:p>
          <a:p>
            <a:pPr lvl="1"/>
            <a:r>
              <a:rPr lang="en-US" sz="3000">
                <a:latin typeface="Segoe UI"/>
                <a:ea typeface="Calibri"/>
                <a:cs typeface="Arial"/>
              </a:rPr>
              <a:t>Late April/Early May Determinations Released (SY24-25)</a:t>
            </a:r>
          </a:p>
          <a:p>
            <a:pPr lvl="1"/>
            <a:r>
              <a:rPr lang="en-US" sz="3000">
                <a:latin typeface="Segoe UI"/>
                <a:ea typeface="Calibri"/>
                <a:cs typeface="Arial"/>
              </a:rPr>
              <a:t>Root cause analysis and action planning (SY25-26)</a:t>
            </a:r>
          </a:p>
          <a:p>
            <a:pPr lvl="1"/>
            <a:r>
              <a:rPr lang="en-US" sz="3000">
                <a:latin typeface="Segoe UI"/>
                <a:ea typeface="Calibri"/>
                <a:cs typeface="Arial"/>
              </a:rPr>
              <a:t>Implementation of action planning and M3 reservation (SY26-27)</a:t>
            </a:r>
          </a:p>
          <a:p>
            <a:r>
              <a:rPr lang="en-US" sz="3000">
                <a:latin typeface="Segoe UI"/>
                <a:ea typeface="Calibri"/>
                <a:cs typeface="Arial"/>
              </a:rPr>
              <a:t>Criteria</a:t>
            </a:r>
          </a:p>
          <a:p>
            <a:pPr lvl="1"/>
            <a:r>
              <a:rPr lang="en-US" sz="3000">
                <a:latin typeface="Segoe UI"/>
                <a:ea typeface="Calibri"/>
                <a:cs typeface="Arial"/>
              </a:rPr>
              <a:t>Changes to criteria made for this year based on feedback received from a variety of interested parties</a:t>
            </a:r>
          </a:p>
          <a:p>
            <a:pPr lvl="1"/>
            <a:r>
              <a:rPr lang="en-US" sz="3000">
                <a:latin typeface="Segoe UI"/>
                <a:ea typeface="Calibri"/>
                <a:cs typeface="Arial"/>
              </a:rPr>
              <a:t>Aligned with State Performance Plan and Annual Performance Report Indicators</a:t>
            </a:r>
          </a:p>
          <a:p>
            <a:pPr lvl="1"/>
            <a:r>
              <a:rPr lang="en-US" sz="3000">
                <a:latin typeface="Segoe UI"/>
                <a:ea typeface="Calibri"/>
                <a:cs typeface="Arial"/>
              </a:rPr>
              <a:t>Additional Criteria may change year to year, based on data trends</a:t>
            </a:r>
          </a:p>
          <a:p>
            <a:pPr lvl="1"/>
            <a:r>
              <a:rPr lang="en-US" sz="3000">
                <a:latin typeface="Segoe UI"/>
                <a:ea typeface="Calibri"/>
                <a:cs typeface="Arial"/>
              </a:rPr>
              <a:t>Indicators 7 and 14 and Fiscal Finding criteria will be used in coming years with notice going out before implementation</a:t>
            </a:r>
          </a:p>
          <a:p>
            <a:pPr lvl="1"/>
            <a:endParaRPr lang="en-US">
              <a:latin typeface="Segoe UI"/>
              <a:ea typeface="Calibri"/>
            </a:endParaRPr>
          </a:p>
          <a:p>
            <a:pPr lvl="1"/>
            <a:endParaRPr lang="en-US">
              <a:latin typeface="Segoe UI"/>
              <a:ea typeface="Calibri"/>
            </a:endParaRPr>
          </a:p>
        </p:txBody>
      </p:sp>
    </p:spTree>
    <p:extLst>
      <p:ext uri="{BB962C8B-B14F-4D97-AF65-F5344CB8AC3E}">
        <p14:creationId xmlns:p14="http://schemas.microsoft.com/office/powerpoint/2010/main" val="1263725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EFDCB1-65D5-56C8-2F17-81C8DD761345}"/>
              </a:ext>
            </a:extLst>
          </p:cNvPr>
          <p:cNvSpPr>
            <a:spLocks noGrp="1"/>
          </p:cNvSpPr>
          <p:nvPr>
            <p:ph type="title"/>
          </p:nvPr>
        </p:nvSpPr>
        <p:spPr/>
        <p:txBody>
          <a:bodyPr/>
          <a:lstStyle/>
          <a:p>
            <a:r>
              <a:rPr lang="en-US">
                <a:latin typeface="Segoe UI Semibold"/>
                <a:cs typeface="Arial"/>
              </a:rPr>
              <a:t>Significant Disproportionality</a:t>
            </a:r>
          </a:p>
        </p:txBody>
      </p:sp>
      <p:sp>
        <p:nvSpPr>
          <p:cNvPr id="2" name="Content Placeholder 1">
            <a:extLst>
              <a:ext uri="{FF2B5EF4-FFF2-40B4-BE49-F238E27FC236}">
                <a16:creationId xmlns:a16="http://schemas.microsoft.com/office/drawing/2014/main" id="{C826EE16-33CC-E41C-4A1E-5A183BE4ADE0}"/>
              </a:ext>
            </a:extLst>
          </p:cNvPr>
          <p:cNvSpPr>
            <a:spLocks noGrp="1"/>
          </p:cNvSpPr>
          <p:nvPr>
            <p:ph idx="1"/>
          </p:nvPr>
        </p:nvSpPr>
        <p:spPr>
          <a:xfrm>
            <a:off x="247650" y="2086984"/>
            <a:ext cx="11106150" cy="4551941"/>
          </a:xfrm>
        </p:spPr>
        <p:txBody>
          <a:bodyPr vert="horz" lIns="91440" tIns="45720" rIns="91440" bIns="45720" rtlCol="0" anchor="t">
            <a:normAutofit/>
          </a:bodyPr>
          <a:lstStyle/>
          <a:p>
            <a:r>
              <a:rPr lang="en-US" sz="2400">
                <a:latin typeface="Segoe UI"/>
                <a:ea typeface="Calibri"/>
                <a:cs typeface="Arial"/>
              </a:rPr>
              <a:t>Root Cause Analysis and Action Plans from Identified districts were due last week</a:t>
            </a:r>
          </a:p>
          <a:p>
            <a:pPr lvl="1"/>
            <a:r>
              <a:rPr lang="en-US">
                <a:latin typeface="Segoe UI"/>
                <a:ea typeface="Calibri"/>
                <a:cs typeface="Arial"/>
              </a:rPr>
              <a:t>Department will review and provide feedback on Action Plan and CCEIS budget before consolidated grant applications open</a:t>
            </a:r>
          </a:p>
          <a:p>
            <a:pPr lvl="1"/>
            <a:r>
              <a:rPr lang="en-US">
                <a:latin typeface="Segoe UI"/>
                <a:ea typeface="Calibri"/>
                <a:cs typeface="Arial"/>
              </a:rPr>
              <a:t>CCEIS budget in Action Plan should match what is entered in GEM$ when application is submitted</a:t>
            </a:r>
          </a:p>
          <a:p>
            <a:r>
              <a:rPr lang="en-US" sz="2400">
                <a:latin typeface="Segoe UI"/>
                <a:ea typeface="Calibri"/>
                <a:cs typeface="Arial"/>
              </a:rPr>
              <a:t>Looking ahead</a:t>
            </a:r>
          </a:p>
          <a:p>
            <a:pPr lvl="1"/>
            <a:r>
              <a:rPr lang="en-US">
                <a:latin typeface="Segoe UI"/>
                <a:ea typeface="Calibri"/>
                <a:cs typeface="Arial"/>
              </a:rPr>
              <a:t>SY25-26 Identifications going out in early Fall</a:t>
            </a:r>
          </a:p>
          <a:p>
            <a:pPr lvl="1"/>
            <a:r>
              <a:rPr lang="en-US">
                <a:latin typeface="Segoe UI"/>
                <a:ea typeface="Calibri"/>
                <a:cs typeface="Arial"/>
              </a:rPr>
              <a:t>Root Cause Analysis and Action Planning occur between October and February</a:t>
            </a:r>
          </a:p>
          <a:p>
            <a:pPr lvl="1"/>
            <a:r>
              <a:rPr lang="en-US">
                <a:latin typeface="Segoe UI"/>
                <a:ea typeface="Calibri"/>
                <a:cs typeface="Arial"/>
              </a:rPr>
              <a:t>Department will be issuing a list of criteria which Action Plans will be assessed by next year</a:t>
            </a:r>
          </a:p>
        </p:txBody>
      </p:sp>
    </p:spTree>
    <p:extLst>
      <p:ext uri="{BB962C8B-B14F-4D97-AF65-F5344CB8AC3E}">
        <p14:creationId xmlns:p14="http://schemas.microsoft.com/office/powerpoint/2010/main" val="1179007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B4264E-A095-275F-7334-D02798707E0B}"/>
              </a:ext>
            </a:extLst>
          </p:cNvPr>
          <p:cNvSpPr>
            <a:spLocks noGrp="1"/>
          </p:cNvSpPr>
          <p:nvPr>
            <p:ph type="title"/>
          </p:nvPr>
        </p:nvSpPr>
        <p:spPr/>
        <p:txBody>
          <a:bodyPr>
            <a:normAutofit/>
          </a:bodyPr>
          <a:lstStyle/>
          <a:p>
            <a:r>
              <a:rPr lang="en-US">
                <a:latin typeface="Segoe UI Semibold"/>
                <a:cs typeface="Arial"/>
              </a:rPr>
              <a:t>SY24-25 CCEIS</a:t>
            </a:r>
          </a:p>
        </p:txBody>
      </p:sp>
      <p:sp>
        <p:nvSpPr>
          <p:cNvPr id="2" name="Content Placeholder 1">
            <a:extLst>
              <a:ext uri="{FF2B5EF4-FFF2-40B4-BE49-F238E27FC236}">
                <a16:creationId xmlns:a16="http://schemas.microsoft.com/office/drawing/2014/main" id="{8636425A-227B-0C40-4C36-0FF244317405}"/>
              </a:ext>
            </a:extLst>
          </p:cNvPr>
          <p:cNvSpPr>
            <a:spLocks noGrp="1"/>
          </p:cNvSpPr>
          <p:nvPr>
            <p:ph idx="1"/>
          </p:nvPr>
        </p:nvSpPr>
        <p:spPr/>
        <p:txBody>
          <a:bodyPr vert="horz" lIns="91440" tIns="45720" rIns="91440" bIns="45720" rtlCol="0" anchor="t">
            <a:normAutofit/>
          </a:bodyPr>
          <a:lstStyle/>
          <a:p>
            <a:r>
              <a:rPr lang="en-US" sz="2400">
                <a:latin typeface="Segoe UI"/>
                <a:ea typeface="Calibri"/>
                <a:cs typeface="Arial"/>
              </a:rPr>
              <a:t>Districts implementing and using CCEIS funds for SY24-25 (FY25)</a:t>
            </a:r>
          </a:p>
          <a:p>
            <a:pPr lvl="1"/>
            <a:r>
              <a:rPr lang="en-US">
                <a:latin typeface="Segoe UI"/>
                <a:ea typeface="Calibri"/>
                <a:cs typeface="Arial"/>
              </a:rPr>
              <a:t>Department will be contacting you in June for some information regarding the use of funds </a:t>
            </a:r>
          </a:p>
          <a:p>
            <a:pPr lvl="1"/>
            <a:r>
              <a:rPr lang="en-US">
                <a:latin typeface="Segoe UI"/>
                <a:ea typeface="Calibri"/>
                <a:cs typeface="Arial"/>
              </a:rPr>
              <a:t>Information to submit about who was receiving services using CCEIS funds:</a:t>
            </a:r>
          </a:p>
          <a:p>
            <a:pPr lvl="2"/>
            <a:r>
              <a:rPr lang="en-US">
                <a:latin typeface="Segoe UI"/>
                <a:ea typeface="Calibri"/>
                <a:cs typeface="Arial"/>
              </a:rPr>
              <a:t>Number of students ages 3-5 (not in K)</a:t>
            </a:r>
          </a:p>
          <a:p>
            <a:pPr lvl="2"/>
            <a:r>
              <a:rPr lang="en-US">
                <a:latin typeface="Segoe UI"/>
                <a:ea typeface="Calibri"/>
                <a:cs typeface="Arial"/>
              </a:rPr>
              <a:t>Number of students ages 5 (in K) through 21 </a:t>
            </a:r>
          </a:p>
          <a:p>
            <a:pPr lvl="2"/>
            <a:r>
              <a:rPr lang="en-US">
                <a:latin typeface="Segoe UI"/>
                <a:ea typeface="Calibri"/>
                <a:cs typeface="Arial"/>
              </a:rPr>
              <a:t>Number of students with disabilities</a:t>
            </a:r>
          </a:p>
          <a:p>
            <a:pPr lvl="2"/>
            <a:r>
              <a:rPr lang="en-US">
                <a:latin typeface="Segoe UI"/>
                <a:ea typeface="Calibri"/>
                <a:cs typeface="Arial"/>
              </a:rPr>
              <a:t>Number of students without disabilities</a:t>
            </a:r>
          </a:p>
        </p:txBody>
      </p:sp>
    </p:spTree>
    <p:extLst>
      <p:ext uri="{BB962C8B-B14F-4D97-AF65-F5344CB8AC3E}">
        <p14:creationId xmlns:p14="http://schemas.microsoft.com/office/powerpoint/2010/main" val="1157112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5DD54-7CB9-7F73-283F-7A465B9122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426F37-5BAD-1E8D-CC6A-7C307B945725}"/>
              </a:ext>
            </a:extLst>
          </p:cNvPr>
          <p:cNvSpPr>
            <a:spLocks noGrp="1"/>
          </p:cNvSpPr>
          <p:nvPr>
            <p:ph type="title"/>
          </p:nvPr>
        </p:nvSpPr>
        <p:spPr>
          <a:xfrm>
            <a:off x="838200" y="730525"/>
            <a:ext cx="10515600" cy="2003652"/>
          </a:xfrm>
        </p:spPr>
        <p:txBody>
          <a:bodyPr/>
          <a:lstStyle/>
          <a:p>
            <a:pPr algn="ctr"/>
            <a:r>
              <a:rPr lang="en-US">
                <a:latin typeface="Segoe UI Semibold"/>
                <a:cs typeface="Arial"/>
              </a:rPr>
              <a:t>IDEA Fiscal</a:t>
            </a:r>
            <a:endParaRPr lang="en-US">
              <a:latin typeface="Segoe UI Semibold"/>
            </a:endParaRPr>
          </a:p>
        </p:txBody>
      </p:sp>
      <p:sp>
        <p:nvSpPr>
          <p:cNvPr id="4" name="Text Placeholder 3">
            <a:extLst>
              <a:ext uri="{FF2B5EF4-FFF2-40B4-BE49-F238E27FC236}">
                <a16:creationId xmlns:a16="http://schemas.microsoft.com/office/drawing/2014/main" id="{92DFF4FF-DBF5-C20F-24BA-A708AAD41C8F}"/>
              </a:ext>
            </a:extLst>
          </p:cNvPr>
          <p:cNvSpPr>
            <a:spLocks noGrp="1"/>
          </p:cNvSpPr>
          <p:nvPr>
            <p:ph type="body" idx="1"/>
          </p:nvPr>
        </p:nvSpPr>
        <p:spPr>
          <a:xfrm>
            <a:off x="838200" y="3712387"/>
            <a:ext cx="10515600" cy="1870301"/>
          </a:xfrm>
        </p:spPr>
        <p:txBody>
          <a:bodyPr vert="horz" lIns="91440" tIns="45720" rIns="91440" bIns="45720" rtlCol="0" anchor="t">
            <a:normAutofit lnSpcReduction="10000"/>
          </a:bodyPr>
          <a:lstStyle/>
          <a:p>
            <a:pPr algn="ctr"/>
            <a:r>
              <a:rPr lang="en-US">
                <a:latin typeface="Segoe UI"/>
                <a:cs typeface="Arial"/>
              </a:rPr>
              <a:t>CCEIS</a:t>
            </a:r>
          </a:p>
          <a:p>
            <a:pPr algn="ctr"/>
            <a:r>
              <a:rPr lang="en-US">
                <a:latin typeface="Segoe UI"/>
                <a:cs typeface="Arial"/>
              </a:rPr>
              <a:t>FY26 Consolidated FC 240/262 Application</a:t>
            </a:r>
            <a:endParaRPr lang="en-US">
              <a:latin typeface="Segoe UI"/>
            </a:endParaRPr>
          </a:p>
          <a:p>
            <a:pPr algn="ctr"/>
            <a:r>
              <a:rPr lang="en-US">
                <a:latin typeface="Segoe UI"/>
                <a:cs typeface="Arial"/>
              </a:rPr>
              <a:t>IDEA Fiscal Monitoring</a:t>
            </a:r>
            <a:endParaRPr lang="en-US">
              <a:latin typeface="Segoe UI"/>
            </a:endParaRPr>
          </a:p>
          <a:p>
            <a:pPr algn="ctr"/>
            <a:r>
              <a:rPr lang="en-US">
                <a:latin typeface="Segoe UI"/>
                <a:cs typeface="Arial"/>
              </a:rPr>
              <a:t>FY24 Proportionate Share for Equitable Services Carryover</a:t>
            </a:r>
            <a:endParaRPr lang="en-US">
              <a:latin typeface="Segoe UI"/>
            </a:endParaRPr>
          </a:p>
          <a:p>
            <a:pPr algn="ctr"/>
            <a:endParaRPr lang="en-US"/>
          </a:p>
        </p:txBody>
      </p:sp>
    </p:spTree>
    <p:extLst>
      <p:ext uri="{BB962C8B-B14F-4D97-AF65-F5344CB8AC3E}">
        <p14:creationId xmlns:p14="http://schemas.microsoft.com/office/powerpoint/2010/main" val="2475422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C503A-A929-69D5-440C-FFD5DABB083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DDEEC1A-3C2C-86E7-70F6-A1862D7D9457}"/>
              </a:ext>
            </a:extLst>
          </p:cNvPr>
          <p:cNvSpPr>
            <a:spLocks noGrp="1"/>
          </p:cNvSpPr>
          <p:nvPr>
            <p:ph type="title"/>
          </p:nvPr>
        </p:nvSpPr>
        <p:spPr/>
        <p:txBody>
          <a:bodyPr>
            <a:normAutofit fontScale="90000"/>
          </a:bodyPr>
          <a:lstStyle/>
          <a:p>
            <a:r>
              <a:rPr lang="en-US" sz="4900">
                <a:latin typeface="Segoe UI Semibold"/>
                <a:cs typeface="Arial"/>
              </a:rPr>
              <a:t>SY24-25 CCEIS: Fiscal Monitoring</a:t>
            </a:r>
            <a:br>
              <a:rPr lang="en-US">
                <a:latin typeface="Segoe UI Semibold"/>
                <a:cs typeface="Arial"/>
              </a:rPr>
            </a:br>
            <a:endParaRPr lang="en-US">
              <a:latin typeface="Segoe UI Semibold"/>
            </a:endParaRPr>
          </a:p>
        </p:txBody>
      </p:sp>
      <p:sp>
        <p:nvSpPr>
          <p:cNvPr id="2" name="Content Placeholder 1">
            <a:extLst>
              <a:ext uri="{FF2B5EF4-FFF2-40B4-BE49-F238E27FC236}">
                <a16:creationId xmlns:a16="http://schemas.microsoft.com/office/drawing/2014/main" id="{96B59033-0659-8B2E-9FED-4B5BBE6B78E7}"/>
              </a:ext>
            </a:extLst>
          </p:cNvPr>
          <p:cNvSpPr>
            <a:spLocks noGrp="1"/>
          </p:cNvSpPr>
          <p:nvPr>
            <p:ph idx="1"/>
          </p:nvPr>
        </p:nvSpPr>
        <p:spPr/>
        <p:txBody>
          <a:bodyPr vert="horz" lIns="91440" tIns="45720" rIns="91440" bIns="45720" rtlCol="0" anchor="t">
            <a:normAutofit/>
          </a:bodyPr>
          <a:lstStyle/>
          <a:p>
            <a:r>
              <a:rPr lang="en-US">
                <a:latin typeface="Segoe UI"/>
                <a:ea typeface="Calibri"/>
                <a:cs typeface="Arial"/>
              </a:rPr>
              <a:t>SY24-25 (FY25) Funds</a:t>
            </a:r>
            <a:endParaRPr lang="en-US">
              <a:latin typeface="Segoe UI"/>
              <a:ea typeface="Calibri"/>
            </a:endParaRPr>
          </a:p>
          <a:p>
            <a:pPr lvl="1"/>
            <a:r>
              <a:rPr lang="en-US">
                <a:latin typeface="Segoe UI"/>
                <a:ea typeface="Calibri"/>
                <a:cs typeface="Arial"/>
              </a:rPr>
              <a:t>Massachusetts policy is to expend funds in the single fiscal year in which they are reserved </a:t>
            </a:r>
          </a:p>
          <a:p>
            <a:pPr lvl="1"/>
            <a:r>
              <a:rPr lang="en-US">
                <a:latin typeface="Segoe UI"/>
                <a:ea typeface="Calibri"/>
                <a:cs typeface="Arial"/>
              </a:rPr>
              <a:t>CCEIS general ledger and supporting documentation evidencing allowable CCEIS expenditures must be submitted</a:t>
            </a:r>
          </a:p>
          <a:p>
            <a:pPr lvl="1"/>
            <a:r>
              <a:rPr lang="en-US">
                <a:latin typeface="Segoe UI"/>
                <a:ea typeface="Calibri"/>
                <a:cs typeface="Arial"/>
              </a:rPr>
              <a:t>Districts that do not fully expend FY25 CCEIS funds by June 30, 2025 must submit a written action plan to expend the remaining FY25 CCEIS funds forthwith and no later than June 30, 2026</a:t>
            </a:r>
          </a:p>
          <a:p>
            <a:pPr marL="457200" lvl="1" indent="0">
              <a:buNone/>
            </a:pPr>
            <a:endParaRPr lang="en-US">
              <a:latin typeface="Segoe UI"/>
              <a:ea typeface="Calibri"/>
              <a:cs typeface="Arial"/>
            </a:endParaRPr>
          </a:p>
          <a:p>
            <a:pPr marL="457200" lvl="1" indent="0">
              <a:buNone/>
            </a:pPr>
            <a:r>
              <a:rPr lang="en-US">
                <a:latin typeface="Segoe UI"/>
                <a:ea typeface="Calibri"/>
                <a:cs typeface="Arial"/>
                <a:hlinkClick r:id="rId2"/>
              </a:rPr>
              <a:t>Significant Disproportionality Fiscal Requirements Quick Reference Guide</a:t>
            </a:r>
            <a:endParaRPr lang="en-US">
              <a:latin typeface="Segoe UI"/>
              <a:ea typeface="Calibri"/>
            </a:endParaRPr>
          </a:p>
          <a:p>
            <a:pPr lvl="1"/>
            <a:endParaRPr lang="en-US">
              <a:latin typeface="Segoe UI"/>
              <a:ea typeface="Calibri"/>
            </a:endParaRPr>
          </a:p>
          <a:p>
            <a:pPr lvl="1"/>
            <a:endParaRPr lang="en-US">
              <a:latin typeface="Segoe UI"/>
              <a:ea typeface="Calibri"/>
            </a:endParaRPr>
          </a:p>
        </p:txBody>
      </p:sp>
    </p:spTree>
    <p:extLst>
      <p:ext uri="{BB962C8B-B14F-4D97-AF65-F5344CB8AC3E}">
        <p14:creationId xmlns:p14="http://schemas.microsoft.com/office/powerpoint/2010/main" val="3316342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B6FD97-37D6-3027-3438-889494F5C838}"/>
              </a:ext>
            </a:extLst>
          </p:cNvPr>
          <p:cNvSpPr>
            <a:spLocks noGrp="1"/>
          </p:cNvSpPr>
          <p:nvPr>
            <p:ph type="title"/>
          </p:nvPr>
        </p:nvSpPr>
        <p:spPr/>
        <p:txBody>
          <a:bodyPr/>
          <a:lstStyle/>
          <a:p>
            <a:r>
              <a:rPr lang="en-US">
                <a:latin typeface="Segoe UI Semibold"/>
                <a:cs typeface="Arial"/>
              </a:rPr>
              <a:t>2025 Massachusetts Teacher of the Year</a:t>
            </a:r>
          </a:p>
        </p:txBody>
      </p:sp>
      <p:pic>
        <p:nvPicPr>
          <p:cNvPr id="4" name="Picture 3" descr="Luisa Sparrow, 2025 Massachusetts Teacher of the Year">
            <a:extLst>
              <a:ext uri="{FF2B5EF4-FFF2-40B4-BE49-F238E27FC236}">
                <a16:creationId xmlns:a16="http://schemas.microsoft.com/office/drawing/2014/main" id="{AE6A3D2E-6CDC-23E8-C9A1-15428E601C91}"/>
              </a:ext>
            </a:extLst>
          </p:cNvPr>
          <p:cNvPicPr>
            <a:picLocks noChangeAspect="1"/>
          </p:cNvPicPr>
          <p:nvPr/>
        </p:nvPicPr>
        <p:blipFill>
          <a:blip r:embed="rId2"/>
          <a:stretch>
            <a:fillRect/>
          </a:stretch>
        </p:blipFill>
        <p:spPr>
          <a:xfrm>
            <a:off x="397329" y="2275114"/>
            <a:ext cx="3505200" cy="3505200"/>
          </a:xfrm>
          <a:prstGeom prst="rect">
            <a:avLst/>
          </a:prstGeom>
        </p:spPr>
      </p:pic>
      <p:sp>
        <p:nvSpPr>
          <p:cNvPr id="5" name="TextBox 4">
            <a:extLst>
              <a:ext uri="{FF2B5EF4-FFF2-40B4-BE49-F238E27FC236}">
                <a16:creationId xmlns:a16="http://schemas.microsoft.com/office/drawing/2014/main" id="{951D3BAD-AA91-EC9B-6D7C-DDB2B73AF13A}"/>
              </a:ext>
            </a:extLst>
          </p:cNvPr>
          <p:cNvSpPr txBox="1"/>
          <p:nvPr/>
        </p:nvSpPr>
        <p:spPr>
          <a:xfrm>
            <a:off x="4535714" y="2901042"/>
            <a:ext cx="6794499" cy="16927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Segoe UI"/>
                <a:cs typeface="Segoe UI"/>
              </a:rPr>
              <a:t>Luisa Sparrow</a:t>
            </a:r>
            <a:r>
              <a:rPr lang="en-US" sz="3200">
                <a:latin typeface="Segoe UI"/>
                <a:cs typeface="Segoe UI"/>
              </a:rPr>
              <a:t> </a:t>
            </a:r>
          </a:p>
          <a:p>
            <a:r>
              <a:rPr lang="en-US" sz="2400">
                <a:latin typeface="Segoe UI"/>
                <a:cs typeface="Segoe UI"/>
              </a:rPr>
              <a:t>Fifth and Sixth Grade Special Education Teacher </a:t>
            </a:r>
          </a:p>
          <a:p>
            <a:pPr algn="l"/>
            <a:r>
              <a:rPr lang="en-US" sz="2400">
                <a:latin typeface="Segoe UI"/>
                <a:cs typeface="Segoe UI"/>
              </a:rPr>
              <a:t>Oliver Hazard Perry School Boston Public Schools</a:t>
            </a:r>
          </a:p>
        </p:txBody>
      </p:sp>
    </p:spTree>
    <p:extLst>
      <p:ext uri="{BB962C8B-B14F-4D97-AF65-F5344CB8AC3E}">
        <p14:creationId xmlns:p14="http://schemas.microsoft.com/office/powerpoint/2010/main" val="1978210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8A6B98-3930-8C29-59A4-8C567E40DD37}"/>
              </a:ext>
            </a:extLst>
          </p:cNvPr>
          <p:cNvSpPr>
            <a:spLocks noGrp="1"/>
          </p:cNvSpPr>
          <p:nvPr>
            <p:ph type="title"/>
          </p:nvPr>
        </p:nvSpPr>
        <p:spPr/>
        <p:txBody>
          <a:bodyPr>
            <a:normAutofit fontScale="90000"/>
          </a:bodyPr>
          <a:lstStyle/>
          <a:p>
            <a:r>
              <a:rPr lang="en-US">
                <a:latin typeface="Segoe UI Semibold"/>
                <a:cs typeface="Arial"/>
              </a:rPr>
              <a:t>FY26 Consolidated FC 240/262 Application</a:t>
            </a:r>
          </a:p>
        </p:txBody>
      </p:sp>
      <p:sp>
        <p:nvSpPr>
          <p:cNvPr id="2" name="Content Placeholder 1">
            <a:extLst>
              <a:ext uri="{FF2B5EF4-FFF2-40B4-BE49-F238E27FC236}">
                <a16:creationId xmlns:a16="http://schemas.microsoft.com/office/drawing/2014/main" id="{55407097-2B1C-175A-F549-AA21A1DB7DA3}"/>
              </a:ext>
            </a:extLst>
          </p:cNvPr>
          <p:cNvSpPr>
            <a:spLocks noGrp="1"/>
          </p:cNvSpPr>
          <p:nvPr>
            <p:ph idx="1"/>
          </p:nvPr>
        </p:nvSpPr>
        <p:spPr/>
        <p:txBody>
          <a:bodyPr vert="horz" lIns="91440" tIns="45720" rIns="91440" bIns="45720" rtlCol="0" anchor="t">
            <a:normAutofit/>
          </a:bodyPr>
          <a:lstStyle/>
          <a:p>
            <a:r>
              <a:rPr lang="en-US" sz="2400">
                <a:latin typeface="Segoe UI"/>
                <a:ea typeface="Calibri"/>
                <a:cs typeface="Arial"/>
              </a:rPr>
              <a:t>Available July 2025</a:t>
            </a:r>
          </a:p>
          <a:p>
            <a:r>
              <a:rPr lang="en-US" sz="2400">
                <a:latin typeface="Segoe UI"/>
                <a:ea typeface="Calibri"/>
                <a:cs typeface="Arial"/>
              </a:rPr>
              <a:t>Maintenance of Effort Eligibility Standard (FY24 Compliance)</a:t>
            </a:r>
          </a:p>
          <a:p>
            <a:r>
              <a:rPr lang="en-US" sz="2400">
                <a:latin typeface="Segoe UI"/>
                <a:ea typeface="Calibri"/>
                <a:cs typeface="Arial"/>
              </a:rPr>
              <a:t>Equitable Services – Evidence of 3 meaningful consultations</a:t>
            </a:r>
          </a:p>
          <a:p>
            <a:r>
              <a:rPr lang="en-US" sz="2400">
                <a:latin typeface="Segoe UI"/>
                <a:ea typeface="Calibri"/>
                <a:cs typeface="Arial"/>
              </a:rPr>
              <a:t>Private school(s) enrollment counts </a:t>
            </a:r>
          </a:p>
          <a:p>
            <a:r>
              <a:rPr lang="en-US" sz="2400">
                <a:latin typeface="Segoe UI"/>
                <a:ea typeface="Calibri"/>
                <a:cs typeface="Arial"/>
              </a:rPr>
              <a:t>Conditions of Assistance – multiple signatures needed </a:t>
            </a:r>
          </a:p>
          <a:p>
            <a:r>
              <a:rPr lang="en-US" sz="2400">
                <a:latin typeface="Segoe UI"/>
                <a:ea typeface="Calibri"/>
                <a:cs typeface="Arial"/>
              </a:rPr>
              <a:t>GEPA Statement</a:t>
            </a:r>
          </a:p>
          <a:p>
            <a:r>
              <a:rPr lang="en-US" sz="2400">
                <a:latin typeface="Segoe UI"/>
                <a:ea typeface="Calibri"/>
                <a:cs typeface="Arial"/>
              </a:rPr>
              <a:t>Due: September 30, 2025</a:t>
            </a:r>
          </a:p>
          <a:p>
            <a:r>
              <a:rPr lang="en-US" sz="2400">
                <a:latin typeface="Segoe UI"/>
                <a:ea typeface="Calibri"/>
                <a:cs typeface="Arial"/>
              </a:rPr>
              <a:t>Substantially approvable application </a:t>
            </a:r>
          </a:p>
        </p:txBody>
      </p:sp>
    </p:spTree>
    <p:extLst>
      <p:ext uri="{BB962C8B-B14F-4D97-AF65-F5344CB8AC3E}">
        <p14:creationId xmlns:p14="http://schemas.microsoft.com/office/powerpoint/2010/main" val="1688319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7BAAF9-4F2C-301D-4A76-1220431F0F13}"/>
              </a:ext>
            </a:extLst>
          </p:cNvPr>
          <p:cNvSpPr>
            <a:spLocks noGrp="1"/>
          </p:cNvSpPr>
          <p:nvPr>
            <p:ph type="title"/>
          </p:nvPr>
        </p:nvSpPr>
        <p:spPr/>
        <p:txBody>
          <a:bodyPr>
            <a:normAutofit fontScale="90000"/>
          </a:bodyPr>
          <a:lstStyle/>
          <a:p>
            <a:r>
              <a:rPr lang="en-US">
                <a:latin typeface="Segoe UI Semibold"/>
                <a:cs typeface="Arial"/>
              </a:rPr>
              <a:t>Federal Grant Application: Conditions of Assistance</a:t>
            </a:r>
          </a:p>
        </p:txBody>
      </p:sp>
      <p:sp>
        <p:nvSpPr>
          <p:cNvPr id="2" name="Content Placeholder 1">
            <a:extLst>
              <a:ext uri="{FF2B5EF4-FFF2-40B4-BE49-F238E27FC236}">
                <a16:creationId xmlns:a16="http://schemas.microsoft.com/office/drawing/2014/main" id="{8D3AECF6-13EA-8EA5-807A-CB4E3328382C}"/>
              </a:ext>
            </a:extLst>
          </p:cNvPr>
          <p:cNvSpPr>
            <a:spLocks noGrp="1"/>
          </p:cNvSpPr>
          <p:nvPr>
            <p:ph idx="1"/>
          </p:nvPr>
        </p:nvSpPr>
        <p:spPr>
          <a:xfrm>
            <a:off x="586154" y="2076450"/>
            <a:ext cx="11009586" cy="4423390"/>
          </a:xfrm>
        </p:spPr>
        <p:txBody>
          <a:bodyPr vert="horz" lIns="91440" tIns="45720" rIns="91440" bIns="45720" rtlCol="0" anchor="t">
            <a:noAutofit/>
          </a:bodyPr>
          <a:lstStyle/>
          <a:p>
            <a:pPr algn="l"/>
            <a:r>
              <a:rPr lang="en-US" sz="2000">
                <a:latin typeface="Segoe UI"/>
                <a:ea typeface="Calibri"/>
                <a:cs typeface="Arial"/>
              </a:rPr>
              <a:t>Under the IDEA, an LEA is eligible for fiscal assistance under Part B of the Act for a fiscal year if the agency submits a plan that provides assurances to the Department that the LEA meets each of the conditions in 34 C.F.R. § 300.201 through 34 C.F.R. § 300.213. 34 C.F.R. §300.200.</a:t>
            </a:r>
          </a:p>
          <a:p>
            <a:pPr algn="l"/>
            <a:r>
              <a:rPr lang="en-US" sz="2000">
                <a:latin typeface="Segoe UI"/>
                <a:ea typeface="Calibri"/>
                <a:cs typeface="Arial"/>
              </a:rPr>
              <a:t>The LEA, in providing for the education of children with disabilities within its jurisdiction, must also have in effect policies, procedures, and programs that are consistent with the state policies and procedures established under 34 C.F.R. § 300.101 through 300.163, and § 300.165 through 300.174.</a:t>
            </a:r>
          </a:p>
          <a:p>
            <a:r>
              <a:rPr lang="en-US" sz="2000">
                <a:latin typeface="Segoe UI"/>
                <a:ea typeface="Calibri"/>
                <a:cs typeface="Arial"/>
              </a:rPr>
              <a:t>Every LEA must submit a new </a:t>
            </a:r>
            <a:r>
              <a:rPr lang="en-US" sz="2000">
                <a:latin typeface="Arial"/>
                <a:ea typeface="Calibri"/>
                <a:cs typeface="Arial"/>
                <a:hlinkClick r:id="rId3"/>
              </a:rPr>
              <a:t>Conditions of Assistance: IDEA Part B Funding Certifications</a:t>
            </a:r>
            <a:r>
              <a:rPr lang="en-US" sz="2000">
                <a:latin typeface="Arial"/>
                <a:ea typeface="Calibri"/>
                <a:cs typeface="Arial"/>
              </a:rPr>
              <a:t> </a:t>
            </a:r>
            <a:r>
              <a:rPr lang="en-US" sz="2000">
                <a:latin typeface="Segoe UI"/>
                <a:ea typeface="Calibri"/>
                <a:cs typeface="Arial"/>
              </a:rPr>
              <a:t>(Individual Districts and Schools, or Consortium) to the Department annually.</a:t>
            </a:r>
            <a:endParaRPr lang="en-US" sz="2000">
              <a:latin typeface="Segoe UI"/>
              <a:ea typeface="Calibri"/>
            </a:endParaRPr>
          </a:p>
          <a:p>
            <a:pPr algn="l"/>
            <a:r>
              <a:rPr lang="en-US" sz="2000">
                <a:latin typeface="Segoe UI"/>
                <a:ea typeface="Calibri"/>
                <a:cs typeface="Arial"/>
              </a:rPr>
              <a:t>Any policies, procedures related documents need to be available for the public upon request if it is not published on a website or any public platform.</a:t>
            </a:r>
          </a:p>
          <a:p>
            <a:pPr algn="l"/>
            <a:endParaRPr lang="en-US" sz="2400" b="0" i="0">
              <a:solidFill>
                <a:srgbClr val="212529"/>
              </a:solidFill>
              <a:effectLst/>
              <a:latin typeface="Segoe UI"/>
              <a:ea typeface="Calibri"/>
            </a:endParaRPr>
          </a:p>
          <a:p>
            <a:pPr algn="l"/>
            <a:endParaRPr lang="en-US" sz="2400" b="0" i="0">
              <a:solidFill>
                <a:srgbClr val="212529"/>
              </a:solidFill>
              <a:effectLst/>
              <a:latin typeface="Segoe UI"/>
              <a:ea typeface="Calibri"/>
            </a:endParaRPr>
          </a:p>
        </p:txBody>
      </p:sp>
    </p:spTree>
    <p:extLst>
      <p:ext uri="{BB962C8B-B14F-4D97-AF65-F5344CB8AC3E}">
        <p14:creationId xmlns:p14="http://schemas.microsoft.com/office/powerpoint/2010/main" val="2738300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E59942-6359-B47A-AA14-7172D13DC7DB}"/>
              </a:ext>
            </a:extLst>
          </p:cNvPr>
          <p:cNvSpPr>
            <a:spLocks noGrp="1"/>
          </p:cNvSpPr>
          <p:nvPr>
            <p:ph type="title"/>
          </p:nvPr>
        </p:nvSpPr>
        <p:spPr/>
        <p:txBody>
          <a:bodyPr>
            <a:noAutofit/>
          </a:bodyPr>
          <a:lstStyle/>
          <a:p>
            <a:r>
              <a:rPr lang="en-US" sz="4000">
                <a:latin typeface="Segoe UI Semibold"/>
                <a:cs typeface="Arial"/>
              </a:rPr>
              <a:t>General Supervision: Financial Management and Monitoring</a:t>
            </a:r>
          </a:p>
        </p:txBody>
      </p:sp>
      <p:sp>
        <p:nvSpPr>
          <p:cNvPr id="2" name="Content Placeholder 1">
            <a:extLst>
              <a:ext uri="{FF2B5EF4-FFF2-40B4-BE49-F238E27FC236}">
                <a16:creationId xmlns:a16="http://schemas.microsoft.com/office/drawing/2014/main" id="{B856BC05-1481-20BB-188A-6DF2AE9828F6}"/>
              </a:ext>
            </a:extLst>
          </p:cNvPr>
          <p:cNvSpPr>
            <a:spLocks noGrp="1"/>
          </p:cNvSpPr>
          <p:nvPr>
            <p:ph idx="1"/>
          </p:nvPr>
        </p:nvSpPr>
        <p:spPr>
          <a:xfrm>
            <a:off x="838200" y="2086984"/>
            <a:ext cx="10515600" cy="4405890"/>
          </a:xfrm>
        </p:spPr>
        <p:txBody>
          <a:bodyPr vert="horz" lIns="91440" tIns="45720" rIns="91440" bIns="45720" rtlCol="0" anchor="t">
            <a:normAutofit/>
          </a:bodyPr>
          <a:lstStyle/>
          <a:p>
            <a:pPr marL="0" indent="0">
              <a:buNone/>
            </a:pPr>
            <a:endParaRPr lang="en-US" sz="2500">
              <a:latin typeface="Segoe UI"/>
              <a:ea typeface="Calibri"/>
              <a:cs typeface="Segoe UI"/>
            </a:endParaRPr>
          </a:p>
          <a:p>
            <a:pPr>
              <a:buFont typeface="Arial"/>
              <a:buChar char="•"/>
            </a:pPr>
            <a:r>
              <a:rPr lang="en-US">
                <a:latin typeface="Segoe UI"/>
                <a:ea typeface="Calibri"/>
                <a:cs typeface="Segoe UI"/>
              </a:rPr>
              <a:t>Uniform Grant Guidance </a:t>
            </a:r>
            <a:r>
              <a:rPr lang="en-US">
                <a:latin typeface="Segoe UI"/>
                <a:ea typeface="Calibri"/>
                <a:cs typeface="Segoe UI"/>
                <a:hlinkClick r:id="rId2"/>
              </a:rPr>
              <a:t>Title 2, Code of Federal Regulations (CFR) Part 200</a:t>
            </a:r>
            <a:endParaRPr lang="en-US">
              <a:latin typeface="Segoe UI"/>
              <a:ea typeface="Calibri"/>
              <a:cs typeface="Segoe UI"/>
            </a:endParaRPr>
          </a:p>
          <a:p>
            <a:pPr>
              <a:buFont typeface="Arial"/>
              <a:buChar char="•"/>
            </a:pPr>
            <a:r>
              <a:rPr lang="en-US">
                <a:latin typeface="Segoe UI"/>
                <a:ea typeface="Calibri"/>
                <a:cs typeface="Segoe UI"/>
              </a:rPr>
              <a:t>Education Department General Administrative Regulations (EDGAR) </a:t>
            </a:r>
            <a:r>
              <a:rPr lang="en-US">
                <a:latin typeface="Arial"/>
                <a:ea typeface="Calibri"/>
                <a:cs typeface="Arial"/>
                <a:hlinkClick r:id="rId3"/>
              </a:rPr>
              <a:t>Title 34, Code of Federal Regulations (CFR)</a:t>
            </a:r>
            <a:endParaRPr lang="en-US">
              <a:ea typeface="Calibri"/>
            </a:endParaRPr>
          </a:p>
          <a:p>
            <a:pPr>
              <a:buFont typeface="Arial"/>
              <a:buChar char="•"/>
            </a:pPr>
            <a:r>
              <a:rPr lang="en-US">
                <a:latin typeface="Segoe UI"/>
                <a:ea typeface="Calibri"/>
                <a:cs typeface="Arial"/>
              </a:rPr>
              <a:t>LEA IDEA Part B Fiscal Risk Assessment (High, Medium, Low)</a:t>
            </a:r>
            <a:endParaRPr lang="en-US"/>
          </a:p>
          <a:p>
            <a:r>
              <a:rPr lang="en-US">
                <a:latin typeface="Segoe UI"/>
                <a:ea typeface="Calibri"/>
                <a:cs typeface="Arial"/>
              </a:rPr>
              <a:t>LEA IDEA Part B Self-Assessment</a:t>
            </a:r>
            <a:endParaRPr lang="en-US"/>
          </a:p>
        </p:txBody>
      </p:sp>
    </p:spTree>
    <p:extLst>
      <p:ext uri="{BB962C8B-B14F-4D97-AF65-F5344CB8AC3E}">
        <p14:creationId xmlns:p14="http://schemas.microsoft.com/office/powerpoint/2010/main" val="3924115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D66332-CC6F-9B91-D631-FE318701E1DD}"/>
              </a:ext>
            </a:extLst>
          </p:cNvPr>
          <p:cNvSpPr>
            <a:spLocks noGrp="1"/>
          </p:cNvSpPr>
          <p:nvPr>
            <p:ph type="title"/>
          </p:nvPr>
        </p:nvSpPr>
        <p:spPr/>
        <p:txBody>
          <a:bodyPr>
            <a:normAutofit fontScale="90000"/>
          </a:bodyPr>
          <a:lstStyle/>
          <a:p>
            <a:r>
              <a:rPr lang="en-US">
                <a:latin typeface="Segoe UI Semibold"/>
                <a:cs typeface="Arial"/>
              </a:rPr>
              <a:t>General Supervision: Fiscal Management and Monitoring</a:t>
            </a:r>
            <a:endParaRPr lang="en-US">
              <a:latin typeface="Segoe UI Semibold"/>
            </a:endParaRPr>
          </a:p>
        </p:txBody>
      </p:sp>
      <p:sp>
        <p:nvSpPr>
          <p:cNvPr id="2" name="Content Placeholder 1">
            <a:extLst>
              <a:ext uri="{FF2B5EF4-FFF2-40B4-BE49-F238E27FC236}">
                <a16:creationId xmlns:a16="http://schemas.microsoft.com/office/drawing/2014/main" id="{8C21AD66-1C4A-4980-E81B-EAE1A4964EE2}"/>
              </a:ext>
            </a:extLst>
          </p:cNvPr>
          <p:cNvSpPr>
            <a:spLocks noGrp="1"/>
          </p:cNvSpPr>
          <p:nvPr>
            <p:ph idx="1"/>
          </p:nvPr>
        </p:nvSpPr>
        <p:spPr/>
        <p:txBody>
          <a:bodyPr vert="horz" lIns="91440" tIns="45720" rIns="91440" bIns="45720" rtlCol="0" anchor="t">
            <a:normAutofit/>
          </a:bodyPr>
          <a:lstStyle/>
          <a:p>
            <a:r>
              <a:rPr lang="en-US" sz="2400">
                <a:latin typeface="Segoe UI"/>
                <a:cs typeface="Segoe UI"/>
                <a:hlinkClick r:id="rId2"/>
              </a:rPr>
              <a:t>Grants for Education Management System (GEM$)</a:t>
            </a:r>
            <a:endParaRPr lang="en-US" sz="2400">
              <a:latin typeface="Segoe UI"/>
              <a:cs typeface="Segoe UI"/>
            </a:endParaRPr>
          </a:p>
          <a:p>
            <a:pPr lvl="1"/>
            <a:endParaRPr lang="en-US">
              <a:latin typeface="Segoe UI"/>
              <a:cs typeface="Segoe UI"/>
            </a:endParaRPr>
          </a:p>
          <a:p>
            <a:pPr lvl="1"/>
            <a:r>
              <a:rPr lang="en-US">
                <a:latin typeface="Segoe UI"/>
                <a:cs typeface="Segoe UI"/>
              </a:rPr>
              <a:t>LEA FC 0240/0262 - IDEA Consolidated (Federal/ENT) </a:t>
            </a:r>
            <a:r>
              <a:rPr lang="en-US" err="1">
                <a:latin typeface="Segoe UI"/>
                <a:cs typeface="Segoe UI"/>
              </a:rPr>
              <a:t>GrantWriter</a:t>
            </a:r>
            <a:r>
              <a:rPr lang="en-US">
                <a:latin typeface="Segoe UI"/>
                <a:cs typeface="Segoe UI"/>
              </a:rPr>
              <a:t> role</a:t>
            </a:r>
            <a:endParaRPr lang="en-US"/>
          </a:p>
          <a:p>
            <a:pPr lvl="1"/>
            <a:r>
              <a:rPr lang="en-US">
                <a:latin typeface="Arial"/>
                <a:cs typeface="Arial"/>
              </a:rPr>
              <a:t>Application Supplements for Monitoring</a:t>
            </a:r>
          </a:p>
          <a:p>
            <a:pPr lvl="2"/>
            <a:r>
              <a:rPr lang="en-US" sz="2400">
                <a:latin typeface="Arial"/>
                <a:cs typeface="Arial"/>
              </a:rPr>
              <a:t>Equitable Services Carryover Questionnaire &amp; Document Upload</a:t>
            </a:r>
          </a:p>
          <a:p>
            <a:pPr lvl="2"/>
            <a:r>
              <a:rPr lang="en-US" sz="2400">
                <a:latin typeface="Arial"/>
                <a:cs typeface="Arial"/>
              </a:rPr>
              <a:t>LEA IDEA Part B Self-Assessment</a:t>
            </a:r>
          </a:p>
          <a:p>
            <a:pPr lvl="2"/>
            <a:r>
              <a:rPr lang="en-US" sz="2400">
                <a:latin typeface="Arial"/>
                <a:cs typeface="Arial"/>
              </a:rPr>
              <a:t>Excess Cost Calculation</a:t>
            </a:r>
          </a:p>
          <a:p>
            <a:pPr lvl="2"/>
            <a:r>
              <a:rPr lang="en-US" sz="2400">
                <a:latin typeface="Arial"/>
                <a:cs typeface="Arial"/>
              </a:rPr>
              <a:t>Child Count &amp; Equitable Services Data Reporting</a:t>
            </a:r>
          </a:p>
          <a:p>
            <a:endParaRPr lang="en-US" sz="2400"/>
          </a:p>
        </p:txBody>
      </p:sp>
    </p:spTree>
    <p:extLst>
      <p:ext uri="{BB962C8B-B14F-4D97-AF65-F5344CB8AC3E}">
        <p14:creationId xmlns:p14="http://schemas.microsoft.com/office/powerpoint/2010/main" val="1800824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FB440-D80F-BDB1-E94E-BB525385802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328D3ED-3B97-997F-14A9-706ADEB93A3F}"/>
              </a:ext>
            </a:extLst>
          </p:cNvPr>
          <p:cNvSpPr>
            <a:spLocks noGrp="1"/>
          </p:cNvSpPr>
          <p:nvPr>
            <p:ph type="title"/>
          </p:nvPr>
        </p:nvSpPr>
        <p:spPr>
          <a:xfrm>
            <a:off x="828675" y="336551"/>
            <a:ext cx="10515600" cy="1042852"/>
          </a:xfrm>
        </p:spPr>
        <p:txBody>
          <a:bodyPr>
            <a:noAutofit/>
          </a:bodyPr>
          <a:lstStyle/>
          <a:p>
            <a:r>
              <a:rPr lang="en-US" sz="3800">
                <a:latin typeface="Segoe UI Semibold"/>
                <a:cs typeface="Arial"/>
              </a:rPr>
              <a:t>FY24 Proportionate Share for Equitable Services Carryover</a:t>
            </a:r>
          </a:p>
        </p:txBody>
      </p:sp>
      <p:sp>
        <p:nvSpPr>
          <p:cNvPr id="2" name="Content Placeholder 1">
            <a:extLst>
              <a:ext uri="{FF2B5EF4-FFF2-40B4-BE49-F238E27FC236}">
                <a16:creationId xmlns:a16="http://schemas.microsoft.com/office/drawing/2014/main" id="{D1C4F764-4A19-7B37-59C6-A91C4F57377F}"/>
              </a:ext>
            </a:extLst>
          </p:cNvPr>
          <p:cNvSpPr>
            <a:spLocks noGrp="1"/>
          </p:cNvSpPr>
          <p:nvPr>
            <p:ph idx="1"/>
          </p:nvPr>
        </p:nvSpPr>
        <p:spPr>
          <a:xfrm>
            <a:off x="838200" y="2272041"/>
            <a:ext cx="10515600" cy="4052559"/>
          </a:xfrm>
        </p:spPr>
        <p:txBody>
          <a:bodyPr vert="horz" lIns="91440" tIns="45720" rIns="91440" bIns="45720" rtlCol="0" anchor="t">
            <a:normAutofit/>
          </a:bodyPr>
          <a:lstStyle/>
          <a:p>
            <a:r>
              <a:rPr lang="en-US" u="sng">
                <a:latin typeface="Segoe UI"/>
                <a:cs typeface="Segoe UI"/>
              </a:rPr>
              <a:t>FY24</a:t>
            </a:r>
            <a:r>
              <a:rPr lang="en-US">
                <a:latin typeface="Segoe UI"/>
                <a:cs typeface="Segoe UI"/>
              </a:rPr>
              <a:t> Carryover Funds </a:t>
            </a:r>
            <a:r>
              <a:rPr lang="en-US" u="sng">
                <a:latin typeface="Segoe UI"/>
                <a:cs typeface="Segoe UI"/>
              </a:rPr>
              <a:t>expire on September 30, 2025</a:t>
            </a:r>
            <a:endParaRPr lang="en-US">
              <a:latin typeface="Segoe UI"/>
            </a:endParaRPr>
          </a:p>
          <a:p>
            <a:pPr lvl="1"/>
            <a:r>
              <a:rPr lang="en-US">
                <a:latin typeface="Segoe UI"/>
                <a:cs typeface="Segoe UI"/>
              </a:rPr>
              <a:t>Grants for Education Management System (GEM$)</a:t>
            </a:r>
          </a:p>
          <a:p>
            <a:pPr lvl="2"/>
            <a:r>
              <a:rPr lang="en-US" sz="2400">
                <a:latin typeface="Segoe UI"/>
                <a:cs typeface="Segoe UI"/>
              </a:rPr>
              <a:t>FY24 Equitable Services Carryover Questionnaire</a:t>
            </a:r>
          </a:p>
          <a:p>
            <a:pPr lvl="1"/>
            <a:r>
              <a:rPr lang="en-US" u="sng">
                <a:latin typeface="Segoe UI"/>
                <a:cs typeface="Segoe UI"/>
              </a:rPr>
              <a:t>May be</a:t>
            </a:r>
            <a:r>
              <a:rPr lang="en-US">
                <a:latin typeface="Segoe UI"/>
                <a:cs typeface="Segoe UI"/>
              </a:rPr>
              <a:t> eligible to receive </a:t>
            </a:r>
            <a:r>
              <a:rPr lang="en-US" u="sng">
                <a:latin typeface="Segoe UI"/>
                <a:cs typeface="Segoe UI"/>
              </a:rPr>
              <a:t>written permission</a:t>
            </a:r>
            <a:r>
              <a:rPr lang="en-US">
                <a:latin typeface="Segoe UI"/>
                <a:cs typeface="Segoe UI"/>
              </a:rPr>
              <a:t> to revert any outstanding FY24 proportionate share balance for general allowable Part B expenditures </a:t>
            </a:r>
          </a:p>
          <a:p>
            <a:pPr lvl="1"/>
            <a:r>
              <a:rPr lang="en-US" u="sng">
                <a:latin typeface="Segoe UI"/>
                <a:cs typeface="Segoe UI"/>
              </a:rPr>
              <a:t>Must upload</a:t>
            </a:r>
            <a:r>
              <a:rPr lang="en-US">
                <a:latin typeface="Segoe UI"/>
                <a:cs typeface="Segoe UI"/>
              </a:rPr>
              <a:t> demonstrated compliance with all requirements including child find and meaningful consultation three (3) times a year, and no known or anticipated allowable expenses prior to September 30, 2025</a:t>
            </a:r>
            <a:endParaRPr lang="en-US"/>
          </a:p>
          <a:p>
            <a:pPr lvl="1"/>
            <a:endParaRPr lang="en-US">
              <a:latin typeface="Segoe UI"/>
              <a:cs typeface="Segoe UI"/>
            </a:endParaRPr>
          </a:p>
        </p:txBody>
      </p:sp>
    </p:spTree>
    <p:extLst>
      <p:ext uri="{BB962C8B-B14F-4D97-AF65-F5344CB8AC3E}">
        <p14:creationId xmlns:p14="http://schemas.microsoft.com/office/powerpoint/2010/main" val="1171069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686707-D8DA-46B6-C7E6-E070D5B6DDA7}"/>
              </a:ext>
            </a:extLst>
          </p:cNvPr>
          <p:cNvSpPr>
            <a:spLocks noGrp="1"/>
          </p:cNvSpPr>
          <p:nvPr>
            <p:ph type="title"/>
          </p:nvPr>
        </p:nvSpPr>
        <p:spPr/>
        <p:txBody>
          <a:bodyPr vert="horz" lIns="91440" tIns="45720" rIns="91440" bIns="45720" rtlCol="0" anchor="ctr">
            <a:noAutofit/>
          </a:bodyPr>
          <a:lstStyle/>
          <a:p>
            <a:r>
              <a:rPr lang="en-US" sz="3800">
                <a:latin typeface="Segoe UI Semibold"/>
                <a:cs typeface="Segoe UI Semibold"/>
              </a:rPr>
              <a:t>FY24 Equitable Proportionate Share for Equitable Services Carryover</a:t>
            </a:r>
          </a:p>
        </p:txBody>
      </p:sp>
      <p:sp>
        <p:nvSpPr>
          <p:cNvPr id="2" name="Content Placeholder 1">
            <a:extLst>
              <a:ext uri="{FF2B5EF4-FFF2-40B4-BE49-F238E27FC236}">
                <a16:creationId xmlns:a16="http://schemas.microsoft.com/office/drawing/2014/main" id="{DA2C3851-2AD2-66B3-0164-54CD9A56F639}"/>
              </a:ext>
            </a:extLst>
          </p:cNvPr>
          <p:cNvSpPr>
            <a:spLocks noGrp="1"/>
          </p:cNvSpPr>
          <p:nvPr>
            <p:ph idx="1"/>
          </p:nvPr>
        </p:nvSpPr>
        <p:spPr>
          <a:xfrm>
            <a:off x="838200" y="1880156"/>
            <a:ext cx="10515600" cy="4259387"/>
          </a:xfrm>
        </p:spPr>
        <p:txBody>
          <a:bodyPr vert="horz" lIns="91440" tIns="45720" rIns="91440" bIns="45720" rtlCol="0" anchor="t">
            <a:normAutofit fontScale="85000" lnSpcReduction="10000"/>
          </a:bodyPr>
          <a:lstStyle/>
          <a:p>
            <a:endParaRPr lang="en-US">
              <a:latin typeface="Aptos"/>
              <a:cs typeface="Arial"/>
            </a:endParaRPr>
          </a:p>
          <a:p>
            <a:r>
              <a:rPr lang="en-US">
                <a:latin typeface="Segoe UI"/>
                <a:cs typeface="Arial"/>
              </a:rPr>
              <a:t>Completed and FY24 Carryover Questionnaire </a:t>
            </a:r>
          </a:p>
          <a:p>
            <a:r>
              <a:rPr lang="en-US">
                <a:latin typeface="Segoe UI"/>
                <a:cs typeface="Arial"/>
              </a:rPr>
              <a:t>Copies of all written affirmations and other evidence of meaningful consultation and participation by schools and families </a:t>
            </a:r>
            <a:r>
              <a:rPr lang="en-US" u="sng">
                <a:latin typeface="Segoe UI"/>
                <a:cs typeface="Arial"/>
              </a:rPr>
              <a:t>at least three (3) times a year</a:t>
            </a:r>
            <a:r>
              <a:rPr lang="en-US">
                <a:latin typeface="Segoe UI"/>
                <a:cs typeface="Arial"/>
              </a:rPr>
              <a:t> including a narrative description of all efforts and results to engage and expend the funds.</a:t>
            </a:r>
          </a:p>
          <a:p>
            <a:r>
              <a:rPr lang="en-US">
                <a:latin typeface="Segoe UI"/>
                <a:cs typeface="Arial"/>
              </a:rPr>
              <a:t>Detailed explanation and all supporting documentation supporting the rationale claimed in the Questionnaire for not expending the funds.</a:t>
            </a:r>
          </a:p>
          <a:p>
            <a:r>
              <a:rPr lang="en-US">
                <a:latin typeface="Segoe UI"/>
                <a:cs typeface="Arial"/>
              </a:rPr>
              <a:t>General ledger evidence of the accounting of your district's FY24 proportionate share funds.</a:t>
            </a:r>
          </a:p>
          <a:p>
            <a:r>
              <a:rPr lang="en-US">
                <a:latin typeface="Segoe UI"/>
                <a:cs typeface="Arial"/>
              </a:rPr>
              <a:t>Copy of the district's child find procedures for parentally placed private and home school students in the district .</a:t>
            </a:r>
          </a:p>
          <a:p>
            <a:endParaRPr lang="en-US"/>
          </a:p>
        </p:txBody>
      </p:sp>
    </p:spTree>
    <p:extLst>
      <p:ext uri="{BB962C8B-B14F-4D97-AF65-F5344CB8AC3E}">
        <p14:creationId xmlns:p14="http://schemas.microsoft.com/office/powerpoint/2010/main" val="1971028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B6A0D-3D1A-0EDD-CC5F-FFC3C88DC87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E691775-23F6-69F4-8935-E9712D624ADD}"/>
              </a:ext>
            </a:extLst>
          </p:cNvPr>
          <p:cNvSpPr>
            <a:spLocks noGrp="1"/>
          </p:cNvSpPr>
          <p:nvPr>
            <p:ph type="title"/>
          </p:nvPr>
        </p:nvSpPr>
        <p:spPr>
          <a:xfrm>
            <a:off x="838200" y="1717114"/>
            <a:ext cx="10515600" cy="2087103"/>
          </a:xfrm>
        </p:spPr>
        <p:txBody>
          <a:bodyPr>
            <a:normAutofit/>
          </a:bodyPr>
          <a:lstStyle/>
          <a:p>
            <a:pPr algn="ctr"/>
            <a:r>
              <a:rPr lang="en-US">
                <a:latin typeface="Segoe UI Semibold"/>
                <a:ea typeface="Calibri"/>
                <a:cs typeface="Arial"/>
              </a:rPr>
              <a:t>Professional </a:t>
            </a:r>
            <a:r>
              <a:rPr lang="en-US" b="1">
                <a:latin typeface="Segoe UI Semibold"/>
                <a:ea typeface="Calibri"/>
                <a:cs typeface="Calibri"/>
              </a:rPr>
              <a:t>Development Opportunities</a:t>
            </a:r>
            <a:endParaRPr lang="en-US" b="1">
              <a:latin typeface="Segoe UI Semibold"/>
              <a:ea typeface="Calibri"/>
              <a:cs typeface="Arial"/>
            </a:endParaRPr>
          </a:p>
        </p:txBody>
      </p:sp>
    </p:spTree>
    <p:extLst>
      <p:ext uri="{BB962C8B-B14F-4D97-AF65-F5344CB8AC3E}">
        <p14:creationId xmlns:p14="http://schemas.microsoft.com/office/powerpoint/2010/main" val="577545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C78ED3-C0AC-C401-4F04-EDDFC4C5551F}"/>
              </a:ext>
            </a:extLst>
          </p:cNvPr>
          <p:cNvSpPr>
            <a:spLocks noGrp="1"/>
          </p:cNvSpPr>
          <p:nvPr>
            <p:ph type="title"/>
          </p:nvPr>
        </p:nvSpPr>
        <p:spPr/>
        <p:txBody>
          <a:bodyPr/>
          <a:lstStyle/>
          <a:p>
            <a:r>
              <a:rPr lang="en-US">
                <a:latin typeface="Segoe UI Semibold"/>
                <a:cs typeface="Arial"/>
              </a:rPr>
              <a:t>Literacy Launch Institutes</a:t>
            </a:r>
            <a:endParaRPr lang="en-US">
              <a:latin typeface="Segoe UI Semibold"/>
            </a:endParaRPr>
          </a:p>
        </p:txBody>
      </p:sp>
      <p:sp>
        <p:nvSpPr>
          <p:cNvPr id="2" name="Content Placeholder 1">
            <a:extLst>
              <a:ext uri="{FF2B5EF4-FFF2-40B4-BE49-F238E27FC236}">
                <a16:creationId xmlns:a16="http://schemas.microsoft.com/office/drawing/2014/main" id="{525996BA-BD5B-6CD4-FDA3-72AC0BEF4EC9}"/>
              </a:ext>
            </a:extLst>
          </p:cNvPr>
          <p:cNvSpPr>
            <a:spLocks noGrp="1"/>
          </p:cNvSpPr>
          <p:nvPr>
            <p:ph idx="1"/>
          </p:nvPr>
        </p:nvSpPr>
        <p:spPr>
          <a:xfrm>
            <a:off x="76201" y="1710807"/>
            <a:ext cx="11277599" cy="4862786"/>
          </a:xfrm>
        </p:spPr>
        <p:txBody>
          <a:bodyPr vert="horz" lIns="91440" tIns="45720" rIns="91440" bIns="45720" rtlCol="0" anchor="t">
            <a:noAutofit/>
          </a:bodyPr>
          <a:lstStyle/>
          <a:p>
            <a:pPr marL="285750" indent="-285750"/>
            <a:r>
              <a:rPr lang="en-US" sz="2000">
                <a:latin typeface="Segoe UI"/>
                <a:ea typeface="Calibri"/>
                <a:cs typeface="Segoe UI"/>
              </a:rPr>
              <a:t>Are you an educator supporting students, or pre-service teachers, in grades PreK-3? Do you want to deepen your understanding of evidence-based and culturally and linguistically sustaining early literacy practices?  </a:t>
            </a:r>
          </a:p>
          <a:p>
            <a:pPr marL="285750" indent="-285750"/>
            <a:endParaRPr lang="en-US" sz="2000">
              <a:latin typeface="Segoe UI"/>
              <a:ea typeface="Calibri"/>
            </a:endParaRPr>
          </a:p>
          <a:p>
            <a:r>
              <a:rPr lang="en-US" sz="2000">
                <a:latin typeface="Segoe UI"/>
                <a:ea typeface="Calibri"/>
                <a:cs typeface="Segoe UI"/>
              </a:rPr>
              <a:t>The Department of Elementary and Secondary Education (DESE) and the Department of Early Education and Care (EEC), in collaboration with the </a:t>
            </a:r>
            <a:r>
              <a:rPr lang="en-US" sz="2000" u="sng">
                <a:latin typeface="Segoe UI"/>
                <a:ea typeface="Calibri"/>
                <a:cs typeface="Segoe UI"/>
                <a:hlinkClick r:id="rId2"/>
              </a:rPr>
              <a:t>HILL for Literacy</a:t>
            </a:r>
            <a:r>
              <a:rPr lang="en-US" sz="2000">
                <a:latin typeface="Segoe UI"/>
                <a:ea typeface="Calibri"/>
                <a:cs typeface="Segoe UI"/>
              </a:rPr>
              <a:t>, are thrilled to announce the </a:t>
            </a:r>
            <a:r>
              <a:rPr lang="en-US" sz="2000" b="1">
                <a:latin typeface="Segoe UI"/>
                <a:ea typeface="Calibri"/>
                <a:cs typeface="Segoe UI"/>
              </a:rPr>
              <a:t>Literacy Launch Institutes</a:t>
            </a:r>
            <a:r>
              <a:rPr lang="en-US" sz="2000">
                <a:latin typeface="Segoe UI"/>
                <a:ea typeface="Calibri"/>
                <a:cs typeface="Segoe UI"/>
              </a:rPr>
              <a:t>! These Institutes offer FREE professional learning to deepen understanding of evidence-based, culturally and linguistically sustaining early literacy practices.</a:t>
            </a:r>
          </a:p>
          <a:p>
            <a:r>
              <a:rPr lang="en-US" sz="2000">
                <a:latin typeface="Segoe UI"/>
                <a:ea typeface="Calibri"/>
                <a:cs typeface="Segoe UI"/>
              </a:rPr>
              <a:t>  </a:t>
            </a:r>
            <a:endParaRPr lang="en-US" sz="2000">
              <a:latin typeface="Segoe UI"/>
              <a:ea typeface="Calibri"/>
            </a:endParaRPr>
          </a:p>
          <a:p>
            <a:pPr lvl="1"/>
            <a:r>
              <a:rPr lang="en-US" sz="2000">
                <a:latin typeface="Segoe UI"/>
                <a:ea typeface="Calibri"/>
                <a:cs typeface="Segoe UI"/>
              </a:rPr>
              <a:t>Differentiated tracks available: Novice, Advanced, Preschool, School &amp; District Leaders, and Educator Prep Program Faculty &amp; Staff</a:t>
            </a:r>
            <a:endParaRPr lang="en-US" sz="2000">
              <a:latin typeface="Segoe UI"/>
              <a:ea typeface="Calibri"/>
            </a:endParaRPr>
          </a:p>
          <a:p>
            <a:pPr lvl="1"/>
            <a:r>
              <a:rPr lang="en-US" sz="2000">
                <a:latin typeface="Segoe UI"/>
                <a:ea typeface="Calibri"/>
                <a:cs typeface="Segoe UI"/>
              </a:rPr>
              <a:t>4-Day Literacy Launch Institutes this summer - be ready for liftoff when the new school year begins! </a:t>
            </a:r>
            <a:endParaRPr lang="en-US" sz="2000">
              <a:latin typeface="Segoe UI"/>
              <a:ea typeface="Calibri"/>
            </a:endParaRPr>
          </a:p>
          <a:p>
            <a:endParaRPr lang="en-US">
              <a:latin typeface="Segoe UI"/>
              <a:ea typeface="Calibri"/>
            </a:endParaRPr>
          </a:p>
        </p:txBody>
      </p:sp>
    </p:spTree>
    <p:extLst>
      <p:ext uri="{BB962C8B-B14F-4D97-AF65-F5344CB8AC3E}">
        <p14:creationId xmlns:p14="http://schemas.microsoft.com/office/powerpoint/2010/main" val="4267973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47A167-B9A7-1B10-066D-8C1FD2F05A1A}"/>
              </a:ext>
            </a:extLst>
          </p:cNvPr>
          <p:cNvSpPr>
            <a:spLocks noGrp="1"/>
          </p:cNvSpPr>
          <p:nvPr>
            <p:ph type="title"/>
          </p:nvPr>
        </p:nvSpPr>
        <p:spPr/>
        <p:txBody>
          <a:bodyPr/>
          <a:lstStyle/>
          <a:p>
            <a:r>
              <a:rPr lang="en-US">
                <a:latin typeface="Segoe UI Semibold"/>
                <a:cs typeface="Arial"/>
              </a:rPr>
              <a:t>What to Know about Literacy Launch</a:t>
            </a:r>
          </a:p>
        </p:txBody>
      </p:sp>
      <p:sp>
        <p:nvSpPr>
          <p:cNvPr id="2" name="Content Placeholder 1">
            <a:extLst>
              <a:ext uri="{FF2B5EF4-FFF2-40B4-BE49-F238E27FC236}">
                <a16:creationId xmlns:a16="http://schemas.microsoft.com/office/drawing/2014/main" id="{69C21A61-4A48-1103-E8ED-785B84C9FCF8}"/>
              </a:ext>
            </a:extLst>
          </p:cNvPr>
          <p:cNvSpPr>
            <a:spLocks noGrp="1"/>
          </p:cNvSpPr>
          <p:nvPr>
            <p:ph idx="1"/>
          </p:nvPr>
        </p:nvSpPr>
        <p:spPr>
          <a:xfrm>
            <a:off x="304800" y="1952624"/>
            <a:ext cx="11049000" cy="4186919"/>
          </a:xfrm>
        </p:spPr>
        <p:txBody>
          <a:bodyPr vert="horz" lIns="91440" tIns="45720" rIns="91440" bIns="45720" rtlCol="0" anchor="t">
            <a:normAutofit fontScale="85000" lnSpcReduction="10000"/>
          </a:bodyPr>
          <a:lstStyle/>
          <a:p>
            <a:r>
              <a:rPr lang="en-US" sz="3200">
                <a:latin typeface="Segoe UI"/>
                <a:ea typeface="Calibri"/>
                <a:cs typeface="Arial"/>
              </a:rPr>
              <a:t>Open to any public school educator who supports early literacy, as well as MA educator preparation faculty, personnel, and staff </a:t>
            </a:r>
          </a:p>
          <a:p>
            <a:r>
              <a:rPr lang="en-US" sz="3200">
                <a:latin typeface="Segoe UI"/>
                <a:ea typeface="Calibri"/>
                <a:cs typeface="Arial"/>
              </a:rPr>
              <a:t>Offered in two locations this August (Devens and Foxboro) </a:t>
            </a:r>
          </a:p>
          <a:p>
            <a:r>
              <a:rPr lang="en-US" sz="3200">
                <a:latin typeface="Segoe UI"/>
                <a:ea typeface="Calibri"/>
                <a:cs typeface="Arial"/>
              </a:rPr>
              <a:t>Individual educators and teams are encouraged to register; school or district teams that attend the Institute together will be eligible to apply for free coaching at your school from HILL for Literacy </a:t>
            </a:r>
          </a:p>
          <a:p>
            <a:r>
              <a:rPr lang="en-US" sz="3200">
                <a:latin typeface="Segoe UI"/>
                <a:ea typeface="Calibri"/>
                <a:cs typeface="Arial"/>
              </a:rPr>
              <a:t>Participants are eligible to receive PDPs and a stipend; optional graduate credit available </a:t>
            </a:r>
          </a:p>
          <a:p>
            <a:pPr marL="0" indent="0">
              <a:buNone/>
            </a:pPr>
            <a:r>
              <a:rPr lang="en-US" sz="3200">
                <a:latin typeface="Segoe UI"/>
                <a:ea typeface="Calibri"/>
                <a:cs typeface="Segoe UI"/>
              </a:rPr>
              <a:t>Visit </a:t>
            </a:r>
            <a:r>
              <a:rPr lang="en-US" sz="3200" u="sng">
                <a:solidFill>
                  <a:srgbClr val="467886"/>
                </a:solidFill>
                <a:latin typeface="Segoe UI"/>
                <a:ea typeface="Calibri"/>
                <a:cs typeface="Segoe UI"/>
                <a:hlinkClick r:id="rId2"/>
              </a:rPr>
              <a:t>mass.gov/literacylaunch</a:t>
            </a:r>
            <a:r>
              <a:rPr lang="en-US" sz="3200">
                <a:latin typeface="Segoe UI"/>
                <a:ea typeface="Calibri"/>
                <a:cs typeface="Segoe UI"/>
              </a:rPr>
              <a:t> for more info and to register today! </a:t>
            </a:r>
            <a:endParaRPr lang="en-US" sz="3200">
              <a:latin typeface="Segoe UI"/>
              <a:ea typeface="Calibri"/>
            </a:endParaRPr>
          </a:p>
          <a:p>
            <a:endParaRPr lang="en-US">
              <a:latin typeface="Segoe UI"/>
            </a:endParaRPr>
          </a:p>
        </p:txBody>
      </p:sp>
    </p:spTree>
    <p:extLst>
      <p:ext uri="{BB962C8B-B14F-4D97-AF65-F5344CB8AC3E}">
        <p14:creationId xmlns:p14="http://schemas.microsoft.com/office/powerpoint/2010/main" val="14338468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1D8878-0B2B-7CE2-F28C-7B7362DF7DD3}"/>
              </a:ext>
            </a:extLst>
          </p:cNvPr>
          <p:cNvSpPr>
            <a:spLocks noGrp="1"/>
          </p:cNvSpPr>
          <p:nvPr>
            <p:ph type="title"/>
          </p:nvPr>
        </p:nvSpPr>
        <p:spPr/>
        <p:txBody>
          <a:bodyPr/>
          <a:lstStyle/>
          <a:p>
            <a:r>
              <a:rPr lang="en-US">
                <a:latin typeface="Segoe UI Semibold"/>
                <a:cs typeface="Arial"/>
              </a:rPr>
              <a:t>IEP Training for Schools and Districts</a:t>
            </a:r>
          </a:p>
        </p:txBody>
      </p:sp>
      <p:sp>
        <p:nvSpPr>
          <p:cNvPr id="2" name="Content Placeholder 1">
            <a:extLst>
              <a:ext uri="{FF2B5EF4-FFF2-40B4-BE49-F238E27FC236}">
                <a16:creationId xmlns:a16="http://schemas.microsoft.com/office/drawing/2014/main" id="{D2E339B8-3835-826B-D4F4-F461048CE4F5}"/>
              </a:ext>
            </a:extLst>
          </p:cNvPr>
          <p:cNvSpPr>
            <a:spLocks noGrp="1"/>
          </p:cNvSpPr>
          <p:nvPr>
            <p:ph idx="1"/>
          </p:nvPr>
        </p:nvSpPr>
        <p:spPr>
          <a:xfrm>
            <a:off x="838200" y="1950913"/>
            <a:ext cx="10515600" cy="4875791"/>
          </a:xfrm>
        </p:spPr>
        <p:txBody>
          <a:bodyPr vert="horz" lIns="91440" tIns="45720" rIns="91440" bIns="45720" rtlCol="0" anchor="t">
            <a:noAutofit/>
          </a:bodyPr>
          <a:lstStyle/>
          <a:p>
            <a:pPr marL="0" indent="0">
              <a:buNone/>
            </a:pPr>
            <a:r>
              <a:rPr lang="en-US" sz="2400">
                <a:latin typeface="Segoe UI"/>
                <a:cs typeface="Arial"/>
              </a:rPr>
              <a:t>The SEPP office has contracted with the Federation for Children with Special Needs (FCSN) to provide training to schools and districts throughout the Commonwealth. The focus is on the adaptive changes required to have successful IEP meetings and developing reasonably calculated IEPs to  promote student success. </a:t>
            </a:r>
            <a:br>
              <a:rPr lang="en-US" sz="2400">
                <a:latin typeface="Segoe UI"/>
              </a:rPr>
            </a:br>
            <a:r>
              <a:rPr lang="en-US" sz="2400">
                <a:latin typeface="Segoe UI"/>
                <a:cs typeface="Arial"/>
              </a:rPr>
              <a:t> </a:t>
            </a:r>
            <a:br>
              <a:rPr lang="en-US" sz="2400">
                <a:latin typeface="Segoe UI"/>
              </a:rPr>
            </a:br>
            <a:r>
              <a:rPr lang="en-US" sz="2400">
                <a:latin typeface="Segoe UI"/>
                <a:cs typeface="Arial"/>
              </a:rPr>
              <a:t>Please watch for the registration invitation from the FCSN. </a:t>
            </a:r>
            <a:endParaRPr lang="en-US"/>
          </a:p>
          <a:p>
            <a:pPr marL="0" indent="0">
              <a:buNone/>
            </a:pPr>
            <a:r>
              <a:rPr lang="en-US" sz="2400">
                <a:latin typeface="Segoe UI"/>
                <a:cs typeface="Arial"/>
              </a:rPr>
              <a:t>Dates are the training are:</a:t>
            </a:r>
            <a:br>
              <a:rPr lang="en-US" sz="2400">
                <a:latin typeface="Segoe UI"/>
              </a:rPr>
            </a:br>
            <a:r>
              <a:rPr lang="en-US" sz="2400">
                <a:latin typeface="Segoe UI"/>
                <a:cs typeface="Arial"/>
              </a:rPr>
              <a:t>May 5 at Edison Academy  in Brockton</a:t>
            </a:r>
            <a:br>
              <a:rPr lang="en-US" sz="2400">
                <a:latin typeface="Segoe UI"/>
              </a:rPr>
            </a:br>
            <a:r>
              <a:rPr lang="en-US" sz="2400">
                <a:latin typeface="Segoe UI"/>
                <a:cs typeface="Arial"/>
              </a:rPr>
              <a:t>May 21 at Fitchburg State University</a:t>
            </a:r>
            <a:br>
              <a:rPr lang="en-US" sz="2400">
                <a:latin typeface="Segoe UI"/>
              </a:rPr>
            </a:br>
            <a:r>
              <a:rPr lang="en-US" sz="2400">
                <a:latin typeface="Segoe UI"/>
                <a:cs typeface="Arial"/>
              </a:rPr>
              <a:t>May 30 at Fitchburg State University</a:t>
            </a:r>
            <a:br>
              <a:rPr lang="en-US" sz="2400">
                <a:latin typeface="Segoe UI"/>
              </a:rPr>
            </a:br>
            <a:r>
              <a:rPr lang="en-US" sz="2400">
                <a:latin typeface="Segoe UI"/>
                <a:cs typeface="Arial"/>
              </a:rPr>
              <a:t>June 4 at Holyoke Community College</a:t>
            </a:r>
            <a:endParaRPr lang="en-US"/>
          </a:p>
          <a:p>
            <a:pPr marL="0" indent="0">
              <a:buNone/>
            </a:pPr>
            <a:r>
              <a:rPr lang="en-US" sz="1600">
                <a:latin typeface="Segoe UI"/>
                <a:cs typeface="Arial"/>
                <a:hlinkClick r:id="rId2"/>
              </a:rPr>
              <a:t>The New IEP – Federation for Children with Special Needs</a:t>
            </a:r>
            <a:br>
              <a:rPr lang="en-US" sz="2400"/>
            </a:br>
            <a:endParaRPr lang="en-US"/>
          </a:p>
          <a:p>
            <a:endParaRPr lang="en-US"/>
          </a:p>
        </p:txBody>
      </p:sp>
    </p:spTree>
    <p:extLst>
      <p:ext uri="{BB962C8B-B14F-4D97-AF65-F5344CB8AC3E}">
        <p14:creationId xmlns:p14="http://schemas.microsoft.com/office/powerpoint/2010/main" val="105087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DD38D-48EE-771A-4982-0ECC0A591A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2C195C-AD14-699A-E85C-30E0F89A8B71}"/>
              </a:ext>
            </a:extLst>
          </p:cNvPr>
          <p:cNvSpPr>
            <a:spLocks noGrp="1"/>
          </p:cNvSpPr>
          <p:nvPr>
            <p:ph type="title"/>
          </p:nvPr>
        </p:nvSpPr>
        <p:spPr/>
        <p:txBody>
          <a:bodyPr>
            <a:normAutofit fontScale="90000"/>
          </a:bodyPr>
          <a:lstStyle/>
          <a:p>
            <a:r>
              <a:rPr lang="en-US" b="1">
                <a:latin typeface="Segoe UI Semibold"/>
                <a:cs typeface="Arial"/>
              </a:rPr>
              <a:t>Educational Vision</a:t>
            </a:r>
            <a:br>
              <a:rPr lang="en-US" b="1">
                <a:latin typeface="Segoe UI Semibold"/>
              </a:rPr>
            </a:br>
            <a:br>
              <a:rPr lang="en-US" b="1">
                <a:latin typeface="Segoe UI Semibold"/>
              </a:rPr>
            </a:br>
            <a:r>
              <a:rPr lang="en-US">
                <a:latin typeface="Segoe UI Semibold"/>
                <a:cs typeface="Arial"/>
              </a:rPr>
              <a:t>Maintaining Our Commitment During Current Times</a:t>
            </a:r>
          </a:p>
        </p:txBody>
      </p:sp>
    </p:spTree>
    <p:extLst>
      <p:ext uri="{BB962C8B-B14F-4D97-AF65-F5344CB8AC3E}">
        <p14:creationId xmlns:p14="http://schemas.microsoft.com/office/powerpoint/2010/main" val="422337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0D2B9-A166-8738-5553-2749CB82F8F5}"/>
              </a:ext>
            </a:extLst>
          </p:cNvPr>
          <p:cNvSpPr>
            <a:spLocks noGrp="1"/>
          </p:cNvSpPr>
          <p:nvPr>
            <p:ph type="title"/>
          </p:nvPr>
        </p:nvSpPr>
        <p:spPr>
          <a:xfrm>
            <a:off x="713678" y="446050"/>
            <a:ext cx="10515600" cy="1202820"/>
          </a:xfrm>
        </p:spPr>
        <p:txBody>
          <a:bodyPr vert="horz" lIns="91440" tIns="45720" rIns="91440" bIns="45720" rtlCol="0" anchor="ctr">
            <a:noAutofit/>
          </a:bodyPr>
          <a:lstStyle/>
          <a:p>
            <a:pPr algn="ctr"/>
            <a:r>
              <a:rPr lang="en-US">
                <a:latin typeface="Segoe UI Semibold"/>
                <a:cs typeface="Arial"/>
              </a:rPr>
              <a:t>Special Education Leaders Meetings</a:t>
            </a:r>
            <a:br>
              <a:rPr lang="en-US">
                <a:latin typeface="Segoe UI Semibold"/>
                <a:cs typeface="Arial"/>
              </a:rPr>
            </a:br>
            <a:r>
              <a:rPr lang="en-US">
                <a:latin typeface="Segoe UI Semibold"/>
                <a:cs typeface="Arial"/>
              </a:rPr>
              <a:t>2024-2025 </a:t>
            </a:r>
          </a:p>
        </p:txBody>
      </p:sp>
      <p:sp>
        <p:nvSpPr>
          <p:cNvPr id="5" name="TextBox 4">
            <a:extLst>
              <a:ext uri="{FF2B5EF4-FFF2-40B4-BE49-F238E27FC236}">
                <a16:creationId xmlns:a16="http://schemas.microsoft.com/office/drawing/2014/main" id="{15D72FAE-E9D9-4998-955B-CDF724199E15}"/>
              </a:ext>
            </a:extLst>
          </p:cNvPr>
          <p:cNvSpPr txBox="1"/>
          <p:nvPr/>
        </p:nvSpPr>
        <p:spPr>
          <a:xfrm>
            <a:off x="2523406" y="2085810"/>
            <a:ext cx="6904751" cy="2681284"/>
          </a:xfrm>
          <a:prstGeom prst="rect">
            <a:avLst/>
          </a:prstGeom>
        </p:spPr>
        <p:txBody>
          <a:bodyPr vert="horz" lIns="91440" tIns="45720" rIns="91440" bIns="45720" rtlCol="0" anchor="ctr">
            <a:normAutofit/>
          </a:bodyPr>
          <a:lstStyle/>
          <a:p>
            <a:pPr marL="0" lvl="1" algn="ctr">
              <a:lnSpc>
                <a:spcPct val="90000"/>
              </a:lnSpc>
              <a:spcAft>
                <a:spcPts val="600"/>
              </a:spcAft>
            </a:pPr>
            <a:endParaRPr lang="en-US" sz="2400">
              <a:latin typeface="Segoe UI"/>
              <a:ea typeface="Calibri"/>
              <a:cs typeface="Calibri"/>
            </a:endParaRPr>
          </a:p>
          <a:p>
            <a:pPr marL="0" marR="0" lvl="1" indent="0" algn="ctr">
              <a:lnSpc>
                <a:spcPct val="90000"/>
              </a:lnSpc>
              <a:spcBef>
                <a:spcPts val="0"/>
              </a:spcBef>
              <a:spcAft>
                <a:spcPts val="600"/>
              </a:spcAft>
              <a:buNone/>
            </a:pPr>
            <a:endParaRPr lang="en-US" sz="2400">
              <a:effectLst/>
              <a:latin typeface="Segoe UI"/>
              <a:ea typeface="Calibri"/>
              <a:cs typeface="Segoe UI"/>
            </a:endParaRPr>
          </a:p>
          <a:p>
            <a:pPr marL="0" lvl="1" algn="ctr">
              <a:lnSpc>
                <a:spcPct val="90000"/>
              </a:lnSpc>
              <a:spcAft>
                <a:spcPts val="600"/>
              </a:spcAft>
            </a:pPr>
            <a:r>
              <a:rPr lang="en-US" sz="2400">
                <a:latin typeface="Segoe UI"/>
                <a:cs typeface="Segoe UI"/>
              </a:rPr>
              <a:t>June 13, 2025 		</a:t>
            </a:r>
            <a:r>
              <a:rPr lang="en-US" sz="2400">
                <a:effectLst/>
                <a:latin typeface="Segoe UI"/>
                <a:cs typeface="Segoe UI"/>
              </a:rPr>
              <a:t>11:00-12:00</a:t>
            </a:r>
          </a:p>
          <a:p>
            <a:pPr marL="0" lvl="1">
              <a:lnSpc>
                <a:spcPct val="90000"/>
              </a:lnSpc>
              <a:spcAft>
                <a:spcPts val="600"/>
              </a:spcAft>
            </a:pPr>
            <a:endParaRPr lang="en-US" sz="2000">
              <a:latin typeface="Segoe UI"/>
              <a:cs typeface="Segoe UI"/>
            </a:endParaRPr>
          </a:p>
        </p:txBody>
      </p:sp>
    </p:spTree>
    <p:extLst>
      <p:ext uri="{BB962C8B-B14F-4D97-AF65-F5344CB8AC3E}">
        <p14:creationId xmlns:p14="http://schemas.microsoft.com/office/powerpoint/2010/main" val="3967293999"/>
      </p:ext>
    </p:extLst>
  </p:cSld>
  <p:clrMapOvr>
    <a:masterClrMapping/>
  </p:clrMapOvr>
  <p:extLst>
    <p:ext uri="{6950BFC3-D8DA-4A85-94F7-54DA5524770B}">
      <p188:commentRel xmlns:p188="http://schemas.microsoft.com/office/powerpoint/2018/8/main" r:id="rId3"/>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BBDBD4-67A2-BDD5-F6BA-DD90AAB2DBBF}"/>
              </a:ext>
            </a:extLst>
          </p:cNvPr>
          <p:cNvSpPr>
            <a:spLocks noGrp="1"/>
          </p:cNvSpPr>
          <p:nvPr>
            <p:ph type="title"/>
          </p:nvPr>
        </p:nvSpPr>
        <p:spPr/>
        <p:txBody>
          <a:bodyPr>
            <a:normAutofit/>
          </a:bodyPr>
          <a:lstStyle/>
          <a:p>
            <a:r>
              <a:rPr lang="en-US">
                <a:latin typeface="Segoe UI Semibold"/>
                <a:cs typeface="Arial"/>
              </a:rPr>
              <a:t>Information for Special Education Leaders</a:t>
            </a:r>
          </a:p>
        </p:txBody>
      </p:sp>
      <p:sp>
        <p:nvSpPr>
          <p:cNvPr id="2" name="Content Placeholder 1">
            <a:extLst>
              <a:ext uri="{FF2B5EF4-FFF2-40B4-BE49-F238E27FC236}">
                <a16:creationId xmlns:a16="http://schemas.microsoft.com/office/drawing/2014/main" id="{382BC0E7-9A10-B60B-4ACD-74FB40BAF82D}"/>
              </a:ext>
            </a:extLst>
          </p:cNvPr>
          <p:cNvSpPr>
            <a:spLocks noGrp="1"/>
          </p:cNvSpPr>
          <p:nvPr>
            <p:ph idx="1"/>
          </p:nvPr>
        </p:nvSpPr>
        <p:spPr>
          <a:xfrm>
            <a:off x="838200" y="1868806"/>
            <a:ext cx="10515600" cy="4354458"/>
          </a:xfrm>
        </p:spPr>
        <p:txBody>
          <a:bodyPr vert="horz" lIns="91440" tIns="45720" rIns="91440" bIns="45720" rtlCol="0" anchor="t">
            <a:normAutofit fontScale="92500"/>
          </a:bodyPr>
          <a:lstStyle/>
          <a:p>
            <a:pPr>
              <a:buFont typeface="Wingdings" panose="05000000000000000000" pitchFamily="2" charset="2"/>
              <a:buChar char="q"/>
            </a:pPr>
            <a:r>
              <a:rPr lang="en-US">
                <a:latin typeface="Segoe UI"/>
                <a:ea typeface="+mn-lt"/>
                <a:cs typeface="Arial"/>
              </a:rPr>
              <a:t> Regular Updates and Information</a:t>
            </a:r>
          </a:p>
          <a:p>
            <a:pPr lvl="1"/>
            <a:r>
              <a:rPr lang="en-US" sz="2800">
                <a:latin typeface="Segoe UI"/>
                <a:ea typeface="+mn-lt"/>
                <a:cs typeface="Arial"/>
                <a:hlinkClick r:id="rId3"/>
              </a:rPr>
              <a:t>Special Education Bulletin</a:t>
            </a:r>
            <a:endParaRPr lang="en-US" sz="2800">
              <a:latin typeface="Segoe UI"/>
              <a:ea typeface="+mn-lt"/>
              <a:cs typeface="Arial"/>
            </a:endParaRPr>
          </a:p>
          <a:p>
            <a:pPr lvl="1"/>
            <a:r>
              <a:rPr lang="en-US" sz="2800">
                <a:latin typeface="Segoe UI"/>
                <a:ea typeface="+mn-lt"/>
                <a:cs typeface="Arial"/>
                <a:hlinkClick r:id="rId4"/>
              </a:rPr>
              <a:t>Special Education Website (Announcements)</a:t>
            </a:r>
            <a:endParaRPr lang="en-US" sz="2800">
              <a:latin typeface="Segoe UI"/>
              <a:ea typeface="+mn-lt"/>
              <a:cs typeface="Arial"/>
            </a:endParaRPr>
          </a:p>
          <a:p>
            <a:pPr>
              <a:buFont typeface="Wingdings" panose="05000000000000000000" pitchFamily="2" charset="2"/>
              <a:buChar char="q"/>
            </a:pPr>
            <a:r>
              <a:rPr lang="en-US">
                <a:latin typeface="Segoe UI"/>
                <a:ea typeface="+mn-lt"/>
                <a:cs typeface="Arial"/>
              </a:rPr>
              <a:t> Update Information in the </a:t>
            </a:r>
            <a:r>
              <a:rPr lang="en-US">
                <a:latin typeface="Segoe UI"/>
                <a:ea typeface="+mn-lt"/>
                <a:cs typeface="Arial"/>
                <a:hlinkClick r:id="rId5"/>
              </a:rPr>
              <a:t>Directory Administration</a:t>
            </a:r>
            <a:endParaRPr lang="en-US">
              <a:latin typeface="Segoe UI"/>
              <a:ea typeface="+mn-lt"/>
              <a:cs typeface="Arial"/>
            </a:endParaRPr>
          </a:p>
          <a:p>
            <a:pPr lvl="1"/>
            <a:r>
              <a:rPr lang="en-US" sz="2800">
                <a:latin typeface="Segoe UI"/>
                <a:ea typeface="+mn-lt"/>
                <a:cs typeface="Arial"/>
              </a:rPr>
              <a:t>Special Education Leaders Meeting Invites and Memos</a:t>
            </a:r>
          </a:p>
          <a:p>
            <a:pPr>
              <a:buFont typeface="Wingdings" panose="05000000000000000000" pitchFamily="2" charset="2"/>
              <a:buChar char="q"/>
            </a:pPr>
            <a:r>
              <a:rPr lang="en-US">
                <a:latin typeface="Segoe UI"/>
                <a:ea typeface="+mn-lt"/>
                <a:cs typeface="Arial"/>
              </a:rPr>
              <a:t> Email Contacts</a:t>
            </a:r>
          </a:p>
          <a:p>
            <a:pPr lvl="1"/>
            <a:r>
              <a:rPr lang="en-US" sz="2800">
                <a:latin typeface="Segoe UI"/>
                <a:ea typeface="+mn-lt"/>
                <a:cs typeface="Arial"/>
                <a:hlinkClick r:id="rId6"/>
              </a:rPr>
              <a:t>specialeducation@mass.gov</a:t>
            </a:r>
            <a:r>
              <a:rPr lang="en-US" sz="2800">
                <a:latin typeface="Segoe UI"/>
                <a:ea typeface="+mn-lt"/>
                <a:cs typeface="Arial"/>
              </a:rPr>
              <a:t> (General Special Education Inquiries)</a:t>
            </a:r>
          </a:p>
          <a:p>
            <a:pPr lvl="1"/>
            <a:r>
              <a:rPr lang="en-US" sz="2800">
                <a:latin typeface="Segoe UI"/>
                <a:ea typeface="+mn-lt"/>
                <a:cs typeface="Arial"/>
                <a:hlinkClick r:id="rId7"/>
              </a:rPr>
              <a:t>IDEAfiscal@mass.gov</a:t>
            </a:r>
            <a:r>
              <a:rPr lang="en-US" sz="2800">
                <a:latin typeface="Segoe UI"/>
                <a:ea typeface="+mn-lt"/>
                <a:cs typeface="Arial"/>
              </a:rPr>
              <a:t> (IDEA Fiscal Inquiries)</a:t>
            </a:r>
          </a:p>
          <a:p>
            <a:pPr lvl="1"/>
            <a:r>
              <a:rPr lang="en-US" sz="2800">
                <a:latin typeface="Segoe UI"/>
                <a:ea typeface="+mn-lt"/>
                <a:cs typeface="Arial"/>
                <a:hlinkClick r:id="rId8"/>
              </a:rPr>
              <a:t>IDEAdata@mass.gov</a:t>
            </a:r>
            <a:r>
              <a:rPr lang="en-US" sz="2800">
                <a:latin typeface="Segoe UI"/>
                <a:ea typeface="+mn-lt"/>
                <a:cs typeface="Arial"/>
              </a:rPr>
              <a:t> (IDEA Data Inquiries- Special Education or SPP/APR Data)</a:t>
            </a:r>
          </a:p>
          <a:p>
            <a:pPr marL="457200" lvl="1" indent="0">
              <a:buNone/>
            </a:pPr>
            <a:endParaRPr lang="en-US" sz="2800">
              <a:latin typeface="Segoe UI"/>
              <a:ea typeface="+mn-lt"/>
              <a:cs typeface="Arial"/>
            </a:endParaRPr>
          </a:p>
          <a:p>
            <a:pPr lvl="1"/>
            <a:endParaRPr lang="en-US" sz="2800">
              <a:latin typeface="Segoe UI"/>
              <a:ea typeface="+mn-lt"/>
              <a:cs typeface="Arial"/>
            </a:endParaRPr>
          </a:p>
          <a:p>
            <a:pPr>
              <a:buFont typeface="Wingdings" panose="05000000000000000000" pitchFamily="2" charset="2"/>
              <a:buChar char="q"/>
            </a:pPr>
            <a:endParaRPr lang="en-US" sz="2400">
              <a:latin typeface="Segoe UI"/>
              <a:ea typeface="+mn-lt"/>
              <a:cs typeface="Arial"/>
            </a:endParaRPr>
          </a:p>
        </p:txBody>
      </p:sp>
    </p:spTree>
    <p:extLst>
      <p:ext uri="{BB962C8B-B14F-4D97-AF65-F5344CB8AC3E}">
        <p14:creationId xmlns:p14="http://schemas.microsoft.com/office/powerpoint/2010/main" val="38768008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A79BEB9-8238-7BCC-6CD0-FFF3E1EE15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73657D-3FA5-F9A1-C86C-550C122356FD}"/>
              </a:ext>
            </a:extLst>
          </p:cNvPr>
          <p:cNvSpPr>
            <a:spLocks noGrp="1"/>
          </p:cNvSpPr>
          <p:nvPr>
            <p:ph type="title"/>
          </p:nvPr>
        </p:nvSpPr>
        <p:spPr>
          <a:xfrm>
            <a:off x="4744725" y="2400350"/>
            <a:ext cx="2398381" cy="1282907"/>
          </a:xfrm>
        </p:spPr>
        <p:txBody>
          <a:bodyPr vert="horz" lIns="91440" tIns="45720" rIns="91440" bIns="45720" rtlCol="0" anchor="t">
            <a:normAutofit fontScale="90000"/>
          </a:bodyPr>
          <a:lstStyle/>
          <a:p>
            <a:pPr algn="r"/>
            <a:r>
              <a:rPr lang="en-US" sz="8000" b="1" kern="1200">
                <a:solidFill>
                  <a:schemeClr val="accent1"/>
                </a:solidFill>
                <a:latin typeface="Segoe UI"/>
                <a:cs typeface="Segoe UI"/>
              </a:rPr>
              <a:t>Q&amp;</a:t>
            </a:r>
            <a:r>
              <a:rPr lang="en-US" sz="8000" b="1">
                <a:solidFill>
                  <a:schemeClr val="accent1"/>
                </a:solidFill>
                <a:latin typeface="Segoe UI"/>
                <a:cs typeface="Segoe UI"/>
              </a:rPr>
              <a:t>A</a:t>
            </a:r>
            <a:endParaRPr lang="en-US" sz="8000" b="1" kern="1200">
              <a:solidFill>
                <a:schemeClr val="accent1"/>
              </a:solidFill>
              <a:latin typeface="Segoe UI"/>
              <a:ea typeface="Calibri Light"/>
              <a:cs typeface="Segoe UI"/>
            </a:endParaRPr>
          </a:p>
        </p:txBody>
      </p:sp>
    </p:spTree>
    <p:extLst>
      <p:ext uri="{BB962C8B-B14F-4D97-AF65-F5344CB8AC3E}">
        <p14:creationId xmlns:p14="http://schemas.microsoft.com/office/powerpoint/2010/main" val="3002994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B6167CE-08FE-EE5D-C5EB-3CE3FAB2E8E3}"/>
              </a:ext>
            </a:extLst>
          </p:cNvPr>
          <p:cNvSpPr>
            <a:spLocks noGrp="1"/>
          </p:cNvSpPr>
          <p:nvPr>
            <p:ph type="title"/>
          </p:nvPr>
        </p:nvSpPr>
        <p:spPr/>
        <p:txBody>
          <a:bodyPr>
            <a:normAutofit fontScale="90000"/>
          </a:bodyPr>
          <a:lstStyle/>
          <a:p>
            <a:r>
              <a:rPr lang="en-US">
                <a:latin typeface="Segoe UI Semibold" panose="020B0702040204020203" pitchFamily="34" charset="0"/>
                <a:cs typeface="Segoe UI Semibold" panose="020B0702040204020203" pitchFamily="34" charset="0"/>
              </a:rPr>
              <a:t>Our Commonwealth’s Educational Vision </a:t>
            </a:r>
            <a:br>
              <a:rPr lang="en-US">
                <a:latin typeface="Segoe UI Semibold" panose="020B0702040204020203" pitchFamily="34" charset="0"/>
                <a:cs typeface="Segoe UI Semibold" panose="020B0702040204020203" pitchFamily="34" charset="0"/>
              </a:rPr>
            </a:br>
            <a:r>
              <a:rPr lang="en-US">
                <a:latin typeface="Segoe UI Semibold" panose="020B0702040204020203" pitchFamily="34" charset="0"/>
                <a:cs typeface="Segoe UI Semibold" panose="020B0702040204020203" pitchFamily="34" charset="0"/>
              </a:rPr>
              <a:t>for All Students</a:t>
            </a:r>
          </a:p>
        </p:txBody>
      </p:sp>
      <p:sp>
        <p:nvSpPr>
          <p:cNvPr id="8" name="Text Placeholder 7">
            <a:extLst>
              <a:ext uri="{FF2B5EF4-FFF2-40B4-BE49-F238E27FC236}">
                <a16:creationId xmlns:a16="http://schemas.microsoft.com/office/drawing/2014/main" id="{400883D3-B709-9540-4DB1-03C90CBC0B59}"/>
              </a:ext>
            </a:extLst>
          </p:cNvPr>
          <p:cNvSpPr>
            <a:spLocks noGrp="1"/>
          </p:cNvSpPr>
          <p:nvPr>
            <p:ph type="body" idx="1"/>
          </p:nvPr>
        </p:nvSpPr>
        <p:spPr>
          <a:xfrm>
            <a:off x="476251" y="1897799"/>
            <a:ext cx="5157787" cy="564055"/>
          </a:xfrm>
        </p:spPr>
        <p:txBody>
          <a:bodyPr/>
          <a:lstStyle/>
          <a:p>
            <a:pPr>
              <a:spcBef>
                <a:spcPts val="0"/>
              </a:spcBef>
            </a:pPr>
            <a:r>
              <a:rPr lang="en-US">
                <a:latin typeface="Segoe UI" panose="020B0502040204020203" pitchFamily="34" charset="0"/>
                <a:cs typeface="Segoe UI" panose="020B0502040204020203" pitchFamily="34" charset="0"/>
              </a:rPr>
              <a:t>What do we envision?</a:t>
            </a:r>
          </a:p>
        </p:txBody>
      </p:sp>
      <p:sp>
        <p:nvSpPr>
          <p:cNvPr id="3" name="Content Placeholder 2"/>
          <p:cNvSpPr>
            <a:spLocks noGrp="1"/>
          </p:cNvSpPr>
          <p:nvPr>
            <p:ph sz="half" idx="2"/>
          </p:nvPr>
        </p:nvSpPr>
        <p:spPr>
          <a:xfrm>
            <a:off x="342902" y="2402958"/>
            <a:ext cx="5291136" cy="4316819"/>
          </a:xfrm>
        </p:spPr>
        <p:txBody>
          <a:bodyPr vert="horz" lIns="91440" tIns="45720" rIns="91440" bIns="45720" rtlCol="0" anchor="t">
            <a:noAutofit/>
          </a:bodyPr>
          <a:lstStyle/>
          <a:p>
            <a:pPr>
              <a:lnSpc>
                <a:spcPct val="140000"/>
              </a:lnSpc>
            </a:pPr>
            <a:r>
              <a:rPr lang="en-US" sz="1650">
                <a:latin typeface="Segoe UI" panose="020B0502040204020203" pitchFamily="34" charset="0"/>
                <a:cs typeface="Segoe UI" panose="020B0502040204020203" pitchFamily="34" charset="0"/>
              </a:rPr>
              <a:t>All students in Massachusetts, </a:t>
            </a:r>
            <a:r>
              <a:rPr lang="en-US" sz="1650" b="1">
                <a:solidFill>
                  <a:schemeClr val="accent1"/>
                </a:solidFill>
                <a:latin typeface="Segoe UI" panose="020B0502040204020203" pitchFamily="34" charset="0"/>
                <a:cs typeface="Segoe UI" panose="020B0502040204020203" pitchFamily="34" charset="0"/>
              </a:rPr>
              <a:t>particularly students from historically underserved groups and communities</a:t>
            </a:r>
            <a:r>
              <a:rPr lang="en-US" sz="1650">
                <a:latin typeface="Segoe UI" panose="020B0502040204020203" pitchFamily="34" charset="0"/>
                <a:cs typeface="Segoe UI" panose="020B0502040204020203" pitchFamily="34" charset="0"/>
              </a:rPr>
              <a:t>, will have </a:t>
            </a:r>
            <a:r>
              <a:rPr lang="en-US" sz="1650" b="1">
                <a:latin typeface="Segoe UI" panose="020B0502040204020203" pitchFamily="34" charset="0"/>
                <a:cs typeface="Segoe UI" panose="020B0502040204020203" pitchFamily="34" charset="0"/>
              </a:rPr>
              <a:t>equitable opportunities to excel</a:t>
            </a:r>
            <a:r>
              <a:rPr lang="en-US" sz="1650">
                <a:latin typeface="Segoe UI" panose="020B0502040204020203" pitchFamily="34" charset="0"/>
                <a:cs typeface="Segoe UI" panose="020B0502040204020203" pitchFamily="34" charset="0"/>
              </a:rPr>
              <a:t> in all content areas across all grades. </a:t>
            </a:r>
          </a:p>
          <a:p>
            <a:pPr>
              <a:lnSpc>
                <a:spcPct val="140000"/>
              </a:lnSpc>
            </a:pPr>
            <a:r>
              <a:rPr lang="en-US" sz="1650" b="1">
                <a:solidFill>
                  <a:schemeClr val="accent1"/>
                </a:solidFill>
                <a:latin typeface="Segoe UI" panose="020B0502040204020203" pitchFamily="34" charset="0"/>
                <a:cs typeface="Segoe UI" panose="020B0502040204020203" pitchFamily="34" charset="0"/>
              </a:rPr>
              <a:t>Culturally and linguistically sustaining </a:t>
            </a:r>
            <a:r>
              <a:rPr lang="en-US" sz="1650">
                <a:latin typeface="Segoe UI" panose="020B0502040204020203" pitchFamily="34" charset="0"/>
                <a:cs typeface="Segoe UI" panose="020B0502040204020203" pitchFamily="34" charset="0"/>
              </a:rPr>
              <a:t>classroom and school practices will support students to thrive by creating </a:t>
            </a:r>
            <a:r>
              <a:rPr lang="en-US" sz="1650" b="1">
                <a:latin typeface="Segoe UI" panose="020B0502040204020203" pitchFamily="34" charset="0"/>
                <a:cs typeface="Segoe UI" panose="020B0502040204020203" pitchFamily="34" charset="0"/>
              </a:rPr>
              <a:t>affirming environments </a:t>
            </a:r>
            <a:r>
              <a:rPr lang="en-US" sz="1650">
                <a:latin typeface="Segoe UI" panose="020B0502040204020203" pitchFamily="34" charset="0"/>
                <a:cs typeface="Segoe UI" panose="020B0502040204020203" pitchFamily="34" charset="0"/>
              </a:rPr>
              <a:t>where students: </a:t>
            </a:r>
          </a:p>
          <a:p>
            <a:pPr lvl="1">
              <a:lnSpc>
                <a:spcPct val="100000"/>
              </a:lnSpc>
            </a:pPr>
            <a:r>
              <a:rPr lang="en-US" sz="1650">
                <a:latin typeface="Segoe UI" panose="020B0502040204020203" pitchFamily="34" charset="0"/>
                <a:cs typeface="Segoe UI" panose="020B0502040204020203" pitchFamily="34" charset="0"/>
              </a:rPr>
              <a:t>have a sense of </a:t>
            </a:r>
            <a:r>
              <a:rPr lang="en-US" sz="1650" b="1">
                <a:latin typeface="Segoe UI" panose="020B0502040204020203" pitchFamily="34" charset="0"/>
                <a:cs typeface="Segoe UI" panose="020B0502040204020203" pitchFamily="34" charset="0"/>
              </a:rPr>
              <a:t>belonging</a:t>
            </a:r>
            <a:r>
              <a:rPr lang="en-US" sz="1650">
                <a:latin typeface="Segoe UI" panose="020B0502040204020203" pitchFamily="34" charset="0"/>
                <a:cs typeface="Segoe UI" panose="020B0502040204020203" pitchFamily="34" charset="0"/>
              </a:rPr>
              <a:t>, </a:t>
            </a:r>
          </a:p>
          <a:p>
            <a:pPr lvl="1">
              <a:lnSpc>
                <a:spcPct val="100000"/>
              </a:lnSpc>
            </a:pPr>
            <a:r>
              <a:rPr lang="en-US" sz="1650">
                <a:latin typeface="Segoe UI" panose="020B0502040204020203" pitchFamily="34" charset="0"/>
                <a:cs typeface="Segoe UI" panose="020B0502040204020203" pitchFamily="34" charset="0"/>
              </a:rPr>
              <a:t>engage in </a:t>
            </a:r>
            <a:r>
              <a:rPr lang="en-US" sz="1650" b="1">
                <a:latin typeface="Segoe UI" panose="020B0502040204020203" pitchFamily="34" charset="0"/>
                <a:cs typeface="Segoe UI" panose="020B0502040204020203" pitchFamily="34" charset="0"/>
              </a:rPr>
              <a:t>deeper learning</a:t>
            </a:r>
            <a:r>
              <a:rPr lang="en-US" sz="1650">
                <a:latin typeface="Segoe UI" panose="020B0502040204020203" pitchFamily="34" charset="0"/>
                <a:cs typeface="Segoe UI" panose="020B0502040204020203" pitchFamily="34" charset="0"/>
              </a:rPr>
              <a:t>, </a:t>
            </a:r>
          </a:p>
          <a:p>
            <a:pPr lvl="1">
              <a:lnSpc>
                <a:spcPct val="100000"/>
              </a:lnSpc>
            </a:pPr>
            <a:r>
              <a:rPr lang="en-US" sz="1650">
                <a:latin typeface="Segoe UI" panose="020B0502040204020203" pitchFamily="34" charset="0"/>
                <a:cs typeface="Segoe UI" panose="020B0502040204020203" pitchFamily="34" charset="0"/>
              </a:rPr>
              <a:t>and are held to </a:t>
            </a:r>
            <a:r>
              <a:rPr lang="en-US" sz="1650" b="1">
                <a:latin typeface="Segoe UI" panose="020B0502040204020203" pitchFamily="34" charset="0"/>
                <a:cs typeface="Segoe UI" panose="020B0502040204020203" pitchFamily="34" charset="0"/>
              </a:rPr>
              <a:t>high expectations </a:t>
            </a:r>
            <a:r>
              <a:rPr lang="en-US" sz="1650">
                <a:latin typeface="Segoe UI" panose="020B0502040204020203" pitchFamily="34" charset="0"/>
                <a:cs typeface="Segoe UI" panose="020B0502040204020203" pitchFamily="34" charset="0"/>
              </a:rPr>
              <a:t>with targeted support.</a:t>
            </a:r>
            <a:endParaRPr lang="en-US" sz="1650" b="1">
              <a:latin typeface="Arial"/>
              <a:cs typeface="Arial"/>
            </a:endParaRPr>
          </a:p>
        </p:txBody>
      </p:sp>
      <p:sp>
        <p:nvSpPr>
          <p:cNvPr id="9" name="Text Placeholder 8">
            <a:extLst>
              <a:ext uri="{FF2B5EF4-FFF2-40B4-BE49-F238E27FC236}">
                <a16:creationId xmlns:a16="http://schemas.microsoft.com/office/drawing/2014/main" id="{D5D1EF4F-83E7-3498-8A75-64C9325755F3}"/>
              </a:ext>
            </a:extLst>
          </p:cNvPr>
          <p:cNvSpPr>
            <a:spLocks noGrp="1"/>
          </p:cNvSpPr>
          <p:nvPr>
            <p:ph type="body" sz="quarter" idx="3"/>
          </p:nvPr>
        </p:nvSpPr>
        <p:spPr>
          <a:xfrm>
            <a:off x="6416674" y="1734500"/>
            <a:ext cx="5183188" cy="675936"/>
          </a:xfrm>
        </p:spPr>
        <p:txBody>
          <a:bodyPr>
            <a:normAutofit fontScale="92500" lnSpcReduction="10000"/>
          </a:bodyPr>
          <a:lstStyle/>
          <a:p>
            <a:r>
              <a:rPr lang="en-US">
                <a:latin typeface="Segoe UI" panose="020B0502040204020203" pitchFamily="34" charset="0"/>
                <a:cs typeface="Segoe UI" panose="020B0502040204020203" pitchFamily="34" charset="0"/>
              </a:rPr>
              <a:t>What does this look like in a classroom?</a:t>
            </a:r>
          </a:p>
        </p:txBody>
      </p:sp>
      <p:graphicFrame>
        <p:nvGraphicFramePr>
          <p:cNvPr id="11" name="Content Placeholder 2" descr="All students are known and valued, Learning experiences are relevant, real-world, and interactive, and Individualized supports enable students to excel at grade level or beyond">
            <a:extLst>
              <a:ext uri="{FF2B5EF4-FFF2-40B4-BE49-F238E27FC236}">
                <a16:creationId xmlns:a16="http://schemas.microsoft.com/office/drawing/2014/main" id="{89955310-1B11-6BD1-941D-8A87F80852F5}"/>
              </a:ext>
            </a:extLst>
          </p:cNvPr>
          <p:cNvGraphicFramePr>
            <a:graphicFrameLocks noGrp="1"/>
          </p:cNvGraphicFramePr>
          <p:nvPr>
            <p:ph sz="quarter" idx="4"/>
          </p:nvPr>
        </p:nvGraphicFramePr>
        <p:xfrm>
          <a:off x="6416674" y="2387620"/>
          <a:ext cx="5183188" cy="3182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2AB6528E-905C-DBD5-8DB6-9E80F17897E9}"/>
              </a:ext>
            </a:extLst>
          </p:cNvPr>
          <p:cNvSpPr txBox="1"/>
          <p:nvPr/>
        </p:nvSpPr>
        <p:spPr>
          <a:xfrm>
            <a:off x="5672136" y="5734662"/>
            <a:ext cx="6176963" cy="646331"/>
          </a:xfrm>
          <a:prstGeom prst="rect">
            <a:avLst/>
          </a:prstGeom>
          <a:solidFill>
            <a:schemeClr val="accent1">
              <a:lumMod val="20000"/>
              <a:lumOff val="80000"/>
            </a:schemeClr>
          </a:solidFill>
        </p:spPr>
        <p:txBody>
          <a:bodyPr wrap="square" rtlCol="0">
            <a:spAutoFit/>
          </a:bodyPr>
          <a:lstStyle/>
          <a:p>
            <a:r>
              <a:rPr lang="en-US" b="1"/>
              <a:t>Learn more:</a:t>
            </a:r>
            <a:r>
              <a:rPr lang="en-US"/>
              <a:t> </a:t>
            </a:r>
            <a:r>
              <a:rPr lang="en-US">
                <a:hlinkClick r:id="rId8"/>
              </a:rPr>
              <a:t>https://www.doe.mass.edu/commissioner/vision/default.html</a:t>
            </a:r>
            <a:endParaRPr lang="en-US"/>
          </a:p>
        </p:txBody>
      </p:sp>
    </p:spTree>
    <p:extLst>
      <p:ext uri="{BB962C8B-B14F-4D97-AF65-F5344CB8AC3E}">
        <p14:creationId xmlns:p14="http://schemas.microsoft.com/office/powerpoint/2010/main" val="3870330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836BF0-5236-4693-97CC-91F28189BB68}"/>
              </a:ext>
            </a:extLst>
          </p:cNvPr>
          <p:cNvSpPr>
            <a:spLocks noGrp="1"/>
          </p:cNvSpPr>
          <p:nvPr>
            <p:ph type="title"/>
          </p:nvPr>
        </p:nvSpPr>
        <p:spPr>
          <a:xfrm>
            <a:off x="951217" y="326619"/>
            <a:ext cx="5843694" cy="1368859"/>
          </a:xfrm>
        </p:spPr>
        <p:txBody>
          <a:bodyPr vert="horz" lIns="91440" tIns="45720" rIns="91440" bIns="45720" rtlCol="0" anchor="t">
            <a:normAutofit/>
          </a:bodyPr>
          <a:lstStyle/>
          <a:p>
            <a:r>
              <a:rPr lang="en-US" sz="5400">
                <a:solidFill>
                  <a:srgbClr val="FFFFFF"/>
                </a:solidFill>
                <a:latin typeface="Segoe UI"/>
                <a:cs typeface="Segoe UI"/>
              </a:rPr>
              <a:t>Today’s Agenda</a:t>
            </a:r>
            <a:endParaRPr lang="en-US" sz="5400" kern="1200">
              <a:solidFill>
                <a:srgbClr val="FFFFFF"/>
              </a:solidFill>
              <a:latin typeface="Segoe UI"/>
              <a:ea typeface="Calibri Light"/>
              <a:cs typeface="Segoe UI"/>
            </a:endParaRPr>
          </a:p>
        </p:txBody>
      </p:sp>
      <p:graphicFrame>
        <p:nvGraphicFramePr>
          <p:cNvPr id="5" name="Content Placeholder 1" descr="DESE/DDS Residential Prevention Program​&#10;&#10;Special Education Updates​&#10;&#10;New IEP Update​&#10;&#10;General Supervision Updates​">
            <a:extLst>
              <a:ext uri="{FF2B5EF4-FFF2-40B4-BE49-F238E27FC236}">
                <a16:creationId xmlns:a16="http://schemas.microsoft.com/office/drawing/2014/main" id="{2B814884-79AF-D2D8-F0AC-939B6CE974C1}"/>
              </a:ext>
            </a:extLst>
          </p:cNvPr>
          <p:cNvGraphicFramePr>
            <a:graphicFrameLocks noGrp="1"/>
          </p:cNvGraphicFramePr>
          <p:nvPr>
            <p:ph idx="1"/>
            <p:extLst>
              <p:ext uri="{D42A27DB-BD31-4B8C-83A1-F6EECF244321}">
                <p14:modId xmlns:p14="http://schemas.microsoft.com/office/powerpoint/2010/main" val="1826251505"/>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6155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FEB0D-CC7E-4DDA-AD43-1B03DCE0725F}"/>
              </a:ext>
            </a:extLst>
          </p:cNvPr>
          <p:cNvSpPr>
            <a:spLocks noGrp="1"/>
          </p:cNvSpPr>
          <p:nvPr>
            <p:ph type="title"/>
          </p:nvPr>
        </p:nvSpPr>
        <p:spPr>
          <a:xfrm>
            <a:off x="838200" y="2882157"/>
            <a:ext cx="10515600" cy="1093686"/>
          </a:xfrm>
        </p:spPr>
        <p:txBody>
          <a:bodyPr anchor="ctr">
            <a:normAutofit/>
          </a:bodyPr>
          <a:lstStyle/>
          <a:p>
            <a:pPr algn="ctr"/>
            <a:r>
              <a:rPr lang="en-US">
                <a:latin typeface="Segoe UI Semibold"/>
                <a:cs typeface="Arial"/>
              </a:rPr>
              <a:t>General Supervision</a:t>
            </a:r>
          </a:p>
        </p:txBody>
      </p:sp>
    </p:spTree>
    <p:extLst>
      <p:ext uri="{BB962C8B-B14F-4D97-AF65-F5344CB8AC3E}">
        <p14:creationId xmlns:p14="http://schemas.microsoft.com/office/powerpoint/2010/main" val="2323315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5E7185-874A-1CDA-3580-F76ABBB3F98F}"/>
              </a:ext>
            </a:extLst>
          </p:cNvPr>
          <p:cNvSpPr txBox="1">
            <a:spLocks noGrp="1"/>
          </p:cNvSpPr>
          <p:nvPr>
            <p:ph type="title" idx="4294967295"/>
          </p:nvPr>
        </p:nvSpPr>
        <p:spPr>
          <a:xfrm>
            <a:off x="1053829" y="421532"/>
            <a:ext cx="9970851"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0" noProof="0">
                <a:ln>
                  <a:noFill/>
                </a:ln>
                <a:solidFill>
                  <a:schemeClr val="accent6"/>
                </a:solidFill>
                <a:effectLst/>
                <a:uLnTx/>
                <a:uFillTx/>
                <a:latin typeface="Segoe UI"/>
                <a:ea typeface="+mn-lt"/>
                <a:cs typeface="+mn-lt"/>
              </a:rPr>
              <a:t>Components of General Supervision</a:t>
            </a:r>
            <a:endParaRPr kumimoji="0" lang="en-US" sz="4400" i="0" u="none" strike="noStrike" kern="1200" cap="none" spc="0" normalizeH="0" baseline="0" noProof="0">
              <a:ln>
                <a:noFill/>
              </a:ln>
              <a:solidFill>
                <a:schemeClr val="accent6"/>
              </a:solidFill>
              <a:effectLst/>
              <a:uLnTx/>
              <a:uFillTx/>
              <a:latin typeface="Segoe UI"/>
              <a:ea typeface="+mn-ea"/>
              <a:cs typeface="+mn-cs"/>
            </a:endParaRPr>
          </a:p>
        </p:txBody>
      </p:sp>
      <p:pic>
        <p:nvPicPr>
          <p:cNvPr id="2" name="Picture 1" descr="Image of 8 key components of General Supervision">
            <a:extLst>
              <a:ext uri="{FF2B5EF4-FFF2-40B4-BE49-F238E27FC236}">
                <a16:creationId xmlns:a16="http://schemas.microsoft.com/office/drawing/2014/main" id="{042D605E-BB70-B627-9415-3E3387ADEFE7}"/>
              </a:ext>
            </a:extLst>
          </p:cNvPr>
          <p:cNvPicPr>
            <a:picLocks noChangeAspect="1"/>
          </p:cNvPicPr>
          <p:nvPr/>
        </p:nvPicPr>
        <p:blipFill>
          <a:blip r:embed="rId2"/>
          <a:stretch>
            <a:fillRect/>
          </a:stretch>
        </p:blipFill>
        <p:spPr>
          <a:xfrm>
            <a:off x="588409" y="1548813"/>
            <a:ext cx="10943615" cy="4205976"/>
          </a:xfrm>
          <a:prstGeom prst="rect">
            <a:avLst/>
          </a:prstGeom>
        </p:spPr>
      </p:pic>
    </p:spTree>
    <p:extLst>
      <p:ext uri="{BB962C8B-B14F-4D97-AF65-F5344CB8AC3E}">
        <p14:creationId xmlns:p14="http://schemas.microsoft.com/office/powerpoint/2010/main" val="2455814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DC81C1-EAFC-46B4-98F9-11BD8CF6FBA9}"/>
              </a:ext>
            </a:extLst>
          </p:cNvPr>
          <p:cNvSpPr>
            <a:spLocks noGrp="1"/>
          </p:cNvSpPr>
          <p:nvPr>
            <p:ph type="title"/>
          </p:nvPr>
        </p:nvSpPr>
        <p:spPr/>
        <p:txBody>
          <a:bodyPr>
            <a:noAutofit/>
          </a:bodyPr>
          <a:lstStyle/>
          <a:p>
            <a:pPr algn="ctr"/>
            <a:r>
              <a:rPr lang="en-US" sz="3600">
                <a:latin typeface="Segoe UI"/>
                <a:cs typeface="Arial"/>
              </a:rPr>
              <a:t>Special Education Priorities</a:t>
            </a:r>
            <a:br>
              <a:rPr lang="en-US" sz="3600">
                <a:latin typeface="Segoe UI"/>
                <a:cs typeface="Arial"/>
              </a:rPr>
            </a:br>
            <a:r>
              <a:rPr lang="en-US" sz="3600">
                <a:latin typeface="Segoe UI"/>
                <a:cs typeface="Arial"/>
              </a:rPr>
              <a:t>2024-2025</a:t>
            </a:r>
            <a:endParaRPr lang="en-US" sz="3600">
              <a:latin typeface="Segoe UI"/>
            </a:endParaRPr>
          </a:p>
        </p:txBody>
      </p:sp>
      <p:graphicFrame>
        <p:nvGraphicFramePr>
          <p:cNvPr id="4" name="Content Placeholder 3" descr="List of general supervision related updates and initiatives: conditions for assistance, data protocols, dispute resolution and mediation procedures, fiscal monitoring procedures, LEA determinations, OASES procedures, policies and procedure manual, PRS procedures, PSM procedures, and technical assistance">
            <a:extLst>
              <a:ext uri="{FF2B5EF4-FFF2-40B4-BE49-F238E27FC236}">
                <a16:creationId xmlns:a16="http://schemas.microsoft.com/office/drawing/2014/main" id="{5643A515-9B0C-4D6B-8161-2B2D2991F105}"/>
              </a:ext>
            </a:extLst>
          </p:cNvPr>
          <p:cNvGraphicFramePr>
            <a:graphicFrameLocks noGrp="1"/>
          </p:cNvGraphicFramePr>
          <p:nvPr>
            <p:ph idx="1"/>
            <p:extLst>
              <p:ext uri="{D42A27DB-BD31-4B8C-83A1-F6EECF244321}">
                <p14:modId xmlns:p14="http://schemas.microsoft.com/office/powerpoint/2010/main" val="3068925614"/>
              </p:ext>
            </p:extLst>
          </p:nvPr>
        </p:nvGraphicFramePr>
        <p:xfrm>
          <a:off x="838200" y="2051277"/>
          <a:ext cx="10515600" cy="4051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4025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E26CE-0CD1-EFBD-77AF-E8A6DB9DB6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DEC4F4-B147-5CA4-045A-877F488FBED9}"/>
              </a:ext>
            </a:extLst>
          </p:cNvPr>
          <p:cNvSpPr>
            <a:spLocks noGrp="1"/>
          </p:cNvSpPr>
          <p:nvPr>
            <p:ph type="title"/>
          </p:nvPr>
        </p:nvSpPr>
        <p:spPr>
          <a:xfrm>
            <a:off x="838200" y="2882157"/>
            <a:ext cx="10515600" cy="1093686"/>
          </a:xfrm>
        </p:spPr>
        <p:txBody>
          <a:bodyPr anchor="ctr">
            <a:normAutofit/>
          </a:bodyPr>
          <a:lstStyle/>
          <a:p>
            <a:pPr algn="ctr"/>
            <a:r>
              <a:rPr lang="en-US" b="1">
                <a:latin typeface="Segoe UI Semibold"/>
                <a:cs typeface="Arial"/>
              </a:rPr>
              <a:t>Special Education Updates</a:t>
            </a:r>
          </a:p>
        </p:txBody>
      </p:sp>
    </p:spTree>
    <p:extLst>
      <p:ext uri="{BB962C8B-B14F-4D97-AF65-F5344CB8AC3E}">
        <p14:creationId xmlns:p14="http://schemas.microsoft.com/office/powerpoint/2010/main" val="230832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868B9A924C50B4E83B552A1AE49283C" ma:contentTypeVersion="16" ma:contentTypeDescription="Create a new document." ma:contentTypeScope="" ma:versionID="d092619c95d1e7e1b8feab7412135eb4">
  <xsd:schema xmlns:xsd="http://www.w3.org/2001/XMLSchema" xmlns:xs="http://www.w3.org/2001/XMLSchema" xmlns:p="http://schemas.microsoft.com/office/2006/metadata/properties" xmlns:ns2="6cc6ac48-9972-4fdd-8495-0ab5ba7fdac9" xmlns:ns3="c7223b7f-d29a-40a7-89e9-7fcbaea795a5" targetNamespace="http://schemas.microsoft.com/office/2006/metadata/properties" ma:root="true" ma:fieldsID="d40bfa9a2b7a6c3efc6422dc6d15d1bb" ns2:_="" ns3:_="">
    <xsd:import namespace="6cc6ac48-9972-4fdd-8495-0ab5ba7fdac9"/>
    <xsd:import namespace="c7223b7f-d29a-40a7-89e9-7fcbaea795a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6ac48-9972-4fdd-8495-0ab5ba7fda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223b7f-d29a-40a7-89e9-7fcbaea795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de48d7c-e0ec-4b87-aad7-01d3c90c6494}" ma:internalName="TaxCatchAll" ma:showField="CatchAllData" ma:web="c7223b7f-d29a-40a7-89e9-7fcbaea795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c7223b7f-d29a-40a7-89e9-7fcbaea795a5">
      <UserInfo>
        <DisplayName>Bettencourt, Helene H. (DESE)</DisplayName>
        <AccountId>18</AccountId>
        <AccountType/>
      </UserInfo>
    </SharedWithUsers>
    <TaxCatchAll xmlns="c7223b7f-d29a-40a7-89e9-7fcbaea795a5" xsi:nil="true"/>
    <lcf76f155ced4ddcb4097134ff3c332f xmlns="6cc6ac48-9972-4fdd-8495-0ab5ba7fdac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2.xml><?xml version="1.0" encoding="utf-8"?>
<ds:datastoreItem xmlns:ds="http://schemas.openxmlformats.org/officeDocument/2006/customXml" ds:itemID="{28B76F54-9B52-4FF0-9E22-CE6DA4D14194}">
  <ds:schemaRefs>
    <ds:schemaRef ds:uri="6cc6ac48-9972-4fdd-8495-0ab5ba7fdac9"/>
    <ds:schemaRef ds:uri="c7223b7f-d29a-40a7-89e9-7fcbaea795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FA434A98-F106-45CE-8E8A-DD686612E616}">
  <ds:schemaRefs>
    <ds:schemaRef ds:uri="6cc6ac48-9972-4fdd-8495-0ab5ba7fdac9"/>
    <ds:schemaRef ds:uri="c7223b7f-d29a-40a7-89e9-7fcbaea795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1903</Words>
  <Application>Microsoft Office PowerPoint</Application>
  <PresentationFormat>Widescreen</PresentationFormat>
  <Paragraphs>196</Paragraphs>
  <Slides>32</Slides>
  <Notes>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32</vt:i4>
      </vt:variant>
    </vt:vector>
  </HeadingPairs>
  <TitlesOfParts>
    <vt:vector size="43" baseType="lpstr">
      <vt:lpstr>Segoe</vt:lpstr>
      <vt:lpstr>Aptos</vt:lpstr>
      <vt:lpstr>Arial</vt:lpstr>
      <vt:lpstr>Calibri</vt:lpstr>
      <vt:lpstr>Calibri Light</vt:lpstr>
      <vt:lpstr>Courier New</vt:lpstr>
      <vt:lpstr>Segoe UI</vt:lpstr>
      <vt:lpstr>Segoe UI Semibold</vt:lpstr>
      <vt:lpstr>Wingdings</vt:lpstr>
      <vt:lpstr>Office Theme</vt:lpstr>
      <vt:lpstr>1_Office Theme</vt:lpstr>
      <vt:lpstr>Special Education         Leaders Meeting </vt:lpstr>
      <vt:lpstr>2025 Massachusetts Teacher of the Year</vt:lpstr>
      <vt:lpstr>Educational Vision  Maintaining Our Commitment During Current Times</vt:lpstr>
      <vt:lpstr>Our Commonwealth’s Educational Vision  for All Students</vt:lpstr>
      <vt:lpstr>Today’s Agenda</vt:lpstr>
      <vt:lpstr>General Supervision</vt:lpstr>
      <vt:lpstr>Components of General Supervision</vt:lpstr>
      <vt:lpstr>Special Education Priorities 2024-2025</vt:lpstr>
      <vt:lpstr>Special Education Updates</vt:lpstr>
      <vt:lpstr>OSEP's January 16, 2025 Monitoring Report </vt:lpstr>
      <vt:lpstr>Proposed Documents for Public Comment</vt:lpstr>
      <vt:lpstr>Noteworthy Updates</vt:lpstr>
      <vt:lpstr>IDEA Data</vt:lpstr>
      <vt:lpstr>24-25 Determinations Issued</vt:lpstr>
      <vt:lpstr>Determinations Moving Forward</vt:lpstr>
      <vt:lpstr>Significant Disproportionality</vt:lpstr>
      <vt:lpstr>SY24-25 CCEIS</vt:lpstr>
      <vt:lpstr>IDEA Fiscal</vt:lpstr>
      <vt:lpstr>SY24-25 CCEIS: Fiscal Monitoring </vt:lpstr>
      <vt:lpstr>FY26 Consolidated FC 240/262 Application</vt:lpstr>
      <vt:lpstr>Federal Grant Application: Conditions of Assistance</vt:lpstr>
      <vt:lpstr>General Supervision: Financial Management and Monitoring</vt:lpstr>
      <vt:lpstr>General Supervision: Fiscal Management and Monitoring</vt:lpstr>
      <vt:lpstr>FY24 Proportionate Share for Equitable Services Carryover</vt:lpstr>
      <vt:lpstr>FY24 Equitable Proportionate Share for Equitable Services Carryover</vt:lpstr>
      <vt:lpstr>Professional Development Opportunities</vt:lpstr>
      <vt:lpstr>Literacy Launch Institutes</vt:lpstr>
      <vt:lpstr>What to Know about Literacy Launch</vt:lpstr>
      <vt:lpstr>IEP Training for Schools and Districts</vt:lpstr>
      <vt:lpstr>Special Education Leaders Meetings 2024-2025 </vt:lpstr>
      <vt:lpstr>Information for Special Education Leaders</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 Leaders Meeting Friday,  May 16, 2025</dc:title>
  <dc:creator>DESE</dc:creator>
  <cp:lastModifiedBy>Zou, Dong (EOE)</cp:lastModifiedBy>
  <cp:revision>3</cp:revision>
  <dcterms:created xsi:type="dcterms:W3CDTF">2022-10-11T20:32:22Z</dcterms:created>
  <dcterms:modified xsi:type="dcterms:W3CDTF">2025-05-19T17:12:14Z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May 19 2025 12:00AM</vt:lpwstr>
  </property>
</Properties>
</file>