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277" r:id="rId6"/>
    <p:sldId id="338" r:id="rId7"/>
    <p:sldId id="354" r:id="rId8"/>
    <p:sldId id="260" r:id="rId9"/>
    <p:sldId id="358" r:id="rId10"/>
    <p:sldId id="368" r:id="rId11"/>
    <p:sldId id="355" r:id="rId12"/>
    <p:sldId id="360" r:id="rId13"/>
    <p:sldId id="356" r:id="rId14"/>
    <p:sldId id="357" r:id="rId15"/>
    <p:sldId id="359" r:id="rId16"/>
    <p:sldId id="361" r:id="rId17"/>
    <p:sldId id="362" r:id="rId18"/>
    <p:sldId id="256" r:id="rId19"/>
    <p:sldId id="257" r:id="rId20"/>
    <p:sldId id="363" r:id="rId21"/>
    <p:sldId id="369" r:id="rId22"/>
    <p:sldId id="370" r:id="rId23"/>
    <p:sldId id="365" r:id="rId24"/>
    <p:sldId id="366" r:id="rId25"/>
    <p:sldId id="373" r:id="rId26"/>
    <p:sldId id="371" r:id="rId27"/>
    <p:sldId id="374" r:id="rId28"/>
  </p:sldIdLst>
  <p:sldSz cx="12192000" cy="6858000"/>
  <p:notesSz cx="7010400" cy="92964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38"/>
            <p14:sldId id="354"/>
            <p14:sldId id="260"/>
            <p14:sldId id="358"/>
            <p14:sldId id="368"/>
            <p14:sldId id="355"/>
            <p14:sldId id="360"/>
            <p14:sldId id="356"/>
            <p14:sldId id="357"/>
            <p14:sldId id="359"/>
            <p14:sldId id="361"/>
            <p14:sldId id="362"/>
            <p14:sldId id="256"/>
            <p14:sldId id="257"/>
            <p14:sldId id="363"/>
            <p14:sldId id="369"/>
            <p14:sldId id="370"/>
            <p14:sldId id="365"/>
            <p14:sldId id="366"/>
            <p14:sldId id="373"/>
            <p14:sldId id="371"/>
            <p14:sldId id="374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, Lauren (DESE)" initials="WL(" lastIdx="22" clrIdx="0"/>
  <p:cmAuthor id="2" name="Johnston, Russell (DESE)" initials="J(" lastIdx="4" clrIdx="1"/>
  <p:cmAuthor id="3" name="eliza" initials="el" lastIdx="6" clrIdx="2"/>
  <p:cmAuthor id="4" name="Hay, Jeremiah (EHS)" initials="H(" lastIdx="11" clrIdx="3"/>
  <p:cmAuthor id="5" name="Larsen, Elizabeth (EHS)" initials="L(" lastIdx="1" clrIdx="4"/>
  <p:cmAuthor id="6" name="Hay, Jeremiah (EHS)" initials="HJ(" lastIdx="21" clrIdx="5"/>
  <p:cmAuthor id="7" name="Sean Burpoe" initials="SB" lastIdx="21" clrIdx="6"/>
  <p:cmAuthor id="8" name="Sean Burpoe" initials="SB [2]" lastIdx="1" clrIdx="7"/>
  <p:cmAuthor id="9" name="LaMontagne, Elizabeth (GOV)" initials="LE(" lastIdx="14" clrIdx="8"/>
  <p:cmAuthor id="10" name="Larsen, Elizabeth (EHS)" initials="LE(" lastIdx="28" clrIdx="9"/>
  <p:cmAuthor id="11" name="Jeremiah Hay" initials="JH" lastIdx="16" clrIdx="10"/>
  <p:cmAuthor id="12" name="Burpoe, Sean (EHS)" initials="BS(" lastIdx="9" clrIdx="11">
    <p:extLst>
      <p:ext uri="{19B8F6BF-5375-455C-9EA6-DF929625EA0E}">
        <p15:presenceInfo xmlns:p15="http://schemas.microsoft.com/office/powerpoint/2012/main" userId="Burpoe, Sean (EHS)" providerId="None"/>
      </p:ext>
    </p:extLst>
  </p:cmAuthor>
  <p:cmAuthor id="13" name="Johnston, Russell (DESE)" initials="JR(" lastIdx="4" clrIdx="12">
    <p:extLst>
      <p:ext uri="{19B8F6BF-5375-455C-9EA6-DF929625EA0E}">
        <p15:presenceInfo xmlns:p15="http://schemas.microsoft.com/office/powerpoint/2012/main" userId="S::russell.johnston@mass.gov::9dc7468c-4e37-4531-b5d7-de3dc3343d55" providerId="AD"/>
      </p:ext>
    </p:extLst>
  </p:cmAuthor>
  <p:cmAuthor id="14" name="Burpoe, Sean (EHS)" initials="B(" lastIdx="2" clrIdx="13">
    <p:extLst>
      <p:ext uri="{19B8F6BF-5375-455C-9EA6-DF929625EA0E}">
        <p15:presenceInfo xmlns:p15="http://schemas.microsoft.com/office/powerpoint/2012/main" userId="S::sean.burpoe@mass.gov::8ac0b20a-7813-464f-a29c-2da0cb7f6a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1C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, Lauren (DESE)" userId="891b1bf9-83ca-4481-960c-a0625b521a43" providerId="ADAL" clId="{0695683C-3136-4C63-A965-2DACF8FE6463}"/>
    <pc:docChg chg="delSld modSection">
      <pc:chgData name="Woo, Lauren (DESE)" userId="891b1bf9-83ca-4481-960c-a0625b521a43" providerId="ADAL" clId="{0695683C-3136-4C63-A965-2DACF8FE6463}" dt="2021-08-11T13:49:31.414" v="0" actId="47"/>
      <pc:docMkLst>
        <pc:docMk/>
      </pc:docMkLst>
      <pc:sldChg chg="del">
        <pc:chgData name="Woo, Lauren (DESE)" userId="891b1bf9-83ca-4481-960c-a0625b521a43" providerId="ADAL" clId="{0695683C-3136-4C63-A965-2DACF8FE6463}" dt="2021-08-11T13:49:31.414" v="0" actId="47"/>
        <pc:sldMkLst>
          <pc:docMk/>
          <pc:sldMk cId="1151169642" sldId="37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5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Russell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4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year DESE purchased the </a:t>
            </a:r>
            <a:r>
              <a:rPr lang="en-US" dirty="0" err="1"/>
              <a:t>Medify</a:t>
            </a:r>
            <a:r>
              <a:rPr lang="en-US" dirty="0"/>
              <a:t> MA-40 HEPA air purifier units from Safe Ware Inc. Inventory of this product is available under the state contract HLS06. The cost is $258.82 per unit. Other options available on the state contract for air purifiers include the following: FAC85, FAC100, FAC101, FAC105, and HSP41. </a:t>
            </a:r>
            <a:r>
              <a:rPr lang="en-US"/>
              <a:t>If you have any questions, please feel free to contact Anne Marie Stronach at anne.marie.stronach@mass.gov; 781-873-9514.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1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34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83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61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25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C1D0482-B19A-495C-B41F-9F3B52B4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E727BA8-95B1-42A6-930E-3CA0AEB727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31129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425" imgH="426" progId="TCLayout.ActiveDocument.1">
                  <p:embed/>
                </p:oleObj>
              </mc:Choice>
              <mc:Fallback>
                <p:oleObj name="think-cell Slide" r:id="rId15" imgW="425" imgH="42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E727BA8-95B1-42A6-930E-3CA0AEB72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8/11/2021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.alchemer.com/s3/6473918/SY22-Authorized-School-Application-COVID-19-Testing-Program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ovid19/testing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edtesting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edtesting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CovidEdTesting@shahfoundation.or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iuNk2mC_9WouKpobwLnb8eLJNRW9dZBw3l3t7lnCYoDaAFA/viewform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lists/ma-consent-forms-for-people-under-18-years-of-age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iuNk2mC_9WouKpobwLnb8eLJNRW9dZBw3l3t7lnCYoDaAFA/viewform" TargetMode="External"/><Relationship Id="rId2" Type="http://schemas.openxmlformats.org/officeDocument/2006/relationships/hyperlink" Target="https://survey.alchemer.com/s3/6473918/SY22-Authorized-School-Application-COVID-19-Testing-Progra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ss.gov/lists/ma-consent-forms-for-people-under-18-years-of-ag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12covid19testing@mass.gov" TargetMode="External"/><Relationship Id="rId2" Type="http://schemas.openxmlformats.org/officeDocument/2006/relationships/hyperlink" Target="https://www.doe.mass.edu/covid19/testing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descr="SY21-22 COVID-19 Testing Webinar" hidden="1">
            <a:extLst>
              <a:ext uri="{FF2B5EF4-FFF2-40B4-BE49-F238E27FC236}">
                <a16:creationId xmlns:a16="http://schemas.microsoft.com/office/drawing/2014/main" id="{65139653-1258-49FA-BDFC-F4C1AE33F6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0130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5139653-1258-49FA-BDFC-F4C1AE33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 descr="SY21-22 COVID-19 Testing Webinar"/>
          <p:cNvSpPr>
            <a:spLocks noGrp="1"/>
          </p:cNvSpPr>
          <p:nvPr>
            <p:ph type="ctrTitle"/>
          </p:nvPr>
        </p:nvSpPr>
        <p:spPr>
          <a:xfrm>
            <a:off x="5341332" y="1950576"/>
            <a:ext cx="6309648" cy="1656272"/>
          </a:xfrm>
        </p:spPr>
        <p:txBody>
          <a:bodyPr vert="horz"/>
          <a:lstStyle/>
          <a:p>
            <a:r>
              <a:rPr lang="en-US" sz="3600" dirty="0">
                <a:latin typeface="+mj-lt"/>
                <a:cs typeface="Arial"/>
              </a:rPr>
              <a:t>SY21-22 COVID-19 Testing Webinar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260" y="3985260"/>
            <a:ext cx="385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August 11,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338C-A0EA-4065-82AA-DBA1B27D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logistical support provided by CIC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BC0D-976D-4164-AFF1-61FA984EB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Free CIC Health services through the COVID-19 testing program include the following: </a:t>
            </a:r>
          </a:p>
          <a:p>
            <a:pPr lvl="1"/>
            <a:r>
              <a:rPr lang="en-US" sz="2400"/>
              <a:t>Procuring, supplying, and shipping to the district </a:t>
            </a:r>
            <a:r>
              <a:rPr lang="en-US" sz="2400" b="1"/>
              <a:t>the physical materials needed for testing</a:t>
            </a:r>
          </a:p>
          <a:p>
            <a:pPr lvl="1"/>
            <a:r>
              <a:rPr lang="en-US" sz="2400"/>
              <a:t>Helping </a:t>
            </a:r>
            <a:r>
              <a:rPr lang="en-US" sz="2400" b="1"/>
              <a:t>manage the BinaxNOW ordering process </a:t>
            </a:r>
            <a:r>
              <a:rPr lang="en-US" sz="2400"/>
              <a:t>from DPH (if needed);</a:t>
            </a:r>
          </a:p>
          <a:p>
            <a:pPr lvl="1"/>
            <a:r>
              <a:rPr lang="en-US" sz="2400"/>
              <a:t>Conducting training on </a:t>
            </a:r>
            <a:r>
              <a:rPr lang="en-US" sz="2400" b="1"/>
              <a:t>test collection processes </a:t>
            </a:r>
            <a:r>
              <a:rPr lang="en-US" sz="2400"/>
              <a:t>(if needed) and </a:t>
            </a:r>
            <a:r>
              <a:rPr lang="en-US" sz="2400" b="1"/>
              <a:t>the software platform</a:t>
            </a:r>
          </a:p>
          <a:p>
            <a:pPr lvl="1"/>
            <a:r>
              <a:rPr lang="en-US" sz="2400"/>
              <a:t>Providing a </a:t>
            </a:r>
            <a:r>
              <a:rPr lang="en-US" sz="2400" b="1"/>
              <a:t>relationship manager (point of contact) to each school </a:t>
            </a:r>
            <a:r>
              <a:rPr lang="en-US" sz="2400"/>
              <a:t>to facilitate the onboarding/implementation process and assist with challenges as they arise</a:t>
            </a:r>
          </a:p>
          <a:p>
            <a:pPr lvl="1"/>
            <a:r>
              <a:rPr lang="en-US" sz="2400"/>
              <a:t>Coordinating for a </a:t>
            </a:r>
            <a:r>
              <a:rPr lang="en-US" sz="2400" b="1"/>
              <a:t>shipping or courier service </a:t>
            </a:r>
            <a:r>
              <a:rPr lang="en-US" sz="2400"/>
              <a:t>to transport specimens to the laboratory, free of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D85C4-E1B1-42F1-AF5F-FB551888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65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descr="TESTING SOFTWARE PORTAL INFO" hidden="1">
            <a:extLst>
              <a:ext uri="{FF2B5EF4-FFF2-40B4-BE49-F238E27FC236}">
                <a16:creationId xmlns:a16="http://schemas.microsoft.com/office/drawing/2014/main" id="{405A10A0-54D3-4E85-B8F4-C18CDB69D1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5603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05A10A0-54D3-4E85-B8F4-C18CDB69D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77C652-1C8E-4350-A0A7-DDCE1A47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Testing software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A04F-2FC5-4AE2-BDC7-848641835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600" b="1" dirty="0">
                <a:latin typeface="Segoe UI"/>
                <a:cs typeface="Segoe UI"/>
              </a:rPr>
              <a:t>CIC will provide districts and schools with an online portal that districts will use to gather and consent and track test results. </a:t>
            </a:r>
            <a:endParaRPr lang="en-US" sz="2600" b="1" dirty="0"/>
          </a:p>
          <a:p>
            <a:pPr lvl="1"/>
            <a:r>
              <a:rPr lang="en-US" sz="2200" b="1" dirty="0">
                <a:latin typeface="Segoe UI"/>
                <a:cs typeface="Segoe UI"/>
              </a:rPr>
              <a:t>That platform will vary based on what type of testing you select </a:t>
            </a:r>
            <a:r>
              <a:rPr lang="en-US" sz="2200" dirty="0">
                <a:latin typeface="Segoe UI"/>
                <a:cs typeface="Segoe UI"/>
              </a:rPr>
              <a:t>(symptomatic vs. routine COVID pooled testing, </a:t>
            </a:r>
            <a:r>
              <a:rPr lang="en-US" sz="2200" dirty="0" err="1">
                <a:latin typeface="Segoe UI"/>
                <a:cs typeface="Segoe UI"/>
              </a:rPr>
              <a:t>etc</a:t>
            </a:r>
            <a:r>
              <a:rPr lang="en-US" sz="2200" dirty="0">
                <a:latin typeface="Segoe UI"/>
                <a:cs typeface="Segoe UI"/>
              </a:rPr>
              <a:t>) and which system you were already using.</a:t>
            </a:r>
          </a:p>
          <a:p>
            <a:pPr lvl="1"/>
            <a:r>
              <a:rPr lang="en-US" sz="2000" dirty="0">
                <a:latin typeface="Segoe UI"/>
                <a:cs typeface="Segoe UI"/>
              </a:rPr>
              <a:t>For example, </a:t>
            </a:r>
            <a:r>
              <a:rPr lang="en-US" sz="2000" b="1" dirty="0">
                <a:latin typeface="Segoe UI"/>
                <a:cs typeface="Segoe UI"/>
              </a:rPr>
              <a:t>most districts choosing to do in-lab follow up for their routine COVID pooled testing will need to use a different portal</a:t>
            </a:r>
            <a:r>
              <a:rPr lang="en-US" sz="2000" dirty="0">
                <a:latin typeface="Segoe UI"/>
                <a:cs typeface="Segoe UI"/>
              </a:rPr>
              <a:t> than they were using in the spring</a:t>
            </a:r>
            <a:endParaRPr lang="en-US" sz="2000" b="1" dirty="0">
              <a:latin typeface="Segoe UI"/>
              <a:cs typeface="Segoe UI"/>
            </a:endParaRPr>
          </a:p>
          <a:p>
            <a:endParaRPr lang="en-US" sz="2600" b="1" dirty="0"/>
          </a:p>
          <a:p>
            <a:endParaRPr lang="en-US" sz="3000" b="1" dirty="0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A97EC-708F-4714-BB5D-AA646280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9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C652-1C8E-4350-A0A7-DDCE1A47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Testing Program: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A04F-2FC5-4AE2-BDC7-848641835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/>
              <a:t>All schools must complete the following items to participate in the COVID-19 testing program, even if they were participating in spring/summer 2021</a:t>
            </a:r>
          </a:p>
          <a:p>
            <a:r>
              <a:rPr lang="en-US" sz="2400" b="1" dirty="0"/>
              <a:t>Authorized School Application: </a:t>
            </a:r>
            <a:r>
              <a:rPr lang="en-US" sz="2400" dirty="0">
                <a:hlinkClick r:id="rId2"/>
              </a:rPr>
              <a:t>https://survey.alchemer.com/s3/6473918/SY22-Authorized-School-Application-COVID-19-Testing-Program</a:t>
            </a:r>
            <a:r>
              <a:rPr lang="en-US" sz="2400" dirty="0"/>
              <a:t> </a:t>
            </a:r>
          </a:p>
          <a:p>
            <a:pPr lvl="1"/>
            <a:r>
              <a:rPr lang="en-US" sz="2000" b="1" dirty="0"/>
              <a:t>Statement of Assurances</a:t>
            </a:r>
          </a:p>
          <a:p>
            <a:pPr lvl="1"/>
            <a:r>
              <a:rPr lang="en-US" sz="2000" b="1" dirty="0"/>
              <a:t>School Spreadsheet </a:t>
            </a:r>
          </a:p>
          <a:p>
            <a:pPr lvl="1"/>
            <a:r>
              <a:rPr lang="en-US" sz="2000" b="1" dirty="0"/>
              <a:t>Selection of Testing Model(s) </a:t>
            </a:r>
          </a:p>
          <a:p>
            <a:pPr lvl="1"/>
            <a:r>
              <a:rPr lang="en-US" sz="2000" b="1" dirty="0"/>
              <a:t>Attest to BinaxNOW preconditions:</a:t>
            </a:r>
          </a:p>
          <a:p>
            <a:pPr lvl="2"/>
            <a:r>
              <a:rPr lang="en-US" sz="2000" b="1" dirty="0"/>
              <a:t>Statewide CLIA Certificate of Waiver</a:t>
            </a:r>
          </a:p>
          <a:p>
            <a:pPr lvl="2"/>
            <a:r>
              <a:rPr lang="en-US" sz="2000" b="1" dirty="0"/>
              <a:t>Training for school personnel administering tests</a:t>
            </a:r>
          </a:p>
          <a:p>
            <a:pPr lvl="2"/>
            <a:r>
              <a:rPr lang="en-US" sz="2000" b="1" dirty="0"/>
              <a:t>Appropriate PPE for school personnel </a:t>
            </a:r>
          </a:p>
          <a:p>
            <a:pPr lvl="2"/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lvl="1"/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A97EC-708F-4714-BB5D-AA646280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64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D4BC-8516-4A89-96D9-90F92D44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Testing Program: Consent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C9A23-1C1F-4F9D-82E0-A8BACFE48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/>
              <a:t>Consent forms for COVID-19 testing services </a:t>
            </a:r>
            <a:r>
              <a:rPr lang="en-US" dirty="0"/>
              <a:t>may be found on the DESE testing website (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).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Schools will need to “re-acquire” consent for the SY21-22 program, </a:t>
            </a:r>
            <a:r>
              <a:rPr lang="en-US" b="1" dirty="0"/>
              <a:t>even if they conducted testing in the Spring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We strongly recommend sending this consent form home with other back-to-school materials</a:t>
            </a:r>
            <a:r>
              <a:rPr lang="en-US" dirty="0"/>
              <a:t> and communicating that more testing leads to safer schools with more in-person learning.</a:t>
            </a:r>
            <a:endParaRPr lang="en-US" b="1" dirty="0"/>
          </a:p>
          <a:p>
            <a:pPr lvl="1">
              <a:spcBef>
                <a:spcPts val="600"/>
              </a:spcBef>
            </a:pPr>
            <a:r>
              <a:rPr lang="en-US" dirty="0"/>
              <a:t>The consent form </a:t>
            </a:r>
            <a:r>
              <a:rPr lang="en-US" b="1" dirty="0"/>
              <a:t>will cover all three modes of testing </a:t>
            </a:r>
            <a:r>
              <a:rPr lang="en-US" dirty="0"/>
              <a:t>offered under the COVID-19 testing program.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Districts </a:t>
            </a:r>
            <a:r>
              <a:rPr lang="en-US" b="1" dirty="0"/>
              <a:t>should avoid making changes </a:t>
            </a:r>
            <a:r>
              <a:rPr lang="en-US" dirty="0"/>
              <a:t>to the consent form.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5EB17-F5D9-4DEB-B298-057356C1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31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ttrocento Sans"/>
              <a:buNone/>
            </a:pPr>
            <a:r>
              <a:rPr lang="en-US" b="1"/>
              <a:t>Shah Family Foundation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567743" y="1137708"/>
            <a:ext cx="11370900" cy="5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3200"/>
              <a:buFont typeface="Arial"/>
              <a:buChar char="•"/>
            </a:pPr>
            <a:r>
              <a:rPr lang="en-US"/>
              <a:t>We are here to help!</a:t>
            </a:r>
            <a:endParaRPr/>
          </a:p>
          <a:p>
            <a:pPr marL="736600" lvl="1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Thinking through logistics and support </a:t>
            </a:r>
            <a:endParaRPr/>
          </a:p>
          <a:p>
            <a:pPr marL="73660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as we transition to a safe, in person school year</a:t>
            </a:r>
          </a:p>
          <a:p>
            <a:pPr marL="73660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736600" lvl="1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Developing and sharing materials</a:t>
            </a:r>
            <a:endParaRPr/>
          </a:p>
          <a:p>
            <a:pPr marL="1143000" lvl="2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800"/>
              <a:t>Including a newly updated package of materials for schools and districts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www.CovidEdTesting.com</a:t>
            </a:r>
            <a:endParaRPr sz="3600"/>
          </a:p>
        </p:txBody>
      </p:sp>
      <p:sp>
        <p:nvSpPr>
          <p:cNvPr id="86" name="Google Shape;86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" descr="The Shah Family Found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6775" y="1238975"/>
            <a:ext cx="4046125" cy="14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ttrocento Sans"/>
              <a:buNone/>
            </a:pPr>
            <a:r>
              <a:rPr lang="en-US" b="1"/>
              <a:t>Contact Us!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567743" y="1137717"/>
            <a:ext cx="11370972" cy="504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constantly posting updated materials, information, and best practices on our website </a:t>
            </a:r>
            <a:r>
              <a:rPr lang="en-US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www.CovidEdTesting.com</a:t>
            </a:r>
            <a:r>
              <a:rPr lang="en-US"/>
              <a:t> </a:t>
            </a:r>
            <a:endParaRPr/>
          </a:p>
          <a:p>
            <a:pPr marL="228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54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Pts val="3200"/>
              <a:buFont typeface="Arial"/>
              <a:buNone/>
            </a:pPr>
            <a:r>
              <a:rPr lang="en-US"/>
              <a:t>Contact us at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CovidEdTesting@shahfoundation.org</a:t>
            </a:r>
            <a:r>
              <a:rPr lang="en-US"/>
              <a:t> for</a:t>
            </a:r>
            <a:br>
              <a:rPr lang="en-US"/>
            </a:br>
            <a:r>
              <a:rPr lang="en-US"/>
              <a:t>additional support</a:t>
            </a:r>
            <a:endParaRPr/>
          </a:p>
          <a:p>
            <a:pPr marL="228600" lvl="0" indent="-254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Pts val="3200"/>
              <a:buFont typeface="Arial"/>
              <a:buNone/>
            </a:pPr>
            <a:endParaRPr/>
          </a:p>
          <a:p>
            <a:pPr marL="228600" lvl="0" indent="-2540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Pts val="3200"/>
              <a:buFont typeface="Arial"/>
              <a:buNone/>
            </a:pPr>
            <a:r>
              <a:rPr lang="en-US"/>
              <a:t>Thank you!</a:t>
            </a:r>
            <a:endParaRPr/>
          </a:p>
          <a:p>
            <a:pPr marL="228600" lvl="0" indent="-254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2" descr="The Shah Family Foundati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4725" y="4503563"/>
            <a:ext cx="3817050" cy="13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COVID-19 EDUCATIONAL TESTING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638" y="4387550"/>
            <a:ext cx="471487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descr="02. VACCINE CLINICS" hidden="1">
            <a:extLst>
              <a:ext uri="{FF2B5EF4-FFF2-40B4-BE49-F238E27FC236}">
                <a16:creationId xmlns:a16="http://schemas.microsoft.com/office/drawing/2014/main" id="{350943AB-46C1-4AC2-9F4F-39216B0941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7756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50943AB-46C1-4AC2-9F4F-39216B0941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 vert="horz"/>
          <a:lstStyle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Vaccine Clinics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6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D9E2-5953-4E66-9ADD-F8A4725E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school vaccine clinics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796D0-416B-4E4F-880C-96301328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We urge all schools </a:t>
            </a:r>
            <a:r>
              <a:rPr lang="en-US" sz="2800" b="1"/>
              <a:t>to host an on-site vaccination clinic </a:t>
            </a:r>
            <a:r>
              <a:rPr lang="en-US" sz="2800"/>
              <a:t>during summer orientation events or when classes begin.</a:t>
            </a:r>
          </a:p>
          <a:p>
            <a:r>
              <a:rPr lang="en-US" sz="2800"/>
              <a:t>If you are interested in hosting a mobile vaccination clinic at your school, </a:t>
            </a:r>
            <a:r>
              <a:rPr lang="en-US" sz="2800" b="1"/>
              <a:t>please fill out the following </a:t>
            </a:r>
            <a:r>
              <a:rPr lang="en-US" sz="2800" b="1">
                <a:hlinkClick r:id="rId2"/>
              </a:rPr>
              <a:t>form</a:t>
            </a:r>
            <a:r>
              <a:rPr lang="en-US" sz="2800" b="1"/>
              <a:t> </a:t>
            </a:r>
            <a:r>
              <a:rPr lang="en-US" sz="2800" i="1"/>
              <a:t>(also linked later in presentation)</a:t>
            </a:r>
            <a:r>
              <a:rPr lang="en-US" sz="2800" b="1"/>
              <a:t>.</a:t>
            </a:r>
          </a:p>
          <a:p>
            <a:pPr lvl="1"/>
            <a:r>
              <a:rPr lang="en-US" sz="2400"/>
              <a:t>Please note that while you may propose a specific date for a clinic, </a:t>
            </a:r>
            <a:r>
              <a:rPr lang="en-US" sz="2400" b="1"/>
              <a:t>filling out this form does not guarantee the availability of a mobile clinic during that time period. </a:t>
            </a:r>
          </a:p>
          <a:p>
            <a:pPr lvl="1"/>
            <a:r>
              <a:rPr lang="en-US" sz="2400"/>
              <a:t>We recommend submitting a request </a:t>
            </a:r>
            <a:r>
              <a:rPr lang="en-US" sz="2400" b="1"/>
              <a:t>at least one week prior to the proposed clinic date.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7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832B-E33C-4E88-9F9E-8494C2FA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 of school vaccine clinics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03D28-443A-4CC5-AC87-62BE42591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 DPH-approved mobile vaccination provider, including clinic staff and vaccination administrators, </a:t>
            </a:r>
            <a:r>
              <a:rPr lang="en-US" sz="2800" b="1"/>
              <a:t>will be provided free of charge</a:t>
            </a:r>
            <a:r>
              <a:rPr lang="en-US" sz="2800"/>
              <a:t>. </a:t>
            </a:r>
          </a:p>
          <a:p>
            <a:pPr lvl="1"/>
            <a:r>
              <a:rPr lang="en-US" sz="2400"/>
              <a:t>Clinics will offer the choice of the </a:t>
            </a:r>
            <a:r>
              <a:rPr lang="en-US" sz="2400" b="1"/>
              <a:t>Pfizer and J&amp;J vaccines</a:t>
            </a:r>
            <a:r>
              <a:rPr lang="en-US" sz="2400"/>
              <a:t>. </a:t>
            </a:r>
          </a:p>
          <a:p>
            <a:pPr lvl="1"/>
            <a:r>
              <a:rPr lang="en-US" sz="2400" b="1"/>
              <a:t>Vaccines will be free to all and no ID or insurance will be required </a:t>
            </a:r>
            <a:r>
              <a:rPr lang="en-US" sz="2400"/>
              <a:t>for vaccination.</a:t>
            </a:r>
          </a:p>
          <a:p>
            <a:r>
              <a:rPr lang="en-US" sz="2800"/>
              <a:t>A parent or guardian </a:t>
            </a:r>
            <a:r>
              <a:rPr lang="en-US" sz="2800" b="1"/>
              <a:t>must provide consent for vaccination </a:t>
            </a:r>
            <a:r>
              <a:rPr lang="en-US" sz="2800"/>
              <a:t>for someone 12-17 years of age</a:t>
            </a:r>
          </a:p>
          <a:p>
            <a:pPr lvl="1"/>
            <a:r>
              <a:rPr lang="en-US" sz="2400"/>
              <a:t>Consent may be provided by </a:t>
            </a:r>
            <a:r>
              <a:rPr lang="en-US" sz="2400" b="1"/>
              <a:t>completing a written consent form </a:t>
            </a:r>
            <a:r>
              <a:rPr lang="en-US" sz="2400"/>
              <a:t>that the minor can bring to their vaccination appointment. </a:t>
            </a:r>
          </a:p>
          <a:p>
            <a:pPr lvl="1"/>
            <a:r>
              <a:rPr lang="en-US" sz="2400"/>
              <a:t>The Massachusetts COVID-19 Consent Form is available in several languages </a:t>
            </a:r>
            <a:r>
              <a:rPr lang="en-US" sz="2400">
                <a:hlinkClick r:id="rId2"/>
              </a:rPr>
              <a:t>here</a:t>
            </a:r>
            <a:r>
              <a:rPr lang="en-US" sz="240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408BF-0458-47FA-8EF7-5794917E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007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descr="03. NEXT STEPS" hidden="1">
            <a:extLst>
              <a:ext uri="{FF2B5EF4-FFF2-40B4-BE49-F238E27FC236}">
                <a16:creationId xmlns:a16="http://schemas.microsoft.com/office/drawing/2014/main" id="{9D70FF54-385B-4873-B013-1FC73BE54A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0226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D70FF54-385B-4873-B013-1FC73BE54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 vert="horz"/>
          <a:lstStyle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20524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69EA1-58B4-4443-886E-6075610B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C8D810-9E23-48E7-AB20-A1927ACE83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53713" y="2341808"/>
            <a:ext cx="3241625" cy="3799267"/>
          </a:xfrm>
        </p:spPr>
        <p:txBody>
          <a:bodyPr/>
          <a:lstStyle/>
          <a:p>
            <a:r>
              <a:rPr lang="en-US" sz="2000" b="1"/>
              <a:t>Ross Wilson, </a:t>
            </a:r>
            <a:r>
              <a:rPr lang="en-US" sz="2000" i="1"/>
              <a:t>Executive Director</a:t>
            </a:r>
            <a:endParaRPr lang="en-US" sz="2000"/>
          </a:p>
          <a:p>
            <a:r>
              <a:rPr lang="en-US" sz="2000" b="1"/>
              <a:t>Eliza Novick, </a:t>
            </a:r>
            <a:r>
              <a:rPr lang="en-US" sz="2000" i="1"/>
              <a:t>Project Manager</a:t>
            </a:r>
          </a:p>
          <a:p>
            <a:r>
              <a:rPr lang="en-US" sz="2000" b="1"/>
              <a:t>Marisa Meldonian, </a:t>
            </a:r>
            <a:r>
              <a:rPr lang="en-US" sz="2000" i="1"/>
              <a:t>Project Associate Director</a:t>
            </a:r>
          </a:p>
          <a:p>
            <a:r>
              <a:rPr lang="en-US" sz="2000" b="1"/>
              <a:t>Michael Madigan, </a:t>
            </a:r>
            <a:r>
              <a:rPr lang="en-US" sz="2000" i="1"/>
              <a:t>Project Associate</a:t>
            </a:r>
          </a:p>
          <a:p>
            <a:r>
              <a:rPr lang="en-US" sz="2000" b="1"/>
              <a:t>Lizzy Gordon, </a:t>
            </a:r>
            <a:r>
              <a:rPr lang="en-US" sz="2000" i="1"/>
              <a:t>Project Associate</a:t>
            </a:r>
            <a:endParaRPr lang="en-US" sz="2000" b="1"/>
          </a:p>
          <a:p>
            <a:endParaRPr lang="en-US" sz="2000" b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CC4292-3CA3-4037-A609-C6A3385B8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30" y="1336504"/>
            <a:ext cx="3241626" cy="930041"/>
          </a:xfrm>
          <a:solidFill>
            <a:srgbClr val="D6791C"/>
          </a:solidFill>
        </p:spPr>
        <p:txBody>
          <a:bodyPr/>
          <a:lstStyle/>
          <a:p>
            <a:pPr algn="ctr"/>
            <a:r>
              <a:rPr lang="en-US" sz="2000"/>
              <a:t>Department of Elementary and Secondary Education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AB8DE8-621D-4AE2-9CCE-C8994C1D629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53712" y="1336505"/>
            <a:ext cx="3241626" cy="930040"/>
          </a:xfrm>
          <a:solidFill>
            <a:srgbClr val="D6791C"/>
          </a:solidFill>
        </p:spPr>
        <p:txBody>
          <a:bodyPr/>
          <a:lstStyle/>
          <a:p>
            <a:pPr algn="ctr"/>
            <a:r>
              <a:rPr lang="en-US" sz="2000">
                <a:latin typeface="Segoe UI Semibold"/>
                <a:cs typeface="Segoe UI Semibold"/>
              </a:rPr>
              <a:t>Shah Foundation</a:t>
            </a: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E9537-4F6A-46DB-AD72-657BE96D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j-lt"/>
                <a:cs typeface="Arial" panose="020B0604020202020204" pitchFamily="34" charset="0"/>
              </a:rPr>
              <a:t>Today’s presentation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FC8D810-9E23-48E7-AB20-A1927ACE830B}"/>
              </a:ext>
            </a:extLst>
          </p:cNvPr>
          <p:cNvSpPr txBox="1">
            <a:spLocks/>
          </p:cNvSpPr>
          <p:nvPr/>
        </p:nvSpPr>
        <p:spPr>
          <a:xfrm>
            <a:off x="435430" y="2341808"/>
            <a:ext cx="3309720" cy="37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Russell Johnston, </a:t>
            </a:r>
            <a:r>
              <a:rPr lang="en-US" sz="2000" i="1"/>
              <a:t>Senior Associate Commissioner</a:t>
            </a:r>
            <a:endParaRPr lang="en-US" sz="2000" b="1" i="1"/>
          </a:p>
          <a:p>
            <a:r>
              <a:rPr lang="en-US" sz="2000" b="1"/>
              <a:t>Lauren Woo, </a:t>
            </a:r>
            <a:r>
              <a:rPr lang="en-US" sz="2000" i="1"/>
              <a:t>Strategic Transformation Director</a:t>
            </a:r>
            <a:endParaRPr lang="en-US" sz="2000" b="1" i="1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B5999E9-A828-49C9-907F-0EA7159F9A74}"/>
              </a:ext>
            </a:extLst>
          </p:cNvPr>
          <p:cNvSpPr txBox="1">
            <a:spLocks/>
          </p:cNvSpPr>
          <p:nvPr/>
        </p:nvSpPr>
        <p:spPr>
          <a:xfrm>
            <a:off x="7871996" y="2341808"/>
            <a:ext cx="3241625" cy="37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Jeremiah Hay, </a:t>
            </a:r>
            <a:r>
              <a:rPr lang="en-US" sz="2000" i="1"/>
              <a:t>Deputy Strategy Director, COVID-19 Command Center</a:t>
            </a:r>
          </a:p>
          <a:p>
            <a:r>
              <a:rPr lang="en-US" sz="2000" b="1"/>
              <a:t>Sean Burpoe</a:t>
            </a:r>
            <a:r>
              <a:rPr lang="en-US" sz="2000"/>
              <a:t>, </a:t>
            </a:r>
            <a:r>
              <a:rPr lang="en-US" sz="2000" i="1"/>
              <a:t>Strategy</a:t>
            </a:r>
            <a:r>
              <a:rPr lang="en-US" sz="2000"/>
              <a:t> </a:t>
            </a:r>
            <a:r>
              <a:rPr lang="en-US" sz="2000" i="1"/>
              <a:t>Manager, COVID-19 Command Center</a:t>
            </a:r>
          </a:p>
          <a:p>
            <a:r>
              <a:rPr lang="en-US" sz="2000" b="1"/>
              <a:t>Amar Parikh, </a:t>
            </a:r>
            <a:r>
              <a:rPr lang="en-US" sz="2000" i="1"/>
              <a:t>Strategy Analyst, COVID-19 Command Center</a:t>
            </a:r>
            <a:endParaRPr lang="en-US" sz="2000" b="1"/>
          </a:p>
          <a:p>
            <a:pPr marL="0" indent="0">
              <a:buNone/>
            </a:pPr>
            <a:endParaRPr lang="en-US" sz="2000" i="1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0C4F73-E6AA-4767-8E39-1DB9EBEB6A15}"/>
              </a:ext>
            </a:extLst>
          </p:cNvPr>
          <p:cNvSpPr txBox="1">
            <a:spLocks/>
          </p:cNvSpPr>
          <p:nvPr/>
        </p:nvSpPr>
        <p:spPr>
          <a:xfrm>
            <a:off x="7871994" y="1336505"/>
            <a:ext cx="3241626" cy="930039"/>
          </a:xfrm>
          <a:prstGeom prst="rect">
            <a:avLst/>
          </a:prstGeom>
          <a:solidFill>
            <a:srgbClr val="D6791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latin typeface="Segoe UI Semibold"/>
                <a:cs typeface="Segoe UI Semibold"/>
              </a:rPr>
              <a:t>COVID-19 Command Center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7227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6092-CD5B-4036-B6CC-C1A95A1E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C1FCF-4ADF-4DFC-9D82-F33F8B80C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200" b="1">
                <a:cs typeface="Segoe UI"/>
              </a:rPr>
              <a:t>Complete the Authorized School Application and Statement of Assurances</a:t>
            </a:r>
          </a:p>
          <a:p>
            <a:pPr marL="793750" lvl="1" indent="-285750">
              <a:buFont typeface="Arial" charset="0"/>
              <a:buChar char="•"/>
            </a:pPr>
            <a:r>
              <a:rPr lang="en-US" sz="2000">
                <a:hlinkClick r:id="rId2"/>
              </a:rPr>
              <a:t>https://survey.alchemer.com/s3/6473918/SY22-Authorized-School-Application-COVID-19-Testing-Program</a:t>
            </a:r>
            <a:endParaRPr lang="en-US" sz="2000">
              <a:cs typeface="Segoe UI"/>
            </a:endParaRPr>
          </a:p>
          <a:p>
            <a:pPr marL="793750" lvl="1" indent="-285750">
              <a:buFont typeface="Arial" charset="0"/>
              <a:buChar char="•"/>
            </a:pPr>
            <a:r>
              <a:rPr lang="en-US" sz="2200">
                <a:cs typeface="Segoe UI"/>
              </a:rPr>
              <a:t>Schools that submit their application by August 20 will receive services by August 30. </a:t>
            </a:r>
          </a:p>
          <a:p>
            <a:pPr marL="793750" lvl="1" indent="-285750">
              <a:buFont typeface="Arial" charset="0"/>
              <a:buChar char="•"/>
            </a:pPr>
            <a:r>
              <a:rPr lang="en-US" sz="2200">
                <a:cs typeface="Segoe UI"/>
              </a:rPr>
              <a:t>Schools that start before August 30 should complete the application as soon as possible and note their start date in the application. </a:t>
            </a:r>
            <a:r>
              <a:rPr lang="en-US" sz="2200" b="1">
                <a:cs typeface="Segoe UI"/>
              </a:rPr>
              <a:t>DESE/CIC will arrange services for these districts.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b="1">
                <a:cs typeface="Segoe UI"/>
              </a:rPr>
              <a:t>Request a school vaccine clinic using the link below.</a:t>
            </a:r>
          </a:p>
          <a:p>
            <a:pPr marL="793750" lvl="1" indent="-285750">
              <a:buFont typeface="Arial" charset="0"/>
              <a:buChar char="•"/>
            </a:pPr>
            <a:r>
              <a:rPr lang="en-US" sz="2200">
                <a:cs typeface="Segoe UI"/>
                <a:hlinkClick r:id="rId3"/>
              </a:rPr>
              <a:t>https://docs.google.com/forms/d/e/1FAIpQLSciuNk2mC_9WouKpobwLnb8eLJNRW9dZBw3l3t7lnCYoDaAFA/viewform</a:t>
            </a:r>
            <a:endParaRPr lang="en-US" sz="2200">
              <a:cs typeface="Segoe UI"/>
            </a:endParaRPr>
          </a:p>
          <a:p>
            <a:pPr marL="793750" lvl="1" indent="-285750">
              <a:buFont typeface="Arial" charset="0"/>
              <a:buChar char="•"/>
            </a:pPr>
            <a:r>
              <a:rPr lang="en-US" sz="2200" b="1">
                <a:cs typeface="Segoe UI"/>
              </a:rPr>
              <a:t>Consent forms:</a:t>
            </a:r>
            <a:r>
              <a:rPr lang="en-US" sz="2200">
                <a:cs typeface="Segoe UI"/>
              </a:rPr>
              <a:t> </a:t>
            </a:r>
            <a:r>
              <a:rPr lang="en-US" sz="2200">
                <a:cs typeface="Segoe UI"/>
                <a:hlinkClick r:id="rId4"/>
              </a:rPr>
              <a:t>https://www.mass.gov/lists/ma-consent-forms-for-people-under-18-years-of-age</a:t>
            </a:r>
            <a:endParaRPr lang="en-US" sz="2200">
              <a:cs typeface="Segoe UI"/>
            </a:endParaRP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25944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98B7-3469-46FB-8EBF-48DBB9DC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D8EEF-35D3-496F-A7A4-CF0D2CE5C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connected with CIC, provide information to parents:</a:t>
            </a:r>
          </a:p>
          <a:p>
            <a:pPr lvl="1"/>
            <a:r>
              <a:rPr lang="en-US" dirty="0"/>
              <a:t>Reminder to use the term “Routine COVID Safety Check” to describe pooled testing</a:t>
            </a:r>
          </a:p>
          <a:p>
            <a:pPr lvl="1"/>
            <a:r>
              <a:rPr lang="en-US" dirty="0"/>
              <a:t>DESE’s COVID Testing Parent Letter describes the services available to students this year and is translated into multiple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E5DF5-415D-4A40-B1A7-6FBDA8B6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995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F158-5DF6-4E13-9404-4D71FFBE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BCA8-6614-4926-A83A-B3520F2A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Upcoming follow up webinar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Overview of DESE/DPH protocols for SY22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Information on office hours to provide additional support</a:t>
            </a:r>
            <a:br>
              <a:rPr lang="en-US" dirty="0">
                <a:latin typeface="Segoe UI"/>
                <a:cs typeface="Segoe UI"/>
              </a:rPr>
            </a:br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CIC will be hosting webinars for all interested districts and schools: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 Friday, August 13 from </a:t>
            </a:r>
            <a:r>
              <a:rPr lang="en-US">
                <a:latin typeface="Segoe UI"/>
                <a:cs typeface="Segoe UI"/>
              </a:rPr>
              <a:t>12-12:45</a:t>
            </a:r>
            <a:r>
              <a:rPr lang="en-US" dirty="0">
                <a:latin typeface="Segoe UI"/>
                <a:cs typeface="Segoe UI"/>
              </a:rPr>
              <a:t>, and </a:t>
            </a:r>
            <a:endParaRPr lang="en-US" dirty="0"/>
          </a:p>
          <a:p>
            <a:pPr lvl="1"/>
            <a:r>
              <a:rPr lang="en-US" dirty="0">
                <a:latin typeface="Segoe UI"/>
                <a:cs typeface="Segoe UI"/>
              </a:rPr>
              <a:t> Tuesday, August 17 from 4-4:45.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6F1A8-DF03-43BF-B81D-B603C3E6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940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401F-4A8D-4C1D-96D4-65B65367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08917-6883-4E15-A639-66422C38C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egoe UI"/>
                <a:cs typeface="Segoe UI"/>
              </a:rPr>
              <a:t>DESE's COVID Testing </a:t>
            </a:r>
            <a:r>
              <a:rPr lang="en-US" dirty="0">
                <a:latin typeface="Segoe UI"/>
                <a:cs typeface="Segoe UI"/>
              </a:rPr>
              <a:t>webpage: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https://www.doe.mass.edu/covid19/testing/</a:t>
            </a:r>
            <a:endParaRPr lang="en-US" dirty="0">
              <a:latin typeface="Segoe UI"/>
              <a:cs typeface="Segoe UI"/>
            </a:endParaRPr>
          </a:p>
          <a:p>
            <a:pPr lvl="1"/>
            <a:r>
              <a:rPr lang="en-US" dirty="0">
                <a:latin typeface="Segoe UI"/>
                <a:cs typeface="Segoe UI"/>
              </a:rPr>
              <a:t>SY22 testing memo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Today's slides and recording</a:t>
            </a:r>
          </a:p>
          <a:p>
            <a:pPr lvl="1"/>
            <a:r>
              <a:rPr lang="en-US">
                <a:latin typeface="Segoe UI"/>
                <a:cs typeface="Segoe UI"/>
              </a:rPr>
              <a:t>Authorized school application</a:t>
            </a:r>
            <a:endParaRPr lang="en-US"/>
          </a:p>
          <a:p>
            <a:pPr lvl="2"/>
            <a:r>
              <a:rPr lang="en-US">
                <a:latin typeface="Segoe UI"/>
                <a:cs typeface="Segoe UI"/>
              </a:rPr>
              <a:t>Statement of assurances</a:t>
            </a:r>
          </a:p>
          <a:p>
            <a:pPr lvl="2"/>
            <a:r>
              <a:rPr lang="en-US">
                <a:latin typeface="Segoe UI"/>
                <a:cs typeface="Segoe UI"/>
              </a:rPr>
              <a:t>School spreadsheet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Sample parent letter and consent forms (translated)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BinaxNOW information</a:t>
            </a:r>
            <a:endParaRPr lang="en-US"/>
          </a:p>
          <a:p>
            <a:pPr lvl="1"/>
            <a:endParaRPr lang="en-US" dirty="0"/>
          </a:p>
          <a:p>
            <a:r>
              <a:rPr lang="en-US" dirty="0">
                <a:latin typeface="Segoe UI"/>
                <a:cs typeface="Segoe UI"/>
              </a:rPr>
              <a:t>For questions, email: </a:t>
            </a:r>
            <a:r>
              <a:rPr lang="en-US" dirty="0">
                <a:latin typeface="Segoe UI"/>
                <a:cs typeface="Segoe UI"/>
                <a:hlinkClick r:id="rId3"/>
              </a:rPr>
              <a:t>k12covid19testing@mass.gov</a:t>
            </a:r>
            <a:r>
              <a:rPr lang="en-US" dirty="0">
                <a:latin typeface="Segoe UI"/>
                <a:cs typeface="Segoe UI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E76E-D777-4E17-8DA2-4AC0025E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62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descr="Recap of Pooled Testing Program"/>
          <p:cNvGrpSpPr/>
          <p:nvPr/>
        </p:nvGrpSpPr>
        <p:grpSpPr>
          <a:xfrm>
            <a:off x="3061062" y="485289"/>
            <a:ext cx="8839199" cy="809458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+mj-lt"/>
                  <a:cs typeface="Segoe SemiBold" panose="020B0703040204020203" pitchFamily="34" charset="0"/>
                </a:rPr>
                <a:t>01</a:t>
              </a:r>
              <a:endParaRPr lang="zh-CN" altLang="en-US" sz="3200" dirty="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SY21-22 Testing Program</a:t>
              </a:r>
              <a:endParaRPr lang="zh-CN" altLang="en-US" sz="32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 descr="District Responsibilities"/>
          <p:cNvGrpSpPr/>
          <p:nvPr/>
        </p:nvGrpSpPr>
        <p:grpSpPr>
          <a:xfrm>
            <a:off x="3061062" y="1500881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+mj-lt"/>
                  <a:cs typeface="Segoe SemiBold" panose="020B0703040204020203" pitchFamily="34" charset="0"/>
                </a:rPr>
                <a:t>02</a:t>
              </a:r>
              <a:endParaRPr lang="zh-CN" altLang="en-US" sz="320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Vaccine Clinics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 descr="Next Steps"/>
          <p:cNvGrpSpPr/>
          <p:nvPr/>
        </p:nvGrpSpPr>
        <p:grpSpPr>
          <a:xfrm>
            <a:off x="3061059" y="2516474"/>
            <a:ext cx="8839202" cy="809459"/>
            <a:chOff x="3063333" y="5566136"/>
            <a:chExt cx="8839202" cy="809459"/>
          </a:xfrm>
        </p:grpSpPr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3333" y="5566136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+mj-lt"/>
                  <a:cs typeface="Segoe SemiBold" panose="020B0703040204020203" pitchFamily="34" charset="0"/>
                </a:rPr>
                <a:t>03</a:t>
              </a:r>
              <a:endParaRPr lang="zh-CN" altLang="en-US" sz="320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21125" y="5616923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0B6439-896A-4327-BA37-401DCC59F3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620" y="2832511"/>
            <a:ext cx="2526792" cy="1325563"/>
          </a:xfrm>
        </p:spPr>
        <p:txBody>
          <a:bodyPr/>
          <a:lstStyle/>
          <a:p>
            <a:pPr rtl="0" eaLnBrk="1" latinLnBrk="0" hangingPunct="1"/>
            <a:r>
              <a:rPr lang="en-US" sz="3200" kern="1200">
                <a:solidFill>
                  <a:srgbClr val="FFFFFF"/>
                </a:solidFill>
                <a:effectLst/>
                <a:latin typeface="Segoe SemiBold" panose="020B0703040204020203"/>
                <a:ea typeface="Segoe UI Black" panose="020B0A02040204020203" pitchFamily="34" charset="0"/>
                <a:cs typeface="Segoe SemiBold" panose="020B0703040204020203"/>
              </a:rPr>
              <a:t>CONTENTS</a:t>
            </a:r>
            <a:endParaRPr lang="en-US">
              <a:effectLst/>
            </a:endParaRPr>
          </a:p>
        </p:txBody>
      </p:sp>
      <p:sp>
        <p:nvSpPr>
          <p:cNvPr id="25" name="文本框 10">
            <a:extLst>
              <a:ext uri="{FF2B5EF4-FFF2-40B4-BE49-F238E27FC236}">
                <a16:creationId xmlns:a16="http://schemas.microsoft.com/office/drawing/2014/main" id="{11E27777-1247-4188-9123-D91A45342914}"/>
              </a:ext>
            </a:extLst>
          </p:cNvPr>
          <p:cNvSpPr txBox="1"/>
          <p:nvPr/>
        </p:nvSpPr>
        <p:spPr>
          <a:xfrm>
            <a:off x="3967184" y="2516473"/>
            <a:ext cx="7981410" cy="8094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Next Steps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1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descr="01. SY21-22 TESTING PROGRAM" hidden="1">
            <a:extLst>
              <a:ext uri="{FF2B5EF4-FFF2-40B4-BE49-F238E27FC236}">
                <a16:creationId xmlns:a16="http://schemas.microsoft.com/office/drawing/2014/main" id="{9C6CEEB9-C08E-4052-A78D-EC5A379FB1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5581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C6CEEB9-C08E-4052-A78D-EC5A379FB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 vert="horz"/>
          <a:lstStyle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SY21-22 Testing Program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FDB9-E69B-4C38-B548-B0BB3D6F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SY 21-22 testing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B8EEB-951F-4E2D-98E1-0B7A4EDC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SY21-22, </a:t>
            </a:r>
            <a:r>
              <a:rPr lang="en-US" sz="2800" b="1" dirty="0"/>
              <a:t>CIC</a:t>
            </a:r>
            <a:r>
              <a:rPr lang="en-US" sz="2800" dirty="0"/>
              <a:t> </a:t>
            </a:r>
            <a:r>
              <a:rPr lang="en-US" sz="2800" b="1" dirty="0"/>
              <a:t>Health will coordinate all COVID-19 testing services.</a:t>
            </a:r>
          </a:p>
          <a:p>
            <a:pPr lvl="1"/>
            <a:r>
              <a:rPr lang="en-US" sz="2400" dirty="0"/>
              <a:t>CIC Health has deep experience supporting and managing the logistics of COVID-19 testing in schools, </a:t>
            </a:r>
            <a:r>
              <a:rPr lang="en-US" sz="2400" b="1" dirty="0"/>
              <a:t>having served over 500 schools in Massachusetts during the spring testing program</a:t>
            </a:r>
          </a:p>
          <a:p>
            <a:r>
              <a:rPr lang="en-US" sz="2800" b="1" dirty="0"/>
              <a:t>All K-12 schools in the Commonwealth </a:t>
            </a:r>
            <a:r>
              <a:rPr lang="en-US" sz="2800" dirty="0"/>
              <a:t>will have access to COVID-19 testing services. The services include:</a:t>
            </a:r>
          </a:p>
          <a:p>
            <a:pPr lvl="1"/>
            <a:r>
              <a:rPr lang="en-US" sz="2400" b="1" dirty="0"/>
              <a:t>Testing services,</a:t>
            </a:r>
            <a:r>
              <a:rPr lang="en-US" sz="2400" dirty="0"/>
              <a:t> described in more detail on next slide</a:t>
            </a:r>
            <a:endParaRPr lang="en-US" sz="2400" b="1" dirty="0"/>
          </a:p>
          <a:p>
            <a:pPr lvl="1"/>
            <a:r>
              <a:rPr lang="en-US" sz="2400" b="1" dirty="0"/>
              <a:t>On-site support </a:t>
            </a:r>
            <a:r>
              <a:rPr lang="en-US" sz="2400" dirty="0"/>
              <a:t>to coordinate and conduct the testing process</a:t>
            </a:r>
          </a:p>
          <a:p>
            <a:pPr lvl="1"/>
            <a:r>
              <a:rPr lang="en-US" sz="2400" b="1" dirty="0"/>
              <a:t>Additional logistical support, </a:t>
            </a:r>
            <a:r>
              <a:rPr lang="en-US" sz="2400" dirty="0"/>
              <a:t>which includes training, courier services, customer support, and software to track results/manage consent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179BF-EB4A-42A0-842C-0FD21E0F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08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92F3-83BA-4299-8568-2E421BCC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Routine COVID Pooled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1194A-3FFC-4FC2-B76E-2A9F88275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testing strategy known as “Pooled Testing” is now referred to by DESE as “Routine COVID Pooled Testing”</a:t>
            </a:r>
          </a:p>
          <a:p>
            <a:pPr lvl="1"/>
            <a:r>
              <a:rPr lang="en-US" sz="2400" dirty="0"/>
              <a:t>DESE conducted </a:t>
            </a:r>
            <a:r>
              <a:rPr lang="en-US" sz="2400" b="1" dirty="0"/>
              <a:t>focus groups with representative groups of parents/guardians </a:t>
            </a:r>
            <a:r>
              <a:rPr lang="en-US" sz="2400" dirty="0"/>
              <a:t>to identify barriers to participation </a:t>
            </a:r>
          </a:p>
          <a:p>
            <a:pPr lvl="1"/>
            <a:r>
              <a:rPr lang="en-US" sz="2400" dirty="0"/>
              <a:t>A key takeaway was that </a:t>
            </a:r>
            <a:r>
              <a:rPr lang="en-US" sz="2400" b="1" dirty="0"/>
              <a:t>the phrase “pooled testing” did not engender trust – </a:t>
            </a:r>
            <a:r>
              <a:rPr lang="en-US" sz="2400" dirty="0"/>
              <a:t>parents were led to believe that their students would be kept out of school. They equated the word “pooled” to “random” which sounded inaccurate and inefficient</a:t>
            </a:r>
          </a:p>
          <a:p>
            <a:pPr lvl="1"/>
            <a:r>
              <a:rPr lang="en-US" sz="2400" b="1" dirty="0"/>
              <a:t>Using the phrase “Routine COVID Safety Checks” </a:t>
            </a:r>
            <a:r>
              <a:rPr lang="en-US" sz="2400" dirty="0"/>
              <a:t>produced positive reactions from the focus group. Participants found that this phrase </a:t>
            </a:r>
            <a:r>
              <a:rPr lang="en-US" sz="2400" b="1" dirty="0"/>
              <a:t>promoted the welfare of students and was less intimidating than being “tested” each week</a:t>
            </a:r>
            <a:endParaRPr lang="en-US" sz="2400" dirty="0"/>
          </a:p>
          <a:p>
            <a:pPr lvl="2"/>
            <a:r>
              <a:rPr lang="en-US" dirty="0"/>
              <a:t>Parent facing materials (parent letter, consent form) use this phrase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1465F-59C8-4CC9-AD67-501D3F13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7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3420-D944-4CD2-A942-8178E971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services included in COVID-19 Testing Program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DD98F-163F-40C0-BF13-7C73E5CEC1C0}"/>
              </a:ext>
            </a:extLst>
          </p:cNvPr>
          <p:cNvSpPr/>
          <p:nvPr/>
        </p:nvSpPr>
        <p:spPr>
          <a:xfrm>
            <a:off x="467591" y="1298864"/>
            <a:ext cx="3609110" cy="75264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Symptomatic Testing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57870-E59F-4712-AB73-361370B7BAEA}"/>
              </a:ext>
            </a:extLst>
          </p:cNvPr>
          <p:cNvSpPr/>
          <p:nvPr/>
        </p:nvSpPr>
        <p:spPr>
          <a:xfrm>
            <a:off x="4291446" y="1298864"/>
            <a:ext cx="3609110" cy="75264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“Test and Stay”</a:t>
            </a:r>
          </a:p>
          <a:p>
            <a:pPr algn="ctr"/>
            <a:r>
              <a:rPr lang="en-US" sz="1600" i="1"/>
              <a:t>Close contact testing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C97F77-B530-4ACB-A150-C6B8ED0F854A}"/>
              </a:ext>
            </a:extLst>
          </p:cNvPr>
          <p:cNvSpPr/>
          <p:nvPr/>
        </p:nvSpPr>
        <p:spPr>
          <a:xfrm>
            <a:off x="8115300" y="1298864"/>
            <a:ext cx="3609112" cy="76008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Routine COVID Pooled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817F2-AB4F-49E2-B665-36B40BAA172C}"/>
              </a:ext>
            </a:extLst>
          </p:cNvPr>
          <p:cNvSpPr/>
          <p:nvPr/>
        </p:nvSpPr>
        <p:spPr>
          <a:xfrm>
            <a:off x="467590" y="2051504"/>
            <a:ext cx="3609111" cy="41934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For when individuals present symptoms while at school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; individuals should not go to school if experiencing symptoms while at home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Samples are collected at school using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the BinaxNOW rapid antigen test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Those testing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negative with isolated/mild symptoms can stay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 school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1211CD-B81F-424E-8671-ED0501C4CA5A}"/>
              </a:ext>
            </a:extLst>
          </p:cNvPr>
          <p:cNvSpPr/>
          <p:nvPr/>
        </p:nvSpPr>
        <p:spPr>
          <a:xfrm>
            <a:off x="4291445" y="2051504"/>
            <a:ext cx="3609111" cy="4185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45720" rtlCol="0" anchor="t" anchorCtr="0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For when individuals are in close contact with a COVID-19 positive individual while at school.</a:t>
            </a:r>
            <a:endParaRPr lang="en-US" dirty="0">
              <a:solidFill>
                <a:schemeClr val="bg2">
                  <a:lumMod val="10000"/>
                </a:schemeClr>
              </a:solidFill>
              <a:cs typeface="Segoe U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Samples are collected at school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using the BinaxNOW rapid antigen test </a:t>
            </a:r>
            <a:endParaRPr lang="en-US" b="1" dirty="0">
              <a:solidFill>
                <a:schemeClr val="bg2">
                  <a:lumMod val="10000"/>
                </a:schemeClr>
              </a:solidFill>
              <a:cs typeface="Segoe U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Tests are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administered daily for at least five days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from the date of exposure</a:t>
            </a:r>
            <a:endParaRPr lang="en-US" dirty="0">
              <a:solidFill>
                <a:schemeClr val="bg2">
                  <a:lumMod val="10000"/>
                </a:schemeClr>
              </a:solidFill>
              <a:cs typeface="Segoe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B39FD6-0110-4D34-A70A-C370AB117DEB}"/>
              </a:ext>
            </a:extLst>
          </p:cNvPr>
          <p:cNvSpPr/>
          <p:nvPr/>
        </p:nvSpPr>
        <p:spPr>
          <a:xfrm>
            <a:off x="8115299" y="2058950"/>
            <a:ext cx="3609111" cy="4185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45720" rtlCol="0" anchor="t" anchorCtr="0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Routine Pooled Testing and </a:t>
            </a:r>
            <a:r>
              <a:rPr lang="en-US" sz="1600" b="1" i="1" u="sng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School-Based</a:t>
            </a:r>
            <a:r>
              <a:rPr lang="en-US" sz="1600" b="1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Follow-Up Testing: 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samples are collected at school; If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a pool is 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positive, follow-up testing at school with </a:t>
            </a:r>
            <a:r>
              <a:rPr lang="en-US" sz="1600" b="1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either BinaxNOW and/or individual PCR testing as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Routine Pooled Testing and </a:t>
            </a:r>
            <a:r>
              <a:rPr lang="en-US" sz="1600" b="1" i="1" u="sng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Lab-Based</a:t>
            </a:r>
            <a:r>
              <a:rPr lang="en-US" sz="1600" b="1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Follow-Up Testing: 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samples are collected; If a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pool is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positive, </a:t>
            </a:r>
            <a:r>
              <a:rPr lang="en-US" sz="1600" b="1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individual Follow-Up testing occurs at the lab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, without a second sample collection</a:t>
            </a:r>
            <a:endParaRPr 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9AFE146-A7F1-44B4-AC05-492E579C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21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1DFB-F671-4D3B-824C-D7B643B1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notes on testing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C62E0-BA7B-42E0-B571-477F62D2F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CIC Health will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coordinate all three components of the COVID-19 testing program.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All support and logistical services provided by CIC Health (described in next slides) are available for any component of the program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Schools may participate in one, two, or all three components of the program, and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may add/subtract a component at any time during the program</a:t>
            </a:r>
          </a:p>
          <a:p>
            <a:pPr lvl="1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Example: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 school may start with only symptomatic testing but then add routine COVID pooled testing later</a:t>
            </a:r>
          </a:p>
          <a:p>
            <a:pPr lvl="1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CE4E6-FC6C-4898-8305-558250B8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06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338C-A0EA-4065-82AA-DBA1B27D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On-site support provided by CIC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BC0D-976D-4164-AFF1-61FA984EB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Segoe UI"/>
                <a:cs typeface="Segoe UI"/>
              </a:rPr>
              <a:t>CIC Health can provide </a:t>
            </a:r>
            <a:r>
              <a:rPr lang="en-US" sz="2400" b="1" dirty="0">
                <a:latin typeface="Segoe UI"/>
                <a:cs typeface="Segoe UI"/>
              </a:rPr>
              <a:t>on-site support for any component of the COVID-19 testing program</a:t>
            </a:r>
            <a:r>
              <a:rPr lang="en-US" sz="2400" dirty="0">
                <a:latin typeface="Segoe UI"/>
                <a:cs typeface="Segoe UI"/>
              </a:rPr>
              <a:t> </a:t>
            </a:r>
            <a:r>
              <a:rPr lang="en-US" sz="2400" b="1" dirty="0">
                <a:latin typeface="Segoe UI"/>
                <a:cs typeface="Segoe UI"/>
              </a:rPr>
              <a:t>at no cost to schools.</a:t>
            </a:r>
          </a:p>
          <a:p>
            <a:r>
              <a:rPr lang="en-US" sz="2400" dirty="0">
                <a:latin typeface="Segoe UI"/>
                <a:cs typeface="Segoe UI"/>
              </a:rPr>
              <a:t>This support includes:</a:t>
            </a:r>
          </a:p>
          <a:p>
            <a:pPr lvl="1"/>
            <a:r>
              <a:rPr lang="en-US" sz="2000" b="1" dirty="0">
                <a:latin typeface="Segoe UI"/>
                <a:cs typeface="Segoe UI"/>
              </a:rPr>
              <a:t>District-level program coordinator: </a:t>
            </a:r>
            <a:r>
              <a:rPr lang="en-US" sz="2000" dirty="0">
                <a:latin typeface="Segoe UI"/>
                <a:cs typeface="Segoe UI"/>
              </a:rPr>
              <a:t>an individual stationed at the district-level that would oversee and coordinate aspects of the COVID-19 testing programs across all school</a:t>
            </a:r>
            <a:endParaRPr lang="en-US" sz="2000" b="1" dirty="0">
              <a:latin typeface="Segoe UI"/>
              <a:cs typeface="Segoe UI"/>
            </a:endParaRPr>
          </a:p>
          <a:p>
            <a:pPr lvl="1"/>
            <a:r>
              <a:rPr lang="en-US" sz="2000" b="1" dirty="0">
                <a:latin typeface="Segoe UI"/>
                <a:cs typeface="Segoe UI"/>
              </a:rPr>
              <a:t>Onsite test specimen collectors and/or observers</a:t>
            </a:r>
            <a:r>
              <a:rPr lang="en-US" sz="2000" dirty="0">
                <a:latin typeface="Segoe UI"/>
                <a:cs typeface="Segoe UI"/>
              </a:rPr>
              <a:t>: trained professionals to collect specimens and/or observe self-collection by students and staff </a:t>
            </a:r>
            <a:endParaRPr lang="en-US" sz="2000" dirty="0"/>
          </a:p>
          <a:p>
            <a:pPr lvl="1"/>
            <a:r>
              <a:rPr lang="en-US" sz="2000" b="1" dirty="0">
                <a:latin typeface="Segoe UI"/>
                <a:cs typeface="Segoe UI"/>
              </a:rPr>
              <a:t>Onsite testing coordinator/program coordinator</a:t>
            </a:r>
            <a:r>
              <a:rPr lang="en-US" sz="2000" dirty="0">
                <a:latin typeface="Segoe UI"/>
                <a:cs typeface="Segoe UI"/>
              </a:rPr>
              <a:t>: an individual to support the onsite management and operations of the COVID-19 testing program (i.e., managing the ordering process for BinaxNOW, assigning individuals to routine COVID pooled testing, support identifying close contacts)</a:t>
            </a:r>
          </a:p>
          <a:p>
            <a:r>
              <a:rPr lang="en-US" sz="2400" b="1" i="1" dirty="0">
                <a:latin typeface="Segoe UI"/>
                <a:cs typeface="Segoe UI"/>
              </a:rPr>
              <a:t>Districts will coordinate with CIC Health to request and manage these services </a:t>
            </a:r>
            <a:endParaRPr lang="en-US" sz="24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D85C4-E1B1-42F1-AF5F-FB551888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873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DESE-231-72920</_dlc_DocId>
    <_dlc_DocIdUrl xmlns="733efe1c-5bbe-4968-87dc-d400e65c879f">
      <Url>https://sharepoint.doemass.org/ese/webteam/cps/_layouts/DocIdRedir.aspx?ID=DESE-231-72920</Url>
      <Description>DESE-231-72920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E2849-135A-4223-95D9-54FD982AF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0237B6-0C05-463C-9E8B-BA5823F40B9A}">
  <ds:schemaRefs>
    <ds:schemaRef ds:uri="http://purl.org/dc/elements/1.1/"/>
    <ds:schemaRef ds:uri="http://schemas.microsoft.com/office/2006/metadata/properties"/>
    <ds:schemaRef ds:uri="733efe1c-5bbe-4968-87dc-d400e65c879f"/>
    <ds:schemaRef ds:uri="0a4e05da-b9bc-4326-ad73-01ef31b9556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878065-3602-4035-A1B5-FCF62F090F3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B825025-BDDA-40A6-97D8-0999E78A45AB}">
  <ds:schemaRefs>
    <ds:schemaRef ds:uri="0a4e05da-b9bc-4326-ad73-01ef31b95567"/>
    <ds:schemaRef ds:uri="733efe1c-5bbe-4968-87dc-d400e65c87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1777</Words>
  <Application>Microsoft Office PowerPoint</Application>
  <PresentationFormat>Widescreen</PresentationFormat>
  <Paragraphs>174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等线</vt:lpstr>
      <vt:lpstr>Arial</vt:lpstr>
      <vt:lpstr>Calibri</vt:lpstr>
      <vt:lpstr>Courier New</vt:lpstr>
      <vt:lpstr>Quattrocento Sans</vt:lpstr>
      <vt:lpstr>Segoe</vt:lpstr>
      <vt:lpstr>Segoe SemiBold</vt:lpstr>
      <vt:lpstr>Segoe UI</vt:lpstr>
      <vt:lpstr>Segoe UI Semibold</vt:lpstr>
      <vt:lpstr>Wingdings</vt:lpstr>
      <vt:lpstr>ESE​​</vt:lpstr>
      <vt:lpstr>think-cell Slide</vt:lpstr>
      <vt:lpstr>SY21-22 COVID-19 Testing Webinar</vt:lpstr>
      <vt:lpstr>Today’s presentation</vt:lpstr>
      <vt:lpstr>CONTENTS</vt:lpstr>
      <vt:lpstr>SY21-22 Testing Program</vt:lpstr>
      <vt:lpstr>Overview of SY 21-22 testing program</vt:lpstr>
      <vt:lpstr>Routine COVID Pooled Testing</vt:lpstr>
      <vt:lpstr>Testing services included in COVID-19 Testing Program </vt:lpstr>
      <vt:lpstr>Additional notes on testing services</vt:lpstr>
      <vt:lpstr>On-site support provided by CIC Health</vt:lpstr>
      <vt:lpstr>Additional logistical support provided by CIC Health</vt:lpstr>
      <vt:lpstr>Testing software portal</vt:lpstr>
      <vt:lpstr>COVID-19 Testing Program: Getting Started</vt:lpstr>
      <vt:lpstr>COVID-19 Testing Program: Consent forms</vt:lpstr>
      <vt:lpstr>Shah Family Foundation</vt:lpstr>
      <vt:lpstr>Contact Us!</vt:lpstr>
      <vt:lpstr>Vaccine Clinics</vt:lpstr>
      <vt:lpstr>Scheduling school vaccine clinics</vt:lpstr>
      <vt:lpstr>Logistics of school vaccine clinics</vt:lpstr>
      <vt:lpstr>Next Steps</vt:lpstr>
      <vt:lpstr>Next steps</vt:lpstr>
      <vt:lpstr>Next Steps</vt:lpstr>
      <vt:lpstr>Additional Support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SY22 COVID-19 Testing Program Webinar Slides, August 11, 2021</dc:title>
  <dc:creator>DESE</dc:creator>
  <cp:lastModifiedBy>Zou, Dong (EOE)</cp:lastModifiedBy>
  <cp:revision>4</cp:revision>
  <dcterms:created xsi:type="dcterms:W3CDTF">2020-08-17T18:45:14Z</dcterms:created>
  <dcterms:modified xsi:type="dcterms:W3CDTF">2021-08-11T14:39:02Z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Aug 11 2021</vt:lpwstr>
  </property>
</Properties>
</file>