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6" r:id="rId6"/>
  </p:sldMasterIdLst>
  <p:notesMasterIdLst>
    <p:notesMasterId r:id="rId22"/>
  </p:notesMasterIdLst>
  <p:handoutMasterIdLst>
    <p:handoutMasterId r:id="rId23"/>
  </p:handoutMasterIdLst>
  <p:sldIdLst>
    <p:sldId id="277" r:id="rId7"/>
    <p:sldId id="338" r:id="rId8"/>
    <p:sldId id="354" r:id="rId9"/>
    <p:sldId id="367" r:id="rId10"/>
    <p:sldId id="374" r:id="rId11"/>
    <p:sldId id="372" r:id="rId12"/>
    <p:sldId id="363" r:id="rId13"/>
    <p:sldId id="364" r:id="rId14"/>
    <p:sldId id="365" r:id="rId15"/>
    <p:sldId id="260" r:id="rId16"/>
    <p:sldId id="366" r:id="rId17"/>
    <p:sldId id="368" r:id="rId18"/>
    <p:sldId id="371" r:id="rId19"/>
    <p:sldId id="369" r:id="rId20"/>
    <p:sldId id="370" r:id="rId21"/>
  </p:sldIdLst>
  <p:sldSz cx="12192000" cy="6858000"/>
  <p:notesSz cx="7010400" cy="92964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338"/>
            <p14:sldId id="354"/>
            <p14:sldId id="367"/>
            <p14:sldId id="374"/>
            <p14:sldId id="372"/>
            <p14:sldId id="363"/>
            <p14:sldId id="364"/>
            <p14:sldId id="365"/>
            <p14:sldId id="260"/>
            <p14:sldId id="366"/>
            <p14:sldId id="368"/>
            <p14:sldId id="371"/>
            <p14:sldId id="369"/>
            <p14:sldId id="370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o, Lauren (DESE)" initials="WL(" lastIdx="18" clrIdx="0"/>
  <p:cmAuthor id="2" name="Johnston, Russell (DESE)" initials="J(" lastIdx="2" clrIdx="1"/>
  <p:cmAuthor id="3" name="eliza" initials="el" lastIdx="6" clrIdx="2"/>
  <p:cmAuthor id="4" name="Hay, Jeremiah (EHS)" initials="H(" lastIdx="9" clrIdx="3"/>
  <p:cmAuthor id="5" name="Larsen, Elizabeth (EHS)" initials="L(" lastIdx="1" clrIdx="4"/>
  <p:cmAuthor id="6" name="Hay, Jeremiah (EHS)" initials="HJ(" lastIdx="19" clrIdx="5"/>
  <p:cmAuthor id="7" name="Sean Burpoe" initials="SB" lastIdx="25" clrIdx="6"/>
  <p:cmAuthor id="8" name="Sean Burpoe" initials="SB [2]" lastIdx="1" clrIdx="7"/>
  <p:cmAuthor id="9" name="LaMontagne, Elizabeth (GOV)" initials="LE(" lastIdx="14" clrIdx="8"/>
  <p:cmAuthor id="10" name="Larsen, Elizabeth (EHS)" initials="LE(" lastIdx="28" clrIdx="9"/>
  <p:cmAuthor id="11" name="Jeremiah Hay" initials="JH" lastIdx="16" clrIdx="10"/>
  <p:cmAuthor id="12" name="Burpoe, Sean (EHS)" initials="BS(" lastIdx="8" clrIdx="11">
    <p:extLst>
      <p:ext uri="{19B8F6BF-5375-455C-9EA6-DF929625EA0E}">
        <p15:presenceInfo xmlns:p15="http://schemas.microsoft.com/office/powerpoint/2012/main" userId="Burpoe, Sean (EHS)" providerId="None"/>
      </p:ext>
    </p:extLst>
  </p:cmAuthor>
  <p:cmAuthor id="13" name="Burpoe, Sean (EHS)" initials="B(" lastIdx="3" clrIdx="12">
    <p:extLst>
      <p:ext uri="{19B8F6BF-5375-455C-9EA6-DF929625EA0E}">
        <p15:presenceInfo xmlns:p15="http://schemas.microsoft.com/office/powerpoint/2012/main" userId="S::sean.burpoe@mass.gov::8ac0b20a-7813-464f-a29c-2da0cb7f6a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791C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FADF82-14E5-41AA-AC15-978EB94C7ABB}" v="282" dt="2021-09-02T16:57:12.0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85" autoAdjust="0"/>
  </p:normalViewPr>
  <p:slideViewPr>
    <p:cSldViewPr snapToGrid="0">
      <p:cViewPr varScale="1">
        <p:scale>
          <a:sx n="81" d="100"/>
          <a:sy n="81" d="100"/>
        </p:scale>
        <p:origin x="108" y="3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s, Jacqueline (DESE)" userId="aa37f990-0fff-42a8-b528-76ed07452333" providerId="ADAL" clId="{03FADF82-14E5-41AA-AC15-978EB94C7ABB}"/>
    <pc:docChg chg="undo custSel modSld addMainMaster modMainMaster">
      <pc:chgData name="Reis, Jacqueline (DESE)" userId="aa37f990-0fff-42a8-b528-76ed07452333" providerId="ADAL" clId="{03FADF82-14E5-41AA-AC15-978EB94C7ABB}" dt="2021-09-02T17:03:46.578" v="566" actId="6938"/>
      <pc:docMkLst>
        <pc:docMk/>
      </pc:docMkLst>
      <pc:sldChg chg="modSp mod">
        <pc:chgData name="Reis, Jacqueline (DESE)" userId="aa37f990-0fff-42a8-b528-76ed07452333" providerId="ADAL" clId="{03FADF82-14E5-41AA-AC15-978EB94C7ABB}" dt="2021-09-02T16:57:12.094" v="564" actId="962"/>
        <pc:sldMkLst>
          <pc:docMk/>
          <pc:sldMk cId="292989643" sldId="371"/>
        </pc:sldMkLst>
        <pc:picChg chg="mod">
          <ac:chgData name="Reis, Jacqueline (DESE)" userId="aa37f990-0fff-42a8-b528-76ed07452333" providerId="ADAL" clId="{03FADF82-14E5-41AA-AC15-978EB94C7ABB}" dt="2021-09-02T16:57:12.094" v="564" actId="962"/>
          <ac:picMkLst>
            <pc:docMk/>
            <pc:sldMk cId="292989643" sldId="371"/>
            <ac:picMk id="5" creationId="{6D97E128-50D1-434A-8C57-A6B227FF6A7E}"/>
          </ac:picMkLst>
        </pc:picChg>
      </pc:sldChg>
      <pc:sldChg chg="addSp delSp modSp mod">
        <pc:chgData name="Reis, Jacqueline (DESE)" userId="aa37f990-0fff-42a8-b528-76ed07452333" providerId="ADAL" clId="{03FADF82-14E5-41AA-AC15-978EB94C7ABB}" dt="2021-09-02T16:57:24.328" v="565" actId="33553"/>
        <pc:sldMkLst>
          <pc:docMk/>
          <pc:sldMk cId="1269581058" sldId="374"/>
        </pc:sldMkLst>
        <pc:spChg chg="mod">
          <ac:chgData name="Reis, Jacqueline (DESE)" userId="aa37f990-0fff-42a8-b528-76ed07452333" providerId="ADAL" clId="{03FADF82-14E5-41AA-AC15-978EB94C7ABB}" dt="2021-09-02T16:57:24.328" v="565" actId="33553"/>
          <ac:spMkLst>
            <pc:docMk/>
            <pc:sldMk cId="1269581058" sldId="374"/>
            <ac:spMk id="3" creationId="{2F9D469C-E5F8-4594-A4FE-B50D51E1389A}"/>
          </ac:spMkLst>
        </pc:spChg>
        <pc:spChg chg="add del mod">
          <ac:chgData name="Reis, Jacqueline (DESE)" userId="aa37f990-0fff-42a8-b528-76ed07452333" providerId="ADAL" clId="{03FADF82-14E5-41AA-AC15-978EB94C7ABB}" dt="2021-09-02T16:54:59.704" v="279" actId="33699"/>
          <ac:spMkLst>
            <pc:docMk/>
            <pc:sldMk cId="1269581058" sldId="374"/>
            <ac:spMk id="4" creationId="{964776E3-2C45-4F73-9EC6-83EA3D1EC3A4}"/>
          </ac:spMkLst>
        </pc:spChg>
      </pc:sldChg>
      <pc:sldMasterChg chg="new mod addSldLayout">
        <pc:chgData name="Reis, Jacqueline (DESE)" userId="aa37f990-0fff-42a8-b528-76ed07452333" providerId="ADAL" clId="{03FADF82-14E5-41AA-AC15-978EB94C7ABB}" dt="2021-09-02T17:03:46.578" v="566" actId="6938"/>
        <pc:sldMasterMkLst>
          <pc:docMk/>
          <pc:sldMasterMk cId="971616390" sldId="2147483666"/>
        </pc:sldMasterMkLst>
        <pc:sldLayoutChg chg="new replId">
          <pc:chgData name="Reis, Jacqueline (DESE)" userId="aa37f990-0fff-42a8-b528-76ed07452333" providerId="ADAL" clId="{03FADF82-14E5-41AA-AC15-978EB94C7ABB}" dt="2021-09-02T17:03:46.578" v="566" actId="6938"/>
          <pc:sldLayoutMkLst>
            <pc:docMk/>
            <pc:sldMasterMk cId="971616390" sldId="2147483666"/>
            <pc:sldLayoutMk cId="3713088753" sldId="2147483667"/>
          </pc:sldLayoutMkLst>
        </pc:sldLayoutChg>
        <pc:sldLayoutChg chg="new replId">
          <pc:chgData name="Reis, Jacqueline (DESE)" userId="aa37f990-0fff-42a8-b528-76ed07452333" providerId="ADAL" clId="{03FADF82-14E5-41AA-AC15-978EB94C7ABB}" dt="2021-09-02T17:03:46.578" v="566" actId="6938"/>
          <pc:sldLayoutMkLst>
            <pc:docMk/>
            <pc:sldMasterMk cId="971616390" sldId="2147483666"/>
            <pc:sldLayoutMk cId="3706867439" sldId="2147483668"/>
          </pc:sldLayoutMkLst>
        </pc:sldLayoutChg>
        <pc:sldLayoutChg chg="new replId">
          <pc:chgData name="Reis, Jacqueline (DESE)" userId="aa37f990-0fff-42a8-b528-76ed07452333" providerId="ADAL" clId="{03FADF82-14E5-41AA-AC15-978EB94C7ABB}" dt="2021-09-02T17:03:46.578" v="566" actId="6938"/>
          <pc:sldLayoutMkLst>
            <pc:docMk/>
            <pc:sldMasterMk cId="971616390" sldId="2147483666"/>
            <pc:sldLayoutMk cId="2291559825" sldId="2147483669"/>
          </pc:sldLayoutMkLst>
        </pc:sldLayoutChg>
        <pc:sldLayoutChg chg="new replId">
          <pc:chgData name="Reis, Jacqueline (DESE)" userId="aa37f990-0fff-42a8-b528-76ed07452333" providerId="ADAL" clId="{03FADF82-14E5-41AA-AC15-978EB94C7ABB}" dt="2021-09-02T17:03:46.578" v="566" actId="6938"/>
          <pc:sldLayoutMkLst>
            <pc:docMk/>
            <pc:sldMasterMk cId="971616390" sldId="2147483666"/>
            <pc:sldLayoutMk cId="1153623441" sldId="2147483670"/>
          </pc:sldLayoutMkLst>
        </pc:sldLayoutChg>
        <pc:sldLayoutChg chg="new replId">
          <pc:chgData name="Reis, Jacqueline (DESE)" userId="aa37f990-0fff-42a8-b528-76ed07452333" providerId="ADAL" clId="{03FADF82-14E5-41AA-AC15-978EB94C7ABB}" dt="2021-09-02T17:03:46.578" v="566" actId="6938"/>
          <pc:sldLayoutMkLst>
            <pc:docMk/>
            <pc:sldMasterMk cId="971616390" sldId="2147483666"/>
            <pc:sldLayoutMk cId="961332033" sldId="2147483671"/>
          </pc:sldLayoutMkLst>
        </pc:sldLayoutChg>
        <pc:sldLayoutChg chg="new replId">
          <pc:chgData name="Reis, Jacqueline (DESE)" userId="aa37f990-0fff-42a8-b528-76ed07452333" providerId="ADAL" clId="{03FADF82-14E5-41AA-AC15-978EB94C7ABB}" dt="2021-09-02T17:03:46.578" v="566" actId="6938"/>
          <pc:sldLayoutMkLst>
            <pc:docMk/>
            <pc:sldMasterMk cId="971616390" sldId="2147483666"/>
            <pc:sldLayoutMk cId="2598229876" sldId="2147483672"/>
          </pc:sldLayoutMkLst>
        </pc:sldLayoutChg>
        <pc:sldLayoutChg chg="new replId">
          <pc:chgData name="Reis, Jacqueline (DESE)" userId="aa37f990-0fff-42a8-b528-76ed07452333" providerId="ADAL" clId="{03FADF82-14E5-41AA-AC15-978EB94C7ABB}" dt="2021-09-02T17:03:46.578" v="566" actId="6938"/>
          <pc:sldLayoutMkLst>
            <pc:docMk/>
            <pc:sldMasterMk cId="971616390" sldId="2147483666"/>
            <pc:sldLayoutMk cId="973239366" sldId="2147483673"/>
          </pc:sldLayoutMkLst>
        </pc:sldLayoutChg>
        <pc:sldLayoutChg chg="new replId">
          <pc:chgData name="Reis, Jacqueline (DESE)" userId="aa37f990-0fff-42a8-b528-76ed07452333" providerId="ADAL" clId="{03FADF82-14E5-41AA-AC15-978EB94C7ABB}" dt="2021-09-02T17:03:46.578" v="566" actId="6938"/>
          <pc:sldLayoutMkLst>
            <pc:docMk/>
            <pc:sldMasterMk cId="971616390" sldId="2147483666"/>
            <pc:sldLayoutMk cId="247836162" sldId="2147483674"/>
          </pc:sldLayoutMkLst>
        </pc:sldLayoutChg>
        <pc:sldLayoutChg chg="new replId">
          <pc:chgData name="Reis, Jacqueline (DESE)" userId="aa37f990-0fff-42a8-b528-76ed07452333" providerId="ADAL" clId="{03FADF82-14E5-41AA-AC15-978EB94C7ABB}" dt="2021-09-02T17:03:46.578" v="566" actId="6938"/>
          <pc:sldLayoutMkLst>
            <pc:docMk/>
            <pc:sldMasterMk cId="971616390" sldId="2147483666"/>
            <pc:sldLayoutMk cId="4262596476" sldId="2147483675"/>
          </pc:sldLayoutMkLst>
        </pc:sldLayoutChg>
        <pc:sldLayoutChg chg="new replId">
          <pc:chgData name="Reis, Jacqueline (DESE)" userId="aa37f990-0fff-42a8-b528-76ed07452333" providerId="ADAL" clId="{03FADF82-14E5-41AA-AC15-978EB94C7ABB}" dt="2021-09-02T17:03:46.578" v="566" actId="6938"/>
          <pc:sldLayoutMkLst>
            <pc:docMk/>
            <pc:sldMasterMk cId="971616390" sldId="2147483666"/>
            <pc:sldLayoutMk cId="3476256108" sldId="2147483676"/>
          </pc:sldLayoutMkLst>
        </pc:sldLayoutChg>
        <pc:sldLayoutChg chg="new replId">
          <pc:chgData name="Reis, Jacqueline (DESE)" userId="aa37f990-0fff-42a8-b528-76ed07452333" providerId="ADAL" clId="{03FADF82-14E5-41AA-AC15-978EB94C7ABB}" dt="2021-09-02T17:03:46.578" v="566" actId="6938"/>
          <pc:sldLayoutMkLst>
            <pc:docMk/>
            <pc:sldMasterMk cId="971616390" sldId="2147483666"/>
            <pc:sldLayoutMk cId="1368955907" sldId="2147483677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2021/9/2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2021/9/2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351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Russell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444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Lauren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213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757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666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850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344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856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31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72010-890F-40DE-8876-5FAF03D43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2A2092-1305-448A-8C3F-97C2002B8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1C515-5667-4D5D-AC4B-2AA996BB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1B7B-1A12-4F48-A3D3-B18C9CBF34B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7A1EB-B281-45B5-9419-5E612BB3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39765-E4BB-4EBA-9313-1F7C2EB62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0FE1-1C2E-432E-9EC7-D1EC6B54E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88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5D26B-BB0F-48C9-A11F-49597C2F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FD890-661E-4BE1-9A60-C75A4199A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EB1EA-478B-4767-9C49-CBCE4E45E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1B7B-1A12-4F48-A3D3-B18C9CBF34B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B21BA-187D-458E-AD49-69C2DE6D5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5230C-6DAB-4FB1-8C92-64F39215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0FE1-1C2E-432E-9EC7-D1EC6B54E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67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FEB9E-5DD2-4E51-B80B-EC8600D7F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85A6F-40F1-4B42-8786-AD24AEA49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2C8EB-AC5A-4CE7-AD89-531088CA0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1B7B-1A12-4F48-A3D3-B18C9CBF34B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1F8DE-8068-439A-AC6D-2C61BFAF3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65017-D051-4E0D-92DF-DEF115567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0FE1-1C2E-432E-9EC7-D1EC6B54E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59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CFA95-4503-4067-9107-863A9690A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8AAAB-A0D8-421E-8D93-77F93F65D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E4235-9C2C-4D53-AB4E-ECF858059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4BB2A-B551-40F6-A1CD-85C8A80F5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1B7B-1A12-4F48-A3D3-B18C9CBF34B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D791C-DDC1-4056-96C2-AC751137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D2438-4DDA-4B46-AEF1-88794F27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0FE1-1C2E-432E-9EC7-D1EC6B54E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23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EDDAE-7D39-46EE-8F9A-A236F38B7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744D7-1E40-4B38-9018-B312A30B3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B7C54-5383-4F29-9CD2-0777D4482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688A6B-6AB2-4711-8727-05D9824376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CD5976-562F-4190-9261-ED9D70A883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8398D4-5AEA-4619-824D-DC44C4036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1B7B-1A12-4F48-A3D3-B18C9CBF34B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B51916-64B8-4DED-BF9B-C64BDCA64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E55464-062A-4D3C-B238-40748575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0FE1-1C2E-432E-9EC7-D1EC6B54E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32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70E6F-A3C8-43E6-B3A6-916F8F737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543E78-2122-4930-AB8D-835FFD02F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1B7B-1A12-4F48-A3D3-B18C9CBF34B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26DDE0-CC3F-4D8F-9E50-E3CC8F3A8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68C4C-0EE5-49BA-A792-08A24F07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0FE1-1C2E-432E-9EC7-D1EC6B54E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29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A0E5A2-2C0C-4657-B1ED-1FCDD1747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1B7B-1A12-4F48-A3D3-B18C9CBF34B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D4D54A-2CA3-42CF-BED8-9BB4BE05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4FD52-82A8-42EE-9804-C5CC1C0FC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0FE1-1C2E-432E-9EC7-D1EC6B54E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39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8FDC-3316-4DFE-8582-1E62BC7DA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C3D4F-2823-40EF-B8CA-3F3DB5CBB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5A01A-BD7B-4388-B37E-A2373A01E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B92BE-3556-42D1-BF6F-D493DE83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1B7B-1A12-4F48-A3D3-B18C9CBF34B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08B34-B120-49D1-99D1-69D52544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B8CAA-BC51-460A-9A1C-877C3BC47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0FE1-1C2E-432E-9EC7-D1EC6B54E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388C7-FBBA-40B8-8141-25FA84F4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68EFA3-B0A5-46C2-A8BC-70A96F7B7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D5D2A-D50D-4A0D-8D0E-AA6DD4EEF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C0388-64DC-4A2C-80F4-18CB1C9EB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1B7B-1A12-4F48-A3D3-B18C9CBF34B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DC8BE-C830-4904-BDD3-255A31412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68193-2DD7-41C5-8FC3-39EBEB9B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0FE1-1C2E-432E-9EC7-D1EC6B54E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96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DC904-98E6-4378-AF49-B46DA9D94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F0F2B-253D-4095-B847-A8B27F9EB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FFDE1-DAA6-47CF-BE18-64411EA08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1B7B-1A12-4F48-A3D3-B18C9CBF34B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F1F1C-29F0-4578-8FAD-AD3F45F57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E8FBF-DAAE-4247-955C-7435F1E08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0FE1-1C2E-432E-9EC7-D1EC6B54E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56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550D89-8F40-47A6-9461-C1F8C759B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F2ACAB-29C4-45A1-A68C-F87499FDA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DB1CE-CF61-4AB3-B1FA-293D5563F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1B7B-1A12-4F48-A3D3-B18C9CBF34B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0E9C3-B4D5-4BB5-BAAC-F5F0AE72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6FDFE-0629-4FF1-8F7B-D79945592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0FE1-1C2E-432E-9EC7-D1EC6B54E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5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9C1D0482-B19A-495C-B41F-9F3B52B4C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DE727BA8-95B1-42A6-930E-3CA0AEB727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3311293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5" imgW="425" imgH="426" progId="TCLayout.ActiveDocument.1">
                  <p:embed/>
                </p:oleObj>
              </mc:Choice>
              <mc:Fallback>
                <p:oleObj name="think-cell Slide" r:id="rId15" imgW="425" imgH="42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DE727BA8-95B1-42A6-930E-3CA0AEB727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9/2/2021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36593E-5E10-4FA6-B9D1-EE032FEC7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838CF-4B9D-4856-A127-81F4E816B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1BEC1-F51E-4CF7-95F3-3763392C4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C1B7B-1A12-4F48-A3D3-B18C9CBF34B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C0C4F-5610-457B-A116-FE98AA6CF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4F7EF-2298-4D05-BB10-D0C56087B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A0FE1-1C2E-432E-9EC7-D1EC6B54E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1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urvey.alchemer.com/s3/6473918/SY22-Authorized-School-Application-COVID-19-Testing-Program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covid19/testing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1332" y="1950576"/>
            <a:ext cx="6309648" cy="1656272"/>
          </a:xfrm>
        </p:spPr>
        <p:txBody>
          <a:bodyPr/>
          <a:lstStyle/>
          <a:p>
            <a:r>
              <a:rPr lang="en-US" sz="3600" dirty="0">
                <a:latin typeface="+mj-lt"/>
                <a:cs typeface="Arial"/>
              </a:rPr>
              <a:t>Update on K-12 testing program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95260" y="3985260"/>
            <a:ext cx="385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September 1,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03</a:t>
            </a:r>
            <a:endParaRPr lang="zh-CN" altLang="en-US" sz="60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 descr="Recap of Pooled Testing Program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D0AFD2-1B95-417A-8608-AD39EE5AF1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0776" y="2329211"/>
            <a:ext cx="8257032" cy="1325563"/>
          </a:xfrm>
        </p:spPr>
        <p:txBody>
          <a:bodyPr/>
          <a:lstStyle/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Review of FAQs on testing and protocols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30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23408-B1B2-478D-954A-03AD9A2A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2 Support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F1C04-AF35-4B05-8EFF-DE34BA045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>
                <a:latin typeface="Segoe UI"/>
                <a:cs typeface="Segoe UI"/>
              </a:rPr>
              <a:t>When will I receive my on-site support services from CIC Health?</a:t>
            </a:r>
          </a:p>
          <a:p>
            <a:pPr lvl="1"/>
            <a:r>
              <a:rPr lang="en-US" sz="1800">
                <a:latin typeface="Segoe UI"/>
                <a:cs typeface="Segoe UI"/>
              </a:rPr>
              <a:t>To date, DESE/EHS have </a:t>
            </a:r>
            <a:r>
              <a:rPr lang="en-US" sz="1800" b="1">
                <a:latin typeface="Segoe UI"/>
                <a:cs typeface="Segoe UI"/>
              </a:rPr>
              <a:t>received over 530 applications </a:t>
            </a:r>
            <a:r>
              <a:rPr lang="en-US" sz="1800">
                <a:latin typeface="Segoe UI"/>
                <a:cs typeface="Segoe UI"/>
              </a:rPr>
              <a:t>to participate in a component of the Testing program, totaling over 2,000 schools enrolling over 800,000 students</a:t>
            </a:r>
          </a:p>
          <a:p>
            <a:pPr lvl="1"/>
            <a:r>
              <a:rPr lang="en-US" sz="1800">
                <a:latin typeface="Segoe UI"/>
                <a:cs typeface="Segoe UI"/>
              </a:rPr>
              <a:t>If you have applied to the program, </a:t>
            </a:r>
            <a:r>
              <a:rPr lang="en-US" sz="1800" b="1">
                <a:latin typeface="Segoe UI"/>
                <a:cs typeface="Segoe UI"/>
              </a:rPr>
              <a:t>you will hear from CIC Health within 48 hours</a:t>
            </a:r>
            <a:r>
              <a:rPr lang="en-US" sz="1800">
                <a:latin typeface="Segoe UI"/>
                <a:cs typeface="Segoe UI"/>
              </a:rPr>
              <a:t> with a welcome email. The </a:t>
            </a:r>
            <a:r>
              <a:rPr lang="en-US" sz="1800" b="1">
                <a:latin typeface="Segoe UI"/>
                <a:cs typeface="Segoe UI"/>
              </a:rPr>
              <a:t>email will include instructions </a:t>
            </a:r>
            <a:r>
              <a:rPr lang="en-US" sz="1800">
                <a:latin typeface="Segoe UI"/>
                <a:cs typeface="Segoe UI"/>
              </a:rPr>
              <a:t>on how to begin training and order BinaxNOW/eMed tests</a:t>
            </a:r>
          </a:p>
          <a:p>
            <a:pPr lvl="1"/>
            <a:r>
              <a:rPr lang="en-US" sz="1800">
                <a:latin typeface="Segoe UI"/>
                <a:cs typeface="Segoe UI"/>
              </a:rPr>
              <a:t>CIC Health is working hard to get </a:t>
            </a:r>
            <a:r>
              <a:rPr lang="en-US" sz="1800" b="1">
                <a:latin typeface="Segoe UI"/>
                <a:cs typeface="Segoe UI"/>
              </a:rPr>
              <a:t>all necessary supports in place to support districts/schools in their testing efforts.</a:t>
            </a:r>
          </a:p>
          <a:p>
            <a:pPr lvl="1"/>
            <a:r>
              <a:rPr lang="en-US" sz="1800">
                <a:latin typeface="Segoe UI"/>
                <a:cs typeface="Segoe UI"/>
              </a:rPr>
              <a:t>In rare cases, on-site support services (e.g., specimen collectors) </a:t>
            </a:r>
            <a:r>
              <a:rPr lang="en-US" sz="1800" b="1">
                <a:latin typeface="Segoe UI"/>
                <a:cs typeface="Segoe UI"/>
              </a:rPr>
              <a:t>may be delayed to start the school year.</a:t>
            </a:r>
            <a:r>
              <a:rPr lang="en-US" sz="1800">
                <a:latin typeface="Segoe UI"/>
                <a:cs typeface="Segoe UI"/>
              </a:rPr>
              <a:t> All schools that requested these services </a:t>
            </a:r>
            <a:r>
              <a:rPr lang="en-US" sz="1800" b="1">
                <a:latin typeface="Segoe UI"/>
                <a:cs typeface="Segoe UI"/>
              </a:rPr>
              <a:t>will receive them in the coming weeks.</a:t>
            </a:r>
          </a:p>
          <a:p>
            <a:pPr lvl="1"/>
            <a:r>
              <a:rPr lang="en-US" sz="1800">
                <a:latin typeface="Segoe UI"/>
                <a:cs typeface="Segoe UI"/>
              </a:rPr>
              <a:t>In cases where on-site services are delayed, </a:t>
            </a:r>
            <a:r>
              <a:rPr lang="en-US" sz="1800" b="1">
                <a:latin typeface="Segoe UI"/>
                <a:cs typeface="Segoe UI"/>
              </a:rPr>
              <a:t>districts/schools will have the tools </a:t>
            </a:r>
            <a:r>
              <a:rPr lang="en-US" sz="1800">
                <a:latin typeface="Segoe UI"/>
                <a:cs typeface="Segoe UI"/>
              </a:rPr>
              <a:t>– BinaxNOW tests, technology platform, pooled testing kits, and courier services – </a:t>
            </a:r>
            <a:r>
              <a:rPr lang="en-US" sz="1800" b="1">
                <a:latin typeface="Segoe UI"/>
                <a:cs typeface="Segoe UI"/>
              </a:rPr>
              <a:t>to conduct some testing if they wish to do so.</a:t>
            </a:r>
          </a:p>
          <a:p>
            <a:pPr lvl="1"/>
            <a:r>
              <a:rPr lang="en-US" sz="1800">
                <a:latin typeface="Segoe UI"/>
                <a:cs typeface="Segoe UI"/>
              </a:rPr>
              <a:t>If a school does not wish to begin testing until all on-site support services are in place, they may use the intervening time to </a:t>
            </a:r>
            <a:r>
              <a:rPr lang="en-US" sz="1800" b="1">
                <a:latin typeface="Segoe UI"/>
                <a:cs typeface="Segoe UI"/>
              </a:rPr>
              <a:t>build family buy-in and gather consents for the testing program.</a:t>
            </a:r>
          </a:p>
        </p:txBody>
      </p:sp>
    </p:spTree>
    <p:extLst>
      <p:ext uri="{BB962C8B-B14F-4D97-AF65-F5344CB8AC3E}">
        <p14:creationId xmlns:p14="http://schemas.microsoft.com/office/powerpoint/2010/main" val="2940585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04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 descr="Recap of Pooled Testing Program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D0AFD2-1B95-417A-8608-AD39EE5AF1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0776" y="2329211"/>
            <a:ext cx="8257032" cy="1325563"/>
          </a:xfrm>
        </p:spPr>
        <p:txBody>
          <a:bodyPr/>
          <a:lstStyle/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Shah Family Foundation resources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014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F2A1-03EB-4C94-BE91-E7808A2A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77" y="204281"/>
            <a:ext cx="10799321" cy="817123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3200" b="1" kern="1200" dirty="0">
                <a:latin typeface="+mj-lt"/>
                <a:ea typeface="+mj-ea"/>
                <a:cs typeface="+mj-cs"/>
              </a:rPr>
              <a:t>CovidEdTesting.com</a:t>
            </a:r>
            <a:endParaRPr lang="en-US" sz="3200" b="1" kern="1200" dirty="0">
              <a:latin typeface="+mj-lt"/>
              <a:cs typeface="Segoe UI Semi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CAA2B3-9293-450E-BC67-86A662C6D597}"/>
              </a:ext>
            </a:extLst>
          </p:cNvPr>
          <p:cNvSpPr txBox="1"/>
          <p:nvPr/>
        </p:nvSpPr>
        <p:spPr>
          <a:xfrm>
            <a:off x="838199" y="1335726"/>
            <a:ext cx="10515599" cy="42062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Testing 101, comms guides, examples, templates</a:t>
            </a:r>
          </a:p>
        </p:txBody>
      </p:sp>
      <p:pic>
        <p:nvPicPr>
          <p:cNvPr id="5" name="Picture 5" descr="Consent and Communications, Case Studies, Getting Started Guides&#10;">
            <a:extLst>
              <a:ext uri="{FF2B5EF4-FFF2-40B4-BE49-F238E27FC236}">
                <a16:creationId xmlns:a16="http://schemas.microsoft.com/office/drawing/2014/main" id="{6D97E128-50D1-434A-8C57-A6B227FF6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983" y="1863801"/>
            <a:ext cx="10238032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9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05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 descr="Recap of Pooled Testing Program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D0AFD2-1B95-417A-8608-AD39EE5AF1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0776" y="2329211"/>
            <a:ext cx="8257032" cy="1325563"/>
          </a:xfrm>
        </p:spPr>
        <p:txBody>
          <a:bodyPr/>
          <a:lstStyle/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Next steps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555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B8236-133A-49CD-A2EE-D3C18F728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A7D55-A6A9-4B8C-9C89-CBC070667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b="1" dirty="0">
                <a:latin typeface="Segoe UI"/>
                <a:cs typeface="Segoe UI"/>
              </a:rPr>
              <a:t>Complete the Authorized School Application and Statement of Assurances</a:t>
            </a:r>
          </a:p>
          <a:p>
            <a:pPr marL="793750" lvl="1" indent="-285750">
              <a:buFont typeface="Arial" charset="0"/>
              <a:buChar char="•"/>
            </a:pPr>
            <a:r>
              <a:rPr lang="en-US" sz="2400" dirty="0">
                <a:latin typeface="Segoe UI"/>
                <a:cs typeface="Segoe UI"/>
                <a:hlinkClick r:id="rId2"/>
              </a:rPr>
              <a:t>https://survey.alchemer.com/s3/6473918/SY22-Authorized-School-Application-COVID-19-Testing-Program</a:t>
            </a:r>
            <a:r>
              <a:rPr lang="en-US" sz="2400" dirty="0">
                <a:latin typeface="Segoe UI"/>
                <a:cs typeface="Segoe UI"/>
              </a:rPr>
              <a:t> </a:t>
            </a:r>
            <a:endParaRPr lang="en-US" sz="2400" dirty="0">
              <a:cs typeface="Segoe UI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latin typeface="Segoe UI"/>
                <a:cs typeface="Segoe UI"/>
              </a:rPr>
              <a:t>If needed, </a:t>
            </a:r>
            <a:r>
              <a:rPr lang="en-US" sz="2800" b="1" dirty="0">
                <a:latin typeface="Segoe UI"/>
                <a:cs typeface="Segoe UI"/>
              </a:rPr>
              <a:t>request eMed at home tests or BinaxNOW through the forms provided by CIC Health.</a:t>
            </a:r>
          </a:p>
          <a:p>
            <a:pPr marL="793750" lvl="1" indent="-285750">
              <a:buFont typeface="Arial" charset="0"/>
              <a:buChar char="•"/>
            </a:pPr>
            <a:r>
              <a:rPr lang="en-US" sz="2400" dirty="0">
                <a:latin typeface="Segoe UI"/>
                <a:cs typeface="Segoe UI"/>
              </a:rPr>
              <a:t>The BinaxNOW order form was </a:t>
            </a:r>
            <a:r>
              <a:rPr lang="en-US" sz="2400" b="1" dirty="0">
                <a:latin typeface="Segoe UI"/>
                <a:cs typeface="Segoe UI"/>
              </a:rPr>
              <a:t>provided in the welcome email</a:t>
            </a:r>
            <a:r>
              <a:rPr lang="en-US" sz="2400" dirty="0">
                <a:latin typeface="Segoe UI"/>
                <a:cs typeface="Segoe UI"/>
              </a:rPr>
              <a:t> you received from CIC Health.</a:t>
            </a:r>
          </a:p>
          <a:p>
            <a:pPr marL="793750" lvl="1" indent="-285750">
              <a:buFont typeface="Arial" charset="0"/>
              <a:buChar char="•"/>
            </a:pPr>
            <a:r>
              <a:rPr lang="en-US" sz="2400" dirty="0">
                <a:latin typeface="Segoe UI"/>
                <a:cs typeface="Segoe UI"/>
              </a:rPr>
              <a:t>The eMed form will be </a:t>
            </a:r>
            <a:r>
              <a:rPr lang="en-US" sz="2400" b="1" dirty="0">
                <a:latin typeface="Segoe UI"/>
                <a:cs typeface="Segoe UI"/>
              </a:rPr>
              <a:t>circulated by CIC Health in an email this afternoon</a:t>
            </a:r>
            <a:r>
              <a:rPr lang="en-US" sz="2400" dirty="0">
                <a:latin typeface="Segoe UI"/>
                <a:cs typeface="Segoe UI"/>
              </a:rPr>
              <a:t>.</a:t>
            </a:r>
          </a:p>
          <a:p>
            <a:pPr marL="793750" lvl="1" indent="-285750">
              <a:buFont typeface="Arial" charset="0"/>
              <a:buChar char="•"/>
            </a:pPr>
            <a:r>
              <a:rPr lang="en-US" sz="2400" dirty="0">
                <a:latin typeface="Segoe UI"/>
                <a:cs typeface="Segoe UI"/>
              </a:rPr>
              <a:t>CIC will circulate both forms periodically to ensure that districts have access to them.</a:t>
            </a:r>
            <a:endParaRPr lang="en-US" sz="2400" dirty="0">
              <a:cs typeface="Segoe UI"/>
            </a:endParaRPr>
          </a:p>
          <a:p>
            <a:pPr marL="793750" lvl="1" indent="-285750">
              <a:buFont typeface="Arial" charset="0"/>
              <a:buChar char="•"/>
            </a:pPr>
            <a:endParaRPr lang="en-US" sz="2400" b="1" dirty="0">
              <a:cs typeface="Segoe UI"/>
            </a:endParaRPr>
          </a:p>
          <a:p>
            <a:pPr marL="793750" lvl="1" indent="-285750">
              <a:buFont typeface="Arial" charset="0"/>
              <a:buChar char="•"/>
            </a:pPr>
            <a:endParaRPr lang="en-US" sz="2400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53394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69EA1-58B4-4443-886E-6075610B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FC8D810-9E23-48E7-AB20-A1927ACE830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53713" y="2341808"/>
            <a:ext cx="3241625" cy="3799267"/>
          </a:xfrm>
        </p:spPr>
        <p:txBody>
          <a:bodyPr/>
          <a:lstStyle/>
          <a:p>
            <a:r>
              <a:rPr lang="en-US" sz="2000" b="1" dirty="0"/>
              <a:t>Ross Wilson, </a:t>
            </a:r>
            <a:r>
              <a:rPr lang="en-US" sz="2000" i="1" dirty="0"/>
              <a:t>Executive Director</a:t>
            </a:r>
            <a:endParaRPr lang="en-US" sz="2000" dirty="0"/>
          </a:p>
          <a:p>
            <a:r>
              <a:rPr lang="en-US" sz="2000" b="1" dirty="0"/>
              <a:t>Eliza Novick, </a:t>
            </a:r>
            <a:r>
              <a:rPr lang="en-US" sz="2000" i="1" dirty="0"/>
              <a:t>Project Manager</a:t>
            </a:r>
          </a:p>
          <a:p>
            <a:r>
              <a:rPr lang="en-US" sz="2000" b="1" dirty="0"/>
              <a:t>Michael Madigan, </a:t>
            </a:r>
            <a:r>
              <a:rPr lang="en-US" sz="2000" i="1" dirty="0"/>
              <a:t>Project Associate</a:t>
            </a:r>
          </a:p>
          <a:p>
            <a:r>
              <a:rPr lang="en-US" sz="2000" b="1" dirty="0"/>
              <a:t>Lizzie Gordon, </a:t>
            </a:r>
            <a:r>
              <a:rPr lang="en-US" sz="2000" i="1" dirty="0"/>
              <a:t>Project Associate</a:t>
            </a:r>
            <a:endParaRPr lang="en-US" sz="2000" b="1" dirty="0"/>
          </a:p>
          <a:p>
            <a:endParaRPr lang="en-US" sz="2000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CC4292-3CA3-4037-A609-C6A3385B8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430" y="1336504"/>
            <a:ext cx="3241626" cy="930041"/>
          </a:xfrm>
          <a:solidFill>
            <a:srgbClr val="D6791C"/>
          </a:solidFill>
        </p:spPr>
        <p:txBody>
          <a:bodyPr/>
          <a:lstStyle/>
          <a:p>
            <a:pPr algn="ctr"/>
            <a:r>
              <a:rPr lang="en-US" sz="2000" dirty="0"/>
              <a:t>Department of Elementary and Secondary Education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AB8DE8-621D-4AE2-9CCE-C8994C1D629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53712" y="1336505"/>
            <a:ext cx="3241626" cy="930040"/>
          </a:xfrm>
          <a:solidFill>
            <a:srgbClr val="D6791C"/>
          </a:solidFill>
        </p:spPr>
        <p:txBody>
          <a:bodyPr/>
          <a:lstStyle/>
          <a:p>
            <a:pPr algn="ctr"/>
            <a:r>
              <a:rPr lang="en-US" sz="2000" dirty="0">
                <a:latin typeface="Segoe UI Semibold"/>
                <a:cs typeface="Segoe UI Semibold"/>
              </a:rPr>
              <a:t>Shah Foundation</a:t>
            </a: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3E9537-4F6A-46DB-AD72-657BE96D4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cs typeface="Arial" panose="020B0604020202020204" pitchFamily="34" charset="0"/>
              </a:rPr>
              <a:t>Today’s presentation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FC8D810-9E23-48E7-AB20-A1927ACE830B}"/>
              </a:ext>
            </a:extLst>
          </p:cNvPr>
          <p:cNvSpPr txBox="1">
            <a:spLocks/>
          </p:cNvSpPr>
          <p:nvPr/>
        </p:nvSpPr>
        <p:spPr>
          <a:xfrm>
            <a:off x="435430" y="2341808"/>
            <a:ext cx="3309720" cy="3799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Russell Johnston, </a:t>
            </a:r>
            <a:r>
              <a:rPr lang="en-US" sz="2000" i="1" dirty="0"/>
              <a:t>Senior Associate Commissioner</a:t>
            </a:r>
            <a:endParaRPr lang="en-US" sz="2000" b="1" i="1" dirty="0"/>
          </a:p>
          <a:p>
            <a:r>
              <a:rPr lang="en-US" sz="2000" b="1" dirty="0"/>
              <a:t>Lauren Woo, </a:t>
            </a:r>
            <a:r>
              <a:rPr lang="en-US" sz="2000" i="1" dirty="0"/>
              <a:t>Strategic Transformation Director</a:t>
            </a:r>
            <a:endParaRPr lang="en-US" sz="2000" b="1" i="1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BB5999E9-A828-49C9-907F-0EA7159F9A74}"/>
              </a:ext>
            </a:extLst>
          </p:cNvPr>
          <p:cNvSpPr txBox="1">
            <a:spLocks/>
          </p:cNvSpPr>
          <p:nvPr/>
        </p:nvSpPr>
        <p:spPr>
          <a:xfrm>
            <a:off x="7871996" y="2341808"/>
            <a:ext cx="3241625" cy="3799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Jeremiah Hay, </a:t>
            </a:r>
            <a:r>
              <a:rPr lang="en-US" sz="2000" i="1" dirty="0"/>
              <a:t>Deputy Strategy Director, COVID-19 Command Center</a:t>
            </a:r>
          </a:p>
          <a:p>
            <a:r>
              <a:rPr lang="en-US" sz="2000" b="1" dirty="0"/>
              <a:t>Sean Burpoe</a:t>
            </a:r>
            <a:r>
              <a:rPr lang="en-US" sz="2000" dirty="0"/>
              <a:t>, </a:t>
            </a:r>
            <a:r>
              <a:rPr lang="en-US" sz="2000" i="1" dirty="0"/>
              <a:t>Strategy</a:t>
            </a:r>
            <a:r>
              <a:rPr lang="en-US" sz="2000" dirty="0"/>
              <a:t> </a:t>
            </a:r>
            <a:r>
              <a:rPr lang="en-US" sz="2000" i="1" dirty="0"/>
              <a:t>Manager, COVID-19 Command Center</a:t>
            </a:r>
          </a:p>
          <a:p>
            <a:r>
              <a:rPr lang="en-US" sz="2000" b="1" dirty="0"/>
              <a:t>Amar Parikh,</a:t>
            </a:r>
            <a:r>
              <a:rPr lang="en-US" sz="2000" i="1" dirty="0"/>
              <a:t> Strategy Analyst, COVID-19 Command Center</a:t>
            </a:r>
            <a:endParaRPr lang="en-US" sz="2000" dirty="0"/>
          </a:p>
          <a:p>
            <a:pPr marL="0" indent="0">
              <a:buNone/>
            </a:pPr>
            <a:endParaRPr lang="en-US" sz="2000" i="1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60C4F73-E6AA-4767-8E39-1DB9EBEB6A15}"/>
              </a:ext>
            </a:extLst>
          </p:cNvPr>
          <p:cNvSpPr txBox="1">
            <a:spLocks/>
          </p:cNvSpPr>
          <p:nvPr/>
        </p:nvSpPr>
        <p:spPr>
          <a:xfrm>
            <a:off x="7871994" y="1336505"/>
            <a:ext cx="3241626" cy="930039"/>
          </a:xfrm>
          <a:prstGeom prst="rect">
            <a:avLst/>
          </a:prstGeom>
          <a:solidFill>
            <a:srgbClr val="D6791C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None/>
              <a:defRPr sz="20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8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Segoe UI Semibold"/>
                <a:cs typeface="Segoe UI Semibold"/>
              </a:rPr>
              <a:t>COVID-19 Command Center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2273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 descr="Recap of Pooled Testing Program"/>
          <p:cNvGrpSpPr/>
          <p:nvPr/>
        </p:nvGrpSpPr>
        <p:grpSpPr>
          <a:xfrm>
            <a:off x="3061062" y="485289"/>
            <a:ext cx="8839199" cy="809458"/>
            <a:chOff x="3061064" y="188784"/>
            <a:chExt cx="8839199" cy="80945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0795994-20AF-4E22-89F5-60153C5543DF}"/>
                </a:ext>
              </a:extLst>
            </p:cNvPr>
            <p:cNvSpPr/>
            <p:nvPr/>
          </p:nvSpPr>
          <p:spPr>
            <a:xfrm>
              <a:off x="3061064" y="188784"/>
              <a:ext cx="809458" cy="809458"/>
            </a:xfrm>
            <a:prstGeom prst="rect">
              <a:avLst/>
            </a:prstGeom>
            <a:solidFill>
              <a:srgbClr val="D67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latin typeface="+mj-lt"/>
                  <a:cs typeface="Segoe SemiBold" panose="020B0703040204020203" pitchFamily="34" charset="0"/>
                </a:rPr>
                <a:t>01</a:t>
              </a:r>
              <a:endParaRPr lang="zh-CN" altLang="en-US" sz="3200">
                <a:latin typeface="+mj-lt"/>
                <a:cs typeface="Segoe SemiBold" panose="020B0703040204020203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3115394-DBAC-4972-899F-89A1E17FA883}"/>
                </a:ext>
              </a:extLst>
            </p:cNvPr>
            <p:cNvSpPr txBox="1"/>
            <p:nvPr/>
          </p:nvSpPr>
          <p:spPr>
            <a:xfrm>
              <a:off x="3918853" y="188784"/>
              <a:ext cx="7981410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20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Resources for contact tracing</a:t>
              </a:r>
              <a:endParaRPr lang="zh-CN" altLang="en-US" sz="320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 descr="District Responsibilities"/>
          <p:cNvGrpSpPr/>
          <p:nvPr/>
        </p:nvGrpSpPr>
        <p:grpSpPr>
          <a:xfrm>
            <a:off x="3061062" y="1500881"/>
            <a:ext cx="8839200" cy="809459"/>
            <a:chOff x="3061063" y="1873080"/>
            <a:chExt cx="8839200" cy="80945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F780B69-F97B-4D0D-8F5F-78444E7DF0F0}"/>
                </a:ext>
              </a:extLst>
            </p:cNvPr>
            <p:cNvSpPr/>
            <p:nvPr/>
          </p:nvSpPr>
          <p:spPr>
            <a:xfrm>
              <a:off x="3061063" y="1873080"/>
              <a:ext cx="809459" cy="809459"/>
            </a:xfrm>
            <a:prstGeom prst="rect">
              <a:avLst/>
            </a:prstGeom>
            <a:solidFill>
              <a:srgbClr val="D67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+mj-lt"/>
                  <a:cs typeface="Segoe SemiBold" panose="020B0703040204020203" pitchFamily="34" charset="0"/>
                </a:rPr>
                <a:t>02</a:t>
              </a:r>
              <a:endParaRPr lang="zh-CN" altLang="en-US" sz="3200" dirty="0">
                <a:latin typeface="+mj-lt"/>
                <a:cs typeface="Segoe SemiBold" panose="020B0703040204020203" pitchFamily="34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BB88417-3982-47EE-8B46-D25117B6C604}"/>
                </a:ext>
              </a:extLst>
            </p:cNvPr>
            <p:cNvSpPr txBox="1"/>
            <p:nvPr/>
          </p:nvSpPr>
          <p:spPr>
            <a:xfrm>
              <a:off x="3918853" y="1873080"/>
              <a:ext cx="7981410" cy="809459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2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Further info on eMed at home tests</a:t>
              </a:r>
              <a:endParaRPr lang="zh-CN" altLang="en-US" sz="32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 descr="Next Steps"/>
          <p:cNvGrpSpPr/>
          <p:nvPr/>
        </p:nvGrpSpPr>
        <p:grpSpPr>
          <a:xfrm>
            <a:off x="3061059" y="2516474"/>
            <a:ext cx="8839202" cy="851008"/>
            <a:chOff x="3063333" y="5566136"/>
            <a:chExt cx="8839202" cy="851008"/>
          </a:xfrm>
        </p:grpSpPr>
        <p:sp>
          <p:nvSpPr>
            <p:cNvPr id="16" name="矩形 13">
              <a:extLst>
                <a:ext uri="{FF2B5EF4-FFF2-40B4-BE49-F238E27FC236}">
                  <a16:creationId xmlns:a16="http://schemas.microsoft.com/office/drawing/2014/main" id="{DF81D714-3905-427B-B5F8-783DEB3D0A2D}"/>
                </a:ext>
              </a:extLst>
            </p:cNvPr>
            <p:cNvSpPr/>
            <p:nvPr/>
          </p:nvSpPr>
          <p:spPr>
            <a:xfrm>
              <a:off x="3063333" y="5566136"/>
              <a:ext cx="809459" cy="809459"/>
            </a:xfrm>
            <a:prstGeom prst="rect">
              <a:avLst/>
            </a:prstGeom>
            <a:solidFill>
              <a:srgbClr val="D67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latin typeface="+mj-lt"/>
                  <a:cs typeface="Segoe SemiBold" panose="020B0703040204020203" pitchFamily="34" charset="0"/>
                </a:rPr>
                <a:t>03</a:t>
              </a:r>
              <a:endParaRPr lang="zh-CN" altLang="en-US" sz="3200">
                <a:latin typeface="+mj-lt"/>
                <a:cs typeface="Segoe SemiBold" panose="020B0703040204020203" pitchFamily="34" charset="0"/>
              </a:endParaRPr>
            </a:p>
          </p:txBody>
        </p:sp>
        <p:sp>
          <p:nvSpPr>
            <p:cNvPr id="17" name="文本框 14">
              <a:extLst>
                <a:ext uri="{FF2B5EF4-FFF2-40B4-BE49-F238E27FC236}">
                  <a16:creationId xmlns:a16="http://schemas.microsoft.com/office/drawing/2014/main" id="{9440FE6B-2417-4F54-8A87-259875C67EB3}"/>
                </a:ext>
              </a:extLst>
            </p:cNvPr>
            <p:cNvSpPr txBox="1"/>
            <p:nvPr/>
          </p:nvSpPr>
          <p:spPr>
            <a:xfrm>
              <a:off x="3921125" y="5658472"/>
              <a:ext cx="7981410" cy="7586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20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Review of FAQs and Protocols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10B6439-896A-4327-BA37-401DCC59F3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0620" y="2832511"/>
            <a:ext cx="2526792" cy="1325563"/>
          </a:xfrm>
        </p:spPr>
        <p:txBody>
          <a:bodyPr/>
          <a:lstStyle/>
          <a:p>
            <a:pPr rtl="0" eaLnBrk="1" latinLnBrk="0" hangingPunct="1"/>
            <a:r>
              <a:rPr lang="en-US" sz="3200" kern="1200" dirty="0">
                <a:solidFill>
                  <a:srgbClr val="FFFFFF"/>
                </a:solidFill>
                <a:effectLst/>
                <a:latin typeface="Segoe SemiBold" panose="020B0703040204020203"/>
                <a:ea typeface="Segoe UI Black" panose="020B0A02040204020203" pitchFamily="34" charset="0"/>
                <a:cs typeface="Segoe SemiBold" panose="020B0703040204020203"/>
              </a:rPr>
              <a:t>CONTENTS</a:t>
            </a:r>
            <a:endParaRPr lang="en-US" dirty="0">
              <a:effectLst/>
            </a:endParaRPr>
          </a:p>
        </p:txBody>
      </p:sp>
      <p:grpSp>
        <p:nvGrpSpPr>
          <p:cNvPr id="15" name="Group 14" descr="Next Steps">
            <a:extLst>
              <a:ext uri="{FF2B5EF4-FFF2-40B4-BE49-F238E27FC236}">
                <a16:creationId xmlns:a16="http://schemas.microsoft.com/office/drawing/2014/main" id="{224F7D4F-F78D-421E-9AB4-4E58027508B6}"/>
              </a:ext>
            </a:extLst>
          </p:cNvPr>
          <p:cNvGrpSpPr/>
          <p:nvPr/>
        </p:nvGrpSpPr>
        <p:grpSpPr>
          <a:xfrm>
            <a:off x="3061059" y="3452887"/>
            <a:ext cx="8839202" cy="809459"/>
            <a:chOff x="3063333" y="5566136"/>
            <a:chExt cx="8839202" cy="809459"/>
          </a:xfrm>
        </p:grpSpPr>
        <p:sp>
          <p:nvSpPr>
            <p:cNvPr id="19" name="矩形 13">
              <a:extLst>
                <a:ext uri="{FF2B5EF4-FFF2-40B4-BE49-F238E27FC236}">
                  <a16:creationId xmlns:a16="http://schemas.microsoft.com/office/drawing/2014/main" id="{3704F026-A6B1-4E31-8EBD-2CBB1D03C0F1}"/>
                </a:ext>
              </a:extLst>
            </p:cNvPr>
            <p:cNvSpPr/>
            <p:nvPr/>
          </p:nvSpPr>
          <p:spPr>
            <a:xfrm>
              <a:off x="3063333" y="5566136"/>
              <a:ext cx="809459" cy="809459"/>
            </a:xfrm>
            <a:prstGeom prst="rect">
              <a:avLst/>
            </a:prstGeom>
            <a:solidFill>
              <a:srgbClr val="D67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+mj-lt"/>
                  <a:cs typeface="Segoe SemiBold" panose="020B0703040204020203" pitchFamily="34" charset="0"/>
                </a:rPr>
                <a:t>04</a:t>
              </a:r>
              <a:endParaRPr lang="zh-CN" altLang="en-US" sz="3200" dirty="0">
                <a:latin typeface="+mj-lt"/>
                <a:cs typeface="Segoe SemiBold" panose="020B0703040204020203" pitchFamily="34" charset="0"/>
              </a:endParaRPr>
            </a:p>
          </p:txBody>
        </p:sp>
        <p:sp>
          <p:nvSpPr>
            <p:cNvPr id="20" name="文本框 14">
              <a:extLst>
                <a:ext uri="{FF2B5EF4-FFF2-40B4-BE49-F238E27FC236}">
                  <a16:creationId xmlns:a16="http://schemas.microsoft.com/office/drawing/2014/main" id="{29DA5E52-F7AE-4652-8D22-23FF34332ABD}"/>
                </a:ext>
              </a:extLst>
            </p:cNvPr>
            <p:cNvSpPr txBox="1"/>
            <p:nvPr/>
          </p:nvSpPr>
          <p:spPr>
            <a:xfrm>
              <a:off x="3921125" y="5616923"/>
              <a:ext cx="7981410" cy="7586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2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Shah Family Foundation resources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671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01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 descr="Recap of Pooled Testing Program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D0AFD2-1B95-417A-8608-AD39EE5AF1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0776" y="2329211"/>
            <a:ext cx="8257032" cy="1325563"/>
          </a:xfrm>
        </p:spPr>
        <p:txBody>
          <a:bodyPr/>
          <a:lstStyle/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Resources for contact tracing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57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1FBD2A-926D-4B58-898F-93FF27F72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9D469C-E5F8-4594-A4FE-B50D51E138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50069" y="2274838"/>
            <a:ext cx="9398524" cy="23083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Andrea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Ciaranello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Infectious Diseases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Massachusetts General Hospital</a:t>
            </a:r>
          </a:p>
        </p:txBody>
      </p:sp>
    </p:spTree>
    <p:extLst>
      <p:ext uri="{BB962C8B-B14F-4D97-AF65-F5344CB8AC3E}">
        <p14:creationId xmlns:p14="http://schemas.microsoft.com/office/powerpoint/2010/main" val="126958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FD749-7906-41B8-8E19-D509C0D51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Standardized spreadsheet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E3E5D-09A9-4CBB-816B-5E0F9626F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 </a:t>
            </a:r>
            <a:r>
              <a:rPr lang="en-US" sz="2800"/>
              <a:t>spring</a:t>
            </a:r>
            <a:r>
              <a:rPr lang="en-US" sz="2800" dirty="0"/>
              <a:t> 2021, physicians from MGH studied the prevalence and risk factors for in-school transmission of COVID-19 in MA K-12 public schools. (Publish date TBD)</a:t>
            </a:r>
          </a:p>
          <a:p>
            <a:pPr lvl="1"/>
            <a:r>
              <a:rPr lang="en-US" sz="2400" dirty="0"/>
              <a:t>Results of the study demonstrated the secondary attack rate among students and staff exposed in school to people with COVID-19 during the infectious period was low (2.2%) and similar to other studies of public schools. </a:t>
            </a:r>
          </a:p>
          <a:p>
            <a:r>
              <a:rPr lang="en-US" sz="2800" dirty="0"/>
              <a:t>8 districts participated and compiled data using a </a:t>
            </a:r>
            <a:r>
              <a:rPr lang="en-US" sz="2800" b="1" dirty="0"/>
              <a:t>standardized spreadsheet for reporting de-identified information about COVID-19 cases in schools and their school-based close contacts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This spreadsheet is being shared as a resource for districts and schools to use during the 2021-22 school year.</a:t>
            </a:r>
          </a:p>
        </p:txBody>
      </p:sp>
    </p:spTree>
    <p:extLst>
      <p:ext uri="{BB962C8B-B14F-4D97-AF65-F5344CB8AC3E}">
        <p14:creationId xmlns:p14="http://schemas.microsoft.com/office/powerpoint/2010/main" val="260517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02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 descr="Recap of Pooled Testing Program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D0AFD2-1B95-417A-8608-AD39EE5AF1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0776" y="2329211"/>
            <a:ext cx="8257032" cy="1325563"/>
          </a:xfrm>
        </p:spPr>
        <p:txBody>
          <a:bodyPr/>
          <a:lstStyle/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Further info on eMed at home tests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988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FEC45-10A7-429D-9292-400311EDE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for the eMed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AC50-1739-4A8A-A5D5-2584B33EB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EMed tests </a:t>
            </a:r>
            <a:r>
              <a:rPr lang="en-US" sz="2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should be used</a:t>
            </a: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if an individual who is currently in the </a:t>
            </a:r>
            <a:r>
              <a:rPr lang="en-US" sz="2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Test and Stay </a:t>
            </a: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protocol is participating in an athletic or extracurricular activity </a:t>
            </a:r>
            <a:r>
              <a:rPr lang="en-US" sz="2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on a weekend or non-school day</a:t>
            </a: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lvl="1"/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 this case, the individual should receive one eMed test kit to take home on the last day of school prior to the non-school day activity, and take the test on the same day as, but prior to arriving at, the event. </a:t>
            </a:r>
          </a:p>
          <a:p>
            <a:pPr lvl="1"/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If the test is negative the individual should show the negative result to school staff (coaches, </a:t>
            </a:r>
            <a:r>
              <a:rPr lang="en-US" sz="24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 and is cleared to participate. The individual should remain masked. </a:t>
            </a:r>
          </a:p>
          <a:p>
            <a:pPr lvl="1"/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If the test is positive, the individual should be treated as a positive case. </a:t>
            </a:r>
          </a:p>
        </p:txBody>
      </p:sp>
    </p:spTree>
    <p:extLst>
      <p:ext uri="{BB962C8B-B14F-4D97-AF65-F5344CB8AC3E}">
        <p14:creationId xmlns:p14="http://schemas.microsoft.com/office/powerpoint/2010/main" val="1454269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E8045-6701-47A0-B676-0E752E1A9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</a:t>
            </a:r>
            <a:r>
              <a:rPr lang="en-US" dirty="0" err="1"/>
              <a:t>eMed</a:t>
            </a:r>
            <a:r>
              <a:rPr lang="en-US" dirty="0"/>
              <a:t>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A107B-F783-4C3B-BB0B-438FF5041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This afternoon, CIC Health will circulate </a:t>
            </a:r>
            <a:r>
              <a:rPr lang="en-US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 link to a survey where districts can request eMed tests.</a:t>
            </a:r>
          </a:p>
          <a:p>
            <a:pPr lvl="1"/>
            <a:r>
              <a:rPr lang="en-US" sz="2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Schools/districts will receive a 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fixed supply of tests based on the size of their school population.</a:t>
            </a:r>
          </a:p>
          <a:p>
            <a:pPr lvl="1"/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Arial"/>
              </a:rPr>
              <a:t>If a school needs additional tests in the future, they should work with their CIC program coordinator to order more tests</a:t>
            </a:r>
            <a:r>
              <a:rPr lang="en-US" sz="2400" dirty="0">
                <a:latin typeface="+mn-lt"/>
                <a:ea typeface="Calibri" panose="020F0502020204030204" pitchFamily="34" charset="0"/>
                <a:cs typeface="Arial"/>
              </a:rPr>
              <a:t>.</a:t>
            </a:r>
            <a:endParaRPr lang="en-US" sz="2400" dirty="0">
              <a:effectLst/>
              <a:latin typeface="+mn-lt"/>
              <a:ea typeface="Calibri" panose="020F0502020204030204" pitchFamily="34" charset="0"/>
              <a:cs typeface="Arial"/>
            </a:endParaRPr>
          </a:p>
          <a:p>
            <a:pPr lvl="1"/>
            <a:r>
              <a:rPr lang="en-US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For school districts: </a:t>
            </a:r>
            <a:r>
              <a:rPr lang="en-US" sz="2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tests should be ordered at the district level and each application must identify a single “hub” to where the tests will be delivered. </a:t>
            </a:r>
          </a:p>
          <a:p>
            <a:pPr lvl="2"/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Please note this is the same processed followed for traditional BinaxNOW tests. </a:t>
            </a:r>
          </a:p>
          <a:p>
            <a:r>
              <a:rPr lang="en-US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Frequently asked questions regarding the eMed test may be found on the DESE testing website: </a:t>
            </a:r>
            <a:r>
              <a:rPr lang="en-US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https://www.doe.mass.edu/covid19/testing/</a:t>
            </a:r>
            <a:r>
              <a:rPr lang="en-US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EFD3F-8163-414B-B01E-FF1C2E20A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2989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1a175f6fd76af162c8631baf02b0c7de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18e3a758e1be3a571da4157f53c3d381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description="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DESE-231-73323</_dlc_DocId>
    <_dlc_DocIdUrl xmlns="733efe1c-5bbe-4968-87dc-d400e65c879f">
      <Url>https://sharepoint.doemass.org/ese/webteam/cps/_layouts/DocIdRedir.aspx?ID=DESE-231-73323</Url>
      <Description>DESE-231-73323</Description>
    </_dlc_DocIdUrl>
  </documentManagement>
</p:properties>
</file>

<file path=customXml/itemProps1.xml><?xml version="1.0" encoding="utf-8"?>
<ds:datastoreItem xmlns:ds="http://schemas.openxmlformats.org/officeDocument/2006/customXml" ds:itemID="{1B825025-BDDA-40A6-97D8-0999E78A45AB}">
  <ds:schemaRefs>
    <ds:schemaRef ds:uri="0a4e05da-b9bc-4326-ad73-01ef31b95567"/>
    <ds:schemaRef ds:uri="733efe1c-5bbe-4968-87dc-d400e65c87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E878065-3602-4035-A1B5-FCF62F090F3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37E2849-135A-4223-95D9-54FD982AFE6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90237B6-0C05-463C-9E8B-BA5823F40B9A}">
  <ds:schemaRefs>
    <ds:schemaRef ds:uri="http://purl.org/dc/dcmitype/"/>
    <ds:schemaRef ds:uri="http://purl.org/dc/elements/1.1/"/>
    <ds:schemaRef ds:uri="http://schemas.microsoft.com/office/2006/documentManagement/types"/>
    <ds:schemaRef ds:uri="0a4e05da-b9bc-4326-ad73-01ef31b95567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733efe1c-5bbe-4968-87dc-d400e65c879f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9004</TotalTime>
  <Words>860</Words>
  <Application>Microsoft Office PowerPoint</Application>
  <PresentationFormat>Widescreen</PresentationFormat>
  <Paragraphs>85</Paragraphs>
  <Slides>15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等线</vt:lpstr>
      <vt:lpstr>Arial</vt:lpstr>
      <vt:lpstr>Calibri</vt:lpstr>
      <vt:lpstr>Calibri Light</vt:lpstr>
      <vt:lpstr>Courier New</vt:lpstr>
      <vt:lpstr>Segoe</vt:lpstr>
      <vt:lpstr>Segoe SemiBold</vt:lpstr>
      <vt:lpstr>Segoe UI</vt:lpstr>
      <vt:lpstr>Segoe UI Semibold</vt:lpstr>
      <vt:lpstr>Wingdings</vt:lpstr>
      <vt:lpstr>ESE​​</vt:lpstr>
      <vt:lpstr>Custom Design</vt:lpstr>
      <vt:lpstr>think-cell Slide</vt:lpstr>
      <vt:lpstr>Update on K-12 testing program</vt:lpstr>
      <vt:lpstr>Today’s presentation</vt:lpstr>
      <vt:lpstr>CONTENTS</vt:lpstr>
      <vt:lpstr>Resources for contact tracing</vt:lpstr>
      <vt:lpstr>Andrea Ciaranello, MD Infectious Diseases Massachusetts General Hospital</vt:lpstr>
      <vt:lpstr>Standardized spreadsheet </vt:lpstr>
      <vt:lpstr>Further info on eMed at home tests</vt:lpstr>
      <vt:lpstr>Uses for the eMed tests</vt:lpstr>
      <vt:lpstr>Requesting eMed tests</vt:lpstr>
      <vt:lpstr>Review of FAQs on testing and protocols</vt:lpstr>
      <vt:lpstr>Level 2 Support Services</vt:lpstr>
      <vt:lpstr>Shah Family Foundation resources</vt:lpstr>
      <vt:lpstr>CovidEdTesting.com</vt:lpstr>
      <vt:lpstr>Next steps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SY22 COVID-19 Testing Program Webinar Slides, September 1, 2021</dc:title>
  <dc:creator>DESE</dc:creator>
  <cp:lastModifiedBy>Zou, Dong (EOE)</cp:lastModifiedBy>
  <cp:revision>208</cp:revision>
  <dcterms:created xsi:type="dcterms:W3CDTF">2020-08-17T18:45:14Z</dcterms:created>
  <dcterms:modified xsi:type="dcterms:W3CDTF">2021-09-02T19:00:54Z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Sep 2 2021</vt:lpwstr>
  </property>
</Properties>
</file>