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77" r:id="rId6"/>
    <p:sldId id="338" r:id="rId7"/>
    <p:sldId id="354" r:id="rId8"/>
    <p:sldId id="376" r:id="rId9"/>
    <p:sldId id="380" r:id="rId10"/>
    <p:sldId id="381" r:id="rId11"/>
    <p:sldId id="388" r:id="rId12"/>
    <p:sldId id="386" r:id="rId13"/>
    <p:sldId id="260" r:id="rId14"/>
    <p:sldId id="382" r:id="rId15"/>
    <p:sldId id="383" r:id="rId16"/>
    <p:sldId id="385" r:id="rId17"/>
    <p:sldId id="378" r:id="rId18"/>
    <p:sldId id="375" r:id="rId19"/>
    <p:sldId id="366" r:id="rId20"/>
    <p:sldId id="372" r:id="rId21"/>
    <p:sldId id="373" r:id="rId22"/>
    <p:sldId id="374" r:id="rId23"/>
    <p:sldId id="363" r:id="rId24"/>
    <p:sldId id="256" r:id="rId25"/>
    <p:sldId id="369" r:id="rId26"/>
    <p:sldId id="390" r:id="rId27"/>
    <p:sldId id="370" r:id="rId28"/>
    <p:sldId id="392" r:id="rId29"/>
  </p:sldIdLst>
  <p:sldSz cx="12192000" cy="6858000"/>
  <p:notesSz cx="7010400" cy="92964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376"/>
            <p14:sldId id="380"/>
            <p14:sldId id="381"/>
            <p14:sldId id="388"/>
            <p14:sldId id="386"/>
            <p14:sldId id="260"/>
            <p14:sldId id="382"/>
            <p14:sldId id="383"/>
            <p14:sldId id="385"/>
            <p14:sldId id="378"/>
            <p14:sldId id="375"/>
            <p14:sldId id="366"/>
            <p14:sldId id="372"/>
            <p14:sldId id="373"/>
            <p14:sldId id="374"/>
            <p14:sldId id="363"/>
            <p14:sldId id="256"/>
            <p14:sldId id="369"/>
            <p14:sldId id="390"/>
            <p14:sldId id="370"/>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 Lauren (DESE)" initials="WL(" lastIdx="24" clrIdx="0"/>
  <p:cmAuthor id="2" name="Johnston, Russell (DESE)" initials="J(" lastIdx="6" clrIdx="1"/>
  <p:cmAuthor id="3" name="eliza" initials="el" lastIdx="6" clrIdx="2"/>
  <p:cmAuthor id="4" name="Hay, Jeremiah (EHS)" initials="H(" lastIdx="13" clrIdx="3"/>
  <p:cmAuthor id="5" name="Larsen, Elizabeth (EHS)" initials="L(" lastIdx="1" clrIdx="4"/>
  <p:cmAuthor id="6" name="Hay, Jeremiah (EHS)" initials="HJ(" lastIdx="16" clrIdx="5"/>
  <p:cmAuthor id="7" name="Sean Burpoe" initials="SB" lastIdx="27" clrIdx="6"/>
  <p:cmAuthor id="8" name="Sean Burpoe" initials="SB [2]" lastIdx="1" clrIdx="7"/>
  <p:cmAuthor id="9" name="LaMontagne, Elizabeth (GOV)" initials="LE(" lastIdx="14" clrIdx="8"/>
  <p:cmAuthor id="10" name="Larsen, Elizabeth (EHS)" initials="LE(" lastIdx="28" clrIdx="9"/>
  <p:cmAuthor id="11" name="Jeremiah Hay" initials="JH" lastIdx="16" clrIdx="10"/>
  <p:cmAuthor id="12" name="Burpoe, Sean (EHS)" initials="BS(" lastIdx="8" clrIdx="11">
    <p:extLst>
      <p:ext uri="{19B8F6BF-5375-455C-9EA6-DF929625EA0E}">
        <p15:presenceInfo xmlns:p15="http://schemas.microsoft.com/office/powerpoint/2012/main" userId="Burpoe, Sean (EHS)" providerId="None"/>
      </p:ext>
    </p:extLst>
  </p:cmAuthor>
  <p:cmAuthor id="13" name="Curtin, Robert (DESE)" initials="CR(" lastIdx="1" clrIdx="12">
    <p:extLst>
      <p:ext uri="{19B8F6BF-5375-455C-9EA6-DF929625EA0E}">
        <p15:presenceInfo xmlns:p15="http://schemas.microsoft.com/office/powerpoint/2012/main" userId="S::robert.c.curtin@mass.gov::9284700e-ed31-4409-9ea9-d5bf75419e76" providerId="AD"/>
      </p:ext>
    </p:extLst>
  </p:cmAuthor>
  <p:cmAuthor id="14" name="Burpoe, Sean (EHS)" initials="B(" lastIdx="2" clrIdx="13">
    <p:extLst>
      <p:ext uri="{19B8F6BF-5375-455C-9EA6-DF929625EA0E}">
        <p15:presenceInfo xmlns:p15="http://schemas.microsoft.com/office/powerpoint/2012/main" userId="S::sean.burpoe@mass.gov::8ac0b20a-7813-464f-a29c-2da0cb7f6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86385" autoAdjust="0"/>
  </p:normalViewPr>
  <p:slideViewPr>
    <p:cSldViewPr snapToGrid="0">
      <p:cViewPr varScale="1">
        <p:scale>
          <a:sx n="50" d="100"/>
          <a:sy n="50" d="100"/>
        </p:scale>
        <p:origin x="36" y="9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2021/9/10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2021/9/10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6955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74420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078314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9/10/2021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covid19/testin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aciaranello@mgh.harvard.edu"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4" Type="http://schemas.openxmlformats.org/officeDocument/2006/relationships/hyperlink" Target="mailto:sbnelson@mgh.harvard.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freeman@shrewsbury.k12.ma.us" TargetMode="External"/><Relationship Id="rId2" Type="http://schemas.openxmlformats.org/officeDocument/2006/relationships/hyperlink" Target="mailto:mduggan@nsboro.k12.ma.u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ic.jotform.com/212167979269977" TargetMode="External"/><Relationship Id="rId2" Type="http://schemas.openxmlformats.org/officeDocument/2006/relationships/hyperlink" Target="mailto:K12COVID19testing@mass.gov"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ontent.veeabb.com/1d09429b-8373-419f-8f1a-d28f9586863a/678e2269-44b7-4c6d-8fa9-0a55a40f30f7/678e2269-44b7-4c6d-8fa9-0a55a40f30f7_source__v.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K12COVIDtesting@mass.gov"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doe.mass.edu/covid19/faq/2021-0820faq-installment.doc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oe.mass.edu/covid19/on-desktop/protocols/protocols.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covidedtesting.com"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ic.jotform.com/212167979269977" TargetMode="External"/><Relationship Id="rId2" Type="http://schemas.openxmlformats.org/officeDocument/2006/relationships/hyperlink" Target="https://survey.alchemer.com/s3/6473918/SY22-Authorized-School-Application-COVID-19-Testing-Program" TargetMode="External"/><Relationship Id="rId1" Type="http://schemas.openxmlformats.org/officeDocument/2006/relationships/slideLayout" Target="../slideLayouts/slideLayout5.xml"/><Relationship Id="rId4" Type="http://schemas.openxmlformats.org/officeDocument/2006/relationships/hyperlink" Target="https://cic.jotform.com/21243408286596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doe.mass.edu/infoservices/data/diradmin/list.asp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a:lstStyle/>
          <a:p>
            <a:r>
              <a:rPr lang="en-US" sz="3600" dirty="0">
                <a:latin typeface="+mj-lt"/>
                <a:cs typeface="Arial"/>
              </a:rPr>
              <a:t>Update on Reporting Positive Cases and K-12 Testing Program</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dirty="0">
                <a:solidFill>
                  <a:schemeClr val="bg1"/>
                </a:solidFill>
              </a:rPr>
              <a:t>September 9,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0A7D-8700-4B07-A649-6B23370C8520}"/>
              </a:ext>
            </a:extLst>
          </p:cNvPr>
          <p:cNvSpPr>
            <a:spLocks noGrp="1"/>
          </p:cNvSpPr>
          <p:nvPr>
            <p:ph type="title"/>
          </p:nvPr>
        </p:nvSpPr>
        <p:spPr/>
        <p:txBody>
          <a:bodyPr/>
          <a:lstStyle/>
          <a:p>
            <a:r>
              <a:rPr lang="en-US">
                <a:latin typeface="Segoe UI Semibold"/>
                <a:cs typeface="Segoe UI Semibold"/>
              </a:rPr>
              <a:t>COVID-19 testing program update</a:t>
            </a:r>
            <a:endParaRPr lang="en-US"/>
          </a:p>
        </p:txBody>
      </p:sp>
      <p:sp>
        <p:nvSpPr>
          <p:cNvPr id="3" name="Content Placeholder 2">
            <a:extLst>
              <a:ext uri="{FF2B5EF4-FFF2-40B4-BE49-F238E27FC236}">
                <a16:creationId xmlns:a16="http://schemas.microsoft.com/office/drawing/2014/main" id="{FB76B7F7-A14B-4EEE-A6E9-9178DEAAAB09}"/>
              </a:ext>
            </a:extLst>
          </p:cNvPr>
          <p:cNvSpPr>
            <a:spLocks noGrp="1"/>
          </p:cNvSpPr>
          <p:nvPr>
            <p:ph idx="1"/>
          </p:nvPr>
        </p:nvSpPr>
        <p:spPr/>
        <p:txBody>
          <a:bodyPr vert="horz" lIns="91440" tIns="45720" rIns="91440" bIns="45720" rtlCol="0" anchor="t">
            <a:noAutofit/>
          </a:bodyPr>
          <a:lstStyle/>
          <a:p>
            <a:r>
              <a:rPr lang="en-US" dirty="0">
                <a:latin typeface="Segoe UI"/>
                <a:cs typeface="Segoe UI"/>
              </a:rPr>
              <a:t>Staffing solutions</a:t>
            </a:r>
          </a:p>
          <a:p>
            <a:r>
              <a:rPr lang="en-US" dirty="0">
                <a:latin typeface="Segoe UI"/>
                <a:cs typeface="Segoe UI"/>
              </a:rPr>
              <a:t>Survey</a:t>
            </a:r>
          </a:p>
          <a:p>
            <a:r>
              <a:rPr lang="en-US" dirty="0">
                <a:latin typeface="Segoe UI"/>
                <a:cs typeface="Segoe UI"/>
              </a:rPr>
              <a:t>New Parent letters posted to: </a:t>
            </a:r>
            <a:r>
              <a:rPr lang="en-US" sz="2000" dirty="0">
                <a:latin typeface="Segoe UI"/>
                <a:cs typeface="Segoe UI"/>
                <a:hlinkClick r:id="rId3"/>
              </a:rPr>
              <a:t>https://www.doe.mass.edu/covid19/testing/</a:t>
            </a:r>
            <a:r>
              <a:rPr lang="en-US" sz="2000" dirty="0">
                <a:latin typeface="Segoe UI"/>
                <a:cs typeface="Segoe UI"/>
              </a:rPr>
              <a:t> </a:t>
            </a:r>
          </a:p>
          <a:p>
            <a:pPr lvl="2"/>
            <a:r>
              <a:rPr lang="en-US" dirty="0"/>
              <a:t>Rapid Test Result letter (New!)</a:t>
            </a:r>
          </a:p>
          <a:p>
            <a:pPr lvl="2"/>
            <a:r>
              <a:rPr lang="en-US" dirty="0"/>
              <a:t>Positive Case letter – All Families (New!)</a:t>
            </a:r>
          </a:p>
          <a:p>
            <a:pPr lvl="2"/>
            <a:r>
              <a:rPr lang="en-US" dirty="0"/>
              <a:t>Positive Case letter – Close Contact (New!)</a:t>
            </a:r>
          </a:p>
          <a:p>
            <a:pPr lvl="2"/>
            <a:r>
              <a:rPr lang="en-US" dirty="0"/>
              <a:t>COVID-19 Testing Program letter</a:t>
            </a:r>
          </a:p>
          <a:p>
            <a:r>
              <a:rPr lang="en-US" dirty="0"/>
              <a:t>Updated gender options on consent form (forthcoming)</a:t>
            </a:r>
          </a:p>
        </p:txBody>
      </p:sp>
      <p:sp>
        <p:nvSpPr>
          <p:cNvPr id="4" name="Slide Number Placeholder 3">
            <a:extLst>
              <a:ext uri="{FF2B5EF4-FFF2-40B4-BE49-F238E27FC236}">
                <a16:creationId xmlns:a16="http://schemas.microsoft.com/office/drawing/2014/main" id="{8B1765E3-C93C-435F-B093-DD70BA1B15E2}"/>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358977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84D9-0AE6-450A-9B5D-C9E222A89052}"/>
              </a:ext>
            </a:extLst>
          </p:cNvPr>
          <p:cNvSpPr>
            <a:spLocks noGrp="1"/>
          </p:cNvSpPr>
          <p:nvPr>
            <p:ph type="title"/>
          </p:nvPr>
        </p:nvSpPr>
        <p:spPr/>
        <p:txBody>
          <a:bodyPr/>
          <a:lstStyle/>
          <a:p>
            <a:r>
              <a:rPr lang="en-US">
                <a:latin typeface="Segoe UI Semibold"/>
                <a:cs typeface="Segoe UI Semibold"/>
              </a:rPr>
              <a:t>MGH Infectious Disease Department contact tracing resource</a:t>
            </a:r>
            <a:endParaRPr lang="en-US"/>
          </a:p>
        </p:txBody>
      </p:sp>
      <p:sp>
        <p:nvSpPr>
          <p:cNvPr id="3" name="Content Placeholder 2">
            <a:extLst>
              <a:ext uri="{FF2B5EF4-FFF2-40B4-BE49-F238E27FC236}">
                <a16:creationId xmlns:a16="http://schemas.microsoft.com/office/drawing/2014/main" id="{D744A536-C058-4496-AC00-6981B4D322D4}"/>
              </a:ext>
            </a:extLst>
          </p:cNvPr>
          <p:cNvSpPr>
            <a:spLocks noGrp="1"/>
          </p:cNvSpPr>
          <p:nvPr>
            <p:ph idx="1"/>
          </p:nvPr>
        </p:nvSpPr>
        <p:spPr/>
        <p:txBody>
          <a:bodyPr vert="horz" lIns="91440" tIns="45720" rIns="91440" bIns="45720" rtlCol="0" anchor="t">
            <a:noAutofit/>
          </a:bodyPr>
          <a:lstStyle/>
          <a:p>
            <a:r>
              <a:rPr lang="en-US" dirty="0">
                <a:latin typeface="Segoe UI"/>
                <a:cs typeface="Segoe UI"/>
              </a:rPr>
              <a:t>Standardized spreadsheet for reporting de-identified information about COVID-19 cases in schools and their school-based close contacts</a:t>
            </a:r>
          </a:p>
          <a:p>
            <a:pPr lvl="1"/>
            <a:r>
              <a:rPr lang="en-US" dirty="0">
                <a:latin typeface="Segoe UI"/>
                <a:cs typeface="Segoe UI"/>
              </a:rPr>
              <a:t>A link to the spreadsheet is available: </a:t>
            </a:r>
            <a:r>
              <a:rPr lang="en-US" dirty="0">
                <a:latin typeface="Segoe UI"/>
                <a:cs typeface="Segoe UI"/>
                <a:hlinkClick r:id="rId2"/>
              </a:rPr>
              <a:t>https://www.doe.mass.edu/covid19/testing/</a:t>
            </a:r>
            <a:r>
              <a:rPr lang="en-US" dirty="0">
                <a:latin typeface="Segoe UI"/>
                <a:cs typeface="Segoe UI"/>
              </a:rPr>
              <a:t> </a:t>
            </a:r>
            <a:r>
              <a:rPr lang="en-US" sz="2400" dirty="0">
                <a:latin typeface="Segoe UI"/>
                <a:cs typeface="Segoe UI"/>
              </a:rPr>
              <a:t>(“Contact Tracing – District Data Template”)</a:t>
            </a:r>
            <a:endParaRPr lang="en-US" dirty="0">
              <a:latin typeface="Segoe UI"/>
              <a:cs typeface="Segoe UI"/>
            </a:endParaRPr>
          </a:p>
          <a:p>
            <a:r>
              <a:rPr lang="en-US" dirty="0">
                <a:latin typeface="Segoe UI"/>
                <a:cs typeface="Segoe UI"/>
              </a:rPr>
              <a:t>Ongoing study using data from the spreadsheet to further understand COVID transmission in schools</a:t>
            </a:r>
          </a:p>
          <a:p>
            <a:r>
              <a:rPr lang="en-US" dirty="0">
                <a:latin typeface="Segoe UI"/>
                <a:cs typeface="Segoe UI"/>
              </a:rPr>
              <a:t>If interested in participating, please contact </a:t>
            </a:r>
            <a:r>
              <a:rPr lang="en-US" sz="2800" dirty="0">
                <a:latin typeface="Segoe UI"/>
                <a:cs typeface="Segoe UI"/>
                <a:hlinkClick r:id="rId3"/>
              </a:rPr>
              <a:t>aciaranello@mgh.harvard.edu</a:t>
            </a:r>
            <a:r>
              <a:rPr lang="en-US" sz="2800" dirty="0">
                <a:latin typeface="Segoe UI"/>
                <a:cs typeface="Segoe UI"/>
              </a:rPr>
              <a:t> </a:t>
            </a:r>
            <a:r>
              <a:rPr lang="en-US" dirty="0">
                <a:latin typeface="Segoe UI"/>
                <a:cs typeface="Segoe UI"/>
              </a:rPr>
              <a:t>or </a:t>
            </a:r>
            <a:r>
              <a:rPr lang="en-US" sz="2800" dirty="0">
                <a:latin typeface="Segoe UI"/>
                <a:cs typeface="Segoe UI"/>
                <a:hlinkClick r:id="rId4"/>
              </a:rPr>
              <a:t>sbnelson@mgh.harvard.edu</a:t>
            </a:r>
            <a:endParaRPr lang="en-US" dirty="0"/>
          </a:p>
          <a:p>
            <a:endParaRPr lang="en-US" dirty="0">
              <a:latin typeface="Segoe UI"/>
              <a:cs typeface="Segoe UI"/>
            </a:endParaRPr>
          </a:p>
        </p:txBody>
      </p:sp>
      <p:sp>
        <p:nvSpPr>
          <p:cNvPr id="4" name="Slide Number Placeholder 3">
            <a:extLst>
              <a:ext uri="{FF2B5EF4-FFF2-40B4-BE49-F238E27FC236}">
                <a16:creationId xmlns:a16="http://schemas.microsoft.com/office/drawing/2014/main" id="{0D48B150-96F5-4CF4-9DAB-FBE0DB896610}"/>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29981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3509-2AC2-492A-A6E3-826D67C67CEA}"/>
              </a:ext>
            </a:extLst>
          </p:cNvPr>
          <p:cNvSpPr>
            <a:spLocks noGrp="1"/>
          </p:cNvSpPr>
          <p:nvPr>
            <p:ph type="title"/>
          </p:nvPr>
        </p:nvSpPr>
        <p:spPr/>
        <p:txBody>
          <a:bodyPr/>
          <a:lstStyle/>
          <a:p>
            <a:r>
              <a:rPr lang="en-US">
                <a:latin typeface="Segoe UI Semibold"/>
                <a:cs typeface="Segoe UI Semibold"/>
              </a:rPr>
              <a:t>Support for contact tracing spreadsheet</a:t>
            </a:r>
            <a:endParaRPr lang="en-US"/>
          </a:p>
        </p:txBody>
      </p:sp>
      <p:sp>
        <p:nvSpPr>
          <p:cNvPr id="3" name="Content Placeholder 2">
            <a:extLst>
              <a:ext uri="{FF2B5EF4-FFF2-40B4-BE49-F238E27FC236}">
                <a16:creationId xmlns:a16="http://schemas.microsoft.com/office/drawing/2014/main" id="{FA0C0595-3773-49F0-98B4-5FA40E8505DC}"/>
              </a:ext>
            </a:extLst>
          </p:cNvPr>
          <p:cNvSpPr>
            <a:spLocks noGrp="1"/>
          </p:cNvSpPr>
          <p:nvPr>
            <p:ph idx="1"/>
          </p:nvPr>
        </p:nvSpPr>
        <p:spPr/>
        <p:txBody>
          <a:bodyPr vert="horz" lIns="91440" tIns="45720" rIns="91440" bIns="45720" rtlCol="0" anchor="t">
            <a:noAutofit/>
          </a:bodyPr>
          <a:lstStyle/>
          <a:p>
            <a:pPr marL="0" indent="0">
              <a:buNone/>
            </a:pPr>
            <a:r>
              <a:rPr lang="en-US" b="1" dirty="0">
                <a:latin typeface="Segoe UI"/>
                <a:cs typeface="Segoe UI"/>
              </a:rPr>
              <a:t>Mary Ellen Duggan</a:t>
            </a:r>
            <a:r>
              <a:rPr lang="en-US" dirty="0">
                <a:latin typeface="Segoe UI"/>
                <a:cs typeface="Segoe UI"/>
              </a:rPr>
              <a:t> Northborough/</a:t>
            </a:r>
            <a:r>
              <a:rPr lang="en-US">
                <a:latin typeface="Segoe UI"/>
                <a:cs typeface="Segoe UI"/>
              </a:rPr>
              <a:t>Southborough  </a:t>
            </a:r>
            <a:r>
              <a:rPr lang="en-US">
                <a:latin typeface="Segoe UI"/>
                <a:cs typeface="Segoe UI"/>
                <a:hlinkClick r:id="rId2"/>
              </a:rPr>
              <a:t>mduggan@nsboro.k12.ma.us</a:t>
            </a:r>
            <a:r>
              <a:rPr lang="en-US">
                <a:latin typeface="Segoe UI"/>
                <a:cs typeface="Segoe UI"/>
              </a:rPr>
              <a:t> </a:t>
            </a:r>
            <a:endParaRPr lang="en-US" dirty="0"/>
          </a:p>
          <a:p>
            <a:pPr marL="0" indent="0">
              <a:buNone/>
            </a:pPr>
            <a:endParaRPr lang="en-US" dirty="0">
              <a:latin typeface="Segoe UI"/>
              <a:cs typeface="Segoe UI"/>
            </a:endParaRPr>
          </a:p>
          <a:p>
            <a:pPr marL="0" indent="0">
              <a:buNone/>
            </a:pPr>
            <a:r>
              <a:rPr lang="en-US" b="1" dirty="0">
                <a:latin typeface="Segoe UI"/>
                <a:cs typeface="Segoe UI"/>
              </a:rPr>
              <a:t>Noelle Freeman</a:t>
            </a:r>
            <a:r>
              <a:rPr lang="en-US" dirty="0">
                <a:latin typeface="Segoe UI"/>
                <a:cs typeface="Segoe UI"/>
              </a:rPr>
              <a:t> Shrewsbury </a:t>
            </a:r>
            <a:r>
              <a:rPr lang="en-US" dirty="0">
                <a:latin typeface="Segoe UI"/>
                <a:cs typeface="Segoe UI"/>
                <a:hlinkClick r:id="rId3"/>
              </a:rPr>
              <a:t>nfreeman@shrewsbury.k12.ma.us</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9F06017-BDDB-4BC2-BF5D-63863CBEF2B2}"/>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242868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dirty="0"/>
              <a:t>Ordering BinaxNOW tests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vert="horz" lIns="91440" tIns="45720" rIns="91440" bIns="45720" rtlCol="0" anchor="t">
            <a:noAutofit/>
          </a:bodyPr>
          <a:lstStyle/>
          <a:p>
            <a:r>
              <a:rPr lang="en-US" sz="2800" dirty="0">
                <a:latin typeface="Segoe UI"/>
                <a:cs typeface="Segoe UI"/>
              </a:rPr>
              <a:t>How do I order BinaxNOW tests, and when should I receive them by?</a:t>
            </a:r>
          </a:p>
          <a:p>
            <a:pPr lvl="1"/>
            <a:r>
              <a:rPr lang="en-US" dirty="0">
                <a:latin typeface="Segoe UI"/>
                <a:cs typeface="Segoe UI"/>
              </a:rPr>
              <a:t>Nearly all districts have either placed orders or have orders placed for them centrally. If you are unsure about whether you need tests or whether they have been ordered for you, contact your PC or </a:t>
            </a:r>
            <a:r>
              <a:rPr lang="en-US" dirty="0">
                <a:latin typeface="Segoe UI"/>
                <a:cs typeface="Segoe UI"/>
                <a:hlinkClick r:id="rId2"/>
              </a:rPr>
              <a:t>K12COVID19testing@mass.gov</a:t>
            </a:r>
            <a:endParaRPr lang="en-US" dirty="0">
              <a:latin typeface="Segoe UI"/>
              <a:cs typeface="Segoe UI"/>
            </a:endParaRPr>
          </a:p>
          <a:p>
            <a:pPr lvl="2"/>
            <a:r>
              <a:rPr lang="en-US" dirty="0">
                <a:latin typeface="Segoe UI"/>
                <a:cs typeface="Segoe UI"/>
              </a:rPr>
              <a:t>By the end of this week or early next week, nearly all participating schools/districts) will have received the tests that they ordered.</a:t>
            </a:r>
            <a:endParaRPr lang="en-US" sz="2800" b="1" dirty="0"/>
          </a:p>
          <a:p>
            <a:pPr lvl="1"/>
            <a:r>
              <a:rPr lang="en-US" dirty="0">
                <a:latin typeface="Segoe UI"/>
                <a:cs typeface="Segoe UI"/>
              </a:rPr>
              <a:t>Any district that needs more tests should request tests through this form: </a:t>
            </a:r>
            <a:r>
              <a:rPr lang="en-US" dirty="0">
                <a:latin typeface="Segoe UI"/>
                <a:cs typeface="Segoe UI"/>
                <a:hlinkClick r:id="rId3"/>
              </a:rPr>
              <a:t>https://cic.jotform.com/212167979269977</a:t>
            </a:r>
            <a:r>
              <a:rPr lang="en-US" dirty="0">
                <a:latin typeface="Segoe UI"/>
                <a:cs typeface="Segoe UI"/>
              </a:rPr>
              <a:t>  </a:t>
            </a:r>
            <a:endParaRPr lang="en-US" dirty="0"/>
          </a:p>
          <a:p>
            <a:pPr lvl="2"/>
            <a:r>
              <a:rPr lang="en-US" dirty="0">
                <a:latin typeface="Segoe UI"/>
                <a:cs typeface="Segoe UI"/>
              </a:rPr>
              <a:t>The typical turnaround time for test delivery is 5-7 days from the order being placed with DPH.</a:t>
            </a:r>
          </a:p>
        </p:txBody>
      </p:sp>
    </p:spTree>
    <p:extLst>
      <p:ext uri="{BB962C8B-B14F-4D97-AF65-F5344CB8AC3E}">
        <p14:creationId xmlns:p14="http://schemas.microsoft.com/office/powerpoint/2010/main" val="351208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E93B-6F58-4AD7-AF74-E522CA58FA4E}"/>
              </a:ext>
            </a:extLst>
          </p:cNvPr>
          <p:cNvSpPr>
            <a:spLocks noGrp="1"/>
          </p:cNvSpPr>
          <p:nvPr>
            <p:ph type="title"/>
          </p:nvPr>
        </p:nvSpPr>
        <p:spPr/>
        <p:txBody>
          <a:bodyPr/>
          <a:lstStyle/>
          <a:p>
            <a:r>
              <a:rPr lang="en-US" dirty="0"/>
              <a:t>BinaxNOW expiration</a:t>
            </a:r>
          </a:p>
        </p:txBody>
      </p:sp>
      <p:sp>
        <p:nvSpPr>
          <p:cNvPr id="3" name="Content Placeholder 2">
            <a:extLst>
              <a:ext uri="{FF2B5EF4-FFF2-40B4-BE49-F238E27FC236}">
                <a16:creationId xmlns:a16="http://schemas.microsoft.com/office/drawing/2014/main" id="{DCE509B3-05FC-4D47-B987-359C1F1A56A8}"/>
              </a:ext>
            </a:extLst>
          </p:cNvPr>
          <p:cNvSpPr>
            <a:spLocks noGrp="1"/>
          </p:cNvSpPr>
          <p:nvPr>
            <p:ph idx="1"/>
          </p:nvPr>
        </p:nvSpPr>
        <p:spPr/>
        <p:txBody>
          <a:bodyPr vert="horz" lIns="91440" tIns="45720" rIns="91440" bIns="45720" rtlCol="0" anchor="t">
            <a:noAutofit/>
          </a:bodyPr>
          <a:lstStyle/>
          <a:p>
            <a:r>
              <a:rPr lang="en-US" dirty="0">
                <a:latin typeface="Segoe UI"/>
                <a:cs typeface="Segoe UI"/>
              </a:rPr>
              <a:t>When will my BinaxNOW tests expire?</a:t>
            </a:r>
          </a:p>
          <a:p>
            <a:pPr lvl="1"/>
            <a:r>
              <a:rPr lang="en-US" dirty="0">
                <a:latin typeface="Segoe UI"/>
                <a:cs typeface="Segoe UI"/>
              </a:rPr>
              <a:t>Any tests shipped this summer/fall</a:t>
            </a:r>
            <a:r>
              <a:rPr lang="en-US" b="1" dirty="0">
                <a:latin typeface="Segoe UI"/>
                <a:cs typeface="Segoe UI"/>
              </a:rPr>
              <a:t> will not expire until December</a:t>
            </a:r>
            <a:r>
              <a:rPr lang="en-US" dirty="0">
                <a:latin typeface="Segoe UI"/>
                <a:cs typeface="Segoe UI"/>
              </a:rPr>
              <a:t>. (Because of past extensions, printed expiration dates are not accurate.) However, there are a small number of tests, shipped in the spring, that will expire soon.</a:t>
            </a:r>
            <a:endParaRPr lang="en-US" b="1" dirty="0">
              <a:latin typeface="Segoe UI"/>
              <a:cs typeface="Segoe UI"/>
            </a:endParaRPr>
          </a:p>
          <a:p>
            <a:pPr lvl="1"/>
            <a:r>
              <a:rPr lang="en-US" dirty="0">
                <a:latin typeface="Segoe UI"/>
                <a:cs typeface="Segoe UI"/>
              </a:rPr>
              <a:t>To determine when your tests will expire:</a:t>
            </a:r>
          </a:p>
          <a:p>
            <a:pPr lvl="2"/>
            <a:r>
              <a:rPr lang="en-US" dirty="0">
                <a:latin typeface="Segoe UI"/>
                <a:cs typeface="Segoe UI"/>
              </a:rPr>
              <a:t>Locate the “lot number” on the BinaxNOW box</a:t>
            </a:r>
          </a:p>
          <a:p>
            <a:pPr lvl="2"/>
            <a:r>
              <a:rPr lang="en-US" dirty="0">
                <a:latin typeface="Segoe UI"/>
                <a:cs typeface="Segoe UI"/>
              </a:rPr>
              <a:t>Determine if the “lot number” appears in the form </a:t>
            </a:r>
            <a:r>
              <a:rPr lang="en-US" dirty="0">
                <a:latin typeface="Segoe UI"/>
                <a:cs typeface="Segoe UI"/>
                <a:hlinkClick r:id="rId2"/>
              </a:rPr>
              <a:t>here</a:t>
            </a:r>
            <a:r>
              <a:rPr lang="en-US" dirty="0">
                <a:latin typeface="Segoe UI"/>
                <a:cs typeface="Segoe UI"/>
              </a:rPr>
              <a:t>.</a:t>
            </a:r>
          </a:p>
          <a:p>
            <a:pPr lvl="2"/>
            <a:r>
              <a:rPr lang="en-US" dirty="0">
                <a:latin typeface="Segoe UI"/>
                <a:cs typeface="Segoe UI"/>
              </a:rPr>
              <a:t>If it does appear, the updated expiration date is the date in the column “New Expiry.”</a:t>
            </a:r>
          </a:p>
          <a:p>
            <a:pPr lvl="2"/>
            <a:r>
              <a:rPr lang="en-US" dirty="0">
                <a:latin typeface="Segoe UI"/>
                <a:cs typeface="Segoe UI"/>
              </a:rPr>
              <a:t>If it does not appear, the expiration date is the original date that appears on the box.</a:t>
            </a:r>
          </a:p>
          <a:p>
            <a:pPr lvl="1"/>
            <a:endParaRPr lang="en-US" dirty="0"/>
          </a:p>
        </p:txBody>
      </p:sp>
      <p:sp>
        <p:nvSpPr>
          <p:cNvPr id="4" name="Slide Number Placeholder 3">
            <a:extLst>
              <a:ext uri="{FF2B5EF4-FFF2-40B4-BE49-F238E27FC236}">
                <a16:creationId xmlns:a16="http://schemas.microsoft.com/office/drawing/2014/main" id="{3F0DA975-7DA8-4674-99E2-0C2C3915D577}"/>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394108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dirty="0"/>
              <a:t>Antigen tests for test and stay</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a:lstStyle/>
          <a:p>
            <a:r>
              <a:rPr lang="en-US" dirty="0"/>
              <a:t>Can other rapid antigen (non-BinaxNOW) tests be used for test and stay?</a:t>
            </a:r>
          </a:p>
          <a:p>
            <a:pPr lvl="1"/>
            <a:r>
              <a:rPr lang="en-US" dirty="0"/>
              <a:t>No. BinaxNOW tests are the </a:t>
            </a:r>
            <a:r>
              <a:rPr lang="en-US" b="1" dirty="0"/>
              <a:t>only tests that schools/districts may used for test and stay.</a:t>
            </a:r>
          </a:p>
          <a:p>
            <a:pPr lvl="1"/>
            <a:r>
              <a:rPr lang="en-US" dirty="0"/>
              <a:t>BinaxNOW tests are </a:t>
            </a:r>
            <a:r>
              <a:rPr lang="en-US" b="1" dirty="0"/>
              <a:t>available from the state to all schools/districts free of charge </a:t>
            </a:r>
            <a:r>
              <a:rPr lang="en-US" dirty="0"/>
              <a:t>and may be requested through the survey distributed by CIC Health.</a:t>
            </a:r>
          </a:p>
          <a:p>
            <a:pPr lvl="1"/>
            <a:r>
              <a:rPr lang="en-US" dirty="0"/>
              <a:t>A district </a:t>
            </a:r>
            <a:r>
              <a:rPr lang="en-US" b="1" dirty="0"/>
              <a:t>should never be instructed</a:t>
            </a:r>
            <a:r>
              <a:rPr lang="en-US" dirty="0"/>
              <a:t> to purchase tests on their own (e.g., pharmacy OTC tests).</a:t>
            </a:r>
          </a:p>
          <a:p>
            <a:pPr lvl="2"/>
            <a:r>
              <a:rPr lang="en-US" dirty="0"/>
              <a:t>If this occurs, please contact the DESE testing inbox: </a:t>
            </a:r>
            <a:r>
              <a:rPr lang="en-US" dirty="0">
                <a:hlinkClick r:id="rId2"/>
              </a:rPr>
              <a:t>K12COVID19testing@mass.gov</a:t>
            </a:r>
            <a:r>
              <a:rPr lang="en-US" dirty="0"/>
              <a:t>. </a:t>
            </a:r>
          </a:p>
        </p:txBody>
      </p:sp>
    </p:spTree>
    <p:extLst>
      <p:ext uri="{BB962C8B-B14F-4D97-AF65-F5344CB8AC3E}">
        <p14:creationId xmlns:p14="http://schemas.microsoft.com/office/powerpoint/2010/main" val="294058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dirty="0"/>
              <a:t>Remote learning</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p:txBody>
          <a:bodyPr vert="horz" lIns="91440" tIns="45720" rIns="91440" bIns="45720" rtlCol="0" anchor="t">
            <a:noAutofit/>
          </a:bodyPr>
          <a:lstStyle/>
          <a:p>
            <a:r>
              <a:rPr lang="en-US" sz="2800" dirty="0">
                <a:latin typeface="Segoe UI"/>
                <a:cs typeface="Segoe UI"/>
              </a:rPr>
              <a:t>Under what circumstances may remote learning be implemented?</a:t>
            </a:r>
          </a:p>
          <a:p>
            <a:pPr lvl="1"/>
            <a:r>
              <a:rPr lang="en-US" sz="2400" dirty="0">
                <a:latin typeface="Segoe UI"/>
                <a:cs typeface="Segoe UI"/>
              </a:rPr>
              <a:t>As described in DESE's </a:t>
            </a:r>
            <a:r>
              <a:rPr lang="en-US" sz="2400" dirty="0">
                <a:latin typeface="Segoe UI"/>
                <a:cs typeface="Segoe UI"/>
                <a:hlinkClick r:id="rId2"/>
              </a:rPr>
              <a:t>August 20, 2021 FAQ</a:t>
            </a:r>
            <a:r>
              <a:rPr lang="en-US" sz="2400" dirty="0">
                <a:latin typeface="Segoe UI"/>
                <a:cs typeface="Segoe UI"/>
              </a:rPr>
              <a:t>, during the 2021-22 school year, full-time remote learning programs </a:t>
            </a:r>
            <a:r>
              <a:rPr lang="en-US" sz="2400" b="1" dirty="0">
                <a:latin typeface="Segoe UI"/>
                <a:cs typeface="Segoe UI"/>
              </a:rPr>
              <a:t>will not count toward structured learning time hours unless specifically previously authorized by DESE</a:t>
            </a:r>
            <a:r>
              <a:rPr lang="en-US" sz="2400" dirty="0">
                <a:latin typeface="Segoe UI"/>
                <a:cs typeface="Segoe UI"/>
              </a:rPr>
              <a:t>. </a:t>
            </a:r>
            <a:endParaRPr lang="en-US" sz="2400" dirty="0"/>
          </a:p>
          <a:p>
            <a:pPr lvl="1"/>
            <a:r>
              <a:rPr lang="en-US" sz="2400" b="1" u="sng" dirty="0">
                <a:latin typeface="Segoe UI"/>
                <a:cs typeface="Segoe UI"/>
              </a:rPr>
              <a:t>Only</a:t>
            </a:r>
            <a:r>
              <a:rPr lang="en-US" sz="2400" dirty="0">
                <a:latin typeface="Segoe UI"/>
                <a:cs typeface="Segoe UI"/>
              </a:rPr>
              <a:t> in the limited instance where students are isolating and/or quarantining, </a:t>
            </a:r>
            <a:r>
              <a:rPr lang="en-US" sz="2400" b="1" dirty="0">
                <a:latin typeface="Segoe UI"/>
                <a:cs typeface="Segoe UI"/>
              </a:rPr>
              <a:t>if schools have the ability to allow students to join their schedule remotely</a:t>
            </a:r>
            <a:r>
              <a:rPr lang="en-US" sz="2400" dirty="0">
                <a:latin typeface="Segoe UI"/>
                <a:cs typeface="Segoe UI"/>
              </a:rPr>
              <a:t>, then they may do so. </a:t>
            </a:r>
            <a:endParaRPr lang="en-US" sz="2400" dirty="0"/>
          </a:p>
          <a:p>
            <a:pPr lvl="2"/>
            <a:r>
              <a:rPr lang="en-US" sz="2000" dirty="0">
                <a:latin typeface="Segoe UI"/>
                <a:cs typeface="Segoe UI"/>
              </a:rPr>
              <a:t>Consistent with DESE’s guidance on student attendance, quarantining students who participate in at least half of the school day activities can be marked present.</a:t>
            </a:r>
          </a:p>
        </p:txBody>
      </p:sp>
    </p:spTree>
    <p:extLst>
      <p:ext uri="{BB962C8B-B14F-4D97-AF65-F5344CB8AC3E}">
        <p14:creationId xmlns:p14="http://schemas.microsoft.com/office/powerpoint/2010/main" val="383555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7087-0A00-4BE5-AE25-EDCFC15C9A1C}"/>
              </a:ext>
            </a:extLst>
          </p:cNvPr>
          <p:cNvSpPr>
            <a:spLocks noGrp="1"/>
          </p:cNvSpPr>
          <p:nvPr>
            <p:ph type="title"/>
          </p:nvPr>
        </p:nvSpPr>
        <p:spPr/>
        <p:txBody>
          <a:bodyPr/>
          <a:lstStyle/>
          <a:p>
            <a:r>
              <a:rPr lang="en-US" dirty="0"/>
              <a:t>Definition of close contact</a:t>
            </a:r>
          </a:p>
        </p:txBody>
      </p:sp>
      <p:sp>
        <p:nvSpPr>
          <p:cNvPr id="3" name="Content Placeholder 2">
            <a:extLst>
              <a:ext uri="{FF2B5EF4-FFF2-40B4-BE49-F238E27FC236}">
                <a16:creationId xmlns:a16="http://schemas.microsoft.com/office/drawing/2014/main" id="{ACB88E13-6DCA-4607-912B-0DE37B45E058}"/>
              </a:ext>
            </a:extLst>
          </p:cNvPr>
          <p:cNvSpPr>
            <a:spLocks noGrp="1"/>
          </p:cNvSpPr>
          <p:nvPr>
            <p:ph idx="1"/>
          </p:nvPr>
        </p:nvSpPr>
        <p:spPr/>
        <p:txBody>
          <a:bodyPr vert="horz" lIns="91440" tIns="45720" rIns="91440" bIns="45720" rtlCol="0" anchor="t">
            <a:noAutofit/>
          </a:bodyPr>
          <a:lstStyle/>
          <a:p>
            <a:r>
              <a:rPr lang="en-US" sz="2800" dirty="0">
                <a:latin typeface="Segoe UI"/>
                <a:cs typeface="Segoe UI"/>
              </a:rPr>
              <a:t>What is a close contact?</a:t>
            </a:r>
            <a:endParaRPr lang="en-US" sz="2400" dirty="0">
              <a:latin typeface="Segoe UI"/>
              <a:cs typeface="Segoe UI"/>
            </a:endParaRPr>
          </a:p>
          <a:p>
            <a:pPr lvl="1"/>
            <a:r>
              <a:rPr lang="en-US" sz="2400" dirty="0">
                <a:latin typeface="Segoe UI"/>
                <a:cs typeface="Segoe UI"/>
              </a:rPr>
              <a:t>A close contact in the school setting is defined </a:t>
            </a:r>
            <a:r>
              <a:rPr lang="en-US" sz="2400" b="1" dirty="0">
                <a:latin typeface="Segoe UI"/>
                <a:cs typeface="Segoe UI"/>
              </a:rPr>
              <a:t>as only those who have been within (less than) 6 feet of distance of the COVID-19 positive individual </a:t>
            </a:r>
            <a:r>
              <a:rPr lang="en-US" sz="2400" b="1" u="sng" dirty="0">
                <a:latin typeface="Segoe UI"/>
                <a:cs typeface="Segoe UI"/>
              </a:rPr>
              <a:t>while INDOORS</a:t>
            </a:r>
            <a:r>
              <a:rPr lang="en-US" sz="2400" b="1" dirty="0">
                <a:latin typeface="Segoe UI"/>
                <a:cs typeface="Segoe UI"/>
              </a:rPr>
              <a:t>, for at least fifteen minutes during a 24-hour period. </a:t>
            </a:r>
          </a:p>
          <a:p>
            <a:pPr lvl="2"/>
            <a:r>
              <a:rPr lang="en-US"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The period of time that students or staff are outside does not count as a close contact. </a:t>
            </a:r>
            <a:endParaRPr lang="en-US" sz="2800" dirty="0">
              <a:latin typeface="Segoe UI"/>
              <a:cs typeface="Segoe UI"/>
            </a:endParaRPr>
          </a:p>
          <a:p>
            <a:pPr lvl="1"/>
            <a:r>
              <a:rPr lang="en-US" sz="2400" dirty="0">
                <a:latin typeface="Segoe UI"/>
                <a:cs typeface="Segoe UI"/>
              </a:rPr>
              <a:t>In a classroom setting, it would be </a:t>
            </a:r>
            <a:r>
              <a:rPr lang="en-US" sz="2400" b="1" dirty="0">
                <a:latin typeface="Segoe UI"/>
                <a:cs typeface="Segoe UI"/>
              </a:rPr>
              <a:t>rare for an entire classroom to be considered a close contact of an infectious person</a:t>
            </a:r>
            <a:r>
              <a:rPr lang="en-US" sz="2400" dirty="0">
                <a:latin typeface="Segoe UI"/>
                <a:cs typeface="Segoe UI"/>
              </a:rPr>
              <a:t>.</a:t>
            </a:r>
          </a:p>
          <a:p>
            <a:pPr lvl="1"/>
            <a:r>
              <a:rPr lang="en-US" sz="2400" dirty="0">
                <a:latin typeface="Segoe UI"/>
                <a:cs typeface="Segoe UI"/>
              </a:rPr>
              <a:t>Districts should focus on this definition when determining which students need to participate in the test and stay program.</a:t>
            </a:r>
          </a:p>
          <a:p>
            <a:pPr lvl="2"/>
            <a:r>
              <a:rPr lang="en-US" sz="2000" dirty="0">
                <a:latin typeface="Segoe UI"/>
                <a:cs typeface="Segoe UI"/>
              </a:rPr>
              <a:t>Resources are finite and over-identifying close contacts has a tangible impact on support time and test supply.</a:t>
            </a:r>
            <a:endParaRPr lang="en-US" sz="2000" dirty="0"/>
          </a:p>
        </p:txBody>
      </p:sp>
      <p:sp>
        <p:nvSpPr>
          <p:cNvPr id="4" name="Slide Number Placeholder 3">
            <a:extLst>
              <a:ext uri="{FF2B5EF4-FFF2-40B4-BE49-F238E27FC236}">
                <a16:creationId xmlns:a16="http://schemas.microsoft.com/office/drawing/2014/main" id="{C5E56BA1-9C27-49EC-86F6-B90C1D12843E}"/>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133478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7087-0A00-4BE5-AE25-EDCFC15C9A1C}"/>
              </a:ext>
            </a:extLst>
          </p:cNvPr>
          <p:cNvSpPr>
            <a:spLocks noGrp="1"/>
          </p:cNvSpPr>
          <p:nvPr>
            <p:ph type="title"/>
          </p:nvPr>
        </p:nvSpPr>
        <p:spPr/>
        <p:txBody>
          <a:bodyPr/>
          <a:lstStyle/>
          <a:p>
            <a:r>
              <a:rPr lang="en-US" dirty="0"/>
              <a:t>Test and Stay participation for non-school based close contacts</a:t>
            </a:r>
          </a:p>
        </p:txBody>
      </p:sp>
      <p:sp>
        <p:nvSpPr>
          <p:cNvPr id="3" name="Content Placeholder 2">
            <a:extLst>
              <a:ext uri="{FF2B5EF4-FFF2-40B4-BE49-F238E27FC236}">
                <a16:creationId xmlns:a16="http://schemas.microsoft.com/office/drawing/2014/main" id="{ACB88E13-6DCA-4607-912B-0DE37B45E058}"/>
              </a:ext>
            </a:extLst>
          </p:cNvPr>
          <p:cNvSpPr>
            <a:spLocks noGrp="1"/>
          </p:cNvSpPr>
          <p:nvPr>
            <p:ph idx="1"/>
          </p:nvPr>
        </p:nvSpPr>
        <p:spPr>
          <a:xfrm>
            <a:off x="567743" y="1230403"/>
            <a:ext cx="5968139" cy="5049746"/>
          </a:xfrm>
        </p:spPr>
        <p:txBody>
          <a:bodyPr/>
          <a:lstStyle/>
          <a:p>
            <a:r>
              <a:rPr lang="en-US" sz="2400" dirty="0"/>
              <a:t>Can individuals </a:t>
            </a:r>
            <a:r>
              <a:rPr lang="en-US" sz="2400" b="1" dirty="0"/>
              <a:t>identified as a close contact while at home</a:t>
            </a:r>
            <a:r>
              <a:rPr lang="en-US" sz="2400" dirty="0"/>
              <a:t> (i.e., non-school based close contact) return to school and participate in the Test and Stay program? </a:t>
            </a:r>
          </a:p>
          <a:p>
            <a:pPr lvl="1"/>
            <a:r>
              <a:rPr lang="en-US" sz="2000" dirty="0">
                <a:effectLst/>
                <a:latin typeface="+mn-lt"/>
                <a:ea typeface="Calibri" panose="020F0502020204030204" pitchFamily="34" charset="0"/>
                <a:cs typeface="Arial" panose="020B0604020202020204" pitchFamily="34" charset="0"/>
              </a:rPr>
              <a:t>No. The Test and Stay program </a:t>
            </a:r>
            <a:r>
              <a:rPr lang="en-US" sz="2000" b="1" dirty="0">
                <a:effectLst/>
                <a:latin typeface="+mn-lt"/>
                <a:ea typeface="Calibri" panose="020F0502020204030204" pitchFamily="34" charset="0"/>
                <a:cs typeface="Arial" panose="020B0604020202020204" pitchFamily="34" charset="0"/>
              </a:rPr>
              <a:t>is intended for school-based close contacts, only. </a:t>
            </a:r>
          </a:p>
          <a:p>
            <a:pPr lvl="2"/>
            <a:r>
              <a:rPr lang="en-US" sz="1800" dirty="0">
                <a:latin typeface="+mn-lt"/>
                <a:ea typeface="Calibri" panose="020F0502020204030204" pitchFamily="34" charset="0"/>
                <a:cs typeface="Arial" panose="020B0604020202020204" pitchFamily="34" charset="0"/>
              </a:rPr>
              <a:t>This includes close contacts identified in after-school/weekend </a:t>
            </a:r>
            <a:r>
              <a:rPr lang="en-US" sz="1800" u="sng" dirty="0">
                <a:latin typeface="+mn-lt"/>
                <a:ea typeface="Calibri" panose="020F0502020204030204" pitchFamily="34" charset="0"/>
                <a:cs typeface="Arial" panose="020B0604020202020204" pitchFamily="34" charset="0"/>
              </a:rPr>
              <a:t>school-sponsored </a:t>
            </a:r>
            <a:r>
              <a:rPr lang="en-US" sz="1800" dirty="0">
                <a:latin typeface="+mn-lt"/>
                <a:ea typeface="Calibri" panose="020F0502020204030204" pitchFamily="34" charset="0"/>
                <a:cs typeface="Arial" panose="020B0604020202020204" pitchFamily="34" charset="0"/>
              </a:rPr>
              <a:t>extracurricular activities and sports.</a:t>
            </a:r>
            <a:endParaRPr lang="en-US" sz="1800" dirty="0">
              <a:effectLst/>
              <a:latin typeface="+mn-lt"/>
              <a:ea typeface="Calibri" panose="020F0502020204030204" pitchFamily="34" charset="0"/>
              <a:cs typeface="Arial" panose="020B0604020202020204" pitchFamily="34" charset="0"/>
            </a:endParaRPr>
          </a:p>
          <a:p>
            <a:pPr lvl="1"/>
            <a:r>
              <a:rPr lang="en-US" sz="2000" dirty="0">
                <a:effectLst/>
                <a:latin typeface="+mn-lt"/>
                <a:ea typeface="Calibri" panose="020F0502020204030204" pitchFamily="34" charset="0"/>
                <a:cs typeface="Arial" panose="020B0604020202020204" pitchFamily="34" charset="0"/>
              </a:rPr>
              <a:t>Individuals identified as a close contact of an individual outside of school should follow Protocol B-2 or B-3 in the SY22 DESE/DPH </a:t>
            </a:r>
            <a:r>
              <a:rPr lang="en-US" sz="2000" u="sng" dirty="0">
                <a:solidFill>
                  <a:srgbClr val="0563C1"/>
                </a:solidFill>
                <a:effectLst/>
                <a:latin typeface="+mn-lt"/>
                <a:ea typeface="Calibri" panose="020F0502020204030204" pitchFamily="34" charset="0"/>
                <a:cs typeface="Arial" panose="020B0604020202020204" pitchFamily="34" charset="0"/>
                <a:hlinkClick r:id="rId2"/>
              </a:rPr>
              <a:t>Protocols for Responding to COVID-19 Scenarios</a:t>
            </a:r>
            <a:r>
              <a:rPr lang="en-US" sz="2000" u="sng" dirty="0">
                <a:solidFill>
                  <a:srgbClr val="0563C1"/>
                </a:solidFill>
                <a:effectLst/>
                <a:latin typeface="+mn-lt"/>
                <a:ea typeface="Calibri" panose="020F0502020204030204" pitchFamily="34" charset="0"/>
                <a:cs typeface="Arial" panose="020B0604020202020204" pitchFamily="34" charset="0"/>
              </a:rPr>
              <a:t> </a:t>
            </a:r>
            <a:r>
              <a:rPr lang="en-US" sz="2000" dirty="0">
                <a:latin typeface="+mn-lt"/>
                <a:cs typeface="Arial" panose="020B0604020202020204" pitchFamily="34" charset="0"/>
              </a:rPr>
              <a:t>(see flow chart)</a:t>
            </a:r>
            <a:br>
              <a:rPr lang="en-US" sz="1800" dirty="0">
                <a:effectLst/>
                <a:latin typeface="Times New Roman" panose="02020603050405020304" pitchFamily="18"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1"/>
            <a:endParaRPr lang="en-US" sz="2000" dirty="0"/>
          </a:p>
        </p:txBody>
      </p:sp>
      <p:sp>
        <p:nvSpPr>
          <p:cNvPr id="4" name="Slide Number Placeholder 3">
            <a:extLst>
              <a:ext uri="{FF2B5EF4-FFF2-40B4-BE49-F238E27FC236}">
                <a16:creationId xmlns:a16="http://schemas.microsoft.com/office/drawing/2014/main" id="{C5E56BA1-9C27-49EC-86F6-B90C1D12843E}"/>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pic>
        <p:nvPicPr>
          <p:cNvPr id="6" name="Picture 5" descr="Diagram of which option to chose for the test and stay participation for non-school based close contacts">
            <a:extLst>
              <a:ext uri="{FF2B5EF4-FFF2-40B4-BE49-F238E27FC236}">
                <a16:creationId xmlns:a16="http://schemas.microsoft.com/office/drawing/2014/main" id="{8D374869-95A0-467C-A4E4-9CFBC7C327CA}"/>
              </a:ext>
            </a:extLst>
          </p:cNvPr>
          <p:cNvPicPr>
            <a:picLocks noChangeAspect="1"/>
          </p:cNvPicPr>
          <p:nvPr/>
        </p:nvPicPr>
        <p:blipFill rotWithShape="1">
          <a:blip r:embed="rId3"/>
          <a:srcRect l="9205" r="8991" b="9848"/>
          <a:stretch/>
        </p:blipFill>
        <p:spPr>
          <a:xfrm>
            <a:off x="7165562" y="1076039"/>
            <a:ext cx="4611504" cy="5109579"/>
          </a:xfrm>
          <a:prstGeom prst="rect">
            <a:avLst/>
          </a:prstGeom>
        </p:spPr>
      </p:pic>
    </p:spTree>
    <p:extLst>
      <p:ext uri="{BB962C8B-B14F-4D97-AF65-F5344CB8AC3E}">
        <p14:creationId xmlns:p14="http://schemas.microsoft.com/office/powerpoint/2010/main" val="257791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dirty="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panose="020B0604020202020204" pitchFamily="34" charset="0"/>
              </a:rPr>
              <a:t>Shah Family Foundation resources</a:t>
            </a:r>
          </a:p>
        </p:txBody>
      </p:sp>
    </p:spTree>
    <p:extLst>
      <p:ext uri="{BB962C8B-B14F-4D97-AF65-F5344CB8AC3E}">
        <p14:creationId xmlns:p14="http://schemas.microsoft.com/office/powerpoint/2010/main" val="369098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dirty="0"/>
              <a:t>Ross Wilson, </a:t>
            </a:r>
            <a:r>
              <a:rPr lang="en-US" sz="2000" i="1" dirty="0"/>
              <a:t>Executive Director</a:t>
            </a:r>
            <a:endParaRPr lang="en-US" sz="2000" dirty="0"/>
          </a:p>
          <a:p>
            <a:r>
              <a:rPr lang="en-US" sz="2000" b="1" dirty="0"/>
              <a:t>Eliza Novick, </a:t>
            </a:r>
            <a:r>
              <a:rPr lang="en-US" sz="2000" i="1" dirty="0"/>
              <a:t>Project Manager</a:t>
            </a:r>
          </a:p>
          <a:p>
            <a:r>
              <a:rPr lang="en-US" sz="2000" b="1" dirty="0"/>
              <a:t>Marisa Meldonian, </a:t>
            </a:r>
            <a:r>
              <a:rPr lang="en-US" sz="2000" i="1" dirty="0"/>
              <a:t>Associate Director</a:t>
            </a:r>
          </a:p>
          <a:p>
            <a:r>
              <a:rPr lang="en-US" sz="2000" b="1" dirty="0"/>
              <a:t>Lizzie Gordon, </a:t>
            </a:r>
            <a:r>
              <a:rPr lang="en-US" sz="2000" i="1" dirty="0"/>
              <a:t>Project Associate</a:t>
            </a:r>
            <a:endParaRPr lang="en-US" sz="2000" b="1" dirty="0"/>
          </a:p>
          <a:p>
            <a:endParaRPr lang="en-US" sz="2000" b="1" dirty="0"/>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dirty="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dirty="0">
                <a:latin typeface="Segoe UI Semibold"/>
                <a:cs typeface="Segoe UI Semibold"/>
              </a:rPr>
              <a:t>Shah Foundation</a:t>
            </a:r>
            <a:endParaRPr lang="en-US" sz="2000" dirty="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dirty="0">
                <a:latin typeface="+mj-lt"/>
                <a:cs typeface="Arial" panose="020B0604020202020204" pitchFamily="34" charset="0"/>
              </a:rPr>
              <a:t>Today’s presentation</a:t>
            </a: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Rob Curtin, </a:t>
            </a:r>
            <a:r>
              <a:rPr lang="en-US" sz="2000" i="1"/>
              <a:t>Chief Officer for Data, Assessment and Accountability</a:t>
            </a:r>
            <a:endParaRPr lang="en-US" sz="2000" b="1" dirty="0"/>
          </a:p>
          <a:p>
            <a:r>
              <a:rPr lang="en-US" sz="2000" b="1" dirty="0"/>
              <a:t>Russell Johnston, </a:t>
            </a:r>
            <a:r>
              <a:rPr lang="en-US" sz="2000" i="1"/>
              <a:t>Deputy Commissioner</a:t>
            </a:r>
            <a:endParaRPr lang="en-US" sz="2000" b="1" i="1" dirty="0"/>
          </a:p>
          <a:p>
            <a:r>
              <a:rPr lang="en-US" sz="2000" b="1" dirty="0"/>
              <a:t>Lauren Woo, </a:t>
            </a:r>
            <a:r>
              <a:rPr lang="en-US" sz="2000" i="1" dirty="0"/>
              <a:t>Strategic Transformation Director</a:t>
            </a:r>
            <a:endParaRPr lang="en-US" sz="2000" b="1" i="1" dirty="0"/>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latin typeface="Segoe UI"/>
                <a:cs typeface="Segoe UI"/>
              </a:rPr>
              <a:t>Jeremiah Hay, </a:t>
            </a:r>
            <a:r>
              <a:rPr lang="en-US" sz="2000" i="1">
                <a:latin typeface="Segoe UI"/>
                <a:cs typeface="Segoe UI"/>
              </a:rPr>
              <a:t>Deputy Strategy Director, COVID-19 Command Center</a:t>
            </a:r>
          </a:p>
          <a:p>
            <a:r>
              <a:rPr lang="en-US" sz="2000" b="1">
                <a:latin typeface="Segoe UI"/>
                <a:cs typeface="Segoe UI"/>
              </a:rPr>
              <a:t>Sean </a:t>
            </a:r>
            <a:r>
              <a:rPr lang="en-US" sz="2000" b="1" err="1">
                <a:latin typeface="Segoe UI"/>
                <a:cs typeface="Segoe UI"/>
              </a:rPr>
              <a:t>Burpoe</a:t>
            </a:r>
            <a:r>
              <a:rPr lang="en-US" sz="2000">
                <a:latin typeface="Segoe UI"/>
                <a:cs typeface="Segoe UI"/>
              </a:rPr>
              <a:t>, </a:t>
            </a:r>
            <a:r>
              <a:rPr lang="en-US" sz="2000" i="1">
                <a:latin typeface="Segoe UI"/>
                <a:cs typeface="Segoe UI"/>
              </a:rPr>
              <a:t>Strategy</a:t>
            </a:r>
            <a:r>
              <a:rPr lang="en-US" sz="2000">
                <a:latin typeface="Segoe UI"/>
                <a:cs typeface="Segoe UI"/>
              </a:rPr>
              <a:t> </a:t>
            </a:r>
            <a:r>
              <a:rPr lang="en-US" sz="2000" i="1">
                <a:latin typeface="Segoe UI"/>
                <a:cs typeface="Segoe UI"/>
              </a:rPr>
              <a:t>Manager, COVID-19 Command Center</a:t>
            </a:r>
          </a:p>
          <a:p>
            <a:pPr marL="0" indent="0">
              <a:buNone/>
            </a:pPr>
            <a:endParaRPr lang="en-US" sz="2000" i="1" dirty="0"/>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Segoe UI Semibold"/>
                <a:cs typeface="Segoe UI Semibold"/>
              </a:rPr>
              <a:t>COVID-19 Command Center</a:t>
            </a:r>
            <a:endParaRPr lang="en-US" sz="2000" dirty="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visuals of consent and communication templates">
            <a:extLst>
              <a:ext uri="{FF2B5EF4-FFF2-40B4-BE49-F238E27FC236}">
                <a16:creationId xmlns:a16="http://schemas.microsoft.com/office/drawing/2014/main" id="{32C66A7C-1BFC-7747-B879-95E2F5BCF73C}"/>
              </a:ext>
            </a:extLst>
          </p:cNvPr>
          <p:cNvSpPr/>
          <p:nvPr/>
        </p:nvSpPr>
        <p:spPr>
          <a:xfrm>
            <a:off x="395263" y="1792288"/>
            <a:ext cx="3657600" cy="4938786"/>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A9FBFE-49D6-1E46-9101-59D1AEB2D6E5}"/>
              </a:ext>
            </a:extLst>
          </p:cNvPr>
          <p:cNvSpPr>
            <a:spLocks noGrp="1"/>
          </p:cNvSpPr>
          <p:nvPr>
            <p:ph type="title"/>
          </p:nvPr>
        </p:nvSpPr>
        <p:spPr>
          <a:xfrm>
            <a:off x="125233" y="689508"/>
            <a:ext cx="11367545" cy="1325563"/>
          </a:xfrm>
        </p:spPr>
        <p:txBody>
          <a:bodyPr>
            <a:normAutofit/>
          </a:bodyPr>
          <a:lstStyle/>
          <a:p>
            <a:pPr algn="ctr"/>
            <a:r>
              <a:rPr lang="en-US" b="1" dirty="0">
                <a:solidFill>
                  <a:schemeClr val="accent1">
                    <a:lumMod val="50000"/>
                  </a:schemeClr>
                </a:solidFill>
                <a:latin typeface="Franklin Gothic Book" panose="020B0503020102020204" pitchFamily="34" charset="0"/>
                <a:hlinkClick r:id="rId2"/>
              </a:rPr>
              <a:t>CovidEdTesting.com</a:t>
            </a:r>
            <a:endParaRPr lang="en-US" sz="3600" dirty="0">
              <a:solidFill>
                <a:schemeClr val="accent1">
                  <a:lumMod val="50000"/>
                </a:schemeClr>
              </a:solidFill>
              <a:latin typeface="Franklin Gothic Book" panose="020B0503020102020204" pitchFamily="34" charset="0"/>
            </a:endParaRPr>
          </a:p>
        </p:txBody>
      </p:sp>
      <p:pic>
        <p:nvPicPr>
          <p:cNvPr id="8" name="Picture 7" descr="visual of testing 101, comms guides, examples, and templates">
            <a:extLst>
              <a:ext uri="{FF2B5EF4-FFF2-40B4-BE49-F238E27FC236}">
                <a16:creationId xmlns:a16="http://schemas.microsoft.com/office/drawing/2014/main" id="{4B08F9A1-16AB-4A47-ABDB-ABAC6A40FDE5}"/>
              </a:ext>
            </a:extLst>
          </p:cNvPr>
          <p:cNvPicPr>
            <a:picLocks noChangeAspect="1"/>
          </p:cNvPicPr>
          <p:nvPr/>
        </p:nvPicPr>
        <p:blipFill>
          <a:blip r:embed="rId3"/>
          <a:stretch>
            <a:fillRect/>
          </a:stretch>
        </p:blipFill>
        <p:spPr>
          <a:xfrm>
            <a:off x="455970" y="2237855"/>
            <a:ext cx="1812063" cy="2344587"/>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BAC0ABE4-1E7E-D04C-97CA-46ED1F35BA3D}"/>
              </a:ext>
            </a:extLst>
          </p:cNvPr>
          <p:cNvSpPr txBox="1"/>
          <p:nvPr/>
        </p:nvSpPr>
        <p:spPr>
          <a:xfrm>
            <a:off x="397003" y="6242693"/>
            <a:ext cx="3655860" cy="369332"/>
          </a:xfrm>
          <a:prstGeom prst="rect">
            <a:avLst/>
          </a:prstGeom>
          <a:noFill/>
        </p:spPr>
        <p:txBody>
          <a:bodyPr wrap="square" rtlCol="0">
            <a:spAutoFit/>
          </a:bodyPr>
          <a:lstStyle/>
          <a:p>
            <a:pPr algn="ctr"/>
            <a:r>
              <a:rPr lang="en-US" b="1" dirty="0">
                <a:solidFill>
                  <a:schemeClr val="accent1">
                    <a:lumMod val="50000"/>
                  </a:schemeClr>
                </a:solidFill>
                <a:latin typeface="Franklin Gothic Book" panose="020B0503020102020204" pitchFamily="34" charset="0"/>
              </a:rPr>
              <a:t>Consent &amp; Communications</a:t>
            </a:r>
          </a:p>
        </p:txBody>
      </p:sp>
      <p:pic>
        <p:nvPicPr>
          <p:cNvPr id="10" name="Picture 9" descr="visual of testing 101, comms guides, examples, and templates">
            <a:extLst>
              <a:ext uri="{FF2B5EF4-FFF2-40B4-BE49-F238E27FC236}">
                <a16:creationId xmlns:a16="http://schemas.microsoft.com/office/drawing/2014/main" id="{A28989BB-B34B-FA41-898C-289831ED3CBF}"/>
              </a:ext>
            </a:extLst>
          </p:cNvPr>
          <p:cNvPicPr>
            <a:picLocks noChangeAspect="1"/>
          </p:cNvPicPr>
          <p:nvPr/>
        </p:nvPicPr>
        <p:blipFill>
          <a:blip r:embed="rId4"/>
          <a:stretch>
            <a:fillRect/>
          </a:stretch>
        </p:blipFill>
        <p:spPr>
          <a:xfrm>
            <a:off x="645271" y="4758310"/>
            <a:ext cx="3245524" cy="947964"/>
          </a:xfrm>
          <a:prstGeom prst="rect">
            <a:avLst/>
          </a:prstGeom>
          <a:effectLst>
            <a:outerShdw blurRad="50800" dist="38100" dir="2700000" algn="tl" rotWithShape="0">
              <a:prstClr val="black">
                <a:alpha val="40000"/>
              </a:prstClr>
            </a:outerShdw>
          </a:effectLst>
        </p:spPr>
      </p:pic>
      <p:pic>
        <p:nvPicPr>
          <p:cNvPr id="11" name="Picture 10" descr="visual of testing 101, comms guides, examples, and templates">
            <a:extLst>
              <a:ext uri="{FF2B5EF4-FFF2-40B4-BE49-F238E27FC236}">
                <a16:creationId xmlns:a16="http://schemas.microsoft.com/office/drawing/2014/main" id="{211F9BA5-9AD3-AF48-A870-7A369FC87A9E}"/>
              </a:ext>
            </a:extLst>
          </p:cNvPr>
          <p:cNvPicPr>
            <a:picLocks noChangeAspect="1"/>
          </p:cNvPicPr>
          <p:nvPr/>
        </p:nvPicPr>
        <p:blipFill>
          <a:blip r:embed="rId5"/>
          <a:stretch>
            <a:fillRect/>
          </a:stretch>
        </p:blipFill>
        <p:spPr>
          <a:xfrm>
            <a:off x="2374541" y="2588642"/>
            <a:ext cx="1623499" cy="1457374"/>
          </a:xfrm>
          <a:prstGeom prst="rect">
            <a:avLst/>
          </a:prstGeom>
          <a:effectLst>
            <a:outerShdw blurRad="50800" dist="38100" dir="2700000" algn="tl" rotWithShape="0">
              <a:prstClr val="black">
                <a:alpha val="40000"/>
              </a:prstClr>
            </a:outerShdw>
          </a:effectLst>
        </p:spPr>
      </p:pic>
      <p:sp>
        <p:nvSpPr>
          <p:cNvPr id="16" name="Rectangle 15" descr="visual of testing 101, comms guides, examples, and templates">
            <a:extLst>
              <a:ext uri="{FF2B5EF4-FFF2-40B4-BE49-F238E27FC236}">
                <a16:creationId xmlns:a16="http://schemas.microsoft.com/office/drawing/2014/main" id="{92770E52-2C3C-9741-A689-B542B422E98F}"/>
              </a:ext>
            </a:extLst>
          </p:cNvPr>
          <p:cNvSpPr/>
          <p:nvPr/>
        </p:nvSpPr>
        <p:spPr>
          <a:xfrm>
            <a:off x="8139137" y="1805062"/>
            <a:ext cx="3657600" cy="4926012"/>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descr="visual of testing 101, comms guides, examples, and templates">
            <a:extLst>
              <a:ext uri="{FF2B5EF4-FFF2-40B4-BE49-F238E27FC236}">
                <a16:creationId xmlns:a16="http://schemas.microsoft.com/office/drawing/2014/main" id="{CCEAACB3-F716-A547-9F5A-FA0DD22C6CDA}"/>
              </a:ext>
            </a:extLst>
          </p:cNvPr>
          <p:cNvPicPr>
            <a:picLocks noChangeAspect="1"/>
          </p:cNvPicPr>
          <p:nvPr/>
        </p:nvPicPr>
        <p:blipFill>
          <a:blip r:embed="rId6"/>
          <a:stretch>
            <a:fillRect/>
          </a:stretch>
        </p:blipFill>
        <p:spPr>
          <a:xfrm>
            <a:off x="8407426" y="4126077"/>
            <a:ext cx="3085352" cy="1885681"/>
          </a:xfrm>
          <a:prstGeom prst="rect">
            <a:avLst/>
          </a:prstGeom>
          <a:effectLst>
            <a:outerShdw blurRad="50800" dist="38100" dir="2700000" algn="tl" rotWithShape="0">
              <a:prstClr val="black">
                <a:alpha val="40000"/>
              </a:prstClr>
            </a:outerShdw>
          </a:effectLst>
        </p:spPr>
      </p:pic>
      <p:pic>
        <p:nvPicPr>
          <p:cNvPr id="13" name="Picture 12" descr="visual of testing 101, comms guides, examples, and templates">
            <a:extLst>
              <a:ext uri="{FF2B5EF4-FFF2-40B4-BE49-F238E27FC236}">
                <a16:creationId xmlns:a16="http://schemas.microsoft.com/office/drawing/2014/main" id="{B206FF64-FBFB-7B47-9C50-D25037DF572C}"/>
              </a:ext>
            </a:extLst>
          </p:cNvPr>
          <p:cNvPicPr>
            <a:picLocks noChangeAspect="1"/>
          </p:cNvPicPr>
          <p:nvPr/>
        </p:nvPicPr>
        <p:blipFill>
          <a:blip r:embed="rId7"/>
          <a:stretch>
            <a:fillRect/>
          </a:stretch>
        </p:blipFill>
        <p:spPr>
          <a:xfrm>
            <a:off x="8407426" y="2121713"/>
            <a:ext cx="3085352" cy="1687714"/>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6F08D328-4A9F-5C48-866C-0FE85F6E32E6}"/>
              </a:ext>
            </a:extLst>
          </p:cNvPr>
          <p:cNvSpPr txBox="1"/>
          <p:nvPr/>
        </p:nvSpPr>
        <p:spPr>
          <a:xfrm>
            <a:off x="8137397" y="6209342"/>
            <a:ext cx="3625411" cy="369332"/>
          </a:xfrm>
          <a:prstGeom prst="rect">
            <a:avLst/>
          </a:prstGeom>
          <a:noFill/>
        </p:spPr>
        <p:txBody>
          <a:bodyPr wrap="square" rtlCol="0">
            <a:spAutoFit/>
          </a:bodyPr>
          <a:lstStyle/>
          <a:p>
            <a:pPr algn="ctr"/>
            <a:r>
              <a:rPr lang="en-US" b="1" dirty="0">
                <a:solidFill>
                  <a:schemeClr val="accent1">
                    <a:lumMod val="50000"/>
                  </a:schemeClr>
                </a:solidFill>
                <a:latin typeface="Franklin Gothic Book" panose="020B0503020102020204" pitchFamily="34" charset="0"/>
              </a:rPr>
              <a:t>Getting Started Guides</a:t>
            </a:r>
          </a:p>
        </p:txBody>
      </p:sp>
      <p:sp>
        <p:nvSpPr>
          <p:cNvPr id="17" name="Rectangle 16" descr="visual of testing 101, comms guides, examples, and templates">
            <a:extLst>
              <a:ext uri="{FF2B5EF4-FFF2-40B4-BE49-F238E27FC236}">
                <a16:creationId xmlns:a16="http://schemas.microsoft.com/office/drawing/2014/main" id="{D72447EC-6291-6042-89CD-F73C0945012A}"/>
              </a:ext>
            </a:extLst>
          </p:cNvPr>
          <p:cNvSpPr/>
          <p:nvPr/>
        </p:nvSpPr>
        <p:spPr>
          <a:xfrm>
            <a:off x="4267200" y="1806806"/>
            <a:ext cx="3657600" cy="4938786"/>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23938-D27E-644D-93E9-84BB1FB4B38D}"/>
              </a:ext>
            </a:extLst>
          </p:cNvPr>
          <p:cNvSpPr txBox="1"/>
          <p:nvPr/>
        </p:nvSpPr>
        <p:spPr>
          <a:xfrm>
            <a:off x="4267200" y="6242693"/>
            <a:ext cx="3655860" cy="369332"/>
          </a:xfrm>
          <a:prstGeom prst="rect">
            <a:avLst/>
          </a:prstGeom>
          <a:noFill/>
        </p:spPr>
        <p:txBody>
          <a:bodyPr wrap="square" rtlCol="0">
            <a:spAutoFit/>
          </a:bodyPr>
          <a:lstStyle/>
          <a:p>
            <a:pPr algn="ctr"/>
            <a:r>
              <a:rPr lang="en-US" b="1" dirty="0">
                <a:solidFill>
                  <a:schemeClr val="accent1">
                    <a:lumMod val="50000"/>
                  </a:schemeClr>
                </a:solidFill>
                <a:latin typeface="Franklin Gothic Book" panose="020B0503020102020204" pitchFamily="34" charset="0"/>
              </a:rPr>
              <a:t>Case Studies</a:t>
            </a:r>
          </a:p>
        </p:txBody>
      </p:sp>
      <p:pic>
        <p:nvPicPr>
          <p:cNvPr id="22" name="Picture 21" descr="visual of testing 101, comms guides, examples, and templates">
            <a:extLst>
              <a:ext uri="{FF2B5EF4-FFF2-40B4-BE49-F238E27FC236}">
                <a16:creationId xmlns:a16="http://schemas.microsoft.com/office/drawing/2014/main" id="{5C189B54-405B-0E4F-9F02-3774A7C022A9}"/>
              </a:ext>
            </a:extLst>
          </p:cNvPr>
          <p:cNvPicPr>
            <a:picLocks noChangeAspect="1"/>
          </p:cNvPicPr>
          <p:nvPr/>
        </p:nvPicPr>
        <p:blipFill rotWithShape="1">
          <a:blip r:embed="rId8"/>
          <a:srcRect l="1287" t="1305"/>
          <a:stretch/>
        </p:blipFill>
        <p:spPr>
          <a:xfrm>
            <a:off x="4502486" y="1952545"/>
            <a:ext cx="3187028" cy="4139228"/>
          </a:xfrm>
          <a:prstGeom prst="rect">
            <a:avLst/>
          </a:prstGeom>
        </p:spPr>
      </p:pic>
      <p:sp>
        <p:nvSpPr>
          <p:cNvPr id="18" name="Title 1">
            <a:extLst>
              <a:ext uri="{FF2B5EF4-FFF2-40B4-BE49-F238E27FC236}">
                <a16:creationId xmlns:a16="http://schemas.microsoft.com/office/drawing/2014/main" id="{5CC9AF46-1C05-47FC-85AC-0E89E46828E4}"/>
              </a:ext>
            </a:extLst>
          </p:cNvPr>
          <p:cNvSpPr txBox="1">
            <a:spLocks/>
          </p:cNvSpPr>
          <p:nvPr/>
        </p:nvSpPr>
        <p:spPr>
          <a:xfrm>
            <a:off x="567743" y="288925"/>
            <a:ext cx="11370972" cy="679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r>
              <a:rPr lang="en-US" dirty="0"/>
              <a:t>Testing 101, comms guides, examples, templates </a:t>
            </a:r>
          </a:p>
        </p:txBody>
      </p:sp>
    </p:spTree>
    <p:extLst>
      <p:ext uri="{BB962C8B-B14F-4D97-AF65-F5344CB8AC3E}">
        <p14:creationId xmlns:p14="http://schemas.microsoft.com/office/powerpoint/2010/main" val="67551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dirty="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panose="020B0604020202020204" pitchFamily="34" charset="0"/>
              </a:rPr>
              <a:t>Next steps</a:t>
            </a:r>
            <a:endParaRPr lang="zh-CN" altLang="en-US" sz="400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97555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dirty="0"/>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dirty="0"/>
              <a:t>COVID-19 Testing Program</a:t>
            </a:r>
            <a:r>
              <a:rPr lang="en-US" sz="2400" dirty="0"/>
              <a:t>: </a:t>
            </a:r>
            <a:r>
              <a:rPr lang="en-US" sz="2400" dirty="0">
                <a:hlinkClick r:id="rId2"/>
              </a:rPr>
              <a:t>https://www.doe.mass.edu/covid19/testing/</a:t>
            </a:r>
            <a:r>
              <a:rPr lang="en-US" sz="2400" dirty="0"/>
              <a:t>  </a:t>
            </a:r>
          </a:p>
          <a:p>
            <a:pPr lvl="1"/>
            <a:r>
              <a:rPr lang="en-US" sz="2000" dirty="0"/>
              <a:t>Authorized School Application</a:t>
            </a:r>
          </a:p>
          <a:p>
            <a:pPr lvl="1"/>
            <a:r>
              <a:rPr lang="en-US" sz="2000" dirty="0"/>
              <a:t>COVID-19 Testing and eMed FAQs</a:t>
            </a:r>
          </a:p>
          <a:p>
            <a:pPr lvl="1"/>
            <a:r>
              <a:rPr lang="en-US" sz="2000" dirty="0"/>
              <a:t>Webinar recordings and slides</a:t>
            </a:r>
          </a:p>
          <a:p>
            <a:pPr lvl="1"/>
            <a:r>
              <a:rPr lang="en-US" sz="2000" dirty="0"/>
              <a:t>Consent forms and parent letters</a:t>
            </a:r>
          </a:p>
          <a:p>
            <a:r>
              <a:rPr lang="en-US" sz="2400" b="1" dirty="0"/>
              <a:t>On the Desktop</a:t>
            </a:r>
            <a:r>
              <a:rPr lang="en-US" sz="2400" dirty="0"/>
              <a:t>: </a:t>
            </a:r>
            <a:r>
              <a:rPr lang="en-US" sz="2400" dirty="0">
                <a:hlinkClick r:id="rId3"/>
              </a:rPr>
              <a:t>https://www.doe.mass.edu/covid19/on-desktop.html</a:t>
            </a:r>
            <a:r>
              <a:rPr lang="en-US" sz="2400" dirty="0"/>
              <a:t> </a:t>
            </a:r>
          </a:p>
          <a:p>
            <a:pPr lvl="1"/>
            <a:r>
              <a:rPr lang="en-US" sz="2000" dirty="0"/>
              <a:t>Protocols for Responding to COVID-19 Scenarios</a:t>
            </a:r>
          </a:p>
          <a:p>
            <a:pPr lvl="1"/>
            <a:r>
              <a:rPr lang="en-US" sz="2000" dirty="0"/>
              <a:t>Protocols Flowcharts</a:t>
            </a:r>
          </a:p>
          <a:p>
            <a:r>
              <a:rPr lang="en-US" sz="2400" b="1" dirty="0"/>
              <a:t>FAQs</a:t>
            </a:r>
            <a:r>
              <a:rPr lang="en-US" sz="2400" dirty="0"/>
              <a:t>: </a:t>
            </a:r>
            <a:r>
              <a:rPr lang="en-US" sz="2400" dirty="0">
                <a:hlinkClick r:id="rId4"/>
              </a:rPr>
              <a:t>https://www.doe.mass.edu/covid19/faq/</a:t>
            </a:r>
            <a:r>
              <a:rPr lang="en-US" sz="2400" dirty="0"/>
              <a:t> </a:t>
            </a:r>
          </a:p>
          <a:p>
            <a:pPr lvl="1"/>
            <a:r>
              <a:rPr lang="en-US" sz="2000" dirty="0"/>
              <a:t>Protocols and other reopening FAQs (also sent out in the </a:t>
            </a:r>
            <a:r>
              <a:rPr lang="en-US" sz="2000" dirty="0">
                <a:hlinkClick r:id="rId5"/>
              </a:rPr>
              <a:t>Commissioner’s Weekly Update</a:t>
            </a:r>
            <a:r>
              <a:rPr lang="en-US" sz="2000" dirty="0"/>
              <a:t>)</a:t>
            </a:r>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88373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8236-133A-49CD-A2EE-D3C18F72858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DCA7D55-A6A9-4B8C-9C89-CBC070667437}"/>
              </a:ext>
            </a:extLst>
          </p:cNvPr>
          <p:cNvSpPr>
            <a:spLocks noGrp="1"/>
          </p:cNvSpPr>
          <p:nvPr>
            <p:ph idx="1"/>
          </p:nvPr>
        </p:nvSpPr>
        <p:spPr/>
        <p:txBody>
          <a:bodyPr/>
          <a:lstStyle/>
          <a:p>
            <a:pPr marL="285750" indent="-285750">
              <a:buFont typeface="Arial" charset="0"/>
              <a:buChar char="•"/>
            </a:pPr>
            <a:r>
              <a:rPr lang="en-US" sz="2800" b="1" dirty="0">
                <a:cs typeface="Segoe UI"/>
              </a:rPr>
              <a:t>Complete the Authorized School Application and Statement of Assurances</a:t>
            </a:r>
          </a:p>
          <a:p>
            <a:pPr marL="793750" lvl="1" indent="-285750">
              <a:buFont typeface="Arial" charset="0"/>
              <a:buChar char="•"/>
            </a:pPr>
            <a:r>
              <a:rPr lang="en-US" sz="2400" dirty="0">
                <a:cs typeface="Segoe UI"/>
                <a:hlinkClick r:id="rId2"/>
              </a:rPr>
              <a:t>https://survey.alchemer.com/s3/6473918/SY22-Authorized-School-Application-COVID-19-Testing-Program</a:t>
            </a:r>
            <a:r>
              <a:rPr lang="en-US" sz="2400" dirty="0">
                <a:cs typeface="Segoe UI"/>
              </a:rPr>
              <a:t> </a:t>
            </a:r>
          </a:p>
          <a:p>
            <a:pPr marL="285750" indent="-285750">
              <a:buFont typeface="Arial" charset="0"/>
              <a:buChar char="•"/>
            </a:pPr>
            <a:r>
              <a:rPr lang="en-US" sz="2800" dirty="0">
                <a:cs typeface="Segoe UI"/>
              </a:rPr>
              <a:t>If needed, </a:t>
            </a:r>
            <a:r>
              <a:rPr lang="en-US" sz="2800" b="1" dirty="0">
                <a:cs typeface="Segoe UI"/>
              </a:rPr>
              <a:t>request eMed at home tests or BinaxNOW through the forms provided by CIC Health.</a:t>
            </a:r>
          </a:p>
          <a:p>
            <a:pPr marL="793750" lvl="1" indent="-285750">
              <a:buFont typeface="Arial" charset="0"/>
              <a:buChar char="•"/>
            </a:pPr>
            <a:r>
              <a:rPr lang="en-US" sz="2400" dirty="0">
                <a:cs typeface="Segoe UI"/>
              </a:rPr>
              <a:t>The BinaxNOW order form can be found here: </a:t>
            </a:r>
            <a:r>
              <a:rPr lang="en-US" dirty="0">
                <a:cs typeface="Segoe UI"/>
                <a:hlinkClick r:id="rId3"/>
              </a:rPr>
              <a:t>BinaxNOW </a:t>
            </a:r>
            <a:r>
              <a:rPr lang="en-US" u="sng" dirty="0">
                <a:solidFill>
                  <a:srgbClr val="0000FF"/>
                </a:solidFill>
                <a:effectLst/>
                <a:latin typeface="Calibri" panose="020F0502020204030204" pitchFamily="34" charset="0"/>
                <a:ea typeface="Calibri" panose="020F0502020204030204" pitchFamily="34" charset="0"/>
                <a:hlinkClick r:id="rId3"/>
              </a:rPr>
              <a:t>Order Form</a:t>
            </a:r>
            <a:endParaRPr lang="en-US" dirty="0">
              <a:cs typeface="Segoe UI"/>
            </a:endParaRPr>
          </a:p>
          <a:p>
            <a:pPr marL="793750" lvl="1" indent="-285750">
              <a:buFont typeface="Arial" charset="0"/>
              <a:buChar char="•"/>
            </a:pPr>
            <a:r>
              <a:rPr lang="en-US" sz="2400" dirty="0">
                <a:cs typeface="Segoe UI"/>
              </a:rPr>
              <a:t>The eMed form will be can be found here: </a:t>
            </a:r>
            <a:r>
              <a:rPr lang="en-US" dirty="0">
                <a:cs typeface="Segoe UI"/>
                <a:hlinkClick r:id="rId4"/>
              </a:rPr>
              <a:t>eMed Order Form</a:t>
            </a:r>
            <a:endParaRPr lang="en-US" sz="2400" dirty="0">
              <a:cs typeface="Segoe UI"/>
            </a:endParaRPr>
          </a:p>
        </p:txBody>
      </p:sp>
    </p:spTree>
    <p:extLst>
      <p:ext uri="{BB962C8B-B14F-4D97-AF65-F5344CB8AC3E}">
        <p14:creationId xmlns:p14="http://schemas.microsoft.com/office/powerpoint/2010/main" val="253394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dirty="0"/>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dirty="0">
                <a:latin typeface="Segoe UI"/>
                <a:cs typeface="Segoe UI"/>
              </a:rPr>
              <a:t>Here’s how to get in touch:</a:t>
            </a:r>
          </a:p>
          <a:p>
            <a:pPr lvl="1"/>
            <a:r>
              <a:rPr lang="en-US" b="1" dirty="0">
                <a:latin typeface="Segoe UI"/>
                <a:cs typeface="Segoe UI"/>
              </a:rPr>
              <a:t>First, contact your Program Coordinator</a:t>
            </a:r>
          </a:p>
          <a:p>
            <a:pPr lvl="2"/>
            <a:r>
              <a:rPr lang="en-US" sz="2000" dirty="0">
                <a:latin typeface="Segoe UI"/>
                <a:cs typeface="Segoe UI"/>
              </a:rPr>
              <a:t>They are your best first line of defense. </a:t>
            </a:r>
          </a:p>
          <a:p>
            <a:pPr lvl="1"/>
            <a:r>
              <a:rPr lang="en-US" b="1" dirty="0">
                <a:latin typeface="Segoe UI"/>
                <a:cs typeface="Segoe UI"/>
              </a:rPr>
              <a:t>If you don’t hear back, contact CIC support</a:t>
            </a:r>
          </a:p>
          <a:p>
            <a:pPr lvl="2"/>
            <a:r>
              <a:rPr lang="en-US" sz="2000" dirty="0">
                <a:latin typeface="Segoe UI"/>
                <a:cs typeface="Segoe UI"/>
                <a:hlinkClick r:id="rId2"/>
              </a:rPr>
              <a:t>support@cic-health.com</a:t>
            </a:r>
            <a:r>
              <a:rPr lang="en-US" sz="2000" dirty="0">
                <a:latin typeface="Segoe UI"/>
                <a:cs typeface="Segoe UI"/>
              </a:rPr>
              <a:t> </a:t>
            </a:r>
            <a:endParaRPr lang="en-US" sz="2000" i="1" dirty="0">
              <a:highlight>
                <a:srgbClr val="FFFF00"/>
              </a:highlight>
              <a:latin typeface="Segoe UI"/>
              <a:cs typeface="Segoe UI"/>
            </a:endParaRPr>
          </a:p>
          <a:p>
            <a:pPr lvl="2"/>
            <a:r>
              <a:rPr lang="en-US" sz="2000" dirty="0">
                <a:latin typeface="Segoe UI"/>
                <a:cs typeface="Segoe UI"/>
              </a:rPr>
              <a:t>Please allow a few hours for a response during the next few weeks</a:t>
            </a:r>
          </a:p>
          <a:p>
            <a:pPr lvl="1"/>
            <a:r>
              <a:rPr lang="en-US" b="1" dirty="0">
                <a:latin typeface="Segoe UI"/>
                <a:cs typeface="Segoe UI"/>
              </a:rPr>
              <a:t>Still don’t have what you need? Send us a note!</a:t>
            </a:r>
          </a:p>
          <a:p>
            <a:pPr lvl="2"/>
            <a:r>
              <a:rPr lang="en-US" sz="2000" dirty="0">
                <a:latin typeface="Segoe UI"/>
                <a:cs typeface="Segoe UI"/>
              </a:rPr>
              <a:t>DESE: </a:t>
            </a:r>
            <a:r>
              <a:rPr lang="en-US" sz="2000" dirty="0">
                <a:latin typeface="Segoe UI"/>
                <a:cs typeface="Segoe UI"/>
                <a:hlinkClick r:id="rId3"/>
              </a:rPr>
              <a:t>k12covid19testing@mass.gov</a:t>
            </a:r>
            <a:r>
              <a:rPr lang="en-US" sz="2000" dirty="0">
                <a:latin typeface="Segoe UI"/>
                <a:cs typeface="Segoe UI"/>
              </a:rPr>
              <a:t>  </a:t>
            </a:r>
            <a:endParaRPr lang="en-US" sz="2000" dirty="0"/>
          </a:p>
          <a:p>
            <a:pPr lvl="2"/>
            <a:r>
              <a:rPr lang="en-US" sz="2000" dirty="0">
                <a:latin typeface="Segoe UI"/>
                <a:cs typeface="Segoe UI"/>
              </a:rPr>
              <a:t>Shah Foundation:</a:t>
            </a:r>
            <a:r>
              <a:rPr lang="en-US" sz="2000" b="1" dirty="0">
                <a:latin typeface="Segoe UI"/>
                <a:cs typeface="Segoe UI"/>
              </a:rPr>
              <a:t> </a:t>
            </a:r>
            <a:r>
              <a:rPr lang="en-US" sz="2000" dirty="0">
                <a:latin typeface="Segoe UI"/>
                <a:cs typeface="Segoe UI"/>
                <a:hlinkClick r:id="rId4"/>
              </a:rPr>
              <a:t>CovidEdTesting@ShahFoundation.org</a:t>
            </a:r>
            <a:endParaRPr lang="en-US" sz="2000" dirty="0">
              <a:latin typeface="Segoe UI"/>
              <a:cs typeface="Segoe UI"/>
            </a:endParaRPr>
          </a:p>
          <a:p>
            <a:endParaRPr lang="en-US" dirty="0"/>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Please note</a:t>
            </a:r>
            <a:r>
              <a:rPr lang="en-US" b="1" dirty="0">
                <a:solidFill>
                  <a:prstClr val="black"/>
                </a:solidFill>
                <a:latin typeface="Calibri" panose="020F0502020204030204"/>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485289"/>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01</a:t>
              </a:r>
              <a:endParaRPr lang="zh-CN" altLang="en-US" sz="3200" dirty="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panose="020B0604020202020204" pitchFamily="34" charset="0"/>
                </a:rPr>
                <a:t>Reporting positive cases</a:t>
              </a:r>
              <a:endParaRPr lang="zh-CN" altLang="en-US" sz="3200" dirty="0">
                <a:solidFill>
                  <a:schemeClr val="accent1">
                    <a:lumMod val="50000"/>
                  </a:schemeClr>
                </a:solidFill>
                <a:latin typeface="+mj-lt"/>
                <a:cs typeface="Arial" panose="020B0604020202020204" pitchFamily="34" charset="0"/>
              </a:endParaRPr>
            </a:p>
          </p:txBody>
        </p:sp>
      </p:grpSp>
      <p:grpSp>
        <p:nvGrpSpPr>
          <p:cNvPr id="21" name="Group 20" descr="District Responsibilities"/>
          <p:cNvGrpSpPr/>
          <p:nvPr/>
        </p:nvGrpSpPr>
        <p:grpSpPr>
          <a:xfrm>
            <a:off x="3061062" y="1500881"/>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Update and frequently asked questions</a:t>
              </a:r>
              <a:endParaRPr lang="zh-CN" altLang="en-US" sz="3200">
                <a:solidFill>
                  <a:schemeClr val="accent1">
                    <a:lumMod val="50000"/>
                  </a:schemeClr>
                </a:solidFill>
                <a:latin typeface="+mj-lt"/>
                <a:cs typeface="Arial"/>
              </a:endParaRPr>
            </a:p>
          </p:txBody>
        </p:sp>
      </p:grpSp>
      <p:grpSp>
        <p:nvGrpSpPr>
          <p:cNvPr id="24" name="Group 23" descr="Next Steps"/>
          <p:cNvGrpSpPr/>
          <p:nvPr/>
        </p:nvGrpSpPr>
        <p:grpSpPr>
          <a:xfrm>
            <a:off x="3061059" y="2516474"/>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03</a:t>
              </a:r>
              <a:endParaRPr lang="zh-CN" altLang="en-US" sz="3200" dirty="0">
                <a:latin typeface="+mj-lt"/>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panose="020B0604020202020204" pitchFamily="34" charset="0"/>
                </a:rPr>
                <a:t>Shah Family Foundation resources</a:t>
              </a: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dirty="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dirty="0">
              <a:effectLst/>
            </a:endParaRPr>
          </a:p>
        </p:txBody>
      </p:sp>
      <p:grpSp>
        <p:nvGrpSpPr>
          <p:cNvPr id="15" name="Group 14" descr="Next Steps">
            <a:extLst>
              <a:ext uri="{FF2B5EF4-FFF2-40B4-BE49-F238E27FC236}">
                <a16:creationId xmlns:a16="http://schemas.microsoft.com/office/drawing/2014/main" id="{224F7D4F-F78D-421E-9AB4-4E58027508B6}"/>
              </a:ext>
            </a:extLst>
          </p:cNvPr>
          <p:cNvGrpSpPr/>
          <p:nvPr/>
        </p:nvGrpSpPr>
        <p:grpSpPr>
          <a:xfrm>
            <a:off x="3061059" y="3452887"/>
            <a:ext cx="8839202" cy="809459"/>
            <a:chOff x="3063333" y="5566136"/>
            <a:chExt cx="8839202" cy="809459"/>
          </a:xfrm>
        </p:grpSpPr>
        <p:sp>
          <p:nvSpPr>
            <p:cNvPr id="19" name="矩形 13">
              <a:extLst>
                <a:ext uri="{FF2B5EF4-FFF2-40B4-BE49-F238E27FC236}">
                  <a16:creationId xmlns:a16="http://schemas.microsoft.com/office/drawing/2014/main" id="{3704F026-A6B1-4E31-8EBD-2CBB1D03C0F1}"/>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mj-lt"/>
                  <a:cs typeface="Segoe SemiBold" panose="020B0703040204020203" pitchFamily="34" charset="0"/>
                </a:rPr>
                <a:t>04</a:t>
              </a:r>
              <a:endParaRPr lang="zh-CN" altLang="en-US" sz="3200" dirty="0">
                <a:latin typeface="+mj-lt"/>
                <a:cs typeface="Segoe SemiBold" panose="020B0703040204020203" pitchFamily="34" charset="0"/>
              </a:endParaRPr>
            </a:p>
          </p:txBody>
        </p:sp>
        <p:sp>
          <p:nvSpPr>
            <p:cNvPr id="20" name="文本框 14">
              <a:extLst>
                <a:ext uri="{FF2B5EF4-FFF2-40B4-BE49-F238E27FC236}">
                  <a16:creationId xmlns:a16="http://schemas.microsoft.com/office/drawing/2014/main" id="{29DA5E52-F7AE-4652-8D22-23FF34332ABD}"/>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panose="020B0604020202020204" pitchFamily="34" charset="0"/>
                </a:rPr>
                <a:t>Next steps</a:t>
              </a:r>
            </a:p>
          </p:txBody>
        </p:sp>
      </p:grpSp>
    </p:spTree>
    <p:extLst>
      <p:ext uri="{BB962C8B-B14F-4D97-AF65-F5344CB8AC3E}">
        <p14:creationId xmlns:p14="http://schemas.microsoft.com/office/powerpoint/2010/main" val="77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dirty="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panose="020B0604020202020204" pitchFamily="34" charset="0"/>
              </a:rPr>
              <a:t>Reporting positive cases</a:t>
            </a:r>
            <a:endParaRPr lang="zh-CN" altLang="en-US" sz="400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56877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4C95-ED65-45AB-A2F7-746A39F0E383}"/>
              </a:ext>
            </a:extLst>
          </p:cNvPr>
          <p:cNvSpPr>
            <a:spLocks noGrp="1"/>
          </p:cNvSpPr>
          <p:nvPr>
            <p:ph type="title"/>
          </p:nvPr>
        </p:nvSpPr>
        <p:spPr/>
        <p:txBody>
          <a:bodyPr/>
          <a:lstStyle/>
          <a:p>
            <a:r>
              <a:rPr lang="en-US"/>
              <a:t>Collecting positive COVID-19 case data</a:t>
            </a:r>
          </a:p>
        </p:txBody>
      </p:sp>
      <p:sp>
        <p:nvSpPr>
          <p:cNvPr id="3" name="Content Placeholder 2">
            <a:extLst>
              <a:ext uri="{FF2B5EF4-FFF2-40B4-BE49-F238E27FC236}">
                <a16:creationId xmlns:a16="http://schemas.microsoft.com/office/drawing/2014/main" id="{089FE0E5-55C9-4AB9-A56C-02E499181803}"/>
              </a:ext>
            </a:extLst>
          </p:cNvPr>
          <p:cNvSpPr>
            <a:spLocks noGrp="1"/>
          </p:cNvSpPr>
          <p:nvPr>
            <p:ph idx="1"/>
          </p:nvPr>
        </p:nvSpPr>
        <p:spPr/>
        <p:txBody>
          <a:bodyPr/>
          <a:lstStyle/>
          <a:p>
            <a:r>
              <a:rPr lang="en-US"/>
              <a:t>DESE will begin to collect positive case data beginning on </a:t>
            </a:r>
            <a:r>
              <a:rPr lang="en-US" b="1"/>
              <a:t>Monday, September 13th </a:t>
            </a:r>
            <a:r>
              <a:rPr lang="en-US"/>
              <a:t>from districts, education collaboratives and approved special education schools</a:t>
            </a:r>
            <a:endParaRPr lang="en-US" b="1"/>
          </a:p>
          <a:p>
            <a:r>
              <a:rPr lang="en-US"/>
              <a:t>Any positive COVID-19 case for </a:t>
            </a:r>
            <a:r>
              <a:rPr lang="en-US" b="1"/>
              <a:t>students enrolled</a:t>
            </a:r>
            <a:r>
              <a:rPr lang="en-US"/>
              <a:t> or </a:t>
            </a:r>
            <a:r>
              <a:rPr lang="en-US" b="1"/>
              <a:t>staff employed</a:t>
            </a:r>
            <a:r>
              <a:rPr lang="en-US"/>
              <a:t> must be reported to DESE</a:t>
            </a:r>
          </a:p>
          <a:p>
            <a:r>
              <a:rPr lang="en-US"/>
              <a:t>At this time, no differentiation between in-school, remote, when last in school etc.</a:t>
            </a:r>
          </a:p>
        </p:txBody>
      </p:sp>
    </p:spTree>
    <p:extLst>
      <p:ext uri="{BB962C8B-B14F-4D97-AF65-F5344CB8AC3E}">
        <p14:creationId xmlns:p14="http://schemas.microsoft.com/office/powerpoint/2010/main" val="49520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C986-1C4B-45A4-9DAC-226C76F463A4}"/>
              </a:ext>
            </a:extLst>
          </p:cNvPr>
          <p:cNvSpPr>
            <a:spLocks noGrp="1"/>
          </p:cNvSpPr>
          <p:nvPr>
            <p:ph type="title"/>
          </p:nvPr>
        </p:nvSpPr>
        <p:spPr/>
        <p:txBody>
          <a:bodyPr/>
          <a:lstStyle/>
          <a:p>
            <a:r>
              <a:rPr lang="en-US"/>
              <a:t>Case reporting application</a:t>
            </a:r>
          </a:p>
        </p:txBody>
      </p:sp>
      <p:sp>
        <p:nvSpPr>
          <p:cNvPr id="3" name="Content Placeholder 2">
            <a:extLst>
              <a:ext uri="{FF2B5EF4-FFF2-40B4-BE49-F238E27FC236}">
                <a16:creationId xmlns:a16="http://schemas.microsoft.com/office/drawing/2014/main" id="{FA9B4B9D-5E39-400E-9576-9601A4F49A29}"/>
              </a:ext>
            </a:extLst>
          </p:cNvPr>
          <p:cNvSpPr>
            <a:spLocks noGrp="1"/>
          </p:cNvSpPr>
          <p:nvPr>
            <p:ph idx="1"/>
          </p:nvPr>
        </p:nvSpPr>
        <p:spPr/>
        <p:txBody>
          <a:bodyPr/>
          <a:lstStyle/>
          <a:p>
            <a:r>
              <a:rPr lang="en-US"/>
              <a:t>Districts will no longer call DESE to report positive case results and instead report cases through a Security Portal application</a:t>
            </a:r>
          </a:p>
          <a:p>
            <a:r>
              <a:rPr lang="en-US"/>
              <a:t>Call center is not being staffed for logging cases</a:t>
            </a:r>
          </a:p>
          <a:p>
            <a:r>
              <a:rPr lang="en-US"/>
              <a:t>Amount of information required has been decreased</a:t>
            </a:r>
          </a:p>
          <a:p>
            <a:pPr lvl="1"/>
            <a:r>
              <a:rPr lang="en-US"/>
              <a:t>Name of school</a:t>
            </a:r>
          </a:p>
          <a:p>
            <a:pPr lvl="1"/>
            <a:r>
              <a:rPr lang="en-US"/>
              <a:t>Number of student cases </a:t>
            </a:r>
          </a:p>
          <a:p>
            <a:pPr lvl="1"/>
            <a:r>
              <a:rPr lang="en-US"/>
              <a:t>Number of staff cases</a:t>
            </a:r>
          </a:p>
        </p:txBody>
      </p:sp>
      <p:sp>
        <p:nvSpPr>
          <p:cNvPr id="4" name="Slide Number Placeholder 3">
            <a:extLst>
              <a:ext uri="{FF2B5EF4-FFF2-40B4-BE49-F238E27FC236}">
                <a16:creationId xmlns:a16="http://schemas.microsoft.com/office/drawing/2014/main" id="{C96E7984-A8E4-44DD-B522-91E25083A639}"/>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7966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88AA-8E8F-4E6E-BB1B-081EB53FC4E7}"/>
              </a:ext>
            </a:extLst>
          </p:cNvPr>
          <p:cNvSpPr>
            <a:spLocks noGrp="1"/>
          </p:cNvSpPr>
          <p:nvPr>
            <p:ph type="title"/>
          </p:nvPr>
        </p:nvSpPr>
        <p:spPr/>
        <p:txBody>
          <a:bodyPr/>
          <a:lstStyle/>
          <a:p>
            <a:r>
              <a:rPr lang="en-US"/>
              <a:t>Case reporting application</a:t>
            </a:r>
          </a:p>
        </p:txBody>
      </p:sp>
      <p:sp>
        <p:nvSpPr>
          <p:cNvPr id="3" name="Content Placeholder 2">
            <a:extLst>
              <a:ext uri="{FF2B5EF4-FFF2-40B4-BE49-F238E27FC236}">
                <a16:creationId xmlns:a16="http://schemas.microsoft.com/office/drawing/2014/main" id="{60888C7F-7ABC-4F76-BF95-42CD4A64D1EB}"/>
              </a:ext>
            </a:extLst>
          </p:cNvPr>
          <p:cNvSpPr>
            <a:spLocks noGrp="1"/>
          </p:cNvSpPr>
          <p:nvPr>
            <p:ph idx="1"/>
          </p:nvPr>
        </p:nvSpPr>
        <p:spPr/>
        <p:txBody>
          <a:bodyPr/>
          <a:lstStyle/>
          <a:p>
            <a:r>
              <a:rPr lang="en-US"/>
              <a:t>Access to the case reporting application is provided through the Covid Lead security role in Directory Administration</a:t>
            </a:r>
          </a:p>
          <a:p>
            <a:r>
              <a:rPr lang="en-US"/>
              <a:t>Assignment of access to the application is a district responsibility and DESE will not assign on behalf of a district</a:t>
            </a:r>
          </a:p>
          <a:p>
            <a:r>
              <a:rPr lang="en-US"/>
              <a:t>District-level </a:t>
            </a:r>
            <a:r>
              <a:rPr lang="en-US">
                <a:hlinkClick r:id="rId2"/>
              </a:rPr>
              <a:t>Directory Administrators </a:t>
            </a:r>
            <a:r>
              <a:rPr lang="en-US"/>
              <a:t>can assign access for staff </a:t>
            </a:r>
          </a:p>
        </p:txBody>
      </p:sp>
      <p:sp>
        <p:nvSpPr>
          <p:cNvPr id="4" name="Slide Number Placeholder 3">
            <a:extLst>
              <a:ext uri="{FF2B5EF4-FFF2-40B4-BE49-F238E27FC236}">
                <a16:creationId xmlns:a16="http://schemas.microsoft.com/office/drawing/2014/main" id="{53ED136A-5961-41E9-8B52-B8260E87BF21}"/>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161276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AF15-71DC-437B-9A9A-29D6ADADC723}"/>
              </a:ext>
            </a:extLst>
          </p:cNvPr>
          <p:cNvSpPr>
            <a:spLocks noGrp="1"/>
          </p:cNvSpPr>
          <p:nvPr>
            <p:ph type="title"/>
          </p:nvPr>
        </p:nvSpPr>
        <p:spPr/>
        <p:txBody>
          <a:bodyPr/>
          <a:lstStyle/>
          <a:p>
            <a:r>
              <a:rPr lang="en-US"/>
              <a:t>Case reporting schedule</a:t>
            </a:r>
          </a:p>
        </p:txBody>
      </p:sp>
      <p:sp>
        <p:nvSpPr>
          <p:cNvPr id="3" name="Content Placeholder 2">
            <a:extLst>
              <a:ext uri="{FF2B5EF4-FFF2-40B4-BE49-F238E27FC236}">
                <a16:creationId xmlns:a16="http://schemas.microsoft.com/office/drawing/2014/main" id="{2412285A-D11D-4085-9067-A2534544D8CA}"/>
              </a:ext>
            </a:extLst>
          </p:cNvPr>
          <p:cNvSpPr>
            <a:spLocks noGrp="1"/>
          </p:cNvSpPr>
          <p:nvPr>
            <p:ph idx="1"/>
          </p:nvPr>
        </p:nvSpPr>
        <p:spPr/>
        <p:txBody>
          <a:bodyPr/>
          <a:lstStyle/>
          <a:p>
            <a:r>
              <a:rPr lang="en-US"/>
              <a:t>DESE will publicly report case data on Thursday evenings along with pooled testing data </a:t>
            </a:r>
          </a:p>
          <a:p>
            <a:r>
              <a:rPr lang="en-US"/>
              <a:t>Reporting week will run from Thursday to Wednesday</a:t>
            </a:r>
          </a:p>
          <a:p>
            <a:r>
              <a:rPr lang="en-US"/>
              <a:t>All cases for the reporting week must be submitted into the Security Portal collection application by </a:t>
            </a:r>
            <a:r>
              <a:rPr lang="en-US" b="1"/>
              <a:t>Wednesday at 5:00 of each week </a:t>
            </a:r>
          </a:p>
          <a:p>
            <a:r>
              <a:rPr lang="en-US"/>
              <a:t>Reporting can be done as frequently as the district chooses (daily, weekly etc.) but all cases must be in by Wednesday at 5:00</a:t>
            </a:r>
          </a:p>
        </p:txBody>
      </p:sp>
      <p:sp>
        <p:nvSpPr>
          <p:cNvPr id="4" name="Slide Number Placeholder 3">
            <a:extLst>
              <a:ext uri="{FF2B5EF4-FFF2-40B4-BE49-F238E27FC236}">
                <a16:creationId xmlns:a16="http://schemas.microsoft.com/office/drawing/2014/main" id="{4D58C96C-8998-41E7-8B5B-BC33D133F8E7}"/>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74431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dirty="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K-12 Testing Update and Frequently Asked Questions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DESE-231-73496</_dlc_DocId>
    <_dlc_DocIdUrl xmlns="733efe1c-5bbe-4968-87dc-d400e65c879f">
      <Url>https://sharepoint.doemass.org/ese/webteam/cps/_layouts/DocIdRedir.aspx?ID=DESE-231-73496</Url>
      <Description>DESE-231-73496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0237B6-0C05-463C-9E8B-BA5823F40B9A}">
  <ds:schemaRefs>
    <ds:schemaRef ds:uri="0a4e05da-b9bc-4326-ad73-01ef31b95567"/>
    <ds:schemaRef ds:uri="http://purl.org/dc/terms/"/>
    <ds:schemaRef ds:uri="733efe1c-5bbe-4968-87dc-d400e65c879f"/>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878065-3602-4035-A1B5-FCF62F090F37}">
  <ds:schemaRefs>
    <ds:schemaRef ds:uri="http://schemas.microsoft.com/sharepoint/events"/>
  </ds:schemaRefs>
</ds:datastoreItem>
</file>

<file path=customXml/itemProps4.xml><?xml version="1.0" encoding="utf-8"?>
<ds:datastoreItem xmlns:ds="http://schemas.openxmlformats.org/officeDocument/2006/customXml" ds:itemID="{137E2849-135A-4223-95D9-54FD982AF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10090</TotalTime>
  <Words>1568</Words>
  <Application>Microsoft Office PowerPoint</Application>
  <PresentationFormat>Widescreen</PresentationFormat>
  <Paragraphs>163</Paragraphs>
  <Slides>24</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7" baseType="lpstr">
      <vt:lpstr>等线</vt:lpstr>
      <vt:lpstr>Arial</vt:lpstr>
      <vt:lpstr>Calibri</vt:lpstr>
      <vt:lpstr>Courier New</vt:lpstr>
      <vt:lpstr>Franklin Gothic Book</vt:lpstr>
      <vt:lpstr>Segoe</vt:lpstr>
      <vt:lpstr>Segoe SemiBold</vt:lpstr>
      <vt:lpstr>Segoe UI</vt:lpstr>
      <vt:lpstr>Segoe UI Semibold</vt:lpstr>
      <vt:lpstr>Times New Roman</vt:lpstr>
      <vt:lpstr>Wingdings</vt:lpstr>
      <vt:lpstr>ESE​​</vt:lpstr>
      <vt:lpstr>think-cell Slide</vt:lpstr>
      <vt:lpstr>Update on Reporting Positive Cases and K-12 Testing Program</vt:lpstr>
      <vt:lpstr>Today’s presentation</vt:lpstr>
      <vt:lpstr>CONTENTS</vt:lpstr>
      <vt:lpstr>Reporting positive cases</vt:lpstr>
      <vt:lpstr>Collecting positive COVID-19 case data</vt:lpstr>
      <vt:lpstr>Case reporting application</vt:lpstr>
      <vt:lpstr>Case reporting application</vt:lpstr>
      <vt:lpstr>Case reporting schedule</vt:lpstr>
      <vt:lpstr>K-12 Testing Update and Frequently Asked Questions</vt:lpstr>
      <vt:lpstr>COVID-19 testing program update</vt:lpstr>
      <vt:lpstr>MGH Infectious Disease Department contact tracing resource</vt:lpstr>
      <vt:lpstr>Support for contact tracing spreadsheet</vt:lpstr>
      <vt:lpstr>Ordering BinaxNOW tests</vt:lpstr>
      <vt:lpstr>BinaxNOW expiration</vt:lpstr>
      <vt:lpstr>Antigen tests for test and stay</vt:lpstr>
      <vt:lpstr>Remote learning</vt:lpstr>
      <vt:lpstr>Definition of close contact</vt:lpstr>
      <vt:lpstr>Test and Stay participation for non-school based close contacts</vt:lpstr>
      <vt:lpstr>Shah Family Foundation resources</vt:lpstr>
      <vt:lpstr>CovidEdTesting.com</vt:lpstr>
      <vt:lpstr>Next steps</vt:lpstr>
      <vt:lpstr>Important links on DESE website</vt:lpstr>
      <vt:lpstr>Next steps</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Reporting Positive Cases and K-12 Testing Program, September 9, 2021</dc:title>
  <dc:creator>DESE</dc:creator>
  <cp:lastModifiedBy>Zou, Dong (EOE)</cp:lastModifiedBy>
  <cp:revision>209</cp:revision>
  <dcterms:created xsi:type="dcterms:W3CDTF">2020-08-17T18:45:14Z</dcterms:created>
  <dcterms:modified xsi:type="dcterms:W3CDTF">2021-09-10T22:27:42Z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10 2021</vt:lpwstr>
  </property>
</Properties>
</file>