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77" r:id="rId6"/>
    <p:sldId id="338" r:id="rId7"/>
    <p:sldId id="354" r:id="rId8"/>
    <p:sldId id="260" r:id="rId9"/>
    <p:sldId id="380" r:id="rId10"/>
    <p:sldId id="394" r:id="rId11"/>
    <p:sldId id="381" r:id="rId12"/>
    <p:sldId id="366" r:id="rId13"/>
    <p:sldId id="382" r:id="rId14"/>
    <p:sldId id="395" r:id="rId15"/>
    <p:sldId id="378" r:id="rId16"/>
    <p:sldId id="375" r:id="rId17"/>
    <p:sldId id="363" r:id="rId18"/>
    <p:sldId id="384" r:id="rId19"/>
    <p:sldId id="369" r:id="rId20"/>
    <p:sldId id="390" r:id="rId21"/>
    <p:sldId id="370" r:id="rId22"/>
    <p:sldId id="392" r:id="rId23"/>
  </p:sldIdLst>
  <p:sldSz cx="12192000" cy="6858000"/>
  <p:notesSz cx="7010400" cy="92964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38"/>
            <p14:sldId id="354"/>
            <p14:sldId id="260"/>
            <p14:sldId id="380"/>
            <p14:sldId id="394"/>
            <p14:sldId id="381"/>
            <p14:sldId id="366"/>
            <p14:sldId id="382"/>
            <p14:sldId id="395"/>
            <p14:sldId id="378"/>
            <p14:sldId id="375"/>
            <p14:sldId id="363"/>
            <p14:sldId id="384"/>
            <p14:sldId id="369"/>
            <p14:sldId id="390"/>
            <p14:sldId id="370"/>
            <p14:sldId id="392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ean Burpoe" initials="SB" lastIdx="30" clrIdx="6"/>
  <p:cmAuthor id="1" name="Woo, Lauren (DESE)" initials="WL(" lastIdx="14" clrIdx="0"/>
  <p:cmAuthor id="8" name="Sean Burpoe" initials="SB [2]" lastIdx="1" clrIdx="7"/>
  <p:cmAuthor id="2" name="Johnston, Russell (DESE)" initials="J(" lastIdx="2" clrIdx="1"/>
  <p:cmAuthor id="9" name="LaMontagne, Elizabeth (GOV)" initials="LE(" lastIdx="14" clrIdx="8"/>
  <p:cmAuthor id="3" name="eliza" initials="el" lastIdx="6" clrIdx="2"/>
  <p:cmAuthor id="10" name="Larsen, Elizabeth (EHS)" initials="LE(" lastIdx="28" clrIdx="9"/>
  <p:cmAuthor id="4" name="Hay, Jeremiah (EHS)" initials="H(" lastIdx="9" clrIdx="3"/>
  <p:cmAuthor id="11" name="Jeremiah Hay" initials="JH" lastIdx="16" clrIdx="10"/>
  <p:cmAuthor id="5" name="Larsen, Elizabeth (EHS)" initials="L(" lastIdx="1" clrIdx="4"/>
  <p:cmAuthor id="12" name="Burpoe, Sean (EHS)" initials="BS(" lastIdx="8" clrIdx="11">
    <p:extLst>
      <p:ext uri="{19B8F6BF-5375-455C-9EA6-DF929625EA0E}">
        <p15:presenceInfo xmlns:p15="http://schemas.microsoft.com/office/powerpoint/2012/main" userId="Burpoe, Sean (EHS)" providerId="None"/>
      </p:ext>
    </p:extLst>
  </p:cmAuthor>
  <p:cmAuthor id="6" name="Hay, Jeremiah (EHS)" initials="HJ(" lastIdx="16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91C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85" autoAdjust="0"/>
  </p:normalViewPr>
  <p:slideViewPr>
    <p:cSldViewPr snapToGrid="0">
      <p:cViewPr varScale="1">
        <p:scale>
          <a:sx n="39" d="100"/>
          <a:sy n="39" d="100"/>
        </p:scale>
        <p:origin x="54" y="11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2021/9/24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2021/9/24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5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Russell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44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21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344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66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1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C1D0482-B19A-495C-B41F-9F3B52B4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E727BA8-95B1-42A6-930E-3CA0AEB727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331129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5" imgW="425" imgH="426" progId="TCLayout.ActiveDocument.1">
                  <p:embed/>
                </p:oleObj>
              </mc:Choice>
              <mc:Fallback>
                <p:oleObj name="think-cell Slide" r:id="rId15" imgW="425" imgH="42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E727BA8-95B1-42A6-930E-3CA0AEB72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9/24/2021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covid19/testing/default.html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ic.jotform.com/212167979269977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covid19/testing/" TargetMode="External"/><Relationship Id="rId2" Type="http://schemas.openxmlformats.org/officeDocument/2006/relationships/hyperlink" Target="https://content.veeabb.com/1d09429b-8373-419f-8f1a-d28f9586863a/678e2269-44b7-4c6d-8fa9-0a55a40f30f7/678e2269-44b7-4c6d-8fa9-0a55a40f30f7_source__v.pdf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DFF9dKj15HXXVbihnjMKzedgys9mH7gf/edit" TargetMode="External"/><Relationship Id="rId3" Type="http://schemas.openxmlformats.org/officeDocument/2006/relationships/hyperlink" Target="https://www.cic-health.com/consent/ma" TargetMode="External"/><Relationship Id="rId7" Type="http://schemas.openxmlformats.org/officeDocument/2006/relationships/hyperlink" Target="https://app.beacontesting.com/log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ecure.veritasgenetics.com/user/login" TargetMode="External"/><Relationship Id="rId5" Type="http://schemas.openxmlformats.org/officeDocument/2006/relationships/hyperlink" Target="https://covid.cic-health.com/s/login/" TargetMode="External"/><Relationship Id="rId4" Type="http://schemas.openxmlformats.org/officeDocument/2006/relationships/hyperlink" Target="https://cich-ma.zendesk.com/hc/en-u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covid19/on-desktop.html" TargetMode="External"/><Relationship Id="rId2" Type="http://schemas.openxmlformats.org/officeDocument/2006/relationships/hyperlink" Target="https://www.doe.mass.edu/covid19/testing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ass.us14.list-manage.com/subscribe?u=d8f37d1a90dacd97f207f0b4a&amp;id=985a04b483" TargetMode="External"/><Relationship Id="rId4" Type="http://schemas.openxmlformats.org/officeDocument/2006/relationships/hyperlink" Target="https://www.doe.mass.edu/covid19/faq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ic.jotform.com/212167979269977" TargetMode="External"/><Relationship Id="rId2" Type="http://schemas.openxmlformats.org/officeDocument/2006/relationships/hyperlink" Target="https://survey.alchemer.com/s3/6473918/SY22-Authorized-School-Application-COVID-19-Testing-Program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c.jotform.com/21243408286596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12covid19testing@mass.gov" TargetMode="External"/><Relationship Id="rId2" Type="http://schemas.openxmlformats.org/officeDocument/2006/relationships/hyperlink" Target="mailto:support@cic-health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CovidEdTesting@ShahFoundation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k12covid19testing@mass.gov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isaster.recovery@mass.gov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urvey.alchemer.com/s3/6158268/Application-for-coverage-under-a-statewide-CLIA-Certificate-of-Waiver__;!!CUhgQOZqV7M!yvQNVldV2yJoQS09IDLmSjzVVqcZxgSkS1H7A50insJ0LdNgwMiJfVP9de93nai9bz7c$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1332" y="1950576"/>
            <a:ext cx="6309648" cy="1656272"/>
          </a:xfrm>
        </p:spPr>
        <p:txBody>
          <a:bodyPr/>
          <a:lstStyle/>
          <a:p>
            <a:r>
              <a:rPr lang="en-US" sz="3600" dirty="0">
                <a:latin typeface="+mj-lt"/>
                <a:cs typeface="Arial"/>
              </a:rPr>
              <a:t>Update on K-12 Testing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5260" y="3985260"/>
            <a:ext cx="385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September 23,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879F28-5E03-4206-A499-E6EF2FC6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E4B57-1C8F-485A-9395-56E834569E2E}"/>
              </a:ext>
            </a:extLst>
          </p:cNvPr>
          <p:cNvSpPr txBox="1"/>
          <p:nvPr/>
        </p:nvSpPr>
        <p:spPr>
          <a:xfrm>
            <a:off x="708917" y="2382559"/>
            <a:ext cx="110447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/>
              <a:t>Updated FAQ</a:t>
            </a:r>
          </a:p>
          <a:p>
            <a:pPr algn="ctr"/>
            <a:r>
              <a:rPr lang="en-US" sz="3200"/>
              <a:t>To be posted at </a:t>
            </a:r>
            <a:r>
              <a:rPr lang="en-US" sz="3200">
                <a:hlinkClick r:id="rId2"/>
              </a:rPr>
              <a:t>https://www.doe.mass.edu/covid19/testing/default.html</a:t>
            </a:r>
            <a:endParaRPr lang="en-US" sz="32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286D3A-E3CC-4C42-8A4C-AB27829A15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Updated FAQ</a:t>
            </a:r>
          </a:p>
        </p:txBody>
      </p:sp>
    </p:spTree>
    <p:extLst>
      <p:ext uri="{BB962C8B-B14F-4D97-AF65-F5344CB8AC3E}">
        <p14:creationId xmlns:p14="http://schemas.microsoft.com/office/powerpoint/2010/main" val="219375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3408-B1B2-478D-954A-03AD9A2A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Ordering and using BinaxNOW tests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F71F0-83F9-4F99-918A-9126BD4E4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How do I order BinaxNOW tests, and when should I receive them by?</a:t>
            </a:r>
          </a:p>
          <a:p>
            <a:pPr lvl="1"/>
            <a:r>
              <a:rPr lang="en-US" sz="2400" dirty="0"/>
              <a:t>Program coordinators from CIC Health typically handle BinaxNOW ordering on behalf of the district.</a:t>
            </a:r>
          </a:p>
          <a:p>
            <a:pPr lvl="2" algn="just"/>
            <a:r>
              <a:rPr lang="en-US" sz="1800" dirty="0">
                <a:latin typeface="Segoe UI"/>
                <a:cs typeface="Segoe UI"/>
              </a:rPr>
              <a:t>However, if you need to order BinaxNOW tests on your own, they may be ordered via the form </a:t>
            </a:r>
            <a:r>
              <a:rPr lang="en-US" sz="1800" dirty="0">
                <a:latin typeface="Segoe UI"/>
                <a:cs typeface="Segoe UI"/>
                <a:hlinkClick r:id="rId2"/>
              </a:rPr>
              <a:t>here</a:t>
            </a:r>
            <a:r>
              <a:rPr lang="en-US" sz="1800" dirty="0">
                <a:latin typeface="Segoe UI"/>
                <a:cs typeface="Segoe UI"/>
              </a:rPr>
              <a:t>.</a:t>
            </a:r>
          </a:p>
          <a:p>
            <a:pPr lvl="1"/>
            <a:r>
              <a:rPr lang="en-US" sz="2400" dirty="0">
                <a:latin typeface="Segoe UI"/>
                <a:cs typeface="Segoe UI"/>
              </a:rPr>
              <a:t>Given the limited shipping and fulfillment resources, </a:t>
            </a:r>
            <a:r>
              <a:rPr lang="en-US" sz="2400" b="1" dirty="0">
                <a:latin typeface="Segoe UI"/>
                <a:cs typeface="Segoe UI"/>
              </a:rPr>
              <a:t>please only request the number of tests that you anticipate needing for your district.</a:t>
            </a:r>
            <a:r>
              <a:rPr lang="en-US" sz="2400" dirty="0">
                <a:latin typeface="Segoe UI"/>
                <a:cs typeface="Segoe UI"/>
              </a:rPr>
              <a:t> </a:t>
            </a:r>
          </a:p>
          <a:p>
            <a:pPr lvl="2"/>
            <a:r>
              <a:rPr lang="en-US" sz="1800" dirty="0">
                <a:latin typeface="Segoe UI"/>
                <a:cs typeface="Segoe UI"/>
              </a:rPr>
              <a:t>When calculating, please remember that not all close contacts should be entered into Test &amp; Stay – </a:t>
            </a:r>
            <a:r>
              <a:rPr lang="en-US" sz="1800" b="1" dirty="0">
                <a:latin typeface="Segoe UI"/>
                <a:cs typeface="Segoe UI"/>
              </a:rPr>
              <a:t>only unvaccinated, asymptomatic individuals who were exposed within 0-3 feet for at least 15 minutes while indoors. (Reminder: Test and Stay is for in-school close contacts, only.)</a:t>
            </a:r>
          </a:p>
          <a:p>
            <a:pPr lvl="1"/>
            <a:r>
              <a:rPr lang="en-US" sz="2400" dirty="0"/>
              <a:t>Additionally, tests </a:t>
            </a:r>
            <a:r>
              <a:rPr lang="en-US" sz="2400" b="1" dirty="0"/>
              <a:t>may only be delivered to one centralized “hub” in a district </a:t>
            </a:r>
            <a:r>
              <a:rPr lang="en-US" sz="2400" dirty="0"/>
              <a:t>– they cannot be delivered to each individual school. Districts are responsible for re-allocating tests from the in-district hub location.</a:t>
            </a:r>
          </a:p>
          <a:p>
            <a:pPr lvl="2"/>
            <a:r>
              <a:rPr lang="en-US" sz="1800" dirty="0"/>
              <a:t>Delivery is typically </a:t>
            </a:r>
            <a:r>
              <a:rPr lang="en-US" sz="1800" b="1" dirty="0"/>
              <a:t>within seven days of an order being placed</a:t>
            </a:r>
            <a:r>
              <a:rPr lang="en-US" sz="1800" dirty="0"/>
              <a:t>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208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E93B-6F58-4AD7-AF74-E522CA58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BinaxNOW expiration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509B3-05FC-4D47-B987-359C1F1A5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will my BinaxNOW tests expire?</a:t>
            </a:r>
          </a:p>
          <a:p>
            <a:pPr lvl="1"/>
            <a:r>
              <a:rPr lang="en-US" dirty="0"/>
              <a:t>The expiration dates on most BinaxNOW tests have been extended and </a:t>
            </a:r>
            <a:r>
              <a:rPr lang="en-US" b="1" dirty="0"/>
              <a:t>most will not expire until December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To determine when your tests will expire:</a:t>
            </a:r>
          </a:p>
          <a:p>
            <a:pPr lvl="2"/>
            <a:r>
              <a:rPr lang="en-US" b="1" i="1" dirty="0"/>
              <a:t>Locate the “lot number” on the BinaxNOW </a:t>
            </a:r>
            <a:r>
              <a:rPr lang="en-US" b="1" i="1" u="sng" dirty="0"/>
              <a:t>box</a:t>
            </a:r>
            <a:r>
              <a:rPr lang="en-US" b="1" i="1" dirty="0"/>
              <a:t> – not on the individual test.</a:t>
            </a:r>
          </a:p>
          <a:p>
            <a:pPr lvl="2"/>
            <a:r>
              <a:rPr lang="en-US" dirty="0"/>
              <a:t>Determine if the “lot number” appears in the form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If it does appear, the updated expiration date is the date in the column “New Expiry.”</a:t>
            </a:r>
          </a:p>
          <a:p>
            <a:pPr lvl="2"/>
            <a:r>
              <a:rPr lang="en-US" dirty="0"/>
              <a:t>If it does not appear, the expiration date is the original date that appears on the box.</a:t>
            </a:r>
          </a:p>
          <a:p>
            <a:pPr lvl="2"/>
            <a:r>
              <a:rPr lang="en-US" dirty="0"/>
              <a:t>This information can also be found on the </a:t>
            </a:r>
            <a:r>
              <a:rPr lang="en-US" dirty="0">
                <a:hlinkClick r:id="rId3"/>
              </a:rPr>
              <a:t>COVID-19 Testing page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DA975-7DA8-4674-99E2-0C2C3915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080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 descr="Recap of Pooled Testing Program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776" y="2329211"/>
            <a:ext cx="8257032" cy="1325563"/>
          </a:xfrm>
        </p:spPr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Shah Family Foundation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69098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567743" y="288925"/>
            <a:ext cx="11370972" cy="67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ttrocento Sans"/>
              <a:buNone/>
            </a:pPr>
            <a:r>
              <a:rPr lang="en-US" b="1"/>
              <a:t>Software Platform Cheat Sheet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6" name="Google Shape;86;p1"/>
          <p:cNvGraphicFramePr/>
          <p:nvPr>
            <p:extLst>
              <p:ext uri="{D42A27DB-BD31-4B8C-83A1-F6EECF244321}">
                <p14:modId xmlns:p14="http://schemas.microsoft.com/office/powerpoint/2010/main" val="4036869867"/>
              </p:ext>
            </p:extLst>
          </p:nvPr>
        </p:nvGraphicFramePr>
        <p:xfrm>
          <a:off x="449600" y="1281600"/>
          <a:ext cx="11489100" cy="3682376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23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67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</a:rPr>
                        <a:t>Platform</a:t>
                      </a:r>
                      <a:endParaRPr sz="16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8A8F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A8F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A8F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A8F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</a:rPr>
                        <a:t>What It’s Used For</a:t>
                      </a:r>
                      <a:endParaRPr sz="16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8A8F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A8F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A8F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A8F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</a:rPr>
                        <a:t>Link</a:t>
                      </a:r>
                      <a:endParaRPr sz="16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8A8F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A8F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A8F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A8F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7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CIC Electronic Consent</a:t>
                      </a:r>
                      <a:endParaRPr sz="1600" b="1"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8A8F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Consent Forms, Logging Paper Forms</a:t>
                      </a:r>
                      <a:endParaRPr sz="1600"/>
                    </a:p>
                  </a:txBody>
                  <a:tcPr marL="91425" marR="91425" marT="91425" marB="91425">
                    <a:lnT w="9525" cap="flat" cmpd="sng">
                      <a:solidFill>
                        <a:srgbClr val="8A8F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>
                          <a:solidFill>
                            <a:schemeClr val="accent4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https://www.cic-health.com/consent/ma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>
                          <a:solidFill>
                            <a:srgbClr val="8A8FA0"/>
                          </a:solidFill>
                        </a:rPr>
                        <a:t>*each district/school can send an individualized link</a:t>
                      </a:r>
                      <a:endParaRPr sz="1400" i="1">
                        <a:solidFill>
                          <a:srgbClr val="8A8FA0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8A8F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CIC Zendesk Portal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How-To Materials, Re-Ordering Supplies, Student Consent &amp; Database Portal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>
                          <a:solidFill>
                            <a:schemeClr val="accent4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https://cich-ma.zendesk.com/hc/en-us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9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Crush the Curve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Recording Tests: single/double swab, BinaxNOW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>
                          <a:solidFill>
                            <a:schemeClr val="accent4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https://covid.cic-health.com/s/login/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0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Veritas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Recording Tests: Saliva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>
                          <a:solidFill>
                            <a:schemeClr val="accent4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https://secure.veritasgenetics.com/user/login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70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Project Beacon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Recording Tests: LEGACY CLIENTS ONLY (single/double swab, BinaxNOW)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dirty="0">
                          <a:solidFill>
                            <a:srgbClr val="1155CC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https://app.beacontesting.com/login</a:t>
                      </a:r>
                      <a:r>
                        <a:rPr lang="en-US" sz="1600" dirty="0"/>
                        <a:t> 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47744D-2E13-4D02-83C0-6CEC41B66140}"/>
              </a:ext>
            </a:extLst>
          </p:cNvPr>
          <p:cNvSpPr txBox="1"/>
          <p:nvPr/>
        </p:nvSpPr>
        <p:spPr>
          <a:xfrm>
            <a:off x="1286581" y="5222457"/>
            <a:ext cx="981513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sz="2000" b="1" dirty="0"/>
              <a:t>The Shah Foundation has also created cheat sheets that district personnel can use to keep track of usernames and passwords, which may be found </a:t>
            </a:r>
            <a:r>
              <a:rPr lang="en-US" sz="2000" b="1" dirty="0">
                <a:hlinkClick r:id="rId8"/>
              </a:rPr>
              <a:t>here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 descr="Recap of Pooled Testing Program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776" y="2329211"/>
            <a:ext cx="8257032" cy="1325563"/>
          </a:xfrm>
        </p:spPr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Next steps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5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0BFC-95F8-4094-8A9B-16470273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links	on DESE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DBDDB-CE71-4810-8FD3-BA2BEFFF1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COVID-19 Testing Program</a:t>
            </a:r>
            <a:r>
              <a:rPr lang="en-US" sz="2400" dirty="0"/>
              <a:t>: </a:t>
            </a:r>
            <a:r>
              <a:rPr lang="en-US" sz="2400" dirty="0">
                <a:hlinkClick r:id="rId2"/>
              </a:rPr>
              <a:t>https://www.doe.mass.edu/covid19/testing/</a:t>
            </a:r>
            <a:r>
              <a:rPr lang="en-US" sz="2400" dirty="0"/>
              <a:t>  </a:t>
            </a:r>
          </a:p>
          <a:p>
            <a:pPr lvl="1"/>
            <a:r>
              <a:rPr lang="en-US" sz="2000" dirty="0"/>
              <a:t>Authorized School Application</a:t>
            </a:r>
          </a:p>
          <a:p>
            <a:pPr lvl="1"/>
            <a:r>
              <a:rPr lang="en-US" sz="2000" dirty="0"/>
              <a:t>COVID-19 Testing FAQs (updated/new FAQs dated 9/22/2021)</a:t>
            </a:r>
          </a:p>
          <a:p>
            <a:pPr lvl="1"/>
            <a:r>
              <a:rPr lang="en-US" sz="2000" dirty="0"/>
              <a:t>Webinar recordings and slides</a:t>
            </a:r>
            <a:endParaRPr lang="en-US" sz="1600" dirty="0"/>
          </a:p>
          <a:p>
            <a:pPr lvl="1"/>
            <a:r>
              <a:rPr lang="en-US" sz="2000" dirty="0"/>
              <a:t>Consent forms and parent letters</a:t>
            </a:r>
          </a:p>
          <a:p>
            <a:r>
              <a:rPr lang="en-US" sz="2400" b="1" dirty="0"/>
              <a:t>On the Desktop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https://www.doe.mass.edu/covid19/on-desktop.html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Protocols for Responding to COVID-19 Scenarios</a:t>
            </a:r>
          </a:p>
          <a:p>
            <a:pPr lvl="1"/>
            <a:r>
              <a:rPr lang="en-US" sz="2000" dirty="0"/>
              <a:t>Protocols Flowcharts</a:t>
            </a:r>
          </a:p>
          <a:p>
            <a:r>
              <a:rPr lang="en-US" sz="2400" b="1" dirty="0"/>
              <a:t>General FAQs</a:t>
            </a:r>
            <a:r>
              <a:rPr lang="en-US" sz="2400" dirty="0"/>
              <a:t>: </a:t>
            </a:r>
            <a:r>
              <a:rPr lang="en-US" sz="2400" dirty="0">
                <a:hlinkClick r:id="rId4"/>
              </a:rPr>
              <a:t>https://www.doe.mass.edu/covid19/faq/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Protocols and other reopening FAQs (also sent out in the </a:t>
            </a:r>
            <a:r>
              <a:rPr lang="en-US" sz="2000" dirty="0">
                <a:hlinkClick r:id="rId5"/>
              </a:rPr>
              <a:t>Commissioner’s Weekly Update</a:t>
            </a:r>
            <a:r>
              <a:rPr lang="en-US" sz="20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F64AA-C1F3-425B-A69B-8902EE93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73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8236-133A-49CD-A2EE-D3C18F72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7D55-A6A9-4B8C-9C89-CBC070667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>
                <a:cs typeface="Segoe UI"/>
              </a:rPr>
              <a:t>Complete the Authorized School Application and Statement of Assurances</a:t>
            </a:r>
          </a:p>
          <a:p>
            <a:pPr marL="793750" lvl="1" indent="-285750">
              <a:buFont typeface="Arial" charset="0"/>
              <a:buChar char="•"/>
            </a:pPr>
            <a:r>
              <a:rPr lang="en-US" sz="2400" dirty="0">
                <a:cs typeface="Segoe UI"/>
                <a:hlinkClick r:id="rId2"/>
              </a:rPr>
              <a:t>https://survey.alchemer.com/s3/6473918/SY22-Authorized-School-Application-COVID-19-Testing-Program</a:t>
            </a:r>
            <a:r>
              <a:rPr lang="en-US" sz="2400" dirty="0">
                <a:cs typeface="Segoe UI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cs typeface="Segoe UI"/>
              </a:rPr>
              <a:t>If needed, </a:t>
            </a:r>
            <a:r>
              <a:rPr lang="en-US" sz="2800" b="1" dirty="0">
                <a:cs typeface="Segoe UI"/>
              </a:rPr>
              <a:t>request </a:t>
            </a:r>
            <a:r>
              <a:rPr lang="en-US" sz="2800" b="1" dirty="0" err="1">
                <a:cs typeface="Segoe UI"/>
              </a:rPr>
              <a:t>eMed</a:t>
            </a:r>
            <a:r>
              <a:rPr lang="en-US" sz="2800" b="1" dirty="0">
                <a:cs typeface="Segoe UI"/>
              </a:rPr>
              <a:t> at home tests or BinaxNOW through the forms provided by CIC Health.</a:t>
            </a:r>
          </a:p>
          <a:p>
            <a:pPr marL="793750" lvl="1" indent="-285750">
              <a:buFont typeface="Arial" charset="0"/>
              <a:buChar char="•"/>
            </a:pPr>
            <a:r>
              <a:rPr lang="en-US" sz="2400" dirty="0">
                <a:cs typeface="Segoe UI"/>
              </a:rPr>
              <a:t>The BinaxNOW order form can be found here: </a:t>
            </a:r>
            <a:r>
              <a:rPr lang="en-US" dirty="0">
                <a:cs typeface="Segoe UI"/>
                <a:hlinkClick r:id="rId3"/>
              </a:rPr>
              <a:t>BinaxNOW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Order Form</a:t>
            </a:r>
            <a:endParaRPr lang="en-US" dirty="0">
              <a:cs typeface="Segoe UI"/>
            </a:endParaRPr>
          </a:p>
          <a:p>
            <a:pPr marL="793750" lvl="1" indent="-285750">
              <a:buFont typeface="Arial" charset="0"/>
              <a:buChar char="•"/>
            </a:pPr>
            <a:r>
              <a:rPr lang="en-US" sz="2400" dirty="0">
                <a:cs typeface="Segoe UI"/>
              </a:rPr>
              <a:t>The </a:t>
            </a:r>
            <a:r>
              <a:rPr lang="en-US" sz="2400" dirty="0" err="1">
                <a:cs typeface="Segoe UI"/>
              </a:rPr>
              <a:t>eMed</a:t>
            </a:r>
            <a:r>
              <a:rPr lang="en-US" sz="2400" dirty="0">
                <a:cs typeface="Segoe UI"/>
              </a:rPr>
              <a:t> form will be can be found here: </a:t>
            </a:r>
            <a:r>
              <a:rPr lang="en-US" dirty="0" err="1">
                <a:cs typeface="Segoe UI"/>
                <a:hlinkClick r:id="rId4"/>
              </a:rPr>
              <a:t>eMed</a:t>
            </a:r>
            <a:r>
              <a:rPr lang="en-US" dirty="0">
                <a:cs typeface="Segoe UI"/>
                <a:hlinkClick r:id="rId4"/>
              </a:rPr>
              <a:t> Order Form</a:t>
            </a:r>
            <a:endParaRPr lang="en-US" sz="2400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33944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13062-01D7-4D11-A0A0-53164B0A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Have a question? Need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C714F-047A-4C99-B028-A648C2032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"/>
                <a:cs typeface="Segoe UI"/>
              </a:rPr>
              <a:t>Here’s how to get in touch:</a:t>
            </a:r>
          </a:p>
          <a:p>
            <a:pPr lvl="1"/>
            <a:r>
              <a:rPr lang="en-US" b="1" dirty="0">
                <a:latin typeface="Segoe UI"/>
                <a:cs typeface="Segoe UI"/>
              </a:rPr>
              <a:t>First, contact your Program Coordinator</a:t>
            </a:r>
          </a:p>
          <a:p>
            <a:pPr lvl="2"/>
            <a:r>
              <a:rPr lang="en-US" sz="2000" dirty="0">
                <a:latin typeface="Segoe UI"/>
                <a:cs typeface="Segoe UI"/>
              </a:rPr>
              <a:t>They are your best first line of defense. </a:t>
            </a:r>
          </a:p>
          <a:p>
            <a:pPr lvl="1"/>
            <a:r>
              <a:rPr lang="en-US" b="1" dirty="0">
                <a:latin typeface="Segoe UI"/>
                <a:cs typeface="Segoe UI"/>
              </a:rPr>
              <a:t>If you don’t hear back, contact CIC support</a:t>
            </a:r>
          </a:p>
          <a:p>
            <a:pPr lvl="2"/>
            <a:r>
              <a:rPr lang="en-US" sz="2000" dirty="0">
                <a:latin typeface="Segoe UI"/>
                <a:cs typeface="Segoe UI"/>
                <a:hlinkClick r:id="rId2"/>
              </a:rPr>
              <a:t>support@cic-health.com</a:t>
            </a:r>
            <a:r>
              <a:rPr lang="en-US" sz="2000" dirty="0">
                <a:latin typeface="Segoe UI"/>
                <a:cs typeface="Segoe UI"/>
              </a:rPr>
              <a:t> </a:t>
            </a:r>
            <a:endParaRPr lang="en-US" sz="2000" i="1" dirty="0">
              <a:highlight>
                <a:srgbClr val="FFFF00"/>
              </a:highlight>
              <a:latin typeface="Segoe UI"/>
              <a:cs typeface="Segoe UI"/>
            </a:endParaRPr>
          </a:p>
          <a:p>
            <a:pPr lvl="2"/>
            <a:r>
              <a:rPr lang="en-US" sz="2000" dirty="0">
                <a:latin typeface="Segoe UI"/>
                <a:cs typeface="Segoe UI"/>
              </a:rPr>
              <a:t>Please allow a few hours for a response during the next few weeks</a:t>
            </a:r>
          </a:p>
          <a:p>
            <a:pPr lvl="1"/>
            <a:r>
              <a:rPr lang="en-US" b="1" dirty="0">
                <a:latin typeface="Segoe UI"/>
                <a:cs typeface="Segoe UI"/>
              </a:rPr>
              <a:t>Still don’t have what you need? Send us a note!</a:t>
            </a:r>
          </a:p>
          <a:p>
            <a:pPr lvl="2"/>
            <a:r>
              <a:rPr lang="en-US" sz="2000" dirty="0">
                <a:latin typeface="Segoe UI"/>
                <a:cs typeface="Segoe UI"/>
              </a:rPr>
              <a:t>DESE: </a:t>
            </a:r>
            <a:r>
              <a:rPr lang="en-US" sz="2000" dirty="0">
                <a:latin typeface="Segoe UI"/>
                <a:cs typeface="Segoe UI"/>
                <a:hlinkClick r:id="rId3"/>
              </a:rPr>
              <a:t>k12covid19testing@mass.gov</a:t>
            </a:r>
            <a:r>
              <a:rPr lang="en-US" sz="2000" dirty="0">
                <a:latin typeface="Segoe UI"/>
                <a:cs typeface="Segoe UI"/>
              </a:rPr>
              <a:t>  </a:t>
            </a:r>
            <a:endParaRPr lang="en-US" sz="2000" dirty="0"/>
          </a:p>
          <a:p>
            <a:pPr lvl="2"/>
            <a:r>
              <a:rPr lang="en-US" sz="2000" dirty="0">
                <a:latin typeface="Segoe UI"/>
                <a:cs typeface="Segoe UI"/>
              </a:rPr>
              <a:t>Shah Foundation:</a:t>
            </a:r>
            <a:r>
              <a:rPr lang="en-US" sz="2000" b="1" dirty="0">
                <a:latin typeface="Segoe UI"/>
                <a:cs typeface="Segoe UI"/>
              </a:rPr>
              <a:t> </a:t>
            </a:r>
            <a:r>
              <a:rPr lang="en-US" sz="2000" dirty="0">
                <a:latin typeface="Segoe UI"/>
                <a:cs typeface="Segoe UI"/>
                <a:hlinkClick r:id="rId4"/>
              </a:rPr>
              <a:t>CovidEdTesting@ShahFoundation.org</a:t>
            </a:r>
            <a:endParaRPr lang="en-US" sz="2000" dirty="0">
              <a:latin typeface="Segoe UI"/>
              <a:cs typeface="Segoe U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CEC29-AC5A-405B-AF9F-F9CB0836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F965E9-5B12-47E4-BA02-3D61DF85D28B}"/>
              </a:ext>
            </a:extLst>
          </p:cNvPr>
          <p:cNvSpPr/>
          <p:nvPr/>
        </p:nvSpPr>
        <p:spPr>
          <a:xfrm>
            <a:off x="8777980" y="4351883"/>
            <a:ext cx="3160735" cy="17983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note</a:t>
            </a: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need help, please reach out as early as possible. All teams are experiencing a high volume and the sooner we hear from you the better. </a:t>
            </a:r>
          </a:p>
        </p:txBody>
      </p:sp>
    </p:spTree>
    <p:extLst>
      <p:ext uri="{BB962C8B-B14F-4D97-AF65-F5344CB8AC3E}">
        <p14:creationId xmlns:p14="http://schemas.microsoft.com/office/powerpoint/2010/main" val="23832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69EA1-58B4-4443-886E-6075610B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C8D810-9E23-48E7-AB20-A1927ACE83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53713" y="2341808"/>
            <a:ext cx="3241625" cy="3799267"/>
          </a:xfrm>
        </p:spPr>
        <p:txBody>
          <a:bodyPr/>
          <a:lstStyle/>
          <a:p>
            <a:r>
              <a:rPr lang="en-US" sz="2000" b="1" dirty="0"/>
              <a:t>Ross Wilson, </a:t>
            </a:r>
            <a:r>
              <a:rPr lang="en-US" sz="2000" i="1" dirty="0"/>
              <a:t>Executive Director</a:t>
            </a:r>
            <a:endParaRPr lang="en-US" sz="2000" dirty="0"/>
          </a:p>
          <a:p>
            <a:r>
              <a:rPr lang="en-US" sz="2000" b="1" dirty="0"/>
              <a:t>Eliza Novick, </a:t>
            </a:r>
            <a:r>
              <a:rPr lang="en-US" sz="2000" i="1" dirty="0"/>
              <a:t>Project Manager</a:t>
            </a:r>
          </a:p>
          <a:p>
            <a:r>
              <a:rPr lang="en-US" sz="2000" b="1" dirty="0"/>
              <a:t>Marisa Meldonian, </a:t>
            </a:r>
            <a:r>
              <a:rPr lang="en-US" sz="2000" i="1" dirty="0"/>
              <a:t>Associate Director</a:t>
            </a:r>
          </a:p>
          <a:p>
            <a:r>
              <a:rPr lang="en-US" sz="2000" b="1" dirty="0"/>
              <a:t>Lizzie Gordon, </a:t>
            </a:r>
            <a:r>
              <a:rPr lang="en-US" sz="2000" i="1" dirty="0"/>
              <a:t>Project Associate</a:t>
            </a:r>
            <a:endParaRPr lang="en-US" sz="2000" b="1" dirty="0"/>
          </a:p>
          <a:p>
            <a:endParaRPr lang="en-US" sz="20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CC4292-3CA3-4037-A609-C6A3385B8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430" y="1336504"/>
            <a:ext cx="3241626" cy="930041"/>
          </a:xfrm>
          <a:solidFill>
            <a:srgbClr val="D6791C"/>
          </a:solidFill>
        </p:spPr>
        <p:txBody>
          <a:bodyPr/>
          <a:lstStyle/>
          <a:p>
            <a:pPr algn="ctr"/>
            <a:r>
              <a:rPr lang="en-US" sz="2000" dirty="0"/>
              <a:t>Department of Elementary and Secondary Education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AB8DE8-621D-4AE2-9CCE-C8994C1D629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53712" y="1336505"/>
            <a:ext cx="3241626" cy="930040"/>
          </a:xfrm>
          <a:solidFill>
            <a:srgbClr val="D6791C"/>
          </a:solidFill>
        </p:spPr>
        <p:txBody>
          <a:bodyPr/>
          <a:lstStyle/>
          <a:p>
            <a:pPr algn="ctr"/>
            <a:r>
              <a:rPr lang="en-US" sz="2000" dirty="0">
                <a:latin typeface="Segoe UI Semibold"/>
                <a:cs typeface="Segoe UI Semibold"/>
              </a:rPr>
              <a:t>Shah Foundation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E9537-4F6A-46DB-AD72-657BE96D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cs typeface="Arial"/>
              </a:rPr>
              <a:t>Today’s Presentation</a:t>
            </a:r>
            <a:endParaRPr lang="en-US" sz="3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FC8D810-9E23-48E7-AB20-A1927ACE830B}"/>
              </a:ext>
            </a:extLst>
          </p:cNvPr>
          <p:cNvSpPr txBox="1">
            <a:spLocks/>
          </p:cNvSpPr>
          <p:nvPr/>
        </p:nvSpPr>
        <p:spPr>
          <a:xfrm>
            <a:off x="435430" y="2341808"/>
            <a:ext cx="3309720" cy="3799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Russell Johnston, </a:t>
            </a:r>
            <a:r>
              <a:rPr lang="en-US" sz="2000" i="1" dirty="0"/>
              <a:t>Senior Associate Commissioner</a:t>
            </a:r>
            <a:endParaRPr lang="en-US" sz="2000" b="1" i="1" dirty="0"/>
          </a:p>
          <a:p>
            <a:r>
              <a:rPr lang="en-US" sz="2000" b="1" dirty="0"/>
              <a:t>Lauren Woo, </a:t>
            </a:r>
            <a:r>
              <a:rPr lang="en-US" sz="2000" i="1" dirty="0"/>
              <a:t>Strategic Transformation Director</a:t>
            </a:r>
            <a:endParaRPr lang="en-US" sz="2000" b="1" i="1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B5999E9-A828-49C9-907F-0EA7159F9A74}"/>
              </a:ext>
            </a:extLst>
          </p:cNvPr>
          <p:cNvSpPr txBox="1">
            <a:spLocks/>
          </p:cNvSpPr>
          <p:nvPr/>
        </p:nvSpPr>
        <p:spPr>
          <a:xfrm>
            <a:off x="7871996" y="2341808"/>
            <a:ext cx="3241625" cy="3799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Jeremiah Hay, </a:t>
            </a:r>
            <a:r>
              <a:rPr lang="en-US" sz="2000" i="1" dirty="0"/>
              <a:t>Deputy Strategy Director, COVID-19 Command Center</a:t>
            </a:r>
          </a:p>
          <a:p>
            <a:r>
              <a:rPr lang="en-US" sz="2000" b="1" dirty="0"/>
              <a:t>Sean Burpoe</a:t>
            </a:r>
            <a:r>
              <a:rPr lang="en-US" sz="2000" dirty="0"/>
              <a:t>, </a:t>
            </a:r>
            <a:r>
              <a:rPr lang="en-US" sz="2000" i="1" dirty="0"/>
              <a:t>Strategy</a:t>
            </a:r>
            <a:r>
              <a:rPr lang="en-US" sz="2000" dirty="0"/>
              <a:t> </a:t>
            </a:r>
            <a:r>
              <a:rPr lang="en-US" sz="2000" i="1" dirty="0"/>
              <a:t>Manager, COVID-19 Command Center</a:t>
            </a:r>
          </a:p>
          <a:p>
            <a:r>
              <a:rPr lang="en-US" sz="2000" b="1" dirty="0"/>
              <a:t>Amar Parikh,</a:t>
            </a:r>
            <a:r>
              <a:rPr lang="en-US" sz="2000" i="1" dirty="0"/>
              <a:t> Strategy Analyst, COVID-19 Command Center</a:t>
            </a:r>
            <a:endParaRPr lang="en-US" sz="2000" dirty="0"/>
          </a:p>
          <a:p>
            <a:pPr marL="0" indent="0">
              <a:buNone/>
            </a:pPr>
            <a:endParaRPr lang="en-US" sz="2000" i="1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60C4F73-E6AA-4767-8E39-1DB9EBEB6A15}"/>
              </a:ext>
            </a:extLst>
          </p:cNvPr>
          <p:cNvSpPr txBox="1">
            <a:spLocks/>
          </p:cNvSpPr>
          <p:nvPr/>
        </p:nvSpPr>
        <p:spPr>
          <a:xfrm>
            <a:off x="7871994" y="1336505"/>
            <a:ext cx="3241626" cy="930039"/>
          </a:xfrm>
          <a:prstGeom prst="rect">
            <a:avLst/>
          </a:prstGeom>
          <a:solidFill>
            <a:srgbClr val="D6791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Segoe UI Semibold"/>
                <a:cs typeface="Segoe UI Semibold"/>
              </a:rPr>
              <a:t>COVID-19 Command Center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227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descr="Recap of Pooled Testing Program"/>
          <p:cNvGrpSpPr/>
          <p:nvPr/>
        </p:nvGrpSpPr>
        <p:grpSpPr>
          <a:xfrm>
            <a:off x="3061062" y="485289"/>
            <a:ext cx="8839199" cy="809458"/>
            <a:chOff x="3061064" y="188784"/>
            <a:chExt cx="8839199" cy="80945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+mj-lt"/>
                  <a:cs typeface="Segoe SemiBold" panose="020B0703040204020203" pitchFamily="34" charset="0"/>
                </a:rPr>
                <a:t>01</a:t>
              </a:r>
              <a:endParaRPr lang="zh-CN" altLang="en-US" sz="3200" dirty="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3" y="188784"/>
              <a:ext cx="7981410" cy="80945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  <a:latin typeface="+mj-lt"/>
                  <a:ea typeface="Segoe UI Black"/>
                  <a:cs typeface="Arial"/>
                </a:rPr>
                <a:t>Frequently Asked Questions</a:t>
              </a:r>
              <a:endParaRPr lang="zh-CN" altLang="en-US" sz="32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endParaRPr>
            </a:p>
          </p:txBody>
        </p:sp>
      </p:grpSp>
      <p:grpSp>
        <p:nvGrpSpPr>
          <p:cNvPr id="21" name="Group 20" descr="District Responsibilities"/>
          <p:cNvGrpSpPr/>
          <p:nvPr/>
        </p:nvGrpSpPr>
        <p:grpSpPr>
          <a:xfrm>
            <a:off x="3061062" y="1500881"/>
            <a:ext cx="8839200" cy="809459"/>
            <a:chOff x="3061063" y="1873080"/>
            <a:chExt cx="8839200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+mj-lt"/>
                  <a:cs typeface="Segoe SemiBold" panose="020B0703040204020203" pitchFamily="34" charset="0"/>
                </a:rPr>
                <a:t>02</a:t>
              </a:r>
              <a:endParaRPr lang="zh-CN" altLang="en-US" sz="3200" dirty="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18853" y="1873080"/>
              <a:ext cx="7981410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Shah Family Foundation resources</a:t>
              </a:r>
            </a:p>
          </p:txBody>
        </p:sp>
      </p:grpSp>
      <p:grpSp>
        <p:nvGrpSpPr>
          <p:cNvPr id="24" name="Group 23" descr="Next Steps"/>
          <p:cNvGrpSpPr/>
          <p:nvPr/>
        </p:nvGrpSpPr>
        <p:grpSpPr>
          <a:xfrm>
            <a:off x="3061059" y="2516474"/>
            <a:ext cx="8839202" cy="809459"/>
            <a:chOff x="3063333" y="5566136"/>
            <a:chExt cx="8839202" cy="809459"/>
          </a:xfrm>
        </p:grpSpPr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DF81D714-3905-427B-B5F8-783DEB3D0A2D}"/>
                </a:ext>
              </a:extLst>
            </p:cNvPr>
            <p:cNvSpPr/>
            <p:nvPr/>
          </p:nvSpPr>
          <p:spPr>
            <a:xfrm>
              <a:off x="3063333" y="5566136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+mj-lt"/>
                  <a:cs typeface="Segoe SemiBold" panose="020B0703040204020203" pitchFamily="34" charset="0"/>
                </a:rPr>
                <a:t>03</a:t>
              </a:r>
              <a:endParaRPr lang="zh-CN" altLang="en-US" sz="3200" dirty="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17" name="文本框 14">
              <a:extLst>
                <a:ext uri="{FF2B5EF4-FFF2-40B4-BE49-F238E27FC236}">
                  <a16:creationId xmlns:a16="http://schemas.microsoft.com/office/drawing/2014/main" id="{9440FE6B-2417-4F54-8A87-259875C67EB3}"/>
                </a:ext>
              </a:extLst>
            </p:cNvPr>
            <p:cNvSpPr txBox="1"/>
            <p:nvPr/>
          </p:nvSpPr>
          <p:spPr>
            <a:xfrm>
              <a:off x="3921125" y="5616923"/>
              <a:ext cx="7981410" cy="75867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  <a:latin typeface="+mj-lt"/>
                  <a:ea typeface="Segoe UI Black"/>
                  <a:cs typeface="Arial"/>
                </a:rPr>
                <a:t>Next Steps</a:t>
              </a:r>
              <a:endParaRPr lang="en-US" altLang="zh-CN" sz="32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0B6439-896A-4327-BA37-401DCC59F3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620" y="2832511"/>
            <a:ext cx="2526792" cy="1325563"/>
          </a:xfrm>
        </p:spPr>
        <p:txBody>
          <a:bodyPr/>
          <a:lstStyle/>
          <a:p>
            <a:pPr rtl="0" eaLnBrk="1" latinLnBrk="0" hangingPunct="1"/>
            <a:r>
              <a:rPr lang="en-US" sz="3200" kern="1200" dirty="0">
                <a:solidFill>
                  <a:srgbClr val="FFFFFF"/>
                </a:solidFill>
                <a:effectLst/>
                <a:latin typeface="Segoe SemiBold" panose="020B0703040204020203"/>
                <a:ea typeface="Segoe UI Black" panose="020B0A02040204020203" pitchFamily="34" charset="0"/>
                <a:cs typeface="Segoe SemiBold" panose="020B0703040204020203"/>
              </a:rPr>
              <a:t>CONTENTS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671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 descr="Recap of Pooled Testing Program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776" y="2329211"/>
            <a:ext cx="8257032" cy="1325563"/>
          </a:xfrm>
        </p:spPr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Frequently Asked Questions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3408-B1B2-478D-954A-03AD9A2A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F71F0-83F9-4F99-918A-9126BD4E4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understand that on-site staffing support </a:t>
            </a:r>
            <a:r>
              <a:rPr lang="en-US" sz="2800" b="1" dirty="0"/>
              <a:t>has been slow to materialize for many districts. </a:t>
            </a:r>
          </a:p>
          <a:p>
            <a:r>
              <a:rPr lang="en-US" sz="2800" dirty="0"/>
              <a:t>All parties – CIC Health, DESE, and EHS – are actively working to fill the on-site support gap for all districts.</a:t>
            </a:r>
          </a:p>
          <a:p>
            <a:r>
              <a:rPr lang="en-US" dirty="0"/>
              <a:t>Aggressively adding more partners to </a:t>
            </a:r>
            <a:r>
              <a:rPr lang="en-US" b="1" dirty="0"/>
              <a:t>double the number of subcontractors</a:t>
            </a:r>
            <a:r>
              <a:rPr lang="en-US" dirty="0"/>
              <a:t>. </a:t>
            </a:r>
            <a:r>
              <a:rPr lang="en-US" b="1" dirty="0"/>
              <a:t>Onboarding 3 more today</a:t>
            </a:r>
            <a:r>
              <a:rPr lang="en-US" dirty="0"/>
              <a:t>.</a:t>
            </a:r>
          </a:p>
          <a:p>
            <a:r>
              <a:rPr lang="en-US" dirty="0"/>
              <a:t>If you are struggling with the launch of your testing program, </a:t>
            </a:r>
            <a:r>
              <a:rPr lang="en-US" b="1" dirty="0"/>
              <a:t>please reach out to </a:t>
            </a:r>
            <a:r>
              <a:rPr lang="en-US" b="1" dirty="0">
                <a:hlinkClick r:id="rId2"/>
              </a:rPr>
              <a:t>k12covid19testing@mass.gov</a:t>
            </a:r>
            <a:r>
              <a:rPr lang="en-US" b="1" dirty="0"/>
              <a:t> ASAP</a:t>
            </a:r>
            <a:r>
              <a:rPr lang="en-US" dirty="0"/>
              <a:t>.</a:t>
            </a:r>
          </a:p>
          <a:p>
            <a:r>
              <a:rPr lang="en-US" b="1" dirty="0"/>
              <a:t>CIC will proactively reach out to every participating district </a:t>
            </a:r>
            <a:r>
              <a:rPr lang="en-US" dirty="0"/>
              <a:t>within the next week.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205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3408-B1B2-478D-954A-03AD9A2A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short-term staffing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F71F0-83F9-4F99-918A-9126BD4E4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If possible, we encourage districts to be </a:t>
            </a:r>
            <a:r>
              <a:rPr lang="en-US" sz="3200" b="1" dirty="0"/>
              <a:t>identify additional resources</a:t>
            </a:r>
            <a:r>
              <a:rPr lang="en-US" sz="3200" dirty="0"/>
              <a:t> until on-site support services arrive.</a:t>
            </a:r>
          </a:p>
          <a:p>
            <a:r>
              <a:rPr lang="en-US" dirty="0"/>
              <a:t>Some districts have used </a:t>
            </a:r>
            <a:r>
              <a:rPr lang="en-US" b="1" dirty="0"/>
              <a:t>part-time school-affiliated staff members </a:t>
            </a:r>
            <a:r>
              <a:rPr lang="en-US" dirty="0"/>
              <a:t>– such as after school program staff – to assist with launching their testing program</a:t>
            </a:r>
            <a:r>
              <a:rPr lang="en-US" sz="2800" dirty="0"/>
              <a:t>.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695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6F92-110C-4133-82E7-A64955BF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potential staffing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33715-1114-4F85-8BF2-83DDCF3A2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If a schools/district has identified resources that could fill on-site support roles, there are </a:t>
            </a:r>
            <a:r>
              <a:rPr lang="en-US" b="1" dirty="0"/>
              <a:t>ways to compensate them using available funds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A district may work with CIC to have the individual(s) </a:t>
            </a:r>
            <a:r>
              <a:rPr lang="en-US" b="1" dirty="0">
                <a:latin typeface="Segoe UI"/>
                <a:cs typeface="Segoe UI"/>
              </a:rPr>
              <a:t>hired as a subcontractor of CIC</a:t>
            </a:r>
            <a:r>
              <a:rPr lang="en-US" dirty="0">
                <a:latin typeface="Segoe UI"/>
                <a:cs typeface="Segoe UI"/>
              </a:rPr>
              <a:t>, who would then compensate the individual(s). </a:t>
            </a:r>
            <a:endParaRPr lang="en-US" dirty="0"/>
          </a:p>
          <a:p>
            <a:pPr lvl="1"/>
            <a:r>
              <a:rPr lang="en-US" dirty="0"/>
              <a:t>Districts may apply for </a:t>
            </a:r>
            <a:r>
              <a:rPr lang="en-US" b="1" dirty="0"/>
              <a:t>reimbursement from FEMA </a:t>
            </a:r>
            <a:r>
              <a:rPr lang="en-US" dirty="0"/>
              <a:t>(see question 12 of the updated FAQ) to cover the costs associated with compensating this individual(s). </a:t>
            </a:r>
          </a:p>
          <a:p>
            <a:pPr lvl="2"/>
            <a:r>
              <a:rPr lang="en-US" dirty="0"/>
              <a:t>For more information regarding FEMA reimbursement, districts may direct questions to </a:t>
            </a:r>
            <a:r>
              <a:rPr lang="en-US" dirty="0">
                <a:hlinkClick r:id="rId2"/>
              </a:rPr>
              <a:t>Disaster.recovery@mass.gov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F78D4-D74B-428F-845D-EBBB36FC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89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3408-B1B2-478D-954A-03AD9A2A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Test and Stay locations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F71F0-83F9-4F99-918A-9126BD4E4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Some districts have chosen to have test and stay testing occur </a:t>
            </a:r>
            <a:r>
              <a:rPr lang="en-US" sz="2800" b="1" dirty="0"/>
              <a:t>at one centralized location within the district</a:t>
            </a:r>
            <a:r>
              <a:rPr lang="en-US" sz="2800" dirty="0"/>
              <a:t> (e.g., a community recreation hall) instead of at each individual school.</a:t>
            </a:r>
          </a:p>
          <a:p>
            <a:pPr lvl="1"/>
            <a:r>
              <a:rPr lang="en-US" sz="2400" dirty="0">
                <a:latin typeface="Segoe UI"/>
                <a:cs typeface="Segoe UI"/>
              </a:rPr>
              <a:t>A benefit of this approach is that a district would only </a:t>
            </a:r>
            <a:r>
              <a:rPr lang="en-US" sz="2400" b="1" dirty="0">
                <a:latin typeface="Segoe UI"/>
                <a:cs typeface="Segoe UI"/>
              </a:rPr>
              <a:t>need one onsite support team at a single location for test and stay</a:t>
            </a:r>
            <a:r>
              <a:rPr lang="en-US" sz="2400" dirty="0">
                <a:latin typeface="Segoe UI"/>
                <a:cs typeface="Segoe UI"/>
              </a:rPr>
              <a:t>, which may be more feasible given current circumstances.</a:t>
            </a:r>
          </a:p>
          <a:p>
            <a:pPr lvl="1"/>
            <a:r>
              <a:rPr lang="en-US" sz="2400" dirty="0">
                <a:latin typeface="Segoe UI"/>
                <a:cs typeface="Segoe UI"/>
              </a:rPr>
              <a:t>Schools would be responsible for </a:t>
            </a:r>
            <a:r>
              <a:rPr lang="en-US" sz="2400" b="1" dirty="0">
                <a:latin typeface="Segoe UI"/>
                <a:cs typeface="Segoe UI"/>
              </a:rPr>
              <a:t>identifying the site and providing any necessary materials</a:t>
            </a:r>
            <a:r>
              <a:rPr lang="en-US" sz="2400" dirty="0">
                <a:latin typeface="Segoe UI"/>
                <a:cs typeface="Segoe UI"/>
              </a:rPr>
              <a:t> (e.g., tables, chairs), and the site must be </a:t>
            </a:r>
            <a:r>
              <a:rPr lang="en-US" sz="2400" b="1" dirty="0">
                <a:latin typeface="Segoe UI"/>
                <a:cs typeface="Segoe UI"/>
              </a:rPr>
              <a:t>added to the district’s CLIA waiver (link </a:t>
            </a:r>
            <a:r>
              <a:rPr lang="en-US" sz="2400" b="1" dirty="0">
                <a:latin typeface="Segoe UI"/>
                <a:cs typeface="Segoe UI"/>
                <a:hlinkClick r:id="rId2"/>
              </a:rPr>
              <a:t>here</a:t>
            </a:r>
            <a:r>
              <a:rPr lang="en-US" sz="2400" b="1" dirty="0">
                <a:latin typeface="Segoe UI"/>
                <a:cs typeface="Segoe UI"/>
              </a:rPr>
              <a:t>).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058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D3DB-FF51-4C10-A040-195A3528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gender options on consent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BD37D-7DC2-4B63-BE8E-7D24B2338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Based on overwhelming feedback provided by district leaders, caregivers, and other stakeholders, </a:t>
            </a:r>
            <a:r>
              <a:rPr lang="en-US" b="1" dirty="0"/>
              <a:t>the gender options on the consent form have been amended</a:t>
            </a:r>
            <a:r>
              <a:rPr lang="en-US" dirty="0"/>
              <a:t>.</a:t>
            </a:r>
          </a:p>
          <a:p>
            <a:r>
              <a:rPr lang="en-US" dirty="0"/>
              <a:t>The options are as follows:</a:t>
            </a:r>
          </a:p>
          <a:p>
            <a:pPr marL="508000" lvl="1" fontAlgn="ctr">
              <a:spcBef>
                <a:spcPts val="0"/>
              </a:spcBef>
            </a:pPr>
            <a:r>
              <a:rPr lang="en-US" i="0" u="none" strike="noStrike" kern="1200" dirty="0">
                <a:effectLst/>
                <a:latin typeface="Segoe UI" panose="020B0502040204020203" pitchFamily="34" charset="0"/>
              </a:rPr>
              <a:t>Female</a:t>
            </a:r>
            <a:endParaRPr lang="en-US" sz="5600" i="0" u="none" strike="noStrike" dirty="0">
              <a:effectLst/>
              <a:latin typeface="Arial" panose="020B0604020202020204" pitchFamily="34" charset="0"/>
            </a:endParaRPr>
          </a:p>
          <a:p>
            <a:pPr marL="508000" lvl="1" fontAlgn="ctr">
              <a:spcBef>
                <a:spcPts val="0"/>
              </a:spcBef>
            </a:pPr>
            <a:r>
              <a:rPr lang="en-US" i="0" u="none" strike="noStrike" kern="1200" dirty="0">
                <a:effectLst/>
                <a:latin typeface="Segoe UI" panose="020B0502040204020203" pitchFamily="34" charset="0"/>
              </a:rPr>
              <a:t>Male</a:t>
            </a:r>
            <a:endParaRPr lang="en-US" sz="5600" i="0" u="none" strike="noStrike" dirty="0">
              <a:effectLst/>
              <a:latin typeface="Arial" panose="020B0604020202020204" pitchFamily="34" charset="0"/>
            </a:endParaRPr>
          </a:p>
          <a:p>
            <a:pPr marL="508000" lvl="1" fontAlgn="ctr">
              <a:spcBef>
                <a:spcPts val="0"/>
              </a:spcBef>
            </a:pPr>
            <a:r>
              <a:rPr lang="en-US" i="0" u="none" strike="noStrike" kern="1200" dirty="0">
                <a:effectLst/>
                <a:latin typeface="Segoe UI"/>
                <a:cs typeface="Segoe UI"/>
              </a:rPr>
              <a:t>Nonbinary</a:t>
            </a:r>
            <a:endParaRPr lang="en-US" i="1" dirty="0">
              <a:latin typeface="Segoe UI"/>
              <a:cs typeface="Segoe UI"/>
            </a:endParaRPr>
          </a:p>
          <a:p>
            <a:pPr marL="508000" lvl="1" fontAlgn="ctr">
              <a:spcBef>
                <a:spcPts val="0"/>
              </a:spcBef>
            </a:pPr>
            <a:r>
              <a:rPr lang="en-US" i="0" u="none" strike="noStrike" kern="1200" dirty="0">
                <a:effectLst/>
                <a:latin typeface="Segoe UI"/>
                <a:cs typeface="Segoe UI"/>
              </a:rPr>
              <a:t>Other</a:t>
            </a:r>
            <a:r>
              <a:rPr lang="en-US" dirty="0">
                <a:latin typeface="Segoe UI"/>
                <a:cs typeface="Segoe UI"/>
              </a:rPr>
              <a:t> </a:t>
            </a:r>
            <a:endParaRPr lang="en-US" i="1" u="none" strike="noStrike" dirty="0">
              <a:effectLst/>
              <a:latin typeface="Segoe UI"/>
              <a:cs typeface="Segoe UI"/>
            </a:endParaRPr>
          </a:p>
          <a:p>
            <a:pPr marL="508000" lvl="1" fontAlgn="ctr">
              <a:spcBef>
                <a:spcPts val="0"/>
              </a:spcBef>
            </a:pPr>
            <a:r>
              <a:rPr lang="en-US" dirty="0">
                <a:latin typeface="Segoe UI"/>
                <a:cs typeface="Segoe UI"/>
              </a:rPr>
              <a:t>Transgender</a:t>
            </a:r>
            <a:endParaRPr lang="en-US" sz="5600" i="0" u="none" strike="noStrike" dirty="0">
              <a:effectLst/>
              <a:latin typeface="Arial" panose="020B0604020202020204" pitchFamily="34" charset="0"/>
            </a:endParaRPr>
          </a:p>
          <a:p>
            <a:pPr marL="508000" lvl="1" fontAlgn="ctr">
              <a:spcBef>
                <a:spcPts val="0"/>
              </a:spcBef>
            </a:pPr>
            <a:r>
              <a:rPr lang="en-US" i="0" u="none" strike="noStrike" kern="1200" dirty="0">
                <a:effectLst/>
                <a:latin typeface="Segoe UI" panose="020B0502040204020203" pitchFamily="34" charset="0"/>
              </a:rPr>
              <a:t>Unknown</a:t>
            </a:r>
            <a:endParaRPr lang="en-US" sz="560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A09EB-1BD9-4C07-BF0C-67F6C67E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676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DESE-231-73932</_dlc_DocId>
    <_dlc_DocIdUrl xmlns="733efe1c-5bbe-4968-87dc-d400e65c879f">
      <Url>https://sharepoint.doemass.org/ese/webteam/cps/_layouts/DocIdRedir.aspx?ID=DESE-231-73932</Url>
      <Description>DESE-231-73932</Description>
    </_dlc_DocIdUrl>
  </documentManagement>
</p:properties>
</file>

<file path=customXml/itemProps1.xml><?xml version="1.0" encoding="utf-8"?>
<ds:datastoreItem xmlns:ds="http://schemas.openxmlformats.org/officeDocument/2006/customXml" ds:itemID="{137E2849-135A-4223-95D9-54FD982AFE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878065-3602-4035-A1B5-FCF62F090F3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B825025-BDDA-40A6-97D8-0999E78A45AB}">
  <ds:schemaRefs>
    <ds:schemaRef ds:uri="0a4e05da-b9bc-4326-ad73-01ef31b95567"/>
    <ds:schemaRef ds:uri="733efe1c-5bbe-4968-87dc-d400e65c87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990237B6-0C05-463C-9E8B-BA5823F40B9A}">
  <ds:schemaRefs>
    <ds:schemaRef ds:uri="http://schemas.microsoft.com/office/2006/metadata/properties"/>
    <ds:schemaRef ds:uri="0a4e05da-b9bc-4326-ad73-01ef31b95567"/>
    <ds:schemaRef ds:uri="http://purl.org/dc/terms/"/>
    <ds:schemaRef ds:uri="733efe1c-5bbe-4968-87dc-d400e65c879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11592</TotalTime>
  <Words>1285</Words>
  <Application>Microsoft Office PowerPoint</Application>
  <PresentationFormat>Widescreen</PresentationFormat>
  <Paragraphs>141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等线</vt:lpstr>
      <vt:lpstr>Arial</vt:lpstr>
      <vt:lpstr>Calibri</vt:lpstr>
      <vt:lpstr>Courier New</vt:lpstr>
      <vt:lpstr>Quattrocento Sans</vt:lpstr>
      <vt:lpstr>Segoe</vt:lpstr>
      <vt:lpstr>Segoe SemiBold</vt:lpstr>
      <vt:lpstr>Segoe UI</vt:lpstr>
      <vt:lpstr>Segoe UI Semibold</vt:lpstr>
      <vt:lpstr>Wingdings</vt:lpstr>
      <vt:lpstr>ESE​​</vt:lpstr>
      <vt:lpstr>think-cell Slide</vt:lpstr>
      <vt:lpstr>Update on K-12 Testing Program</vt:lpstr>
      <vt:lpstr>Today’s Presentation</vt:lpstr>
      <vt:lpstr>CONTENTS</vt:lpstr>
      <vt:lpstr>Frequently Asked Questions</vt:lpstr>
      <vt:lpstr>Staffing solutions</vt:lpstr>
      <vt:lpstr>Potential short-term staffing solutions</vt:lpstr>
      <vt:lpstr>Other potential staffing solutions</vt:lpstr>
      <vt:lpstr>Centralized Test and Stay locations</vt:lpstr>
      <vt:lpstr>Updated gender options on consent form</vt:lpstr>
      <vt:lpstr>Updated FAQ</vt:lpstr>
      <vt:lpstr>Ordering and using BinaxNOW tests</vt:lpstr>
      <vt:lpstr>BinaxNOW expiration</vt:lpstr>
      <vt:lpstr>Shah Family Foundation resources</vt:lpstr>
      <vt:lpstr>Software Platform Cheat Sheet</vt:lpstr>
      <vt:lpstr>Next steps</vt:lpstr>
      <vt:lpstr>Important links on DESE website</vt:lpstr>
      <vt:lpstr>Next steps</vt:lpstr>
      <vt:lpstr>Have a question? Need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23, 2021 COVID-19 Testing Webinar Slides</dc:title>
  <dc:creator>DESE</dc:creator>
  <cp:lastModifiedBy>Zou, Dong (EOE)</cp:lastModifiedBy>
  <cp:revision>211</cp:revision>
  <dcterms:created xsi:type="dcterms:W3CDTF">2020-08-17T18:45:14Z</dcterms:created>
  <dcterms:modified xsi:type="dcterms:W3CDTF">2021-09-24T20:52:01Z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24 2021</vt:lpwstr>
  </property>
</Properties>
</file>