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9"/>
  </p:notesMasterIdLst>
  <p:handoutMasterIdLst>
    <p:handoutMasterId r:id="rId30"/>
  </p:handoutMasterIdLst>
  <p:sldIdLst>
    <p:sldId id="277" r:id="rId6"/>
    <p:sldId id="338" r:id="rId7"/>
    <p:sldId id="354" r:id="rId8"/>
    <p:sldId id="260" r:id="rId9"/>
    <p:sldId id="380" r:id="rId10"/>
    <p:sldId id="397" r:id="rId11"/>
    <p:sldId id="407" r:id="rId12"/>
    <p:sldId id="396" r:id="rId13"/>
    <p:sldId id="406" r:id="rId14"/>
    <p:sldId id="399" r:id="rId15"/>
    <p:sldId id="400" r:id="rId16"/>
    <p:sldId id="401" r:id="rId17"/>
    <p:sldId id="402" r:id="rId18"/>
    <p:sldId id="403" r:id="rId19"/>
    <p:sldId id="404" r:id="rId20"/>
    <p:sldId id="405" r:id="rId21"/>
    <p:sldId id="363" r:id="rId22"/>
    <p:sldId id="384" r:id="rId23"/>
    <p:sldId id="369" r:id="rId24"/>
    <p:sldId id="390" r:id="rId25"/>
    <p:sldId id="370" r:id="rId26"/>
    <p:sldId id="392" r:id="rId27"/>
    <p:sldId id="409" r:id="rId28"/>
  </p:sldIdLst>
  <p:sldSz cx="12192000" cy="6858000"/>
  <p:notesSz cx="7010400" cy="92964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338"/>
            <p14:sldId id="354"/>
            <p14:sldId id="260"/>
            <p14:sldId id="380"/>
            <p14:sldId id="397"/>
            <p14:sldId id="407"/>
            <p14:sldId id="396"/>
            <p14:sldId id="406"/>
            <p14:sldId id="399"/>
            <p14:sldId id="400"/>
            <p14:sldId id="401"/>
            <p14:sldId id="402"/>
            <p14:sldId id="403"/>
            <p14:sldId id="404"/>
            <p14:sldId id="405"/>
            <p14:sldId id="363"/>
            <p14:sldId id="384"/>
            <p14:sldId id="369"/>
            <p14:sldId id="390"/>
            <p14:sldId id="370"/>
            <p14:sldId id="392"/>
            <p14:sldId id="409"/>
          </p14:sldIdLst>
        </p14:section>
        <p14:section name="Basic text box" id="{DCD4DD07-CAF7-4E7A-9DCD-CDE5ABF2F349}">
          <p14:sldIdLst/>
        </p14:section>
        <p14:section name="Infographics" id="{C4E083B3-F14A-4392-9B82-0F42DAC53658}">
          <p14:sldIdLst/>
        </p14:section>
        <p14:section name="End &amp; Contact" id="{7D930A8E-F6E7-47DF-97AA-43BE2C93C7F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ean Burpoe" initials="SB" lastIdx="30" clrIdx="6"/>
  <p:cmAuthor id="1" name="Woo, Lauren (DESE)" initials="WL(" lastIdx="15" clrIdx="0"/>
  <p:cmAuthor id="8" name="Sean Burpoe" initials="SB [2]" lastIdx="1" clrIdx="7"/>
  <p:cmAuthor id="2" name="Johnston, Russell (DESE)" initials="J(" lastIdx="3" clrIdx="1"/>
  <p:cmAuthor id="9" name="LaMontagne, Elizabeth (GOV)" initials="LE(" lastIdx="14" clrIdx="8"/>
  <p:cmAuthor id="3" name="eliza" initials="el" lastIdx="6" clrIdx="2"/>
  <p:cmAuthor id="10" name="Larsen, Elizabeth (EHS)" initials="LE(" lastIdx="28" clrIdx="9"/>
  <p:cmAuthor id="4" name="Hay, Jeremiah (EHS)" initials="H(" lastIdx="13" clrIdx="3"/>
  <p:cmAuthor id="11" name="Jeremiah Hay" initials="JH" lastIdx="16" clrIdx="10"/>
  <p:cmAuthor id="5" name="Larsen, Elizabeth (EHS)" initials="L(" lastIdx="1" clrIdx="4"/>
  <p:cmAuthor id="12" name="Burpoe, Sean (EHS)" initials="BS(" lastIdx="8" clrIdx="11">
    <p:extLst>
      <p:ext uri="{19B8F6BF-5375-455C-9EA6-DF929625EA0E}">
        <p15:presenceInfo xmlns:p15="http://schemas.microsoft.com/office/powerpoint/2012/main" userId="Burpoe, Sean (EHS)" providerId="None"/>
      </p:ext>
    </p:extLst>
  </p:cmAuthor>
  <p:cmAuthor id="6" name="Hay, Jeremiah (EHS)" initials="HJ(" lastIdx="16"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791C"/>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150" y="13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2021/10/1</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2021/10/1</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1370351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Russell</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a:t>
            </a:fld>
            <a:endParaRPr lang="zh-CN" altLang="en-US"/>
          </a:p>
        </p:txBody>
      </p:sp>
    </p:spTree>
    <p:extLst>
      <p:ext uri="{BB962C8B-B14F-4D97-AF65-F5344CB8AC3E}">
        <p14:creationId xmlns:p14="http://schemas.microsoft.com/office/powerpoint/2010/main" val="1481444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Lauren</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1825213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1802344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10</a:t>
            </a:fld>
            <a:endParaRPr lang="zh-CN" altLang="en-US"/>
          </a:p>
        </p:txBody>
      </p:sp>
    </p:spTree>
    <p:extLst>
      <p:ext uri="{BB962C8B-B14F-4D97-AF65-F5344CB8AC3E}">
        <p14:creationId xmlns:p14="http://schemas.microsoft.com/office/powerpoint/2010/main" val="42111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17</a:t>
            </a:fld>
            <a:endParaRPr lang="zh-CN" altLang="en-US"/>
          </a:p>
        </p:txBody>
      </p:sp>
    </p:spTree>
    <p:extLst>
      <p:ext uri="{BB962C8B-B14F-4D97-AF65-F5344CB8AC3E}">
        <p14:creationId xmlns:p14="http://schemas.microsoft.com/office/powerpoint/2010/main" val="4117666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19</a:t>
            </a:fld>
            <a:endParaRPr lang="zh-CN" altLang="en-US"/>
          </a:p>
        </p:txBody>
      </p:sp>
    </p:spTree>
    <p:extLst>
      <p:ext uri="{BB962C8B-B14F-4D97-AF65-F5344CB8AC3E}">
        <p14:creationId xmlns:p14="http://schemas.microsoft.com/office/powerpoint/2010/main" val="20783144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Very Very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0" name="Slide Number Placeholder 11">
            <a:extLst>
              <a:ext uri="{FF2B5EF4-FFF2-40B4-BE49-F238E27FC236}">
                <a16:creationId xmlns:a16="http://schemas.microsoft.com/office/drawing/2014/main" id="{9C1D0482-B19A-495C-B41F-9F3B52B4C0C9}"/>
              </a:ext>
            </a:extLst>
          </p:cNvPr>
          <p:cNvSpPr>
            <a:spLocks noGrp="1"/>
          </p:cNvSpPr>
          <p:nvPr>
            <p:ph type="sldNum" sz="quarter" idx="12"/>
          </p:nvPr>
        </p:nvSpPr>
        <p:spPr>
          <a:xfrm>
            <a:off x="8610600" y="6356350"/>
            <a:ext cx="2743200" cy="365125"/>
          </a:xfrm>
        </p:spPr>
        <p:txBody>
          <a:bodyPr/>
          <a:lstStyle>
            <a:lvl1pPr>
              <a:defRPr>
                <a:solidFill>
                  <a:schemeClr val="tx1"/>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DE727BA8-95B1-42A6-930E-3CA0AEB72708}"/>
              </a:ext>
            </a:extLst>
          </p:cNvPr>
          <p:cNvGraphicFramePr>
            <a:graphicFrameLocks noChangeAspect="1"/>
          </p:cNvGraphicFramePr>
          <p:nvPr userDrawn="1">
            <p:custDataLst>
              <p:tags r:id="rId14"/>
            </p:custDataLst>
            <p:extLst>
              <p:ext uri="{D42A27DB-BD31-4B8C-83A1-F6EECF244321}">
                <p14:modId xmlns:p14="http://schemas.microsoft.com/office/powerpoint/2010/main" val="33311293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7" name="think-cell Slide" r:id="rId15" imgW="425" imgH="426" progId="TCLayout.ActiveDocument.1">
                  <p:embed/>
                </p:oleObj>
              </mc:Choice>
              <mc:Fallback>
                <p:oleObj name="think-cell Slide" r:id="rId15" imgW="425" imgH="426" progId="TCLayout.ActiveDocument.1">
                  <p:embed/>
                  <p:pic>
                    <p:nvPicPr>
                      <p:cNvPr id="10" name="Object 9" hidden="1">
                        <a:extLst>
                          <a:ext uri="{FF2B5EF4-FFF2-40B4-BE49-F238E27FC236}">
                            <a16:creationId xmlns:a16="http://schemas.microsoft.com/office/drawing/2014/main" id="{DE727BA8-95B1-42A6-930E-3CA0AEB72708}"/>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10/1/2021</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pngall.com/face-mask-png" TargetMode="External"/><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hyperlink" Target="https://www.doe.mass.edu/covid19/on-desktop/mask-requirement-extension/mask-requirement-extension.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hyperlink" Target="https://www.doe.mass.edu/covid19/on-desktop/vaccination-attestation-form.pdf"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https://www.doe.mass.edu/covid19/on-desktop/decision-tree.pdf"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hyperlink" Target="https://docs.google.com/document/d/1DFF9dKj15HXXVbihnjMKzedgys9mH7gf/edit" TargetMode="External"/><Relationship Id="rId3" Type="http://schemas.openxmlformats.org/officeDocument/2006/relationships/hyperlink" Target="https://www.cic-health.com/consent/ma" TargetMode="External"/><Relationship Id="rId7" Type="http://schemas.openxmlformats.org/officeDocument/2006/relationships/hyperlink" Target="https://app.beacontesting.com/login"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hyperlink" Target="https://secure.veritasgenetics.com/user/login" TargetMode="External"/><Relationship Id="rId5" Type="http://schemas.openxmlformats.org/officeDocument/2006/relationships/hyperlink" Target="https://covid.cic-health.com/s/login/" TargetMode="External"/><Relationship Id="rId10" Type="http://schemas.openxmlformats.org/officeDocument/2006/relationships/hyperlink" Target="https://urldefense.com/v3/__https:/docs.google.com/document/d/14XUWed7oxpv1Gy7wR8T8pjv3yUhne66f/edit?usp=sharing&amp;ouid=109197050689060200989&amp;rtpof=true&amp;sd=true__;!!CUhgQOZqV7M!1NjeoUeKo4RahGHGSfAa4qELJKOnnV6VCgZL3d4GIxvZHGo4_MRDbFYbeDmEmnBZwjw$" TargetMode="External"/><Relationship Id="rId4" Type="http://schemas.openxmlformats.org/officeDocument/2006/relationships/hyperlink" Target="https://cich-ma.zendesk.com/hc/en-us" TargetMode="External"/><Relationship Id="rId9" Type="http://schemas.openxmlformats.org/officeDocument/2006/relationships/hyperlink" Target="https://docs.google.com/document/d/1thwBDKsY4qEc71XSmhAJ8DGjsATY_Lmb/edit"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doe.mass.edu/covid19/on-desktop.html" TargetMode="External"/><Relationship Id="rId2" Type="http://schemas.openxmlformats.org/officeDocument/2006/relationships/hyperlink" Target="https://www.doe.mass.edu/covid19/testing/" TargetMode="External"/><Relationship Id="rId1" Type="http://schemas.openxmlformats.org/officeDocument/2006/relationships/slideLayout" Target="../slideLayouts/slideLayout5.xml"/><Relationship Id="rId5" Type="http://schemas.openxmlformats.org/officeDocument/2006/relationships/hyperlink" Target="https://mass.us14.list-manage.com/subscribe?u=d8f37d1a90dacd97f207f0b4a&amp;id=985a04b483" TargetMode="External"/><Relationship Id="rId4" Type="http://schemas.openxmlformats.org/officeDocument/2006/relationships/hyperlink" Target="https://www.doe.mass.edu/covid19/faq/"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cic.jotform.com/212167979269977" TargetMode="External"/><Relationship Id="rId2" Type="http://schemas.openxmlformats.org/officeDocument/2006/relationships/hyperlink" Target="https://survey.alchemer.com/s3/6473918/SY22-Authorized-School-Application-COVID-19-Testing-Program" TargetMode="External"/><Relationship Id="rId1" Type="http://schemas.openxmlformats.org/officeDocument/2006/relationships/slideLayout" Target="../slideLayouts/slideLayout5.xml"/><Relationship Id="rId4" Type="http://schemas.openxmlformats.org/officeDocument/2006/relationships/hyperlink" Target="https://cic.jotform.com/212434082865961"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k12covid19testing@mass.gov" TargetMode="External"/><Relationship Id="rId2" Type="http://schemas.openxmlformats.org/officeDocument/2006/relationships/hyperlink" Target="mailto:support@cic-health.com" TargetMode="External"/><Relationship Id="rId1" Type="http://schemas.openxmlformats.org/officeDocument/2006/relationships/slideLayout" Target="../slideLayouts/slideLayout5.xml"/><Relationship Id="rId4" Type="http://schemas.openxmlformats.org/officeDocument/2006/relationships/hyperlink" Target="mailto:CovidEdTesting@ShahFoundation.or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mailto:k12covid19testing@mass.gov"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mailto:K12COVID19testing@mass.gov"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mailto:Disaster.recovery@mass.gov" TargetMode="External"/><Relationship Id="rId2" Type="http://schemas.openxmlformats.org/officeDocument/2006/relationships/hyperlink" Target="https://www.doe.mass.edu/covid19/testing/2021-0824testing-faq.docx"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urldefense.com/v3/__https:/www.loom.com/share/364190ed91ac438bbc4968e7a0777bfc__;!!CUhgQOZqV7M!3ySGhRHsKjQDqJV6whPxHVOZ41Gq8HGTYgZ0QV8SZjMExJfN-FrAXluzDgEsIxH40kbjh2mP$" TargetMode="External"/><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41332" y="1950576"/>
            <a:ext cx="6309648" cy="1656272"/>
          </a:xfrm>
        </p:spPr>
        <p:txBody>
          <a:bodyPr/>
          <a:lstStyle/>
          <a:p>
            <a:r>
              <a:rPr lang="en-US" sz="3600" dirty="0">
                <a:latin typeface="+mj-lt"/>
                <a:cs typeface="Arial"/>
              </a:rPr>
              <a:t>Update on K-12 Testing Program</a:t>
            </a:r>
          </a:p>
        </p:txBody>
      </p:sp>
      <p:sp>
        <p:nvSpPr>
          <p:cNvPr id="4" name="TextBox 3"/>
          <p:cNvSpPr txBox="1"/>
          <p:nvPr/>
        </p:nvSpPr>
        <p:spPr>
          <a:xfrm>
            <a:off x="7795260" y="3985260"/>
            <a:ext cx="3855720" cy="369332"/>
          </a:xfrm>
          <a:prstGeom prst="rect">
            <a:avLst/>
          </a:prstGeom>
          <a:noFill/>
        </p:spPr>
        <p:txBody>
          <a:bodyPr wrap="square" rtlCol="0">
            <a:spAutoFit/>
          </a:bodyPr>
          <a:lstStyle/>
          <a:p>
            <a:pPr algn="r"/>
            <a:r>
              <a:rPr lang="en-US" dirty="0">
                <a:solidFill>
                  <a:schemeClr val="bg1"/>
                </a:solidFill>
              </a:rPr>
              <a:t>October 1,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a:solidFill>
                  <a:schemeClr val="bg1"/>
                </a:solidFill>
                <a:latin typeface="Segoe SemiBold" panose="020B0703040204020203" pitchFamily="34" charset="0"/>
                <a:cs typeface="Segoe SemiBold" panose="020B0703040204020203" pitchFamily="34" charset="0"/>
              </a:rPr>
              <a:t>02</a:t>
            </a:r>
            <a:endParaRPr lang="zh-CN" altLang="en-US" sz="6000">
              <a:solidFill>
                <a:schemeClr val="bg1"/>
              </a:solidFill>
              <a:latin typeface="Segoe SemiBold" panose="020B0703040204020203" pitchFamily="34" charset="0"/>
              <a:cs typeface="Segoe SemiBold" panose="020B0703040204020203" pitchFamily="34" charset="0"/>
            </a:endParaRPr>
          </a:p>
        </p:txBody>
      </p:sp>
      <p:sp>
        <p:nvSpPr>
          <p:cNvPr id="3" name="文本框 2" descr="Recap of Pooled Testing Program">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zh-CN" altLang="en-US" sz="4000">
              <a:solidFill>
                <a:schemeClr val="accent1">
                  <a:lumMod val="50000"/>
                </a:schemeClr>
              </a:solidFill>
            </a:endParaRPr>
          </a:p>
        </p:txBody>
      </p:sp>
      <p:sp>
        <p:nvSpPr>
          <p:cNvPr id="5" name="Title 4">
            <a:extLst>
              <a:ext uri="{FF2B5EF4-FFF2-40B4-BE49-F238E27FC236}">
                <a16:creationId xmlns:a16="http://schemas.microsoft.com/office/drawing/2014/main" id="{9AD0AFD2-1B95-417A-8608-AD39EE5AF1E1}"/>
              </a:ext>
            </a:extLst>
          </p:cNvPr>
          <p:cNvSpPr>
            <a:spLocks noGrp="1"/>
          </p:cNvSpPr>
          <p:nvPr>
            <p:ph type="title" idx="4294967295"/>
          </p:nvPr>
        </p:nvSpPr>
        <p:spPr>
          <a:xfrm>
            <a:off x="2390776" y="2329211"/>
            <a:ext cx="8257032" cy="1325563"/>
          </a:xfrm>
        </p:spPr>
        <p:txBody>
          <a:bodyPr/>
          <a:lstStyle/>
          <a:p>
            <a:r>
              <a:rPr lang="en-US" sz="4000">
                <a:solidFill>
                  <a:schemeClr val="accent1">
                    <a:lumMod val="50000"/>
                  </a:schemeClr>
                </a:solidFill>
                <a:latin typeface="+mj-lt"/>
                <a:cs typeface="Segoe UI Semibold"/>
              </a:rPr>
              <a:t>Extension of the DESE mask requirement and key reminders on close contacts</a:t>
            </a:r>
            <a:endParaRPr lang="en-US">
              <a:solidFill>
                <a:schemeClr val="accent1">
                  <a:lumMod val="50000"/>
                </a:schemeClr>
              </a:solidFill>
            </a:endParaRPr>
          </a:p>
        </p:txBody>
      </p:sp>
    </p:spTree>
    <p:extLst>
      <p:ext uri="{BB962C8B-B14F-4D97-AF65-F5344CB8AC3E}">
        <p14:creationId xmlns:p14="http://schemas.microsoft.com/office/powerpoint/2010/main" val="3002458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B952C-10A6-4314-9865-443607325708}"/>
              </a:ext>
            </a:extLst>
          </p:cNvPr>
          <p:cNvSpPr>
            <a:spLocks noGrp="1"/>
          </p:cNvSpPr>
          <p:nvPr>
            <p:ph type="title"/>
          </p:nvPr>
        </p:nvSpPr>
        <p:spPr/>
        <p:txBody>
          <a:bodyPr/>
          <a:lstStyle/>
          <a:p>
            <a:r>
              <a:rPr lang="en-US"/>
              <a:t>DESE Mask Mandate Extended</a:t>
            </a:r>
          </a:p>
        </p:txBody>
      </p:sp>
      <p:sp>
        <p:nvSpPr>
          <p:cNvPr id="3" name="Content Placeholder 2">
            <a:extLst>
              <a:ext uri="{FF2B5EF4-FFF2-40B4-BE49-F238E27FC236}">
                <a16:creationId xmlns:a16="http://schemas.microsoft.com/office/drawing/2014/main" id="{1CAF2958-FA3A-4539-A2ED-50291EC52925}"/>
              </a:ext>
            </a:extLst>
          </p:cNvPr>
          <p:cNvSpPr>
            <a:spLocks noGrp="1"/>
          </p:cNvSpPr>
          <p:nvPr>
            <p:ph idx="1"/>
          </p:nvPr>
        </p:nvSpPr>
        <p:spPr>
          <a:xfrm>
            <a:off x="6696401" y="1306604"/>
            <a:ext cx="5038400" cy="5049746"/>
          </a:xfrm>
        </p:spPr>
        <p:txBody>
          <a:bodyPr/>
          <a:lstStyle/>
          <a:p>
            <a:r>
              <a:rPr lang="en-US" sz="2200"/>
              <a:t>On August 24, 2021, the Board of Elementary and Secondary Education (Board) authorized the Commissioner of Elementary and Secondary Education to require masks for public school students (age 5 and above) and staff in all grades through at least October 1, 2021. </a:t>
            </a:r>
          </a:p>
          <a:p>
            <a:r>
              <a:rPr lang="en-US" sz="2200"/>
              <a:t>Consistent with the authority provided by the Board, and after consulting with medical experts and state health officials, the Commissioner is extending the mask requirement through at least November 1, 2021. </a:t>
            </a:r>
          </a:p>
        </p:txBody>
      </p:sp>
      <p:sp>
        <p:nvSpPr>
          <p:cNvPr id="4" name="Slide Number Placeholder 3">
            <a:extLst>
              <a:ext uri="{FF2B5EF4-FFF2-40B4-BE49-F238E27FC236}">
                <a16:creationId xmlns:a16="http://schemas.microsoft.com/office/drawing/2014/main" id="{4753BFB0-121E-4875-A3C1-DE630C98B498}"/>
              </a:ext>
            </a:extLst>
          </p:cNvPr>
          <p:cNvSpPr>
            <a:spLocks noGrp="1"/>
          </p:cNvSpPr>
          <p:nvPr>
            <p:ph type="sldNum" sz="quarter" idx="12"/>
          </p:nvPr>
        </p:nvSpPr>
        <p:spPr/>
        <p:txBody>
          <a:bodyPr/>
          <a:lstStyle/>
          <a:p>
            <a:fld id="{FF27229C-EC7B-4063-A33B-28A5E87E32ED}" type="slidenum">
              <a:rPr lang="zh-CN" altLang="en-US" smtClean="0"/>
              <a:pPr/>
              <a:t>11</a:t>
            </a:fld>
            <a:endParaRPr lang="zh-CN" altLang="en-US"/>
          </a:p>
        </p:txBody>
      </p:sp>
      <p:pic>
        <p:nvPicPr>
          <p:cNvPr id="20" name="Picture 19" descr="photo of a mask">
            <a:extLst>
              <a:ext uri="{FF2B5EF4-FFF2-40B4-BE49-F238E27FC236}">
                <a16:creationId xmlns:a16="http://schemas.microsoft.com/office/drawing/2014/main" id="{F1A006D5-3BE5-40E7-8DFD-808C23D1BA9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57601" y="1306604"/>
            <a:ext cx="5038399" cy="5038399"/>
          </a:xfrm>
          <a:prstGeom prst="rect">
            <a:avLst/>
          </a:prstGeom>
        </p:spPr>
      </p:pic>
      <p:sp>
        <p:nvSpPr>
          <p:cNvPr id="5" name="TextBox 4">
            <a:extLst>
              <a:ext uri="{FF2B5EF4-FFF2-40B4-BE49-F238E27FC236}">
                <a16:creationId xmlns:a16="http://schemas.microsoft.com/office/drawing/2014/main" id="{65B4DB04-9CF4-4286-B0D1-083896A0B295}"/>
              </a:ext>
            </a:extLst>
          </p:cNvPr>
          <p:cNvSpPr txBox="1"/>
          <p:nvPr/>
        </p:nvSpPr>
        <p:spPr>
          <a:xfrm>
            <a:off x="567743" y="5251621"/>
            <a:ext cx="6018408" cy="646331"/>
          </a:xfrm>
          <a:prstGeom prst="rect">
            <a:avLst/>
          </a:prstGeom>
          <a:noFill/>
        </p:spPr>
        <p:txBody>
          <a:bodyPr wrap="square" rtlCol="0">
            <a:spAutoFit/>
          </a:bodyPr>
          <a:lstStyle/>
          <a:p>
            <a:r>
              <a:rPr lang="en-US" dirty="0">
                <a:hlinkClick r:id="rId4"/>
              </a:rPr>
              <a:t>https://www.doe.mass.edu/covid19/on-desktop/mask-requirement-extension/mask-requirement-extension.pdf</a:t>
            </a:r>
            <a:r>
              <a:rPr lang="en-US" dirty="0"/>
              <a:t> </a:t>
            </a:r>
          </a:p>
        </p:txBody>
      </p:sp>
    </p:spTree>
    <p:extLst>
      <p:ext uri="{BB962C8B-B14F-4D97-AF65-F5344CB8AC3E}">
        <p14:creationId xmlns:p14="http://schemas.microsoft.com/office/powerpoint/2010/main" val="1056582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7386F-B9BD-4609-A8C8-D85E464AD86A}"/>
              </a:ext>
            </a:extLst>
          </p:cNvPr>
          <p:cNvSpPr>
            <a:spLocks noGrp="1"/>
          </p:cNvSpPr>
          <p:nvPr>
            <p:ph type="title"/>
          </p:nvPr>
        </p:nvSpPr>
        <p:spPr/>
        <p:txBody>
          <a:bodyPr/>
          <a:lstStyle/>
          <a:p>
            <a:r>
              <a:rPr lang="en-US"/>
              <a:t>The following requirements remain in effect:</a:t>
            </a:r>
          </a:p>
        </p:txBody>
      </p:sp>
      <p:sp>
        <p:nvSpPr>
          <p:cNvPr id="3" name="Content Placeholder 2">
            <a:extLst>
              <a:ext uri="{FF2B5EF4-FFF2-40B4-BE49-F238E27FC236}">
                <a16:creationId xmlns:a16="http://schemas.microsoft.com/office/drawing/2014/main" id="{3AB01875-3204-4211-B507-CF53E15A448B}"/>
              </a:ext>
            </a:extLst>
          </p:cNvPr>
          <p:cNvSpPr>
            <a:spLocks noGrp="1"/>
          </p:cNvSpPr>
          <p:nvPr>
            <p:ph idx="1"/>
          </p:nvPr>
        </p:nvSpPr>
        <p:spPr>
          <a:xfrm>
            <a:off x="567743" y="1110343"/>
            <a:ext cx="11370972" cy="5169806"/>
          </a:xfrm>
        </p:spPr>
        <p:txBody>
          <a:bodyPr/>
          <a:lstStyle/>
          <a:p>
            <a:r>
              <a:rPr lang="en-US" sz="2000"/>
              <a:t>Public school students (age 5 and above) and staff in all grades are required to wear masks indoors in schools, with few exceptions. All visitors are also expected to wear a mask in school buildings. </a:t>
            </a:r>
          </a:p>
          <a:p>
            <a:r>
              <a:rPr lang="en-US" sz="2000"/>
              <a:t>The mask requirement will be in place until at least November 1, 2021. The Commissioner will revisit the requirement in the near future to revise it as warranted by public health data. </a:t>
            </a:r>
          </a:p>
          <a:p>
            <a:r>
              <a:rPr lang="en-US" sz="2000"/>
              <a:t>Masks should cover an individual’s nose and mouth</a:t>
            </a:r>
          </a:p>
          <a:p>
            <a:r>
              <a:rPr lang="en-US" sz="2000"/>
              <a:t>It is strongly recommended that students younger than age 5 also wear a mask in school.</a:t>
            </a:r>
          </a:p>
          <a:p>
            <a:r>
              <a:rPr lang="en-US" sz="2000"/>
              <a:t>Students and staff who cannot wear a mask for medical reasons, and students who cannot wear a mask for behavioral reasons, are exempted from the requirement. The mask requirement applies when students and staff are indoors at school, except when eating, drinking, or during mask breaks.</a:t>
            </a:r>
          </a:p>
          <a:p>
            <a:r>
              <a:rPr lang="en-US" sz="2000"/>
              <a:t>Mask breaks may occur throughout the day. If feasible, breaks should occur when the windows are open or students are outdoors </a:t>
            </a:r>
          </a:p>
          <a:p>
            <a:r>
              <a:rPr lang="en-US" sz="2000"/>
              <a:t>Masks may also be removed indoors when necessary to participate in elective classes, such as the use of wind instruments in band. </a:t>
            </a:r>
          </a:p>
        </p:txBody>
      </p:sp>
      <p:sp>
        <p:nvSpPr>
          <p:cNvPr id="4" name="Slide Number Placeholder 3">
            <a:extLst>
              <a:ext uri="{FF2B5EF4-FFF2-40B4-BE49-F238E27FC236}">
                <a16:creationId xmlns:a16="http://schemas.microsoft.com/office/drawing/2014/main" id="{0093E1F4-19B3-4B6E-920A-58F24D486E0C}"/>
              </a:ext>
            </a:extLst>
          </p:cNvPr>
          <p:cNvSpPr>
            <a:spLocks noGrp="1"/>
          </p:cNvSpPr>
          <p:nvPr>
            <p:ph type="sldNum" sz="quarter" idx="12"/>
          </p:nvPr>
        </p:nvSpPr>
        <p:spPr/>
        <p:txBody>
          <a:bodyPr/>
          <a:lstStyle/>
          <a:p>
            <a:fld id="{FF27229C-EC7B-4063-A33B-28A5E87E32ED}" type="slidenum">
              <a:rPr lang="zh-CN" altLang="en-US" smtClean="0"/>
              <a:pPr/>
              <a:t>12</a:t>
            </a:fld>
            <a:endParaRPr lang="zh-CN" altLang="en-US"/>
          </a:p>
        </p:txBody>
      </p:sp>
    </p:spTree>
    <p:extLst>
      <p:ext uri="{BB962C8B-B14F-4D97-AF65-F5344CB8AC3E}">
        <p14:creationId xmlns:p14="http://schemas.microsoft.com/office/powerpoint/2010/main" val="3514038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3D7B6-AA4F-44EE-8036-E073E301660F}"/>
              </a:ext>
            </a:extLst>
          </p:cNvPr>
          <p:cNvSpPr>
            <a:spLocks noGrp="1"/>
          </p:cNvSpPr>
          <p:nvPr>
            <p:ph type="title"/>
          </p:nvPr>
        </p:nvSpPr>
        <p:spPr/>
        <p:txBody>
          <a:bodyPr/>
          <a:lstStyle/>
          <a:p>
            <a:r>
              <a:rPr lang="en-US" dirty="0"/>
              <a:t>Sports, Buses and Discipline</a:t>
            </a:r>
          </a:p>
        </p:txBody>
      </p:sp>
      <p:sp>
        <p:nvSpPr>
          <p:cNvPr id="3" name="Content Placeholder 2">
            <a:extLst>
              <a:ext uri="{FF2B5EF4-FFF2-40B4-BE49-F238E27FC236}">
                <a16:creationId xmlns:a16="http://schemas.microsoft.com/office/drawing/2014/main" id="{4ED654CC-01E2-4E68-9C39-CF9BB692A788}"/>
              </a:ext>
            </a:extLst>
          </p:cNvPr>
          <p:cNvSpPr>
            <a:spLocks noGrp="1"/>
          </p:cNvSpPr>
          <p:nvPr>
            <p:ph idx="1"/>
          </p:nvPr>
        </p:nvSpPr>
        <p:spPr/>
        <p:txBody>
          <a:bodyPr/>
          <a:lstStyle/>
          <a:p>
            <a:r>
              <a:rPr lang="en-US" sz="2100" dirty="0"/>
              <a:t>Masks are required for any </a:t>
            </a:r>
            <a:r>
              <a:rPr lang="en-US" sz="2100" b="1" dirty="0"/>
              <a:t>sports-related</a:t>
            </a:r>
            <a:r>
              <a:rPr lang="en-US" sz="2100" dirty="0"/>
              <a:t> activity for student-athletes and coaches when indoors</a:t>
            </a:r>
          </a:p>
          <a:p>
            <a:r>
              <a:rPr lang="en-US" sz="2100" dirty="0"/>
              <a:t>By federal public health order, all students and staff are required to wear a mask on </a:t>
            </a:r>
            <a:r>
              <a:rPr lang="en-US" sz="2100" b="1" dirty="0"/>
              <a:t>school buses</a:t>
            </a:r>
            <a:r>
              <a:rPr lang="en-US" sz="2100" dirty="0"/>
              <a:t>. </a:t>
            </a:r>
          </a:p>
          <a:p>
            <a:pPr lvl="1"/>
            <a:r>
              <a:rPr lang="en-US" sz="1800" dirty="0"/>
              <a:t>It is recommended windows on buses remain cracked, even as temperatures decline. Students should be encouraged to dress in appropriate outerwear layers while riding the bus. </a:t>
            </a:r>
          </a:p>
          <a:p>
            <a:r>
              <a:rPr lang="en-US" sz="2100" dirty="0"/>
              <a:t>Whether and when a student should be </a:t>
            </a:r>
            <a:r>
              <a:rPr lang="en-US" sz="2100" b="1" dirty="0"/>
              <a:t>disciplined</a:t>
            </a:r>
            <a:r>
              <a:rPr lang="en-US" sz="2100" dirty="0"/>
              <a:t> for failure to wear a mask is a local decision, guided by the district’s student discipline policy and the particular facts. Districts should provide </a:t>
            </a:r>
            <a:r>
              <a:rPr lang="en-US" sz="2100" b="1" dirty="0"/>
              <a:t>written notice to students and families </a:t>
            </a:r>
            <a:r>
              <a:rPr lang="en-US" sz="2100" dirty="0"/>
              <a:t>about expectations and potential consequences and are encouraged to use a progressive discipline approach. </a:t>
            </a:r>
          </a:p>
          <a:p>
            <a:r>
              <a:rPr lang="en-US" sz="2100" dirty="0"/>
              <a:t>The mask requirement includes an </a:t>
            </a:r>
            <a:r>
              <a:rPr lang="en-US" sz="2100" b="1" dirty="0"/>
              <a:t>exemption for students who cannot wear a mask due to medical conditions or behavioral needs</a:t>
            </a:r>
            <a:r>
              <a:rPr lang="en-US" sz="2100" dirty="0"/>
              <a:t>. Further, some students with disabilities may need additional supports to wear masks and may need to be accommodated. </a:t>
            </a:r>
          </a:p>
        </p:txBody>
      </p:sp>
      <p:sp>
        <p:nvSpPr>
          <p:cNvPr id="4" name="Slide Number Placeholder 3">
            <a:extLst>
              <a:ext uri="{FF2B5EF4-FFF2-40B4-BE49-F238E27FC236}">
                <a16:creationId xmlns:a16="http://schemas.microsoft.com/office/drawing/2014/main" id="{475186BB-9FEB-4583-8934-C87330B4A5FB}"/>
              </a:ext>
            </a:extLst>
          </p:cNvPr>
          <p:cNvSpPr>
            <a:spLocks noGrp="1"/>
          </p:cNvSpPr>
          <p:nvPr>
            <p:ph type="sldNum" sz="quarter" idx="12"/>
          </p:nvPr>
        </p:nvSpPr>
        <p:spPr/>
        <p:txBody>
          <a:bodyPr/>
          <a:lstStyle/>
          <a:p>
            <a:fld id="{FF27229C-EC7B-4063-A33B-28A5E87E32ED}" type="slidenum">
              <a:rPr lang="zh-CN" altLang="en-US" smtClean="0"/>
              <a:pPr/>
              <a:t>13</a:t>
            </a:fld>
            <a:endParaRPr lang="zh-CN" altLang="en-US"/>
          </a:p>
        </p:txBody>
      </p:sp>
    </p:spTree>
    <p:extLst>
      <p:ext uri="{BB962C8B-B14F-4D97-AF65-F5344CB8AC3E}">
        <p14:creationId xmlns:p14="http://schemas.microsoft.com/office/powerpoint/2010/main" val="2875686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BA6F6-6CA2-43D8-AA27-B100A4AF7A46}"/>
              </a:ext>
            </a:extLst>
          </p:cNvPr>
          <p:cNvSpPr>
            <a:spLocks noGrp="1"/>
          </p:cNvSpPr>
          <p:nvPr>
            <p:ph type="title"/>
          </p:nvPr>
        </p:nvSpPr>
        <p:spPr/>
        <p:txBody>
          <a:bodyPr/>
          <a:lstStyle/>
          <a:p>
            <a:r>
              <a:rPr lang="en-US"/>
              <a:t>Vaccine Rate Threshold</a:t>
            </a:r>
          </a:p>
        </p:txBody>
      </p:sp>
      <p:sp>
        <p:nvSpPr>
          <p:cNvPr id="3" name="Content Placeholder 2">
            <a:extLst>
              <a:ext uri="{FF2B5EF4-FFF2-40B4-BE49-F238E27FC236}">
                <a16:creationId xmlns:a16="http://schemas.microsoft.com/office/drawing/2014/main" id="{B00F65DD-26CF-4872-938C-292EAB13EB0F}"/>
              </a:ext>
            </a:extLst>
          </p:cNvPr>
          <p:cNvSpPr>
            <a:spLocks noGrp="1"/>
          </p:cNvSpPr>
          <p:nvPr>
            <p:ph idx="1"/>
          </p:nvPr>
        </p:nvSpPr>
        <p:spPr/>
        <p:txBody>
          <a:bodyPr/>
          <a:lstStyle/>
          <a:p>
            <a:r>
              <a:rPr lang="en-US" sz="2800" dirty="0"/>
              <a:t>As of October 15, 2021, if a school demonstrates a vaccination rate of </a:t>
            </a:r>
            <a:r>
              <a:rPr lang="en-US" sz="2800" b="1" dirty="0"/>
              <a:t>80 percent or more of all students and staff in the school </a:t>
            </a:r>
            <a:r>
              <a:rPr lang="en-US" sz="2800" dirty="0"/>
              <a:t>through an </a:t>
            </a:r>
            <a:r>
              <a:rPr lang="en-US" sz="2800" dirty="0">
                <a:hlinkClick r:id="rId2"/>
              </a:rPr>
              <a:t>attestation form submitted to DESE</a:t>
            </a:r>
            <a:r>
              <a:rPr lang="en-US" sz="2800" dirty="0"/>
              <a:t>, then vaccinated individuals in that school would no longer be subject to the mask requirement.</a:t>
            </a:r>
          </a:p>
          <a:p>
            <a:r>
              <a:rPr lang="en-US" sz="2800" dirty="0"/>
              <a:t>Unvaccinated students and staff would be required to continue wearing masks. </a:t>
            </a:r>
          </a:p>
          <a:p>
            <a:r>
              <a:rPr lang="en-US" sz="2800" dirty="0"/>
              <a:t>DESE will continue to work with medical experts and state health officials to review and </a:t>
            </a:r>
            <a:r>
              <a:rPr lang="en-US" sz="2800" b="1" dirty="0"/>
              <a:t>consider additional metrics </a:t>
            </a:r>
            <a:r>
              <a:rPr lang="en-US" sz="2800" dirty="0"/>
              <a:t>to determine when individuals in schools would no longer be subject to the mask requirement</a:t>
            </a:r>
          </a:p>
        </p:txBody>
      </p:sp>
      <p:sp>
        <p:nvSpPr>
          <p:cNvPr id="4" name="Slide Number Placeholder 3">
            <a:extLst>
              <a:ext uri="{FF2B5EF4-FFF2-40B4-BE49-F238E27FC236}">
                <a16:creationId xmlns:a16="http://schemas.microsoft.com/office/drawing/2014/main" id="{A80C80F8-F6E7-49DE-AAAB-554FC7769A1A}"/>
              </a:ext>
            </a:extLst>
          </p:cNvPr>
          <p:cNvSpPr>
            <a:spLocks noGrp="1"/>
          </p:cNvSpPr>
          <p:nvPr>
            <p:ph type="sldNum" sz="quarter" idx="12"/>
          </p:nvPr>
        </p:nvSpPr>
        <p:spPr/>
        <p:txBody>
          <a:bodyPr/>
          <a:lstStyle/>
          <a:p>
            <a:fld id="{FF27229C-EC7B-4063-A33B-28A5E87E32ED}" type="slidenum">
              <a:rPr lang="zh-CN" altLang="en-US" smtClean="0"/>
              <a:pPr/>
              <a:t>14</a:t>
            </a:fld>
            <a:endParaRPr lang="zh-CN" altLang="en-US"/>
          </a:p>
        </p:txBody>
      </p:sp>
    </p:spTree>
    <p:extLst>
      <p:ext uri="{BB962C8B-B14F-4D97-AF65-F5344CB8AC3E}">
        <p14:creationId xmlns:p14="http://schemas.microsoft.com/office/powerpoint/2010/main" val="3431078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D16E-D6D8-49E1-84C4-7F22D132A79B}"/>
              </a:ext>
            </a:extLst>
          </p:cNvPr>
          <p:cNvSpPr>
            <a:spLocks noGrp="1"/>
          </p:cNvSpPr>
          <p:nvPr>
            <p:ph type="title"/>
          </p:nvPr>
        </p:nvSpPr>
        <p:spPr/>
        <p:txBody>
          <a:bodyPr/>
          <a:lstStyle/>
          <a:p>
            <a:r>
              <a:rPr lang="en-US"/>
              <a:t>Identifying Close Contacts in School Settings</a:t>
            </a:r>
          </a:p>
        </p:txBody>
      </p:sp>
      <p:sp>
        <p:nvSpPr>
          <p:cNvPr id="3" name="Content Placeholder 2" descr="Individuals who have been within 6 feet of a COVID-19 positive individual while indoors, for at least 15 minutes during a 24-hour period. &#10;">
            <a:extLst>
              <a:ext uri="{FF2B5EF4-FFF2-40B4-BE49-F238E27FC236}">
                <a16:creationId xmlns:a16="http://schemas.microsoft.com/office/drawing/2014/main" id="{25545D2A-B67D-4FDF-84DC-2139966CFB52}"/>
              </a:ext>
            </a:extLst>
          </p:cNvPr>
          <p:cNvSpPr>
            <a:spLocks noGrp="1"/>
          </p:cNvSpPr>
          <p:nvPr>
            <p:ph idx="1"/>
          </p:nvPr>
        </p:nvSpPr>
        <p:spPr/>
        <p:txBody>
          <a:bodyPr/>
          <a:lstStyle/>
          <a:p>
            <a:pPr marL="0" indent="0">
              <a:buNone/>
            </a:pPr>
            <a:r>
              <a:rPr lang="en-US" b="1" i="1" dirty="0"/>
              <a:t>Definition of a close contact: </a:t>
            </a:r>
          </a:p>
          <a:p>
            <a:pPr marL="0" indent="0" algn="ctr">
              <a:buNone/>
            </a:pPr>
            <a:r>
              <a:rPr lang="en-US" dirty="0">
                <a:solidFill>
                  <a:schemeClr val="tx1"/>
                </a:solidFill>
              </a:rPr>
              <a:t>Individuals who have been within 6 feet of a COVID-19 positive individual while indoors, for at least 15 minutes during a 24-hour period. </a:t>
            </a:r>
          </a:p>
          <a:p>
            <a:pPr marL="0" indent="0">
              <a:buNone/>
            </a:pPr>
            <a:endParaRPr lang="en-US" sz="900" b="1" dirty="0"/>
          </a:p>
          <a:p>
            <a:r>
              <a:rPr lang="en-US" sz="2000" dirty="0"/>
              <a:t>At-risk exposure time begins 48 hours prior to symptom onset (or time of positive test if asymptomatic) and continues until the time the COVID-19 positive individual is isolated. </a:t>
            </a:r>
          </a:p>
          <a:p>
            <a:r>
              <a:rPr lang="en-US" sz="2000" dirty="0"/>
              <a:t>Multiple brief or transitory interactions, such as in a hallway or when entering or exiting a classroom, are unlikely to result in 15 minutes and do </a:t>
            </a:r>
            <a:r>
              <a:rPr lang="en-US" sz="2000" b="1" dirty="0"/>
              <a:t>not</a:t>
            </a:r>
            <a:r>
              <a:rPr lang="en-US" sz="2000" dirty="0"/>
              <a:t> meet the definition of close contact. </a:t>
            </a:r>
          </a:p>
          <a:p>
            <a:r>
              <a:rPr lang="en-US" sz="2000" dirty="0"/>
              <a:t>The definition of a close contact also specifies time spent </a:t>
            </a:r>
            <a:r>
              <a:rPr lang="en-US" sz="2000" b="1" dirty="0"/>
              <a:t>indoors</a:t>
            </a:r>
            <a:r>
              <a:rPr lang="en-US" sz="2000" dirty="0"/>
              <a:t> only. </a:t>
            </a:r>
          </a:p>
          <a:p>
            <a:r>
              <a:rPr lang="en-US" sz="2000" dirty="0"/>
              <a:t>Interactions that occur outdoors, whether masked or unmasked, do </a:t>
            </a:r>
            <a:r>
              <a:rPr lang="en-US" sz="2000" b="1" dirty="0"/>
              <a:t>not</a:t>
            </a:r>
            <a:r>
              <a:rPr lang="en-US" sz="2000" dirty="0"/>
              <a:t> count toward the definition of a close contact.</a:t>
            </a:r>
          </a:p>
        </p:txBody>
      </p:sp>
      <p:sp>
        <p:nvSpPr>
          <p:cNvPr id="4" name="Slide Number Placeholder 3">
            <a:extLst>
              <a:ext uri="{FF2B5EF4-FFF2-40B4-BE49-F238E27FC236}">
                <a16:creationId xmlns:a16="http://schemas.microsoft.com/office/drawing/2014/main" id="{5931B17E-7F41-45B9-9CB2-3B4927B5BBEA}"/>
              </a:ext>
            </a:extLst>
          </p:cNvPr>
          <p:cNvSpPr>
            <a:spLocks noGrp="1"/>
          </p:cNvSpPr>
          <p:nvPr>
            <p:ph type="sldNum" sz="quarter" idx="12"/>
          </p:nvPr>
        </p:nvSpPr>
        <p:spPr/>
        <p:txBody>
          <a:bodyPr/>
          <a:lstStyle/>
          <a:p>
            <a:fld id="{FF27229C-EC7B-4063-A33B-28A5E87E32ED}" type="slidenum">
              <a:rPr lang="zh-CN" altLang="en-US" smtClean="0"/>
              <a:pPr/>
              <a:t>15</a:t>
            </a:fld>
            <a:endParaRPr lang="zh-CN" altLang="en-US"/>
          </a:p>
        </p:txBody>
      </p:sp>
      <p:sp>
        <p:nvSpPr>
          <p:cNvPr id="6" name="Rectangle: Rounded Corners 5" descr="Individuals who have been within 6 feet of a COVID-19 positive individual while indoors, for at least 15 minutes during a 24-hour period. &#10;">
            <a:extLst>
              <a:ext uri="{FF2B5EF4-FFF2-40B4-BE49-F238E27FC236}">
                <a16:creationId xmlns:a16="http://schemas.microsoft.com/office/drawing/2014/main" id="{D3367961-69D2-4685-B1E4-27B3CEBB4CAD}"/>
              </a:ext>
            </a:extLst>
          </p:cNvPr>
          <p:cNvSpPr/>
          <p:nvPr/>
        </p:nvSpPr>
        <p:spPr>
          <a:xfrm>
            <a:off x="567743" y="1894114"/>
            <a:ext cx="11370972" cy="153488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187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E9675-E770-41D1-98D2-73D0D3EA90E1}"/>
              </a:ext>
            </a:extLst>
          </p:cNvPr>
          <p:cNvSpPr>
            <a:spLocks noGrp="1"/>
          </p:cNvSpPr>
          <p:nvPr>
            <p:ph type="title"/>
          </p:nvPr>
        </p:nvSpPr>
        <p:spPr/>
        <p:txBody>
          <a:bodyPr/>
          <a:lstStyle/>
          <a:p>
            <a:r>
              <a:rPr lang="en-US"/>
              <a:t>Exemptions to close contact quarantine and testing protocols:</a:t>
            </a:r>
          </a:p>
        </p:txBody>
      </p:sp>
      <p:sp>
        <p:nvSpPr>
          <p:cNvPr id="3" name="Content Placeholder 2">
            <a:extLst>
              <a:ext uri="{FF2B5EF4-FFF2-40B4-BE49-F238E27FC236}">
                <a16:creationId xmlns:a16="http://schemas.microsoft.com/office/drawing/2014/main" id="{A84D9DE2-F5B2-4A83-8087-198F43283058}"/>
              </a:ext>
            </a:extLst>
          </p:cNvPr>
          <p:cNvSpPr>
            <a:spLocks noGrp="1"/>
          </p:cNvSpPr>
          <p:nvPr>
            <p:ph idx="1"/>
          </p:nvPr>
        </p:nvSpPr>
        <p:spPr/>
        <p:txBody>
          <a:bodyPr/>
          <a:lstStyle/>
          <a:p>
            <a:r>
              <a:rPr lang="en-US" sz="2400" dirty="0"/>
              <a:t>While all individuals who meet the close contact definition are considered close contacts, there are </a:t>
            </a:r>
            <a:r>
              <a:rPr lang="en-US" sz="2400" b="1" dirty="0"/>
              <a:t>individuals</a:t>
            </a:r>
            <a:r>
              <a:rPr lang="en-US" sz="2400" dirty="0"/>
              <a:t> </a:t>
            </a:r>
            <a:r>
              <a:rPr lang="en-US" sz="2400" b="1" dirty="0"/>
              <a:t>who may be exempt from any quarantine or testing protocols in school</a:t>
            </a:r>
            <a:r>
              <a:rPr lang="en-US" sz="2400" dirty="0"/>
              <a:t>. </a:t>
            </a:r>
            <a:endParaRPr lang="en-US" dirty="0"/>
          </a:p>
          <a:p>
            <a:pPr lvl="2"/>
            <a:r>
              <a:rPr lang="en-US" sz="2000" dirty="0"/>
              <a:t>Asymptomatic, fully vaccinated close contacts</a:t>
            </a:r>
          </a:p>
          <a:p>
            <a:pPr lvl="2"/>
            <a:r>
              <a:rPr lang="en-US" sz="2000" dirty="0"/>
              <a:t>Classroom close contacts spaced at least 3 feet apart</a:t>
            </a:r>
          </a:p>
          <a:p>
            <a:pPr lvl="2"/>
            <a:r>
              <a:rPr lang="en-US" sz="2000" dirty="0"/>
              <a:t>Bus close contacts</a:t>
            </a:r>
          </a:p>
          <a:p>
            <a:pPr lvl="2"/>
            <a:r>
              <a:rPr lang="en-US" sz="2000" dirty="0"/>
              <a:t>Close contacts who have had COVID-19 within the past 90 days</a:t>
            </a:r>
          </a:p>
          <a:p>
            <a:r>
              <a:rPr lang="en-US" sz="2400" dirty="0"/>
              <a:t>Schools are strongly encouraged to work with students and teachers to identify which individuals are known to be close contacts. If it is not known that an individual meets the definition of a close contact, they should not be identified as a close contact. Schools can also use the linked decision-tree to help correctly identify close contacts, </a:t>
            </a:r>
            <a:r>
              <a:rPr lang="en-US" sz="2400" dirty="0">
                <a:hlinkClick r:id="rId2"/>
              </a:rPr>
              <a:t>available here</a:t>
            </a:r>
            <a:r>
              <a:rPr lang="en-US" sz="2400" dirty="0"/>
              <a:t>.</a:t>
            </a:r>
          </a:p>
          <a:p>
            <a:endParaRPr lang="en-US" sz="2000" dirty="0"/>
          </a:p>
        </p:txBody>
      </p:sp>
      <p:sp>
        <p:nvSpPr>
          <p:cNvPr id="4" name="Slide Number Placeholder 3">
            <a:extLst>
              <a:ext uri="{FF2B5EF4-FFF2-40B4-BE49-F238E27FC236}">
                <a16:creationId xmlns:a16="http://schemas.microsoft.com/office/drawing/2014/main" id="{960506F7-F172-4CE0-AD82-A71CA08EA130}"/>
              </a:ext>
            </a:extLst>
          </p:cNvPr>
          <p:cNvSpPr>
            <a:spLocks noGrp="1"/>
          </p:cNvSpPr>
          <p:nvPr>
            <p:ph type="sldNum" sz="quarter" idx="12"/>
          </p:nvPr>
        </p:nvSpPr>
        <p:spPr/>
        <p:txBody>
          <a:bodyPr/>
          <a:lstStyle/>
          <a:p>
            <a:fld id="{FF27229C-EC7B-4063-A33B-28A5E87E32ED}" type="slidenum">
              <a:rPr lang="zh-CN" altLang="en-US" smtClean="0"/>
              <a:pPr/>
              <a:t>16</a:t>
            </a:fld>
            <a:endParaRPr lang="zh-CN" altLang="en-US"/>
          </a:p>
        </p:txBody>
      </p:sp>
    </p:spTree>
    <p:extLst>
      <p:ext uri="{BB962C8B-B14F-4D97-AF65-F5344CB8AC3E}">
        <p14:creationId xmlns:p14="http://schemas.microsoft.com/office/powerpoint/2010/main" val="2543162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a:solidFill>
                  <a:schemeClr val="bg1"/>
                </a:solidFill>
                <a:latin typeface="Segoe SemiBold" panose="020B0703040204020203" pitchFamily="34" charset="0"/>
                <a:cs typeface="Segoe SemiBold" panose="020B0703040204020203" pitchFamily="34" charset="0"/>
              </a:rPr>
              <a:t>03</a:t>
            </a:r>
            <a:endParaRPr lang="zh-CN" altLang="en-US" sz="6000">
              <a:solidFill>
                <a:schemeClr val="bg1"/>
              </a:solidFill>
              <a:latin typeface="Segoe SemiBold" panose="020B0703040204020203" pitchFamily="34" charset="0"/>
              <a:cs typeface="Segoe SemiBold" panose="020B0703040204020203" pitchFamily="34" charset="0"/>
            </a:endParaRPr>
          </a:p>
        </p:txBody>
      </p:sp>
      <p:sp>
        <p:nvSpPr>
          <p:cNvPr id="3" name="文本框 2" descr="Recap of Pooled Testing Program">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zh-CN" altLang="en-US" sz="4000">
              <a:solidFill>
                <a:schemeClr val="accent1">
                  <a:lumMod val="50000"/>
                </a:schemeClr>
              </a:solidFill>
            </a:endParaRPr>
          </a:p>
        </p:txBody>
      </p:sp>
      <p:sp>
        <p:nvSpPr>
          <p:cNvPr id="5" name="Title 4">
            <a:extLst>
              <a:ext uri="{FF2B5EF4-FFF2-40B4-BE49-F238E27FC236}">
                <a16:creationId xmlns:a16="http://schemas.microsoft.com/office/drawing/2014/main" id="{9AD0AFD2-1B95-417A-8608-AD39EE5AF1E1}"/>
              </a:ext>
            </a:extLst>
          </p:cNvPr>
          <p:cNvSpPr>
            <a:spLocks noGrp="1"/>
          </p:cNvSpPr>
          <p:nvPr>
            <p:ph type="title" idx="4294967295"/>
          </p:nvPr>
        </p:nvSpPr>
        <p:spPr>
          <a:xfrm>
            <a:off x="2390776" y="2329211"/>
            <a:ext cx="8257032" cy="1325563"/>
          </a:xfrm>
        </p:spPr>
        <p:txBody>
          <a:bodyPr/>
          <a:lstStyle/>
          <a:p>
            <a:r>
              <a:rPr lang="en-US" altLang="zh-CN" sz="4000">
                <a:solidFill>
                  <a:schemeClr val="accent1">
                    <a:lumMod val="50000"/>
                  </a:schemeClr>
                </a:solidFill>
                <a:latin typeface="+mj-lt"/>
                <a:cs typeface="Arial" panose="020B0604020202020204" pitchFamily="34" charset="0"/>
              </a:rPr>
              <a:t>Shah Family Foundation resources</a:t>
            </a:r>
          </a:p>
        </p:txBody>
      </p:sp>
    </p:spTree>
    <p:extLst>
      <p:ext uri="{BB962C8B-B14F-4D97-AF65-F5344CB8AC3E}">
        <p14:creationId xmlns:p14="http://schemas.microsoft.com/office/powerpoint/2010/main" val="3690988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title"/>
          </p:nvPr>
        </p:nvSpPr>
        <p:spPr>
          <a:xfrm>
            <a:off x="567743" y="288925"/>
            <a:ext cx="11370972" cy="67990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b="1"/>
              <a:t>Software Platform Cheat Sheet</a:t>
            </a:r>
            <a:endParaRPr/>
          </a:p>
        </p:txBody>
      </p:sp>
      <p:sp>
        <p:nvSpPr>
          <p:cNvPr id="85" name="Google Shape;85;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endParaRPr/>
          </a:p>
        </p:txBody>
      </p:sp>
      <p:graphicFrame>
        <p:nvGraphicFramePr>
          <p:cNvPr id="86" name="Google Shape;86;p1"/>
          <p:cNvGraphicFramePr/>
          <p:nvPr>
            <p:extLst>
              <p:ext uri="{D42A27DB-BD31-4B8C-83A1-F6EECF244321}">
                <p14:modId xmlns:p14="http://schemas.microsoft.com/office/powerpoint/2010/main" val="770319865"/>
              </p:ext>
            </p:extLst>
          </p:nvPr>
        </p:nvGraphicFramePr>
        <p:xfrm>
          <a:off x="449600" y="1281600"/>
          <a:ext cx="11489100" cy="3682376"/>
        </p:xfrm>
        <a:graphic>
          <a:graphicData uri="http://schemas.openxmlformats.org/drawingml/2006/table">
            <a:tbl>
              <a:tblPr firstRow="1">
                <a:noFill/>
              </a:tblPr>
              <a:tblGrid>
                <a:gridCol w="2233175">
                  <a:extLst>
                    <a:ext uri="{9D8B030D-6E8A-4147-A177-3AD203B41FA5}">
                      <a16:colId xmlns:a16="http://schemas.microsoft.com/office/drawing/2014/main" val="20000"/>
                    </a:ext>
                  </a:extLst>
                </a:gridCol>
                <a:gridCol w="3890650">
                  <a:extLst>
                    <a:ext uri="{9D8B030D-6E8A-4147-A177-3AD203B41FA5}">
                      <a16:colId xmlns:a16="http://schemas.microsoft.com/office/drawing/2014/main" val="20001"/>
                    </a:ext>
                  </a:extLst>
                </a:gridCol>
                <a:gridCol w="5365275">
                  <a:extLst>
                    <a:ext uri="{9D8B030D-6E8A-4147-A177-3AD203B41FA5}">
                      <a16:colId xmlns:a16="http://schemas.microsoft.com/office/drawing/2014/main" val="20002"/>
                    </a:ext>
                  </a:extLst>
                </a:gridCol>
              </a:tblGrid>
              <a:tr h="266676">
                <a:tc>
                  <a:txBody>
                    <a:bodyPr/>
                    <a:lstStyle/>
                    <a:p>
                      <a:pPr marL="0" lvl="0" indent="0" algn="l" rtl="0">
                        <a:spcBef>
                          <a:spcPts val="0"/>
                        </a:spcBef>
                        <a:spcAft>
                          <a:spcPts val="0"/>
                        </a:spcAft>
                        <a:buNone/>
                      </a:pPr>
                      <a:r>
                        <a:rPr lang="en-US" sz="1600" b="1" dirty="0">
                          <a:solidFill>
                            <a:schemeClr val="lt1"/>
                          </a:solidFill>
                        </a:rPr>
                        <a:t>Platform</a:t>
                      </a:r>
                      <a:endParaRPr sz="1600" b="1" dirty="0">
                        <a:solidFill>
                          <a:schemeClr val="lt1"/>
                        </a:solidFill>
                      </a:endParaRPr>
                    </a:p>
                  </a:txBody>
                  <a:tcPr marL="91425" marR="91425" marT="91425" marB="91425">
                    <a:lnL w="9525" cap="flat" cmpd="sng">
                      <a:solidFill>
                        <a:srgbClr val="8A8FA0"/>
                      </a:solidFill>
                      <a:prstDash val="solid"/>
                      <a:round/>
                      <a:headEnd type="none" w="sm" len="sm"/>
                      <a:tailEnd type="none" w="sm" len="sm"/>
                    </a:lnL>
                    <a:lnR w="9525" cap="flat" cmpd="sng">
                      <a:solidFill>
                        <a:srgbClr val="8A8FA0"/>
                      </a:solidFill>
                      <a:prstDash val="solid"/>
                      <a:round/>
                      <a:headEnd type="none" w="sm" len="sm"/>
                      <a:tailEnd type="none" w="sm" len="sm"/>
                    </a:lnR>
                    <a:lnT w="9525" cap="flat" cmpd="sng">
                      <a:solidFill>
                        <a:srgbClr val="8A8FA0"/>
                      </a:solidFill>
                      <a:prstDash val="solid"/>
                      <a:round/>
                      <a:headEnd type="none" w="sm" len="sm"/>
                      <a:tailEnd type="none" w="sm" len="sm"/>
                    </a:lnT>
                    <a:lnB w="9525" cap="flat" cmpd="sng">
                      <a:solidFill>
                        <a:srgbClr val="8A8FA0"/>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r>
                        <a:rPr lang="en-US" sz="1600" b="1" dirty="0">
                          <a:solidFill>
                            <a:schemeClr val="lt1"/>
                          </a:solidFill>
                        </a:rPr>
                        <a:t>What It’s Used For</a:t>
                      </a:r>
                      <a:endParaRPr sz="1600" b="1" dirty="0">
                        <a:solidFill>
                          <a:schemeClr val="lt1"/>
                        </a:solidFill>
                      </a:endParaRPr>
                    </a:p>
                  </a:txBody>
                  <a:tcPr marL="91425" marR="91425" marT="91425" marB="91425">
                    <a:lnL w="9525" cap="flat" cmpd="sng">
                      <a:solidFill>
                        <a:srgbClr val="8A8FA0"/>
                      </a:solidFill>
                      <a:prstDash val="solid"/>
                      <a:round/>
                      <a:headEnd type="none" w="sm" len="sm"/>
                      <a:tailEnd type="none" w="sm" len="sm"/>
                    </a:lnL>
                    <a:lnR w="9525" cap="flat" cmpd="sng">
                      <a:solidFill>
                        <a:srgbClr val="8A8FA0"/>
                      </a:solidFill>
                      <a:prstDash val="solid"/>
                      <a:round/>
                      <a:headEnd type="none" w="sm" len="sm"/>
                      <a:tailEnd type="none" w="sm" len="sm"/>
                    </a:lnR>
                    <a:lnT w="9525" cap="flat" cmpd="sng">
                      <a:solidFill>
                        <a:srgbClr val="8A8FA0"/>
                      </a:solidFill>
                      <a:prstDash val="solid"/>
                      <a:round/>
                      <a:headEnd type="none" w="sm" len="sm"/>
                      <a:tailEnd type="none" w="sm" len="sm"/>
                    </a:lnT>
                    <a:lnB w="9525" cap="flat" cmpd="sng">
                      <a:solidFill>
                        <a:srgbClr val="8A8FA0"/>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r>
                        <a:rPr lang="en-US" sz="1600" b="1" dirty="0">
                          <a:solidFill>
                            <a:schemeClr val="lt1"/>
                          </a:solidFill>
                        </a:rPr>
                        <a:t>Link</a:t>
                      </a:r>
                      <a:endParaRPr sz="1600" b="1" dirty="0">
                        <a:solidFill>
                          <a:schemeClr val="lt1"/>
                        </a:solidFill>
                      </a:endParaRPr>
                    </a:p>
                  </a:txBody>
                  <a:tcPr marL="91425" marR="91425" marT="91425" marB="91425">
                    <a:lnL w="9525" cap="flat" cmpd="sng">
                      <a:solidFill>
                        <a:srgbClr val="8A8FA0"/>
                      </a:solidFill>
                      <a:prstDash val="solid"/>
                      <a:round/>
                      <a:headEnd type="none" w="sm" len="sm"/>
                      <a:tailEnd type="none" w="sm" len="sm"/>
                    </a:lnL>
                    <a:lnR w="9525" cap="flat" cmpd="sng">
                      <a:solidFill>
                        <a:srgbClr val="8A8FA0"/>
                      </a:solidFill>
                      <a:prstDash val="solid"/>
                      <a:round/>
                      <a:headEnd type="none" w="sm" len="sm"/>
                      <a:tailEnd type="none" w="sm" len="sm"/>
                    </a:lnR>
                    <a:lnT w="9525" cap="flat" cmpd="sng">
                      <a:solidFill>
                        <a:srgbClr val="8A8FA0"/>
                      </a:solidFill>
                      <a:prstDash val="solid"/>
                      <a:round/>
                      <a:headEnd type="none" w="sm" len="sm"/>
                      <a:tailEnd type="none" w="sm" len="sm"/>
                    </a:lnT>
                    <a:lnB w="9525" cap="flat" cmpd="sng">
                      <a:solidFill>
                        <a:srgbClr val="8A8FA0"/>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524476">
                <a:tc>
                  <a:txBody>
                    <a:bodyPr/>
                    <a:lstStyle/>
                    <a:p>
                      <a:pPr marL="0" lvl="0" indent="0" algn="l" rtl="0">
                        <a:spcBef>
                          <a:spcPts val="0"/>
                        </a:spcBef>
                        <a:spcAft>
                          <a:spcPts val="0"/>
                        </a:spcAft>
                        <a:buNone/>
                      </a:pPr>
                      <a:r>
                        <a:rPr lang="en-US" sz="1600" b="1"/>
                        <a:t>CIC Electronic Consent</a:t>
                      </a:r>
                      <a:endParaRPr sz="1600" b="1"/>
                    </a:p>
                  </a:txBody>
                  <a:tcPr marL="91425" marR="91425" marT="91425" marB="91425">
                    <a:lnT w="9525" cap="flat" cmpd="sng">
                      <a:solidFill>
                        <a:srgbClr val="8A8FA0"/>
                      </a:solidFill>
                      <a:prstDash val="solid"/>
                      <a:round/>
                      <a:headEnd type="none" w="sm" len="sm"/>
                      <a:tailEnd type="none" w="sm" len="sm"/>
                    </a:lnT>
                  </a:tcPr>
                </a:tc>
                <a:tc>
                  <a:txBody>
                    <a:bodyPr/>
                    <a:lstStyle/>
                    <a:p>
                      <a:pPr marL="0" lvl="0" indent="0" algn="l" rtl="0">
                        <a:spcBef>
                          <a:spcPts val="0"/>
                        </a:spcBef>
                        <a:spcAft>
                          <a:spcPts val="0"/>
                        </a:spcAft>
                        <a:buNone/>
                      </a:pPr>
                      <a:r>
                        <a:rPr lang="en-US" sz="1600"/>
                        <a:t>Consent Forms, Logging Paper Forms</a:t>
                      </a:r>
                      <a:endParaRPr sz="1600"/>
                    </a:p>
                  </a:txBody>
                  <a:tcPr marL="91425" marR="91425" marT="91425" marB="91425">
                    <a:lnT w="9525" cap="flat" cmpd="sng">
                      <a:solidFill>
                        <a:srgbClr val="8A8FA0"/>
                      </a:solidFill>
                      <a:prstDash val="solid"/>
                      <a:round/>
                      <a:headEnd type="none" w="sm" len="sm"/>
                      <a:tailEnd type="none" w="sm" len="sm"/>
                    </a:lnT>
                  </a:tcPr>
                </a:tc>
                <a:tc>
                  <a:txBody>
                    <a:bodyPr/>
                    <a:lstStyle/>
                    <a:p>
                      <a:pPr marL="0" lvl="0" indent="0" algn="l" rtl="0">
                        <a:lnSpc>
                          <a:spcPct val="135000"/>
                        </a:lnSpc>
                        <a:spcBef>
                          <a:spcPts val="0"/>
                        </a:spcBef>
                        <a:spcAft>
                          <a:spcPts val="0"/>
                        </a:spcAft>
                        <a:buNone/>
                      </a:pPr>
                      <a:r>
                        <a:rPr lang="en-US" sz="1600" u="sng">
                          <a:solidFill>
                            <a:schemeClr val="accent4"/>
                          </a:solidFill>
                          <a:hlinkClick r:id="rId3">
                            <a:extLst>
                              <a:ext uri="{A12FA001-AC4F-418D-AE19-62706E023703}">
                                <ahyp:hlinkClr xmlns:ahyp="http://schemas.microsoft.com/office/drawing/2018/hyperlinkcolor" val="tx"/>
                              </a:ext>
                            </a:extLst>
                          </a:hlinkClick>
                        </a:rPr>
                        <a:t>https://www.cic-health.com/consent/ma</a:t>
                      </a:r>
                      <a:endParaRPr sz="1600"/>
                    </a:p>
                    <a:p>
                      <a:pPr marL="0" lvl="0" indent="0" algn="l" rtl="0">
                        <a:lnSpc>
                          <a:spcPct val="135000"/>
                        </a:lnSpc>
                        <a:spcBef>
                          <a:spcPts val="0"/>
                        </a:spcBef>
                        <a:spcAft>
                          <a:spcPts val="0"/>
                        </a:spcAft>
                        <a:buNone/>
                      </a:pPr>
                      <a:r>
                        <a:rPr lang="en-US" sz="1400" i="1">
                          <a:solidFill>
                            <a:srgbClr val="8A8FA0"/>
                          </a:solidFill>
                        </a:rPr>
                        <a:t>*each district/school can send an individualized link</a:t>
                      </a:r>
                      <a:endParaRPr sz="1400" i="1">
                        <a:solidFill>
                          <a:srgbClr val="8A8FA0"/>
                        </a:solidFill>
                      </a:endParaRPr>
                    </a:p>
                  </a:txBody>
                  <a:tcPr marL="91425" marR="91425" marT="91425" marB="91425">
                    <a:lnT w="9525" cap="flat" cmpd="sng">
                      <a:solidFill>
                        <a:srgbClr val="8A8FA0"/>
                      </a:solidFill>
                      <a:prstDash val="solid"/>
                      <a:round/>
                      <a:headEnd type="none" w="sm" len="sm"/>
                      <a:tailEnd type="none" w="sm" len="sm"/>
                    </a:lnT>
                  </a:tcPr>
                </a:tc>
                <a:extLst>
                  <a:ext uri="{0D108BD9-81ED-4DB2-BD59-A6C34878D82A}">
                    <a16:rowId xmlns:a16="http://schemas.microsoft.com/office/drawing/2014/main" val="10001"/>
                  </a:ext>
                </a:extLst>
              </a:tr>
              <a:tr h="640046">
                <a:tc>
                  <a:txBody>
                    <a:bodyPr/>
                    <a:lstStyle/>
                    <a:p>
                      <a:pPr marL="0" lvl="0" indent="0" algn="l" rtl="0">
                        <a:spcBef>
                          <a:spcPts val="0"/>
                        </a:spcBef>
                        <a:spcAft>
                          <a:spcPts val="0"/>
                        </a:spcAft>
                        <a:buNone/>
                      </a:pPr>
                      <a:r>
                        <a:rPr lang="en-US" sz="1600" b="1"/>
                        <a:t>CIC Zendesk Portal</a:t>
                      </a:r>
                      <a:endParaRPr sz="1600" b="1"/>
                    </a:p>
                  </a:txBody>
                  <a:tcPr marL="91425" marR="91425" marT="91425" marB="91425"/>
                </a:tc>
                <a:tc>
                  <a:txBody>
                    <a:bodyPr/>
                    <a:lstStyle/>
                    <a:p>
                      <a:pPr marL="0" lvl="0" indent="0" algn="l" rtl="0">
                        <a:spcBef>
                          <a:spcPts val="0"/>
                        </a:spcBef>
                        <a:spcAft>
                          <a:spcPts val="0"/>
                        </a:spcAft>
                        <a:buNone/>
                      </a:pPr>
                      <a:r>
                        <a:rPr lang="en-US" sz="1600"/>
                        <a:t>How-To Materials, Re-Ordering Supplies, Student Consent &amp; Database Portal</a:t>
                      </a:r>
                      <a:endParaRPr sz="1600"/>
                    </a:p>
                  </a:txBody>
                  <a:tcPr marL="91425" marR="91425" marT="91425" marB="91425"/>
                </a:tc>
                <a:tc>
                  <a:txBody>
                    <a:bodyPr/>
                    <a:lstStyle/>
                    <a:p>
                      <a:pPr marL="0" lvl="0" indent="0" algn="l" rtl="0">
                        <a:lnSpc>
                          <a:spcPct val="135000"/>
                        </a:lnSpc>
                        <a:spcBef>
                          <a:spcPts val="0"/>
                        </a:spcBef>
                        <a:spcAft>
                          <a:spcPts val="0"/>
                        </a:spcAft>
                        <a:buNone/>
                      </a:pPr>
                      <a:r>
                        <a:rPr lang="en-US" sz="1600" u="sng">
                          <a:solidFill>
                            <a:schemeClr val="accent4"/>
                          </a:solidFill>
                          <a:hlinkClick r:id="rId4">
                            <a:extLst>
                              <a:ext uri="{A12FA001-AC4F-418D-AE19-62706E023703}">
                                <ahyp:hlinkClr xmlns:ahyp="http://schemas.microsoft.com/office/drawing/2018/hyperlinkcolor" val="tx"/>
                              </a:ext>
                            </a:extLst>
                          </a:hlinkClick>
                        </a:rPr>
                        <a:t>https://cich-ma.zendesk.com/hc/en-us</a:t>
                      </a:r>
                      <a:endParaRPr sz="1600"/>
                    </a:p>
                  </a:txBody>
                  <a:tcPr marL="91425" marR="91425" marT="91425" marB="91425"/>
                </a:tc>
                <a:extLst>
                  <a:ext uri="{0D108BD9-81ED-4DB2-BD59-A6C34878D82A}">
                    <a16:rowId xmlns:a16="http://schemas.microsoft.com/office/drawing/2014/main" val="10002"/>
                  </a:ext>
                </a:extLst>
              </a:tr>
              <a:tr h="426691">
                <a:tc>
                  <a:txBody>
                    <a:bodyPr/>
                    <a:lstStyle/>
                    <a:p>
                      <a:pPr marL="0" lvl="0" indent="0" algn="l" rtl="0">
                        <a:spcBef>
                          <a:spcPts val="0"/>
                        </a:spcBef>
                        <a:spcAft>
                          <a:spcPts val="0"/>
                        </a:spcAft>
                        <a:buNone/>
                      </a:pPr>
                      <a:r>
                        <a:rPr lang="en-US" sz="1600" b="1"/>
                        <a:t>Crush the Curve</a:t>
                      </a:r>
                      <a:endParaRPr sz="1600" b="1"/>
                    </a:p>
                  </a:txBody>
                  <a:tcPr marL="91425" marR="91425" marT="91425" marB="91425"/>
                </a:tc>
                <a:tc>
                  <a:txBody>
                    <a:bodyPr/>
                    <a:lstStyle/>
                    <a:p>
                      <a:pPr marL="0" lvl="0" indent="0" algn="l" rtl="0">
                        <a:spcBef>
                          <a:spcPts val="0"/>
                        </a:spcBef>
                        <a:spcAft>
                          <a:spcPts val="0"/>
                        </a:spcAft>
                        <a:buNone/>
                      </a:pPr>
                      <a:r>
                        <a:rPr lang="en-US" sz="1600"/>
                        <a:t>Recording Tests: single/double swab, BinaxNOW</a:t>
                      </a:r>
                      <a:endParaRPr sz="1600"/>
                    </a:p>
                  </a:txBody>
                  <a:tcPr marL="91425" marR="91425" marT="91425" marB="91425"/>
                </a:tc>
                <a:tc>
                  <a:txBody>
                    <a:bodyPr/>
                    <a:lstStyle/>
                    <a:p>
                      <a:pPr marL="0" lvl="0" indent="0" algn="l" rtl="0">
                        <a:lnSpc>
                          <a:spcPct val="135000"/>
                        </a:lnSpc>
                        <a:spcBef>
                          <a:spcPts val="0"/>
                        </a:spcBef>
                        <a:spcAft>
                          <a:spcPts val="0"/>
                        </a:spcAft>
                        <a:buNone/>
                      </a:pPr>
                      <a:r>
                        <a:rPr lang="en-US" sz="1600" u="sng">
                          <a:solidFill>
                            <a:schemeClr val="accent4"/>
                          </a:solidFill>
                          <a:hlinkClick r:id="rId5">
                            <a:extLst>
                              <a:ext uri="{A12FA001-AC4F-418D-AE19-62706E023703}">
                                <ahyp:hlinkClr xmlns:ahyp="http://schemas.microsoft.com/office/drawing/2018/hyperlinkcolor" val="tx"/>
                              </a:ext>
                            </a:extLst>
                          </a:hlinkClick>
                        </a:rPr>
                        <a:t>https://covid.cic-health.com/s/login/</a:t>
                      </a:r>
                      <a:endParaRPr sz="1600"/>
                    </a:p>
                  </a:txBody>
                  <a:tcPr marL="91425" marR="91425" marT="91425" marB="91425"/>
                </a:tc>
                <a:extLst>
                  <a:ext uri="{0D108BD9-81ED-4DB2-BD59-A6C34878D82A}">
                    <a16:rowId xmlns:a16="http://schemas.microsoft.com/office/drawing/2014/main" val="10003"/>
                  </a:ext>
                </a:extLst>
              </a:tr>
              <a:tr h="299049">
                <a:tc>
                  <a:txBody>
                    <a:bodyPr/>
                    <a:lstStyle/>
                    <a:p>
                      <a:pPr marL="0" lvl="0" indent="0" algn="l" rtl="0">
                        <a:spcBef>
                          <a:spcPts val="0"/>
                        </a:spcBef>
                        <a:spcAft>
                          <a:spcPts val="0"/>
                        </a:spcAft>
                        <a:buNone/>
                      </a:pPr>
                      <a:r>
                        <a:rPr lang="en-US" sz="1600" b="1"/>
                        <a:t>Veritas</a:t>
                      </a:r>
                      <a:endParaRPr sz="1600" b="1"/>
                    </a:p>
                  </a:txBody>
                  <a:tcPr marL="91425" marR="91425" marT="91425" marB="91425"/>
                </a:tc>
                <a:tc>
                  <a:txBody>
                    <a:bodyPr/>
                    <a:lstStyle/>
                    <a:p>
                      <a:pPr marL="0" lvl="0" indent="0" algn="l" rtl="0">
                        <a:spcBef>
                          <a:spcPts val="0"/>
                        </a:spcBef>
                        <a:spcAft>
                          <a:spcPts val="0"/>
                        </a:spcAft>
                        <a:buNone/>
                      </a:pPr>
                      <a:r>
                        <a:rPr lang="en-US" sz="1600"/>
                        <a:t>Recording Tests: Saliva and swab</a:t>
                      </a:r>
                      <a:endParaRPr sz="1600"/>
                    </a:p>
                  </a:txBody>
                  <a:tcPr marL="91425" marR="91425" marT="91425" marB="91425"/>
                </a:tc>
                <a:tc>
                  <a:txBody>
                    <a:bodyPr/>
                    <a:lstStyle/>
                    <a:p>
                      <a:pPr marL="0" lvl="0" indent="0" algn="l" rtl="0">
                        <a:lnSpc>
                          <a:spcPct val="135000"/>
                        </a:lnSpc>
                        <a:spcBef>
                          <a:spcPts val="0"/>
                        </a:spcBef>
                        <a:spcAft>
                          <a:spcPts val="0"/>
                        </a:spcAft>
                        <a:buNone/>
                      </a:pPr>
                      <a:r>
                        <a:rPr lang="en-US" sz="1600" u="sng">
                          <a:solidFill>
                            <a:schemeClr val="accent4"/>
                          </a:solidFill>
                          <a:hlinkClick r:id="rId6">
                            <a:extLst>
                              <a:ext uri="{A12FA001-AC4F-418D-AE19-62706E023703}">
                                <ahyp:hlinkClr xmlns:ahyp="http://schemas.microsoft.com/office/drawing/2018/hyperlinkcolor" val="tx"/>
                              </a:ext>
                            </a:extLst>
                          </a:hlinkClick>
                        </a:rPr>
                        <a:t>https://secure.veritasgenetics.com/user/login</a:t>
                      </a:r>
                      <a:endParaRPr sz="1600"/>
                    </a:p>
                  </a:txBody>
                  <a:tcPr marL="91425" marR="91425" marT="91425" marB="91425"/>
                </a:tc>
                <a:extLst>
                  <a:ext uri="{0D108BD9-81ED-4DB2-BD59-A6C34878D82A}">
                    <a16:rowId xmlns:a16="http://schemas.microsoft.com/office/drawing/2014/main" val="10004"/>
                  </a:ext>
                </a:extLst>
              </a:tr>
              <a:tr h="586707">
                <a:tc>
                  <a:txBody>
                    <a:bodyPr/>
                    <a:lstStyle/>
                    <a:p>
                      <a:pPr marL="0" lvl="0" indent="0" algn="l" rtl="0">
                        <a:spcBef>
                          <a:spcPts val="0"/>
                        </a:spcBef>
                        <a:spcAft>
                          <a:spcPts val="0"/>
                        </a:spcAft>
                        <a:buNone/>
                      </a:pPr>
                      <a:r>
                        <a:rPr lang="en-US" sz="1600" b="1"/>
                        <a:t>Project Beacon</a:t>
                      </a:r>
                      <a:endParaRPr sz="1600" b="1"/>
                    </a:p>
                  </a:txBody>
                  <a:tcPr marL="91425" marR="91425" marT="91425" marB="91425"/>
                </a:tc>
                <a:tc>
                  <a:txBody>
                    <a:bodyPr/>
                    <a:lstStyle/>
                    <a:p>
                      <a:pPr marL="0" lvl="0" indent="0" algn="l" rtl="0">
                        <a:spcBef>
                          <a:spcPts val="0"/>
                        </a:spcBef>
                        <a:spcAft>
                          <a:spcPts val="0"/>
                        </a:spcAft>
                        <a:buNone/>
                      </a:pPr>
                      <a:r>
                        <a:rPr lang="en-US" sz="1600"/>
                        <a:t>Recording Tests: LEGACY CLIENTS ONLY (single/double swab, BinaxNOW)</a:t>
                      </a:r>
                      <a:endParaRPr sz="1600"/>
                    </a:p>
                  </a:txBody>
                  <a:tcPr marL="91425" marR="91425" marT="91425" marB="91425"/>
                </a:tc>
                <a:tc>
                  <a:txBody>
                    <a:bodyPr/>
                    <a:lstStyle/>
                    <a:p>
                      <a:pPr marL="0" lvl="0" indent="0" algn="l" rtl="0">
                        <a:spcBef>
                          <a:spcPts val="0"/>
                        </a:spcBef>
                        <a:spcAft>
                          <a:spcPts val="0"/>
                        </a:spcAft>
                        <a:buNone/>
                      </a:pPr>
                      <a:r>
                        <a:rPr lang="en-US" sz="1600" u="sng" dirty="0">
                          <a:solidFill>
                            <a:srgbClr val="1155CC"/>
                          </a:solidFill>
                          <a:hlinkClick r:id="rId7">
                            <a:extLst>
                              <a:ext uri="{A12FA001-AC4F-418D-AE19-62706E023703}">
                                <ahyp:hlinkClr xmlns:ahyp="http://schemas.microsoft.com/office/drawing/2018/hyperlinkcolor" val="tx"/>
                              </a:ext>
                            </a:extLst>
                          </a:hlinkClick>
                        </a:rPr>
                        <a:t>https://app.beacontesting.com/login</a:t>
                      </a:r>
                      <a:r>
                        <a:rPr lang="en-US" sz="1600" dirty="0"/>
                        <a:t> </a:t>
                      </a:r>
                      <a:endParaRPr sz="1600" dirty="0"/>
                    </a:p>
                  </a:txBody>
                  <a:tcPr marL="91425" marR="91425" marT="91425" marB="91425"/>
                </a:tc>
                <a:extLst>
                  <a:ext uri="{0D108BD9-81ED-4DB2-BD59-A6C34878D82A}">
                    <a16:rowId xmlns:a16="http://schemas.microsoft.com/office/drawing/2014/main" val="10005"/>
                  </a:ext>
                </a:extLst>
              </a:tr>
            </a:tbl>
          </a:graphicData>
        </a:graphic>
      </p:graphicFrame>
      <p:sp>
        <p:nvSpPr>
          <p:cNvPr id="6" name="TextBox 5">
            <a:extLst>
              <a:ext uri="{FF2B5EF4-FFF2-40B4-BE49-F238E27FC236}">
                <a16:creationId xmlns:a16="http://schemas.microsoft.com/office/drawing/2014/main" id="{E847744D-2E13-4D02-83C0-6CEC41B66140}"/>
              </a:ext>
            </a:extLst>
          </p:cNvPr>
          <p:cNvSpPr txBox="1"/>
          <p:nvPr/>
        </p:nvSpPr>
        <p:spPr>
          <a:xfrm>
            <a:off x="449600" y="5128180"/>
            <a:ext cx="11489099" cy="1228169"/>
          </a:xfrm>
          <a:prstGeom prst="rect">
            <a:avLst/>
          </a:prstGeom>
          <a:solidFill>
            <a:schemeClr val="accent2">
              <a:lumMod val="20000"/>
              <a:lumOff val="80000"/>
            </a:schemeClr>
          </a:solidFill>
          <a:ln>
            <a:solidFill>
              <a:schemeClr val="accent2"/>
            </a:solidFill>
          </a:ln>
        </p:spPr>
        <p:txBody>
          <a:bodyPr wrap="square" anchor="ctr" anchorCtr="0">
            <a:noAutofit/>
          </a:bodyPr>
          <a:lstStyle/>
          <a:p>
            <a:pPr algn="ctr"/>
            <a:r>
              <a:rPr lang="en-US" b="1" dirty="0"/>
              <a:t>The Shah Foundation has also created cheat sheets that district personnel can use to keep track of usernames and passwords for </a:t>
            </a:r>
            <a:r>
              <a:rPr lang="en-US" b="1" dirty="0">
                <a:hlinkClick r:id="rId8"/>
              </a:rPr>
              <a:t>Crush the Curve</a:t>
            </a:r>
            <a:r>
              <a:rPr lang="en-US" b="1" dirty="0"/>
              <a:t>, </a:t>
            </a:r>
            <a:r>
              <a:rPr lang="en-US" b="1" dirty="0">
                <a:hlinkClick r:id="rId9"/>
              </a:rPr>
              <a:t>Veritas Genetics</a:t>
            </a:r>
            <a:r>
              <a:rPr lang="en-US" b="1" dirty="0"/>
              <a:t>, and </a:t>
            </a:r>
            <a:r>
              <a:rPr lang="en-US" b="1" dirty="0">
                <a:hlinkClick r:id="rId10"/>
              </a:rPr>
              <a:t>Project Beacon</a:t>
            </a:r>
            <a:r>
              <a:rPr lang="en-US" b="1" dirty="0"/>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a:solidFill>
                  <a:schemeClr val="bg1"/>
                </a:solidFill>
                <a:latin typeface="Segoe SemiBold" panose="020B0703040204020203" pitchFamily="34" charset="0"/>
                <a:cs typeface="Segoe SemiBold" panose="020B0703040204020203" pitchFamily="34" charset="0"/>
              </a:rPr>
              <a:t>04</a:t>
            </a:r>
            <a:endParaRPr lang="zh-CN" altLang="en-US" sz="6000">
              <a:solidFill>
                <a:schemeClr val="bg1"/>
              </a:solidFill>
              <a:latin typeface="Segoe SemiBold" panose="020B0703040204020203" pitchFamily="34" charset="0"/>
              <a:cs typeface="Segoe SemiBold" panose="020B0703040204020203" pitchFamily="34" charset="0"/>
            </a:endParaRPr>
          </a:p>
        </p:txBody>
      </p:sp>
      <p:sp>
        <p:nvSpPr>
          <p:cNvPr id="3" name="文本框 2" descr="Recap of Pooled Testing Program">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zh-CN" altLang="en-US" sz="4000">
              <a:solidFill>
                <a:schemeClr val="accent1">
                  <a:lumMod val="50000"/>
                </a:schemeClr>
              </a:solidFill>
            </a:endParaRPr>
          </a:p>
        </p:txBody>
      </p:sp>
      <p:sp>
        <p:nvSpPr>
          <p:cNvPr id="5" name="Title 4">
            <a:extLst>
              <a:ext uri="{FF2B5EF4-FFF2-40B4-BE49-F238E27FC236}">
                <a16:creationId xmlns:a16="http://schemas.microsoft.com/office/drawing/2014/main" id="{9AD0AFD2-1B95-417A-8608-AD39EE5AF1E1}"/>
              </a:ext>
            </a:extLst>
          </p:cNvPr>
          <p:cNvSpPr>
            <a:spLocks noGrp="1"/>
          </p:cNvSpPr>
          <p:nvPr>
            <p:ph type="title" idx="4294967295"/>
          </p:nvPr>
        </p:nvSpPr>
        <p:spPr>
          <a:xfrm>
            <a:off x="2390776" y="2329211"/>
            <a:ext cx="8257032" cy="1325563"/>
          </a:xfrm>
        </p:spPr>
        <p:txBody>
          <a:bodyPr/>
          <a:lstStyle/>
          <a:p>
            <a:r>
              <a:rPr lang="en-US" altLang="zh-CN" sz="4000">
                <a:solidFill>
                  <a:schemeClr val="accent1">
                    <a:lumMod val="50000"/>
                  </a:schemeClr>
                </a:solidFill>
                <a:latin typeface="+mj-lt"/>
                <a:cs typeface="Arial" panose="020B0604020202020204" pitchFamily="34" charset="0"/>
              </a:rPr>
              <a:t>Next steps</a:t>
            </a:r>
            <a:endParaRPr lang="zh-CN" altLang="en-US" sz="4000">
              <a:solidFill>
                <a:schemeClr val="accent1">
                  <a:lumMod val="50000"/>
                </a:schemeClr>
              </a:solidFill>
              <a:latin typeface="+mj-lt"/>
              <a:cs typeface="Arial" panose="020B0604020202020204" pitchFamily="34" charset="0"/>
            </a:endParaRPr>
          </a:p>
        </p:txBody>
      </p:sp>
    </p:spTree>
    <p:extLst>
      <p:ext uri="{BB962C8B-B14F-4D97-AF65-F5344CB8AC3E}">
        <p14:creationId xmlns:p14="http://schemas.microsoft.com/office/powerpoint/2010/main" val="975555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6F69EA1-58B4-4443-886E-6075610B84B4}"/>
              </a:ext>
            </a:extLst>
          </p:cNvPr>
          <p:cNvSpPr>
            <a:spLocks noGrp="1"/>
          </p:cNvSpPr>
          <p:nvPr>
            <p:ph type="sldNum" sz="quarter" idx="12"/>
          </p:nvPr>
        </p:nvSpPr>
        <p:spPr/>
        <p:txBody>
          <a:bodyPr/>
          <a:lstStyle/>
          <a:p>
            <a:fld id="{FF27229C-EC7B-4063-A33B-28A5E87E32ED}" type="slidenum">
              <a:rPr lang="zh-CN" altLang="en-US" smtClean="0"/>
              <a:pPr/>
              <a:t>2</a:t>
            </a:fld>
            <a:endParaRPr lang="zh-CN" altLang="en-US"/>
          </a:p>
        </p:txBody>
      </p:sp>
      <p:sp>
        <p:nvSpPr>
          <p:cNvPr id="8" name="Content Placeholder 7">
            <a:extLst>
              <a:ext uri="{FF2B5EF4-FFF2-40B4-BE49-F238E27FC236}">
                <a16:creationId xmlns:a16="http://schemas.microsoft.com/office/drawing/2014/main" id="{AFC8D810-9E23-48E7-AB20-A1927ACE830B}"/>
              </a:ext>
            </a:extLst>
          </p:cNvPr>
          <p:cNvSpPr>
            <a:spLocks noGrp="1"/>
          </p:cNvSpPr>
          <p:nvPr>
            <p:ph idx="13"/>
          </p:nvPr>
        </p:nvSpPr>
        <p:spPr>
          <a:xfrm>
            <a:off x="4153713" y="2341808"/>
            <a:ext cx="3241625" cy="3799267"/>
          </a:xfrm>
        </p:spPr>
        <p:txBody>
          <a:bodyPr/>
          <a:lstStyle/>
          <a:p>
            <a:r>
              <a:rPr lang="en-US" sz="2000" b="1"/>
              <a:t>Ross Wilson, </a:t>
            </a:r>
            <a:r>
              <a:rPr lang="en-US" sz="2000" i="1"/>
              <a:t>Executive Director</a:t>
            </a:r>
            <a:endParaRPr lang="en-US" sz="2000"/>
          </a:p>
          <a:p>
            <a:r>
              <a:rPr lang="en-US" sz="2000" b="1"/>
              <a:t>Eliza Novick, </a:t>
            </a:r>
            <a:r>
              <a:rPr lang="en-US" sz="2000" i="1"/>
              <a:t>Project Manager</a:t>
            </a:r>
          </a:p>
          <a:p>
            <a:r>
              <a:rPr lang="en-US" sz="2000" b="1"/>
              <a:t>Marisa Meldonian, </a:t>
            </a:r>
            <a:r>
              <a:rPr lang="en-US" sz="2000" i="1"/>
              <a:t>Associate Director</a:t>
            </a:r>
          </a:p>
          <a:p>
            <a:r>
              <a:rPr lang="en-US" sz="2000" b="1"/>
              <a:t>Lizzie Gordon, </a:t>
            </a:r>
            <a:r>
              <a:rPr lang="en-US" sz="2000" i="1"/>
              <a:t>Project Associate</a:t>
            </a:r>
            <a:endParaRPr lang="en-US" sz="2000" b="1"/>
          </a:p>
          <a:p>
            <a:endParaRPr lang="en-US" sz="2000" b="1"/>
          </a:p>
        </p:txBody>
      </p:sp>
      <p:sp>
        <p:nvSpPr>
          <p:cNvPr id="7" name="Text Placeholder 6">
            <a:extLst>
              <a:ext uri="{FF2B5EF4-FFF2-40B4-BE49-F238E27FC236}">
                <a16:creationId xmlns:a16="http://schemas.microsoft.com/office/drawing/2014/main" id="{35CC4292-3CA3-4037-A609-C6A3385B82BF}"/>
              </a:ext>
            </a:extLst>
          </p:cNvPr>
          <p:cNvSpPr>
            <a:spLocks noGrp="1"/>
          </p:cNvSpPr>
          <p:nvPr>
            <p:ph type="body" idx="1"/>
          </p:nvPr>
        </p:nvSpPr>
        <p:spPr>
          <a:xfrm>
            <a:off x="435430" y="1336504"/>
            <a:ext cx="3241626" cy="930041"/>
          </a:xfrm>
          <a:solidFill>
            <a:srgbClr val="D6791C"/>
          </a:solidFill>
        </p:spPr>
        <p:txBody>
          <a:bodyPr/>
          <a:lstStyle/>
          <a:p>
            <a:pPr algn="ctr"/>
            <a:r>
              <a:rPr lang="en-US" sz="2000"/>
              <a:t>Department of Elementary and Secondary Education</a:t>
            </a:r>
          </a:p>
        </p:txBody>
      </p:sp>
      <p:sp>
        <p:nvSpPr>
          <p:cNvPr id="9" name="Text Placeholder 8">
            <a:extLst>
              <a:ext uri="{FF2B5EF4-FFF2-40B4-BE49-F238E27FC236}">
                <a16:creationId xmlns:a16="http://schemas.microsoft.com/office/drawing/2014/main" id="{D9AB8DE8-621D-4AE2-9CCE-C8994C1D629D}"/>
              </a:ext>
            </a:extLst>
          </p:cNvPr>
          <p:cNvSpPr>
            <a:spLocks noGrp="1"/>
          </p:cNvSpPr>
          <p:nvPr>
            <p:ph type="body" idx="15"/>
          </p:nvPr>
        </p:nvSpPr>
        <p:spPr>
          <a:xfrm>
            <a:off x="4153712" y="1336505"/>
            <a:ext cx="3241626" cy="930040"/>
          </a:xfrm>
          <a:solidFill>
            <a:srgbClr val="D6791C"/>
          </a:solidFill>
        </p:spPr>
        <p:txBody>
          <a:bodyPr/>
          <a:lstStyle/>
          <a:p>
            <a:pPr algn="ctr"/>
            <a:r>
              <a:rPr lang="en-US" sz="2000">
                <a:latin typeface="Segoe UI Semibold"/>
                <a:cs typeface="Segoe UI Semibold"/>
              </a:rPr>
              <a:t>Shah Foundation</a:t>
            </a:r>
            <a:endParaRPr lang="en-US" sz="2000"/>
          </a:p>
        </p:txBody>
      </p:sp>
      <p:sp>
        <p:nvSpPr>
          <p:cNvPr id="2" name="Title 1">
            <a:extLst>
              <a:ext uri="{FF2B5EF4-FFF2-40B4-BE49-F238E27FC236}">
                <a16:creationId xmlns:a16="http://schemas.microsoft.com/office/drawing/2014/main" id="{583E9537-4F6A-46DB-AD72-657BE96D43DC}"/>
              </a:ext>
            </a:extLst>
          </p:cNvPr>
          <p:cNvSpPr>
            <a:spLocks noGrp="1"/>
          </p:cNvSpPr>
          <p:nvPr>
            <p:ph type="title"/>
          </p:nvPr>
        </p:nvSpPr>
        <p:spPr/>
        <p:txBody>
          <a:bodyPr/>
          <a:lstStyle/>
          <a:p>
            <a:r>
              <a:rPr lang="en-US" sz="3600">
                <a:latin typeface="+mj-lt"/>
                <a:cs typeface="Arial"/>
              </a:rPr>
              <a:t>Today’s Presentation</a:t>
            </a:r>
            <a:endParaRPr lang="en-US" sz="3600">
              <a:latin typeface="+mj-lt"/>
              <a:cs typeface="Arial" panose="020B0604020202020204" pitchFamily="34" charset="0"/>
            </a:endParaRPr>
          </a:p>
        </p:txBody>
      </p:sp>
      <p:sp>
        <p:nvSpPr>
          <p:cNvPr id="11" name="Content Placeholder 7">
            <a:extLst>
              <a:ext uri="{FF2B5EF4-FFF2-40B4-BE49-F238E27FC236}">
                <a16:creationId xmlns:a16="http://schemas.microsoft.com/office/drawing/2014/main" id="{AFC8D810-9E23-48E7-AB20-A1927ACE830B}"/>
              </a:ext>
            </a:extLst>
          </p:cNvPr>
          <p:cNvSpPr txBox="1">
            <a:spLocks/>
          </p:cNvSpPr>
          <p:nvPr/>
        </p:nvSpPr>
        <p:spPr>
          <a:xfrm>
            <a:off x="435430" y="2341808"/>
            <a:ext cx="3309720" cy="379926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28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4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000" kern="1200">
                <a:solidFill>
                  <a:schemeClr val="accent1">
                    <a:lumMod val="50000"/>
                  </a:schemeClr>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1800" kern="1200">
                <a:solidFill>
                  <a:schemeClr val="accent1">
                    <a:lumMod val="50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18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a:t>Russell Johnston, </a:t>
            </a:r>
            <a:r>
              <a:rPr lang="en-US" sz="2000" i="1"/>
              <a:t>Senior Associate Commissioner</a:t>
            </a:r>
            <a:endParaRPr lang="en-US" sz="2000" b="1" i="1"/>
          </a:p>
          <a:p>
            <a:r>
              <a:rPr lang="en-US" sz="2000" b="1"/>
              <a:t>Lauren Woo, </a:t>
            </a:r>
            <a:r>
              <a:rPr lang="en-US" sz="2000" i="1"/>
              <a:t>Strategic Transformation Director</a:t>
            </a:r>
            <a:endParaRPr lang="en-US" sz="2000" b="1" i="1"/>
          </a:p>
        </p:txBody>
      </p:sp>
      <p:sp>
        <p:nvSpPr>
          <p:cNvPr id="12" name="Content Placeholder 7">
            <a:extLst>
              <a:ext uri="{FF2B5EF4-FFF2-40B4-BE49-F238E27FC236}">
                <a16:creationId xmlns:a16="http://schemas.microsoft.com/office/drawing/2014/main" id="{BB5999E9-A828-49C9-907F-0EA7159F9A74}"/>
              </a:ext>
            </a:extLst>
          </p:cNvPr>
          <p:cNvSpPr txBox="1">
            <a:spLocks/>
          </p:cNvSpPr>
          <p:nvPr/>
        </p:nvSpPr>
        <p:spPr>
          <a:xfrm>
            <a:off x="7871996" y="2341808"/>
            <a:ext cx="3241625" cy="379926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28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4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000" kern="1200">
                <a:solidFill>
                  <a:schemeClr val="accent1">
                    <a:lumMod val="50000"/>
                  </a:schemeClr>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1800" kern="1200">
                <a:solidFill>
                  <a:schemeClr val="accent1">
                    <a:lumMod val="50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18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a:t>Jeremiah Hay, </a:t>
            </a:r>
            <a:r>
              <a:rPr lang="en-US" sz="2000" i="1"/>
              <a:t>Deputy Strategy Director, COVID-19 Command Center</a:t>
            </a:r>
          </a:p>
          <a:p>
            <a:r>
              <a:rPr lang="en-US" sz="2000" b="1"/>
              <a:t>Sean Burpoe</a:t>
            </a:r>
            <a:r>
              <a:rPr lang="en-US" sz="2000"/>
              <a:t>, </a:t>
            </a:r>
            <a:r>
              <a:rPr lang="en-US" sz="2000" i="1"/>
              <a:t>Strategy</a:t>
            </a:r>
            <a:r>
              <a:rPr lang="en-US" sz="2000"/>
              <a:t> </a:t>
            </a:r>
            <a:r>
              <a:rPr lang="en-US" sz="2000" i="1"/>
              <a:t>Manager, COVID-19 Command Center</a:t>
            </a:r>
          </a:p>
          <a:p>
            <a:r>
              <a:rPr lang="en-US" sz="2000" b="1"/>
              <a:t>Amar Parikh,</a:t>
            </a:r>
            <a:r>
              <a:rPr lang="en-US" sz="2000" i="1"/>
              <a:t> Strategy Analyst, COVID-19 Command Center</a:t>
            </a:r>
            <a:endParaRPr lang="en-US" sz="2000"/>
          </a:p>
          <a:p>
            <a:pPr marL="0" indent="0">
              <a:buNone/>
            </a:pPr>
            <a:endParaRPr lang="en-US" sz="2000" i="1"/>
          </a:p>
        </p:txBody>
      </p:sp>
      <p:sp>
        <p:nvSpPr>
          <p:cNvPr id="13" name="Text Placeholder 8">
            <a:extLst>
              <a:ext uri="{FF2B5EF4-FFF2-40B4-BE49-F238E27FC236}">
                <a16:creationId xmlns:a16="http://schemas.microsoft.com/office/drawing/2014/main" id="{F60C4F73-E6AA-4767-8E39-1DB9EBEB6A15}"/>
              </a:ext>
            </a:extLst>
          </p:cNvPr>
          <p:cNvSpPr txBox="1">
            <a:spLocks/>
          </p:cNvSpPr>
          <p:nvPr/>
        </p:nvSpPr>
        <p:spPr>
          <a:xfrm>
            <a:off x="7871994" y="1336505"/>
            <a:ext cx="3241626" cy="930039"/>
          </a:xfrm>
          <a:prstGeom prst="rect">
            <a:avLst/>
          </a:prstGeom>
          <a:solidFill>
            <a:srgbClr val="D6791C"/>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Clr>
                <a:srgbClr val="E38526"/>
              </a:buClr>
              <a:buFont typeface="Arial" panose="020B0604020202020204" pitchFamily="34" charset="0"/>
              <a:buNone/>
              <a:defRPr sz="2800" b="1" kern="1200" baseline="0">
                <a:solidFill>
                  <a:schemeClr val="bg1"/>
                </a:solidFill>
                <a:latin typeface="Segoe UI Semibold" panose="020B0702040204020203" pitchFamily="34" charset="0"/>
                <a:ea typeface="+mn-ea"/>
                <a:cs typeface="Segoe UI Semibold" panose="020B0702040204020203" pitchFamily="34" charset="0"/>
              </a:defRPr>
            </a:lvl1pPr>
            <a:lvl2pPr marL="457200" indent="0" algn="l" defTabSz="914400" rtl="0" eaLnBrk="1" latinLnBrk="0" hangingPunct="1">
              <a:lnSpc>
                <a:spcPct val="90000"/>
              </a:lnSpc>
              <a:spcBef>
                <a:spcPts val="500"/>
              </a:spcBef>
              <a:buClr>
                <a:srgbClr val="E38526"/>
              </a:buClr>
              <a:buFont typeface="Courier New" panose="02070309020205020404" pitchFamily="49" charset="0"/>
              <a:buNone/>
              <a:defRPr sz="2000" b="1" kern="1200">
                <a:solidFill>
                  <a:schemeClr val="accent1">
                    <a:lumMod val="50000"/>
                  </a:schemeClr>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Clr>
                <a:srgbClr val="E38526"/>
              </a:buClr>
              <a:buFont typeface="Wingdings" panose="05000000000000000000" pitchFamily="2" charset="2"/>
              <a:buNone/>
              <a:defRPr sz="1800" b="1" kern="1200">
                <a:solidFill>
                  <a:schemeClr val="accent1">
                    <a:lumMod val="50000"/>
                  </a:schemeClr>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Clr>
                <a:srgbClr val="E38526"/>
              </a:buClr>
              <a:buFont typeface="Wingdings" panose="05000000000000000000" pitchFamily="2" charset="2"/>
              <a:buNone/>
              <a:defRPr sz="1600" b="1" kern="1200">
                <a:solidFill>
                  <a:schemeClr val="accent1">
                    <a:lumMod val="50000"/>
                  </a:schemeClr>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Clr>
                <a:srgbClr val="E38526"/>
              </a:buClr>
              <a:buFont typeface="Wingdings" panose="05000000000000000000" pitchFamily="2" charset="2"/>
              <a:buNone/>
              <a:defRPr sz="1600" b="1" kern="1200">
                <a:solidFill>
                  <a:schemeClr val="accent1">
                    <a:lumMod val="50000"/>
                  </a:schemeClr>
                </a:solidFill>
                <a:latin typeface="Segoe UI" panose="020B0502040204020203" pitchFamily="34" charset="0"/>
                <a:ea typeface="+mn-ea"/>
                <a:cs typeface="Segoe UI" panose="020B050204020402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2000">
                <a:latin typeface="Segoe UI Semibold"/>
                <a:cs typeface="Segoe UI Semibold"/>
              </a:rPr>
              <a:t>COVID-19 Command Center</a:t>
            </a:r>
            <a:endParaRPr lang="en-US" sz="2000"/>
          </a:p>
        </p:txBody>
      </p:sp>
    </p:spTree>
    <p:extLst>
      <p:ext uri="{BB962C8B-B14F-4D97-AF65-F5344CB8AC3E}">
        <p14:creationId xmlns:p14="http://schemas.microsoft.com/office/powerpoint/2010/main" val="2072273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30BFC-95F8-4094-8A9B-164702731C1E}"/>
              </a:ext>
            </a:extLst>
          </p:cNvPr>
          <p:cNvSpPr>
            <a:spLocks noGrp="1"/>
          </p:cNvSpPr>
          <p:nvPr>
            <p:ph type="title"/>
          </p:nvPr>
        </p:nvSpPr>
        <p:spPr/>
        <p:txBody>
          <a:bodyPr/>
          <a:lstStyle/>
          <a:p>
            <a:r>
              <a:rPr lang="en-US"/>
              <a:t>Important links	on DESE website</a:t>
            </a:r>
          </a:p>
        </p:txBody>
      </p:sp>
      <p:sp>
        <p:nvSpPr>
          <p:cNvPr id="3" name="Content Placeholder 2">
            <a:extLst>
              <a:ext uri="{FF2B5EF4-FFF2-40B4-BE49-F238E27FC236}">
                <a16:creationId xmlns:a16="http://schemas.microsoft.com/office/drawing/2014/main" id="{956DBDDB-CE71-4810-8FD3-BA2BEFFF18CB}"/>
              </a:ext>
            </a:extLst>
          </p:cNvPr>
          <p:cNvSpPr>
            <a:spLocks noGrp="1"/>
          </p:cNvSpPr>
          <p:nvPr>
            <p:ph idx="1"/>
          </p:nvPr>
        </p:nvSpPr>
        <p:spPr/>
        <p:txBody>
          <a:bodyPr/>
          <a:lstStyle/>
          <a:p>
            <a:r>
              <a:rPr lang="en-US" sz="2400" b="1" dirty="0"/>
              <a:t>COVID-19 Testing Program</a:t>
            </a:r>
            <a:r>
              <a:rPr lang="en-US" sz="2400" dirty="0"/>
              <a:t>: </a:t>
            </a:r>
            <a:r>
              <a:rPr lang="en-US" sz="2400" dirty="0">
                <a:hlinkClick r:id="rId2"/>
              </a:rPr>
              <a:t>https://www.doe.mass.edu/covid19/testing/</a:t>
            </a:r>
            <a:r>
              <a:rPr lang="en-US" sz="2400" dirty="0"/>
              <a:t>  </a:t>
            </a:r>
          </a:p>
          <a:p>
            <a:pPr lvl="1"/>
            <a:r>
              <a:rPr lang="en-US" sz="2000" dirty="0"/>
              <a:t>Authorized School Application</a:t>
            </a:r>
          </a:p>
          <a:p>
            <a:pPr lvl="1"/>
            <a:r>
              <a:rPr lang="en-US" sz="2000" dirty="0"/>
              <a:t>COVID-19 Testing FAQs (updated/new FAQs dated 9/22/2021)</a:t>
            </a:r>
          </a:p>
          <a:p>
            <a:pPr lvl="1"/>
            <a:r>
              <a:rPr lang="en-US" sz="2000" dirty="0"/>
              <a:t>Webinar recordings and slides</a:t>
            </a:r>
            <a:endParaRPr lang="en-US" sz="1600" dirty="0"/>
          </a:p>
          <a:p>
            <a:pPr lvl="1"/>
            <a:r>
              <a:rPr lang="en-US" sz="2000" dirty="0"/>
              <a:t>Consent forms and parent letters</a:t>
            </a:r>
          </a:p>
          <a:p>
            <a:r>
              <a:rPr lang="en-US" sz="2400" b="1" dirty="0"/>
              <a:t>On the Desktop</a:t>
            </a:r>
            <a:r>
              <a:rPr lang="en-US" sz="2400" dirty="0"/>
              <a:t>: </a:t>
            </a:r>
            <a:r>
              <a:rPr lang="en-US" sz="2400" dirty="0">
                <a:hlinkClick r:id="rId3"/>
              </a:rPr>
              <a:t>https://www.doe.mass.edu/covid19/on-desktop.html</a:t>
            </a:r>
            <a:r>
              <a:rPr lang="en-US" sz="2400" dirty="0"/>
              <a:t> </a:t>
            </a:r>
          </a:p>
          <a:p>
            <a:pPr lvl="1"/>
            <a:r>
              <a:rPr lang="en-US" sz="2000" dirty="0"/>
              <a:t>Extension of Mask Mandate</a:t>
            </a:r>
          </a:p>
          <a:p>
            <a:pPr lvl="1"/>
            <a:r>
              <a:rPr lang="en-US" sz="2000" dirty="0"/>
              <a:t>Policy on Vaccination Rate Threshold &amp; Attestation Form</a:t>
            </a:r>
          </a:p>
          <a:p>
            <a:pPr lvl="1"/>
            <a:r>
              <a:rPr lang="en-US" sz="2000" dirty="0"/>
              <a:t>Reminders for Identifying Close Contacts and Close Contact Decision Tree</a:t>
            </a:r>
          </a:p>
          <a:p>
            <a:pPr lvl="1"/>
            <a:r>
              <a:rPr lang="en-US" sz="2000" dirty="0"/>
              <a:t>Protocols for Responding to COVID-19 Scenarios</a:t>
            </a:r>
          </a:p>
          <a:p>
            <a:pPr lvl="1"/>
            <a:r>
              <a:rPr lang="en-US" sz="2000" dirty="0"/>
              <a:t>Protocols Flowcharts</a:t>
            </a:r>
          </a:p>
          <a:p>
            <a:r>
              <a:rPr lang="en-US" sz="2400" b="1" dirty="0"/>
              <a:t>General FAQs</a:t>
            </a:r>
            <a:r>
              <a:rPr lang="en-US" sz="2400" dirty="0"/>
              <a:t>: </a:t>
            </a:r>
            <a:r>
              <a:rPr lang="en-US" sz="2400" dirty="0">
                <a:hlinkClick r:id="rId4"/>
              </a:rPr>
              <a:t>https://www.doe.mass.edu/covid19/faq/</a:t>
            </a:r>
            <a:r>
              <a:rPr lang="en-US" sz="2400" dirty="0"/>
              <a:t> </a:t>
            </a:r>
          </a:p>
          <a:p>
            <a:pPr lvl="1"/>
            <a:r>
              <a:rPr lang="en-US" sz="2000" dirty="0"/>
              <a:t>Protocols and other reopening FAQs (also sent out in the </a:t>
            </a:r>
            <a:r>
              <a:rPr lang="en-US" sz="2000" dirty="0">
                <a:hlinkClick r:id="rId5"/>
              </a:rPr>
              <a:t>Commissioner’s Weekly Update</a:t>
            </a:r>
            <a:r>
              <a:rPr lang="en-US" sz="2000" dirty="0"/>
              <a:t>)</a:t>
            </a:r>
          </a:p>
        </p:txBody>
      </p:sp>
      <p:sp>
        <p:nvSpPr>
          <p:cNvPr id="4" name="Slide Number Placeholder 3">
            <a:extLst>
              <a:ext uri="{FF2B5EF4-FFF2-40B4-BE49-F238E27FC236}">
                <a16:creationId xmlns:a16="http://schemas.microsoft.com/office/drawing/2014/main" id="{6D9F64AA-C1F3-425B-A69B-8902EE934784}"/>
              </a:ext>
            </a:extLst>
          </p:cNvPr>
          <p:cNvSpPr>
            <a:spLocks noGrp="1"/>
          </p:cNvSpPr>
          <p:nvPr>
            <p:ph type="sldNum" sz="quarter" idx="12"/>
          </p:nvPr>
        </p:nvSpPr>
        <p:spPr/>
        <p:txBody>
          <a:bodyPr/>
          <a:lstStyle/>
          <a:p>
            <a:fld id="{FF27229C-EC7B-4063-A33B-28A5E87E32ED}" type="slidenum">
              <a:rPr lang="zh-CN" altLang="en-US" smtClean="0"/>
              <a:pPr/>
              <a:t>20</a:t>
            </a:fld>
            <a:endParaRPr lang="zh-CN" altLang="en-US" dirty="0"/>
          </a:p>
        </p:txBody>
      </p:sp>
    </p:spTree>
    <p:extLst>
      <p:ext uri="{BB962C8B-B14F-4D97-AF65-F5344CB8AC3E}">
        <p14:creationId xmlns:p14="http://schemas.microsoft.com/office/powerpoint/2010/main" val="883736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B8236-133A-49CD-A2EE-D3C18F72858D}"/>
              </a:ext>
            </a:extLst>
          </p:cNvPr>
          <p:cNvSpPr>
            <a:spLocks noGrp="1"/>
          </p:cNvSpPr>
          <p:nvPr>
            <p:ph type="title"/>
          </p:nvPr>
        </p:nvSpPr>
        <p:spPr/>
        <p:txBody>
          <a:bodyPr/>
          <a:lstStyle/>
          <a:p>
            <a:r>
              <a:rPr lang="en-US"/>
              <a:t>Next steps</a:t>
            </a:r>
          </a:p>
        </p:txBody>
      </p:sp>
      <p:sp>
        <p:nvSpPr>
          <p:cNvPr id="3" name="Content Placeholder 2">
            <a:extLst>
              <a:ext uri="{FF2B5EF4-FFF2-40B4-BE49-F238E27FC236}">
                <a16:creationId xmlns:a16="http://schemas.microsoft.com/office/drawing/2014/main" id="{1DCA7D55-A6A9-4B8C-9C89-CBC070667437}"/>
              </a:ext>
            </a:extLst>
          </p:cNvPr>
          <p:cNvSpPr>
            <a:spLocks noGrp="1"/>
          </p:cNvSpPr>
          <p:nvPr>
            <p:ph idx="1"/>
          </p:nvPr>
        </p:nvSpPr>
        <p:spPr/>
        <p:txBody>
          <a:bodyPr/>
          <a:lstStyle/>
          <a:p>
            <a:pPr marL="285750" indent="-285750">
              <a:buFont typeface="Arial" charset="0"/>
              <a:buChar char="•"/>
            </a:pPr>
            <a:r>
              <a:rPr lang="en-US" sz="2800" b="1">
                <a:cs typeface="Segoe UI"/>
              </a:rPr>
              <a:t>Complete the Authorized School Application and Statement of Assurances</a:t>
            </a:r>
          </a:p>
          <a:p>
            <a:pPr marL="793750" lvl="1" indent="-285750">
              <a:buFont typeface="Arial" charset="0"/>
              <a:buChar char="•"/>
            </a:pPr>
            <a:r>
              <a:rPr lang="en-US" sz="2400">
                <a:cs typeface="Segoe UI"/>
                <a:hlinkClick r:id="rId2"/>
              </a:rPr>
              <a:t>https://survey.alchemer.com/s3/6473918/SY22-Authorized-School-Application-COVID-19-Testing-Program</a:t>
            </a:r>
            <a:r>
              <a:rPr lang="en-US" sz="2400">
                <a:cs typeface="Segoe UI"/>
              </a:rPr>
              <a:t> </a:t>
            </a:r>
          </a:p>
          <a:p>
            <a:pPr marL="285750" indent="-285750">
              <a:buFont typeface="Arial" charset="0"/>
              <a:buChar char="•"/>
            </a:pPr>
            <a:r>
              <a:rPr lang="en-US" sz="2800">
                <a:cs typeface="Segoe UI"/>
              </a:rPr>
              <a:t>If needed, </a:t>
            </a:r>
            <a:r>
              <a:rPr lang="en-US" sz="2800" b="1">
                <a:cs typeface="Segoe UI"/>
              </a:rPr>
              <a:t>request </a:t>
            </a:r>
            <a:r>
              <a:rPr lang="en-US" sz="2800" b="1" err="1">
                <a:cs typeface="Segoe UI"/>
              </a:rPr>
              <a:t>eMed</a:t>
            </a:r>
            <a:r>
              <a:rPr lang="en-US" sz="2800" b="1">
                <a:cs typeface="Segoe UI"/>
              </a:rPr>
              <a:t> at home tests or BinaxNOW through the forms provided by CIC Health.</a:t>
            </a:r>
          </a:p>
          <a:p>
            <a:pPr marL="793750" lvl="1" indent="-285750">
              <a:buFont typeface="Arial" charset="0"/>
              <a:buChar char="•"/>
            </a:pPr>
            <a:r>
              <a:rPr lang="en-US" sz="2400">
                <a:cs typeface="Segoe UI"/>
              </a:rPr>
              <a:t>The BinaxNOW order form can be found here: </a:t>
            </a:r>
            <a:r>
              <a:rPr lang="en-US">
                <a:cs typeface="Segoe UI"/>
                <a:hlinkClick r:id="rId3"/>
              </a:rPr>
              <a:t>BinaxNOW </a:t>
            </a:r>
            <a:r>
              <a:rPr lang="en-US" u="sng">
                <a:solidFill>
                  <a:srgbClr val="0000FF"/>
                </a:solidFill>
                <a:effectLst/>
                <a:latin typeface="Calibri" panose="020F0502020204030204" pitchFamily="34" charset="0"/>
                <a:ea typeface="Calibri" panose="020F0502020204030204" pitchFamily="34" charset="0"/>
                <a:hlinkClick r:id="rId3"/>
              </a:rPr>
              <a:t>Order Form</a:t>
            </a:r>
            <a:endParaRPr lang="en-US">
              <a:cs typeface="Segoe UI"/>
            </a:endParaRPr>
          </a:p>
          <a:p>
            <a:pPr marL="793750" lvl="1" indent="-285750">
              <a:buFont typeface="Arial" charset="0"/>
              <a:buChar char="•"/>
            </a:pPr>
            <a:r>
              <a:rPr lang="en-US" sz="2400">
                <a:cs typeface="Segoe UI"/>
              </a:rPr>
              <a:t>The </a:t>
            </a:r>
            <a:r>
              <a:rPr lang="en-US" sz="2400" err="1">
                <a:cs typeface="Segoe UI"/>
              </a:rPr>
              <a:t>eMed</a:t>
            </a:r>
            <a:r>
              <a:rPr lang="en-US" sz="2400">
                <a:cs typeface="Segoe UI"/>
              </a:rPr>
              <a:t> form will be can be found here: </a:t>
            </a:r>
            <a:r>
              <a:rPr lang="en-US" err="1">
                <a:cs typeface="Segoe UI"/>
                <a:hlinkClick r:id="rId4"/>
              </a:rPr>
              <a:t>eMed</a:t>
            </a:r>
            <a:r>
              <a:rPr lang="en-US">
                <a:cs typeface="Segoe UI"/>
                <a:hlinkClick r:id="rId4"/>
              </a:rPr>
              <a:t> Order Form</a:t>
            </a:r>
            <a:endParaRPr lang="en-US" sz="2400">
              <a:cs typeface="Segoe UI"/>
            </a:endParaRPr>
          </a:p>
        </p:txBody>
      </p:sp>
    </p:spTree>
    <p:extLst>
      <p:ext uri="{BB962C8B-B14F-4D97-AF65-F5344CB8AC3E}">
        <p14:creationId xmlns:p14="http://schemas.microsoft.com/office/powerpoint/2010/main" val="2533944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13062-01D7-4D11-A0A0-53164B0AF362}"/>
              </a:ext>
            </a:extLst>
          </p:cNvPr>
          <p:cNvSpPr>
            <a:spLocks noGrp="1"/>
          </p:cNvSpPr>
          <p:nvPr>
            <p:ph type="title"/>
          </p:nvPr>
        </p:nvSpPr>
        <p:spPr/>
        <p:txBody>
          <a:bodyPr/>
          <a:lstStyle/>
          <a:p>
            <a:r>
              <a:rPr lang="en-US"/>
              <a:t>Have a question? Need help?</a:t>
            </a:r>
          </a:p>
        </p:txBody>
      </p:sp>
      <p:sp>
        <p:nvSpPr>
          <p:cNvPr id="3" name="Content Placeholder 2">
            <a:extLst>
              <a:ext uri="{FF2B5EF4-FFF2-40B4-BE49-F238E27FC236}">
                <a16:creationId xmlns:a16="http://schemas.microsoft.com/office/drawing/2014/main" id="{1FFC714F-047A-4C99-B028-A648C20328D9}"/>
              </a:ext>
            </a:extLst>
          </p:cNvPr>
          <p:cNvSpPr>
            <a:spLocks noGrp="1"/>
          </p:cNvSpPr>
          <p:nvPr>
            <p:ph idx="1"/>
          </p:nvPr>
        </p:nvSpPr>
        <p:spPr/>
        <p:txBody>
          <a:bodyPr vert="horz" lIns="91440" tIns="45720" rIns="91440" bIns="45720" rtlCol="0" anchor="t">
            <a:noAutofit/>
          </a:bodyPr>
          <a:lstStyle/>
          <a:p>
            <a:r>
              <a:rPr lang="en-US">
                <a:latin typeface="Segoe UI"/>
                <a:cs typeface="Segoe UI"/>
              </a:rPr>
              <a:t>Here’s how to get in touch:</a:t>
            </a:r>
          </a:p>
          <a:p>
            <a:pPr lvl="1"/>
            <a:r>
              <a:rPr lang="en-US" b="1">
                <a:latin typeface="Segoe UI"/>
                <a:cs typeface="Segoe UI"/>
              </a:rPr>
              <a:t>First, contact your Program Coordinator</a:t>
            </a:r>
          </a:p>
          <a:p>
            <a:pPr lvl="2"/>
            <a:r>
              <a:rPr lang="en-US" sz="2000">
                <a:latin typeface="Segoe UI"/>
                <a:cs typeface="Segoe UI"/>
              </a:rPr>
              <a:t>They are your best first line of defense. </a:t>
            </a:r>
          </a:p>
          <a:p>
            <a:pPr lvl="1"/>
            <a:r>
              <a:rPr lang="en-US" b="1">
                <a:latin typeface="Segoe UI"/>
                <a:cs typeface="Segoe UI"/>
              </a:rPr>
              <a:t>If you don’t hear back, contact CIC support</a:t>
            </a:r>
          </a:p>
          <a:p>
            <a:pPr lvl="2"/>
            <a:r>
              <a:rPr lang="en-US" sz="2000">
                <a:latin typeface="Segoe UI"/>
                <a:cs typeface="Segoe UI"/>
                <a:hlinkClick r:id="rId2"/>
              </a:rPr>
              <a:t>support@cic-health.com</a:t>
            </a:r>
            <a:r>
              <a:rPr lang="en-US" sz="2000">
                <a:latin typeface="Segoe UI"/>
                <a:cs typeface="Segoe UI"/>
              </a:rPr>
              <a:t> </a:t>
            </a:r>
            <a:endParaRPr lang="en-US" sz="2000" i="1">
              <a:highlight>
                <a:srgbClr val="FFFF00"/>
              </a:highlight>
              <a:latin typeface="Segoe UI"/>
              <a:cs typeface="Segoe UI"/>
            </a:endParaRPr>
          </a:p>
          <a:p>
            <a:pPr lvl="2"/>
            <a:r>
              <a:rPr lang="en-US" sz="2000">
                <a:latin typeface="Segoe UI"/>
                <a:cs typeface="Segoe UI"/>
              </a:rPr>
              <a:t>Please allow a few hours for a response during the next few weeks</a:t>
            </a:r>
          </a:p>
          <a:p>
            <a:pPr lvl="1"/>
            <a:r>
              <a:rPr lang="en-US" b="1">
                <a:latin typeface="Segoe UI"/>
                <a:cs typeface="Segoe UI"/>
              </a:rPr>
              <a:t>Still don’t have what you need? Send us a note!</a:t>
            </a:r>
          </a:p>
          <a:p>
            <a:pPr lvl="2"/>
            <a:r>
              <a:rPr lang="en-US" sz="2000">
                <a:latin typeface="Segoe UI"/>
                <a:cs typeface="Segoe UI"/>
              </a:rPr>
              <a:t>DESE: </a:t>
            </a:r>
            <a:r>
              <a:rPr lang="en-US" sz="2000">
                <a:latin typeface="Segoe UI"/>
                <a:cs typeface="Segoe UI"/>
                <a:hlinkClick r:id="rId3"/>
              </a:rPr>
              <a:t>k12covid19testing@mass.gov</a:t>
            </a:r>
            <a:r>
              <a:rPr lang="en-US" sz="2000">
                <a:latin typeface="Segoe UI"/>
                <a:cs typeface="Segoe UI"/>
              </a:rPr>
              <a:t>  </a:t>
            </a:r>
            <a:endParaRPr lang="en-US" sz="2000"/>
          </a:p>
          <a:p>
            <a:pPr lvl="2"/>
            <a:r>
              <a:rPr lang="en-US" sz="2000">
                <a:latin typeface="Segoe UI"/>
                <a:cs typeface="Segoe UI"/>
              </a:rPr>
              <a:t>Shah Foundation:</a:t>
            </a:r>
            <a:r>
              <a:rPr lang="en-US" sz="2000" b="1">
                <a:latin typeface="Segoe UI"/>
                <a:cs typeface="Segoe UI"/>
              </a:rPr>
              <a:t> </a:t>
            </a:r>
            <a:r>
              <a:rPr lang="en-US" sz="2000">
                <a:latin typeface="Segoe UI"/>
                <a:cs typeface="Segoe UI"/>
                <a:hlinkClick r:id="rId4"/>
              </a:rPr>
              <a:t>CovidEdTesting@ShahFoundation.org</a:t>
            </a:r>
            <a:endParaRPr lang="en-US" sz="2000">
              <a:latin typeface="Segoe UI"/>
              <a:cs typeface="Segoe UI"/>
            </a:endParaRPr>
          </a:p>
          <a:p>
            <a:endParaRPr lang="en-US"/>
          </a:p>
        </p:txBody>
      </p:sp>
      <p:sp>
        <p:nvSpPr>
          <p:cNvPr id="4" name="Slide Number Placeholder 3">
            <a:extLst>
              <a:ext uri="{FF2B5EF4-FFF2-40B4-BE49-F238E27FC236}">
                <a16:creationId xmlns:a16="http://schemas.microsoft.com/office/drawing/2014/main" id="{81DCEC29-AC5A-405B-AF9F-F9CB0836661C}"/>
              </a:ext>
            </a:extLst>
          </p:cNvPr>
          <p:cNvSpPr>
            <a:spLocks noGrp="1"/>
          </p:cNvSpPr>
          <p:nvPr>
            <p:ph type="sldNum" sz="quarter" idx="12"/>
          </p:nvPr>
        </p:nvSpPr>
        <p:spPr/>
        <p:txBody>
          <a:bodyPr/>
          <a:lstStyle/>
          <a:p>
            <a:fld id="{FF27229C-EC7B-4063-A33B-28A5E87E32ED}" type="slidenum">
              <a:rPr lang="zh-CN" altLang="en-US" smtClean="0"/>
              <a:pPr/>
              <a:t>22</a:t>
            </a:fld>
            <a:endParaRPr lang="zh-CN" altLang="en-US"/>
          </a:p>
        </p:txBody>
      </p:sp>
      <p:sp>
        <p:nvSpPr>
          <p:cNvPr id="5" name="Rectangle 4">
            <a:extLst>
              <a:ext uri="{FF2B5EF4-FFF2-40B4-BE49-F238E27FC236}">
                <a16:creationId xmlns:a16="http://schemas.microsoft.com/office/drawing/2014/main" id="{56F965E9-5B12-47E4-BA02-3D61DF85D28B}"/>
              </a:ext>
            </a:extLst>
          </p:cNvPr>
          <p:cNvSpPr/>
          <p:nvPr/>
        </p:nvSpPr>
        <p:spPr>
          <a:xfrm>
            <a:off x="8777980" y="4351883"/>
            <a:ext cx="3160735" cy="179839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Please note</a:t>
            </a:r>
            <a:r>
              <a:rPr lang="en-US" b="1">
                <a:solidFill>
                  <a:prstClr val="black"/>
                </a:solidFill>
                <a:latin typeface="Calibri" panose="020F0502020204030204"/>
              </a:rPr>
              <a:t>:</a:t>
            </a: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If you need help, please reach out as early as possible. All teams are experiencing a high volume and the sooner we hear from you the better. </a:t>
            </a:r>
          </a:p>
        </p:txBody>
      </p:sp>
    </p:spTree>
    <p:extLst>
      <p:ext uri="{BB962C8B-B14F-4D97-AF65-F5344CB8AC3E}">
        <p14:creationId xmlns:p14="http://schemas.microsoft.com/office/powerpoint/2010/main" val="238321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FB653-5C46-4F93-854E-7FA6C651B182}"/>
              </a:ext>
            </a:extLst>
          </p:cNvPr>
          <p:cNvSpPr>
            <a:spLocks noGrp="1"/>
          </p:cNvSpPr>
          <p:nvPr>
            <p:ph type="title"/>
          </p:nvPr>
        </p:nvSpPr>
        <p:spPr/>
        <p:txBody>
          <a:bodyPr/>
          <a:lstStyle/>
          <a:p>
            <a:r>
              <a:rPr lang="en-US"/>
              <a:t>Next Week</a:t>
            </a:r>
          </a:p>
        </p:txBody>
      </p:sp>
      <p:sp>
        <p:nvSpPr>
          <p:cNvPr id="3" name="Content Placeholder 2">
            <a:extLst>
              <a:ext uri="{FF2B5EF4-FFF2-40B4-BE49-F238E27FC236}">
                <a16:creationId xmlns:a16="http://schemas.microsoft.com/office/drawing/2014/main" id="{05BEEBB0-5D47-41EE-AE4F-D1FB4E146CE6}"/>
              </a:ext>
            </a:extLst>
          </p:cNvPr>
          <p:cNvSpPr>
            <a:spLocks noGrp="1"/>
          </p:cNvSpPr>
          <p:nvPr>
            <p:ph idx="1"/>
          </p:nvPr>
        </p:nvSpPr>
        <p:spPr/>
        <p:txBody>
          <a:bodyPr/>
          <a:lstStyle/>
          <a:p>
            <a:r>
              <a:rPr lang="en-US"/>
              <a:t>Likely update on involving Out-of-School-Time Programs in Test and Stay</a:t>
            </a:r>
          </a:p>
          <a:p>
            <a:r>
              <a:rPr lang="en-US"/>
              <a:t>Webinar likely to be announced on Monday</a:t>
            </a:r>
          </a:p>
          <a:p>
            <a:r>
              <a:rPr lang="en-US"/>
              <a:t>Consider having OST program coordinator join you for that meeting</a:t>
            </a:r>
          </a:p>
        </p:txBody>
      </p:sp>
      <p:sp>
        <p:nvSpPr>
          <p:cNvPr id="4" name="Slide Number Placeholder 3">
            <a:extLst>
              <a:ext uri="{FF2B5EF4-FFF2-40B4-BE49-F238E27FC236}">
                <a16:creationId xmlns:a16="http://schemas.microsoft.com/office/drawing/2014/main" id="{F1060CDA-BAFE-44A0-A4EC-322FC0D45A55}"/>
              </a:ext>
            </a:extLst>
          </p:cNvPr>
          <p:cNvSpPr>
            <a:spLocks noGrp="1"/>
          </p:cNvSpPr>
          <p:nvPr>
            <p:ph type="sldNum" sz="quarter" idx="12"/>
          </p:nvPr>
        </p:nvSpPr>
        <p:spPr/>
        <p:txBody>
          <a:bodyPr/>
          <a:lstStyle/>
          <a:p>
            <a:fld id="{FF27229C-EC7B-4063-A33B-28A5E87E32ED}" type="slidenum">
              <a:rPr lang="zh-CN" altLang="en-US" smtClean="0"/>
              <a:pPr/>
              <a:t>23</a:t>
            </a:fld>
            <a:endParaRPr lang="zh-CN" altLang="en-US"/>
          </a:p>
        </p:txBody>
      </p:sp>
    </p:spTree>
    <p:extLst>
      <p:ext uri="{BB962C8B-B14F-4D97-AF65-F5344CB8AC3E}">
        <p14:creationId xmlns:p14="http://schemas.microsoft.com/office/powerpoint/2010/main" val="1041353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descr="Recap of Pooled Testing Program"/>
          <p:cNvGrpSpPr/>
          <p:nvPr/>
        </p:nvGrpSpPr>
        <p:grpSpPr>
          <a:xfrm>
            <a:off x="3061062" y="485289"/>
            <a:ext cx="8839199" cy="809458"/>
            <a:chOff x="3061064" y="188784"/>
            <a:chExt cx="8839199" cy="809458"/>
          </a:xfrm>
        </p:grpSpPr>
        <p:sp>
          <p:nvSpPr>
            <p:cNvPr id="8" name="矩形 7">
              <a:extLst>
                <a:ext uri="{FF2B5EF4-FFF2-40B4-BE49-F238E27FC236}">
                  <a16:creationId xmlns:a16="http://schemas.microsoft.com/office/drawing/2014/main" id="{C0795994-20AF-4E22-89F5-60153C5543DF}"/>
                </a:ext>
              </a:extLst>
            </p:cNvPr>
            <p:cNvSpPr/>
            <p:nvPr/>
          </p:nvSpPr>
          <p:spPr>
            <a:xfrm>
              <a:off x="3061064" y="188784"/>
              <a:ext cx="809458" cy="809458"/>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mj-lt"/>
                  <a:cs typeface="Segoe SemiBold" panose="020B0703040204020203" pitchFamily="34" charset="0"/>
                </a:rPr>
                <a:t>01</a:t>
              </a:r>
              <a:endParaRPr lang="zh-CN" altLang="en-US" sz="3200">
                <a:latin typeface="+mj-lt"/>
                <a:cs typeface="Segoe SemiBold" panose="020B0703040204020203" pitchFamily="34" charset="0"/>
              </a:endParaRPr>
            </a:p>
          </p:txBody>
        </p:sp>
        <p:sp>
          <p:nvSpPr>
            <p:cNvPr id="9" name="文本框 8">
              <a:extLst>
                <a:ext uri="{FF2B5EF4-FFF2-40B4-BE49-F238E27FC236}">
                  <a16:creationId xmlns:a16="http://schemas.microsoft.com/office/drawing/2014/main" id="{73115394-DBAC-4972-899F-89A1E17FA883}"/>
                </a:ext>
              </a:extLst>
            </p:cNvPr>
            <p:cNvSpPr txBox="1"/>
            <p:nvPr/>
          </p:nvSpPr>
          <p:spPr>
            <a:xfrm>
              <a:off x="3918853" y="188784"/>
              <a:ext cx="7981410" cy="809458"/>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200">
                  <a:solidFill>
                    <a:schemeClr val="accent1">
                      <a:lumMod val="50000"/>
                    </a:schemeClr>
                  </a:solidFill>
                  <a:latin typeface="+mj-lt"/>
                  <a:cs typeface="Arial"/>
                </a:rPr>
                <a:t>Recommendations for alleviating staffing constraints</a:t>
              </a:r>
              <a:endParaRPr lang="zh-CN" altLang="en-US" sz="3200">
                <a:solidFill>
                  <a:schemeClr val="accent1">
                    <a:lumMod val="50000"/>
                  </a:schemeClr>
                </a:solidFill>
                <a:latin typeface="+mj-lt"/>
                <a:cs typeface="Arial"/>
              </a:endParaRPr>
            </a:p>
          </p:txBody>
        </p:sp>
      </p:grpSp>
      <p:grpSp>
        <p:nvGrpSpPr>
          <p:cNvPr id="21" name="Group 20" descr="District Responsibilities"/>
          <p:cNvGrpSpPr/>
          <p:nvPr/>
        </p:nvGrpSpPr>
        <p:grpSpPr>
          <a:xfrm>
            <a:off x="3061062" y="2562135"/>
            <a:ext cx="8839200" cy="809459"/>
            <a:chOff x="3061063" y="1873080"/>
            <a:chExt cx="8839200" cy="809459"/>
          </a:xfrm>
        </p:grpSpPr>
        <p:sp>
          <p:nvSpPr>
            <p:cNvPr id="10" name="矩形 9">
              <a:extLst>
                <a:ext uri="{FF2B5EF4-FFF2-40B4-BE49-F238E27FC236}">
                  <a16:creationId xmlns:a16="http://schemas.microsoft.com/office/drawing/2014/main" id="{8F780B69-F97B-4D0D-8F5F-78444E7DF0F0}"/>
                </a:ext>
              </a:extLst>
            </p:cNvPr>
            <p:cNvSpPr/>
            <p:nvPr/>
          </p:nvSpPr>
          <p:spPr>
            <a:xfrm>
              <a:off x="3061063" y="1873080"/>
              <a:ext cx="809459" cy="809459"/>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mj-lt"/>
                  <a:cs typeface="Segoe SemiBold" panose="020B0703040204020203" pitchFamily="34" charset="0"/>
                </a:rPr>
                <a:t>03</a:t>
              </a:r>
              <a:endParaRPr lang="zh-CN" altLang="en-US" sz="3200">
                <a:latin typeface="+mj-lt"/>
                <a:cs typeface="Segoe SemiBold" panose="020B0703040204020203" pitchFamily="34" charset="0"/>
              </a:endParaRPr>
            </a:p>
          </p:txBody>
        </p:sp>
        <p:sp>
          <p:nvSpPr>
            <p:cNvPr id="11" name="文本框 10">
              <a:extLst>
                <a:ext uri="{FF2B5EF4-FFF2-40B4-BE49-F238E27FC236}">
                  <a16:creationId xmlns:a16="http://schemas.microsoft.com/office/drawing/2014/main" id="{EBB88417-3982-47EE-8B46-D25117B6C604}"/>
                </a:ext>
              </a:extLst>
            </p:cNvPr>
            <p:cNvSpPr txBox="1"/>
            <p:nvPr/>
          </p:nvSpPr>
          <p:spPr>
            <a:xfrm>
              <a:off x="3918853" y="1873080"/>
              <a:ext cx="7981410" cy="809459"/>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200">
                  <a:solidFill>
                    <a:schemeClr val="accent1">
                      <a:lumMod val="50000"/>
                    </a:schemeClr>
                  </a:solidFill>
                  <a:latin typeface="+mj-lt"/>
                  <a:cs typeface="Arial" panose="020B0604020202020204" pitchFamily="34" charset="0"/>
                </a:rPr>
                <a:t>Shah Family Foundation resources</a:t>
              </a:r>
            </a:p>
          </p:txBody>
        </p:sp>
      </p:grpSp>
      <p:grpSp>
        <p:nvGrpSpPr>
          <p:cNvPr id="24" name="Group 23" descr="Next Steps"/>
          <p:cNvGrpSpPr/>
          <p:nvPr/>
        </p:nvGrpSpPr>
        <p:grpSpPr>
          <a:xfrm>
            <a:off x="3061059" y="3600559"/>
            <a:ext cx="8839202" cy="809459"/>
            <a:chOff x="3063333" y="5566136"/>
            <a:chExt cx="8839202" cy="809459"/>
          </a:xfrm>
        </p:grpSpPr>
        <p:sp>
          <p:nvSpPr>
            <p:cNvPr id="16" name="矩形 13">
              <a:extLst>
                <a:ext uri="{FF2B5EF4-FFF2-40B4-BE49-F238E27FC236}">
                  <a16:creationId xmlns:a16="http://schemas.microsoft.com/office/drawing/2014/main" id="{DF81D714-3905-427B-B5F8-783DEB3D0A2D}"/>
                </a:ext>
              </a:extLst>
            </p:cNvPr>
            <p:cNvSpPr/>
            <p:nvPr/>
          </p:nvSpPr>
          <p:spPr>
            <a:xfrm>
              <a:off x="3063333" y="5566136"/>
              <a:ext cx="809459" cy="809459"/>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mj-lt"/>
                  <a:cs typeface="Segoe SemiBold" panose="020B0703040204020203" pitchFamily="34" charset="0"/>
                </a:rPr>
                <a:t>04</a:t>
              </a:r>
              <a:endParaRPr lang="zh-CN" altLang="en-US" sz="3200">
                <a:latin typeface="+mj-lt"/>
                <a:cs typeface="Segoe SemiBold" panose="020B0703040204020203" pitchFamily="34" charset="0"/>
              </a:endParaRPr>
            </a:p>
          </p:txBody>
        </p:sp>
        <p:sp>
          <p:nvSpPr>
            <p:cNvPr id="17" name="文本框 14">
              <a:extLst>
                <a:ext uri="{FF2B5EF4-FFF2-40B4-BE49-F238E27FC236}">
                  <a16:creationId xmlns:a16="http://schemas.microsoft.com/office/drawing/2014/main" id="{9440FE6B-2417-4F54-8A87-259875C67EB3}"/>
                </a:ext>
              </a:extLst>
            </p:cNvPr>
            <p:cNvSpPr txBox="1"/>
            <p:nvPr/>
          </p:nvSpPr>
          <p:spPr>
            <a:xfrm>
              <a:off x="3921125" y="5616923"/>
              <a:ext cx="7981410" cy="758672"/>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200">
                  <a:solidFill>
                    <a:schemeClr val="accent1">
                      <a:lumMod val="50000"/>
                    </a:schemeClr>
                  </a:solidFill>
                  <a:latin typeface="+mj-lt"/>
                  <a:ea typeface="Segoe UI Black"/>
                  <a:cs typeface="Arial"/>
                </a:rPr>
                <a:t>Next Steps</a:t>
              </a:r>
              <a:endParaRPr lang="en-US" altLang="zh-CN" sz="3200">
                <a:solidFill>
                  <a:schemeClr val="accent1">
                    <a:lumMod val="50000"/>
                  </a:schemeClr>
                </a:solidFill>
                <a:latin typeface="+mj-lt"/>
                <a:cs typeface="Arial" panose="020B0604020202020204" pitchFamily="34" charset="0"/>
              </a:endParaRPr>
            </a:p>
          </p:txBody>
        </p:sp>
      </p:grpSp>
      <p:sp>
        <p:nvSpPr>
          <p:cNvPr id="2" name="Title 1">
            <a:extLst>
              <a:ext uri="{FF2B5EF4-FFF2-40B4-BE49-F238E27FC236}">
                <a16:creationId xmlns:a16="http://schemas.microsoft.com/office/drawing/2014/main" id="{C10B6439-896A-4327-BA37-401DCC59F3AC}"/>
              </a:ext>
            </a:extLst>
          </p:cNvPr>
          <p:cNvSpPr>
            <a:spLocks noGrp="1"/>
          </p:cNvSpPr>
          <p:nvPr>
            <p:ph type="title" idx="4294967295"/>
          </p:nvPr>
        </p:nvSpPr>
        <p:spPr>
          <a:xfrm>
            <a:off x="290620" y="2832511"/>
            <a:ext cx="2526792" cy="1325563"/>
          </a:xfrm>
        </p:spPr>
        <p:txBody>
          <a:bodyPr/>
          <a:lstStyle/>
          <a:p>
            <a:pPr rtl="0" eaLnBrk="1" latinLnBrk="0" hangingPunct="1"/>
            <a:r>
              <a:rPr lang="en-US" sz="3200" kern="1200">
                <a:solidFill>
                  <a:srgbClr val="FFFFFF"/>
                </a:solidFill>
                <a:effectLst/>
                <a:latin typeface="Segoe SemiBold" panose="020B0703040204020203"/>
                <a:ea typeface="Segoe UI Black" panose="020B0A02040204020203" pitchFamily="34" charset="0"/>
                <a:cs typeface="Segoe SemiBold" panose="020B0703040204020203"/>
              </a:rPr>
              <a:t>CONTENTS</a:t>
            </a:r>
            <a:endParaRPr lang="en-US">
              <a:effectLst/>
            </a:endParaRPr>
          </a:p>
        </p:txBody>
      </p:sp>
      <p:grpSp>
        <p:nvGrpSpPr>
          <p:cNvPr id="12" name="Group 11" descr="Recap of Pooled Testing Program">
            <a:extLst>
              <a:ext uri="{FF2B5EF4-FFF2-40B4-BE49-F238E27FC236}">
                <a16:creationId xmlns:a16="http://schemas.microsoft.com/office/drawing/2014/main" id="{8B0A0A73-6CFB-4308-8ACC-4CA8F8A3F7BE}"/>
              </a:ext>
            </a:extLst>
          </p:cNvPr>
          <p:cNvGrpSpPr/>
          <p:nvPr/>
        </p:nvGrpSpPr>
        <p:grpSpPr>
          <a:xfrm>
            <a:off x="3061062" y="1523712"/>
            <a:ext cx="8839199" cy="809458"/>
            <a:chOff x="3061064" y="188784"/>
            <a:chExt cx="8839199" cy="809458"/>
          </a:xfrm>
        </p:grpSpPr>
        <p:sp>
          <p:nvSpPr>
            <p:cNvPr id="13" name="矩形 7">
              <a:extLst>
                <a:ext uri="{FF2B5EF4-FFF2-40B4-BE49-F238E27FC236}">
                  <a16:creationId xmlns:a16="http://schemas.microsoft.com/office/drawing/2014/main" id="{78100357-6D62-4EA8-9540-D45BE9FE7C94}"/>
                </a:ext>
              </a:extLst>
            </p:cNvPr>
            <p:cNvSpPr/>
            <p:nvPr/>
          </p:nvSpPr>
          <p:spPr>
            <a:xfrm>
              <a:off x="3061064" y="188784"/>
              <a:ext cx="809458" cy="809458"/>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mj-lt"/>
                  <a:cs typeface="Segoe SemiBold" panose="020B0703040204020203" pitchFamily="34" charset="0"/>
                </a:rPr>
                <a:t>02</a:t>
              </a:r>
              <a:endParaRPr lang="zh-CN" altLang="en-US" sz="3200">
                <a:latin typeface="+mj-lt"/>
                <a:cs typeface="Segoe SemiBold" panose="020B0703040204020203" pitchFamily="34" charset="0"/>
              </a:endParaRPr>
            </a:p>
          </p:txBody>
        </p:sp>
        <p:sp>
          <p:nvSpPr>
            <p:cNvPr id="14" name="文本框 8">
              <a:extLst>
                <a:ext uri="{FF2B5EF4-FFF2-40B4-BE49-F238E27FC236}">
                  <a16:creationId xmlns:a16="http://schemas.microsoft.com/office/drawing/2014/main" id="{6E4E106C-9893-4094-9BAF-0AA862CAAFE8}"/>
                </a:ext>
              </a:extLst>
            </p:cNvPr>
            <p:cNvSpPr txBox="1"/>
            <p:nvPr/>
          </p:nvSpPr>
          <p:spPr>
            <a:xfrm>
              <a:off x="3918853" y="188784"/>
              <a:ext cx="7981410" cy="809458"/>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200">
                  <a:solidFill>
                    <a:schemeClr val="accent1">
                      <a:lumMod val="50000"/>
                    </a:schemeClr>
                  </a:solidFill>
                  <a:latin typeface="+mj-lt"/>
                  <a:ea typeface="Segoe UI Black"/>
                  <a:cs typeface="Arial"/>
                </a:rPr>
                <a:t>Extension of the DESE mask requirement and key reminders on close contacts</a:t>
              </a:r>
              <a:endParaRPr lang="en-US" altLang="zh-CN" sz="3200">
                <a:solidFill>
                  <a:schemeClr val="accent1">
                    <a:lumMod val="50000"/>
                  </a:schemeClr>
                </a:solidFill>
                <a:latin typeface="+mj-lt"/>
                <a:cs typeface="Arial"/>
              </a:endParaRPr>
            </a:p>
          </p:txBody>
        </p:sp>
      </p:grpSp>
    </p:spTree>
    <p:extLst>
      <p:ext uri="{BB962C8B-B14F-4D97-AF65-F5344CB8AC3E}">
        <p14:creationId xmlns:p14="http://schemas.microsoft.com/office/powerpoint/2010/main" val="776713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a:solidFill>
                  <a:schemeClr val="bg1"/>
                </a:solidFill>
                <a:latin typeface="Segoe SemiBold" panose="020B0703040204020203" pitchFamily="34" charset="0"/>
                <a:cs typeface="Segoe SemiBold" panose="020B0703040204020203" pitchFamily="34" charset="0"/>
              </a:rPr>
              <a:t>01</a:t>
            </a:r>
            <a:endParaRPr lang="zh-CN" altLang="en-US" sz="6000">
              <a:solidFill>
                <a:schemeClr val="bg1"/>
              </a:solidFill>
              <a:latin typeface="Segoe SemiBold" panose="020B0703040204020203" pitchFamily="34" charset="0"/>
              <a:cs typeface="Segoe SemiBold" panose="020B0703040204020203" pitchFamily="34" charset="0"/>
            </a:endParaRPr>
          </a:p>
        </p:txBody>
      </p:sp>
      <p:sp>
        <p:nvSpPr>
          <p:cNvPr id="3" name="文本框 2" descr="Recap of Pooled Testing Program">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zh-CN" altLang="en-US" sz="4000">
              <a:solidFill>
                <a:schemeClr val="accent1">
                  <a:lumMod val="50000"/>
                </a:schemeClr>
              </a:solidFill>
            </a:endParaRPr>
          </a:p>
        </p:txBody>
      </p:sp>
      <p:sp>
        <p:nvSpPr>
          <p:cNvPr id="5" name="Title 4">
            <a:extLst>
              <a:ext uri="{FF2B5EF4-FFF2-40B4-BE49-F238E27FC236}">
                <a16:creationId xmlns:a16="http://schemas.microsoft.com/office/drawing/2014/main" id="{9AD0AFD2-1B95-417A-8608-AD39EE5AF1E1}"/>
              </a:ext>
            </a:extLst>
          </p:cNvPr>
          <p:cNvSpPr>
            <a:spLocks noGrp="1"/>
          </p:cNvSpPr>
          <p:nvPr>
            <p:ph type="title" idx="4294967295"/>
          </p:nvPr>
        </p:nvSpPr>
        <p:spPr>
          <a:xfrm>
            <a:off x="2390776" y="2329211"/>
            <a:ext cx="8257032" cy="1325563"/>
          </a:xfrm>
        </p:spPr>
        <p:txBody>
          <a:bodyPr/>
          <a:lstStyle/>
          <a:p>
            <a:r>
              <a:rPr lang="en-US" altLang="zh-CN" sz="4000">
                <a:solidFill>
                  <a:schemeClr val="accent1">
                    <a:lumMod val="50000"/>
                  </a:schemeClr>
                </a:solidFill>
                <a:latin typeface="+mj-lt"/>
                <a:cs typeface="Arial"/>
              </a:rPr>
              <a:t>Recommendations for alleviating staffing constraints</a:t>
            </a:r>
            <a:endParaRPr lang="zh-CN" altLang="en-US" sz="4000">
              <a:solidFill>
                <a:schemeClr val="accent1">
                  <a:lumMod val="50000"/>
                </a:schemeClr>
              </a:solidFill>
              <a:latin typeface="+mj-lt"/>
              <a:cs typeface="Arial"/>
            </a:endParaRPr>
          </a:p>
        </p:txBody>
      </p:sp>
    </p:spTree>
    <p:extLst>
      <p:ext uri="{BB962C8B-B14F-4D97-AF65-F5344CB8AC3E}">
        <p14:creationId xmlns:p14="http://schemas.microsoft.com/office/powerpoint/2010/main" val="1350330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23408-B1B2-478D-954A-03AD9A2A4EFA}"/>
              </a:ext>
            </a:extLst>
          </p:cNvPr>
          <p:cNvSpPr>
            <a:spLocks noGrp="1"/>
          </p:cNvSpPr>
          <p:nvPr>
            <p:ph type="title"/>
          </p:nvPr>
        </p:nvSpPr>
        <p:spPr/>
        <p:txBody>
          <a:bodyPr/>
          <a:lstStyle/>
          <a:p>
            <a:r>
              <a:rPr lang="en-US"/>
              <a:t>Staffing solutions</a:t>
            </a:r>
          </a:p>
        </p:txBody>
      </p:sp>
      <p:sp>
        <p:nvSpPr>
          <p:cNvPr id="4" name="Content Placeholder 3">
            <a:extLst>
              <a:ext uri="{FF2B5EF4-FFF2-40B4-BE49-F238E27FC236}">
                <a16:creationId xmlns:a16="http://schemas.microsoft.com/office/drawing/2014/main" id="{7EFF71F0-83F9-4F99-918A-9126BD4E4852}"/>
              </a:ext>
            </a:extLst>
          </p:cNvPr>
          <p:cNvSpPr>
            <a:spLocks noGrp="1"/>
          </p:cNvSpPr>
          <p:nvPr>
            <p:ph idx="1"/>
          </p:nvPr>
        </p:nvSpPr>
        <p:spPr/>
        <p:txBody>
          <a:bodyPr vert="horz" lIns="91440" tIns="45720" rIns="91440" bIns="45720" rtlCol="0" anchor="t">
            <a:noAutofit/>
          </a:bodyPr>
          <a:lstStyle/>
          <a:p>
            <a:r>
              <a:rPr lang="en-US" sz="2800" dirty="0"/>
              <a:t>We understand that on-site staffing support </a:t>
            </a:r>
            <a:r>
              <a:rPr lang="en-US" sz="2800" b="1" dirty="0"/>
              <a:t>has been slow to materialize for many districts. </a:t>
            </a:r>
          </a:p>
          <a:p>
            <a:r>
              <a:rPr lang="en-US" sz="2800" dirty="0"/>
              <a:t>All parties – CIC Health, DESE, and EHS – are actively working to fill the on-site support gap for all districts.</a:t>
            </a:r>
          </a:p>
          <a:p>
            <a:r>
              <a:rPr lang="en-US" sz="2800" dirty="0">
                <a:latin typeface="Segoe UI"/>
                <a:cs typeface="Segoe UI"/>
              </a:rPr>
              <a:t>Aggressively adding more partners to </a:t>
            </a:r>
            <a:r>
              <a:rPr lang="en-US" sz="2800" b="1" dirty="0">
                <a:latin typeface="Segoe UI"/>
                <a:cs typeface="Segoe UI"/>
              </a:rPr>
              <a:t>double the number of subcontractors</a:t>
            </a:r>
            <a:r>
              <a:rPr lang="en-US" sz="2800" dirty="0">
                <a:latin typeface="Segoe UI"/>
                <a:cs typeface="Segoe UI"/>
              </a:rPr>
              <a:t>. </a:t>
            </a:r>
            <a:endParaRPr lang="en-US" sz="2800" b="1" dirty="0">
              <a:latin typeface="Segoe UI"/>
              <a:cs typeface="Segoe UI"/>
            </a:endParaRPr>
          </a:p>
          <a:p>
            <a:r>
              <a:rPr lang="en-US" sz="2800" dirty="0"/>
              <a:t>If you are struggling with the launch of your testing program, </a:t>
            </a:r>
            <a:r>
              <a:rPr lang="en-US" sz="2800" b="1" dirty="0"/>
              <a:t>please reach out to </a:t>
            </a:r>
            <a:r>
              <a:rPr lang="en-US" sz="2800" b="1" dirty="0">
                <a:hlinkClick r:id="rId2"/>
              </a:rPr>
              <a:t>k12covid19testing@mass.gov</a:t>
            </a:r>
            <a:r>
              <a:rPr lang="en-US" sz="2800" b="1" dirty="0"/>
              <a:t> ASAP</a:t>
            </a:r>
            <a:r>
              <a:rPr lang="en-US" sz="2800" dirty="0"/>
              <a:t>.</a:t>
            </a:r>
          </a:p>
          <a:p>
            <a:r>
              <a:rPr lang="en-US" sz="2800" b="1" dirty="0">
                <a:latin typeface="Segoe UI"/>
                <a:cs typeface="Segoe UI"/>
              </a:rPr>
              <a:t>CIC has been proactively reaching out to every participating district to schedule direct conversations </a:t>
            </a:r>
            <a:r>
              <a:rPr lang="en-US" sz="2800" dirty="0">
                <a:latin typeface="Segoe UI"/>
                <a:cs typeface="Segoe UI"/>
              </a:rPr>
              <a:t>this week.</a:t>
            </a:r>
          </a:p>
        </p:txBody>
      </p:sp>
    </p:spTree>
    <p:extLst>
      <p:ext uri="{BB962C8B-B14F-4D97-AF65-F5344CB8AC3E}">
        <p14:creationId xmlns:p14="http://schemas.microsoft.com/office/powerpoint/2010/main" val="1002052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41BE-80BE-4E1F-B7AF-977E0E5FE488}"/>
              </a:ext>
            </a:extLst>
          </p:cNvPr>
          <p:cNvSpPr>
            <a:spLocks noGrp="1"/>
          </p:cNvSpPr>
          <p:nvPr>
            <p:ph type="title"/>
          </p:nvPr>
        </p:nvSpPr>
        <p:spPr/>
        <p:txBody>
          <a:bodyPr/>
          <a:lstStyle/>
          <a:p>
            <a:r>
              <a:rPr lang="en-US" sz="2800"/>
              <a:t>Subcontracting with CIC to cover costs of school-identified support</a:t>
            </a:r>
          </a:p>
        </p:txBody>
      </p:sp>
      <p:sp>
        <p:nvSpPr>
          <p:cNvPr id="3" name="Content Placeholder 2">
            <a:extLst>
              <a:ext uri="{FF2B5EF4-FFF2-40B4-BE49-F238E27FC236}">
                <a16:creationId xmlns:a16="http://schemas.microsoft.com/office/drawing/2014/main" id="{B80D1AFA-FF11-4304-B232-4BA2E85E136B}"/>
              </a:ext>
            </a:extLst>
          </p:cNvPr>
          <p:cNvSpPr>
            <a:spLocks noGrp="1"/>
          </p:cNvSpPr>
          <p:nvPr>
            <p:ph idx="1"/>
          </p:nvPr>
        </p:nvSpPr>
        <p:spPr/>
        <p:txBody>
          <a:bodyPr vert="horz" lIns="91440" tIns="45720" rIns="91440" bIns="45720" rtlCol="0" anchor="t">
            <a:noAutofit/>
          </a:bodyPr>
          <a:lstStyle/>
          <a:p>
            <a:r>
              <a:rPr lang="en-US" sz="2400" dirty="0">
                <a:latin typeface="+mn-lt"/>
                <a:cs typeface="Segoe UI"/>
              </a:rPr>
              <a:t>Some districts have used </a:t>
            </a:r>
            <a:r>
              <a:rPr lang="en-US" sz="2400" b="1" dirty="0">
                <a:latin typeface="+mn-lt"/>
                <a:cs typeface="Segoe UI"/>
              </a:rPr>
              <a:t>part-time school-affiliated staff members </a:t>
            </a:r>
            <a:r>
              <a:rPr lang="en-US" sz="2400" dirty="0">
                <a:latin typeface="+mn-lt"/>
                <a:cs typeface="Segoe UI"/>
              </a:rPr>
              <a:t>– such as after school program staff – to assist with launching their testing program, and others have found community members/caregivers willing to volunteer.</a:t>
            </a:r>
          </a:p>
          <a:p>
            <a:pPr lvl="1"/>
            <a:r>
              <a:rPr lang="en-US" sz="2000" dirty="0">
                <a:latin typeface="+mn-lt"/>
                <a:cs typeface="Segoe UI"/>
              </a:rPr>
              <a:t>Please note: individuals </a:t>
            </a:r>
            <a:r>
              <a:rPr lang="en-US" sz="2000" b="1" u="sng" dirty="0">
                <a:latin typeface="+mn-lt"/>
                <a:cs typeface="Segoe UI"/>
              </a:rPr>
              <a:t>do not</a:t>
            </a:r>
            <a:r>
              <a:rPr lang="en-US" sz="2000" b="1" dirty="0">
                <a:latin typeface="+mn-lt"/>
                <a:cs typeface="Segoe UI"/>
              </a:rPr>
              <a:t> need to be a healthcare provider</a:t>
            </a:r>
            <a:r>
              <a:rPr lang="en-US" sz="2000" dirty="0">
                <a:latin typeface="+mn-lt"/>
                <a:cs typeface="Segoe UI"/>
              </a:rPr>
              <a:t>. They will receive all necessary training on administering tests. </a:t>
            </a:r>
            <a:endParaRPr lang="en-US" sz="2000" u="sng" dirty="0">
              <a:latin typeface="+mn-lt"/>
            </a:endParaRPr>
          </a:p>
          <a:p>
            <a:r>
              <a:rPr lang="en-US" sz="2400" dirty="0">
                <a:latin typeface="+mn-lt"/>
                <a:cs typeface="Segoe UI"/>
              </a:rPr>
              <a:t>Districts may handle compensation for these individuals by </a:t>
            </a:r>
            <a:r>
              <a:rPr lang="en-US" sz="2400" b="1" dirty="0">
                <a:latin typeface="+mn-lt"/>
                <a:cs typeface="Segoe UI"/>
              </a:rPr>
              <a:t>adding them as subcontractors to CIC Health. </a:t>
            </a:r>
            <a:endParaRPr lang="en-US" sz="2400" b="1" dirty="0">
              <a:latin typeface="+mn-lt"/>
            </a:endParaRPr>
          </a:p>
          <a:p>
            <a:pPr lvl="1"/>
            <a:r>
              <a:rPr lang="en-US" sz="2000" dirty="0">
                <a:effectLst/>
                <a:latin typeface="+mn-lt"/>
                <a:ea typeface="Calibri" panose="020F0502020204030204" pitchFamily="34" charset="0"/>
                <a:cs typeface="Segoe UI"/>
              </a:rPr>
              <a:t>Contact your </a:t>
            </a:r>
            <a:r>
              <a:rPr lang="en-US" sz="2000" b="1" dirty="0">
                <a:latin typeface="+mn-lt"/>
                <a:ea typeface="Calibri" panose="020F0502020204030204" pitchFamily="34" charset="0"/>
                <a:cs typeface="Segoe UI"/>
              </a:rPr>
              <a:t>program coordinator</a:t>
            </a:r>
            <a:r>
              <a:rPr lang="en-US" sz="2000" dirty="0">
                <a:effectLst/>
                <a:latin typeface="+mn-lt"/>
                <a:ea typeface="Calibri" panose="020F0502020204030204" pitchFamily="34" charset="0"/>
                <a:cs typeface="Segoe UI"/>
              </a:rPr>
              <a:t> if you have a hiring recommendation to make</a:t>
            </a:r>
            <a:r>
              <a:rPr lang="en-US" sz="2000" dirty="0">
                <a:latin typeface="+mn-lt"/>
                <a:ea typeface="Calibri" panose="020F0502020204030204" pitchFamily="34" charset="0"/>
                <a:cs typeface="Segoe UI"/>
              </a:rPr>
              <a:t>. T</a:t>
            </a:r>
            <a:r>
              <a:rPr lang="en-US" sz="2000" dirty="0">
                <a:effectLst/>
                <a:latin typeface="+mn-lt"/>
                <a:ea typeface="Calibri" panose="020F0502020204030204" pitchFamily="34" charset="0"/>
                <a:cs typeface="Segoe UI"/>
              </a:rPr>
              <a:t>hey can provide guidance on the pay rates that would apply. </a:t>
            </a:r>
            <a:r>
              <a:rPr lang="en-US" sz="2000" dirty="0">
                <a:latin typeface="+mn-lt"/>
                <a:ea typeface="Calibri" panose="020F0502020204030204" pitchFamily="34" charset="0"/>
                <a:cs typeface="Segoe UI"/>
              </a:rPr>
              <a:t> </a:t>
            </a:r>
          </a:p>
          <a:p>
            <a:r>
              <a:rPr lang="en-US" sz="2400" dirty="0">
                <a:latin typeface="+mn-lt"/>
                <a:cs typeface="Segoe UI"/>
              </a:rPr>
              <a:t>Advertise locally for these positions using </a:t>
            </a:r>
            <a:r>
              <a:rPr lang="en-US" sz="2400" b="1" dirty="0">
                <a:latin typeface="+mn-lt"/>
                <a:cs typeface="Segoe UI"/>
              </a:rPr>
              <a:t>sample job descriptions</a:t>
            </a:r>
            <a:r>
              <a:rPr lang="en-US" sz="2400" dirty="0">
                <a:latin typeface="+mn-lt"/>
                <a:cs typeface="Segoe UI"/>
              </a:rPr>
              <a:t>.</a:t>
            </a:r>
          </a:p>
          <a:p>
            <a:pPr lvl="1"/>
            <a:r>
              <a:rPr lang="en-US" sz="2000" dirty="0">
                <a:latin typeface="+mn-lt"/>
                <a:cs typeface="Segoe UI"/>
              </a:rPr>
              <a:t>Email </a:t>
            </a:r>
            <a:r>
              <a:rPr lang="en-US" sz="2000" dirty="0">
                <a:latin typeface="+mn-lt"/>
                <a:cs typeface="Segoe UI"/>
                <a:hlinkClick r:id="rId2"/>
              </a:rPr>
              <a:t>K12COVID19testing@mass.gov</a:t>
            </a:r>
            <a:r>
              <a:rPr lang="en-US" sz="2000" dirty="0">
                <a:latin typeface="+mn-lt"/>
                <a:cs typeface="Segoe UI"/>
              </a:rPr>
              <a:t> for the template.</a:t>
            </a:r>
          </a:p>
          <a:p>
            <a:pPr lvl="2"/>
            <a:r>
              <a:rPr lang="en-US" sz="2000" dirty="0">
                <a:latin typeface="+mn-lt"/>
                <a:cs typeface="Segoe UI"/>
              </a:rPr>
              <a:t>Project Coordinator</a:t>
            </a:r>
          </a:p>
          <a:p>
            <a:pPr lvl="2"/>
            <a:r>
              <a:rPr lang="en-US" sz="2000" dirty="0">
                <a:latin typeface="+mn-lt"/>
                <a:cs typeface="Segoe UI"/>
              </a:rPr>
              <a:t>Sample Collector </a:t>
            </a:r>
          </a:p>
          <a:p>
            <a:pPr lvl="2"/>
            <a:r>
              <a:rPr lang="en-US" sz="2000" dirty="0">
                <a:latin typeface="+mn-lt"/>
                <a:cs typeface="Segoe UI"/>
              </a:rPr>
              <a:t>Site Observer</a:t>
            </a:r>
          </a:p>
        </p:txBody>
      </p:sp>
      <p:sp>
        <p:nvSpPr>
          <p:cNvPr id="4" name="Slide Number Placeholder 3">
            <a:extLst>
              <a:ext uri="{FF2B5EF4-FFF2-40B4-BE49-F238E27FC236}">
                <a16:creationId xmlns:a16="http://schemas.microsoft.com/office/drawing/2014/main" id="{CEF21E57-C111-455C-8B39-891A02DA5FB0}"/>
              </a:ext>
            </a:extLst>
          </p:cNvPr>
          <p:cNvSpPr>
            <a:spLocks noGrp="1"/>
          </p:cNvSpPr>
          <p:nvPr>
            <p:ph type="sldNum" sz="quarter" idx="12"/>
          </p:nvPr>
        </p:nvSpPr>
        <p:spPr/>
        <p:txBody>
          <a:bodyPr/>
          <a:lstStyle/>
          <a:p>
            <a:fld id="{FF27229C-EC7B-4063-A33B-28A5E87E32ED}" type="slidenum">
              <a:rPr lang="zh-CN" altLang="en-US" smtClean="0"/>
              <a:pPr/>
              <a:t>6</a:t>
            </a:fld>
            <a:endParaRPr lang="zh-CN" altLang="en-US"/>
          </a:p>
        </p:txBody>
      </p:sp>
    </p:spTree>
    <p:extLst>
      <p:ext uri="{BB962C8B-B14F-4D97-AF65-F5344CB8AC3E}">
        <p14:creationId xmlns:p14="http://schemas.microsoft.com/office/powerpoint/2010/main" val="2955025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41BE-80BE-4E1F-B7AF-977E0E5FE488}"/>
              </a:ext>
            </a:extLst>
          </p:cNvPr>
          <p:cNvSpPr>
            <a:spLocks noGrp="1"/>
          </p:cNvSpPr>
          <p:nvPr>
            <p:ph type="title"/>
          </p:nvPr>
        </p:nvSpPr>
        <p:spPr/>
        <p:txBody>
          <a:bodyPr/>
          <a:lstStyle/>
          <a:p>
            <a:r>
              <a:rPr lang="en-US" sz="2800">
                <a:latin typeface="Segoe UI Semibold"/>
                <a:cs typeface="Segoe UI Semibold"/>
              </a:rPr>
              <a:t>Additional staffing options</a:t>
            </a:r>
            <a:endParaRPr lang="en-US"/>
          </a:p>
        </p:txBody>
      </p:sp>
      <p:sp>
        <p:nvSpPr>
          <p:cNvPr id="3" name="Content Placeholder 2">
            <a:extLst>
              <a:ext uri="{FF2B5EF4-FFF2-40B4-BE49-F238E27FC236}">
                <a16:creationId xmlns:a16="http://schemas.microsoft.com/office/drawing/2014/main" id="{B80D1AFA-FF11-4304-B232-4BA2E85E136B}"/>
              </a:ext>
            </a:extLst>
          </p:cNvPr>
          <p:cNvSpPr>
            <a:spLocks noGrp="1"/>
          </p:cNvSpPr>
          <p:nvPr>
            <p:ph idx="1"/>
          </p:nvPr>
        </p:nvSpPr>
        <p:spPr/>
        <p:txBody>
          <a:bodyPr vert="horz" lIns="91440" tIns="45720" rIns="91440" bIns="45720" rtlCol="0" anchor="t">
            <a:noAutofit/>
          </a:bodyPr>
          <a:lstStyle/>
          <a:p>
            <a:r>
              <a:rPr lang="en-US" sz="2800" dirty="0">
                <a:latin typeface="+mn-lt"/>
                <a:cs typeface="Segoe UI"/>
              </a:rPr>
              <a:t>Districts may also apply for </a:t>
            </a:r>
            <a:r>
              <a:rPr lang="en-US" sz="2800" b="1" dirty="0">
                <a:latin typeface="+mn-lt"/>
                <a:cs typeface="Segoe UI"/>
              </a:rPr>
              <a:t>reimbursement from FEMA </a:t>
            </a:r>
            <a:r>
              <a:rPr lang="en-US" sz="2800" dirty="0">
                <a:latin typeface="+mn-lt"/>
                <a:cs typeface="Segoe UI"/>
              </a:rPr>
              <a:t>(see question 12 of the </a:t>
            </a:r>
            <a:r>
              <a:rPr lang="en-US" sz="2800" dirty="0">
                <a:latin typeface="+mn-lt"/>
                <a:cs typeface="Segoe UI"/>
                <a:hlinkClick r:id="rId2"/>
              </a:rPr>
              <a:t>updated FAQ</a:t>
            </a:r>
            <a:r>
              <a:rPr lang="en-US" sz="2800" dirty="0">
                <a:latin typeface="+mn-lt"/>
                <a:cs typeface="Segoe UI"/>
              </a:rPr>
              <a:t>) to cover the costs associated with compensating this individual(s). </a:t>
            </a:r>
            <a:endParaRPr lang="en-US" sz="2800" dirty="0">
              <a:latin typeface="+mn-lt"/>
            </a:endParaRPr>
          </a:p>
          <a:p>
            <a:pPr lvl="1"/>
            <a:r>
              <a:rPr lang="en-US" dirty="0">
                <a:latin typeface="+mn-lt"/>
                <a:cs typeface="Segoe UI"/>
              </a:rPr>
              <a:t>For more information regarding FEMA reimbursement, districts may direct questions to </a:t>
            </a:r>
            <a:r>
              <a:rPr lang="en-US" dirty="0">
                <a:latin typeface="+mn-lt"/>
                <a:cs typeface="Segoe UI"/>
                <a:hlinkClick r:id="rId3"/>
              </a:rPr>
              <a:t>Disaster.recovery@mass.gov</a:t>
            </a:r>
            <a:endParaRPr lang="en-US" dirty="0">
              <a:latin typeface="+mn-lt"/>
              <a:cs typeface="Segoe UI"/>
            </a:endParaRPr>
          </a:p>
          <a:p>
            <a:pPr lvl="1"/>
            <a:r>
              <a:rPr lang="en-US" dirty="0">
                <a:latin typeface="+mn-lt"/>
                <a:cs typeface="Segoe UI"/>
              </a:rPr>
              <a:t>This is not mutually exclusive to receiving other support.</a:t>
            </a:r>
          </a:p>
          <a:p>
            <a:r>
              <a:rPr lang="en-US" sz="2800" dirty="0">
                <a:latin typeface="+mn-lt"/>
                <a:cs typeface="Segoe UI"/>
              </a:rPr>
              <a:t>CIC has been in touch with some Medical Reserve Corps units, some of which have had capacity to provide temporary help. This outreach is ongoing.</a:t>
            </a:r>
          </a:p>
          <a:p>
            <a:endParaRPr lang="en-US" dirty="0">
              <a:latin typeface="+mn-lt"/>
            </a:endParaRPr>
          </a:p>
        </p:txBody>
      </p:sp>
      <p:sp>
        <p:nvSpPr>
          <p:cNvPr id="4" name="Slide Number Placeholder 3">
            <a:extLst>
              <a:ext uri="{FF2B5EF4-FFF2-40B4-BE49-F238E27FC236}">
                <a16:creationId xmlns:a16="http://schemas.microsoft.com/office/drawing/2014/main" id="{CEF21E57-C111-455C-8B39-891A02DA5FB0}"/>
              </a:ext>
            </a:extLst>
          </p:cNvPr>
          <p:cNvSpPr>
            <a:spLocks noGrp="1"/>
          </p:cNvSpPr>
          <p:nvPr>
            <p:ph type="sldNum" sz="quarter" idx="12"/>
          </p:nvPr>
        </p:nvSpPr>
        <p:spPr/>
        <p:txBody>
          <a:bodyPr/>
          <a:lstStyle/>
          <a:p>
            <a:fld id="{FF27229C-EC7B-4063-A33B-28A5E87E32ED}" type="slidenum">
              <a:rPr lang="zh-CN" altLang="en-US" smtClean="0"/>
              <a:pPr/>
              <a:t>7</a:t>
            </a:fld>
            <a:endParaRPr lang="zh-CN" altLang="en-US"/>
          </a:p>
        </p:txBody>
      </p:sp>
    </p:spTree>
    <p:extLst>
      <p:ext uri="{BB962C8B-B14F-4D97-AF65-F5344CB8AC3E}">
        <p14:creationId xmlns:p14="http://schemas.microsoft.com/office/powerpoint/2010/main" val="511336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23408-B1B2-478D-954A-03AD9A2A4EFA}"/>
              </a:ext>
            </a:extLst>
          </p:cNvPr>
          <p:cNvSpPr>
            <a:spLocks noGrp="1"/>
          </p:cNvSpPr>
          <p:nvPr>
            <p:ph type="title"/>
          </p:nvPr>
        </p:nvSpPr>
        <p:spPr/>
        <p:txBody>
          <a:bodyPr/>
          <a:lstStyle/>
          <a:p>
            <a:r>
              <a:rPr lang="en-US" dirty="0"/>
              <a:t>Double swab versus single swab – pooled testing</a:t>
            </a:r>
          </a:p>
        </p:txBody>
      </p:sp>
      <p:sp>
        <p:nvSpPr>
          <p:cNvPr id="4" name="Content Placeholder 3">
            <a:extLst>
              <a:ext uri="{FF2B5EF4-FFF2-40B4-BE49-F238E27FC236}">
                <a16:creationId xmlns:a16="http://schemas.microsoft.com/office/drawing/2014/main" id="{7EFF71F0-83F9-4F99-918A-9126BD4E4852}"/>
              </a:ext>
            </a:extLst>
          </p:cNvPr>
          <p:cNvSpPr>
            <a:spLocks noGrp="1"/>
          </p:cNvSpPr>
          <p:nvPr>
            <p:ph idx="1"/>
          </p:nvPr>
        </p:nvSpPr>
        <p:spPr/>
        <p:txBody>
          <a:bodyPr/>
          <a:lstStyle/>
          <a:p>
            <a:r>
              <a:rPr lang="en-US" sz="2400" dirty="0"/>
              <a:t>Some schools have successfully implemented double swab pooled testing, and we </a:t>
            </a:r>
            <a:r>
              <a:rPr lang="en-US" sz="2400" b="1" dirty="0"/>
              <a:t>encourage those districts to maintain their current practices.</a:t>
            </a:r>
          </a:p>
          <a:p>
            <a:r>
              <a:rPr lang="en-US" sz="2400" dirty="0"/>
              <a:t>Other districts have encountered challenges with the double swab methodology, </a:t>
            </a:r>
            <a:r>
              <a:rPr lang="en-US" sz="2400" b="1" dirty="0"/>
              <a:t>particularly the collection of the second swab</a:t>
            </a:r>
            <a:r>
              <a:rPr lang="en-US" sz="2400" dirty="0"/>
              <a:t> (to determine the positive individual in the pool).</a:t>
            </a:r>
          </a:p>
          <a:p>
            <a:pPr lvl="1"/>
            <a:r>
              <a:rPr lang="en-US" sz="2000" dirty="0"/>
              <a:t>Some of these districts have switched to </a:t>
            </a:r>
            <a:r>
              <a:rPr lang="en-US" sz="2000" b="1" dirty="0"/>
              <a:t>single swab with BinaxNOW for positive pool deconvolution (follow-up testing) and have found this approach logistically more feasible and efficient.</a:t>
            </a:r>
          </a:p>
          <a:p>
            <a:r>
              <a:rPr lang="en-US" sz="2400" dirty="0"/>
              <a:t>If your district is finding challenges with the double swab collection, </a:t>
            </a:r>
            <a:r>
              <a:rPr lang="en-US" sz="2400" b="1" dirty="0"/>
              <a:t>switching to single swab may be a viable option.</a:t>
            </a:r>
          </a:p>
          <a:p>
            <a:pPr lvl="1"/>
            <a:r>
              <a:rPr lang="en-US" sz="2000" dirty="0"/>
              <a:t>This may be coordinated through your CIC program coordinator.</a:t>
            </a:r>
          </a:p>
          <a:p>
            <a:pPr marL="0" indent="0">
              <a:buNone/>
            </a:pPr>
            <a:endParaRPr lang="en-US" sz="2400" dirty="0"/>
          </a:p>
          <a:p>
            <a:endParaRPr lang="en-US" sz="2000" dirty="0"/>
          </a:p>
        </p:txBody>
      </p:sp>
    </p:spTree>
    <p:extLst>
      <p:ext uri="{BB962C8B-B14F-4D97-AF65-F5344CB8AC3E}">
        <p14:creationId xmlns:p14="http://schemas.microsoft.com/office/powerpoint/2010/main" val="412017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49281-B9D2-4080-9224-E35E035E036E}"/>
              </a:ext>
            </a:extLst>
          </p:cNvPr>
          <p:cNvSpPr>
            <a:spLocks noGrp="1"/>
          </p:cNvSpPr>
          <p:nvPr>
            <p:ph type="title"/>
          </p:nvPr>
        </p:nvSpPr>
        <p:spPr/>
        <p:txBody>
          <a:bodyPr/>
          <a:lstStyle/>
          <a:p>
            <a:r>
              <a:rPr lang="en-US" dirty="0">
                <a:latin typeface="Segoe UI Semibold"/>
                <a:cs typeface="Segoe UI Semibold"/>
              </a:rPr>
              <a:t>Entering BinaxNOW results in bulk </a:t>
            </a:r>
            <a:r>
              <a:rPr lang="en-US" u="sng" dirty="0">
                <a:latin typeface="Segoe UI Semibold"/>
                <a:cs typeface="Segoe UI Semibold"/>
              </a:rPr>
              <a:t>in Crush the Curve</a:t>
            </a:r>
            <a:endParaRPr lang="en-US" b="1" dirty="0">
              <a:latin typeface="Segoe UI Semibold"/>
              <a:cs typeface="Segoe UI Semibold"/>
            </a:endParaRPr>
          </a:p>
        </p:txBody>
      </p:sp>
      <p:sp>
        <p:nvSpPr>
          <p:cNvPr id="4" name="Slide Number Placeholder 3">
            <a:extLst>
              <a:ext uri="{FF2B5EF4-FFF2-40B4-BE49-F238E27FC236}">
                <a16:creationId xmlns:a16="http://schemas.microsoft.com/office/drawing/2014/main" id="{03C134D7-24EA-4DD4-B7E4-59E638C62E80}"/>
              </a:ext>
            </a:extLst>
          </p:cNvPr>
          <p:cNvSpPr>
            <a:spLocks noGrp="1"/>
          </p:cNvSpPr>
          <p:nvPr>
            <p:ph type="sldNum" sz="quarter" idx="12"/>
          </p:nvPr>
        </p:nvSpPr>
        <p:spPr/>
        <p:txBody>
          <a:bodyPr/>
          <a:lstStyle/>
          <a:p>
            <a:fld id="{FF27229C-EC7B-4063-A33B-28A5E87E32ED}" type="slidenum">
              <a:rPr lang="zh-CN" altLang="en-US" smtClean="0"/>
              <a:pPr/>
              <a:t>9</a:t>
            </a:fld>
            <a:endParaRPr lang="zh-CN" altLang="en-US"/>
          </a:p>
        </p:txBody>
      </p:sp>
      <p:pic>
        <p:nvPicPr>
          <p:cNvPr id="8" name="Picture 8" descr="Photo of webpage of CIC Health Point of Care test results page">
            <a:extLst>
              <a:ext uri="{FF2B5EF4-FFF2-40B4-BE49-F238E27FC236}">
                <a16:creationId xmlns:a16="http://schemas.microsoft.com/office/drawing/2014/main" id="{74654414-5AEC-4377-9F7B-BB4FD5B10C48}"/>
              </a:ext>
            </a:extLst>
          </p:cNvPr>
          <p:cNvPicPr>
            <a:picLocks noGrp="1" noChangeAspect="1"/>
          </p:cNvPicPr>
          <p:nvPr>
            <p:ph idx="1"/>
          </p:nvPr>
        </p:nvPicPr>
        <p:blipFill>
          <a:blip r:embed="rId2"/>
          <a:stretch>
            <a:fillRect/>
          </a:stretch>
        </p:blipFill>
        <p:spPr>
          <a:xfrm>
            <a:off x="567743" y="1546114"/>
            <a:ext cx="11370972" cy="4888969"/>
          </a:xfrm>
        </p:spPr>
      </p:pic>
      <p:sp>
        <p:nvSpPr>
          <p:cNvPr id="3" name="TextBox 2">
            <a:extLst>
              <a:ext uri="{FF2B5EF4-FFF2-40B4-BE49-F238E27FC236}">
                <a16:creationId xmlns:a16="http://schemas.microsoft.com/office/drawing/2014/main" id="{4BC50F6E-A656-43A0-B916-5D4E183929C6}"/>
              </a:ext>
            </a:extLst>
          </p:cNvPr>
          <p:cNvSpPr txBox="1"/>
          <p:nvPr/>
        </p:nvSpPr>
        <p:spPr>
          <a:xfrm>
            <a:off x="876692" y="5599522"/>
            <a:ext cx="5608949" cy="430887"/>
          </a:xfrm>
          <a:prstGeom prst="rect">
            <a:avLst/>
          </a:prstGeom>
          <a:noFill/>
        </p:spPr>
        <p:txBody>
          <a:bodyPr wrap="square" rtlCol="0">
            <a:spAutoFit/>
          </a:bodyPr>
          <a:lstStyle/>
          <a:p>
            <a:r>
              <a:rPr lang="en-US" sz="2200" dirty="0">
                <a:hlinkClick r:id="rId3"/>
              </a:rPr>
              <a:t>Link to explanatory video from CIC</a:t>
            </a:r>
            <a:endParaRPr lang="en-US" sz="2200" dirty="0"/>
          </a:p>
        </p:txBody>
      </p:sp>
    </p:spTree>
    <p:extLst>
      <p:ext uri="{BB962C8B-B14F-4D97-AF65-F5344CB8AC3E}">
        <p14:creationId xmlns:p14="http://schemas.microsoft.com/office/powerpoint/2010/main" val="15484547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DESE-231-74141</_dlc_DocId>
    <_dlc_DocIdUrl xmlns="733efe1c-5bbe-4968-87dc-d400e65c879f">
      <Url>https://sharepoint.doemass.org/ese/webteam/cps/_layouts/DocIdRedir.aspx?ID=DESE-231-74141</Url>
      <Description>DESE-231-74141</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1a175f6fd76af162c8631baf02b0c7de">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18e3a758e1be3a571da4157f53c3d381"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description=""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dexed="true"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DropOffZoneRoutingForm</Edit>
  <New>DocumentLibraryForm</New>
</FormTemplates>
</file>

<file path=customXml/itemProps1.xml><?xml version="1.0" encoding="utf-8"?>
<ds:datastoreItem xmlns:ds="http://schemas.openxmlformats.org/officeDocument/2006/customXml" ds:itemID="{990237B6-0C05-463C-9E8B-BA5823F40B9A}">
  <ds:schemaRefs>
    <ds:schemaRef ds:uri="0a4e05da-b9bc-4326-ad73-01ef31b95567"/>
    <ds:schemaRef ds:uri="http://schemas.microsoft.com/office/2006/documentManagement/types"/>
    <ds:schemaRef ds:uri="http://purl.org/dc/terms/"/>
    <ds:schemaRef ds:uri="733efe1c-5bbe-4968-87dc-d400e65c879f"/>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E878065-3602-4035-A1B5-FCF62F090F37}">
  <ds:schemaRefs>
    <ds:schemaRef ds:uri="http://schemas.microsoft.com/sharepoint/events"/>
  </ds:schemaRefs>
</ds:datastoreItem>
</file>

<file path=customXml/itemProps3.xml><?xml version="1.0" encoding="utf-8"?>
<ds:datastoreItem xmlns:ds="http://schemas.openxmlformats.org/officeDocument/2006/customXml" ds:itemID="{1B825025-BDDA-40A6-97D8-0999E78A45AB}">
  <ds:schemaRefs>
    <ds:schemaRef ds:uri="0a4e05da-b9bc-4326-ad73-01ef31b95567"/>
    <ds:schemaRef ds:uri="733efe1c-5bbe-4968-87dc-d400e65c879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137E2849-135A-4223-95D9-54FD982AFE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222</TotalTime>
  <Words>1958</Words>
  <Application>Microsoft Office PowerPoint</Application>
  <PresentationFormat>Widescreen</PresentationFormat>
  <Paragraphs>177</Paragraphs>
  <Slides>23</Slides>
  <Notes>8</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5" baseType="lpstr">
      <vt:lpstr>等线</vt:lpstr>
      <vt:lpstr>Arial</vt:lpstr>
      <vt:lpstr>Calibri</vt:lpstr>
      <vt:lpstr>Courier New</vt:lpstr>
      <vt:lpstr>Quattrocento Sans</vt:lpstr>
      <vt:lpstr>Segoe</vt:lpstr>
      <vt:lpstr>Segoe SemiBold</vt:lpstr>
      <vt:lpstr>Segoe UI</vt:lpstr>
      <vt:lpstr>Segoe UI Semibold</vt:lpstr>
      <vt:lpstr>Wingdings</vt:lpstr>
      <vt:lpstr>ESE​​</vt:lpstr>
      <vt:lpstr>think-cell Slide</vt:lpstr>
      <vt:lpstr>Update on K-12 Testing Program</vt:lpstr>
      <vt:lpstr>Today’s Presentation</vt:lpstr>
      <vt:lpstr>CONTENTS</vt:lpstr>
      <vt:lpstr>Recommendations for alleviating staffing constraints</vt:lpstr>
      <vt:lpstr>Staffing solutions</vt:lpstr>
      <vt:lpstr>Subcontracting with CIC to cover costs of school-identified support</vt:lpstr>
      <vt:lpstr>Additional staffing options</vt:lpstr>
      <vt:lpstr>Double swab versus single swab – pooled testing</vt:lpstr>
      <vt:lpstr>Entering BinaxNOW results in bulk in Crush the Curve</vt:lpstr>
      <vt:lpstr>Extension of the DESE mask requirement and key reminders on close contacts</vt:lpstr>
      <vt:lpstr>DESE Mask Mandate Extended</vt:lpstr>
      <vt:lpstr>The following requirements remain in effect:</vt:lpstr>
      <vt:lpstr>Sports, Buses and Discipline</vt:lpstr>
      <vt:lpstr>Vaccine Rate Threshold</vt:lpstr>
      <vt:lpstr>Identifying Close Contacts in School Settings</vt:lpstr>
      <vt:lpstr>Exemptions to close contact quarantine and testing protocols:</vt:lpstr>
      <vt:lpstr>Shah Family Foundation resources</vt:lpstr>
      <vt:lpstr>Software Platform Cheat Sheet</vt:lpstr>
      <vt:lpstr>Next steps</vt:lpstr>
      <vt:lpstr>Important links on DESE website</vt:lpstr>
      <vt:lpstr>Next steps</vt:lpstr>
      <vt:lpstr>Have a question? Need help?</vt:lpstr>
      <vt:lpstr>Next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on K-12 Testing Program, October 1, 2021</dc:title>
  <dc:creator>DESE</dc:creator>
  <cp:lastModifiedBy>Zou, Dong (EOE)</cp:lastModifiedBy>
  <cp:revision>8</cp:revision>
  <dcterms:created xsi:type="dcterms:W3CDTF">2020-08-17T18:45:14Z</dcterms:created>
  <dcterms:modified xsi:type="dcterms:W3CDTF">2021-10-01T19:09:15Z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Oct 1 2021</vt:lpwstr>
  </property>
</Properties>
</file>