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handoutMasterIdLst>
    <p:handoutMasterId r:id="rId34"/>
  </p:handoutMasterIdLst>
  <p:sldIdLst>
    <p:sldId id="277" r:id="rId6"/>
    <p:sldId id="338" r:id="rId7"/>
    <p:sldId id="354" r:id="rId8"/>
    <p:sldId id="399" r:id="rId9"/>
    <p:sldId id="418" r:id="rId10"/>
    <p:sldId id="419" r:id="rId11"/>
    <p:sldId id="260" r:id="rId12"/>
    <p:sldId id="409" r:id="rId13"/>
    <p:sldId id="413" r:id="rId14"/>
    <p:sldId id="412" r:id="rId15"/>
    <p:sldId id="408" r:id="rId16"/>
    <p:sldId id="380" r:id="rId17"/>
    <p:sldId id="400" r:id="rId18"/>
    <p:sldId id="410" r:id="rId19"/>
    <p:sldId id="406" r:id="rId20"/>
    <p:sldId id="407" r:id="rId21"/>
    <p:sldId id="397" r:id="rId22"/>
    <p:sldId id="403" r:id="rId23"/>
    <p:sldId id="415" r:id="rId24"/>
    <p:sldId id="414" r:id="rId25"/>
    <p:sldId id="416" r:id="rId26"/>
    <p:sldId id="363" r:id="rId27"/>
    <p:sldId id="384" r:id="rId28"/>
    <p:sldId id="405" r:id="rId29"/>
    <p:sldId id="369" r:id="rId30"/>
    <p:sldId id="390" r:id="rId31"/>
    <p:sldId id="392" r:id="rId32"/>
  </p:sldIdLst>
  <p:sldSz cx="12192000" cy="6858000"/>
  <p:notesSz cx="7010400" cy="92964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38"/>
            <p14:sldId id="354"/>
            <p14:sldId id="399"/>
            <p14:sldId id="418"/>
            <p14:sldId id="419"/>
            <p14:sldId id="260"/>
            <p14:sldId id="409"/>
            <p14:sldId id="413"/>
            <p14:sldId id="412"/>
            <p14:sldId id="408"/>
            <p14:sldId id="380"/>
            <p14:sldId id="400"/>
            <p14:sldId id="410"/>
            <p14:sldId id="406"/>
            <p14:sldId id="407"/>
            <p14:sldId id="397"/>
            <p14:sldId id="403"/>
            <p14:sldId id="415"/>
            <p14:sldId id="414"/>
            <p14:sldId id="416"/>
            <p14:sldId id="363"/>
            <p14:sldId id="384"/>
            <p14:sldId id="405"/>
            <p14:sldId id="369"/>
            <p14:sldId id="390"/>
            <p14:sldId id="392"/>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ean Burpoe" initials="SB" lastIdx="35" clrIdx="6"/>
  <p:cmAuthor id="1" name="Woo, Lauren (DESE)" initials="WL(" lastIdx="18" clrIdx="0"/>
  <p:cmAuthor id="8" name="Sean Burpoe" initials="SB [2]" lastIdx="1" clrIdx="7"/>
  <p:cmAuthor id="2" name="Johnston, Russell (DESE)" initials="J(" lastIdx="2" clrIdx="1"/>
  <p:cmAuthor id="9" name="LaMontagne, Elizabeth (GOV)" initials="LE(" lastIdx="14" clrIdx="8"/>
  <p:cmAuthor id="3" name="eliza" initials="el" lastIdx="6" clrIdx="2"/>
  <p:cmAuthor id="10" name="Larsen, Elizabeth (EHS)" initials="LE(" lastIdx="28" clrIdx="9"/>
  <p:cmAuthor id="4" name="Hay, Jeremiah (EHS)" initials="H(" lastIdx="9" clrIdx="3"/>
  <p:cmAuthor id="11" name="Jeremiah Hay" initials="JH" lastIdx="16" clrIdx="10"/>
  <p:cmAuthor id="5" name="Larsen, Elizabeth (EHS)" initials="L(" lastIdx="1" clrIdx="4"/>
  <p:cmAuthor id="12" name="Burpoe, Sean (EHS)" initials="BS(" lastIdx="8" clrIdx="11">
    <p:extLst>
      <p:ext uri="{19B8F6BF-5375-455C-9EA6-DF929625EA0E}">
        <p15:presenceInfo xmlns:p15="http://schemas.microsoft.com/office/powerpoint/2012/main" userId="Burpoe, Sean (EHS)" providerId="None"/>
      </p:ext>
    </p:extLst>
  </p:cmAuthor>
  <p:cmAuthor id="6" name="Hay, Jeremiah (EHS)" initials="HJ(" lastIdx="2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a:srgbClr val="D679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42" y="114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 Lauren (DESE)" userId="891b1bf9-83ca-4481-960c-a0625b521a43" providerId="ADAL" clId="{DC6513D3-AFC3-4401-976B-7A824F91D632}"/>
    <pc:docChg chg="delSld modSection">
      <pc:chgData name="Woo, Lauren (DESE)" userId="891b1bf9-83ca-4481-960c-a0625b521a43" providerId="ADAL" clId="{DC6513D3-AFC3-4401-976B-7A824F91D632}" dt="2021-11-04T19:06:32.914" v="0" actId="47"/>
      <pc:docMkLst>
        <pc:docMk/>
      </pc:docMkLst>
      <pc:sldChg chg="del">
        <pc:chgData name="Woo, Lauren (DESE)" userId="891b1bf9-83ca-4481-960c-a0625b521a43" providerId="ADAL" clId="{DC6513D3-AFC3-4401-976B-7A824F91D632}" dt="2021-11-04T19:06:32.914" v="0" actId="47"/>
        <pc:sldMkLst>
          <pc:docMk/>
          <pc:sldMk cId="4095946704" sldId="411"/>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2021/11/15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2021/11/15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37035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207831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Russell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48144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82521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4211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802344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575576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2098645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3483159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4117666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0" name="Slide Number Placeholder 11">
            <a:extLst>
              <a:ext uri="{FF2B5EF4-FFF2-40B4-BE49-F238E27FC236}">
                <a16:creationId xmlns:a16="http://schemas.microsoft.com/office/drawing/2014/main" id="{9C1D0482-B19A-495C-B41F-9F3B52B4C0C9}"/>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DE727BA8-95B1-42A6-930E-3CA0AEB72708}"/>
              </a:ext>
            </a:extLst>
          </p:cNvPr>
          <p:cNvGraphicFramePr>
            <a:graphicFrameLocks noChangeAspect="1"/>
          </p:cNvGraphicFramePr>
          <p:nvPr userDrawn="1">
            <p:custDataLst>
              <p:tags r:id="rId14"/>
            </p:custDataLst>
            <p:extLst>
              <p:ext uri="{D42A27DB-BD31-4B8C-83A1-F6EECF244321}">
                <p14:modId xmlns:p14="http://schemas.microsoft.com/office/powerpoint/2010/main" val="333112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15" imgW="425" imgH="426" progId="TCLayout.ActiveDocument.1">
                  <p:embed/>
                </p:oleObj>
              </mc:Choice>
              <mc:Fallback>
                <p:oleObj name="think-cell Slide" r:id="rId15" imgW="425" imgH="426" progId="TCLayout.ActiveDocument.1">
                  <p:embed/>
                  <p:pic>
                    <p:nvPicPr>
                      <p:cNvPr id="10" name="Object 9" hidden="1">
                        <a:extLst>
                          <a:ext uri="{FF2B5EF4-FFF2-40B4-BE49-F238E27FC236}">
                            <a16:creationId xmlns:a16="http://schemas.microsoft.com/office/drawing/2014/main" id="{DE727BA8-95B1-42A6-930E-3CA0AEB7270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11/15/2021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loom.com/share/131199a152a64578a2e9cb2d52396feb"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survey.alchemer.com/s3/6607080/Interest-in-OST-in-T-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docs.google.com/document/d/1DFF9dKj15HXXVbihnjMKzedgys9mH7gf/edit" TargetMode="External"/><Relationship Id="rId3" Type="http://schemas.openxmlformats.org/officeDocument/2006/relationships/hyperlink" Target="https://www.cic-health.com/consent/ma" TargetMode="External"/><Relationship Id="rId7" Type="http://schemas.openxmlformats.org/officeDocument/2006/relationships/hyperlink" Target="https://app.beacontesting.com/login"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secure.veritasgenetics.com/user/login" TargetMode="External"/><Relationship Id="rId5" Type="http://schemas.openxmlformats.org/officeDocument/2006/relationships/hyperlink" Target="https://covid.cic-health.com/s/login/" TargetMode="External"/><Relationship Id="rId10" Type="http://schemas.openxmlformats.org/officeDocument/2006/relationships/hyperlink" Target="https://urldefense.com/v3/__https:/docs.google.com/document/d/14XUWed7oxpv1Gy7wR8T8pjv3yUhne66f/edit?usp=sharing&amp;ouid=109197050689060200989&amp;rtpof=true&amp;sd=true__;!!CUhgQOZqV7M!1NjeoUeKo4RahGHGSfAa4qELJKOnnV6VCgZL3d4GIxvZHGo4_MRDbFYbeDmEmnBZwjw$" TargetMode="External"/><Relationship Id="rId4" Type="http://schemas.openxmlformats.org/officeDocument/2006/relationships/hyperlink" Target="https://cich-ma.zendesk.com/hc/en-us" TargetMode="External"/><Relationship Id="rId9" Type="http://schemas.openxmlformats.org/officeDocument/2006/relationships/hyperlink" Target="https://docs.google.com/document/d/1thwBDKsY4qEc71XSmhAJ8DGjsATY_Lmb/edi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openandsafeschools.org/"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doe.mass.edu/covid19/on-desktop.html" TargetMode="External"/><Relationship Id="rId2" Type="http://schemas.openxmlformats.org/officeDocument/2006/relationships/hyperlink" Target="https://www.doe.mass.edu/covid19/testing/" TargetMode="External"/><Relationship Id="rId1" Type="http://schemas.openxmlformats.org/officeDocument/2006/relationships/slideLayout" Target="../slideLayouts/slideLayout5.xml"/><Relationship Id="rId5" Type="http://schemas.openxmlformats.org/officeDocument/2006/relationships/hyperlink" Target="https://mass.us14.list-manage.com/subscribe?u=d8f37d1a90dacd97f207f0b4a&amp;id=985a04b483" TargetMode="External"/><Relationship Id="rId4" Type="http://schemas.openxmlformats.org/officeDocument/2006/relationships/hyperlink" Target="https://www.doe.mass.edu/covid19/faq/"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k12covid19testing@mass.gov" TargetMode="External"/><Relationship Id="rId2" Type="http://schemas.openxmlformats.org/officeDocument/2006/relationships/hyperlink" Target="mailto:support@cic-health.com" TargetMode="External"/><Relationship Id="rId1" Type="http://schemas.openxmlformats.org/officeDocument/2006/relationships/slideLayout" Target="../slideLayouts/slideLayout5.xml"/><Relationship Id="rId4" Type="http://schemas.openxmlformats.org/officeDocument/2006/relationships/hyperlink" Target="mailto:CovidEdTesting@ShahFoundatio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mass.gov/info-details/covid-19-mobile-vaccination-program"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1332" y="1950576"/>
            <a:ext cx="6309648" cy="1656272"/>
          </a:xfrm>
        </p:spPr>
        <p:txBody>
          <a:bodyPr/>
          <a:lstStyle/>
          <a:p>
            <a:r>
              <a:rPr lang="en-US" sz="3600">
                <a:latin typeface="+mj-lt"/>
                <a:cs typeface="Arial"/>
              </a:rPr>
              <a:t>Update on K-12 Testing Program</a:t>
            </a:r>
          </a:p>
        </p:txBody>
      </p:sp>
      <p:sp>
        <p:nvSpPr>
          <p:cNvPr id="4" name="TextBox 3"/>
          <p:cNvSpPr txBox="1"/>
          <p:nvPr/>
        </p:nvSpPr>
        <p:spPr>
          <a:xfrm>
            <a:off x="7795260" y="3985260"/>
            <a:ext cx="3855720" cy="369332"/>
          </a:xfrm>
          <a:prstGeom prst="rect">
            <a:avLst/>
          </a:prstGeom>
          <a:noFill/>
        </p:spPr>
        <p:txBody>
          <a:bodyPr wrap="square" rtlCol="0">
            <a:spAutoFit/>
          </a:bodyPr>
          <a:lstStyle/>
          <a:p>
            <a:pPr algn="r"/>
            <a:r>
              <a:rPr lang="en-US">
                <a:solidFill>
                  <a:schemeClr val="bg1"/>
                </a:solidFill>
              </a:rPr>
              <a:t>November 4,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F510-9100-4CC2-A89F-79DAA8B71D93}"/>
              </a:ext>
            </a:extLst>
          </p:cNvPr>
          <p:cNvSpPr>
            <a:spLocks noGrp="1"/>
          </p:cNvSpPr>
          <p:nvPr>
            <p:ph type="title"/>
          </p:nvPr>
        </p:nvSpPr>
        <p:spPr/>
        <p:txBody>
          <a:bodyPr/>
          <a:lstStyle/>
          <a:p>
            <a:r>
              <a:rPr lang="en-US">
                <a:latin typeface="Segoe UI Semibold"/>
                <a:cs typeface="Segoe UI Semibold"/>
              </a:rPr>
              <a:t>Community Tracing Collaborative Transition </a:t>
            </a:r>
            <a:endParaRPr lang="en-US"/>
          </a:p>
        </p:txBody>
      </p:sp>
      <p:sp>
        <p:nvSpPr>
          <p:cNvPr id="3" name="Content Placeholder 2">
            <a:extLst>
              <a:ext uri="{FF2B5EF4-FFF2-40B4-BE49-F238E27FC236}">
                <a16:creationId xmlns:a16="http://schemas.microsoft.com/office/drawing/2014/main" id="{8475AFC5-698E-448D-A9E0-CEC1B1F0363E}"/>
              </a:ext>
            </a:extLst>
          </p:cNvPr>
          <p:cNvSpPr>
            <a:spLocks noGrp="1"/>
          </p:cNvSpPr>
          <p:nvPr>
            <p:ph idx="1"/>
          </p:nvPr>
        </p:nvSpPr>
        <p:spPr/>
        <p:txBody>
          <a:bodyPr vert="horz" lIns="91440" tIns="45720" rIns="91440" bIns="45720" rtlCol="0" anchor="t">
            <a:noAutofit/>
          </a:bodyPr>
          <a:lstStyle/>
          <a:p>
            <a:pPr marL="342900" indent="-342900">
              <a:buFont typeface="Wingdings" panose="020B0604020202020204" pitchFamily="34" charset="0"/>
              <a:buChar char="§"/>
            </a:pPr>
            <a:r>
              <a:rPr lang="en-US" sz="1800">
                <a:latin typeface="Segoe UI"/>
                <a:cs typeface="Segoe UI"/>
              </a:rPr>
              <a:t>Local health departments and the Department of Public Health will resume responsibility for case investigations and any appropriate contact tracing activity. </a:t>
            </a:r>
            <a:br>
              <a:rPr lang="en-US" sz="1800">
                <a:latin typeface="Segoe UI"/>
                <a:cs typeface="Segoe UI"/>
              </a:rPr>
            </a:br>
            <a:endParaRPr lang="en-US" sz="1800"/>
          </a:p>
          <a:p>
            <a:pPr lvl="1">
              <a:buFont typeface="Wingdings" panose="020B0604020202020204" pitchFamily="34" charset="0"/>
              <a:buChar char="§"/>
            </a:pPr>
            <a:r>
              <a:rPr lang="en-US" sz="1800">
                <a:latin typeface="Segoe UI"/>
                <a:cs typeface="Segoe UI"/>
              </a:rPr>
              <a:t>The CTC will cease taking new case referrals on November 30, 2020. </a:t>
            </a:r>
            <a:endParaRPr lang="en-US" sz="1800"/>
          </a:p>
          <a:p>
            <a:pPr lvl="1">
              <a:buFont typeface="Wingdings" panose="020B0604020202020204" pitchFamily="34" charset="0"/>
              <a:buChar char="§"/>
            </a:pPr>
            <a:r>
              <a:rPr lang="en-US" sz="1800">
                <a:latin typeface="Segoe UI"/>
                <a:cs typeface="Segoe UI"/>
              </a:rPr>
              <a:t>CTC case work will be completed for referred cases by December 17.</a:t>
            </a:r>
          </a:p>
          <a:p>
            <a:pPr lvl="1">
              <a:buFont typeface="Wingdings" panose="020B0604020202020204" pitchFamily="34" charset="0"/>
              <a:buChar char="§"/>
            </a:pPr>
            <a:r>
              <a:rPr lang="en-US" sz="1800">
                <a:latin typeface="Segoe UI"/>
                <a:cs typeface="Segoe UI"/>
              </a:rPr>
              <a:t>Local Health Liaisons are available to communities until December 30.</a:t>
            </a:r>
            <a:br>
              <a:rPr lang="en-US" sz="1800">
                <a:latin typeface="Segoe UI"/>
                <a:cs typeface="Segoe UI"/>
              </a:rPr>
            </a:br>
            <a:endParaRPr lang="en-US" sz="1800"/>
          </a:p>
          <a:p>
            <a:pPr>
              <a:buFont typeface="Wingdings" panose="020B0604020202020204" pitchFamily="34" charset="0"/>
              <a:buChar char="§"/>
            </a:pPr>
            <a:r>
              <a:rPr lang="en-US" sz="1800">
                <a:latin typeface="Segoe UI"/>
                <a:cs typeface="Segoe UI"/>
              </a:rPr>
              <a:t>The CTC also supported the initial deployment of the </a:t>
            </a:r>
            <a:r>
              <a:rPr lang="en-US" sz="1800" err="1">
                <a:latin typeface="Segoe UI"/>
                <a:cs typeface="Segoe UI"/>
              </a:rPr>
              <a:t>MassNotify</a:t>
            </a:r>
            <a:r>
              <a:rPr lang="en-US" sz="1800">
                <a:latin typeface="Segoe UI"/>
                <a:cs typeface="Segoe UI"/>
              </a:rPr>
              <a:t>, to let users anonymously report positive test results to other users. </a:t>
            </a:r>
            <a:br>
              <a:rPr lang="en-US" sz="1800">
                <a:latin typeface="Segoe UI"/>
                <a:cs typeface="Segoe UI"/>
              </a:rPr>
            </a:br>
            <a:endParaRPr lang="en-US" sz="1800">
              <a:latin typeface="Segoe UI"/>
              <a:cs typeface="Segoe UI"/>
            </a:endParaRPr>
          </a:p>
          <a:p>
            <a:pPr>
              <a:buFont typeface="Wingdings" panose="020B0604020202020204" pitchFamily="34" charset="0"/>
              <a:buChar char="§"/>
            </a:pPr>
            <a:r>
              <a:rPr lang="en-US" sz="1800" err="1">
                <a:latin typeface="Segoe UI"/>
                <a:cs typeface="Segoe UI"/>
              </a:rPr>
              <a:t>MassNotify</a:t>
            </a:r>
            <a:r>
              <a:rPr lang="en-US" sz="1800">
                <a:latin typeface="Segoe UI"/>
                <a:cs typeface="Segoe UI"/>
              </a:rPr>
              <a:t> is a smartphone service developed with Apple and Google and works by exchanging anonymous codes with other nearby users and is another way to stay alert about possible exposures.  </a:t>
            </a:r>
            <a:br>
              <a:rPr lang="en-US" sz="1800">
                <a:latin typeface="Segoe UI"/>
                <a:cs typeface="Segoe UI"/>
              </a:rPr>
            </a:br>
            <a:endParaRPr lang="en-US" sz="1800"/>
          </a:p>
          <a:p>
            <a:pPr>
              <a:buFont typeface="Wingdings" panose="020B0604020202020204" pitchFamily="34" charset="0"/>
              <a:buChar char="§"/>
            </a:pPr>
            <a:r>
              <a:rPr lang="en-US" sz="1800">
                <a:latin typeface="Segoe UI"/>
                <a:cs typeface="Segoe UI"/>
              </a:rPr>
              <a:t>Since launching in June, </a:t>
            </a:r>
            <a:r>
              <a:rPr lang="en-US" sz="1800" err="1">
                <a:latin typeface="Segoe UI"/>
                <a:cs typeface="Segoe UI"/>
              </a:rPr>
              <a:t>MassNotify</a:t>
            </a:r>
            <a:r>
              <a:rPr lang="en-US" sz="1800">
                <a:latin typeface="Segoe UI"/>
                <a:cs typeface="Segoe UI"/>
              </a:rPr>
              <a:t> has been enabled by 1.59 million users, 23 percent of the state’s population. The Commonwealth will continue to support and promote this electronic notification system.</a:t>
            </a:r>
            <a:endParaRPr lang="en-US" sz="1800"/>
          </a:p>
          <a:p>
            <a:pPr marL="1371600" lvl="3" indent="0">
              <a:buNone/>
            </a:pPr>
            <a:endParaRPr lang="en-US" sz="1800"/>
          </a:p>
          <a:p>
            <a:endParaRPr lang="en-US" sz="1800"/>
          </a:p>
        </p:txBody>
      </p:sp>
      <p:sp>
        <p:nvSpPr>
          <p:cNvPr id="4" name="Slide Number Placeholder 3">
            <a:extLst>
              <a:ext uri="{FF2B5EF4-FFF2-40B4-BE49-F238E27FC236}">
                <a16:creationId xmlns:a16="http://schemas.microsoft.com/office/drawing/2014/main" id="{294A59DA-23CB-4934-8A5D-8B1DE9C6BB13}"/>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61525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02</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a:rPr>
              <a:t>Program updates and FAQs</a:t>
            </a: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3990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3408-B1B2-478D-954A-03AD9A2A4EFA}"/>
              </a:ext>
            </a:extLst>
          </p:cNvPr>
          <p:cNvSpPr>
            <a:spLocks noGrp="1"/>
          </p:cNvSpPr>
          <p:nvPr>
            <p:ph type="title"/>
          </p:nvPr>
        </p:nvSpPr>
        <p:spPr/>
        <p:txBody>
          <a:bodyPr/>
          <a:lstStyle/>
          <a:p>
            <a:r>
              <a:rPr lang="en-US"/>
              <a:t>Program results to date</a:t>
            </a:r>
          </a:p>
        </p:txBody>
      </p:sp>
      <p:pic>
        <p:nvPicPr>
          <p:cNvPr id="3" name="Picture 2" descr="graphic of program results to date">
            <a:extLst>
              <a:ext uri="{FF2B5EF4-FFF2-40B4-BE49-F238E27FC236}">
                <a16:creationId xmlns:a16="http://schemas.microsoft.com/office/drawing/2014/main" id="{EDCE39C9-F401-4878-934D-B40C98145F1A}"/>
              </a:ext>
            </a:extLst>
          </p:cNvPr>
          <p:cNvPicPr>
            <a:picLocks noChangeAspect="1"/>
          </p:cNvPicPr>
          <p:nvPr/>
        </p:nvPicPr>
        <p:blipFill>
          <a:blip r:embed="rId2"/>
          <a:stretch>
            <a:fillRect/>
          </a:stretch>
        </p:blipFill>
        <p:spPr>
          <a:xfrm>
            <a:off x="1702594" y="1267809"/>
            <a:ext cx="8786813" cy="4957923"/>
          </a:xfrm>
          <a:prstGeom prst="rect">
            <a:avLst/>
          </a:prstGeom>
        </p:spPr>
      </p:pic>
    </p:spTree>
    <p:extLst>
      <p:ext uri="{BB962C8B-B14F-4D97-AF65-F5344CB8AC3E}">
        <p14:creationId xmlns:p14="http://schemas.microsoft.com/office/powerpoint/2010/main" val="100205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3408-B1B2-478D-954A-03AD9A2A4EFA}"/>
              </a:ext>
            </a:extLst>
          </p:cNvPr>
          <p:cNvSpPr>
            <a:spLocks noGrp="1"/>
          </p:cNvSpPr>
          <p:nvPr>
            <p:ph type="title"/>
          </p:nvPr>
        </p:nvSpPr>
        <p:spPr/>
        <p:txBody>
          <a:bodyPr/>
          <a:lstStyle/>
          <a:p>
            <a:r>
              <a:rPr lang="en-US"/>
              <a:t>Reporting BinaxNOW results</a:t>
            </a:r>
          </a:p>
        </p:txBody>
      </p:sp>
      <p:sp>
        <p:nvSpPr>
          <p:cNvPr id="4" name="Content Placeholder 3">
            <a:extLst>
              <a:ext uri="{FF2B5EF4-FFF2-40B4-BE49-F238E27FC236}">
                <a16:creationId xmlns:a16="http://schemas.microsoft.com/office/drawing/2014/main" id="{7EFF71F0-83F9-4F99-918A-9126BD4E4852}"/>
              </a:ext>
            </a:extLst>
          </p:cNvPr>
          <p:cNvSpPr>
            <a:spLocks noGrp="1"/>
          </p:cNvSpPr>
          <p:nvPr>
            <p:ph idx="1"/>
          </p:nvPr>
        </p:nvSpPr>
        <p:spPr/>
        <p:txBody>
          <a:bodyPr/>
          <a:lstStyle/>
          <a:p>
            <a:r>
              <a:rPr lang="en-US" sz="2000" b="1" u="sng"/>
              <a:t>All results</a:t>
            </a:r>
            <a:r>
              <a:rPr lang="en-US" sz="2000"/>
              <a:t> – both positive and negative – </a:t>
            </a:r>
            <a:r>
              <a:rPr lang="en-US" sz="2000" b="1"/>
              <a:t>must be reported in a timely fashion </a:t>
            </a:r>
            <a:r>
              <a:rPr lang="en-US" sz="2000"/>
              <a:t>through either Crush the Curve or Project Beacon.</a:t>
            </a:r>
          </a:p>
          <a:p>
            <a:pPr lvl="1"/>
            <a:r>
              <a:rPr lang="en-US" sz="1800"/>
              <a:t>This includes </a:t>
            </a:r>
            <a:r>
              <a:rPr lang="en-US" sz="1800" u="sng"/>
              <a:t>historical</a:t>
            </a:r>
            <a:r>
              <a:rPr lang="en-US" sz="1800"/>
              <a:t> results that a district has yet to record.</a:t>
            </a:r>
          </a:p>
          <a:p>
            <a:r>
              <a:rPr lang="en-US" sz="2000"/>
              <a:t>While we understand that the lack of on-site support may have contributed to these delays, </a:t>
            </a:r>
            <a:r>
              <a:rPr lang="en-US" sz="2000" b="1"/>
              <a:t>reporting results is important, especially for</a:t>
            </a:r>
            <a:r>
              <a:rPr lang="en-US" sz="2000"/>
              <a:t>:</a:t>
            </a:r>
          </a:p>
          <a:p>
            <a:pPr lvl="1"/>
            <a:r>
              <a:rPr lang="en-US" sz="1800"/>
              <a:t>Complying with </a:t>
            </a:r>
            <a:r>
              <a:rPr lang="en-US" sz="1800" b="1"/>
              <a:t>Department of Public Health regulations </a:t>
            </a:r>
            <a:r>
              <a:rPr lang="en-US" sz="1800"/>
              <a:t>regarding the reporting of COVID-19 cases.</a:t>
            </a:r>
          </a:p>
          <a:p>
            <a:pPr lvl="1"/>
            <a:r>
              <a:rPr lang="en-US" sz="1800"/>
              <a:t>Tracking </a:t>
            </a:r>
            <a:r>
              <a:rPr lang="en-US" sz="1800" b="1"/>
              <a:t>positive cases/clusters </a:t>
            </a:r>
            <a:r>
              <a:rPr lang="en-US" sz="1800"/>
              <a:t>in schools </a:t>
            </a:r>
          </a:p>
          <a:p>
            <a:pPr lvl="1"/>
            <a:r>
              <a:rPr lang="en-US" sz="1800"/>
              <a:t>Determining the </a:t>
            </a:r>
            <a:r>
              <a:rPr lang="en-US" sz="1800" b="1"/>
              <a:t>efficacy of test and stay </a:t>
            </a:r>
            <a:r>
              <a:rPr lang="en-US" sz="1800"/>
              <a:t>as a mechanism for preserving in-person student learning</a:t>
            </a:r>
          </a:p>
          <a:p>
            <a:r>
              <a:rPr lang="en-US" sz="2000"/>
              <a:t>In the next week, </a:t>
            </a:r>
            <a:r>
              <a:rPr lang="en-US" sz="2000" b="1"/>
              <a:t>DESE/EHS will reach out to districts </a:t>
            </a:r>
            <a:r>
              <a:rPr lang="en-US" sz="2000"/>
              <a:t>that have received a large supply of BinaxNOW tests but have not reported sufficient results.</a:t>
            </a:r>
          </a:p>
          <a:p>
            <a:pPr lvl="1"/>
            <a:r>
              <a:rPr lang="en-US" sz="1800"/>
              <a:t>Failure to report tests may result in reduced BinaxNOW supply for a school/district</a:t>
            </a:r>
          </a:p>
          <a:p>
            <a:pPr lvl="1"/>
            <a:endParaRPr lang="en-US" sz="1800"/>
          </a:p>
        </p:txBody>
      </p:sp>
    </p:spTree>
    <p:extLst>
      <p:ext uri="{BB962C8B-B14F-4D97-AF65-F5344CB8AC3E}">
        <p14:creationId xmlns:p14="http://schemas.microsoft.com/office/powerpoint/2010/main" val="1389070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F6E0-D9B2-487B-B8C0-7C7E56DB8DFC}"/>
              </a:ext>
            </a:extLst>
          </p:cNvPr>
          <p:cNvSpPr>
            <a:spLocks noGrp="1"/>
          </p:cNvSpPr>
          <p:nvPr>
            <p:ph type="title"/>
          </p:nvPr>
        </p:nvSpPr>
        <p:spPr/>
        <p:txBody>
          <a:bodyPr/>
          <a:lstStyle/>
          <a:p>
            <a:r>
              <a:rPr lang="en-US"/>
              <a:t>BinaxNOW expirations</a:t>
            </a:r>
          </a:p>
        </p:txBody>
      </p:sp>
      <p:sp>
        <p:nvSpPr>
          <p:cNvPr id="3" name="Content Placeholder 2">
            <a:extLst>
              <a:ext uri="{FF2B5EF4-FFF2-40B4-BE49-F238E27FC236}">
                <a16:creationId xmlns:a16="http://schemas.microsoft.com/office/drawing/2014/main" id="{92040E15-1C9B-4FE5-988D-CE9D0467B739}"/>
              </a:ext>
            </a:extLst>
          </p:cNvPr>
          <p:cNvSpPr>
            <a:spLocks noGrp="1"/>
          </p:cNvSpPr>
          <p:nvPr>
            <p:ph idx="1"/>
          </p:nvPr>
        </p:nvSpPr>
        <p:spPr/>
        <p:txBody>
          <a:bodyPr/>
          <a:lstStyle/>
          <a:p>
            <a:r>
              <a:rPr lang="en-US"/>
              <a:t>A significant number of BinaxNOW kits currently on-hand at schools </a:t>
            </a:r>
            <a:r>
              <a:rPr lang="en-US" b="1"/>
              <a:t>will expire within the next 45-60 days.</a:t>
            </a:r>
          </a:p>
          <a:p>
            <a:r>
              <a:rPr lang="en-US"/>
              <a:t>As of today, Abbott </a:t>
            </a:r>
            <a:r>
              <a:rPr lang="en-US" b="1" u="sng"/>
              <a:t>has not</a:t>
            </a:r>
            <a:r>
              <a:rPr lang="en-US" b="1"/>
              <a:t> issued a further extension</a:t>
            </a:r>
            <a:r>
              <a:rPr lang="en-US"/>
              <a:t> of the expiration date.</a:t>
            </a:r>
          </a:p>
          <a:p>
            <a:r>
              <a:rPr lang="en-US"/>
              <a:t>However, schools </a:t>
            </a:r>
            <a:r>
              <a:rPr lang="en-US" b="1" u="sng"/>
              <a:t>should keep</a:t>
            </a:r>
            <a:r>
              <a:rPr lang="en-US" b="1"/>
              <a:t> expired tests on hand until the end of the year</a:t>
            </a:r>
            <a:r>
              <a:rPr lang="en-US"/>
              <a:t> if a further expiration extension is granted.</a:t>
            </a:r>
          </a:p>
        </p:txBody>
      </p:sp>
      <p:sp>
        <p:nvSpPr>
          <p:cNvPr id="4" name="Slide Number Placeholder 3">
            <a:extLst>
              <a:ext uri="{FF2B5EF4-FFF2-40B4-BE49-F238E27FC236}">
                <a16:creationId xmlns:a16="http://schemas.microsoft.com/office/drawing/2014/main" id="{C3914C80-7468-4B6B-B4B3-FE4925683AAE}"/>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3487884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graphic on how to - new process for ordering tests and supplies">
            <a:extLst>
              <a:ext uri="{FF2B5EF4-FFF2-40B4-BE49-F238E27FC236}">
                <a16:creationId xmlns:a16="http://schemas.microsoft.com/office/drawing/2014/main" id="{D0521358-61C5-074E-80C0-E5D0AC3D3817}"/>
              </a:ext>
            </a:extLst>
          </p:cNvPr>
          <p:cNvSpPr/>
          <p:nvPr/>
        </p:nvSpPr>
        <p:spPr>
          <a:xfrm>
            <a:off x="6096000" y="1336505"/>
            <a:ext cx="6096000" cy="552149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D2BDC02-F3C1-451F-B63E-391536E61F95}"/>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
        <p:nvSpPr>
          <p:cNvPr id="5" name="Content Placeholder 4">
            <a:extLst>
              <a:ext uri="{FF2B5EF4-FFF2-40B4-BE49-F238E27FC236}">
                <a16:creationId xmlns:a16="http://schemas.microsoft.com/office/drawing/2014/main" id="{406E7105-4EE7-B744-8A46-74EAE92A323B}"/>
              </a:ext>
            </a:extLst>
          </p:cNvPr>
          <p:cNvSpPr>
            <a:spLocks noGrp="1"/>
          </p:cNvSpPr>
          <p:nvPr>
            <p:ph idx="13"/>
          </p:nvPr>
        </p:nvSpPr>
        <p:spPr>
          <a:xfrm>
            <a:off x="435429" y="2189408"/>
            <a:ext cx="5452057" cy="4166942"/>
          </a:xfrm>
        </p:spPr>
        <p:txBody>
          <a:bodyPr/>
          <a:lstStyle/>
          <a:p>
            <a:pPr marL="457200" indent="-457200">
              <a:lnSpc>
                <a:spcPct val="114000"/>
              </a:lnSpc>
            </a:pPr>
            <a:r>
              <a:rPr lang="en-US" sz="1800" b="1"/>
              <a:t>Previously</a:t>
            </a:r>
            <a:r>
              <a:rPr lang="en-US" sz="1800"/>
              <a:t>, districts ordered tests and supplies using separate forms: Veritas, Broad, BinaxNOW, and </a:t>
            </a:r>
            <a:r>
              <a:rPr lang="en-US" sz="1800" err="1"/>
              <a:t>eMed</a:t>
            </a:r>
            <a:endParaRPr lang="en-US" sz="1800"/>
          </a:p>
          <a:p>
            <a:pPr marL="457200" indent="-457200">
              <a:lnSpc>
                <a:spcPct val="114000"/>
              </a:lnSpc>
            </a:pPr>
            <a:r>
              <a:rPr lang="en-US" sz="1800" b="1"/>
              <a:t>Now, </a:t>
            </a:r>
            <a:r>
              <a:rPr lang="en-US" sz="1800"/>
              <a:t>there is </a:t>
            </a:r>
            <a:r>
              <a:rPr lang="en-US" sz="1800" u="sng"/>
              <a:t>one order form</a:t>
            </a:r>
            <a:r>
              <a:rPr lang="en-US" sz="1800"/>
              <a:t> for all tests / supplies – found in the School &amp; Consent Database</a:t>
            </a:r>
          </a:p>
          <a:p>
            <a:pPr marL="457200" indent="-457200">
              <a:lnSpc>
                <a:spcPct val="114000"/>
              </a:lnSpc>
            </a:pPr>
            <a:r>
              <a:rPr lang="en-US" sz="1800" b="1"/>
              <a:t>Can I view my orders? </a:t>
            </a:r>
            <a:r>
              <a:rPr lang="en-US" sz="1800"/>
              <a:t>Yes, view your district’s submitted orders and order status in the “Supplies” tab</a:t>
            </a:r>
          </a:p>
          <a:p>
            <a:pPr marL="457200" indent="-457200">
              <a:lnSpc>
                <a:spcPct val="114000"/>
              </a:lnSpc>
            </a:pPr>
            <a:r>
              <a:rPr lang="en-US" sz="1800" b="1"/>
              <a:t>Who can order? </a:t>
            </a:r>
            <a:r>
              <a:rPr lang="en-US" sz="1800"/>
              <a:t>Any individual with a CIC Health portal account may place and view orders.</a:t>
            </a:r>
          </a:p>
        </p:txBody>
      </p:sp>
      <p:sp>
        <p:nvSpPr>
          <p:cNvPr id="3" name="Content Placeholder 2">
            <a:extLst>
              <a:ext uri="{FF2B5EF4-FFF2-40B4-BE49-F238E27FC236}">
                <a16:creationId xmlns:a16="http://schemas.microsoft.com/office/drawing/2014/main" id="{A6ACB9EF-7CB1-46EA-8733-F2F64F2442CE}"/>
              </a:ext>
            </a:extLst>
          </p:cNvPr>
          <p:cNvSpPr>
            <a:spLocks noGrp="1"/>
          </p:cNvSpPr>
          <p:nvPr>
            <p:ph type="body" idx="1"/>
          </p:nvPr>
        </p:nvSpPr>
        <p:spPr/>
        <p:txBody>
          <a:bodyPr/>
          <a:lstStyle/>
          <a:p>
            <a:r>
              <a:rPr lang="en-US" sz="2000">
                <a:solidFill>
                  <a:schemeClr val="accent1"/>
                </a:solidFill>
              </a:rPr>
              <a:t>Effective Friday 11/5 all districts will place orders directly through the CIC Health Portal</a:t>
            </a:r>
          </a:p>
        </p:txBody>
      </p:sp>
      <p:sp>
        <p:nvSpPr>
          <p:cNvPr id="6" name="Text Placeholder 5">
            <a:extLst>
              <a:ext uri="{FF2B5EF4-FFF2-40B4-BE49-F238E27FC236}">
                <a16:creationId xmlns:a16="http://schemas.microsoft.com/office/drawing/2014/main" id="{855FD4C4-F8D8-CF42-9F87-BE3F00596F84}"/>
              </a:ext>
            </a:extLst>
          </p:cNvPr>
          <p:cNvSpPr>
            <a:spLocks noGrp="1"/>
          </p:cNvSpPr>
          <p:nvPr>
            <p:ph type="body" idx="15"/>
          </p:nvPr>
        </p:nvSpPr>
        <p:spPr>
          <a:xfrm>
            <a:off x="6177744" y="1336505"/>
            <a:ext cx="5823756" cy="1575328"/>
          </a:xfrm>
          <a:noFill/>
        </p:spPr>
        <p:txBody>
          <a:bodyPr/>
          <a:lstStyle/>
          <a:p>
            <a:pPr algn="ctr">
              <a:lnSpc>
                <a:spcPct val="114000"/>
              </a:lnSpc>
              <a:spcBef>
                <a:spcPts val="0"/>
              </a:spcBef>
            </a:pPr>
            <a:r>
              <a:rPr lang="en-US" sz="1600" u="sng">
                <a:solidFill>
                  <a:schemeClr val="accent1"/>
                </a:solidFill>
                <a:latin typeface="Segoe UI" panose="020B0502040204020203" pitchFamily="34" charset="0"/>
                <a:cs typeface="Segoe UI" panose="020B0502040204020203" pitchFamily="34" charset="0"/>
              </a:rPr>
              <a:t>How To: </a:t>
            </a:r>
          </a:p>
          <a:p>
            <a:pPr indent="-342900">
              <a:lnSpc>
                <a:spcPct val="114000"/>
              </a:lnSpc>
              <a:spcBef>
                <a:spcPts val="0"/>
              </a:spcBef>
              <a:buFont typeface="+mj-lt"/>
              <a:buAutoNum type="arabicPeriod"/>
            </a:pPr>
            <a:r>
              <a:rPr lang="en-US" sz="1600" b="0">
                <a:solidFill>
                  <a:schemeClr val="accent1">
                    <a:lumMod val="50000"/>
                  </a:schemeClr>
                </a:solidFill>
                <a:latin typeface="Segoe UI" panose="020B0502040204020203" pitchFamily="34" charset="0"/>
                <a:cs typeface="Segoe UI" panose="020B0502040204020203" pitchFamily="34" charset="0"/>
              </a:rPr>
              <a:t>Log in to CIC Health Portal: </a:t>
            </a:r>
            <a:r>
              <a:rPr lang="en-US" sz="1600" b="0" err="1">
                <a:solidFill>
                  <a:schemeClr val="accent1">
                    <a:lumMod val="50000"/>
                  </a:schemeClr>
                </a:solidFill>
                <a:latin typeface="Segoe UI" panose="020B0502040204020203" pitchFamily="34" charset="0"/>
                <a:cs typeface="Segoe UI" panose="020B0502040204020203" pitchFamily="34" charset="0"/>
              </a:rPr>
              <a:t>cich-ma.zendesk.com</a:t>
            </a:r>
            <a:endParaRPr lang="en-US" sz="1600" b="0">
              <a:solidFill>
                <a:schemeClr val="accent1">
                  <a:lumMod val="50000"/>
                </a:schemeClr>
              </a:solidFill>
              <a:latin typeface="Segoe UI" panose="020B0502040204020203" pitchFamily="34" charset="0"/>
              <a:cs typeface="Segoe UI" panose="020B0502040204020203" pitchFamily="34" charset="0"/>
            </a:endParaRPr>
          </a:p>
          <a:p>
            <a:pPr indent="-342900">
              <a:lnSpc>
                <a:spcPct val="114000"/>
              </a:lnSpc>
              <a:spcBef>
                <a:spcPts val="0"/>
              </a:spcBef>
              <a:buFont typeface="+mj-lt"/>
              <a:buAutoNum type="arabicPeriod"/>
            </a:pPr>
            <a:r>
              <a:rPr lang="en-US" sz="1600" b="0">
                <a:solidFill>
                  <a:schemeClr val="accent1">
                    <a:lumMod val="50000"/>
                  </a:schemeClr>
                </a:solidFill>
                <a:latin typeface="Segoe UI" panose="020B0502040204020203" pitchFamily="34" charset="0"/>
                <a:cs typeface="Segoe UI" panose="020B0502040204020203" pitchFamily="34" charset="0"/>
              </a:rPr>
              <a:t>Go to School &amp; Consent Database</a:t>
            </a:r>
          </a:p>
          <a:p>
            <a:pPr indent="-342900">
              <a:lnSpc>
                <a:spcPct val="114000"/>
              </a:lnSpc>
              <a:spcBef>
                <a:spcPts val="0"/>
              </a:spcBef>
              <a:buFont typeface="+mj-lt"/>
              <a:buAutoNum type="arabicPeriod"/>
            </a:pPr>
            <a:r>
              <a:rPr lang="en-US" sz="1600" b="0">
                <a:solidFill>
                  <a:schemeClr val="accent1">
                    <a:lumMod val="50000"/>
                  </a:schemeClr>
                </a:solidFill>
                <a:latin typeface="Segoe UI" panose="020B0502040204020203" pitchFamily="34" charset="0"/>
                <a:cs typeface="Segoe UI" panose="020B0502040204020203" pitchFamily="34" charset="0"/>
              </a:rPr>
              <a:t>Click “Supplies” tab </a:t>
            </a:r>
            <a:r>
              <a:rPr lang="en-US" sz="1600" b="0">
                <a:solidFill>
                  <a:schemeClr val="accent1">
                    <a:lumMod val="50000"/>
                  </a:schemeClr>
                </a:solidFill>
                <a:latin typeface="Segoe UI" panose="020B0502040204020203" pitchFamily="34" charset="0"/>
                <a:cs typeface="Segoe UI" panose="020B0502040204020203" pitchFamily="34" charset="0"/>
                <a:sym typeface="Wingdings" pitchFamily="2" charset="2"/>
              </a:rPr>
              <a:t> click “Request Supplies”</a:t>
            </a:r>
          </a:p>
          <a:p>
            <a:pPr indent="-342900">
              <a:lnSpc>
                <a:spcPct val="114000"/>
              </a:lnSpc>
              <a:spcBef>
                <a:spcPts val="0"/>
              </a:spcBef>
              <a:buFont typeface="+mj-lt"/>
              <a:buAutoNum type="arabicPeriod"/>
            </a:pPr>
            <a:r>
              <a:rPr lang="en-US" sz="1600" b="0">
                <a:solidFill>
                  <a:schemeClr val="accent1">
                    <a:lumMod val="50000"/>
                  </a:schemeClr>
                </a:solidFill>
                <a:latin typeface="Segoe UI" panose="020B0502040204020203" pitchFamily="34" charset="0"/>
                <a:cs typeface="Segoe UI" panose="020B0502040204020203" pitchFamily="34" charset="0"/>
                <a:sym typeface="Wingdings" pitchFamily="2" charset="2"/>
              </a:rPr>
              <a:t>Fill out form and submit</a:t>
            </a:r>
            <a:endParaRPr lang="en-US" sz="1600" b="0">
              <a:solidFill>
                <a:schemeClr val="accent1">
                  <a:lumMod val="50000"/>
                </a:schemeClr>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9E8549DC-E46E-42A8-A902-148FF67D3E30}"/>
              </a:ext>
            </a:extLst>
          </p:cNvPr>
          <p:cNvSpPr>
            <a:spLocks noGrp="1"/>
          </p:cNvSpPr>
          <p:nvPr>
            <p:ph type="title"/>
          </p:nvPr>
        </p:nvSpPr>
        <p:spPr/>
        <p:txBody>
          <a:bodyPr/>
          <a:lstStyle/>
          <a:p>
            <a:r>
              <a:rPr lang="en-US" sz="2800"/>
              <a:t>New process for ordering tests &amp; supplies</a:t>
            </a:r>
            <a:endParaRPr lang="en-US" sz="2600"/>
          </a:p>
        </p:txBody>
      </p:sp>
      <p:pic>
        <p:nvPicPr>
          <p:cNvPr id="12" name="Picture 11" descr="screenshot of supply order form">
            <a:extLst>
              <a:ext uri="{FF2B5EF4-FFF2-40B4-BE49-F238E27FC236}">
                <a16:creationId xmlns:a16="http://schemas.microsoft.com/office/drawing/2014/main" id="{A0FB2692-A962-9B47-9DBF-CBC1E7E25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137" y="2981983"/>
            <a:ext cx="4994102" cy="3665280"/>
          </a:xfrm>
          <a:prstGeom prst="rect">
            <a:avLst/>
          </a:prstGeom>
        </p:spPr>
      </p:pic>
      <p:cxnSp>
        <p:nvCxnSpPr>
          <p:cNvPr id="16" name="Straight Arrow Connector 15">
            <a:extLst>
              <a:ext uri="{FF2B5EF4-FFF2-40B4-BE49-F238E27FC236}">
                <a16:creationId xmlns:a16="http://schemas.microsoft.com/office/drawing/2014/main" id="{D7B68428-499E-5548-A288-324DBF7005D7}"/>
              </a:ext>
              <a:ext uri="{C183D7F6-B498-43B3-948B-1728B52AA6E4}">
                <adec:decorative xmlns:adec="http://schemas.microsoft.com/office/drawing/2017/decorative" val="1"/>
              </a:ext>
            </a:extLst>
          </p:cNvPr>
          <p:cNvCxnSpPr/>
          <p:nvPr/>
        </p:nvCxnSpPr>
        <p:spPr>
          <a:xfrm flipH="1">
            <a:off x="11143713" y="2647461"/>
            <a:ext cx="588580" cy="465083"/>
          </a:xfrm>
          <a:prstGeom prst="straightConnector1">
            <a:avLst/>
          </a:prstGeom>
          <a:ln w="3810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1CBB560-F2D8-E441-A2E3-80D9184BFCF5}"/>
              </a:ext>
              <a:ext uri="{C183D7F6-B498-43B3-948B-1728B52AA6E4}">
                <adec:decorative xmlns:adec="http://schemas.microsoft.com/office/drawing/2017/decorative" val="1"/>
              </a:ext>
            </a:extLst>
          </p:cNvPr>
          <p:cNvCxnSpPr/>
          <p:nvPr/>
        </p:nvCxnSpPr>
        <p:spPr>
          <a:xfrm flipH="1">
            <a:off x="11215004" y="3046966"/>
            <a:ext cx="588580" cy="465083"/>
          </a:xfrm>
          <a:prstGeom prst="straightConnector1">
            <a:avLst/>
          </a:prstGeom>
          <a:ln w="3810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CCC79A4-28AB-E74F-8E80-3E332E2D83D4}"/>
              </a:ext>
              <a:ext uri="{C183D7F6-B498-43B3-948B-1728B52AA6E4}">
                <adec:decorative xmlns:adec="http://schemas.microsoft.com/office/drawing/2017/decorative" val="1"/>
              </a:ext>
            </a:extLst>
          </p:cNvPr>
          <p:cNvCxnSpPr/>
          <p:nvPr/>
        </p:nvCxnSpPr>
        <p:spPr>
          <a:xfrm flipH="1">
            <a:off x="9776671" y="5987283"/>
            <a:ext cx="588580" cy="465083"/>
          </a:xfrm>
          <a:prstGeom prst="straightConnector1">
            <a:avLst/>
          </a:prstGeom>
          <a:ln w="3810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1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49DC-E46E-42A8-A902-148FF67D3E30}"/>
              </a:ext>
            </a:extLst>
          </p:cNvPr>
          <p:cNvSpPr>
            <a:spLocks noGrp="1"/>
          </p:cNvSpPr>
          <p:nvPr>
            <p:ph type="title"/>
          </p:nvPr>
        </p:nvSpPr>
        <p:spPr/>
        <p:txBody>
          <a:bodyPr/>
          <a:lstStyle/>
          <a:p>
            <a:r>
              <a:rPr lang="en-US" sz="2800"/>
              <a:t>How-to video: New process for ordering tests &amp; supplies</a:t>
            </a:r>
            <a:endParaRPr lang="en-US" sz="2600"/>
          </a:p>
        </p:txBody>
      </p:sp>
      <p:pic>
        <p:nvPicPr>
          <p:cNvPr id="18" name="Picture 17" descr="screenshot of video on new process for ordering tests and supplies">
            <a:hlinkClick r:id="rId3"/>
            <a:extLst>
              <a:ext uri="{FF2B5EF4-FFF2-40B4-BE49-F238E27FC236}">
                <a16:creationId xmlns:a16="http://schemas.microsoft.com/office/drawing/2014/main" id="{8605535F-59D4-7145-AEF2-A8F1093AA945}"/>
              </a:ext>
            </a:extLst>
          </p:cNvPr>
          <p:cNvPicPr>
            <a:picLocks noChangeAspect="1"/>
          </p:cNvPicPr>
          <p:nvPr/>
        </p:nvPicPr>
        <p:blipFill>
          <a:blip r:embed="rId4"/>
          <a:stretch>
            <a:fillRect/>
          </a:stretch>
        </p:blipFill>
        <p:spPr>
          <a:xfrm>
            <a:off x="567743" y="2138987"/>
            <a:ext cx="5056505" cy="2842605"/>
          </a:xfrm>
          <a:prstGeom prst="rect">
            <a:avLst/>
          </a:prstGeom>
        </p:spPr>
      </p:pic>
      <p:sp>
        <p:nvSpPr>
          <p:cNvPr id="20" name="TextBox 19">
            <a:extLst>
              <a:ext uri="{FF2B5EF4-FFF2-40B4-BE49-F238E27FC236}">
                <a16:creationId xmlns:a16="http://schemas.microsoft.com/office/drawing/2014/main" id="{A9B8FA37-1D61-0343-85D9-2F7484563A24}"/>
              </a:ext>
            </a:extLst>
          </p:cNvPr>
          <p:cNvSpPr txBox="1"/>
          <p:nvPr/>
        </p:nvSpPr>
        <p:spPr>
          <a:xfrm>
            <a:off x="47995" y="5141286"/>
            <a:ext cx="6096000" cy="369332"/>
          </a:xfrm>
          <a:prstGeom prst="rect">
            <a:avLst/>
          </a:prstGeom>
          <a:noFill/>
        </p:spPr>
        <p:txBody>
          <a:bodyPr wrap="square">
            <a:spAutoFit/>
          </a:bodyPr>
          <a:lstStyle/>
          <a:p>
            <a:pPr algn="ctr"/>
            <a:r>
              <a:rPr lang="en-US"/>
              <a:t>Click the image to open the video</a:t>
            </a:r>
          </a:p>
        </p:txBody>
      </p:sp>
      <p:sp>
        <p:nvSpPr>
          <p:cNvPr id="6" name="TextBox 5">
            <a:extLst>
              <a:ext uri="{FF2B5EF4-FFF2-40B4-BE49-F238E27FC236}">
                <a16:creationId xmlns:a16="http://schemas.microsoft.com/office/drawing/2014/main" id="{03F22441-A47A-8E4D-B845-6591567A4CF9}"/>
              </a:ext>
            </a:extLst>
          </p:cNvPr>
          <p:cNvSpPr txBox="1"/>
          <p:nvPr/>
        </p:nvSpPr>
        <p:spPr>
          <a:xfrm>
            <a:off x="6048005" y="1497856"/>
            <a:ext cx="5387250" cy="5118324"/>
          </a:xfrm>
          <a:prstGeom prst="rect">
            <a:avLst/>
          </a:prstGeom>
          <a:noFill/>
        </p:spPr>
        <p:txBody>
          <a:bodyPr wrap="square">
            <a:spAutoFit/>
          </a:bodyPr>
          <a:lstStyle/>
          <a:p>
            <a:pPr algn="ctr">
              <a:lnSpc>
                <a:spcPct val="114000"/>
              </a:lnSpc>
            </a:pPr>
            <a:r>
              <a:rPr lang="en-US" u="sng">
                <a:solidFill>
                  <a:schemeClr val="accent1">
                    <a:lumMod val="50000"/>
                  </a:schemeClr>
                </a:solidFill>
                <a:latin typeface="Segoe UI" panose="020B0502040204020203" pitchFamily="34" charset="0"/>
                <a:cs typeface="Segoe UI" panose="020B0502040204020203" pitchFamily="34" charset="0"/>
              </a:rPr>
              <a:t>Instructions</a:t>
            </a:r>
          </a:p>
          <a:p>
            <a:pPr marL="342900" indent="-342900" algn="l">
              <a:lnSpc>
                <a:spcPct val="114000"/>
              </a:lnSpc>
              <a:buFont typeface="+mj-lt"/>
              <a:buAutoNum type="arabicPeriod"/>
            </a:pPr>
            <a:r>
              <a:rPr lang="en-US">
                <a:solidFill>
                  <a:schemeClr val="accent1">
                    <a:lumMod val="50000"/>
                  </a:schemeClr>
                </a:solidFill>
                <a:latin typeface="Segoe UI" panose="020B0502040204020203" pitchFamily="34" charset="0"/>
                <a:cs typeface="Segoe UI" panose="020B0502040204020203" pitchFamily="34" charset="0"/>
              </a:rPr>
              <a:t>Go to CIC Portal</a:t>
            </a:r>
          </a:p>
          <a:p>
            <a:pPr marL="342900" indent="-342900" algn="l">
              <a:lnSpc>
                <a:spcPct val="114000"/>
              </a:lnSpc>
              <a:buFont typeface="+mj-lt"/>
              <a:buAutoNum type="arabicPeriod"/>
            </a:pPr>
            <a:r>
              <a:rPr lang="en-US">
                <a:solidFill>
                  <a:schemeClr val="accent1">
                    <a:lumMod val="50000"/>
                  </a:schemeClr>
                </a:solidFill>
                <a:latin typeface="Segoe UI" panose="020B0502040204020203" pitchFamily="34" charset="0"/>
                <a:cs typeface="Segoe UI" panose="020B0502040204020203" pitchFamily="34" charset="0"/>
              </a:rPr>
              <a:t>Go to "School &amp; Consent Database"</a:t>
            </a:r>
          </a:p>
          <a:p>
            <a:pPr marL="342900" indent="-342900" algn="l">
              <a:lnSpc>
                <a:spcPct val="114000"/>
              </a:lnSpc>
              <a:buFont typeface="+mj-lt"/>
              <a:buAutoNum type="arabicPeriod"/>
            </a:pPr>
            <a:r>
              <a:rPr lang="en-US">
                <a:solidFill>
                  <a:schemeClr val="accent1">
                    <a:lumMod val="50000"/>
                  </a:schemeClr>
                </a:solidFill>
                <a:latin typeface="Segoe UI" panose="020B0502040204020203" pitchFamily="34" charset="0"/>
                <a:cs typeface="Segoe UI" panose="020B0502040204020203" pitchFamily="34" charset="0"/>
              </a:rPr>
              <a:t>Click on "Supplies" tab, then "Request Supplies" blue button</a:t>
            </a:r>
          </a:p>
          <a:p>
            <a:pPr marL="342900" indent="-342900" algn="l">
              <a:lnSpc>
                <a:spcPct val="114000"/>
              </a:lnSpc>
              <a:buFont typeface="+mj-lt"/>
              <a:buAutoNum type="arabicPeriod"/>
            </a:pPr>
            <a:r>
              <a:rPr lang="en-US">
                <a:solidFill>
                  <a:schemeClr val="accent1">
                    <a:lumMod val="50000"/>
                  </a:schemeClr>
                </a:solidFill>
                <a:latin typeface="Segoe UI" panose="020B0502040204020203" pitchFamily="34" charset="0"/>
                <a:cs typeface="Segoe UI" panose="020B0502040204020203" pitchFamily="34" charset="0"/>
              </a:rPr>
              <a:t>Fill out the order form:</a:t>
            </a:r>
          </a:p>
          <a:p>
            <a:pPr marL="800100" lvl="1" indent="-342900">
              <a:lnSpc>
                <a:spcPct val="114000"/>
              </a:lnSpc>
              <a:buFont typeface="+mj-lt"/>
              <a:buAutoNum type="arabicPeriod"/>
            </a:pPr>
            <a:r>
              <a:rPr lang="en-US">
                <a:solidFill>
                  <a:schemeClr val="accent1">
                    <a:lumMod val="50000"/>
                  </a:schemeClr>
                </a:solidFill>
                <a:latin typeface="Segoe UI" panose="020B0502040204020203" pitchFamily="34" charset="0"/>
                <a:cs typeface="Segoe UI" panose="020B0502040204020203" pitchFamily="34" charset="0"/>
              </a:rPr>
              <a:t>Confirm your delivery address &amp; info</a:t>
            </a:r>
          </a:p>
          <a:p>
            <a:pPr marL="800100" lvl="1" indent="-342900">
              <a:lnSpc>
                <a:spcPct val="114000"/>
              </a:lnSpc>
              <a:buFont typeface="+mj-lt"/>
              <a:buAutoNum type="arabicPeriod"/>
            </a:pPr>
            <a:r>
              <a:rPr lang="en-US">
                <a:solidFill>
                  <a:schemeClr val="accent1">
                    <a:lumMod val="50000"/>
                  </a:schemeClr>
                </a:solidFill>
                <a:latin typeface="Segoe UI" panose="020B0502040204020203" pitchFamily="34" charset="0"/>
                <a:cs typeface="Segoe UI" panose="020B0502040204020203" pitchFamily="34" charset="0"/>
              </a:rPr>
              <a:t>Request supplies:</a:t>
            </a:r>
          </a:p>
          <a:p>
            <a:pPr marL="1257300" lvl="2" indent="-342900">
              <a:lnSpc>
                <a:spcPct val="114000"/>
              </a:lnSpc>
              <a:buFont typeface="+mj-lt"/>
              <a:buAutoNum type="arabicPeriod"/>
            </a:pPr>
            <a:r>
              <a:rPr lang="en-US">
                <a:solidFill>
                  <a:schemeClr val="accent1">
                    <a:lumMod val="50000"/>
                  </a:schemeClr>
                </a:solidFill>
                <a:latin typeface="Segoe UI" panose="020B0502040204020203" pitchFamily="34" charset="0"/>
                <a:cs typeface="Segoe UI" panose="020B0502040204020203" pitchFamily="34" charset="0"/>
              </a:rPr>
              <a:t>Pooled testing supplies</a:t>
            </a:r>
          </a:p>
          <a:p>
            <a:pPr marL="1257300" lvl="2" indent="-342900">
              <a:lnSpc>
                <a:spcPct val="114000"/>
              </a:lnSpc>
              <a:buFont typeface="+mj-lt"/>
              <a:buAutoNum type="arabicPeriod"/>
            </a:pPr>
            <a:r>
              <a:rPr lang="en-US" err="1">
                <a:solidFill>
                  <a:schemeClr val="accent1">
                    <a:lumMod val="50000"/>
                  </a:schemeClr>
                </a:solidFill>
                <a:latin typeface="Segoe UI" panose="020B0502040204020203" pitchFamily="34" charset="0"/>
                <a:cs typeface="Segoe UI" panose="020B0502040204020203" pitchFamily="34" charset="0"/>
              </a:rPr>
              <a:t>Cryoboxes</a:t>
            </a:r>
            <a:r>
              <a:rPr lang="en-US">
                <a:solidFill>
                  <a:schemeClr val="accent1">
                    <a:lumMod val="50000"/>
                  </a:schemeClr>
                </a:solidFill>
                <a:latin typeface="Segoe UI" panose="020B0502040204020203" pitchFamily="34" charset="0"/>
                <a:cs typeface="Segoe UI" panose="020B0502040204020203" pitchFamily="34" charset="0"/>
              </a:rPr>
              <a:t>, bags, scanners, extra swabs</a:t>
            </a:r>
          </a:p>
          <a:p>
            <a:pPr marL="1257300" lvl="2" indent="-342900">
              <a:lnSpc>
                <a:spcPct val="114000"/>
              </a:lnSpc>
              <a:buFont typeface="+mj-lt"/>
              <a:buAutoNum type="arabicPeriod"/>
            </a:pPr>
            <a:r>
              <a:rPr lang="en-US">
                <a:solidFill>
                  <a:schemeClr val="accent1">
                    <a:lumMod val="50000"/>
                  </a:schemeClr>
                </a:solidFill>
                <a:latin typeface="Segoe UI" panose="020B0502040204020203" pitchFamily="34" charset="0"/>
                <a:cs typeface="Segoe UI" panose="020B0502040204020203" pitchFamily="34" charset="0"/>
              </a:rPr>
              <a:t>BinaxNOW</a:t>
            </a:r>
          </a:p>
          <a:p>
            <a:pPr marL="1257300" lvl="2" indent="-342900">
              <a:lnSpc>
                <a:spcPct val="114000"/>
              </a:lnSpc>
              <a:buFont typeface="+mj-lt"/>
              <a:buAutoNum type="arabicPeriod"/>
            </a:pPr>
            <a:r>
              <a:rPr lang="en-US" err="1">
                <a:solidFill>
                  <a:schemeClr val="accent1">
                    <a:lumMod val="50000"/>
                  </a:schemeClr>
                </a:solidFill>
                <a:latin typeface="Segoe UI" panose="020B0502040204020203" pitchFamily="34" charset="0"/>
                <a:cs typeface="Segoe UI" panose="020B0502040204020203" pitchFamily="34" charset="0"/>
              </a:rPr>
              <a:t>eMed</a:t>
            </a:r>
            <a:endParaRPr lang="en-US">
              <a:solidFill>
                <a:schemeClr val="accent1">
                  <a:lumMod val="50000"/>
                </a:schemeClr>
              </a:solidFill>
              <a:latin typeface="Segoe UI" panose="020B0502040204020203" pitchFamily="34" charset="0"/>
              <a:cs typeface="Segoe UI" panose="020B0502040204020203" pitchFamily="34" charset="0"/>
            </a:endParaRPr>
          </a:p>
          <a:p>
            <a:pPr marL="342900" indent="-342900">
              <a:lnSpc>
                <a:spcPct val="114000"/>
              </a:lnSpc>
              <a:buFont typeface="+mj-lt"/>
              <a:buAutoNum type="arabicPeriod"/>
            </a:pPr>
            <a:r>
              <a:rPr lang="en-US">
                <a:solidFill>
                  <a:schemeClr val="accent1">
                    <a:lumMod val="50000"/>
                  </a:schemeClr>
                </a:solidFill>
                <a:latin typeface="Segoe UI" panose="020B0502040204020203" pitchFamily="34" charset="0"/>
                <a:cs typeface="Segoe UI" panose="020B0502040204020203" pitchFamily="34" charset="0"/>
              </a:rPr>
              <a:t>Click blue “submit” button at the bottom of the form</a:t>
            </a:r>
          </a:p>
          <a:p>
            <a:pPr marL="342900" indent="-342900">
              <a:lnSpc>
                <a:spcPct val="114000"/>
              </a:lnSpc>
              <a:buFont typeface="+mj-lt"/>
              <a:buAutoNum type="arabicPeriod"/>
            </a:pPr>
            <a:r>
              <a:rPr lang="en-US">
                <a:solidFill>
                  <a:schemeClr val="accent1">
                    <a:lumMod val="50000"/>
                  </a:schemeClr>
                </a:solidFill>
                <a:latin typeface="Segoe UI" panose="020B0502040204020203" pitchFamily="34" charset="0"/>
                <a:cs typeface="Segoe UI" panose="020B0502040204020203" pitchFamily="34" charset="0"/>
              </a:rPr>
              <a:t>View your orders in the "Supplies" tab to track processing, fulfillment, and delivery status</a:t>
            </a:r>
          </a:p>
        </p:txBody>
      </p:sp>
    </p:spTree>
    <p:extLst>
      <p:ext uri="{BB962C8B-B14F-4D97-AF65-F5344CB8AC3E}">
        <p14:creationId xmlns:p14="http://schemas.microsoft.com/office/powerpoint/2010/main" val="147214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41BE-80BE-4E1F-B7AF-977E0E5FE488}"/>
              </a:ext>
            </a:extLst>
          </p:cNvPr>
          <p:cNvSpPr>
            <a:spLocks noGrp="1"/>
          </p:cNvSpPr>
          <p:nvPr>
            <p:ph type="title"/>
          </p:nvPr>
        </p:nvSpPr>
        <p:spPr/>
        <p:txBody>
          <a:bodyPr/>
          <a:lstStyle/>
          <a:p>
            <a:r>
              <a:rPr lang="en-US" sz="2800"/>
              <a:t>Appropriate close contact identification</a:t>
            </a:r>
          </a:p>
        </p:txBody>
      </p:sp>
      <p:sp>
        <p:nvSpPr>
          <p:cNvPr id="4" name="Slide Number Placeholder 3">
            <a:extLst>
              <a:ext uri="{FF2B5EF4-FFF2-40B4-BE49-F238E27FC236}">
                <a16:creationId xmlns:a16="http://schemas.microsoft.com/office/drawing/2014/main" id="{CEF21E57-C111-455C-8B39-891A02DA5FB0}"/>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
        <p:nvSpPr>
          <p:cNvPr id="9" name="Content Placeholder 2" descr="Individuals who have been within 6 feet of a COVID-19 positive individual while indoors, for at least 15 minutes during a 24-hour period. &#10;">
            <a:extLst>
              <a:ext uri="{FF2B5EF4-FFF2-40B4-BE49-F238E27FC236}">
                <a16:creationId xmlns:a16="http://schemas.microsoft.com/office/drawing/2014/main" id="{25545D2A-B67D-4FDF-84DC-2139966CFB52}"/>
              </a:ext>
            </a:extLst>
          </p:cNvPr>
          <p:cNvSpPr>
            <a:spLocks noGrp="1"/>
          </p:cNvSpPr>
          <p:nvPr/>
        </p:nvSpPr>
        <p:spPr>
          <a:xfrm>
            <a:off x="419941" y="1073813"/>
            <a:ext cx="11370972" cy="504974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a:t>Definition of a close contact: </a:t>
            </a:r>
          </a:p>
          <a:p>
            <a:pPr marL="0" indent="0" algn="ctr">
              <a:buNone/>
            </a:pPr>
            <a:r>
              <a:rPr lang="en-US">
                <a:solidFill>
                  <a:schemeClr val="tx1"/>
                </a:solidFill>
              </a:rPr>
              <a:t>Individuals who have been within 6 feet of a COVID-19 positive individual while indoors, for at least 15 minutes during a 24-hour period. </a:t>
            </a:r>
          </a:p>
          <a:p>
            <a:pPr marL="0" indent="0">
              <a:buNone/>
            </a:pPr>
            <a:endParaRPr lang="en-US" sz="900" b="1"/>
          </a:p>
          <a:p>
            <a:r>
              <a:rPr lang="en-US" sz="2000"/>
              <a:t>At-risk exposure time begins 48 hours prior to symptom onset (or time of positive test if asymptomatic) and continues until the time the COVID-19 positive individual is isolated. </a:t>
            </a:r>
          </a:p>
          <a:p>
            <a:r>
              <a:rPr lang="en-US" sz="2000"/>
              <a:t>Multiple brief or transitory interactions, such as in a hallway or when entering or exiting a classroom, are unlikely to result in 15 minutes and do </a:t>
            </a:r>
            <a:r>
              <a:rPr lang="en-US" sz="2000" b="1"/>
              <a:t>not</a:t>
            </a:r>
            <a:r>
              <a:rPr lang="en-US" sz="2000"/>
              <a:t> meet the definition of close contact. </a:t>
            </a:r>
          </a:p>
          <a:p>
            <a:r>
              <a:rPr lang="en-US" sz="2000"/>
              <a:t>The definition of a close contact also specifies time spent </a:t>
            </a:r>
            <a:r>
              <a:rPr lang="en-US" sz="2000" b="1"/>
              <a:t>indoors</a:t>
            </a:r>
            <a:r>
              <a:rPr lang="en-US" sz="2000"/>
              <a:t> only. </a:t>
            </a:r>
          </a:p>
          <a:p>
            <a:r>
              <a:rPr lang="en-US" sz="2000"/>
              <a:t>Interactions that occur outdoors, whether masked or unmasked, do </a:t>
            </a:r>
            <a:r>
              <a:rPr lang="en-US" sz="2000" b="1"/>
              <a:t>not</a:t>
            </a:r>
            <a:r>
              <a:rPr lang="en-US" sz="2000"/>
              <a:t> count toward the definition of a close contact.</a:t>
            </a:r>
          </a:p>
        </p:txBody>
      </p:sp>
      <p:sp>
        <p:nvSpPr>
          <p:cNvPr id="10" name="Rectangle: Rounded Corners 9" descr="Individuals who have been within 6 feet of a COVID-19 positive individual while indoors, for at least 15 minutes during a 24-hour period. &#10;">
            <a:extLst>
              <a:ext uri="{FF2B5EF4-FFF2-40B4-BE49-F238E27FC236}">
                <a16:creationId xmlns:a16="http://schemas.microsoft.com/office/drawing/2014/main" id="{D3367961-69D2-4685-B1E4-27B3CEBB4CAD}"/>
              </a:ext>
            </a:extLst>
          </p:cNvPr>
          <p:cNvSpPr/>
          <p:nvPr/>
        </p:nvSpPr>
        <p:spPr>
          <a:xfrm>
            <a:off x="419941" y="1737524"/>
            <a:ext cx="11370972" cy="15348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955025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2D91-6786-42FE-8DFC-71210A0861B9}"/>
              </a:ext>
            </a:extLst>
          </p:cNvPr>
          <p:cNvSpPr>
            <a:spLocks noGrp="1"/>
          </p:cNvSpPr>
          <p:nvPr>
            <p:ph type="title"/>
          </p:nvPr>
        </p:nvSpPr>
        <p:spPr/>
        <p:txBody>
          <a:bodyPr/>
          <a:lstStyle/>
          <a:p>
            <a:r>
              <a:rPr lang="en-US"/>
              <a:t>Exemptions to close contact quarantine and testing protocols:</a:t>
            </a:r>
          </a:p>
        </p:txBody>
      </p:sp>
      <p:sp>
        <p:nvSpPr>
          <p:cNvPr id="3" name="Content Placeholder 2">
            <a:extLst>
              <a:ext uri="{FF2B5EF4-FFF2-40B4-BE49-F238E27FC236}">
                <a16:creationId xmlns:a16="http://schemas.microsoft.com/office/drawing/2014/main" id="{14DEE658-EDB6-49C1-BA47-F1DEBA2B6EBF}"/>
              </a:ext>
            </a:extLst>
          </p:cNvPr>
          <p:cNvSpPr>
            <a:spLocks noGrp="1"/>
          </p:cNvSpPr>
          <p:nvPr>
            <p:ph idx="1"/>
          </p:nvPr>
        </p:nvSpPr>
        <p:spPr/>
        <p:txBody>
          <a:bodyPr/>
          <a:lstStyle/>
          <a:p>
            <a:r>
              <a:rPr lang="en-US" sz="2400"/>
              <a:t>While all individuals who meet the close contact definition are considered close contacts, there are </a:t>
            </a:r>
            <a:r>
              <a:rPr lang="en-US" sz="2400" b="1"/>
              <a:t>individuals</a:t>
            </a:r>
            <a:r>
              <a:rPr lang="en-US" sz="2400"/>
              <a:t> </a:t>
            </a:r>
            <a:r>
              <a:rPr lang="en-US" sz="2400" b="1"/>
              <a:t>who may be exempt from any quarantine or testing protocols in school:</a:t>
            </a:r>
            <a:r>
              <a:rPr lang="en-US" sz="2400"/>
              <a:t> </a:t>
            </a:r>
            <a:endParaRPr lang="en-US"/>
          </a:p>
          <a:p>
            <a:pPr lvl="2"/>
            <a:r>
              <a:rPr lang="en-US" sz="2000"/>
              <a:t>Asymptomatic, fully vaccinated close contacts</a:t>
            </a:r>
          </a:p>
          <a:p>
            <a:pPr lvl="2"/>
            <a:r>
              <a:rPr lang="en-US" sz="2000"/>
              <a:t>Classroom close contacts spaced at least 3 feet apart</a:t>
            </a:r>
          </a:p>
          <a:p>
            <a:pPr lvl="2"/>
            <a:r>
              <a:rPr lang="en-US" sz="2000"/>
              <a:t>Bus close contacts</a:t>
            </a:r>
          </a:p>
          <a:p>
            <a:pPr lvl="2"/>
            <a:r>
              <a:rPr lang="en-US" sz="2000"/>
              <a:t>Close contacts who have had COVID-19 within the past 90 days</a:t>
            </a:r>
          </a:p>
          <a:p>
            <a:r>
              <a:rPr lang="en-US" sz="2400" b="1"/>
              <a:t>Under no circumstance is it appropriate</a:t>
            </a:r>
            <a:r>
              <a:rPr lang="en-US" sz="2400"/>
              <a:t> </a:t>
            </a:r>
            <a:r>
              <a:rPr lang="en-US" sz="2400" b="1"/>
              <a:t>to pressure nursing staff or testing program supervisors </a:t>
            </a:r>
            <a:r>
              <a:rPr lang="en-US" sz="2400"/>
              <a:t>into testing individuals that meet one of these exemptions.</a:t>
            </a:r>
          </a:p>
          <a:p>
            <a:pPr lvl="1"/>
            <a:r>
              <a:rPr lang="en-US" sz="2000"/>
              <a:t>Reports regarding inappropriate use of Test and Stay will result in DESE intervention.</a:t>
            </a:r>
          </a:p>
        </p:txBody>
      </p:sp>
      <p:sp>
        <p:nvSpPr>
          <p:cNvPr id="4" name="Slide Number Placeholder 3">
            <a:extLst>
              <a:ext uri="{FF2B5EF4-FFF2-40B4-BE49-F238E27FC236}">
                <a16:creationId xmlns:a16="http://schemas.microsoft.com/office/drawing/2014/main" id="{F080E742-CFB7-4117-AA6C-BF2C5E00E8DD}"/>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1544227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85BA-A28A-4E72-8054-4729B9B44738}"/>
              </a:ext>
            </a:extLst>
          </p:cNvPr>
          <p:cNvSpPr>
            <a:spLocks noGrp="1"/>
          </p:cNvSpPr>
          <p:nvPr>
            <p:ph type="title"/>
          </p:nvPr>
        </p:nvSpPr>
        <p:spPr/>
        <p:txBody>
          <a:bodyPr/>
          <a:lstStyle/>
          <a:p>
            <a:r>
              <a:rPr lang="en-US"/>
              <a:t>Potential extension of Test and Stay to Out of School Time (OST) Programs</a:t>
            </a:r>
          </a:p>
        </p:txBody>
      </p:sp>
      <p:sp>
        <p:nvSpPr>
          <p:cNvPr id="3" name="Content Placeholder 2">
            <a:extLst>
              <a:ext uri="{FF2B5EF4-FFF2-40B4-BE49-F238E27FC236}">
                <a16:creationId xmlns:a16="http://schemas.microsoft.com/office/drawing/2014/main" id="{14A659DF-1C07-4413-9120-51AFC248161D}"/>
              </a:ext>
            </a:extLst>
          </p:cNvPr>
          <p:cNvSpPr>
            <a:spLocks noGrp="1"/>
          </p:cNvSpPr>
          <p:nvPr>
            <p:ph idx="1"/>
          </p:nvPr>
        </p:nvSpPr>
        <p:spPr/>
        <p:txBody>
          <a:bodyPr/>
          <a:lstStyle/>
          <a:p>
            <a:r>
              <a:rPr lang="en-US"/>
              <a:t>DESE, EEC and DPH have collaborated to determine how students attending EEC-affiliated before and after school programs could participate in Test and Stay.</a:t>
            </a:r>
          </a:p>
          <a:p>
            <a:r>
              <a:rPr lang="en-US"/>
              <a:t>Student participation will require adult consent for information sharing between the district and OST programs.</a:t>
            </a:r>
          </a:p>
          <a:p>
            <a:r>
              <a:rPr lang="en-US"/>
              <a:t>If interested in learning more about this </a:t>
            </a:r>
            <a:r>
              <a:rPr lang="en-US" b="1" u="sng"/>
              <a:t>potential development</a:t>
            </a:r>
            <a:r>
              <a:rPr lang="en-US"/>
              <a:t>, please take </a:t>
            </a:r>
            <a:r>
              <a:rPr lang="en-US">
                <a:hlinkClick r:id="rId2"/>
              </a:rPr>
              <a:t>this brief survey </a:t>
            </a:r>
            <a:r>
              <a:rPr lang="en-US"/>
              <a:t>so we can invite you to a follow up webinar next week, likely on Fri.</a:t>
            </a:r>
          </a:p>
        </p:txBody>
      </p:sp>
      <p:sp>
        <p:nvSpPr>
          <p:cNvPr id="4" name="Slide Number Placeholder 3">
            <a:extLst>
              <a:ext uri="{FF2B5EF4-FFF2-40B4-BE49-F238E27FC236}">
                <a16:creationId xmlns:a16="http://schemas.microsoft.com/office/drawing/2014/main" id="{114B1B8A-B6EC-4AF2-93C3-8D9F0181D0BF}"/>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3295744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F69EA1-58B4-4443-886E-6075610B84B4}"/>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
        <p:nvSpPr>
          <p:cNvPr id="8" name="Content Placeholder 7">
            <a:extLst>
              <a:ext uri="{FF2B5EF4-FFF2-40B4-BE49-F238E27FC236}">
                <a16:creationId xmlns:a16="http://schemas.microsoft.com/office/drawing/2014/main" id="{AFC8D810-9E23-48E7-AB20-A1927ACE830B}"/>
              </a:ext>
            </a:extLst>
          </p:cNvPr>
          <p:cNvSpPr>
            <a:spLocks noGrp="1"/>
          </p:cNvSpPr>
          <p:nvPr>
            <p:ph idx="13"/>
          </p:nvPr>
        </p:nvSpPr>
        <p:spPr>
          <a:xfrm>
            <a:off x="4153713" y="2341808"/>
            <a:ext cx="3241625" cy="3799267"/>
          </a:xfrm>
        </p:spPr>
        <p:txBody>
          <a:bodyPr/>
          <a:lstStyle/>
          <a:p>
            <a:r>
              <a:rPr lang="en-US" sz="2000" b="1"/>
              <a:t>Ross Wilson, </a:t>
            </a:r>
            <a:r>
              <a:rPr lang="en-US" sz="2000" i="1"/>
              <a:t>Executive Director</a:t>
            </a:r>
            <a:endParaRPr lang="en-US" sz="2000"/>
          </a:p>
          <a:p>
            <a:r>
              <a:rPr lang="en-US" sz="2000" b="1"/>
              <a:t>Eliza Novick, </a:t>
            </a:r>
            <a:r>
              <a:rPr lang="en-US" sz="2000" i="1"/>
              <a:t>Project Manager</a:t>
            </a:r>
          </a:p>
          <a:p>
            <a:r>
              <a:rPr lang="en-US" sz="2000" b="1"/>
              <a:t>Marisa Meldonian, </a:t>
            </a:r>
            <a:r>
              <a:rPr lang="en-US" sz="2000" i="1"/>
              <a:t>Associate Director</a:t>
            </a:r>
          </a:p>
          <a:p>
            <a:r>
              <a:rPr lang="en-US" sz="2000" b="1"/>
              <a:t>Lizzie Gordon, </a:t>
            </a:r>
            <a:r>
              <a:rPr lang="en-US" sz="2000" i="1"/>
              <a:t>Project Associate</a:t>
            </a:r>
            <a:endParaRPr lang="en-US" sz="2000" b="1"/>
          </a:p>
          <a:p>
            <a:endParaRPr lang="en-US" sz="2000" b="1"/>
          </a:p>
        </p:txBody>
      </p:sp>
      <p:sp>
        <p:nvSpPr>
          <p:cNvPr id="7" name="Text Placeholder 6">
            <a:extLst>
              <a:ext uri="{FF2B5EF4-FFF2-40B4-BE49-F238E27FC236}">
                <a16:creationId xmlns:a16="http://schemas.microsoft.com/office/drawing/2014/main" id="{35CC4292-3CA3-4037-A609-C6A3385B82BF}"/>
              </a:ext>
            </a:extLst>
          </p:cNvPr>
          <p:cNvSpPr>
            <a:spLocks noGrp="1"/>
          </p:cNvSpPr>
          <p:nvPr>
            <p:ph type="body" idx="1"/>
          </p:nvPr>
        </p:nvSpPr>
        <p:spPr>
          <a:xfrm>
            <a:off x="435430" y="1336504"/>
            <a:ext cx="3241626" cy="930041"/>
          </a:xfrm>
          <a:solidFill>
            <a:srgbClr val="D6791C"/>
          </a:solidFill>
        </p:spPr>
        <p:txBody>
          <a:bodyPr/>
          <a:lstStyle/>
          <a:p>
            <a:pPr algn="ctr"/>
            <a:r>
              <a:rPr lang="en-US" sz="2000"/>
              <a:t>Department of Elementary and Secondary Education</a:t>
            </a:r>
          </a:p>
        </p:txBody>
      </p:sp>
      <p:sp>
        <p:nvSpPr>
          <p:cNvPr id="9" name="Text Placeholder 8">
            <a:extLst>
              <a:ext uri="{FF2B5EF4-FFF2-40B4-BE49-F238E27FC236}">
                <a16:creationId xmlns:a16="http://schemas.microsoft.com/office/drawing/2014/main" id="{D9AB8DE8-621D-4AE2-9CCE-C8994C1D629D}"/>
              </a:ext>
            </a:extLst>
          </p:cNvPr>
          <p:cNvSpPr>
            <a:spLocks noGrp="1"/>
          </p:cNvSpPr>
          <p:nvPr>
            <p:ph type="body" idx="15"/>
          </p:nvPr>
        </p:nvSpPr>
        <p:spPr>
          <a:xfrm>
            <a:off x="4153712" y="1336505"/>
            <a:ext cx="3241626" cy="930040"/>
          </a:xfrm>
          <a:solidFill>
            <a:srgbClr val="D6791C"/>
          </a:solidFill>
        </p:spPr>
        <p:txBody>
          <a:bodyPr/>
          <a:lstStyle/>
          <a:p>
            <a:pPr algn="ctr"/>
            <a:r>
              <a:rPr lang="en-US" sz="2000">
                <a:latin typeface="Segoe UI Semibold"/>
                <a:cs typeface="Segoe UI Semibold"/>
              </a:rPr>
              <a:t>Shah Foundation</a:t>
            </a:r>
            <a:endParaRPr lang="en-US" sz="2000"/>
          </a:p>
        </p:txBody>
      </p:sp>
      <p:sp>
        <p:nvSpPr>
          <p:cNvPr id="2" name="Title 1">
            <a:extLst>
              <a:ext uri="{FF2B5EF4-FFF2-40B4-BE49-F238E27FC236}">
                <a16:creationId xmlns:a16="http://schemas.microsoft.com/office/drawing/2014/main" id="{583E9537-4F6A-46DB-AD72-657BE96D43DC}"/>
              </a:ext>
            </a:extLst>
          </p:cNvPr>
          <p:cNvSpPr>
            <a:spLocks noGrp="1"/>
          </p:cNvSpPr>
          <p:nvPr>
            <p:ph type="title"/>
          </p:nvPr>
        </p:nvSpPr>
        <p:spPr/>
        <p:txBody>
          <a:bodyPr/>
          <a:lstStyle/>
          <a:p>
            <a:r>
              <a:rPr lang="en-US" sz="3600">
                <a:latin typeface="+mj-lt"/>
                <a:cs typeface="Arial"/>
              </a:rPr>
              <a:t>Today’s Presentation</a:t>
            </a:r>
            <a:endParaRPr lang="en-US" sz="3600">
              <a:latin typeface="+mj-lt"/>
              <a:cs typeface="Arial" panose="020B0604020202020204" pitchFamily="34" charset="0"/>
            </a:endParaRPr>
          </a:p>
        </p:txBody>
      </p:sp>
      <p:sp>
        <p:nvSpPr>
          <p:cNvPr id="11" name="Content Placeholder 7">
            <a:extLst>
              <a:ext uri="{FF2B5EF4-FFF2-40B4-BE49-F238E27FC236}">
                <a16:creationId xmlns:a16="http://schemas.microsoft.com/office/drawing/2014/main" id="{AFC8D810-9E23-48E7-AB20-A1927ACE830B}"/>
              </a:ext>
            </a:extLst>
          </p:cNvPr>
          <p:cNvSpPr txBox="1">
            <a:spLocks/>
          </p:cNvSpPr>
          <p:nvPr/>
        </p:nvSpPr>
        <p:spPr>
          <a:xfrm>
            <a:off x="435430" y="2341808"/>
            <a:ext cx="3309720" cy="37992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Russell Johnston, </a:t>
            </a:r>
            <a:r>
              <a:rPr lang="en-US" sz="2000" i="1"/>
              <a:t>Deputy Commissioner</a:t>
            </a:r>
            <a:endParaRPr lang="en-US" sz="2000" b="1" i="1"/>
          </a:p>
          <a:p>
            <a:r>
              <a:rPr lang="en-US" sz="2000" b="1"/>
              <a:t>Lauren Woo, </a:t>
            </a:r>
            <a:r>
              <a:rPr lang="en-US" sz="2000" i="1"/>
              <a:t>Strategic Transformation Director</a:t>
            </a:r>
            <a:endParaRPr lang="en-US" sz="2000" b="1" i="1"/>
          </a:p>
        </p:txBody>
      </p:sp>
      <p:sp>
        <p:nvSpPr>
          <p:cNvPr id="12" name="Content Placeholder 7">
            <a:extLst>
              <a:ext uri="{FF2B5EF4-FFF2-40B4-BE49-F238E27FC236}">
                <a16:creationId xmlns:a16="http://schemas.microsoft.com/office/drawing/2014/main" id="{BB5999E9-A828-49C9-907F-0EA7159F9A74}"/>
              </a:ext>
            </a:extLst>
          </p:cNvPr>
          <p:cNvSpPr txBox="1">
            <a:spLocks/>
          </p:cNvSpPr>
          <p:nvPr/>
        </p:nvSpPr>
        <p:spPr>
          <a:xfrm>
            <a:off x="7871996" y="2341808"/>
            <a:ext cx="3241625" cy="37992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Jeremiah Hay, </a:t>
            </a:r>
            <a:r>
              <a:rPr lang="en-US" sz="2000" i="1"/>
              <a:t>Deputy Strategy Director, COVID-19 Command Center</a:t>
            </a:r>
          </a:p>
          <a:p>
            <a:r>
              <a:rPr lang="en-US" sz="2000" b="1"/>
              <a:t>Sean Burpoe</a:t>
            </a:r>
            <a:r>
              <a:rPr lang="en-US" sz="2000"/>
              <a:t>, </a:t>
            </a:r>
            <a:r>
              <a:rPr lang="en-US" sz="2000" i="1"/>
              <a:t>Strategy</a:t>
            </a:r>
            <a:r>
              <a:rPr lang="en-US" sz="2000"/>
              <a:t> </a:t>
            </a:r>
            <a:r>
              <a:rPr lang="en-US" sz="2000" i="1"/>
              <a:t>Manager, COVID-19 Command Center</a:t>
            </a:r>
          </a:p>
          <a:p>
            <a:r>
              <a:rPr lang="en-US" sz="2000" b="1"/>
              <a:t>Amar Parikh,</a:t>
            </a:r>
            <a:r>
              <a:rPr lang="en-US" sz="2000" i="1"/>
              <a:t> Strategy Analyst, COVID-19 Command Center</a:t>
            </a:r>
            <a:endParaRPr lang="en-US" sz="2000"/>
          </a:p>
          <a:p>
            <a:pPr marL="0" indent="0">
              <a:buNone/>
            </a:pPr>
            <a:endParaRPr lang="en-US" sz="2000" i="1"/>
          </a:p>
        </p:txBody>
      </p:sp>
      <p:sp>
        <p:nvSpPr>
          <p:cNvPr id="13" name="Text Placeholder 8">
            <a:extLst>
              <a:ext uri="{FF2B5EF4-FFF2-40B4-BE49-F238E27FC236}">
                <a16:creationId xmlns:a16="http://schemas.microsoft.com/office/drawing/2014/main" id="{F60C4F73-E6AA-4767-8E39-1DB9EBEB6A15}"/>
              </a:ext>
            </a:extLst>
          </p:cNvPr>
          <p:cNvSpPr txBox="1">
            <a:spLocks/>
          </p:cNvSpPr>
          <p:nvPr/>
        </p:nvSpPr>
        <p:spPr>
          <a:xfrm>
            <a:off x="7871994" y="1336505"/>
            <a:ext cx="3241626" cy="930039"/>
          </a:xfrm>
          <a:prstGeom prst="rect">
            <a:avLst/>
          </a:prstGeom>
          <a:solidFill>
            <a:srgbClr val="D6791C"/>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2800" b="1" kern="1200" baseline="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000" b="1"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1800" b="1"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a:latin typeface="Segoe UI Semibold"/>
                <a:cs typeface="Segoe UI Semibold"/>
              </a:rPr>
              <a:t>COVID-19 Command Center</a:t>
            </a:r>
            <a:endParaRPr lang="en-US" sz="2000"/>
          </a:p>
        </p:txBody>
      </p:sp>
    </p:spTree>
    <p:extLst>
      <p:ext uri="{BB962C8B-B14F-4D97-AF65-F5344CB8AC3E}">
        <p14:creationId xmlns:p14="http://schemas.microsoft.com/office/powerpoint/2010/main" val="207227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0E88-A756-4160-BE44-85FF501F8608}"/>
              </a:ext>
            </a:extLst>
          </p:cNvPr>
          <p:cNvSpPr>
            <a:spLocks noGrp="1"/>
          </p:cNvSpPr>
          <p:nvPr>
            <p:ph type="title"/>
          </p:nvPr>
        </p:nvSpPr>
        <p:spPr/>
        <p:txBody>
          <a:bodyPr/>
          <a:lstStyle/>
          <a:p>
            <a:r>
              <a:rPr lang="en-US"/>
              <a:t>Pooled testing during shortened weeks</a:t>
            </a:r>
          </a:p>
        </p:txBody>
      </p:sp>
      <p:sp>
        <p:nvSpPr>
          <p:cNvPr id="3" name="Content Placeholder 2">
            <a:extLst>
              <a:ext uri="{FF2B5EF4-FFF2-40B4-BE49-F238E27FC236}">
                <a16:creationId xmlns:a16="http://schemas.microsoft.com/office/drawing/2014/main" id="{12E7CC42-10CD-4751-8794-37B156F3F570}"/>
              </a:ext>
            </a:extLst>
          </p:cNvPr>
          <p:cNvSpPr>
            <a:spLocks noGrp="1"/>
          </p:cNvSpPr>
          <p:nvPr>
            <p:ph idx="1"/>
          </p:nvPr>
        </p:nvSpPr>
        <p:spPr/>
        <p:txBody>
          <a:bodyPr/>
          <a:lstStyle/>
          <a:p>
            <a:pPr marL="0" indent="0">
              <a:buNone/>
            </a:pPr>
            <a:r>
              <a:rPr lang="en-US" b="1">
                <a:solidFill>
                  <a:srgbClr val="000000"/>
                </a:solidFill>
                <a:effectLst/>
                <a:latin typeface="+mn-lt"/>
                <a:ea typeface="Calibri" panose="020F0502020204030204" pitchFamily="34" charset="0"/>
                <a:cs typeface="Times New Roman" panose="02020603050405020304" pitchFamily="18" charset="0"/>
              </a:rPr>
              <a:t>During short school weeks, such as Thanksgiving week, should schools still provide pooled testing programs?</a:t>
            </a:r>
            <a:br>
              <a:rPr lang="en-US" b="1">
                <a:solidFill>
                  <a:srgbClr val="000000"/>
                </a:solidFill>
                <a:effectLst/>
                <a:latin typeface="+mn-lt"/>
                <a:ea typeface="Calibri" panose="020F0502020204030204" pitchFamily="34" charset="0"/>
                <a:cs typeface="Times New Roman" panose="02020603050405020304" pitchFamily="18" charset="0"/>
              </a:rPr>
            </a:br>
            <a:r>
              <a:rPr lang="en-US">
                <a:solidFill>
                  <a:srgbClr val="000000"/>
                </a:solidFill>
                <a:effectLst/>
                <a:latin typeface="+mn-lt"/>
                <a:ea typeface="Calibri" panose="020F0502020204030204" pitchFamily="34" charset="0"/>
                <a:cs typeface="Times New Roman" panose="02020603050405020304" pitchFamily="18" charset="0"/>
              </a:rPr>
              <a:t> </a:t>
            </a:r>
            <a:br>
              <a:rPr lang="en-US">
                <a:solidFill>
                  <a:srgbClr val="000000"/>
                </a:solidFill>
                <a:effectLst/>
                <a:latin typeface="+mn-lt"/>
                <a:ea typeface="Calibri" panose="020F0502020204030204" pitchFamily="34" charset="0"/>
                <a:cs typeface="Times New Roman" panose="02020603050405020304" pitchFamily="18" charset="0"/>
              </a:rPr>
            </a:br>
            <a:r>
              <a:rPr lang="en-US">
                <a:solidFill>
                  <a:srgbClr val="000000"/>
                </a:solidFill>
                <a:effectLst/>
                <a:latin typeface="+mn-lt"/>
                <a:ea typeface="Calibri" panose="020F0502020204030204" pitchFamily="34" charset="0"/>
                <a:cs typeface="Times New Roman" panose="02020603050405020304" pitchFamily="18" charset="0"/>
              </a:rPr>
              <a:t>DESE recommends that pooled testing programs are only run when the school can complete the entire pooled testing process from the initial pooled test through the completion of all needed follow-up tests. Schools are encouraged to work with their project coordinator to develop a schedule that will work for your school community and can be supported by your CIC staff during shorter school weeks. </a:t>
            </a:r>
            <a:endParaRPr lang="en-US" sz="4800">
              <a:latin typeface="+mn-lt"/>
            </a:endParaRPr>
          </a:p>
        </p:txBody>
      </p:sp>
      <p:sp>
        <p:nvSpPr>
          <p:cNvPr id="4" name="Slide Number Placeholder 3">
            <a:extLst>
              <a:ext uri="{FF2B5EF4-FFF2-40B4-BE49-F238E27FC236}">
                <a16:creationId xmlns:a16="http://schemas.microsoft.com/office/drawing/2014/main" id="{4C7594F8-08CB-40F4-8EC2-64892D289BE9}"/>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1800680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ngle orange balloon floating above white balloons">
            <a:extLst>
              <a:ext uri="{FF2B5EF4-FFF2-40B4-BE49-F238E27FC236}">
                <a16:creationId xmlns:a16="http://schemas.microsoft.com/office/drawing/2014/main" id="{32244691-0E80-4FBA-AC72-C42F5C416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6805" y="1562100"/>
            <a:ext cx="6666415" cy="4000500"/>
          </a:xfrm>
          <a:prstGeom prst="rect">
            <a:avLst/>
          </a:prstGeom>
        </p:spPr>
      </p:pic>
      <p:sp>
        <p:nvSpPr>
          <p:cNvPr id="4" name="Title 3">
            <a:extLst>
              <a:ext uri="{FF2B5EF4-FFF2-40B4-BE49-F238E27FC236}">
                <a16:creationId xmlns:a16="http://schemas.microsoft.com/office/drawing/2014/main" id="{4E1BB803-B5DD-4AB7-80A1-A56A91A03773}"/>
              </a:ext>
            </a:extLst>
          </p:cNvPr>
          <p:cNvSpPr>
            <a:spLocks noGrp="1"/>
          </p:cNvSpPr>
          <p:nvPr>
            <p:ph type="title"/>
          </p:nvPr>
        </p:nvSpPr>
        <p:spPr/>
        <p:txBody>
          <a:bodyPr/>
          <a:lstStyle/>
          <a:p>
            <a:r>
              <a:rPr lang="en-US"/>
              <a:t>“Trial balloon phase” when changing testing modalities</a:t>
            </a:r>
          </a:p>
        </p:txBody>
      </p:sp>
      <p:sp>
        <p:nvSpPr>
          <p:cNvPr id="5" name="Content Placeholder 4">
            <a:extLst>
              <a:ext uri="{FF2B5EF4-FFF2-40B4-BE49-F238E27FC236}">
                <a16:creationId xmlns:a16="http://schemas.microsoft.com/office/drawing/2014/main" id="{B2B33A7B-BEF4-45EA-8528-B4A75F0504D7}"/>
              </a:ext>
            </a:extLst>
          </p:cNvPr>
          <p:cNvSpPr>
            <a:spLocks noGrp="1"/>
          </p:cNvSpPr>
          <p:nvPr>
            <p:ph idx="1"/>
          </p:nvPr>
        </p:nvSpPr>
        <p:spPr>
          <a:xfrm>
            <a:off x="567743" y="1343025"/>
            <a:ext cx="4309057" cy="4937124"/>
          </a:xfrm>
        </p:spPr>
        <p:txBody>
          <a:bodyPr/>
          <a:lstStyle/>
          <a:p>
            <a:r>
              <a:rPr lang="en-US"/>
              <a:t>If you are changing testing modalities (single swab to double swab, etc.), please build in a “trial balloon phase” to work out any issues before you fully launch the new modality.</a:t>
            </a:r>
          </a:p>
        </p:txBody>
      </p:sp>
    </p:spTree>
    <p:extLst>
      <p:ext uri="{BB962C8B-B14F-4D97-AF65-F5344CB8AC3E}">
        <p14:creationId xmlns:p14="http://schemas.microsoft.com/office/powerpoint/2010/main" val="2753692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panose="020B0604020202020204" pitchFamily="34" charset="0"/>
              </a:rPr>
              <a:t>Shah Family Foundation resources</a:t>
            </a:r>
          </a:p>
        </p:txBody>
      </p:sp>
    </p:spTree>
    <p:extLst>
      <p:ext uri="{BB962C8B-B14F-4D97-AF65-F5344CB8AC3E}">
        <p14:creationId xmlns:p14="http://schemas.microsoft.com/office/powerpoint/2010/main" val="3690988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b="1"/>
              <a:t>Software Platform Cheat Sheet</a:t>
            </a:r>
            <a:endParaRPr/>
          </a:p>
        </p:txBody>
      </p:sp>
      <p:sp>
        <p:nvSpPr>
          <p:cNvPr id="85" name="Google Shape;85;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graphicFrame>
        <p:nvGraphicFramePr>
          <p:cNvPr id="86" name="Google Shape;86;p1"/>
          <p:cNvGraphicFramePr/>
          <p:nvPr>
            <p:extLst>
              <p:ext uri="{D42A27DB-BD31-4B8C-83A1-F6EECF244321}">
                <p14:modId xmlns:p14="http://schemas.microsoft.com/office/powerpoint/2010/main" val="3429419338"/>
              </p:ext>
            </p:extLst>
          </p:nvPr>
        </p:nvGraphicFramePr>
        <p:xfrm>
          <a:off x="449600" y="1281600"/>
          <a:ext cx="11489100" cy="3682376"/>
        </p:xfrm>
        <a:graphic>
          <a:graphicData uri="http://schemas.openxmlformats.org/drawingml/2006/table">
            <a:tbl>
              <a:tblPr firstRow="1">
                <a:noFill/>
              </a:tblPr>
              <a:tblGrid>
                <a:gridCol w="2233175">
                  <a:extLst>
                    <a:ext uri="{9D8B030D-6E8A-4147-A177-3AD203B41FA5}">
                      <a16:colId xmlns:a16="http://schemas.microsoft.com/office/drawing/2014/main" val="20000"/>
                    </a:ext>
                  </a:extLst>
                </a:gridCol>
                <a:gridCol w="3890650">
                  <a:extLst>
                    <a:ext uri="{9D8B030D-6E8A-4147-A177-3AD203B41FA5}">
                      <a16:colId xmlns:a16="http://schemas.microsoft.com/office/drawing/2014/main" val="20001"/>
                    </a:ext>
                  </a:extLst>
                </a:gridCol>
                <a:gridCol w="5365275">
                  <a:extLst>
                    <a:ext uri="{9D8B030D-6E8A-4147-A177-3AD203B41FA5}">
                      <a16:colId xmlns:a16="http://schemas.microsoft.com/office/drawing/2014/main" val="20002"/>
                    </a:ext>
                  </a:extLst>
                </a:gridCol>
              </a:tblGrid>
              <a:tr h="266676">
                <a:tc>
                  <a:txBody>
                    <a:bodyPr/>
                    <a:lstStyle/>
                    <a:p>
                      <a:pPr marL="0" lvl="0" indent="0" algn="l" rtl="0">
                        <a:spcBef>
                          <a:spcPts val="0"/>
                        </a:spcBef>
                        <a:spcAft>
                          <a:spcPts val="0"/>
                        </a:spcAft>
                        <a:buNone/>
                      </a:pPr>
                      <a:r>
                        <a:rPr lang="en-US" sz="1600" b="1">
                          <a:solidFill>
                            <a:schemeClr val="lt1"/>
                          </a:solidFill>
                        </a:rPr>
                        <a:t>Platform</a:t>
                      </a:r>
                      <a:endParaRPr sz="1600" b="1">
                        <a:solidFill>
                          <a:schemeClr val="lt1"/>
                        </a:solidFill>
                      </a:endParaRPr>
                    </a:p>
                  </a:txBody>
                  <a:tcPr marL="91425" marR="91425" marT="91425" marB="91425">
                    <a:lnL w="9525" cap="flat" cmpd="sng">
                      <a:solidFill>
                        <a:srgbClr val="8A8FA0"/>
                      </a:solidFill>
                      <a:prstDash val="solid"/>
                      <a:round/>
                      <a:headEnd type="none" w="sm" len="sm"/>
                      <a:tailEnd type="none" w="sm" len="sm"/>
                    </a:lnL>
                    <a:lnR w="9525" cap="flat" cmpd="sng">
                      <a:solidFill>
                        <a:srgbClr val="8A8FA0"/>
                      </a:solidFill>
                      <a:prstDash val="solid"/>
                      <a:round/>
                      <a:headEnd type="none" w="sm" len="sm"/>
                      <a:tailEnd type="none" w="sm" len="sm"/>
                    </a:lnR>
                    <a:lnT w="9525" cap="flat" cmpd="sng">
                      <a:solidFill>
                        <a:srgbClr val="8A8FA0"/>
                      </a:solidFill>
                      <a:prstDash val="solid"/>
                      <a:round/>
                      <a:headEnd type="none" w="sm" len="sm"/>
                      <a:tailEnd type="none" w="sm" len="sm"/>
                    </a:lnT>
                    <a:lnB w="9525" cap="flat" cmpd="sng">
                      <a:solidFill>
                        <a:srgbClr val="8A8FA0"/>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US" sz="1600" b="1">
                          <a:solidFill>
                            <a:schemeClr val="lt1"/>
                          </a:solidFill>
                        </a:rPr>
                        <a:t>What It’s Used For</a:t>
                      </a:r>
                      <a:endParaRPr sz="1600" b="1">
                        <a:solidFill>
                          <a:schemeClr val="lt1"/>
                        </a:solidFill>
                      </a:endParaRPr>
                    </a:p>
                  </a:txBody>
                  <a:tcPr marL="91425" marR="91425" marT="91425" marB="91425">
                    <a:lnL w="9525" cap="flat" cmpd="sng">
                      <a:solidFill>
                        <a:srgbClr val="8A8FA0"/>
                      </a:solidFill>
                      <a:prstDash val="solid"/>
                      <a:round/>
                      <a:headEnd type="none" w="sm" len="sm"/>
                      <a:tailEnd type="none" w="sm" len="sm"/>
                    </a:lnL>
                    <a:lnR w="9525" cap="flat" cmpd="sng">
                      <a:solidFill>
                        <a:srgbClr val="8A8FA0"/>
                      </a:solidFill>
                      <a:prstDash val="solid"/>
                      <a:round/>
                      <a:headEnd type="none" w="sm" len="sm"/>
                      <a:tailEnd type="none" w="sm" len="sm"/>
                    </a:lnR>
                    <a:lnT w="9525" cap="flat" cmpd="sng">
                      <a:solidFill>
                        <a:srgbClr val="8A8FA0"/>
                      </a:solidFill>
                      <a:prstDash val="solid"/>
                      <a:round/>
                      <a:headEnd type="none" w="sm" len="sm"/>
                      <a:tailEnd type="none" w="sm" len="sm"/>
                    </a:lnT>
                    <a:lnB w="9525" cap="flat" cmpd="sng">
                      <a:solidFill>
                        <a:srgbClr val="8A8FA0"/>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US" sz="1600" b="1">
                          <a:solidFill>
                            <a:schemeClr val="lt1"/>
                          </a:solidFill>
                        </a:rPr>
                        <a:t>Link</a:t>
                      </a:r>
                      <a:endParaRPr sz="1600" b="1">
                        <a:solidFill>
                          <a:schemeClr val="lt1"/>
                        </a:solidFill>
                      </a:endParaRPr>
                    </a:p>
                  </a:txBody>
                  <a:tcPr marL="91425" marR="91425" marT="91425" marB="91425">
                    <a:lnL w="9525" cap="flat" cmpd="sng">
                      <a:solidFill>
                        <a:srgbClr val="8A8FA0"/>
                      </a:solidFill>
                      <a:prstDash val="solid"/>
                      <a:round/>
                      <a:headEnd type="none" w="sm" len="sm"/>
                      <a:tailEnd type="none" w="sm" len="sm"/>
                    </a:lnL>
                    <a:lnR w="9525" cap="flat" cmpd="sng">
                      <a:solidFill>
                        <a:srgbClr val="8A8FA0"/>
                      </a:solidFill>
                      <a:prstDash val="solid"/>
                      <a:round/>
                      <a:headEnd type="none" w="sm" len="sm"/>
                      <a:tailEnd type="none" w="sm" len="sm"/>
                    </a:lnR>
                    <a:lnT w="9525" cap="flat" cmpd="sng">
                      <a:solidFill>
                        <a:srgbClr val="8A8FA0"/>
                      </a:solidFill>
                      <a:prstDash val="solid"/>
                      <a:round/>
                      <a:headEnd type="none" w="sm" len="sm"/>
                      <a:tailEnd type="none" w="sm" len="sm"/>
                    </a:lnT>
                    <a:lnB w="9525" cap="flat" cmpd="sng">
                      <a:solidFill>
                        <a:srgbClr val="8A8FA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524476">
                <a:tc>
                  <a:txBody>
                    <a:bodyPr/>
                    <a:lstStyle/>
                    <a:p>
                      <a:pPr marL="0" lvl="0" indent="0" algn="l" rtl="0">
                        <a:spcBef>
                          <a:spcPts val="0"/>
                        </a:spcBef>
                        <a:spcAft>
                          <a:spcPts val="0"/>
                        </a:spcAft>
                        <a:buNone/>
                      </a:pPr>
                      <a:r>
                        <a:rPr lang="en-US" sz="1600" b="1"/>
                        <a:t>CIC Electronic Consent</a:t>
                      </a:r>
                      <a:endParaRPr sz="1600" b="1"/>
                    </a:p>
                  </a:txBody>
                  <a:tcPr marL="91425" marR="91425" marT="91425" marB="91425">
                    <a:lnT w="9525" cap="flat" cmpd="sng">
                      <a:solidFill>
                        <a:srgbClr val="8A8FA0"/>
                      </a:solidFill>
                      <a:prstDash val="solid"/>
                      <a:round/>
                      <a:headEnd type="none" w="sm" len="sm"/>
                      <a:tailEnd type="none" w="sm" len="sm"/>
                    </a:lnT>
                  </a:tcPr>
                </a:tc>
                <a:tc>
                  <a:txBody>
                    <a:bodyPr/>
                    <a:lstStyle/>
                    <a:p>
                      <a:pPr marL="0" lvl="0" indent="0" algn="l" rtl="0">
                        <a:spcBef>
                          <a:spcPts val="0"/>
                        </a:spcBef>
                        <a:spcAft>
                          <a:spcPts val="0"/>
                        </a:spcAft>
                        <a:buNone/>
                      </a:pPr>
                      <a:r>
                        <a:rPr lang="en-US" sz="1600"/>
                        <a:t>Consent Forms, Logging Paper Forms</a:t>
                      </a:r>
                      <a:endParaRPr sz="1600"/>
                    </a:p>
                  </a:txBody>
                  <a:tcPr marL="91425" marR="91425" marT="91425" marB="91425">
                    <a:lnT w="9525" cap="flat" cmpd="sng">
                      <a:solidFill>
                        <a:srgbClr val="8A8FA0"/>
                      </a:solidFill>
                      <a:prstDash val="solid"/>
                      <a:round/>
                      <a:headEnd type="none" w="sm" len="sm"/>
                      <a:tailEnd type="none" w="sm" len="sm"/>
                    </a:lnT>
                  </a:tcPr>
                </a:tc>
                <a:tc>
                  <a:txBody>
                    <a:bodyPr/>
                    <a:lstStyle/>
                    <a:p>
                      <a:pPr marL="0" lvl="0" indent="0" algn="l" rtl="0">
                        <a:lnSpc>
                          <a:spcPct val="135000"/>
                        </a:lnSpc>
                        <a:spcBef>
                          <a:spcPts val="0"/>
                        </a:spcBef>
                        <a:spcAft>
                          <a:spcPts val="0"/>
                        </a:spcAft>
                        <a:buNone/>
                      </a:pPr>
                      <a:r>
                        <a:rPr lang="en-US" sz="1600" u="sng">
                          <a:solidFill>
                            <a:schemeClr val="accent4"/>
                          </a:solidFill>
                          <a:hlinkClick r:id="rId3">
                            <a:extLst>
                              <a:ext uri="{A12FA001-AC4F-418D-AE19-62706E023703}">
                                <ahyp:hlinkClr xmlns:ahyp="http://schemas.microsoft.com/office/drawing/2018/hyperlinkcolor" val="tx"/>
                              </a:ext>
                            </a:extLst>
                          </a:hlinkClick>
                        </a:rPr>
                        <a:t>https://www.cic-health.com/consent/ma</a:t>
                      </a:r>
                      <a:endParaRPr sz="1600"/>
                    </a:p>
                    <a:p>
                      <a:pPr marL="0" lvl="0" indent="0" algn="l" rtl="0">
                        <a:lnSpc>
                          <a:spcPct val="135000"/>
                        </a:lnSpc>
                        <a:spcBef>
                          <a:spcPts val="0"/>
                        </a:spcBef>
                        <a:spcAft>
                          <a:spcPts val="0"/>
                        </a:spcAft>
                        <a:buNone/>
                      </a:pPr>
                      <a:r>
                        <a:rPr lang="en-US" sz="1400" i="1">
                          <a:solidFill>
                            <a:srgbClr val="8A8FA0"/>
                          </a:solidFill>
                        </a:rPr>
                        <a:t>*each district/school can send an individualized link</a:t>
                      </a:r>
                      <a:endParaRPr sz="1400" i="1">
                        <a:solidFill>
                          <a:srgbClr val="8A8FA0"/>
                        </a:solidFill>
                      </a:endParaRPr>
                    </a:p>
                  </a:txBody>
                  <a:tcPr marL="91425" marR="91425" marT="91425" marB="91425">
                    <a:lnT w="9525" cap="flat" cmpd="sng">
                      <a:solidFill>
                        <a:srgbClr val="8A8FA0"/>
                      </a:solidFill>
                      <a:prstDash val="solid"/>
                      <a:round/>
                      <a:headEnd type="none" w="sm" len="sm"/>
                      <a:tailEnd type="none" w="sm" len="sm"/>
                    </a:lnT>
                  </a:tcPr>
                </a:tc>
                <a:extLst>
                  <a:ext uri="{0D108BD9-81ED-4DB2-BD59-A6C34878D82A}">
                    <a16:rowId xmlns:a16="http://schemas.microsoft.com/office/drawing/2014/main" val="10001"/>
                  </a:ext>
                </a:extLst>
              </a:tr>
              <a:tr h="640046">
                <a:tc>
                  <a:txBody>
                    <a:bodyPr/>
                    <a:lstStyle/>
                    <a:p>
                      <a:pPr marL="0" lvl="0" indent="0" algn="l" rtl="0">
                        <a:spcBef>
                          <a:spcPts val="0"/>
                        </a:spcBef>
                        <a:spcAft>
                          <a:spcPts val="0"/>
                        </a:spcAft>
                        <a:buNone/>
                      </a:pPr>
                      <a:r>
                        <a:rPr lang="en-US" sz="1600" b="1"/>
                        <a:t>CIC Zendesk Portal</a:t>
                      </a:r>
                      <a:endParaRPr sz="1600" b="1"/>
                    </a:p>
                  </a:txBody>
                  <a:tcPr marL="91425" marR="91425" marT="91425" marB="91425"/>
                </a:tc>
                <a:tc>
                  <a:txBody>
                    <a:bodyPr/>
                    <a:lstStyle/>
                    <a:p>
                      <a:pPr marL="0" lvl="0" indent="0" algn="l" rtl="0">
                        <a:spcBef>
                          <a:spcPts val="0"/>
                        </a:spcBef>
                        <a:spcAft>
                          <a:spcPts val="0"/>
                        </a:spcAft>
                        <a:buNone/>
                      </a:pPr>
                      <a:r>
                        <a:rPr lang="en-US" sz="1600"/>
                        <a:t>How-To Materials, Re-Ordering Supplies, Student Consent &amp; Database Portal</a:t>
                      </a:r>
                      <a:endParaRPr sz="1600"/>
                    </a:p>
                  </a:txBody>
                  <a:tcPr marL="91425" marR="91425" marT="91425" marB="91425"/>
                </a:tc>
                <a:tc>
                  <a:txBody>
                    <a:bodyPr/>
                    <a:lstStyle/>
                    <a:p>
                      <a:pPr marL="0" lvl="0" indent="0" algn="l" rtl="0">
                        <a:lnSpc>
                          <a:spcPct val="135000"/>
                        </a:lnSpc>
                        <a:spcBef>
                          <a:spcPts val="0"/>
                        </a:spcBef>
                        <a:spcAft>
                          <a:spcPts val="0"/>
                        </a:spcAft>
                        <a:buNone/>
                      </a:pPr>
                      <a:r>
                        <a:rPr lang="en-US" sz="1600" u="sng">
                          <a:solidFill>
                            <a:schemeClr val="accent4"/>
                          </a:solidFill>
                          <a:hlinkClick r:id="rId4">
                            <a:extLst>
                              <a:ext uri="{A12FA001-AC4F-418D-AE19-62706E023703}">
                                <ahyp:hlinkClr xmlns:ahyp="http://schemas.microsoft.com/office/drawing/2018/hyperlinkcolor" val="tx"/>
                              </a:ext>
                            </a:extLst>
                          </a:hlinkClick>
                        </a:rPr>
                        <a:t>https://cich-ma.zendesk.com/hc/en-us</a:t>
                      </a:r>
                      <a:endParaRPr sz="1600"/>
                    </a:p>
                  </a:txBody>
                  <a:tcPr marL="91425" marR="91425" marT="91425" marB="91425"/>
                </a:tc>
                <a:extLst>
                  <a:ext uri="{0D108BD9-81ED-4DB2-BD59-A6C34878D82A}">
                    <a16:rowId xmlns:a16="http://schemas.microsoft.com/office/drawing/2014/main" val="10002"/>
                  </a:ext>
                </a:extLst>
              </a:tr>
              <a:tr h="426691">
                <a:tc>
                  <a:txBody>
                    <a:bodyPr/>
                    <a:lstStyle/>
                    <a:p>
                      <a:pPr marL="0" lvl="0" indent="0" algn="l" rtl="0">
                        <a:spcBef>
                          <a:spcPts val="0"/>
                        </a:spcBef>
                        <a:spcAft>
                          <a:spcPts val="0"/>
                        </a:spcAft>
                        <a:buNone/>
                      </a:pPr>
                      <a:r>
                        <a:rPr lang="en-US" sz="1600" b="1"/>
                        <a:t>Crush the Curve</a:t>
                      </a:r>
                      <a:endParaRPr sz="1600" b="1"/>
                    </a:p>
                  </a:txBody>
                  <a:tcPr marL="91425" marR="91425" marT="91425" marB="91425"/>
                </a:tc>
                <a:tc>
                  <a:txBody>
                    <a:bodyPr/>
                    <a:lstStyle/>
                    <a:p>
                      <a:pPr marL="0" lvl="0" indent="0" algn="l" rtl="0">
                        <a:spcBef>
                          <a:spcPts val="0"/>
                        </a:spcBef>
                        <a:spcAft>
                          <a:spcPts val="0"/>
                        </a:spcAft>
                        <a:buNone/>
                      </a:pPr>
                      <a:r>
                        <a:rPr lang="en-US" sz="1600"/>
                        <a:t>Recording Tests: single/double swab, BinaxNOW</a:t>
                      </a:r>
                      <a:endParaRPr sz="1600"/>
                    </a:p>
                  </a:txBody>
                  <a:tcPr marL="91425" marR="91425" marT="91425" marB="91425"/>
                </a:tc>
                <a:tc>
                  <a:txBody>
                    <a:bodyPr/>
                    <a:lstStyle/>
                    <a:p>
                      <a:pPr marL="0" lvl="0" indent="0" algn="l" rtl="0">
                        <a:lnSpc>
                          <a:spcPct val="135000"/>
                        </a:lnSpc>
                        <a:spcBef>
                          <a:spcPts val="0"/>
                        </a:spcBef>
                        <a:spcAft>
                          <a:spcPts val="0"/>
                        </a:spcAft>
                        <a:buNone/>
                      </a:pPr>
                      <a:r>
                        <a:rPr lang="en-US" sz="1600" u="sng">
                          <a:solidFill>
                            <a:schemeClr val="accent4"/>
                          </a:solidFill>
                          <a:hlinkClick r:id="rId5">
                            <a:extLst>
                              <a:ext uri="{A12FA001-AC4F-418D-AE19-62706E023703}">
                                <ahyp:hlinkClr xmlns:ahyp="http://schemas.microsoft.com/office/drawing/2018/hyperlinkcolor" val="tx"/>
                              </a:ext>
                            </a:extLst>
                          </a:hlinkClick>
                        </a:rPr>
                        <a:t>https://covid.cic-health.com/s/login/</a:t>
                      </a:r>
                      <a:endParaRPr sz="1600"/>
                    </a:p>
                  </a:txBody>
                  <a:tcPr marL="91425" marR="91425" marT="91425" marB="91425"/>
                </a:tc>
                <a:extLst>
                  <a:ext uri="{0D108BD9-81ED-4DB2-BD59-A6C34878D82A}">
                    <a16:rowId xmlns:a16="http://schemas.microsoft.com/office/drawing/2014/main" val="10003"/>
                  </a:ext>
                </a:extLst>
              </a:tr>
              <a:tr h="299049">
                <a:tc>
                  <a:txBody>
                    <a:bodyPr/>
                    <a:lstStyle/>
                    <a:p>
                      <a:pPr marL="0" lvl="0" indent="0" algn="l" rtl="0">
                        <a:spcBef>
                          <a:spcPts val="0"/>
                        </a:spcBef>
                        <a:spcAft>
                          <a:spcPts val="0"/>
                        </a:spcAft>
                        <a:buNone/>
                      </a:pPr>
                      <a:r>
                        <a:rPr lang="en-US" sz="1600" b="1"/>
                        <a:t>Veritas</a:t>
                      </a:r>
                      <a:endParaRPr sz="1600" b="1"/>
                    </a:p>
                  </a:txBody>
                  <a:tcPr marL="91425" marR="91425" marT="91425" marB="91425"/>
                </a:tc>
                <a:tc>
                  <a:txBody>
                    <a:bodyPr/>
                    <a:lstStyle/>
                    <a:p>
                      <a:pPr marL="0" lvl="0" indent="0" algn="l" rtl="0">
                        <a:spcBef>
                          <a:spcPts val="0"/>
                        </a:spcBef>
                        <a:spcAft>
                          <a:spcPts val="0"/>
                        </a:spcAft>
                        <a:buNone/>
                      </a:pPr>
                      <a:r>
                        <a:rPr lang="en-US" sz="1600"/>
                        <a:t>Recording Tests: Saliva</a:t>
                      </a:r>
                      <a:endParaRPr sz="1600"/>
                    </a:p>
                  </a:txBody>
                  <a:tcPr marL="91425" marR="91425" marT="91425" marB="91425"/>
                </a:tc>
                <a:tc>
                  <a:txBody>
                    <a:bodyPr/>
                    <a:lstStyle/>
                    <a:p>
                      <a:pPr marL="0" lvl="0" indent="0" algn="l" rtl="0">
                        <a:lnSpc>
                          <a:spcPct val="135000"/>
                        </a:lnSpc>
                        <a:spcBef>
                          <a:spcPts val="0"/>
                        </a:spcBef>
                        <a:spcAft>
                          <a:spcPts val="0"/>
                        </a:spcAft>
                        <a:buNone/>
                      </a:pPr>
                      <a:r>
                        <a:rPr lang="en-US" sz="1600" u="sng">
                          <a:solidFill>
                            <a:schemeClr val="accent4"/>
                          </a:solidFill>
                          <a:hlinkClick r:id="rId6">
                            <a:extLst>
                              <a:ext uri="{A12FA001-AC4F-418D-AE19-62706E023703}">
                                <ahyp:hlinkClr xmlns:ahyp="http://schemas.microsoft.com/office/drawing/2018/hyperlinkcolor" val="tx"/>
                              </a:ext>
                            </a:extLst>
                          </a:hlinkClick>
                        </a:rPr>
                        <a:t>https://secure.veritasgenetics.com/user/login</a:t>
                      </a:r>
                      <a:endParaRPr sz="1600"/>
                    </a:p>
                  </a:txBody>
                  <a:tcPr marL="91425" marR="91425" marT="91425" marB="91425"/>
                </a:tc>
                <a:extLst>
                  <a:ext uri="{0D108BD9-81ED-4DB2-BD59-A6C34878D82A}">
                    <a16:rowId xmlns:a16="http://schemas.microsoft.com/office/drawing/2014/main" val="10004"/>
                  </a:ext>
                </a:extLst>
              </a:tr>
              <a:tr h="586707">
                <a:tc>
                  <a:txBody>
                    <a:bodyPr/>
                    <a:lstStyle/>
                    <a:p>
                      <a:pPr marL="0" lvl="0" indent="0" algn="l" rtl="0">
                        <a:spcBef>
                          <a:spcPts val="0"/>
                        </a:spcBef>
                        <a:spcAft>
                          <a:spcPts val="0"/>
                        </a:spcAft>
                        <a:buNone/>
                      </a:pPr>
                      <a:r>
                        <a:rPr lang="en-US" sz="1600" b="1"/>
                        <a:t>Project Beacon</a:t>
                      </a:r>
                      <a:endParaRPr sz="1600" b="1"/>
                    </a:p>
                  </a:txBody>
                  <a:tcPr marL="91425" marR="91425" marT="91425" marB="91425"/>
                </a:tc>
                <a:tc>
                  <a:txBody>
                    <a:bodyPr/>
                    <a:lstStyle/>
                    <a:p>
                      <a:pPr marL="0" lvl="0" indent="0" algn="l" rtl="0">
                        <a:spcBef>
                          <a:spcPts val="0"/>
                        </a:spcBef>
                        <a:spcAft>
                          <a:spcPts val="0"/>
                        </a:spcAft>
                        <a:buNone/>
                      </a:pPr>
                      <a:r>
                        <a:rPr lang="en-US" sz="1600"/>
                        <a:t>Recording Tests: LEGACY CLIENTS ONLY (single/double swab, BinaxNOW)</a:t>
                      </a:r>
                      <a:endParaRPr sz="1600"/>
                    </a:p>
                  </a:txBody>
                  <a:tcPr marL="91425" marR="91425" marT="91425" marB="91425"/>
                </a:tc>
                <a:tc>
                  <a:txBody>
                    <a:bodyPr/>
                    <a:lstStyle/>
                    <a:p>
                      <a:pPr marL="0" lvl="0" indent="0" algn="l" rtl="0">
                        <a:spcBef>
                          <a:spcPts val="0"/>
                        </a:spcBef>
                        <a:spcAft>
                          <a:spcPts val="0"/>
                        </a:spcAft>
                        <a:buNone/>
                      </a:pPr>
                      <a:r>
                        <a:rPr lang="en-US" sz="1600" u="sng" dirty="0">
                          <a:solidFill>
                            <a:srgbClr val="1155CC"/>
                          </a:solidFill>
                          <a:hlinkClick r:id="rId7">
                            <a:extLst>
                              <a:ext uri="{A12FA001-AC4F-418D-AE19-62706E023703}">
                                <ahyp:hlinkClr xmlns:ahyp="http://schemas.microsoft.com/office/drawing/2018/hyperlinkcolor" val="tx"/>
                              </a:ext>
                            </a:extLst>
                          </a:hlinkClick>
                        </a:rPr>
                        <a:t>https://app.beacontesting.com/login</a:t>
                      </a:r>
                      <a:r>
                        <a:rPr lang="en-US" sz="1600" dirty="0"/>
                        <a:t> </a:t>
                      </a:r>
                      <a:endParaRPr sz="1600" dirty="0"/>
                    </a:p>
                  </a:txBody>
                  <a:tcPr marL="91425" marR="91425" marT="91425" marB="91425"/>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E847744D-2E13-4D02-83C0-6CEC41B66140}"/>
              </a:ext>
            </a:extLst>
          </p:cNvPr>
          <p:cNvSpPr txBox="1"/>
          <p:nvPr/>
        </p:nvSpPr>
        <p:spPr>
          <a:xfrm>
            <a:off x="449600" y="5128180"/>
            <a:ext cx="11489099" cy="1228169"/>
          </a:xfrm>
          <a:prstGeom prst="rect">
            <a:avLst/>
          </a:prstGeom>
          <a:solidFill>
            <a:schemeClr val="accent2">
              <a:lumMod val="20000"/>
              <a:lumOff val="80000"/>
            </a:schemeClr>
          </a:solidFill>
          <a:ln>
            <a:solidFill>
              <a:schemeClr val="accent2"/>
            </a:solidFill>
          </a:ln>
        </p:spPr>
        <p:txBody>
          <a:bodyPr wrap="square" anchor="ctr" anchorCtr="0">
            <a:noAutofit/>
          </a:bodyPr>
          <a:lstStyle/>
          <a:p>
            <a:pPr algn="ctr"/>
            <a:r>
              <a:rPr lang="en-US" b="1"/>
              <a:t>The Shah Foundation has also created cheat sheets that district personnel can use to keep track of usernames and passwords for </a:t>
            </a:r>
            <a:r>
              <a:rPr lang="en-US" b="1">
                <a:hlinkClick r:id="rId8"/>
              </a:rPr>
              <a:t>Crush the </a:t>
            </a:r>
            <a:r>
              <a:rPr lang="en-US" b="1" err="1">
                <a:hlinkClick r:id="rId8"/>
              </a:rPr>
              <a:t>Cuve</a:t>
            </a:r>
            <a:r>
              <a:rPr lang="en-US" b="1"/>
              <a:t>, </a:t>
            </a:r>
            <a:r>
              <a:rPr lang="en-US" b="1">
                <a:hlinkClick r:id="rId9"/>
              </a:rPr>
              <a:t>Veritas Genetics</a:t>
            </a:r>
            <a:r>
              <a:rPr lang="en-US" b="1"/>
              <a:t>, and </a:t>
            </a:r>
            <a:r>
              <a:rPr lang="en-US" b="1">
                <a:hlinkClick r:id="rId10"/>
              </a:rPr>
              <a:t>Project Beacon</a:t>
            </a:r>
            <a:r>
              <a:rPr lang="en-US" b="1"/>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A9F2C-09F8-45F6-A92B-E7614D01E775}"/>
              </a:ext>
            </a:extLst>
          </p:cNvPr>
          <p:cNvSpPr>
            <a:spLocks noGrp="1"/>
          </p:cNvSpPr>
          <p:nvPr>
            <p:ph type="title"/>
          </p:nvPr>
        </p:nvSpPr>
        <p:spPr/>
        <p:txBody>
          <a:bodyPr/>
          <a:lstStyle/>
          <a:p>
            <a:r>
              <a:rPr lang="en-US"/>
              <a:t>Open and Safe Schools website</a:t>
            </a:r>
          </a:p>
        </p:txBody>
      </p:sp>
      <p:sp>
        <p:nvSpPr>
          <p:cNvPr id="4" name="Slide Number Placeholder 3">
            <a:extLst>
              <a:ext uri="{FF2B5EF4-FFF2-40B4-BE49-F238E27FC236}">
                <a16:creationId xmlns:a16="http://schemas.microsoft.com/office/drawing/2014/main" id="{167DCAB0-0F81-4639-B16D-1B948BB587C1}"/>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pic>
        <p:nvPicPr>
          <p:cNvPr id="8" name="Picture 7" descr="graphic on 3 phase communication plan">
            <a:extLst>
              <a:ext uri="{FF2B5EF4-FFF2-40B4-BE49-F238E27FC236}">
                <a16:creationId xmlns:a16="http://schemas.microsoft.com/office/drawing/2014/main" id="{A872F614-4EAE-496E-BC40-C3EA54FB0B33}"/>
              </a:ext>
            </a:extLst>
          </p:cNvPr>
          <p:cNvPicPr>
            <a:picLocks noChangeAspect="1"/>
          </p:cNvPicPr>
          <p:nvPr/>
        </p:nvPicPr>
        <p:blipFill>
          <a:blip r:embed="rId2"/>
          <a:stretch>
            <a:fillRect/>
          </a:stretch>
        </p:blipFill>
        <p:spPr>
          <a:xfrm>
            <a:off x="7125732" y="1231501"/>
            <a:ext cx="3835498" cy="5212121"/>
          </a:xfrm>
          <a:prstGeom prst="rect">
            <a:avLst/>
          </a:prstGeom>
        </p:spPr>
      </p:pic>
      <p:sp>
        <p:nvSpPr>
          <p:cNvPr id="9" name="TextBox 8">
            <a:extLst>
              <a:ext uri="{FF2B5EF4-FFF2-40B4-BE49-F238E27FC236}">
                <a16:creationId xmlns:a16="http://schemas.microsoft.com/office/drawing/2014/main" id="{462C006B-4D12-428D-B5BB-199C7C74EA37}"/>
              </a:ext>
            </a:extLst>
          </p:cNvPr>
          <p:cNvSpPr txBox="1"/>
          <p:nvPr/>
        </p:nvSpPr>
        <p:spPr>
          <a:xfrm>
            <a:off x="457199" y="1264595"/>
            <a:ext cx="6420255" cy="4474723"/>
          </a:xfrm>
          <a:prstGeom prst="rect">
            <a:avLst/>
          </a:prstGeom>
          <a:noFill/>
        </p:spPr>
        <p:txBody>
          <a:bodyPr wrap="square" rtlCol="0">
            <a:noAutofit/>
          </a:bodyPr>
          <a:lstStyle/>
          <a:p>
            <a:pPr marL="285750" indent="-285750">
              <a:spcBef>
                <a:spcPts val="600"/>
              </a:spcBef>
              <a:spcAft>
                <a:spcPts val="600"/>
              </a:spcAft>
              <a:buFont typeface="Arial" panose="020B0604020202020204" pitchFamily="34" charset="0"/>
              <a:buChar char="•"/>
            </a:pPr>
            <a:r>
              <a:rPr lang="en-US" sz="2400">
                <a:solidFill>
                  <a:schemeClr val="bg2">
                    <a:lumMod val="10000"/>
                  </a:schemeClr>
                </a:solidFill>
                <a:hlinkClick r:id="rId3">
                  <a:extLst>
                    <a:ext uri="{A12FA001-AC4F-418D-AE19-62706E023703}">
                      <ahyp:hlinkClr xmlns:ahyp="http://schemas.microsoft.com/office/drawing/2018/hyperlinkcolor" val="tx"/>
                    </a:ext>
                  </a:extLst>
                </a:hlinkClick>
              </a:rPr>
              <a:t>www.openandsafeschools.org</a:t>
            </a:r>
            <a:r>
              <a:rPr lang="en-US" sz="2400">
                <a:solidFill>
                  <a:schemeClr val="bg2">
                    <a:lumMod val="10000"/>
                  </a:schemeClr>
                </a:solidFill>
              </a:rPr>
              <a:t> has </a:t>
            </a:r>
            <a:r>
              <a:rPr lang="en-US" sz="2400" b="1">
                <a:solidFill>
                  <a:schemeClr val="bg2">
                    <a:lumMod val="10000"/>
                  </a:schemeClr>
                </a:solidFill>
              </a:rPr>
              <a:t>vital information for schools that are launching/have launched their school testing program</a:t>
            </a:r>
            <a:r>
              <a:rPr lang="en-US" sz="2400">
                <a:solidFill>
                  <a:schemeClr val="bg2">
                    <a:lumMod val="10000"/>
                  </a:schemeClr>
                </a:solidFill>
              </a:rPr>
              <a:t>, including:</a:t>
            </a:r>
          </a:p>
          <a:p>
            <a:pPr marL="742950" lvl="1" indent="-285750">
              <a:spcBef>
                <a:spcPts val="600"/>
              </a:spcBef>
              <a:spcAft>
                <a:spcPts val="600"/>
              </a:spcAft>
              <a:buFont typeface="Arial" panose="020B0604020202020204" pitchFamily="34" charset="0"/>
              <a:buChar char="•"/>
            </a:pPr>
            <a:r>
              <a:rPr lang="en-US" sz="2400" b="1">
                <a:solidFill>
                  <a:schemeClr val="bg2">
                    <a:lumMod val="10000"/>
                  </a:schemeClr>
                </a:solidFill>
              </a:rPr>
              <a:t>Sample communication plans </a:t>
            </a:r>
            <a:r>
              <a:rPr lang="en-US" sz="2400">
                <a:solidFill>
                  <a:schemeClr val="bg2">
                    <a:lumMod val="10000"/>
                  </a:schemeClr>
                </a:solidFill>
              </a:rPr>
              <a:t>that highlight key messages for students, families, educators and school staff</a:t>
            </a:r>
          </a:p>
          <a:p>
            <a:pPr marL="742950" lvl="1" indent="-285750">
              <a:spcBef>
                <a:spcPts val="600"/>
              </a:spcBef>
              <a:spcAft>
                <a:spcPts val="600"/>
              </a:spcAft>
              <a:buFont typeface="Arial" panose="020B0604020202020204" pitchFamily="34" charset="0"/>
              <a:buChar char="•"/>
            </a:pPr>
            <a:r>
              <a:rPr lang="en-US" sz="2400">
                <a:solidFill>
                  <a:schemeClr val="bg2">
                    <a:lumMod val="10000"/>
                  </a:schemeClr>
                </a:solidFill>
              </a:rPr>
              <a:t>Template </a:t>
            </a:r>
            <a:r>
              <a:rPr lang="en-US" sz="2400" b="1">
                <a:solidFill>
                  <a:schemeClr val="bg2">
                    <a:lumMod val="10000"/>
                  </a:schemeClr>
                </a:solidFill>
              </a:rPr>
              <a:t>program FAQs</a:t>
            </a:r>
          </a:p>
          <a:p>
            <a:pPr marL="742950" lvl="1" indent="-285750">
              <a:spcBef>
                <a:spcPts val="600"/>
              </a:spcBef>
              <a:spcAft>
                <a:spcPts val="600"/>
              </a:spcAft>
              <a:buFont typeface="Arial" panose="020B0604020202020204" pitchFamily="34" charset="0"/>
              <a:buChar char="•"/>
            </a:pPr>
            <a:r>
              <a:rPr lang="en-US" sz="2400">
                <a:solidFill>
                  <a:schemeClr val="bg2">
                    <a:lumMod val="10000"/>
                  </a:schemeClr>
                </a:solidFill>
              </a:rPr>
              <a:t>Example </a:t>
            </a:r>
            <a:r>
              <a:rPr lang="en-US" sz="2400" b="1">
                <a:solidFill>
                  <a:schemeClr val="bg2">
                    <a:lumMod val="10000"/>
                  </a:schemeClr>
                </a:solidFill>
              </a:rPr>
              <a:t>webinars</a:t>
            </a:r>
          </a:p>
          <a:p>
            <a:pPr marL="742950" lvl="1" indent="-285750">
              <a:spcBef>
                <a:spcPts val="600"/>
              </a:spcBef>
              <a:spcAft>
                <a:spcPts val="600"/>
              </a:spcAft>
              <a:buFont typeface="Arial" panose="020B0604020202020204" pitchFamily="34" charset="0"/>
              <a:buChar char="•"/>
            </a:pPr>
            <a:r>
              <a:rPr lang="en-US" sz="2400" b="1">
                <a:solidFill>
                  <a:schemeClr val="bg2">
                    <a:lumMod val="10000"/>
                  </a:schemeClr>
                </a:solidFill>
              </a:rPr>
              <a:t>Peer-to-peer</a:t>
            </a:r>
            <a:r>
              <a:rPr lang="en-US" sz="2400">
                <a:solidFill>
                  <a:schemeClr val="bg2">
                    <a:lumMod val="10000"/>
                  </a:schemeClr>
                </a:solidFill>
              </a:rPr>
              <a:t> sharing resources</a:t>
            </a:r>
          </a:p>
        </p:txBody>
      </p:sp>
    </p:spTree>
    <p:extLst>
      <p:ext uri="{BB962C8B-B14F-4D97-AF65-F5344CB8AC3E}">
        <p14:creationId xmlns:p14="http://schemas.microsoft.com/office/powerpoint/2010/main" val="1903608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04</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panose="020B0604020202020204" pitchFamily="34" charset="0"/>
              </a:rPr>
              <a:t>Next steps</a:t>
            </a:r>
            <a:endParaRPr lang="zh-CN" altLang="en-US" sz="4000">
              <a:solidFill>
                <a:schemeClr val="accent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975555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0BFC-95F8-4094-8A9B-164702731C1E}"/>
              </a:ext>
            </a:extLst>
          </p:cNvPr>
          <p:cNvSpPr>
            <a:spLocks noGrp="1"/>
          </p:cNvSpPr>
          <p:nvPr>
            <p:ph type="title"/>
          </p:nvPr>
        </p:nvSpPr>
        <p:spPr/>
        <p:txBody>
          <a:bodyPr/>
          <a:lstStyle/>
          <a:p>
            <a:r>
              <a:rPr lang="en-US"/>
              <a:t>Important links	on DESE website</a:t>
            </a:r>
          </a:p>
        </p:txBody>
      </p:sp>
      <p:sp>
        <p:nvSpPr>
          <p:cNvPr id="3" name="Content Placeholder 2">
            <a:extLst>
              <a:ext uri="{FF2B5EF4-FFF2-40B4-BE49-F238E27FC236}">
                <a16:creationId xmlns:a16="http://schemas.microsoft.com/office/drawing/2014/main" id="{956DBDDB-CE71-4810-8FD3-BA2BEFFF18CB}"/>
              </a:ext>
            </a:extLst>
          </p:cNvPr>
          <p:cNvSpPr>
            <a:spLocks noGrp="1"/>
          </p:cNvSpPr>
          <p:nvPr>
            <p:ph idx="1"/>
          </p:nvPr>
        </p:nvSpPr>
        <p:spPr/>
        <p:txBody>
          <a:bodyPr/>
          <a:lstStyle/>
          <a:p>
            <a:r>
              <a:rPr lang="en-US" sz="2400" b="1"/>
              <a:t>COVID-19 Testing Program</a:t>
            </a:r>
            <a:r>
              <a:rPr lang="en-US" sz="2400"/>
              <a:t>: </a:t>
            </a:r>
            <a:r>
              <a:rPr lang="en-US" sz="2400">
                <a:hlinkClick r:id="rId2"/>
              </a:rPr>
              <a:t>https://www.doe.mass.edu/covid19/testing/</a:t>
            </a:r>
            <a:r>
              <a:rPr lang="en-US" sz="2400"/>
              <a:t>  </a:t>
            </a:r>
          </a:p>
          <a:p>
            <a:pPr lvl="1"/>
            <a:r>
              <a:rPr lang="en-US" sz="2000"/>
              <a:t>Authorized School Application</a:t>
            </a:r>
          </a:p>
          <a:p>
            <a:pPr lvl="1"/>
            <a:r>
              <a:rPr lang="en-US" sz="2000"/>
              <a:t>COVID-19 Testing FAQs </a:t>
            </a:r>
          </a:p>
          <a:p>
            <a:pPr lvl="1"/>
            <a:r>
              <a:rPr lang="en-US" sz="2000"/>
              <a:t>Webinar recordings and slides</a:t>
            </a:r>
            <a:endParaRPr lang="en-US" sz="1600"/>
          </a:p>
          <a:p>
            <a:pPr lvl="1"/>
            <a:r>
              <a:rPr lang="en-US" sz="2000"/>
              <a:t>Consent forms and parent letters</a:t>
            </a:r>
          </a:p>
          <a:p>
            <a:r>
              <a:rPr lang="en-US" sz="2400" b="1"/>
              <a:t>On Desktop</a:t>
            </a:r>
            <a:r>
              <a:rPr lang="en-US" sz="2400"/>
              <a:t>: </a:t>
            </a:r>
            <a:r>
              <a:rPr lang="en-US" sz="2400">
                <a:hlinkClick r:id="rId3"/>
              </a:rPr>
              <a:t>https://www.doe.mass.edu/covid19/on-desktop.html</a:t>
            </a:r>
            <a:r>
              <a:rPr lang="en-US" sz="2400"/>
              <a:t> </a:t>
            </a:r>
          </a:p>
          <a:p>
            <a:pPr lvl="1"/>
            <a:r>
              <a:rPr lang="en-US" sz="2000"/>
              <a:t>Vaccination clinic information</a:t>
            </a:r>
          </a:p>
          <a:p>
            <a:pPr lvl="1"/>
            <a:r>
              <a:rPr lang="en-US" sz="2000"/>
              <a:t>Mask extension </a:t>
            </a:r>
          </a:p>
          <a:p>
            <a:pPr lvl="1"/>
            <a:r>
              <a:rPr lang="en-US" sz="2000"/>
              <a:t>80% vaccination threshold information </a:t>
            </a:r>
          </a:p>
          <a:p>
            <a:pPr lvl="1"/>
            <a:r>
              <a:rPr lang="en-US" sz="2000"/>
              <a:t>Protocols for Responding to COVID-19 Scenarios</a:t>
            </a:r>
          </a:p>
          <a:p>
            <a:pPr lvl="1"/>
            <a:r>
              <a:rPr lang="en-US" sz="2000"/>
              <a:t>Protocols Flowcharts</a:t>
            </a:r>
          </a:p>
          <a:p>
            <a:r>
              <a:rPr lang="en-US" sz="2400" b="1"/>
              <a:t>General FAQs</a:t>
            </a:r>
            <a:r>
              <a:rPr lang="en-US" sz="2400"/>
              <a:t>: </a:t>
            </a:r>
            <a:r>
              <a:rPr lang="en-US" sz="2400">
                <a:hlinkClick r:id="rId4"/>
              </a:rPr>
              <a:t>https://www.doe.mass.edu/covid19/faq/</a:t>
            </a:r>
            <a:r>
              <a:rPr lang="en-US" sz="2400"/>
              <a:t> </a:t>
            </a:r>
          </a:p>
          <a:p>
            <a:pPr lvl="1"/>
            <a:r>
              <a:rPr lang="en-US" sz="2000"/>
              <a:t>Protocols and other reopening FAQs (also sent out in the </a:t>
            </a:r>
            <a:r>
              <a:rPr lang="en-US" sz="2000">
                <a:hlinkClick r:id="rId5"/>
              </a:rPr>
              <a:t>Commissioner’s Weekly Update</a:t>
            </a:r>
            <a:r>
              <a:rPr lang="en-US" sz="2000"/>
              <a:t>)</a:t>
            </a:r>
          </a:p>
        </p:txBody>
      </p:sp>
      <p:sp>
        <p:nvSpPr>
          <p:cNvPr id="4" name="Slide Number Placeholder 3">
            <a:extLst>
              <a:ext uri="{FF2B5EF4-FFF2-40B4-BE49-F238E27FC236}">
                <a16:creationId xmlns:a16="http://schemas.microsoft.com/office/drawing/2014/main" id="{6D9F64AA-C1F3-425B-A69B-8902EE934784}"/>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spTree>
    <p:extLst>
      <p:ext uri="{BB962C8B-B14F-4D97-AF65-F5344CB8AC3E}">
        <p14:creationId xmlns:p14="http://schemas.microsoft.com/office/powerpoint/2010/main" val="883736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3062-01D7-4D11-A0A0-53164B0AF362}"/>
              </a:ext>
            </a:extLst>
          </p:cNvPr>
          <p:cNvSpPr>
            <a:spLocks noGrp="1"/>
          </p:cNvSpPr>
          <p:nvPr>
            <p:ph type="title"/>
          </p:nvPr>
        </p:nvSpPr>
        <p:spPr/>
        <p:txBody>
          <a:bodyPr/>
          <a:lstStyle/>
          <a:p>
            <a:r>
              <a:rPr lang="en-US"/>
              <a:t>Have a question? Need help?</a:t>
            </a:r>
          </a:p>
        </p:txBody>
      </p:sp>
      <p:sp>
        <p:nvSpPr>
          <p:cNvPr id="3" name="Content Placeholder 2">
            <a:extLst>
              <a:ext uri="{FF2B5EF4-FFF2-40B4-BE49-F238E27FC236}">
                <a16:creationId xmlns:a16="http://schemas.microsoft.com/office/drawing/2014/main" id="{1FFC714F-047A-4C99-B028-A648C20328D9}"/>
              </a:ext>
            </a:extLst>
          </p:cNvPr>
          <p:cNvSpPr>
            <a:spLocks noGrp="1"/>
          </p:cNvSpPr>
          <p:nvPr>
            <p:ph idx="1"/>
          </p:nvPr>
        </p:nvSpPr>
        <p:spPr/>
        <p:txBody>
          <a:bodyPr vert="horz" lIns="91440" tIns="45720" rIns="91440" bIns="45720" rtlCol="0" anchor="t">
            <a:noAutofit/>
          </a:bodyPr>
          <a:lstStyle/>
          <a:p>
            <a:r>
              <a:rPr lang="en-US">
                <a:latin typeface="Segoe UI"/>
                <a:cs typeface="Segoe UI"/>
              </a:rPr>
              <a:t>Here’s how to get in touch:</a:t>
            </a:r>
          </a:p>
          <a:p>
            <a:pPr lvl="1"/>
            <a:r>
              <a:rPr lang="en-US" b="1">
                <a:latin typeface="Segoe UI"/>
                <a:cs typeface="Segoe UI"/>
              </a:rPr>
              <a:t>First, contact your Program Coordinator</a:t>
            </a:r>
          </a:p>
          <a:p>
            <a:pPr lvl="2"/>
            <a:r>
              <a:rPr lang="en-US" sz="2000">
                <a:latin typeface="Segoe UI"/>
                <a:cs typeface="Segoe UI"/>
              </a:rPr>
              <a:t>They are your best first line of defense. </a:t>
            </a:r>
          </a:p>
          <a:p>
            <a:pPr lvl="1"/>
            <a:r>
              <a:rPr lang="en-US" b="1">
                <a:latin typeface="Segoe UI"/>
                <a:cs typeface="Segoe UI"/>
              </a:rPr>
              <a:t>If you don’t hear back, contact CIC support</a:t>
            </a:r>
          </a:p>
          <a:p>
            <a:pPr lvl="2"/>
            <a:r>
              <a:rPr lang="en-US" sz="2000">
                <a:latin typeface="Segoe UI"/>
                <a:cs typeface="Segoe UI"/>
                <a:hlinkClick r:id="rId2"/>
              </a:rPr>
              <a:t>support@cic-health.com</a:t>
            </a:r>
            <a:r>
              <a:rPr lang="en-US" sz="2000">
                <a:latin typeface="Segoe UI"/>
                <a:cs typeface="Segoe UI"/>
              </a:rPr>
              <a:t> </a:t>
            </a:r>
            <a:endParaRPr lang="en-US" sz="2000" i="1">
              <a:highlight>
                <a:srgbClr val="FFFF00"/>
              </a:highlight>
              <a:latin typeface="Segoe UI"/>
              <a:cs typeface="Segoe UI"/>
            </a:endParaRPr>
          </a:p>
          <a:p>
            <a:pPr lvl="2"/>
            <a:r>
              <a:rPr lang="en-US" sz="2000">
                <a:latin typeface="Segoe UI"/>
                <a:cs typeface="Segoe UI"/>
              </a:rPr>
              <a:t>Please allow a few hours for a response during the next few weeks</a:t>
            </a:r>
          </a:p>
          <a:p>
            <a:pPr lvl="1"/>
            <a:r>
              <a:rPr lang="en-US" b="1">
                <a:latin typeface="Segoe UI"/>
                <a:cs typeface="Segoe UI"/>
              </a:rPr>
              <a:t>Still don’t have what you need? Send us a note!</a:t>
            </a:r>
          </a:p>
          <a:p>
            <a:pPr lvl="2"/>
            <a:r>
              <a:rPr lang="en-US" sz="2000">
                <a:latin typeface="Segoe UI"/>
                <a:cs typeface="Segoe UI"/>
              </a:rPr>
              <a:t>DESE: </a:t>
            </a:r>
            <a:r>
              <a:rPr lang="en-US" sz="2000">
                <a:latin typeface="Segoe UI"/>
                <a:cs typeface="Segoe UI"/>
                <a:hlinkClick r:id="rId3"/>
              </a:rPr>
              <a:t>k12covid19testing@mass.gov</a:t>
            </a:r>
            <a:r>
              <a:rPr lang="en-US" sz="2000">
                <a:latin typeface="Segoe UI"/>
                <a:cs typeface="Segoe UI"/>
              </a:rPr>
              <a:t>  </a:t>
            </a:r>
            <a:endParaRPr lang="en-US" sz="2000"/>
          </a:p>
          <a:p>
            <a:pPr lvl="2"/>
            <a:r>
              <a:rPr lang="en-US" sz="2000">
                <a:latin typeface="Segoe UI"/>
                <a:cs typeface="Segoe UI"/>
              </a:rPr>
              <a:t>Shah Foundation:</a:t>
            </a:r>
            <a:r>
              <a:rPr lang="en-US" sz="2000" b="1">
                <a:latin typeface="Segoe UI"/>
                <a:cs typeface="Segoe UI"/>
              </a:rPr>
              <a:t> </a:t>
            </a:r>
            <a:r>
              <a:rPr lang="en-US" sz="2000">
                <a:latin typeface="Segoe UI"/>
                <a:cs typeface="Segoe UI"/>
                <a:hlinkClick r:id="rId4"/>
              </a:rPr>
              <a:t>CovidEdTesting@ShahFoundation.org</a:t>
            </a:r>
            <a:endParaRPr lang="en-US" sz="2000">
              <a:latin typeface="Segoe UI"/>
              <a:cs typeface="Segoe UI"/>
            </a:endParaRPr>
          </a:p>
          <a:p>
            <a:endParaRPr lang="en-US"/>
          </a:p>
        </p:txBody>
      </p:sp>
      <p:sp>
        <p:nvSpPr>
          <p:cNvPr id="4" name="Slide Number Placeholder 3">
            <a:extLst>
              <a:ext uri="{FF2B5EF4-FFF2-40B4-BE49-F238E27FC236}">
                <a16:creationId xmlns:a16="http://schemas.microsoft.com/office/drawing/2014/main" id="{81DCEC29-AC5A-405B-AF9F-F9CB0836661C}"/>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
        <p:nvSpPr>
          <p:cNvPr id="5" name="Rectangle 4">
            <a:extLst>
              <a:ext uri="{FF2B5EF4-FFF2-40B4-BE49-F238E27FC236}">
                <a16:creationId xmlns:a16="http://schemas.microsoft.com/office/drawing/2014/main" id="{56F965E9-5B12-47E4-BA02-3D61DF85D28B}"/>
              </a:ext>
            </a:extLst>
          </p:cNvPr>
          <p:cNvSpPr/>
          <p:nvPr/>
        </p:nvSpPr>
        <p:spPr>
          <a:xfrm>
            <a:off x="8777980" y="4351883"/>
            <a:ext cx="3160735" cy="17983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Please note</a:t>
            </a:r>
            <a:r>
              <a:rPr lang="en-US" b="1">
                <a:solidFill>
                  <a:prstClr val="black"/>
                </a:solidFill>
                <a:latin typeface="Calibri" panose="020F0502020204030204"/>
              </a:rPr>
              <a:t>:</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If you need help, please reach out as early as possible. All teams are experiencing a high volume and the sooner we hear from you the better. </a:t>
            </a:r>
          </a:p>
        </p:txBody>
      </p:sp>
    </p:spTree>
    <p:extLst>
      <p:ext uri="{BB962C8B-B14F-4D97-AF65-F5344CB8AC3E}">
        <p14:creationId xmlns:p14="http://schemas.microsoft.com/office/powerpoint/2010/main" val="23832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Recap of Pooled Testing Program"/>
          <p:cNvGrpSpPr/>
          <p:nvPr/>
        </p:nvGrpSpPr>
        <p:grpSpPr>
          <a:xfrm>
            <a:off x="3061062" y="485289"/>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01</a:t>
              </a:r>
              <a:endParaRPr lang="zh-CN" altLang="en-US" sz="3200">
                <a:latin typeface="+mj-lt"/>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a:rPr>
                <a:t>Scheduling vaccine clinics</a:t>
              </a:r>
              <a:endParaRPr lang="zh-CN" altLang="en-US" sz="3200">
                <a:solidFill>
                  <a:schemeClr val="accent1">
                    <a:lumMod val="50000"/>
                  </a:schemeClr>
                </a:solidFill>
                <a:latin typeface="+mj-lt"/>
                <a:cs typeface="Arial"/>
              </a:endParaRPr>
            </a:p>
          </p:txBody>
        </p:sp>
      </p:grpSp>
      <p:grpSp>
        <p:nvGrpSpPr>
          <p:cNvPr id="21" name="Group 20" descr="District Responsibilities"/>
          <p:cNvGrpSpPr/>
          <p:nvPr/>
        </p:nvGrpSpPr>
        <p:grpSpPr>
          <a:xfrm>
            <a:off x="3051769" y="3651113"/>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3200">
                  <a:latin typeface="+mj-lt"/>
                  <a:cs typeface="Segoe SemiBold" panose="020B0703040204020203" pitchFamily="34" charset="0"/>
                </a:rPr>
                <a:t>04</a:t>
              </a:r>
              <a:endParaRPr lang="zh-CN" altLang="en-US" sz="3200">
                <a:latin typeface="+mj-lt"/>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panose="020B0604020202020204" pitchFamily="34" charset="0"/>
                </a:rPr>
                <a:t>Shah Family Foundation resources</a:t>
              </a:r>
            </a:p>
          </p:txBody>
        </p:sp>
      </p:grpSp>
      <p:grpSp>
        <p:nvGrpSpPr>
          <p:cNvPr id="24" name="Group 23" descr="Next Steps"/>
          <p:cNvGrpSpPr/>
          <p:nvPr/>
        </p:nvGrpSpPr>
        <p:grpSpPr>
          <a:xfrm>
            <a:off x="3061059" y="4706388"/>
            <a:ext cx="8839202" cy="809459"/>
            <a:chOff x="3063333" y="5566136"/>
            <a:chExt cx="8839202" cy="809459"/>
          </a:xfrm>
        </p:grpSpPr>
        <p:sp>
          <p:nvSpPr>
            <p:cNvPr id="16" name="矩形 13">
              <a:extLst>
                <a:ext uri="{FF2B5EF4-FFF2-40B4-BE49-F238E27FC236}">
                  <a16:creationId xmlns:a16="http://schemas.microsoft.com/office/drawing/2014/main" id="{DF81D714-3905-427B-B5F8-783DEB3D0A2D}"/>
                </a:ext>
              </a:extLst>
            </p:cNvPr>
            <p:cNvSpPr/>
            <p:nvPr/>
          </p:nvSpPr>
          <p:spPr>
            <a:xfrm>
              <a:off x="3063333" y="5566136"/>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3200">
                  <a:latin typeface="+mj-lt"/>
                  <a:cs typeface="Segoe SemiBold" panose="020B0703040204020203" pitchFamily="34" charset="0"/>
                </a:rPr>
                <a:t>05</a:t>
              </a:r>
              <a:endParaRPr lang="zh-CN" altLang="en-US" sz="3200">
                <a:latin typeface="+mj-lt"/>
                <a:cs typeface="Segoe SemiBold" panose="020B0703040204020203" pitchFamily="34" charset="0"/>
              </a:endParaRPr>
            </a:p>
          </p:txBody>
        </p:sp>
        <p:sp>
          <p:nvSpPr>
            <p:cNvPr id="17" name="文本框 14">
              <a:extLst>
                <a:ext uri="{FF2B5EF4-FFF2-40B4-BE49-F238E27FC236}">
                  <a16:creationId xmlns:a16="http://schemas.microsoft.com/office/drawing/2014/main" id="{9440FE6B-2417-4F54-8A87-259875C67EB3}"/>
                </a:ext>
              </a:extLst>
            </p:cNvPr>
            <p:cNvSpPr txBox="1"/>
            <p:nvPr/>
          </p:nvSpPr>
          <p:spPr>
            <a:xfrm>
              <a:off x="3921125" y="5616923"/>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ea typeface="Segoe UI Black"/>
                  <a:cs typeface="Arial"/>
                </a:rPr>
                <a:t>Next Steps</a:t>
              </a:r>
              <a:endParaRPr lang="en-US" altLang="zh-CN" sz="3200">
                <a:solidFill>
                  <a:schemeClr val="accent1">
                    <a:lumMod val="50000"/>
                  </a:schemeClr>
                </a:solidFill>
                <a:latin typeface="+mj-lt"/>
                <a:cs typeface="Arial" panose="020B0604020202020204" pitchFamily="34" charset="0"/>
              </a:endParaRPr>
            </a:p>
          </p:txBody>
        </p:sp>
      </p:grpSp>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a:effectLst/>
            </a:endParaRPr>
          </a:p>
        </p:txBody>
      </p:sp>
      <p:grpSp>
        <p:nvGrpSpPr>
          <p:cNvPr id="12" name="Group 11" descr="Recap of Pooled Testing Program">
            <a:extLst>
              <a:ext uri="{FF2B5EF4-FFF2-40B4-BE49-F238E27FC236}">
                <a16:creationId xmlns:a16="http://schemas.microsoft.com/office/drawing/2014/main" id="{8B0A0A73-6CFB-4308-8ACC-4CA8F8A3F7BE}"/>
              </a:ext>
            </a:extLst>
          </p:cNvPr>
          <p:cNvGrpSpPr/>
          <p:nvPr/>
        </p:nvGrpSpPr>
        <p:grpSpPr>
          <a:xfrm>
            <a:off x="3061062" y="2595838"/>
            <a:ext cx="8839199" cy="809458"/>
            <a:chOff x="3061064" y="188784"/>
            <a:chExt cx="8839199" cy="809458"/>
          </a:xfrm>
        </p:grpSpPr>
        <p:sp>
          <p:nvSpPr>
            <p:cNvPr id="13" name="矩形 7">
              <a:extLst>
                <a:ext uri="{FF2B5EF4-FFF2-40B4-BE49-F238E27FC236}">
                  <a16:creationId xmlns:a16="http://schemas.microsoft.com/office/drawing/2014/main" id="{78100357-6D62-4EA8-9540-D45BE9FE7C94}"/>
                </a:ext>
              </a:extLst>
            </p:cNvPr>
            <p:cNvSpPr/>
            <p:nvPr/>
          </p:nvSpPr>
          <p:spPr>
            <a:xfrm>
              <a:off x="3061064" y="188784"/>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3200">
                  <a:latin typeface="+mj-lt"/>
                  <a:cs typeface="Segoe SemiBold" panose="020B0703040204020203" pitchFamily="34" charset="0"/>
                </a:rPr>
                <a:t>03</a:t>
              </a:r>
              <a:endParaRPr lang="zh-CN" altLang="en-US" sz="3200">
                <a:latin typeface="+mj-lt"/>
                <a:cs typeface="Segoe SemiBold" panose="020B0703040204020203" pitchFamily="34" charset="0"/>
              </a:endParaRPr>
            </a:p>
          </p:txBody>
        </p:sp>
        <p:sp>
          <p:nvSpPr>
            <p:cNvPr id="14" name="文本框 8">
              <a:extLst>
                <a:ext uri="{FF2B5EF4-FFF2-40B4-BE49-F238E27FC236}">
                  <a16:creationId xmlns:a16="http://schemas.microsoft.com/office/drawing/2014/main" id="{6E4E106C-9893-4094-9BAF-0AA862CAAFE8}"/>
                </a:ext>
              </a:extLst>
            </p:cNvPr>
            <p:cNvSpPr txBox="1"/>
            <p:nvPr/>
          </p:nvSpPr>
          <p:spPr>
            <a:xfrm>
              <a:off x="3918853" y="188784"/>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a:rPr>
                <a:t>Program updates and FAQs</a:t>
              </a:r>
              <a:endParaRPr lang="zh-CN" altLang="en-US" sz="3200">
                <a:solidFill>
                  <a:schemeClr val="accent1">
                    <a:lumMod val="50000"/>
                  </a:schemeClr>
                </a:solidFill>
                <a:latin typeface="+mj-lt"/>
                <a:cs typeface="Arial"/>
              </a:endParaRPr>
            </a:p>
          </p:txBody>
        </p:sp>
      </p:grpSp>
      <p:grpSp>
        <p:nvGrpSpPr>
          <p:cNvPr id="19" name="Group 18" descr="Recap of Pooled Testing Program">
            <a:extLst>
              <a:ext uri="{FF2B5EF4-FFF2-40B4-BE49-F238E27FC236}">
                <a16:creationId xmlns:a16="http://schemas.microsoft.com/office/drawing/2014/main" id="{D01A1E44-C813-452E-9EAD-EBC24434ADC6}"/>
              </a:ext>
            </a:extLst>
          </p:cNvPr>
          <p:cNvGrpSpPr/>
          <p:nvPr/>
        </p:nvGrpSpPr>
        <p:grpSpPr>
          <a:xfrm>
            <a:off x="3088940" y="1540564"/>
            <a:ext cx="8839199" cy="809458"/>
            <a:chOff x="3061064" y="188784"/>
            <a:chExt cx="8839199" cy="809458"/>
          </a:xfrm>
        </p:grpSpPr>
        <p:sp>
          <p:nvSpPr>
            <p:cNvPr id="20" name="矩形 7">
              <a:extLst>
                <a:ext uri="{FF2B5EF4-FFF2-40B4-BE49-F238E27FC236}">
                  <a16:creationId xmlns:a16="http://schemas.microsoft.com/office/drawing/2014/main" id="{EB03CE8B-9D07-4EA4-BC48-E96F88FF3C03}"/>
                </a:ext>
              </a:extLst>
            </p:cNvPr>
            <p:cNvSpPr/>
            <p:nvPr/>
          </p:nvSpPr>
          <p:spPr>
            <a:xfrm>
              <a:off x="3061064" y="188784"/>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3200">
                  <a:latin typeface="+mj-lt"/>
                  <a:cs typeface="Segoe SemiBold" panose="020B0703040204020203" pitchFamily="34" charset="0"/>
                </a:rPr>
                <a:t>02</a:t>
              </a:r>
              <a:endParaRPr lang="zh-CN" altLang="en-US" sz="3200">
                <a:latin typeface="+mj-lt"/>
                <a:cs typeface="Segoe SemiBold" panose="020B0703040204020203" pitchFamily="34" charset="0"/>
              </a:endParaRPr>
            </a:p>
          </p:txBody>
        </p:sp>
        <p:sp>
          <p:nvSpPr>
            <p:cNvPr id="22" name="文本框 8">
              <a:extLst>
                <a:ext uri="{FF2B5EF4-FFF2-40B4-BE49-F238E27FC236}">
                  <a16:creationId xmlns:a16="http://schemas.microsoft.com/office/drawing/2014/main" id="{E12770A0-81CF-411B-8CD9-B7BD0854DD89}"/>
                </a:ext>
              </a:extLst>
            </p:cNvPr>
            <p:cNvSpPr txBox="1"/>
            <p:nvPr/>
          </p:nvSpPr>
          <p:spPr>
            <a:xfrm>
              <a:off x="3918853" y="188784"/>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ea typeface="Segoe UI Black"/>
                  <a:cs typeface="Arial"/>
                </a:rPr>
                <a:t>Community Tracing Collaborative Transition</a:t>
              </a:r>
              <a:endParaRPr lang="en-US" altLang="zh-CN">
                <a:solidFill>
                  <a:schemeClr val="accent1">
                    <a:lumMod val="50000"/>
                  </a:schemeClr>
                </a:solidFill>
              </a:endParaRPr>
            </a:p>
          </p:txBody>
        </p:sp>
      </p:grpSp>
    </p:spTree>
    <p:extLst>
      <p:ext uri="{BB962C8B-B14F-4D97-AF65-F5344CB8AC3E}">
        <p14:creationId xmlns:p14="http://schemas.microsoft.com/office/powerpoint/2010/main" val="77671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a:rPr>
              <a:t>Scheduling vaccine clinics</a:t>
            </a:r>
            <a:endParaRPr lang="zh-CN" altLang="en-US" sz="4000">
              <a:solidFill>
                <a:schemeClr val="accent1">
                  <a:lumMod val="50000"/>
                </a:schemeClr>
              </a:solidFill>
              <a:latin typeface="+mj-lt"/>
              <a:cs typeface="Arial"/>
            </a:endParaRPr>
          </a:p>
        </p:txBody>
      </p:sp>
      <p:sp>
        <p:nvSpPr>
          <p:cNvPr id="6" name="TextBox 5">
            <a:extLst>
              <a:ext uri="{FF2B5EF4-FFF2-40B4-BE49-F238E27FC236}">
                <a16:creationId xmlns:a16="http://schemas.microsoft.com/office/drawing/2014/main" id="{84A15EF3-2231-454A-8DE4-89B23A48ABC6}"/>
              </a:ext>
            </a:extLst>
          </p:cNvPr>
          <p:cNvSpPr txBox="1"/>
          <p:nvPr/>
        </p:nvSpPr>
        <p:spPr>
          <a:xfrm>
            <a:off x="2257426" y="4674356"/>
            <a:ext cx="825862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2">
                    <a:lumMod val="10000"/>
                  </a:schemeClr>
                </a:solidFill>
                <a:latin typeface="Segoe UI Semibold"/>
                <a:cs typeface="Segoe UI Semibold"/>
              </a:rPr>
              <a:t>Eleni </a:t>
            </a:r>
            <a:r>
              <a:rPr lang="en-US" sz="2800" err="1">
                <a:solidFill>
                  <a:schemeClr val="bg2">
                    <a:lumMod val="10000"/>
                  </a:schemeClr>
                </a:solidFill>
                <a:latin typeface="Segoe UI Semibold"/>
                <a:cs typeface="Segoe UI Semibold"/>
              </a:rPr>
              <a:t>Kacher</a:t>
            </a:r>
            <a:r>
              <a:rPr lang="en-US" sz="2800">
                <a:solidFill>
                  <a:schemeClr val="bg2">
                    <a:lumMod val="10000"/>
                  </a:schemeClr>
                </a:solidFill>
                <a:latin typeface="Segoe UI Semibold"/>
                <a:cs typeface="Segoe UI Semibold"/>
              </a:rPr>
              <a:t>, Strategy Manager, Executive Office of Health and Human Services</a:t>
            </a:r>
          </a:p>
        </p:txBody>
      </p:sp>
    </p:spTree>
    <p:extLst>
      <p:ext uri="{BB962C8B-B14F-4D97-AF65-F5344CB8AC3E}">
        <p14:creationId xmlns:p14="http://schemas.microsoft.com/office/powerpoint/2010/main" val="300245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3408-B1B2-478D-954A-03AD9A2A4EFA}"/>
              </a:ext>
            </a:extLst>
          </p:cNvPr>
          <p:cNvSpPr>
            <a:spLocks noGrp="1"/>
          </p:cNvSpPr>
          <p:nvPr>
            <p:ph type="title"/>
          </p:nvPr>
        </p:nvSpPr>
        <p:spPr/>
        <p:txBody>
          <a:bodyPr/>
          <a:lstStyle/>
          <a:p>
            <a:r>
              <a:rPr lang="en-US"/>
              <a:t>Mobile Vaccination Program – Process</a:t>
            </a:r>
          </a:p>
        </p:txBody>
      </p:sp>
      <p:sp>
        <p:nvSpPr>
          <p:cNvPr id="4" name="Content Placeholder 3">
            <a:extLst>
              <a:ext uri="{FF2B5EF4-FFF2-40B4-BE49-F238E27FC236}">
                <a16:creationId xmlns:a16="http://schemas.microsoft.com/office/drawing/2014/main" id="{7EFF71F0-83F9-4F99-918A-9126BD4E4852}"/>
              </a:ext>
            </a:extLst>
          </p:cNvPr>
          <p:cNvSpPr>
            <a:spLocks noGrp="1"/>
          </p:cNvSpPr>
          <p:nvPr>
            <p:ph idx="1"/>
          </p:nvPr>
        </p:nvSpPr>
        <p:spPr>
          <a:xfrm>
            <a:off x="567743" y="1230403"/>
            <a:ext cx="11535214" cy="5049746"/>
          </a:xfrm>
        </p:spPr>
        <p:txBody>
          <a:bodyPr/>
          <a:lstStyle/>
          <a:p>
            <a:r>
              <a:rPr lang="en-US" sz="2000" dirty="0">
                <a:latin typeface="Arial" panose="020B0604020202020204" pitchFamily="34" charset="0"/>
                <a:cs typeface="Arial" panose="020B0604020202020204" pitchFamily="34" charset="0"/>
              </a:rPr>
              <a:t>We are accepting mobile vaccination clinic requests, with priority given to clinics for </a:t>
            </a:r>
            <a:r>
              <a:rPr lang="en-US" sz="2000" b="1" dirty="0">
                <a:latin typeface="Arial" panose="020B0604020202020204" pitchFamily="34" charset="0"/>
                <a:cs typeface="Arial" panose="020B0604020202020204" pitchFamily="34" charset="0"/>
              </a:rPr>
              <a:t>5-11 year-olds</a:t>
            </a:r>
          </a:p>
          <a:p>
            <a:r>
              <a:rPr lang="en-US" sz="2000" dirty="0">
                <a:latin typeface="Arial" panose="020B0604020202020204" pitchFamily="34" charset="0"/>
                <a:cs typeface="Arial" panose="020B0604020202020204" pitchFamily="34" charset="0"/>
              </a:rPr>
              <a:t>Mobile vaccination clinic requests must be submitted:</a:t>
            </a:r>
          </a:p>
          <a:p>
            <a:pPr lvl="1"/>
            <a:r>
              <a:rPr lang="en-US" sz="2000" dirty="0">
                <a:latin typeface="Arial" panose="020B0604020202020204" pitchFamily="34" charset="0"/>
                <a:cs typeface="Arial" panose="020B0604020202020204" pitchFamily="34" charset="0"/>
              </a:rPr>
              <a:t>Through the </a:t>
            </a:r>
            <a:r>
              <a:rPr lang="en-US" sz="2000" b="1" dirty="0">
                <a:latin typeface="Arial" panose="020B0604020202020204" pitchFamily="34" charset="0"/>
                <a:cs typeface="Arial" panose="020B0604020202020204" pitchFamily="34" charset="0"/>
              </a:rPr>
              <a:t>online form </a:t>
            </a:r>
            <a:r>
              <a:rPr lang="en-US" sz="2000" dirty="0">
                <a:latin typeface="Arial" panose="020B0604020202020204" pitchFamily="34" charset="0"/>
                <a:cs typeface="Arial" panose="020B0604020202020204" pitchFamily="34" charset="0"/>
              </a:rPr>
              <a:t>(mass.gov/</a:t>
            </a:r>
            <a:r>
              <a:rPr lang="en-US" sz="2000" dirty="0" err="1">
                <a:latin typeface="Arial" panose="020B0604020202020204" pitchFamily="34" charset="0"/>
                <a:cs typeface="Arial" panose="020B0604020202020204" pitchFamily="34" charset="0"/>
              </a:rPr>
              <a:t>mobilevaccineform</a:t>
            </a:r>
            <a:r>
              <a:rPr lang="en-US" sz="2000" dirty="0">
                <a:latin typeface="Arial" panose="020B0604020202020204" pitchFamily="34" charset="0"/>
                <a:cs typeface="Arial" panose="020B0604020202020204" pitchFamily="34" charset="0"/>
              </a:rPr>
              <a:t>), and </a:t>
            </a:r>
          </a:p>
          <a:p>
            <a:pPr lvl="1"/>
            <a:r>
              <a:rPr lang="en-US" sz="2000" dirty="0">
                <a:latin typeface="Arial" panose="020B0604020202020204" pitchFamily="34" charset="0"/>
                <a:cs typeface="Arial" panose="020B0604020202020204" pitchFamily="34" charset="0"/>
              </a:rPr>
              <a:t>At least </a:t>
            </a:r>
            <a:r>
              <a:rPr lang="en-US" sz="2000" b="1" dirty="0">
                <a:latin typeface="Arial" panose="020B0604020202020204" pitchFamily="34" charset="0"/>
                <a:cs typeface="Arial" panose="020B0604020202020204" pitchFamily="34" charset="0"/>
              </a:rPr>
              <a:t>14 business days </a:t>
            </a:r>
            <a:r>
              <a:rPr lang="en-US" sz="2000" dirty="0">
                <a:latin typeface="Arial" panose="020B0604020202020204" pitchFamily="34" charset="0"/>
                <a:cs typeface="Arial" panose="020B0604020202020204" pitchFamily="34" charset="0"/>
              </a:rPr>
              <a:t>before the desired clinic date</a:t>
            </a:r>
          </a:p>
          <a:p>
            <a:r>
              <a:rPr lang="en-US" sz="2000" dirty="0">
                <a:latin typeface="Arial" panose="020B0604020202020204" pitchFamily="34" charset="0"/>
                <a:cs typeface="Arial" panose="020B0604020202020204" pitchFamily="34" charset="0"/>
              </a:rPr>
              <a:t>If a clinic request can be accommodated, an approval notification email will be sent to introduce the clinic requestor to the designated vaccination provider </a:t>
            </a:r>
          </a:p>
          <a:p>
            <a:r>
              <a:rPr lang="en-US" sz="2000" dirty="0">
                <a:latin typeface="Arial" panose="020B0604020202020204" pitchFamily="34" charset="0"/>
                <a:cs typeface="Arial" panose="020B0604020202020204" pitchFamily="34" charset="0"/>
              </a:rPr>
              <a:t>If you previously worked with a provider and enjoyed that experience, please note that in the request</a:t>
            </a:r>
          </a:p>
          <a:p>
            <a:r>
              <a:rPr lang="en-US" sz="2000" dirty="0">
                <a:latin typeface="Arial" panose="020B0604020202020204" pitchFamily="34" charset="0"/>
                <a:cs typeface="Arial" panose="020B0604020202020204" pitchFamily="34" charset="0"/>
              </a:rPr>
              <a:t>Once you are connected with a provider, they will provide consent forms and a scheduling platform. We encourage as much pre-registration as possible to streamline the process</a:t>
            </a:r>
          </a:p>
        </p:txBody>
      </p:sp>
    </p:spTree>
    <p:extLst>
      <p:ext uri="{BB962C8B-B14F-4D97-AF65-F5344CB8AC3E}">
        <p14:creationId xmlns:p14="http://schemas.microsoft.com/office/powerpoint/2010/main" val="283875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ACA9-FA71-47B5-BEF5-083FEAB96205}"/>
              </a:ext>
            </a:extLst>
          </p:cNvPr>
          <p:cNvSpPr>
            <a:spLocks noGrp="1"/>
          </p:cNvSpPr>
          <p:nvPr>
            <p:ph type="title"/>
          </p:nvPr>
        </p:nvSpPr>
        <p:spPr/>
        <p:txBody>
          <a:bodyPr/>
          <a:lstStyle/>
          <a:p>
            <a:r>
              <a:rPr lang="en-US"/>
              <a:t>Mobile Vaccination Program – Other Notes</a:t>
            </a:r>
          </a:p>
        </p:txBody>
      </p:sp>
      <p:sp>
        <p:nvSpPr>
          <p:cNvPr id="4" name="Slide Number Placeholder 3">
            <a:extLst>
              <a:ext uri="{FF2B5EF4-FFF2-40B4-BE49-F238E27FC236}">
                <a16:creationId xmlns:a16="http://schemas.microsoft.com/office/drawing/2014/main" id="{1E72B62B-DDDD-4181-83E7-169D54A9FC62}"/>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
        <p:nvSpPr>
          <p:cNvPr id="5" name="Content Placeholder 3">
            <a:extLst>
              <a:ext uri="{FF2B5EF4-FFF2-40B4-BE49-F238E27FC236}">
                <a16:creationId xmlns:a16="http://schemas.microsoft.com/office/drawing/2014/main" id="{B2A60BD5-9FE5-4074-884E-7D18317FD4B9}"/>
              </a:ext>
            </a:extLst>
          </p:cNvPr>
          <p:cNvSpPr>
            <a:spLocks noGrp="1"/>
          </p:cNvSpPr>
          <p:nvPr>
            <p:ph idx="1"/>
          </p:nvPr>
        </p:nvSpPr>
        <p:spPr>
          <a:xfrm>
            <a:off x="568325" y="1230313"/>
            <a:ext cx="11369675" cy="5049837"/>
          </a:xfrm>
        </p:spPr>
        <p:txBody>
          <a:bodyPr/>
          <a:lstStyle/>
          <a:p>
            <a:r>
              <a:rPr lang="en-US" sz="2000">
                <a:latin typeface="Arial" panose="020B0604020202020204" pitchFamily="34" charset="0"/>
                <a:cs typeface="Arial" panose="020B0604020202020204" pitchFamily="34" charset="0"/>
              </a:rPr>
              <a:t>Clinics that serve </a:t>
            </a:r>
            <a:r>
              <a:rPr lang="en-US" sz="2000" b="1">
                <a:latin typeface="Arial" panose="020B0604020202020204" pitchFamily="34" charset="0"/>
                <a:cs typeface="Arial" panose="020B0604020202020204" pitchFamily="34" charset="0"/>
              </a:rPr>
              <a:t>5-11 year-olds at public schools </a:t>
            </a:r>
            <a:r>
              <a:rPr lang="en-US" sz="2000">
                <a:latin typeface="Arial" panose="020B0604020202020204" pitchFamily="34" charset="0"/>
                <a:cs typeface="Arial" panose="020B0604020202020204" pitchFamily="34" charset="0"/>
              </a:rPr>
              <a:t>will be prioritized at this time</a:t>
            </a:r>
          </a:p>
          <a:p>
            <a:r>
              <a:rPr lang="en-US" sz="2000">
                <a:latin typeface="Arial" panose="020B0604020202020204" pitchFamily="34" charset="0"/>
                <a:cs typeface="Arial" panose="020B0604020202020204" pitchFamily="34" charset="0"/>
              </a:rPr>
              <a:t>We ask that clinics be coordinated on a </a:t>
            </a:r>
            <a:r>
              <a:rPr lang="en-US" sz="2000" b="1">
                <a:latin typeface="Arial" panose="020B0604020202020204" pitchFamily="34" charset="0"/>
                <a:cs typeface="Arial" panose="020B0604020202020204" pitchFamily="34" charset="0"/>
              </a:rPr>
              <a:t>district-level</a:t>
            </a:r>
            <a:r>
              <a:rPr lang="en-US" sz="2000">
                <a:latin typeface="Arial" panose="020B0604020202020204" pitchFamily="34" charset="0"/>
                <a:cs typeface="Arial" panose="020B0604020202020204" pitchFamily="34" charset="0"/>
              </a:rPr>
              <a:t> and schools consolidate clinics as possible</a:t>
            </a:r>
          </a:p>
          <a:p>
            <a:r>
              <a:rPr lang="en-US" sz="2000">
                <a:latin typeface="Arial" panose="020B0604020202020204" pitchFamily="34" charset="0"/>
                <a:cs typeface="Arial" panose="020B0604020202020204" pitchFamily="34" charset="0"/>
              </a:rPr>
              <a:t>Clinics can also be coordinated on a </a:t>
            </a:r>
            <a:r>
              <a:rPr lang="en-US" sz="2000" b="1">
                <a:latin typeface="Arial" panose="020B0604020202020204" pitchFamily="34" charset="0"/>
                <a:cs typeface="Arial" panose="020B0604020202020204" pitchFamily="34" charset="0"/>
              </a:rPr>
              <a:t>cross district-level</a:t>
            </a:r>
          </a:p>
          <a:p>
            <a:r>
              <a:rPr lang="en-US" sz="2000">
                <a:latin typeface="Arial" panose="020B0604020202020204" pitchFamily="34" charset="0"/>
                <a:cs typeface="Arial" panose="020B0604020202020204" pitchFamily="34" charset="0"/>
              </a:rPr>
              <a:t>Clinics will offer the pediatric Pfizer vaccine and the Pfizer vaccine to reach all students, ages 5+.</a:t>
            </a:r>
          </a:p>
          <a:p>
            <a:pPr lvl="1"/>
            <a:r>
              <a:rPr lang="en-US" sz="2000">
                <a:latin typeface="Arial" panose="020B0604020202020204" pitchFamily="34" charset="0"/>
                <a:cs typeface="Arial" panose="020B0604020202020204" pitchFamily="34" charset="0"/>
              </a:rPr>
              <a:t>If available, J&amp;J and Moderna may be requested for staff and other adults</a:t>
            </a:r>
          </a:p>
          <a:p>
            <a:r>
              <a:rPr lang="en-US" sz="2000">
                <a:latin typeface="Arial" panose="020B0604020202020204" pitchFamily="34" charset="0"/>
                <a:cs typeface="Arial" panose="020B0604020202020204" pitchFamily="34" charset="0"/>
              </a:rPr>
              <a:t>Clinics will be tailored to the community:</a:t>
            </a:r>
          </a:p>
          <a:p>
            <a:pPr lvl="1"/>
            <a:r>
              <a:rPr lang="en-US" sz="2000">
                <a:latin typeface="Arial" panose="020B0604020202020204" pitchFamily="34" charset="0"/>
                <a:cs typeface="Arial" panose="020B0604020202020204" pitchFamily="34" charset="0"/>
              </a:rPr>
              <a:t>Language translation support is available. Please note any needs in your request</a:t>
            </a:r>
          </a:p>
          <a:p>
            <a:pPr lvl="1"/>
            <a:r>
              <a:rPr lang="en-US" sz="2000">
                <a:latin typeface="Arial" panose="020B0604020202020204" pitchFamily="34" charset="0"/>
                <a:cs typeface="Arial" panose="020B0604020202020204" pitchFamily="34" charset="0"/>
              </a:rPr>
              <a:t>The vaccination providers have received training in administering pediatric vaccinations and can be flexible in adjusting to the needs of the population</a:t>
            </a:r>
          </a:p>
          <a:p>
            <a:r>
              <a:rPr lang="en-US" sz="2000">
                <a:latin typeface="Arial" panose="020B0604020202020204" pitchFamily="34" charset="0"/>
                <a:cs typeface="Arial" panose="020B0604020202020204" pitchFamily="34" charset="0"/>
              </a:rPr>
              <a:t>We welcome the support of your staff to make the students as comfortable as possible</a:t>
            </a:r>
          </a:p>
          <a:p>
            <a:r>
              <a:rPr lang="en-US" sz="2000">
                <a:latin typeface="Arial" panose="020B0604020202020204" pitchFamily="34" charset="0"/>
                <a:cs typeface="Arial" panose="020B0604020202020204" pitchFamily="34" charset="0"/>
              </a:rPr>
              <a:t>More details can be found on the </a:t>
            </a:r>
            <a:r>
              <a:rPr lang="en-US" sz="2000">
                <a:latin typeface="Arial" panose="020B0604020202020204" pitchFamily="34" charset="0"/>
                <a:cs typeface="Arial" panose="020B0604020202020204" pitchFamily="34" charset="0"/>
                <a:hlinkClick r:id="rId2"/>
              </a:rPr>
              <a:t>mobile vaccination webpage</a:t>
            </a:r>
            <a:r>
              <a:rPr lang="en-US" sz="20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512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02</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a:rPr>
              <a:t>Community Tracing Collaborative Transition</a:t>
            </a:r>
            <a:endParaRPr lang="en-US" altLang="zh-CN">
              <a:solidFill>
                <a:schemeClr val="accent1">
                  <a:lumMod val="50000"/>
                </a:schemeClr>
              </a:solidFill>
            </a:endParaRPr>
          </a:p>
        </p:txBody>
      </p:sp>
      <p:sp>
        <p:nvSpPr>
          <p:cNvPr id="6" name="TextBox 5">
            <a:extLst>
              <a:ext uri="{FF2B5EF4-FFF2-40B4-BE49-F238E27FC236}">
                <a16:creationId xmlns:a16="http://schemas.microsoft.com/office/drawing/2014/main" id="{F0D08F52-E56C-4CA8-B3D7-F7A3F2EB89BD}"/>
              </a:ext>
            </a:extLst>
          </p:cNvPr>
          <p:cNvSpPr txBox="1"/>
          <p:nvPr/>
        </p:nvSpPr>
        <p:spPr>
          <a:xfrm>
            <a:off x="2257426" y="4691289"/>
            <a:ext cx="825862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2">
                    <a:lumMod val="10000"/>
                  </a:schemeClr>
                </a:solidFill>
                <a:latin typeface="Segoe UI Semibold"/>
                <a:cs typeface="Segoe UI Semibold"/>
              </a:rPr>
              <a:t>Jana Ferguson, Assistant Commissioner, </a:t>
            </a:r>
            <a:br>
              <a:rPr lang="en-US" sz="2800">
                <a:latin typeface="Segoe UI Semibold"/>
                <a:cs typeface="Segoe UI Semibold"/>
              </a:rPr>
            </a:br>
            <a:r>
              <a:rPr lang="en-US" sz="2800">
                <a:solidFill>
                  <a:schemeClr val="bg2">
                    <a:lumMod val="10000"/>
                  </a:schemeClr>
                </a:solidFill>
                <a:latin typeface="Segoe UI Semibold"/>
                <a:cs typeface="Segoe UI Semibold"/>
              </a:rPr>
              <a:t>MA Department of Public Health </a:t>
            </a:r>
          </a:p>
        </p:txBody>
      </p:sp>
    </p:spTree>
    <p:extLst>
      <p:ext uri="{BB962C8B-B14F-4D97-AF65-F5344CB8AC3E}">
        <p14:creationId xmlns:p14="http://schemas.microsoft.com/office/powerpoint/2010/main" val="135033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3408-B1B2-478D-954A-03AD9A2A4EFA}"/>
              </a:ext>
            </a:extLst>
          </p:cNvPr>
          <p:cNvSpPr>
            <a:spLocks noGrp="1"/>
          </p:cNvSpPr>
          <p:nvPr>
            <p:ph type="title"/>
          </p:nvPr>
        </p:nvSpPr>
        <p:spPr/>
        <p:txBody>
          <a:bodyPr/>
          <a:lstStyle/>
          <a:p>
            <a:r>
              <a:rPr lang="en-US">
                <a:latin typeface="Segoe UI Semibold"/>
                <a:cs typeface="Segoe UI Semibold"/>
              </a:rPr>
              <a:t>Community Tracing Collaborative - Background</a:t>
            </a:r>
            <a:endParaRPr lang="en-US"/>
          </a:p>
        </p:txBody>
      </p:sp>
      <p:sp>
        <p:nvSpPr>
          <p:cNvPr id="3" name="TextBox 2">
            <a:extLst>
              <a:ext uri="{FF2B5EF4-FFF2-40B4-BE49-F238E27FC236}">
                <a16:creationId xmlns:a16="http://schemas.microsoft.com/office/drawing/2014/main" id="{0B794F05-DB4D-48A8-B123-8ADFBB7DC9ED}"/>
              </a:ext>
            </a:extLst>
          </p:cNvPr>
          <p:cNvSpPr txBox="1"/>
          <p:nvPr/>
        </p:nvSpPr>
        <p:spPr>
          <a:xfrm>
            <a:off x="441960" y="1135380"/>
            <a:ext cx="11500247" cy="53290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13999"/>
              </a:lnSpc>
              <a:spcBef>
                <a:spcPts val="600"/>
              </a:spcBef>
              <a:spcAft>
                <a:spcPts val="600"/>
              </a:spcAft>
              <a:buFont typeface="Wingdings"/>
              <a:buChar char="§"/>
            </a:pPr>
            <a:r>
              <a:rPr lang="en-US">
                <a:latin typeface="Segoe UI"/>
                <a:cs typeface="Arial"/>
              </a:rPr>
              <a:t>The MA Community Tracing Collaborative (CTC) was created in the earliest days of the pandemic to respond to the surge in COVID-19 positive cases and to assist local health departments</a:t>
            </a:r>
            <a:br>
              <a:rPr lang="en-US">
                <a:latin typeface="Segoe UI"/>
                <a:cs typeface="Arial"/>
              </a:rPr>
            </a:br>
            <a:endParaRPr lang="en-US">
              <a:latin typeface="Segoe UI"/>
              <a:ea typeface="+mn-lt"/>
              <a:cs typeface="Arial"/>
            </a:endParaRPr>
          </a:p>
          <a:p>
            <a:pPr marL="285750" indent="-285750">
              <a:lnSpc>
                <a:spcPct val="113999"/>
              </a:lnSpc>
              <a:spcBef>
                <a:spcPts val="600"/>
              </a:spcBef>
              <a:spcAft>
                <a:spcPts val="600"/>
              </a:spcAft>
              <a:buFont typeface="Wingdings"/>
              <a:buChar char="§"/>
            </a:pPr>
            <a:r>
              <a:rPr lang="en-US">
                <a:latin typeface="Segoe UI"/>
                <a:cs typeface="Arial"/>
              </a:rPr>
              <a:t>The CTC was established by the Commonwealth’s COVID-19 Command Response Center in April 2020 and is a collaboration of the Department of Public Health and Partners in Health. The Health Connector has been the contract administrator on behalf of the state</a:t>
            </a:r>
            <a:br>
              <a:rPr lang="en-US">
                <a:latin typeface="Segoe UI"/>
                <a:cs typeface="Arial"/>
              </a:rPr>
            </a:br>
            <a:endParaRPr lang="en-US">
              <a:latin typeface="Segoe UI"/>
              <a:ea typeface="+mn-lt"/>
              <a:cs typeface="+mn-lt"/>
            </a:endParaRPr>
          </a:p>
          <a:p>
            <a:pPr marL="285750" indent="-285750">
              <a:lnSpc>
                <a:spcPct val="113999"/>
              </a:lnSpc>
              <a:spcBef>
                <a:spcPts val="600"/>
              </a:spcBef>
              <a:spcAft>
                <a:spcPts val="600"/>
              </a:spcAft>
              <a:buFont typeface="Wingdings"/>
              <a:buChar char="§"/>
            </a:pPr>
            <a:r>
              <a:rPr lang="en-US">
                <a:latin typeface="Segoe UI"/>
                <a:cs typeface="Arial"/>
              </a:rPr>
              <a:t>When the CTC was established, there was limited testing capability, minimal therapeutic interventions, and no vaccines. Today, Massachusetts is a national leader in vaccine administration and free testing, with the second lowest COVID-19 hospitalization rate and case positivity rate. The state’s declared public health emergency ended in May 2021</a:t>
            </a:r>
            <a:br>
              <a:rPr lang="en-US">
                <a:latin typeface="Segoe UI"/>
                <a:cs typeface="Arial"/>
              </a:rPr>
            </a:br>
            <a:endParaRPr lang="en-US">
              <a:latin typeface="Segoe UI"/>
              <a:ea typeface="+mn-lt"/>
              <a:cs typeface="+mn-lt"/>
            </a:endParaRPr>
          </a:p>
          <a:p>
            <a:pPr marL="285750" indent="-285750">
              <a:lnSpc>
                <a:spcPct val="113999"/>
              </a:lnSpc>
              <a:spcBef>
                <a:spcPts val="600"/>
              </a:spcBef>
              <a:spcAft>
                <a:spcPts val="600"/>
              </a:spcAft>
              <a:buFont typeface="Wingdings"/>
              <a:buChar char="§"/>
            </a:pPr>
            <a:r>
              <a:rPr lang="en-US">
                <a:latin typeface="Segoe UI"/>
                <a:cs typeface="Segoe UI"/>
              </a:rPr>
              <a:t>Since April 2020, more than 1.1 million cases and contacts have been identified for follow-up conducted by local health departments and the CTC, and over 2.6 million phone calls to cases and contacts have occurred.</a:t>
            </a:r>
            <a:endParaRPr lang="en-US">
              <a:latin typeface="Segoe UI"/>
              <a:ea typeface="+mn-lt"/>
              <a:cs typeface="Segoe UI"/>
            </a:endParaRPr>
          </a:p>
          <a:p>
            <a:pPr lvl="1">
              <a:buChar char="•"/>
            </a:pPr>
            <a:endParaRPr lang="en-US">
              <a:cs typeface="Segoe UI"/>
            </a:endParaRPr>
          </a:p>
        </p:txBody>
      </p:sp>
    </p:spTree>
    <p:extLst>
      <p:ext uri="{BB962C8B-B14F-4D97-AF65-F5344CB8AC3E}">
        <p14:creationId xmlns:p14="http://schemas.microsoft.com/office/powerpoint/2010/main" val="285538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C8BF0-49B5-4162-98F0-CFA3E46E0A30}"/>
              </a:ext>
            </a:extLst>
          </p:cNvPr>
          <p:cNvSpPr>
            <a:spLocks noGrp="1"/>
          </p:cNvSpPr>
          <p:nvPr>
            <p:ph type="title"/>
          </p:nvPr>
        </p:nvSpPr>
        <p:spPr/>
        <p:txBody>
          <a:bodyPr/>
          <a:lstStyle/>
          <a:p>
            <a:r>
              <a:rPr lang="en-US">
                <a:latin typeface="Segoe UI Semibold"/>
                <a:cs typeface="Segoe UI Semibold"/>
              </a:rPr>
              <a:t>Local Funding, Training and Technical Support</a:t>
            </a:r>
            <a:endParaRPr lang="en-US"/>
          </a:p>
        </p:txBody>
      </p:sp>
      <p:sp>
        <p:nvSpPr>
          <p:cNvPr id="3" name="Content Placeholder 2">
            <a:extLst>
              <a:ext uri="{FF2B5EF4-FFF2-40B4-BE49-F238E27FC236}">
                <a16:creationId xmlns:a16="http://schemas.microsoft.com/office/drawing/2014/main" id="{AA084CA6-8DB9-4BDC-B828-D42CD91111A9}"/>
              </a:ext>
            </a:extLst>
          </p:cNvPr>
          <p:cNvSpPr>
            <a:spLocks noGrp="1"/>
          </p:cNvSpPr>
          <p:nvPr>
            <p:ph idx="1"/>
          </p:nvPr>
        </p:nvSpPr>
        <p:spPr>
          <a:xfrm>
            <a:off x="209155" y="1230403"/>
            <a:ext cx="11729560" cy="5049746"/>
          </a:xfrm>
        </p:spPr>
        <p:txBody>
          <a:bodyPr vert="horz" lIns="91440" tIns="45720" rIns="91440" bIns="45720" rtlCol="0" anchor="t">
            <a:noAutofit/>
          </a:bodyPr>
          <a:lstStyle/>
          <a:p>
            <a:pPr lvl="1">
              <a:buFont typeface="Wingdings" panose="020B0604020202020204" pitchFamily="34" charset="0"/>
              <a:buChar char="§"/>
            </a:pPr>
            <a:r>
              <a:rPr lang="en-US" sz="1800">
                <a:solidFill>
                  <a:schemeClr val="tx1"/>
                </a:solidFill>
                <a:latin typeface="Segoe UI"/>
                <a:cs typeface="Segoe UI"/>
              </a:rPr>
              <a:t>Recent awards of over $15M in federal and state resources to LBOHs specifically to build local capacity to investigate cases, trace contacts, investigate clusters and identify support services for COVID cases and contacts needing to isolate and quarantine </a:t>
            </a:r>
            <a:endParaRPr lang="en-US" sz="1800">
              <a:solidFill>
                <a:schemeClr val="tx1"/>
              </a:solidFill>
            </a:endParaRPr>
          </a:p>
          <a:p>
            <a:pPr lvl="2"/>
            <a:r>
              <a:rPr lang="en-US" sz="1800">
                <a:solidFill>
                  <a:schemeClr val="tx1"/>
                </a:solidFill>
                <a:latin typeface="Segoe UI"/>
                <a:cs typeface="Segoe UI"/>
              </a:rPr>
              <a:t>DPH is preparing to award an additional ~$4M to build LBOH contact tracing and case investigation capacity.</a:t>
            </a:r>
            <a:br>
              <a:rPr lang="en-US" sz="1800">
                <a:latin typeface="Segoe UI"/>
                <a:cs typeface="Segoe UI"/>
              </a:rPr>
            </a:br>
            <a:endParaRPr lang="en-US" sz="1800">
              <a:solidFill>
                <a:schemeClr val="tx1"/>
              </a:solidFill>
            </a:endParaRPr>
          </a:p>
          <a:p>
            <a:pPr lvl="1">
              <a:buFont typeface="Wingdings" panose="020B0604020202020204" pitchFamily="34" charset="0"/>
              <a:buChar char="§"/>
            </a:pPr>
            <a:r>
              <a:rPr lang="en-US" sz="1800">
                <a:solidFill>
                  <a:schemeClr val="tx1"/>
                </a:solidFill>
                <a:latin typeface="Segoe UI"/>
                <a:cs typeface="Segoe UI"/>
              </a:rPr>
              <a:t>The Academic Public Health Corps, coordinated by DPH and the MA Health Officers Association, has placed hundreds of volunteers and interns with LBOH to meet short term needs  and to create training and development for a new public health workforce.</a:t>
            </a:r>
            <a:br>
              <a:rPr lang="en-US" sz="1800">
                <a:solidFill>
                  <a:schemeClr val="tx1"/>
                </a:solidFill>
                <a:latin typeface="Segoe UI"/>
                <a:cs typeface="Segoe UI"/>
              </a:rPr>
            </a:br>
            <a:endParaRPr lang="en-US" sz="1800">
              <a:solidFill>
                <a:schemeClr val="tx1"/>
              </a:solidFill>
              <a:latin typeface="Segoe UI"/>
              <a:cs typeface="Segoe UI"/>
            </a:endParaRPr>
          </a:p>
          <a:p>
            <a:pPr lvl="1">
              <a:buFont typeface="Wingdings" panose="020B0604020202020204" pitchFamily="34" charset="0"/>
              <a:buChar char="§"/>
            </a:pPr>
            <a:r>
              <a:rPr lang="en-US" sz="1800">
                <a:solidFill>
                  <a:schemeClr val="tx1"/>
                </a:solidFill>
                <a:latin typeface="Segoe UI"/>
                <a:cs typeface="Segoe UI"/>
              </a:rPr>
              <a:t>DPH provides weekly education and training by DPH senior epidemiologists and weekly all-towns webinars, on-demand technical assistance to local health departments to use MAVEN.</a:t>
            </a:r>
            <a:br>
              <a:rPr lang="en-US" sz="1800">
                <a:solidFill>
                  <a:schemeClr val="tx1"/>
                </a:solidFill>
                <a:latin typeface="Segoe UI"/>
                <a:cs typeface="Segoe UI"/>
              </a:rPr>
            </a:br>
            <a:r>
              <a:rPr lang="en-US" sz="1800">
                <a:solidFill>
                  <a:schemeClr val="tx1"/>
                </a:solidFill>
                <a:latin typeface="Segoe UI"/>
                <a:cs typeface="Segoe UI"/>
              </a:rPr>
              <a:t> </a:t>
            </a:r>
            <a:endParaRPr lang="en-US" sz="1800">
              <a:solidFill>
                <a:schemeClr val="tx1"/>
              </a:solidFill>
            </a:endParaRPr>
          </a:p>
          <a:p>
            <a:pPr lvl="1">
              <a:buFont typeface="Wingdings" panose="020B0604020202020204" pitchFamily="34" charset="0"/>
              <a:buChar char="§"/>
            </a:pPr>
            <a:r>
              <a:rPr lang="en-US" sz="1800">
                <a:solidFill>
                  <a:schemeClr val="tx1"/>
                </a:solidFill>
                <a:latin typeface="Segoe UI"/>
                <a:cs typeface="Segoe UI"/>
              </a:rPr>
              <a:t>Local health departments can advertise job opportunities with outgoing CTC staff in order to attract experienced job applicants. </a:t>
            </a:r>
            <a:endParaRPr lang="en-US" sz="1800">
              <a:solidFill>
                <a:schemeClr val="tx1"/>
              </a:solidFill>
            </a:endParaRPr>
          </a:p>
          <a:p>
            <a:pPr>
              <a:buFont typeface="Wingdings" panose="020B0604020202020204" pitchFamily="34" charset="0"/>
              <a:buChar char="§"/>
            </a:pPr>
            <a:endParaRPr lang="en-US">
              <a:latin typeface="Segoe UI"/>
              <a:cs typeface="Segoe UI"/>
            </a:endParaRPr>
          </a:p>
        </p:txBody>
      </p:sp>
      <p:sp>
        <p:nvSpPr>
          <p:cNvPr id="4" name="Slide Number Placeholder 3">
            <a:extLst>
              <a:ext uri="{FF2B5EF4-FFF2-40B4-BE49-F238E27FC236}">
                <a16:creationId xmlns:a16="http://schemas.microsoft.com/office/drawing/2014/main" id="{CBA24D60-3BF5-421C-99EB-C307CBA0F1E7}"/>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112375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DESE-231-74940</_dlc_DocId>
    <_dlc_DocIdUrl xmlns="733efe1c-5bbe-4968-87dc-d400e65c879f">
      <Url>https://sharepoint.doemass.org/ese/webteam/cps/_layouts/DocIdRedir.aspx?ID=DESE-231-74940</Url>
      <Description>DESE-231-74940</Description>
    </_dlc_DocIdUrl>
  </documentManagement>
</p:properties>
</file>

<file path=customXml/item2.xml><?xml version="1.0" encoding="utf-8"?>
<?mso-contentType ?>
<FormTemplates xmlns="http://schemas.microsoft.com/sharepoint/v3/contenttype/forms">
  <Display>DocumentLibraryForm</Display>
  <Edit>DropOffZoneRoutingForm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90237B6-0C05-463C-9E8B-BA5823F40B9A}">
  <ds:schemaRefs>
    <ds:schemaRef ds:uri="http://purl.org/dc/terms/"/>
    <ds:schemaRef ds:uri="733efe1c-5bbe-4968-87dc-d400e65c879f"/>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a4e05da-b9bc-4326-ad73-01ef31b95567"/>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37E2849-135A-4223-95D9-54FD982AFE6F}">
  <ds:schemaRefs>
    <ds:schemaRef ds:uri="http://schemas.microsoft.com/sharepoint/v3/contenttype/forms"/>
  </ds:schemaRefs>
</ds:datastoreItem>
</file>

<file path=customXml/itemProps3.xml><?xml version="1.0" encoding="utf-8"?>
<ds:datastoreItem xmlns:ds="http://schemas.openxmlformats.org/officeDocument/2006/customXml" ds:itemID="{1B825025-BDDA-40A6-97D8-0999E78A45AB}">
  <ds:schemaRefs>
    <ds:schemaRef ds:uri="0a4e05da-b9bc-4326-ad73-01ef31b95567"/>
    <ds:schemaRef ds:uri="733efe1c-5bbe-4968-87dc-d400e65c87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E878065-3602-4035-A1B5-FCF62F090F3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TotalTime>
  <Words>2288</Words>
  <Application>Microsoft Office PowerPoint</Application>
  <PresentationFormat>Widescreen</PresentationFormat>
  <Paragraphs>218</Paragraphs>
  <Slides>27</Slides>
  <Notes>11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9" baseType="lpstr">
      <vt:lpstr>等线</vt:lpstr>
      <vt:lpstr>Arial</vt:lpstr>
      <vt:lpstr>Calibri</vt:lpstr>
      <vt:lpstr>Courier New</vt:lpstr>
      <vt:lpstr>Quattrocento Sans</vt:lpstr>
      <vt:lpstr>Segoe</vt:lpstr>
      <vt:lpstr>Segoe SemiBold</vt:lpstr>
      <vt:lpstr>Segoe UI</vt:lpstr>
      <vt:lpstr>Segoe UI Semibold</vt:lpstr>
      <vt:lpstr>Wingdings</vt:lpstr>
      <vt:lpstr>ESE​​</vt:lpstr>
      <vt:lpstr>think-cell Slide</vt:lpstr>
      <vt:lpstr>Update on K-12 Testing Program</vt:lpstr>
      <vt:lpstr>Today’s Presentation</vt:lpstr>
      <vt:lpstr>CONTENTS</vt:lpstr>
      <vt:lpstr>Scheduling vaccine clinics</vt:lpstr>
      <vt:lpstr>Mobile Vaccination Program – Process</vt:lpstr>
      <vt:lpstr>Mobile Vaccination Program – Other Notes</vt:lpstr>
      <vt:lpstr>Community Tracing Collaborative Transition</vt:lpstr>
      <vt:lpstr>Community Tracing Collaborative - Background</vt:lpstr>
      <vt:lpstr>Local Funding, Training and Technical Support</vt:lpstr>
      <vt:lpstr>Community Tracing Collaborative Transition </vt:lpstr>
      <vt:lpstr>Program updates and FAQs</vt:lpstr>
      <vt:lpstr>Program results to date</vt:lpstr>
      <vt:lpstr>Reporting BinaxNOW results</vt:lpstr>
      <vt:lpstr>BinaxNOW expirations</vt:lpstr>
      <vt:lpstr>New process for ordering tests &amp; supplies</vt:lpstr>
      <vt:lpstr>How-to video: New process for ordering tests &amp; supplies</vt:lpstr>
      <vt:lpstr>Appropriate close contact identification</vt:lpstr>
      <vt:lpstr>Exemptions to close contact quarantine and testing protocols:</vt:lpstr>
      <vt:lpstr>Potential extension of Test and Stay to Out of School Time (OST) Programs</vt:lpstr>
      <vt:lpstr>Pooled testing during shortened weeks</vt:lpstr>
      <vt:lpstr>“Trial balloon phase” when changing testing modalities</vt:lpstr>
      <vt:lpstr>Shah Family Foundation resources</vt:lpstr>
      <vt:lpstr>Software Platform Cheat Sheet</vt:lpstr>
      <vt:lpstr>Open and Safe Schools website</vt:lpstr>
      <vt:lpstr>Next steps</vt:lpstr>
      <vt:lpstr>Important links on DESE website</vt:lpstr>
      <vt:lpstr>Have a question? Need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SY22 COVID-19 Testing Program Webinar Slides, November 4, 2021</dc:title>
  <dc:creator>DESE</dc:creator>
  <cp:lastModifiedBy>Zou, Dong (EOE)</cp:lastModifiedBy>
  <cp:revision>4</cp:revision>
  <dcterms:created xsi:type="dcterms:W3CDTF">2020-08-17T18:45:14Z</dcterms:created>
  <dcterms:modified xsi:type="dcterms:W3CDTF">2021-11-15T19:45:54Z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4 2021</vt:lpwstr>
  </property>
</Properties>
</file>