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6" r:id="rId6"/>
    <p:sldMasterId id="2147483678" r:id="rId7"/>
  </p:sldMasterIdLst>
  <p:notesMasterIdLst>
    <p:notesMasterId r:id="rId24"/>
  </p:notesMasterIdLst>
  <p:handoutMasterIdLst>
    <p:handoutMasterId r:id="rId25"/>
  </p:handoutMasterIdLst>
  <p:sldIdLst>
    <p:sldId id="277" r:id="rId8"/>
    <p:sldId id="338" r:id="rId9"/>
    <p:sldId id="1752" r:id="rId10"/>
    <p:sldId id="689" r:id="rId11"/>
    <p:sldId id="260" r:id="rId12"/>
    <p:sldId id="282" r:id="rId13"/>
    <p:sldId id="397" r:id="rId14"/>
    <p:sldId id="283" r:id="rId15"/>
    <p:sldId id="404" r:id="rId16"/>
    <p:sldId id="398" r:id="rId17"/>
    <p:sldId id="400" r:id="rId18"/>
    <p:sldId id="401" r:id="rId19"/>
    <p:sldId id="402" r:id="rId20"/>
    <p:sldId id="1753" r:id="rId21"/>
    <p:sldId id="403" r:id="rId22"/>
    <p:sldId id="1750" r:id="rId2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8"/>
            <p14:sldId id="1752"/>
            <p14:sldId id="689"/>
            <p14:sldId id="260"/>
            <p14:sldId id="282"/>
            <p14:sldId id="397"/>
            <p14:sldId id="283"/>
            <p14:sldId id="404"/>
            <p14:sldId id="398"/>
            <p14:sldId id="400"/>
            <p14:sldId id="401"/>
            <p14:sldId id="402"/>
            <p14:sldId id="1753"/>
            <p14:sldId id="403"/>
            <p14:sldId id="1750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77" autoAdjust="0"/>
  </p:normalViewPr>
  <p:slideViewPr>
    <p:cSldViewPr snapToGrid="0">
      <p:cViewPr varScale="1">
        <p:scale>
          <a:sx n="81" d="100"/>
          <a:sy n="81" d="100"/>
        </p:scale>
        <p:origin x="108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F8314-21D7-458A-AED4-2EEF18412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8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2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9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21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6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33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156528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908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228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7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3639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0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 Commonwealth of Massachusetts state se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34" y="1125538"/>
            <a:ext cx="197273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753785" y="1165226"/>
            <a:ext cx="19049" cy="455771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257551" y="3752850"/>
            <a:ext cx="7630583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11" descr="EEC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1" y="5591176"/>
            <a:ext cx="3810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136901" y="1143000"/>
            <a:ext cx="8140700" cy="2457450"/>
          </a:xfrm>
        </p:spPr>
        <p:txBody>
          <a:bodyPr anchor="t"/>
          <a:lstStyle>
            <a:lvl1pPr>
              <a:spcAft>
                <a:spcPct val="25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66018" y="3927475"/>
            <a:ext cx="7622116" cy="446088"/>
          </a:xfrm>
        </p:spPr>
        <p:txBody>
          <a:bodyPr/>
          <a:lstStyle>
            <a:lvl1pPr>
              <a:buNone/>
              <a:defRPr sz="18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4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DE78-286F-4487-B6BC-3C13584D420A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5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 b="0">
                <a:latin typeface="Verdana" pitchFamily="96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9502-4112-4662-9C36-34E6E9D3DB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21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5935-9242-4759-9608-40D7C1FB168D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8343-7F15-4471-9246-35AB593FF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41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E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8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00201"/>
            <a:ext cx="548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5790-BF01-4E0E-837C-06535C3D14FB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B84C-2DC0-42E1-B5EC-C5F78C35A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7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451" y="152401"/>
            <a:ext cx="10112899" cy="722243"/>
          </a:xfrm>
        </p:spPr>
        <p:txBody>
          <a:bodyPr/>
          <a:lstStyle>
            <a:lvl1pPr>
              <a:defRPr>
                <a:solidFill>
                  <a:srgbClr val="0000E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46B6-8510-4C5F-8DDF-32453D0EE9DF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180A-8270-40FF-A9EE-D2FFFB869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2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0944-08EF-42B7-97FE-95B65B5F679B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4CD6-7DA5-4400-B910-746BB533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2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>
                <a:solidFill>
                  <a:srgbClr val="0000E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03301"/>
            <a:ext cx="6815667" cy="51228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DDC98-AF43-431A-AA56-BA618A100DBD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7CFF-2772-457D-A37A-56D9248AC3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83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>
                <a:solidFill>
                  <a:srgbClr val="0000E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A7F9-BCD7-4ADA-95D0-36855D815626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FCF88-840C-4C6E-87E1-B49679783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9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00E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7058-D8BE-4D32-A4A6-B451F1AEF943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8B55-EA6D-4ACF-BBAA-E1DCDBBFD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37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1" y="152400"/>
            <a:ext cx="10312400" cy="801688"/>
          </a:xfrm>
        </p:spPr>
        <p:txBody>
          <a:bodyPr/>
          <a:lstStyle>
            <a:lvl1pPr>
              <a:defRPr>
                <a:solidFill>
                  <a:srgbClr val="0000E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864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9200" y="1600200"/>
            <a:ext cx="5486400" cy="21859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99200" y="3938589"/>
            <a:ext cx="5486400" cy="21875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E568-D442-4337-93C3-D29291224D87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3E7C-8E0F-49B8-894D-32C106A97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6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9943"/>
            <a:ext cx="11176000" cy="4525963"/>
          </a:xfrm>
        </p:spPr>
        <p:txBody>
          <a:bodyPr/>
          <a:lstStyle>
            <a:lvl1pPr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585695"/>
            <a:ext cx="9510184" cy="469900"/>
          </a:xfrm>
        </p:spPr>
        <p:txBody>
          <a:bodyPr/>
          <a:lstStyle>
            <a:lvl1pPr>
              <a:buNone/>
              <a:defRPr sz="2000">
                <a:solidFill>
                  <a:srgbClr val="0000E5"/>
                </a:solidFill>
              </a:defRPr>
            </a:lvl1pPr>
            <a:lvl2pPr>
              <a:defRPr>
                <a:solidFill>
                  <a:srgbClr val="0000E5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67C0-C504-4EDF-86B4-90847DEFE20B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C0EC-3B98-441E-AA55-70D5E6ACE5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1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4FFEB7C-5F4D-406F-B002-5DC2A62F8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7882" y="337159"/>
            <a:ext cx="9918447" cy="37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269E"/>
                </a:solidFill>
              </a:defRPr>
            </a:lvl1pPr>
          </a:lstStyle>
          <a:p>
            <a:pPr lvl="0"/>
            <a:r>
              <a:rPr lang="en-US" altLang="en-US"/>
              <a:t>Main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7EC4F0-0BDB-4D72-B5B7-FA3E0EC0E6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1" y="752475"/>
            <a:ext cx="11235267" cy="447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here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49211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11/12/2021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59772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11/12/2021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451" y="152400"/>
            <a:ext cx="103124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1176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594476"/>
            <a:ext cx="2578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F3C2207-D54E-42B2-BBB0-E5E632C4D1A0}" type="datetime1">
              <a:rPr lang="en-US" smtClean="0">
                <a:solidFill>
                  <a:srgbClr val="000000"/>
                </a:solidFill>
              </a:rPr>
              <a:t>11/12/2021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13901" y="6594476"/>
            <a:ext cx="2578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BBAB80B-196E-4758-AC9A-831BAC26F61E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592667" y="919164"/>
            <a:ext cx="11220451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9" name="Picture 7" descr="EEC-Happle2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182564"/>
            <a:ext cx="88053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4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00E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eclead.force.com/EEC_ChildCareSearch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on-desktop/flowcharts.pd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606-cmr-700-regulations-for-family-group-school-age-child-care-programs/download" TargetMode="External"/><Relationship Id="rId2" Type="http://schemas.openxmlformats.org/officeDocument/2006/relationships/hyperlink" Target="https://eeclead.force.com/EEC_ChildCareSearch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k12covid19testing@mass.gov" TargetMode="External"/><Relationship Id="rId4" Type="http://schemas.openxmlformats.org/officeDocument/2006/relationships/hyperlink" Target="mailto:Caitlin.Molina@mass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sites/default/files/documents/occ/ccdbgac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testing/2021-0811covid19-testing-pogram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Segoe" panose="020B0503040204020203"/>
                <a:ea typeface="Calibri" panose="020F0502020204030204" pitchFamily="34" charset="0"/>
                <a:cs typeface="Arial" panose="020B0604020202020204" pitchFamily="34" charset="0"/>
              </a:rPr>
              <a:t>Test &amp; Stay: Coordination Between</a:t>
            </a:r>
            <a:r>
              <a:rPr lang="en-US" sz="2800" b="1" dirty="0">
                <a:latin typeface="Segoe" panose="020B050304020402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Segoe" panose="020B0503040204020203"/>
                <a:ea typeface="Calibri" panose="020F0502020204030204" pitchFamily="34" charset="0"/>
                <a:cs typeface="Arial" panose="020B0604020202020204" pitchFamily="34" charset="0"/>
              </a:rPr>
              <a:t>School Districts and Out of School Time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November 12, 2021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8AE3-3BC7-4149-9079-FDA161AD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8D4D-6305-4C1C-9D93-E699A68D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EEC-affiliated OST programs that meet the following program design criteria and districts and schools participating in the statewide Test and Stay Program can share the following: </a:t>
            </a:r>
          </a:p>
          <a:p>
            <a:pPr marL="1311275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COVID-19 test results about the students they mutually serve</a:t>
            </a:r>
          </a:p>
          <a:p>
            <a:pPr marL="1311275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Close contacts at the school who also participate in EEC-affiliated OST programs </a:t>
            </a:r>
          </a:p>
          <a:p>
            <a:pPr marL="1311275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Close contacts at EEC-affiliated OST programs who may participate in the Test and Stay Program at school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AFDB6-37F3-4A21-A322-2A11D9BE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3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ABA-FD86-4C9B-9703-6F76CCEC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Information &amp; Record Sharing Between OST Programs and Participating Schools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3F8F-F207-49DA-97D6-B2EF99E4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473200"/>
            <a:ext cx="11370972" cy="480694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Pertains to children served in the OST program that attend a school that participates in Commonwealth’s Test &amp; Stay Program when the OST program and district identify shared points of contact for student engagement and wellness and the OST program is EEC funded or licensed.</a:t>
            </a:r>
          </a:p>
          <a:p>
            <a:pPr marL="850900" lvl="1" indent="-342900">
              <a:lnSpc>
                <a:spcPct val="107000"/>
              </a:lnSpc>
              <a:spcBef>
                <a:spcPts val="600"/>
              </a:spcBef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Districts can access a directory of EEC-licensed programs on EEC’s Consumer Website </a:t>
            </a:r>
            <a:r>
              <a:rPr lang="en-US" sz="20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here.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OST program and district must have a partnership/relationship with the local board of health to support case investigation/contact tracing (CI/CT). OST programs may also leverage their relationships with the local board of health to creatively solve for operational hurdles they may experience when partnering with the local school district.  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OST program will make every effort to cohort children based on grade-level to mitigate the spread of COVID-19 after possible exposures.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IMPORTANT: The participating child’s parent or legal guardian must consent to Test &amp; Stay testing and the disclosure of those test results to the OST program. 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en-US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7CB66-2C98-4544-AE53-52EA762E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04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BA32-E73C-4BCB-89FE-87A71304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and Operational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7934-B130-4B22-A267-082BBDC6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Both onsite and offsite EEC-affiliated OST programs are eligible to access information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 long as there is a signed Consent Form on file for all participating children by their parent or legal guardian authorizing information sharing related to test results and close contacts. </a:t>
            </a:r>
          </a:p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EEC-affiliated OST programs or districts can use this Consent Form to authorize the listed disclosures. </a:t>
            </a:r>
          </a:p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Once signed and accepted by the participating school, the Consent Form should be provided to designated points of contact for matters related to student engagement and wellness.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5B4DE-ADF6-4FF7-AA31-CFF09854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175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6F3A-ABB3-4FA8-BA01-9AAD4584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869F-CBDA-49DC-B7DC-40C98246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EEC-affiliated OST programs will </a:t>
            </a:r>
            <a:r>
              <a:rPr lang="en-US" sz="2400" b="1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be expected to administer COVID-19 testing under the Test &amp; Stay Program.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Participating schools will continue to administer the COVID-19 Test &amp; Stay Program but will broaden their scope to include students identified as close contacts during their OST care hours.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384E6-5B9E-4E54-8661-07FA26A4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563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6F3A-ABB3-4FA8-BA01-9AAD4584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869F-CBDA-49DC-B7DC-40C98246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Contact tracing and case investigation processes will remain the same.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Participating schools, EEC-affiliated OST programs and the local board of health (or Department of Public Health, as applicable) will collaborate to identify students who may meet the CDC’s definition of a “close contact.”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Children who test positive in the Test &amp; Stay Program are not permitted to attend school or EEC-affiliated OST programming until they </a:t>
            </a:r>
            <a:r>
              <a:rPr lang="en-US" sz="2200" b="1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complete their isolation period</a:t>
            </a:r>
            <a:r>
              <a:rPr lang="en-US" sz="2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It is the responsibility of the participating school to notify the parent/legal guardian and EEC-affiliated OST program of a positive test result.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384E6-5B9E-4E54-8661-07FA26A4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40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4973-EE32-453A-BF4F-2A91B9A9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Tips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975F-8F56-4672-83AA-A3240FE69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/>
              <a:t>REMINDER</a:t>
            </a:r>
            <a:r>
              <a:rPr lang="en-US" sz="2400" b="1" dirty="0"/>
              <a:t>: </a:t>
            </a:r>
            <a:r>
              <a:rPr lang="en-US" sz="2400" dirty="0"/>
              <a:t>Districts/schools can verify EEC status of an OST program by searching on EEC’s Child Care Search website. This search function provides a comprehensive listing of all EEC licensed programs in the Commonwealth. </a:t>
            </a:r>
            <a:r>
              <a:rPr lang="en-US" sz="2400" dirty="0">
                <a:hlinkClick r:id="rId2"/>
              </a:rPr>
              <a:t>Child Care Search (force.com)</a:t>
            </a:r>
            <a:endParaRPr lang="en-US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EEC-affiliated programs adhere to stringent health and safety requirements as defined by the Administration for Children &amp; Families (ACF) and EEC’s Child Care Licensing Regulations. EEC’s Regulations for Child Care Licensing can be accessed here: </a:t>
            </a:r>
            <a:r>
              <a:rPr lang="en-US" sz="2400" dirty="0">
                <a:hlinkClick r:id="rId3"/>
              </a:rPr>
              <a:t>606 CMR 7 (mass.gov)</a:t>
            </a:r>
            <a:endParaRPr lang="en-US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OST programs can escalate concerns to their Regional Licensing Director at EEC or Caitlin Molina, EEC Deputy Commissioner at </a:t>
            </a:r>
            <a:r>
              <a:rPr lang="en-US" sz="2400" dirty="0">
                <a:latin typeface="+mn-lt"/>
                <a:hlinkClick r:id="rId4"/>
              </a:rPr>
              <a:t>Caitlin.Molina@mass.gov</a:t>
            </a:r>
            <a:r>
              <a:rPr lang="en-US" sz="2400" dirty="0">
                <a:latin typeface="+mn-lt"/>
              </a:rPr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Segoe UI"/>
                <a:cs typeface="Segoe UI"/>
              </a:rPr>
              <a:t>Disputes about information sharing or questions about this policy should be directed to </a:t>
            </a:r>
            <a:r>
              <a:rPr lang="en-US" sz="2400" u="sng" dirty="0">
                <a:solidFill>
                  <a:srgbClr val="0563C1"/>
                </a:solidFill>
                <a:latin typeface="Segoe UI"/>
                <a:cs typeface="Segoe UI"/>
                <a:hlinkClick r:id="rId5"/>
              </a:rPr>
              <a:t>k12covid19testing@mass.gov</a:t>
            </a:r>
            <a:r>
              <a:rPr lang="en-US" sz="2400" dirty="0">
                <a:latin typeface="Segoe UI"/>
                <a:cs typeface="Segoe UI"/>
              </a:rPr>
              <a:t>. </a:t>
            </a:r>
          </a:p>
          <a:p>
            <a:pPr marL="0" indent="0" algn="ctr">
              <a:buNone/>
            </a:pPr>
            <a:r>
              <a:rPr lang="en-US" sz="1200" dirty="0"/>
              <a:t>Caitlin.Molina@mass.gov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ADD0D-A04C-47B1-A87E-C111417F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53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3F202E-5099-4C74-9843-307AA4D9A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055595"/>
            <a:ext cx="10718307" cy="5025609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sz="2400" u="sng" dirty="0">
                <a:solidFill>
                  <a:srgbClr val="000000"/>
                </a:solidFill>
                <a:latin typeface="+mj-lt"/>
              </a:rPr>
              <a:t>EEC Role &amp; Opportunities for Support: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EEC will amplify messaging to EEC-affiliated OST programs to educate providers on the Test &amp; Stay Program and the required components for their inclusion (Consent Forms for Bidirectional Information Sharing.) 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EEC will support districts and schools in identifying EEC-affiliated OST programs who are eligible to participate in the Test &amp; Stay Program.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EEC will support OST programs in advocating for their inclusion in the Test &amp; Stay Program with their local public school and/or district.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B1FF7-0FF6-4E63-A2F5-2E9491CF2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Test &amp; Stay | Out-of-School-Time Program Participation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2CDA6-78FF-452C-A438-28FCA49B5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A56C0EC-3B98-441E-AA55-70D5E6ACE5C8}" type="slidenum">
              <a:rPr lang="en-US">
                <a:solidFill>
                  <a:srgbClr val="000000"/>
                </a:solidFill>
                <a:latin typeface="Arial" panose="020B0604020202020204"/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A53110-7973-43E3-813E-E00ED0A34B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1" y="-801688"/>
            <a:ext cx="10312400" cy="801688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EEC Role and Opportunities for Support</a:t>
            </a:r>
          </a:p>
        </p:txBody>
      </p:sp>
    </p:spTree>
    <p:extLst>
      <p:ext uri="{BB962C8B-B14F-4D97-AF65-F5344CB8AC3E}">
        <p14:creationId xmlns:p14="http://schemas.microsoft.com/office/powerpoint/2010/main" val="293717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9EA1-58B4-4443-886E-6075610B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53713" y="2341808"/>
            <a:ext cx="3241625" cy="3799267"/>
          </a:xfrm>
        </p:spPr>
        <p:txBody>
          <a:bodyPr/>
          <a:lstStyle/>
          <a:p>
            <a:r>
              <a:rPr lang="en-US" sz="2000" b="1"/>
              <a:t>Ross Wilson, </a:t>
            </a:r>
            <a:r>
              <a:rPr lang="en-US" sz="2000" i="1"/>
              <a:t>Executive Director</a:t>
            </a:r>
            <a:endParaRPr lang="en-US" sz="2000"/>
          </a:p>
          <a:p>
            <a:r>
              <a:rPr lang="en-US" sz="2000" b="1"/>
              <a:t>Eliza Novick, </a:t>
            </a:r>
            <a:r>
              <a:rPr lang="en-US" sz="2000" i="1"/>
              <a:t>Project Manager</a:t>
            </a:r>
          </a:p>
          <a:p>
            <a:r>
              <a:rPr lang="en-US" sz="2000" b="1"/>
              <a:t>Marisa Meldonian, </a:t>
            </a:r>
            <a:r>
              <a:rPr lang="en-US" sz="2000" i="1"/>
              <a:t>Associate Director</a:t>
            </a:r>
          </a:p>
          <a:p>
            <a:r>
              <a:rPr lang="en-US" sz="2000" b="1"/>
              <a:t>Lizzie Gordon, </a:t>
            </a:r>
            <a:r>
              <a:rPr lang="en-US" sz="2000" i="1"/>
              <a:t>Project Associate</a:t>
            </a:r>
            <a:endParaRPr lang="en-US" sz="2000" b="1"/>
          </a:p>
          <a:p>
            <a:endParaRPr lang="en-US" sz="2000" b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CC4292-3CA3-4037-A609-C6A3385B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30" y="1336504"/>
            <a:ext cx="3241626" cy="930041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/>
              <a:t>Department of Elementary and Secondary Education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B8DE8-621D-4AE2-9CCE-C8994C1D629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53712" y="1336505"/>
            <a:ext cx="3241626" cy="930040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>
                <a:latin typeface="Segoe UI Semibold"/>
                <a:cs typeface="Segoe UI Semibold"/>
              </a:rPr>
              <a:t>Shah Foundation</a:t>
            </a: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9537-4F6A-46DB-AD72-657BE96D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j-lt"/>
                <a:cs typeface="Arial"/>
              </a:rPr>
              <a:t>Today’s Presentation</a:t>
            </a:r>
            <a:endParaRPr lang="en-US" sz="36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 txBox="1">
            <a:spLocks/>
          </p:cNvSpPr>
          <p:nvPr/>
        </p:nvSpPr>
        <p:spPr>
          <a:xfrm>
            <a:off x="435430" y="2341808"/>
            <a:ext cx="3309720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Russell Johnston, </a:t>
            </a:r>
            <a:r>
              <a:rPr lang="en-US" sz="2000" i="1"/>
              <a:t>Deputy Commissioner</a:t>
            </a:r>
            <a:endParaRPr lang="en-US" sz="2000" b="1" i="1"/>
          </a:p>
          <a:p>
            <a:r>
              <a:rPr lang="en-US" sz="2000" b="1"/>
              <a:t>Lauren Woo, </a:t>
            </a:r>
            <a:r>
              <a:rPr lang="en-US" sz="2000" i="1"/>
              <a:t>Strategic Transformation Director</a:t>
            </a:r>
            <a:endParaRPr lang="en-US" sz="2000" b="1" i="1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5999E9-A828-49C9-907F-0EA7159F9A74}"/>
              </a:ext>
            </a:extLst>
          </p:cNvPr>
          <p:cNvSpPr txBox="1">
            <a:spLocks/>
          </p:cNvSpPr>
          <p:nvPr/>
        </p:nvSpPr>
        <p:spPr>
          <a:xfrm>
            <a:off x="7871996" y="2341808"/>
            <a:ext cx="3241625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Jeremiah Hay, </a:t>
            </a:r>
            <a:r>
              <a:rPr lang="en-US" sz="2000" i="1"/>
              <a:t>Deputy Strategy Director, COVID-19 Command Center</a:t>
            </a:r>
          </a:p>
          <a:p>
            <a:r>
              <a:rPr lang="en-US" sz="2000" b="1"/>
              <a:t>Sean Burpoe</a:t>
            </a:r>
            <a:r>
              <a:rPr lang="en-US" sz="2000"/>
              <a:t>, </a:t>
            </a:r>
            <a:r>
              <a:rPr lang="en-US" sz="2000" i="1"/>
              <a:t>Strategy</a:t>
            </a:r>
            <a:r>
              <a:rPr lang="en-US" sz="2000"/>
              <a:t> </a:t>
            </a:r>
            <a:r>
              <a:rPr lang="en-US" sz="2000" i="1"/>
              <a:t>Manager, COVID-19 Command Center</a:t>
            </a:r>
          </a:p>
          <a:p>
            <a:r>
              <a:rPr lang="en-US" sz="2000" b="1"/>
              <a:t>Amar Parikh,</a:t>
            </a:r>
            <a:r>
              <a:rPr lang="en-US" sz="2000" i="1"/>
              <a:t> Strategy Analyst, COVID-19 Command Center</a:t>
            </a:r>
            <a:endParaRPr lang="en-US" sz="2000"/>
          </a:p>
          <a:p>
            <a:pPr marL="0" indent="0">
              <a:buNone/>
            </a:pPr>
            <a:endParaRPr lang="en-US" sz="2000" i="1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0C4F73-E6AA-4767-8E39-1DB9EBEB6A15}"/>
              </a:ext>
            </a:extLst>
          </p:cNvPr>
          <p:cNvSpPr txBox="1">
            <a:spLocks/>
          </p:cNvSpPr>
          <p:nvPr/>
        </p:nvSpPr>
        <p:spPr>
          <a:xfrm>
            <a:off x="7871994" y="1336505"/>
            <a:ext cx="3241626" cy="930039"/>
          </a:xfrm>
          <a:prstGeom prst="rect">
            <a:avLst/>
          </a:prstGeom>
          <a:solidFill>
            <a:srgbClr val="D6791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latin typeface="Segoe UI Semibold"/>
                <a:cs typeface="Segoe UI Semibold"/>
              </a:rPr>
              <a:t>COVID-19 Command Center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7227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E7DFC-7C17-49E9-8176-EF2E00414B93}"/>
              </a:ext>
            </a:extLst>
          </p:cNvPr>
          <p:cNvSpPr txBox="1"/>
          <p:nvPr/>
        </p:nvSpPr>
        <p:spPr>
          <a:xfrm>
            <a:off x="1429304" y="1720840"/>
            <a:ext cx="9055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Caitlin Molina</a:t>
            </a:r>
          </a:p>
          <a:p>
            <a:pPr algn="ctr"/>
            <a:r>
              <a:rPr lang="en-US" sz="5400" dirty="0"/>
              <a:t>Deputy Commissioner</a:t>
            </a:r>
          </a:p>
          <a:p>
            <a:pPr algn="ctr"/>
            <a:r>
              <a:rPr lang="en-US" sz="5400" dirty="0"/>
              <a:t>Department of Early Education and Care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C9FF5-3E7D-49E8-87E9-89DA0BAE9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Caitlin Molina, Deputy Commissioner of EEC</a:t>
            </a:r>
          </a:p>
        </p:txBody>
      </p:sp>
    </p:spTree>
    <p:extLst>
      <p:ext uri="{BB962C8B-B14F-4D97-AF65-F5344CB8AC3E}">
        <p14:creationId xmlns:p14="http://schemas.microsoft.com/office/powerpoint/2010/main" val="17354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2B3E-9C7E-4021-9C2F-AA721A6A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025" y="379804"/>
            <a:ext cx="7438835" cy="376523"/>
          </a:xfrm>
        </p:spPr>
        <p:txBody>
          <a:bodyPr/>
          <a:lstStyle/>
          <a:p>
            <a:r>
              <a:rPr lang="en-US" dirty="0"/>
              <a:t>EEC at a Glance: Agency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42521-6CF1-4DD7-A40F-374CD309B8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60390" y="1148660"/>
            <a:ext cx="8435242" cy="4457556"/>
          </a:xfrm>
        </p:spPr>
        <p:txBody>
          <a:bodyPr/>
          <a:lstStyle/>
          <a:p>
            <a:r>
              <a:rPr lang="en-US" sz="1400" i="0" dirty="0"/>
              <a:t>EEC was </a:t>
            </a:r>
            <a:r>
              <a:rPr lang="en-US" sz="1400" b="1" i="0" dirty="0"/>
              <a:t>created in 2005 </a:t>
            </a:r>
            <a:r>
              <a:rPr lang="en-US" sz="1400" i="0" dirty="0"/>
              <a:t>when the Office of Child Care Services and Early Learning Services Office merged to form the Department of Early Education and Care. EEC brought together </a:t>
            </a:r>
            <a:r>
              <a:rPr lang="en-US" sz="1400" b="1" i="0" dirty="0"/>
              <a:t>workforce supports </a:t>
            </a:r>
            <a:r>
              <a:rPr lang="en-US" sz="1400" i="0" dirty="0"/>
              <a:t>and</a:t>
            </a:r>
            <a:r>
              <a:rPr lang="en-US" sz="1400" b="1" i="0" dirty="0"/>
              <a:t> quality education </a:t>
            </a:r>
            <a:r>
              <a:rPr lang="en-US" sz="1400" i="0" dirty="0"/>
              <a:t>under one roof. </a:t>
            </a:r>
          </a:p>
          <a:p>
            <a:r>
              <a:rPr lang="en-US" sz="1400" i="0" dirty="0"/>
              <a:t>EEC </a:t>
            </a:r>
            <a:r>
              <a:rPr lang="en-US" sz="1400" b="1" i="0" dirty="0"/>
              <a:t>licenses 9,000 </a:t>
            </a:r>
            <a:r>
              <a:rPr lang="en-US" sz="1400" i="0" dirty="0"/>
              <a:t>programs distributed across </a:t>
            </a:r>
            <a:r>
              <a:rPr lang="en-US" sz="1400" b="1" i="0" dirty="0"/>
              <a:t>5 regions. </a:t>
            </a:r>
            <a:r>
              <a:rPr lang="en-US" sz="1400" i="0" dirty="0"/>
              <a:t>These programs receive annual monitoring visits by EEC to ensure they are meeting the federal health and safety standards required under the </a:t>
            </a:r>
            <a:r>
              <a:rPr lang="en-US" sz="1400" i="0" dirty="0">
                <a:hlinkClick r:id="rId3"/>
              </a:rPr>
              <a:t>Child Care Development Block Grant (CCDBG.)</a:t>
            </a:r>
            <a:endParaRPr lang="en-US" sz="1400" i="0" dirty="0"/>
          </a:p>
          <a:p>
            <a:r>
              <a:rPr lang="en-US" sz="1400" i="0" dirty="0"/>
              <a:t>Through EEC’s mixed delivery system, programs have the capacity to serve over </a:t>
            </a:r>
            <a:r>
              <a:rPr lang="en-US" sz="1400" b="1" i="0" dirty="0"/>
              <a:t>230,000 children </a:t>
            </a:r>
            <a:r>
              <a:rPr lang="en-US" sz="1400" i="0" dirty="0"/>
              <a:t>in the Commonwealth. </a:t>
            </a:r>
          </a:p>
          <a:p>
            <a:r>
              <a:rPr lang="en-US" sz="1400" i="0" dirty="0"/>
              <a:t>As of November 9</a:t>
            </a:r>
            <a:r>
              <a:rPr lang="en-US" sz="1400" i="0" baseline="30000" dirty="0"/>
              <a:t>th</a:t>
            </a:r>
            <a:r>
              <a:rPr lang="en-US" sz="1400" i="0" dirty="0"/>
              <a:t> 2021, EEC has </a:t>
            </a:r>
            <a:r>
              <a:rPr lang="en-US" sz="1400" b="1" i="0" dirty="0"/>
              <a:t>1,1713 out-of-school-time (OST) programs </a:t>
            </a:r>
            <a:r>
              <a:rPr lang="en-US" sz="1400" i="0" dirty="0"/>
              <a:t>with a profile in our online licensing software system, LEAD. These programs have the capacity to serve over </a:t>
            </a:r>
            <a:r>
              <a:rPr lang="en-US" sz="1400" b="1" i="0" dirty="0"/>
              <a:t>84,216 children </a:t>
            </a:r>
            <a:r>
              <a:rPr lang="en-US" sz="1400" i="0" dirty="0"/>
              <a:t>in the Commonwealth. Approximately 82% of those slots serve school-age children. </a:t>
            </a:r>
          </a:p>
          <a:p>
            <a:r>
              <a:rPr lang="en-US" sz="1400" i="0" dirty="0"/>
              <a:t>OST program capacity accounts for roughly </a:t>
            </a:r>
            <a:r>
              <a:rPr lang="en-US" sz="1400" b="1" i="0" dirty="0"/>
              <a:t>37% </a:t>
            </a:r>
            <a:r>
              <a:rPr lang="en-US" sz="1400" i="0" dirty="0"/>
              <a:t>of EEC’s licensed slots. , </a:t>
            </a:r>
          </a:p>
        </p:txBody>
      </p:sp>
      <p:grpSp>
        <p:nvGrpSpPr>
          <p:cNvPr id="4" name="Group 3" descr="graphics representing EEC, Provider, Educator, and Family">
            <a:extLst>
              <a:ext uri="{FF2B5EF4-FFF2-40B4-BE49-F238E27FC236}">
                <a16:creationId xmlns:a16="http://schemas.microsoft.com/office/drawing/2014/main" id="{D196FEF3-0DEE-48AA-A918-E1AAB52E3F6F}"/>
              </a:ext>
            </a:extLst>
          </p:cNvPr>
          <p:cNvGrpSpPr/>
          <p:nvPr/>
        </p:nvGrpSpPr>
        <p:grpSpPr>
          <a:xfrm>
            <a:off x="2549769" y="5167049"/>
            <a:ext cx="7092462" cy="1084583"/>
            <a:chOff x="916783" y="4719901"/>
            <a:chExt cx="7092462" cy="108458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37481E-4B83-43E4-9303-C6BF464C9D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0482" y="5128046"/>
              <a:ext cx="5223497" cy="3501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2A664B-9759-4CD5-B0F8-5D6866A877E2}"/>
                </a:ext>
              </a:extLst>
            </p:cNvPr>
            <p:cNvGrpSpPr/>
            <p:nvPr/>
          </p:nvGrpSpPr>
          <p:grpSpPr>
            <a:xfrm>
              <a:off x="1044167" y="4719901"/>
              <a:ext cx="886315" cy="886315"/>
              <a:chOff x="1221028" y="4484783"/>
              <a:chExt cx="1371600" cy="13716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2D0CC6B-DE39-4948-B332-F7D98059C643}"/>
                  </a:ext>
                </a:extLst>
              </p:cNvPr>
              <p:cNvSpPr/>
              <p:nvPr/>
            </p:nvSpPr>
            <p:spPr>
              <a:xfrm>
                <a:off x="1221028" y="4484783"/>
                <a:ext cx="1371600" cy="1371600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9E9E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91B148A5-8156-4EE5-A43E-26A41C68DF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4863" y="4706160"/>
                <a:ext cx="727280" cy="872094"/>
              </a:xfrm>
              <a:custGeom>
                <a:avLst/>
                <a:gdLst/>
                <a:ahLst/>
                <a:cxnLst>
                  <a:cxn ang="0">
                    <a:pos x="60" y="35"/>
                  </a:cxn>
                  <a:cxn ang="0">
                    <a:pos x="47" y="0"/>
                  </a:cxn>
                  <a:cxn ang="0">
                    <a:pos x="81" y="14"/>
                  </a:cxn>
                  <a:cxn ang="0">
                    <a:pos x="94" y="40"/>
                  </a:cxn>
                  <a:cxn ang="0">
                    <a:pos x="135" y="18"/>
                  </a:cxn>
                  <a:cxn ang="0">
                    <a:pos x="141" y="24"/>
                  </a:cxn>
                  <a:cxn ang="0">
                    <a:pos x="135" y="31"/>
                  </a:cxn>
                  <a:cxn ang="0">
                    <a:pos x="100" y="66"/>
                  </a:cxn>
                  <a:cxn ang="0">
                    <a:pos x="93" y="72"/>
                  </a:cxn>
                  <a:cxn ang="0">
                    <a:pos x="87" y="66"/>
                  </a:cxn>
                  <a:cxn ang="0">
                    <a:pos x="90" y="48"/>
                  </a:cxn>
                  <a:cxn ang="0">
                    <a:pos x="60" y="35"/>
                  </a:cxn>
                  <a:cxn ang="0">
                    <a:pos x="136" y="81"/>
                  </a:cxn>
                  <a:cxn ang="0">
                    <a:pos x="96" y="111"/>
                  </a:cxn>
                  <a:cxn ang="0">
                    <a:pos x="85" y="110"/>
                  </a:cxn>
                  <a:cxn ang="0">
                    <a:pos x="81" y="102"/>
                  </a:cxn>
                  <a:cxn ang="0">
                    <a:pos x="89" y="98"/>
                  </a:cxn>
                  <a:cxn ang="0">
                    <a:pos x="124" y="77"/>
                  </a:cxn>
                  <a:cxn ang="0">
                    <a:pos x="131" y="73"/>
                  </a:cxn>
                  <a:cxn ang="0">
                    <a:pos x="136" y="81"/>
                  </a:cxn>
                  <a:cxn ang="0">
                    <a:pos x="113" y="54"/>
                  </a:cxn>
                  <a:cxn ang="0">
                    <a:pos x="110" y="66"/>
                  </a:cxn>
                  <a:cxn ang="0">
                    <a:pos x="93" y="82"/>
                  </a:cxn>
                  <a:cxn ang="0">
                    <a:pos x="77" y="66"/>
                  </a:cxn>
                  <a:cxn ang="0">
                    <a:pos x="78" y="53"/>
                  </a:cxn>
                  <a:cxn ang="0">
                    <a:pos x="0" y="132"/>
                  </a:cxn>
                  <a:cxn ang="0">
                    <a:pos x="70" y="228"/>
                  </a:cxn>
                  <a:cxn ang="0">
                    <a:pos x="85" y="225"/>
                  </a:cxn>
                  <a:cxn ang="0">
                    <a:pos x="95" y="223"/>
                  </a:cxn>
                  <a:cxn ang="0">
                    <a:pos x="104" y="225"/>
                  </a:cxn>
                  <a:cxn ang="0">
                    <a:pos x="119" y="228"/>
                  </a:cxn>
                  <a:cxn ang="0">
                    <a:pos x="190" y="132"/>
                  </a:cxn>
                  <a:cxn ang="0">
                    <a:pos x="113" y="54"/>
                  </a:cxn>
                </a:cxnLst>
                <a:rect l="0" t="0" r="r" b="b"/>
                <a:pathLst>
                  <a:path w="190" h="228">
                    <a:moveTo>
                      <a:pt x="60" y="35"/>
                    </a:moveTo>
                    <a:cubicBezTo>
                      <a:pt x="51" y="25"/>
                      <a:pt x="47" y="13"/>
                      <a:pt x="47" y="0"/>
                    </a:cubicBezTo>
                    <a:cubicBezTo>
                      <a:pt x="59" y="0"/>
                      <a:pt x="72" y="4"/>
                      <a:pt x="81" y="14"/>
                    </a:cubicBezTo>
                    <a:cubicBezTo>
                      <a:pt x="89" y="21"/>
                      <a:pt x="93" y="31"/>
                      <a:pt x="94" y="40"/>
                    </a:cubicBezTo>
                    <a:cubicBezTo>
                      <a:pt x="103" y="27"/>
                      <a:pt x="118" y="18"/>
                      <a:pt x="135" y="18"/>
                    </a:cubicBezTo>
                    <a:cubicBezTo>
                      <a:pt x="138" y="18"/>
                      <a:pt x="141" y="21"/>
                      <a:pt x="141" y="24"/>
                    </a:cubicBezTo>
                    <a:cubicBezTo>
                      <a:pt x="141" y="28"/>
                      <a:pt x="138" y="31"/>
                      <a:pt x="135" y="31"/>
                    </a:cubicBezTo>
                    <a:cubicBezTo>
                      <a:pt x="115" y="31"/>
                      <a:pt x="100" y="46"/>
                      <a:pt x="100" y="66"/>
                    </a:cubicBezTo>
                    <a:cubicBezTo>
                      <a:pt x="100" y="69"/>
                      <a:pt x="97" y="72"/>
                      <a:pt x="93" y="72"/>
                    </a:cubicBezTo>
                    <a:cubicBezTo>
                      <a:pt x="90" y="72"/>
                      <a:pt x="87" y="69"/>
                      <a:pt x="87" y="66"/>
                    </a:cubicBezTo>
                    <a:cubicBezTo>
                      <a:pt x="87" y="59"/>
                      <a:pt x="88" y="53"/>
                      <a:pt x="90" y="48"/>
                    </a:cubicBezTo>
                    <a:cubicBezTo>
                      <a:pt x="79" y="47"/>
                      <a:pt x="69" y="43"/>
                      <a:pt x="60" y="35"/>
                    </a:cubicBezTo>
                    <a:close/>
                    <a:moveTo>
                      <a:pt x="136" y="81"/>
                    </a:moveTo>
                    <a:cubicBezTo>
                      <a:pt x="131" y="99"/>
                      <a:pt x="114" y="111"/>
                      <a:pt x="96" y="111"/>
                    </a:cubicBezTo>
                    <a:cubicBezTo>
                      <a:pt x="92" y="111"/>
                      <a:pt x="89" y="111"/>
                      <a:pt x="85" y="110"/>
                    </a:cubicBezTo>
                    <a:cubicBezTo>
                      <a:pt x="82" y="109"/>
                      <a:pt x="80" y="105"/>
                      <a:pt x="81" y="102"/>
                    </a:cubicBezTo>
                    <a:cubicBezTo>
                      <a:pt x="82" y="99"/>
                      <a:pt x="85" y="97"/>
                      <a:pt x="89" y="98"/>
                    </a:cubicBezTo>
                    <a:cubicBezTo>
                      <a:pt x="104" y="102"/>
                      <a:pt x="119" y="93"/>
                      <a:pt x="124" y="77"/>
                    </a:cubicBezTo>
                    <a:cubicBezTo>
                      <a:pt x="124" y="74"/>
                      <a:pt x="128" y="72"/>
                      <a:pt x="131" y="73"/>
                    </a:cubicBezTo>
                    <a:cubicBezTo>
                      <a:pt x="135" y="74"/>
                      <a:pt x="137" y="77"/>
                      <a:pt x="136" y="81"/>
                    </a:cubicBezTo>
                    <a:close/>
                    <a:moveTo>
                      <a:pt x="113" y="54"/>
                    </a:moveTo>
                    <a:cubicBezTo>
                      <a:pt x="111" y="57"/>
                      <a:pt x="110" y="61"/>
                      <a:pt x="110" y="66"/>
                    </a:cubicBezTo>
                    <a:cubicBezTo>
                      <a:pt x="110" y="75"/>
                      <a:pt x="102" y="82"/>
                      <a:pt x="93" y="82"/>
                    </a:cubicBezTo>
                    <a:cubicBezTo>
                      <a:pt x="84" y="82"/>
                      <a:pt x="77" y="75"/>
                      <a:pt x="77" y="66"/>
                    </a:cubicBezTo>
                    <a:cubicBezTo>
                      <a:pt x="77" y="61"/>
                      <a:pt x="77" y="57"/>
                      <a:pt x="78" y="53"/>
                    </a:cubicBezTo>
                    <a:cubicBezTo>
                      <a:pt x="30" y="54"/>
                      <a:pt x="0" y="84"/>
                      <a:pt x="0" y="132"/>
                    </a:cubicBezTo>
                    <a:cubicBezTo>
                      <a:pt x="0" y="177"/>
                      <a:pt x="37" y="228"/>
                      <a:pt x="70" y="228"/>
                    </a:cubicBezTo>
                    <a:cubicBezTo>
                      <a:pt x="76" y="228"/>
                      <a:pt x="81" y="226"/>
                      <a:pt x="85" y="225"/>
                    </a:cubicBezTo>
                    <a:cubicBezTo>
                      <a:pt x="88" y="224"/>
                      <a:pt x="91" y="223"/>
                      <a:pt x="95" y="223"/>
                    </a:cubicBezTo>
                    <a:cubicBezTo>
                      <a:pt x="98" y="223"/>
                      <a:pt x="101" y="224"/>
                      <a:pt x="104" y="225"/>
                    </a:cubicBezTo>
                    <a:cubicBezTo>
                      <a:pt x="108" y="226"/>
                      <a:pt x="113" y="228"/>
                      <a:pt x="119" y="228"/>
                    </a:cubicBezTo>
                    <a:cubicBezTo>
                      <a:pt x="153" y="228"/>
                      <a:pt x="190" y="177"/>
                      <a:pt x="190" y="132"/>
                    </a:cubicBezTo>
                    <a:cubicBezTo>
                      <a:pt x="190" y="84"/>
                      <a:pt x="161" y="55"/>
                      <a:pt x="11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5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AFE5CE-E036-4FD3-9965-4033D0E7F439}"/>
                </a:ext>
              </a:extLst>
            </p:cNvPr>
            <p:cNvGrpSpPr/>
            <p:nvPr/>
          </p:nvGrpSpPr>
          <p:grpSpPr>
            <a:xfrm>
              <a:off x="3029754" y="4719901"/>
              <a:ext cx="886315" cy="886315"/>
              <a:chOff x="2914636" y="4484783"/>
              <a:chExt cx="1371600" cy="13716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66C8F4C-E710-4950-9A79-53D1A362DF9D}"/>
                  </a:ext>
                </a:extLst>
              </p:cNvPr>
              <p:cNvSpPr/>
              <p:nvPr/>
            </p:nvSpPr>
            <p:spPr>
              <a:xfrm>
                <a:off x="2914636" y="448478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4921">
                <a:extLst>
                  <a:ext uri="{FF2B5EF4-FFF2-40B4-BE49-F238E27FC236}">
                    <a16:creationId xmlns:a16="http://schemas.microsoft.com/office/drawing/2014/main" id="{0FBC2CCE-480A-4F99-899A-5C8FB7D754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8092" y="4646727"/>
                <a:ext cx="736136" cy="942678"/>
              </a:xfrm>
              <a:custGeom>
                <a:avLst/>
                <a:gdLst>
                  <a:gd name="T0" fmla="*/ 204 w 278"/>
                  <a:gd name="T1" fmla="*/ 126 h 356"/>
                  <a:gd name="T2" fmla="*/ 218 w 278"/>
                  <a:gd name="T3" fmla="*/ 56 h 356"/>
                  <a:gd name="T4" fmla="*/ 218 w 278"/>
                  <a:gd name="T5" fmla="*/ 56 h 356"/>
                  <a:gd name="T6" fmla="*/ 222 w 278"/>
                  <a:gd name="T7" fmla="*/ 56 h 356"/>
                  <a:gd name="T8" fmla="*/ 226 w 278"/>
                  <a:gd name="T9" fmla="*/ 50 h 356"/>
                  <a:gd name="T10" fmla="*/ 228 w 278"/>
                  <a:gd name="T11" fmla="*/ 46 h 356"/>
                  <a:gd name="T12" fmla="*/ 222 w 278"/>
                  <a:gd name="T13" fmla="*/ 38 h 356"/>
                  <a:gd name="T14" fmla="*/ 160 w 278"/>
                  <a:gd name="T15" fmla="*/ 2 h 356"/>
                  <a:gd name="T16" fmla="*/ 150 w 278"/>
                  <a:gd name="T17" fmla="*/ 2 h 356"/>
                  <a:gd name="T18" fmla="*/ 88 w 278"/>
                  <a:gd name="T19" fmla="*/ 38 h 356"/>
                  <a:gd name="T20" fmla="*/ 84 w 278"/>
                  <a:gd name="T21" fmla="*/ 48 h 356"/>
                  <a:gd name="T22" fmla="*/ 88 w 278"/>
                  <a:gd name="T23" fmla="*/ 54 h 356"/>
                  <a:gd name="T24" fmla="*/ 108 w 278"/>
                  <a:gd name="T25" fmla="*/ 56 h 356"/>
                  <a:gd name="T26" fmla="*/ 22 w 278"/>
                  <a:gd name="T27" fmla="*/ 170 h 356"/>
                  <a:gd name="T28" fmla="*/ 74 w 278"/>
                  <a:gd name="T29" fmla="*/ 114 h 356"/>
                  <a:gd name="T30" fmla="*/ 22 w 278"/>
                  <a:gd name="T31" fmla="*/ 70 h 356"/>
                  <a:gd name="T32" fmla="*/ 22 w 278"/>
                  <a:gd name="T33" fmla="*/ 64 h 356"/>
                  <a:gd name="T34" fmla="*/ 18 w 278"/>
                  <a:gd name="T35" fmla="*/ 56 h 356"/>
                  <a:gd name="T36" fmla="*/ 12 w 278"/>
                  <a:gd name="T37" fmla="*/ 54 h 356"/>
                  <a:gd name="T38" fmla="*/ 8 w 278"/>
                  <a:gd name="T39" fmla="*/ 54 h 356"/>
                  <a:gd name="T40" fmla="*/ 2 w 278"/>
                  <a:gd name="T41" fmla="*/ 60 h 356"/>
                  <a:gd name="T42" fmla="*/ 2 w 278"/>
                  <a:gd name="T43" fmla="*/ 190 h 356"/>
                  <a:gd name="T44" fmla="*/ 0 w 278"/>
                  <a:gd name="T45" fmla="*/ 190 h 356"/>
                  <a:gd name="T46" fmla="*/ 0 w 278"/>
                  <a:gd name="T47" fmla="*/ 340 h 356"/>
                  <a:gd name="T48" fmla="*/ 6 w 278"/>
                  <a:gd name="T49" fmla="*/ 350 h 356"/>
                  <a:gd name="T50" fmla="*/ 16 w 278"/>
                  <a:gd name="T51" fmla="*/ 356 h 356"/>
                  <a:gd name="T52" fmla="*/ 134 w 278"/>
                  <a:gd name="T53" fmla="*/ 260 h 356"/>
                  <a:gd name="T54" fmla="*/ 178 w 278"/>
                  <a:gd name="T55" fmla="*/ 356 h 356"/>
                  <a:gd name="T56" fmla="*/ 262 w 278"/>
                  <a:gd name="T57" fmla="*/ 356 h 356"/>
                  <a:gd name="T58" fmla="*/ 272 w 278"/>
                  <a:gd name="T59" fmla="*/ 350 h 356"/>
                  <a:gd name="T60" fmla="*/ 278 w 278"/>
                  <a:gd name="T61" fmla="*/ 340 h 356"/>
                  <a:gd name="T62" fmla="*/ 278 w 278"/>
                  <a:gd name="T63" fmla="*/ 174 h 356"/>
                  <a:gd name="T64" fmla="*/ 276 w 278"/>
                  <a:gd name="T65" fmla="*/ 164 h 356"/>
                  <a:gd name="T66" fmla="*/ 268 w 278"/>
                  <a:gd name="T67" fmla="*/ 158 h 356"/>
                  <a:gd name="T68" fmla="*/ 102 w 278"/>
                  <a:gd name="T69" fmla="*/ 306 h 356"/>
                  <a:gd name="T70" fmla="*/ 58 w 278"/>
                  <a:gd name="T71" fmla="*/ 260 h 356"/>
                  <a:gd name="T72" fmla="*/ 102 w 278"/>
                  <a:gd name="T73" fmla="*/ 306 h 356"/>
                  <a:gd name="T74" fmla="*/ 58 w 278"/>
                  <a:gd name="T75" fmla="*/ 230 h 356"/>
                  <a:gd name="T76" fmla="*/ 102 w 278"/>
                  <a:gd name="T77" fmla="*/ 186 h 356"/>
                  <a:gd name="T78" fmla="*/ 178 w 278"/>
                  <a:gd name="T79" fmla="*/ 230 h 356"/>
                  <a:gd name="T80" fmla="*/ 134 w 278"/>
                  <a:gd name="T81" fmla="*/ 186 h 356"/>
                  <a:gd name="T82" fmla="*/ 178 w 278"/>
                  <a:gd name="T83" fmla="*/ 230 h 356"/>
                  <a:gd name="T84" fmla="*/ 156 w 278"/>
                  <a:gd name="T85" fmla="*/ 114 h 356"/>
                  <a:gd name="T86" fmla="*/ 140 w 278"/>
                  <a:gd name="T87" fmla="*/ 106 h 356"/>
                  <a:gd name="T88" fmla="*/ 134 w 278"/>
                  <a:gd name="T89" fmla="*/ 90 h 356"/>
                  <a:gd name="T90" fmla="*/ 136 w 278"/>
                  <a:gd name="T91" fmla="*/ 82 h 356"/>
                  <a:gd name="T92" fmla="*/ 146 w 278"/>
                  <a:gd name="T93" fmla="*/ 70 h 356"/>
                  <a:gd name="T94" fmla="*/ 156 w 278"/>
                  <a:gd name="T95" fmla="*/ 68 h 356"/>
                  <a:gd name="T96" fmla="*/ 172 w 278"/>
                  <a:gd name="T97" fmla="*/ 76 h 356"/>
                  <a:gd name="T98" fmla="*/ 178 w 278"/>
                  <a:gd name="T99" fmla="*/ 90 h 356"/>
                  <a:gd name="T100" fmla="*/ 176 w 278"/>
                  <a:gd name="T101" fmla="*/ 100 h 356"/>
                  <a:gd name="T102" fmla="*/ 164 w 278"/>
                  <a:gd name="T103" fmla="*/ 112 h 356"/>
                  <a:gd name="T104" fmla="*/ 156 w 278"/>
                  <a:gd name="T105" fmla="*/ 11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" h="356">
                    <a:moveTo>
                      <a:pt x="268" y="158"/>
                    </a:moveTo>
                    <a:lnTo>
                      <a:pt x="204" y="126"/>
                    </a:lnTo>
                    <a:lnTo>
                      <a:pt x="204" y="56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22" y="56"/>
                    </a:lnTo>
                    <a:lnTo>
                      <a:pt x="224" y="54"/>
                    </a:lnTo>
                    <a:lnTo>
                      <a:pt x="226" y="50"/>
                    </a:lnTo>
                    <a:lnTo>
                      <a:pt x="228" y="46"/>
                    </a:lnTo>
                    <a:lnTo>
                      <a:pt x="228" y="46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0"/>
                    </a:lnTo>
                    <a:lnTo>
                      <a:pt x="150" y="2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8" y="54"/>
                    </a:lnTo>
                    <a:lnTo>
                      <a:pt x="94" y="56"/>
                    </a:lnTo>
                    <a:lnTo>
                      <a:pt x="108" y="56"/>
                    </a:lnTo>
                    <a:lnTo>
                      <a:pt x="108" y="126"/>
                    </a:lnTo>
                    <a:lnTo>
                      <a:pt x="22" y="170"/>
                    </a:lnTo>
                    <a:lnTo>
                      <a:pt x="22" y="114"/>
                    </a:lnTo>
                    <a:lnTo>
                      <a:pt x="74" y="114"/>
                    </a:lnTo>
                    <a:lnTo>
                      <a:pt x="74" y="70"/>
                    </a:lnTo>
                    <a:lnTo>
                      <a:pt x="22" y="70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0" y="60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4" y="56"/>
                    </a:lnTo>
                    <a:lnTo>
                      <a:pt x="2" y="60"/>
                    </a:lnTo>
                    <a:lnTo>
                      <a:pt x="2" y="64"/>
                    </a:lnTo>
                    <a:lnTo>
                      <a:pt x="2" y="190"/>
                    </a:lnTo>
                    <a:lnTo>
                      <a:pt x="2" y="190"/>
                    </a:lnTo>
                    <a:lnTo>
                      <a:pt x="0" y="19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2" y="346"/>
                    </a:lnTo>
                    <a:lnTo>
                      <a:pt x="6" y="350"/>
                    </a:lnTo>
                    <a:lnTo>
                      <a:pt x="10" y="354"/>
                    </a:lnTo>
                    <a:lnTo>
                      <a:pt x="16" y="356"/>
                    </a:lnTo>
                    <a:lnTo>
                      <a:pt x="134" y="356"/>
                    </a:lnTo>
                    <a:lnTo>
                      <a:pt x="134" y="260"/>
                    </a:lnTo>
                    <a:lnTo>
                      <a:pt x="178" y="260"/>
                    </a:lnTo>
                    <a:lnTo>
                      <a:pt x="178" y="356"/>
                    </a:lnTo>
                    <a:lnTo>
                      <a:pt x="262" y="356"/>
                    </a:lnTo>
                    <a:lnTo>
                      <a:pt x="262" y="356"/>
                    </a:lnTo>
                    <a:lnTo>
                      <a:pt x="268" y="354"/>
                    </a:lnTo>
                    <a:lnTo>
                      <a:pt x="272" y="350"/>
                    </a:lnTo>
                    <a:lnTo>
                      <a:pt x="276" y="346"/>
                    </a:lnTo>
                    <a:lnTo>
                      <a:pt x="278" y="340"/>
                    </a:lnTo>
                    <a:lnTo>
                      <a:pt x="278" y="174"/>
                    </a:lnTo>
                    <a:lnTo>
                      <a:pt x="278" y="174"/>
                    </a:lnTo>
                    <a:lnTo>
                      <a:pt x="276" y="168"/>
                    </a:lnTo>
                    <a:lnTo>
                      <a:pt x="276" y="164"/>
                    </a:lnTo>
                    <a:lnTo>
                      <a:pt x="272" y="162"/>
                    </a:lnTo>
                    <a:lnTo>
                      <a:pt x="268" y="158"/>
                    </a:lnTo>
                    <a:lnTo>
                      <a:pt x="268" y="158"/>
                    </a:lnTo>
                    <a:close/>
                    <a:moveTo>
                      <a:pt x="102" y="306"/>
                    </a:moveTo>
                    <a:lnTo>
                      <a:pt x="58" y="306"/>
                    </a:lnTo>
                    <a:lnTo>
                      <a:pt x="58" y="260"/>
                    </a:lnTo>
                    <a:lnTo>
                      <a:pt x="102" y="260"/>
                    </a:lnTo>
                    <a:lnTo>
                      <a:pt x="102" y="306"/>
                    </a:lnTo>
                    <a:close/>
                    <a:moveTo>
                      <a:pt x="102" y="230"/>
                    </a:moveTo>
                    <a:lnTo>
                      <a:pt x="58" y="230"/>
                    </a:lnTo>
                    <a:lnTo>
                      <a:pt x="58" y="186"/>
                    </a:lnTo>
                    <a:lnTo>
                      <a:pt x="102" y="186"/>
                    </a:lnTo>
                    <a:lnTo>
                      <a:pt x="102" y="230"/>
                    </a:lnTo>
                    <a:close/>
                    <a:moveTo>
                      <a:pt x="178" y="230"/>
                    </a:moveTo>
                    <a:lnTo>
                      <a:pt x="134" y="230"/>
                    </a:lnTo>
                    <a:lnTo>
                      <a:pt x="134" y="186"/>
                    </a:lnTo>
                    <a:lnTo>
                      <a:pt x="178" y="186"/>
                    </a:lnTo>
                    <a:lnTo>
                      <a:pt x="178" y="230"/>
                    </a:lnTo>
                    <a:close/>
                    <a:moveTo>
                      <a:pt x="156" y="114"/>
                    </a:moveTo>
                    <a:lnTo>
                      <a:pt x="156" y="114"/>
                    </a:lnTo>
                    <a:lnTo>
                      <a:pt x="146" y="112"/>
                    </a:lnTo>
                    <a:lnTo>
                      <a:pt x="140" y="106"/>
                    </a:lnTo>
                    <a:lnTo>
                      <a:pt x="136" y="100"/>
                    </a:lnTo>
                    <a:lnTo>
                      <a:pt x="134" y="90"/>
                    </a:lnTo>
                    <a:lnTo>
                      <a:pt x="134" y="90"/>
                    </a:lnTo>
                    <a:lnTo>
                      <a:pt x="136" y="82"/>
                    </a:lnTo>
                    <a:lnTo>
                      <a:pt x="140" y="76"/>
                    </a:lnTo>
                    <a:lnTo>
                      <a:pt x="146" y="70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64" y="70"/>
                    </a:lnTo>
                    <a:lnTo>
                      <a:pt x="172" y="76"/>
                    </a:lnTo>
                    <a:lnTo>
                      <a:pt x="176" y="82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6" y="100"/>
                    </a:lnTo>
                    <a:lnTo>
                      <a:pt x="172" y="106"/>
                    </a:lnTo>
                    <a:lnTo>
                      <a:pt x="164" y="112"/>
                    </a:lnTo>
                    <a:lnTo>
                      <a:pt x="156" y="114"/>
                    </a:lnTo>
                    <a:lnTo>
                      <a:pt x="156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58F6A7-3098-44B2-ACB0-8A6721F37B38}"/>
                </a:ext>
              </a:extLst>
            </p:cNvPr>
            <p:cNvGrpSpPr/>
            <p:nvPr/>
          </p:nvGrpSpPr>
          <p:grpSpPr>
            <a:xfrm>
              <a:off x="7000928" y="4719901"/>
              <a:ext cx="886315" cy="886315"/>
              <a:chOff x="6364671" y="4481200"/>
              <a:chExt cx="1371600" cy="13716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F318432-5D34-4EA7-9F85-5D458B632725}"/>
                  </a:ext>
                </a:extLst>
              </p:cNvPr>
              <p:cNvSpPr/>
              <p:nvPr/>
            </p:nvSpPr>
            <p:spPr>
              <a:xfrm>
                <a:off x="6364671" y="4481200"/>
                <a:ext cx="1371600" cy="13716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Graphic 14" descr="Man with kid">
                <a:extLst>
                  <a:ext uri="{FF2B5EF4-FFF2-40B4-BE49-F238E27FC236}">
                    <a16:creationId xmlns:a16="http://schemas.microsoft.com/office/drawing/2014/main" id="{D068DDD9-C550-48B3-87C3-0DE940450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01522" y="4623694"/>
                <a:ext cx="978246" cy="978246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CDD83AA-6D4C-4033-ACCD-385CFD648A4B}"/>
                </a:ext>
              </a:extLst>
            </p:cNvPr>
            <p:cNvGrpSpPr/>
            <p:nvPr/>
          </p:nvGrpSpPr>
          <p:grpSpPr>
            <a:xfrm>
              <a:off x="5015341" y="4719901"/>
              <a:ext cx="886315" cy="886315"/>
              <a:chOff x="4755246" y="4481200"/>
              <a:chExt cx="1371600" cy="13716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A455F50-55A0-475A-97FF-43E20ED06099}"/>
                  </a:ext>
                </a:extLst>
              </p:cNvPr>
              <p:cNvSpPr/>
              <p:nvPr/>
            </p:nvSpPr>
            <p:spPr>
              <a:xfrm>
                <a:off x="4755246" y="4481200"/>
                <a:ext cx="1371600" cy="1371600"/>
              </a:xfrm>
              <a:prstGeom prst="ellipse">
                <a:avLst/>
              </a:prstGeom>
              <a:solidFill>
                <a:srgbClr val="C2A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29">
                <a:extLst>
                  <a:ext uri="{FF2B5EF4-FFF2-40B4-BE49-F238E27FC236}">
                    <a16:creationId xmlns:a16="http://schemas.microsoft.com/office/drawing/2014/main" id="{4C797F4E-1142-4B0F-96E4-759F22EF2B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5594" y="4744594"/>
                <a:ext cx="810904" cy="844811"/>
              </a:xfrm>
              <a:custGeom>
                <a:avLst/>
                <a:gdLst/>
                <a:ahLst/>
                <a:cxnLst>
                  <a:cxn ang="0">
                    <a:pos x="232" y="144"/>
                  </a:cxn>
                  <a:cxn ang="0">
                    <a:pos x="204" y="79"/>
                  </a:cxn>
                  <a:cxn ang="0">
                    <a:pos x="196" y="76"/>
                  </a:cxn>
                  <a:cxn ang="0">
                    <a:pos x="218" y="163"/>
                  </a:cxn>
                  <a:cxn ang="0">
                    <a:pos x="210" y="171"/>
                  </a:cxn>
                  <a:cxn ang="0">
                    <a:pos x="208" y="168"/>
                  </a:cxn>
                  <a:cxn ang="0">
                    <a:pos x="157" y="140"/>
                  </a:cxn>
                  <a:cxn ang="0">
                    <a:pos x="141" y="74"/>
                  </a:cxn>
                  <a:cxn ang="0">
                    <a:pos x="144" y="65"/>
                  </a:cxn>
                  <a:cxn ang="0">
                    <a:pos x="201" y="51"/>
                  </a:cxn>
                  <a:cxn ang="0">
                    <a:pos x="219" y="65"/>
                  </a:cxn>
                  <a:cxn ang="0">
                    <a:pos x="235" y="144"/>
                  </a:cxn>
                  <a:cxn ang="0">
                    <a:pos x="36" y="172"/>
                  </a:cxn>
                  <a:cxn ang="0">
                    <a:pos x="37" y="83"/>
                  </a:cxn>
                  <a:cxn ang="0">
                    <a:pos x="22" y="134"/>
                  </a:cxn>
                  <a:cxn ang="0">
                    <a:pos x="9" y="143"/>
                  </a:cxn>
                  <a:cxn ang="0">
                    <a:pos x="13" y="64"/>
                  </a:cxn>
                  <a:cxn ang="0">
                    <a:pos x="33" y="50"/>
                  </a:cxn>
                  <a:cxn ang="0">
                    <a:pos x="61" y="57"/>
                  </a:cxn>
                  <a:cxn ang="0">
                    <a:pos x="63" y="122"/>
                  </a:cxn>
                  <a:cxn ang="0">
                    <a:pos x="65" y="57"/>
                  </a:cxn>
                  <a:cxn ang="0">
                    <a:pos x="94" y="50"/>
                  </a:cxn>
                  <a:cxn ang="0">
                    <a:pos x="113" y="64"/>
                  </a:cxn>
                  <a:cxn ang="0">
                    <a:pos x="91" y="83"/>
                  </a:cxn>
                  <a:cxn ang="0">
                    <a:pos x="90" y="84"/>
                  </a:cxn>
                  <a:cxn ang="0">
                    <a:pos x="87" y="140"/>
                  </a:cxn>
                  <a:cxn ang="0">
                    <a:pos x="37" y="168"/>
                  </a:cxn>
                  <a:cxn ang="0">
                    <a:pos x="204" y="222"/>
                  </a:cxn>
                  <a:cxn ang="0">
                    <a:pos x="170" y="201"/>
                  </a:cxn>
                  <a:cxn ang="0">
                    <a:pos x="164" y="245"/>
                  </a:cxn>
                  <a:cxn ang="0">
                    <a:pos x="81" y="245"/>
                  </a:cxn>
                  <a:cxn ang="0">
                    <a:pos x="75" y="201"/>
                  </a:cxn>
                  <a:cxn ang="0">
                    <a:pos x="41" y="222"/>
                  </a:cxn>
                  <a:cxn ang="0">
                    <a:pos x="49" y="172"/>
                  </a:cxn>
                  <a:cxn ang="0">
                    <a:pos x="104" y="152"/>
                  </a:cxn>
                  <a:cxn ang="0">
                    <a:pos x="141" y="152"/>
                  </a:cxn>
                  <a:cxn ang="0">
                    <a:pos x="196" y="172"/>
                  </a:cxn>
                  <a:cxn ang="0">
                    <a:pos x="43" y="23"/>
                  </a:cxn>
                  <a:cxn ang="0">
                    <a:pos x="83" y="23"/>
                  </a:cxn>
                  <a:cxn ang="0">
                    <a:pos x="43" y="23"/>
                  </a:cxn>
                  <a:cxn ang="0">
                    <a:pos x="165" y="15"/>
                  </a:cxn>
                  <a:cxn ang="0">
                    <a:pos x="198" y="15"/>
                  </a:cxn>
                  <a:cxn ang="0">
                    <a:pos x="182" y="43"/>
                  </a:cxn>
                  <a:cxn ang="0">
                    <a:pos x="122" y="82"/>
                  </a:cxn>
                  <a:cxn ang="0">
                    <a:pos x="122" y="144"/>
                  </a:cxn>
                  <a:cxn ang="0">
                    <a:pos x="122" y="82"/>
                  </a:cxn>
                </a:cxnLst>
                <a:rect l="0" t="0" r="r" b="b"/>
                <a:pathLst>
                  <a:path w="242" h="251">
                    <a:moveTo>
                      <a:pt x="235" y="144"/>
                    </a:moveTo>
                    <a:cubicBezTo>
                      <a:pt x="234" y="144"/>
                      <a:pt x="233" y="144"/>
                      <a:pt x="232" y="144"/>
                    </a:cubicBezTo>
                    <a:cubicBezTo>
                      <a:pt x="228" y="144"/>
                      <a:pt x="223" y="142"/>
                      <a:pt x="222" y="137"/>
                    </a:cubicBezTo>
                    <a:cubicBezTo>
                      <a:pt x="204" y="79"/>
                      <a:pt x="204" y="79"/>
                      <a:pt x="204" y="79"/>
                    </a:cubicBezTo>
                    <a:cubicBezTo>
                      <a:pt x="203" y="78"/>
                      <a:pt x="203" y="77"/>
                      <a:pt x="202" y="76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8" y="160"/>
                      <a:pt x="218" y="161"/>
                      <a:pt x="218" y="163"/>
                    </a:cubicBezTo>
                    <a:cubicBezTo>
                      <a:pt x="218" y="167"/>
                      <a:pt x="214" y="171"/>
                      <a:pt x="210" y="171"/>
                    </a:cubicBezTo>
                    <a:cubicBezTo>
                      <a:pt x="210" y="171"/>
                      <a:pt x="210" y="171"/>
                      <a:pt x="210" y="171"/>
                    </a:cubicBezTo>
                    <a:cubicBezTo>
                      <a:pt x="209" y="171"/>
                      <a:pt x="209" y="171"/>
                      <a:pt x="209" y="171"/>
                    </a:cubicBezTo>
                    <a:cubicBezTo>
                      <a:pt x="208" y="170"/>
                      <a:pt x="208" y="169"/>
                      <a:pt x="208" y="168"/>
                    </a:cubicBezTo>
                    <a:cubicBezTo>
                      <a:pt x="203" y="151"/>
                      <a:pt x="186" y="140"/>
                      <a:pt x="168" y="140"/>
                    </a:cubicBezTo>
                    <a:cubicBezTo>
                      <a:pt x="157" y="140"/>
                      <a:pt x="157" y="140"/>
                      <a:pt x="157" y="140"/>
                    </a:cubicBezTo>
                    <a:cubicBezTo>
                      <a:pt x="163" y="132"/>
                      <a:pt x="166" y="123"/>
                      <a:pt x="166" y="113"/>
                    </a:cubicBezTo>
                    <a:cubicBezTo>
                      <a:pt x="166" y="96"/>
                      <a:pt x="156" y="81"/>
                      <a:pt x="141" y="74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56"/>
                      <a:pt x="154" y="51"/>
                      <a:pt x="163" y="51"/>
                    </a:cubicBezTo>
                    <a:cubicBezTo>
                      <a:pt x="201" y="51"/>
                      <a:pt x="201" y="51"/>
                      <a:pt x="201" y="51"/>
                    </a:cubicBezTo>
                    <a:cubicBezTo>
                      <a:pt x="209" y="51"/>
                      <a:pt x="216" y="56"/>
                      <a:pt x="219" y="65"/>
                    </a:cubicBezTo>
                    <a:cubicBezTo>
                      <a:pt x="219" y="65"/>
                      <a:pt x="219" y="65"/>
                      <a:pt x="219" y="65"/>
                    </a:cubicBezTo>
                    <a:cubicBezTo>
                      <a:pt x="241" y="132"/>
                      <a:pt x="241" y="132"/>
                      <a:pt x="241" y="132"/>
                    </a:cubicBezTo>
                    <a:cubicBezTo>
                      <a:pt x="242" y="137"/>
                      <a:pt x="240" y="142"/>
                      <a:pt x="235" y="144"/>
                    </a:cubicBezTo>
                    <a:close/>
                    <a:moveTo>
                      <a:pt x="37" y="168"/>
                    </a:moveTo>
                    <a:cubicBezTo>
                      <a:pt x="37" y="169"/>
                      <a:pt x="36" y="170"/>
                      <a:pt x="36" y="172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1" y="139"/>
                      <a:pt x="17" y="143"/>
                      <a:pt x="11" y="143"/>
                    </a:cubicBezTo>
                    <a:cubicBezTo>
                      <a:pt x="11" y="143"/>
                      <a:pt x="10" y="143"/>
                      <a:pt x="9" y="143"/>
                    </a:cubicBezTo>
                    <a:cubicBezTo>
                      <a:pt x="4" y="142"/>
                      <a:pt x="0" y="136"/>
                      <a:pt x="1" y="131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3"/>
                      <a:pt x="14" y="63"/>
                    </a:cubicBezTo>
                    <a:cubicBezTo>
                      <a:pt x="16" y="55"/>
                      <a:pt x="24" y="50"/>
                      <a:pt x="33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103" y="50"/>
                      <a:pt x="110" y="55"/>
                      <a:pt x="113" y="63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05" y="72"/>
                      <a:pt x="97" y="76"/>
                      <a:pt x="91" y="83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83" y="91"/>
                      <a:pt x="79" y="102"/>
                      <a:pt x="79" y="113"/>
                    </a:cubicBezTo>
                    <a:cubicBezTo>
                      <a:pt x="79" y="123"/>
                      <a:pt x="82" y="132"/>
                      <a:pt x="87" y="140"/>
                    </a:cubicBezTo>
                    <a:cubicBezTo>
                      <a:pt x="77" y="140"/>
                      <a:pt x="77" y="140"/>
                      <a:pt x="77" y="140"/>
                    </a:cubicBezTo>
                    <a:cubicBezTo>
                      <a:pt x="59" y="140"/>
                      <a:pt x="42" y="151"/>
                      <a:pt x="37" y="168"/>
                    </a:cubicBezTo>
                    <a:close/>
                    <a:moveTo>
                      <a:pt x="196" y="174"/>
                    </a:moveTo>
                    <a:cubicBezTo>
                      <a:pt x="204" y="222"/>
                      <a:pt x="204" y="222"/>
                      <a:pt x="204" y="222"/>
                    </a:cubicBezTo>
                    <a:cubicBezTo>
                      <a:pt x="196" y="229"/>
                      <a:pt x="186" y="235"/>
                      <a:pt x="176" y="240"/>
                    </a:cubicBezTo>
                    <a:cubicBezTo>
                      <a:pt x="170" y="201"/>
                      <a:pt x="170" y="201"/>
                      <a:pt x="170" y="201"/>
                    </a:cubicBezTo>
                    <a:cubicBezTo>
                      <a:pt x="162" y="201"/>
                      <a:pt x="162" y="201"/>
                      <a:pt x="162" y="201"/>
                    </a:cubicBezTo>
                    <a:cubicBezTo>
                      <a:pt x="164" y="245"/>
                      <a:pt x="164" y="245"/>
                      <a:pt x="164" y="245"/>
                    </a:cubicBezTo>
                    <a:cubicBezTo>
                      <a:pt x="151" y="249"/>
                      <a:pt x="137" y="251"/>
                      <a:pt x="122" y="251"/>
                    </a:cubicBezTo>
                    <a:cubicBezTo>
                      <a:pt x="108" y="251"/>
                      <a:pt x="94" y="249"/>
                      <a:pt x="81" y="245"/>
                    </a:cubicBezTo>
                    <a:cubicBezTo>
                      <a:pt x="83" y="201"/>
                      <a:pt x="83" y="201"/>
                      <a:pt x="83" y="201"/>
                    </a:cubicBezTo>
                    <a:cubicBezTo>
                      <a:pt x="75" y="201"/>
                      <a:pt x="75" y="201"/>
                      <a:pt x="75" y="201"/>
                    </a:cubicBezTo>
                    <a:cubicBezTo>
                      <a:pt x="68" y="240"/>
                      <a:pt x="68" y="240"/>
                      <a:pt x="68" y="240"/>
                    </a:cubicBezTo>
                    <a:cubicBezTo>
                      <a:pt x="58" y="235"/>
                      <a:pt x="49" y="229"/>
                      <a:pt x="41" y="222"/>
                    </a:cubicBezTo>
                    <a:cubicBezTo>
                      <a:pt x="49" y="174"/>
                      <a:pt x="49" y="174"/>
                      <a:pt x="49" y="174"/>
                    </a:cubicBezTo>
                    <a:cubicBezTo>
                      <a:pt x="49" y="173"/>
                      <a:pt x="49" y="172"/>
                      <a:pt x="49" y="172"/>
                    </a:cubicBezTo>
                    <a:cubicBezTo>
                      <a:pt x="53" y="160"/>
                      <a:pt x="64" y="152"/>
                      <a:pt x="77" y="152"/>
                    </a:cubicBezTo>
                    <a:cubicBezTo>
                      <a:pt x="104" y="152"/>
                      <a:pt x="104" y="152"/>
                      <a:pt x="104" y="152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41" y="152"/>
                      <a:pt x="141" y="152"/>
                      <a:pt x="141" y="152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81" y="152"/>
                      <a:pt x="192" y="160"/>
                      <a:pt x="196" y="172"/>
                    </a:cubicBezTo>
                    <a:cubicBezTo>
                      <a:pt x="196" y="172"/>
                      <a:pt x="196" y="173"/>
                      <a:pt x="196" y="174"/>
                    </a:cubicBezTo>
                    <a:close/>
                    <a:moveTo>
                      <a:pt x="43" y="23"/>
                    </a:moveTo>
                    <a:cubicBezTo>
                      <a:pt x="43" y="12"/>
                      <a:pt x="52" y="3"/>
                      <a:pt x="63" y="3"/>
                    </a:cubicBezTo>
                    <a:cubicBezTo>
                      <a:pt x="74" y="3"/>
                      <a:pt x="83" y="12"/>
                      <a:pt x="83" y="23"/>
                    </a:cubicBezTo>
                    <a:cubicBezTo>
                      <a:pt x="83" y="34"/>
                      <a:pt x="74" y="43"/>
                      <a:pt x="63" y="43"/>
                    </a:cubicBezTo>
                    <a:cubicBezTo>
                      <a:pt x="52" y="43"/>
                      <a:pt x="43" y="34"/>
                      <a:pt x="43" y="23"/>
                    </a:cubicBezTo>
                    <a:close/>
                    <a:moveTo>
                      <a:pt x="154" y="34"/>
                    </a:moveTo>
                    <a:cubicBezTo>
                      <a:pt x="153" y="29"/>
                      <a:pt x="162" y="32"/>
                      <a:pt x="165" y="15"/>
                    </a:cubicBezTo>
                    <a:cubicBezTo>
                      <a:pt x="167" y="3"/>
                      <a:pt x="177" y="0"/>
                      <a:pt x="182" y="0"/>
                    </a:cubicBezTo>
                    <a:cubicBezTo>
                      <a:pt x="186" y="0"/>
                      <a:pt x="196" y="3"/>
                      <a:pt x="198" y="15"/>
                    </a:cubicBezTo>
                    <a:cubicBezTo>
                      <a:pt x="201" y="32"/>
                      <a:pt x="210" y="29"/>
                      <a:pt x="209" y="34"/>
                    </a:cubicBezTo>
                    <a:cubicBezTo>
                      <a:pt x="208" y="38"/>
                      <a:pt x="199" y="43"/>
                      <a:pt x="182" y="43"/>
                    </a:cubicBezTo>
                    <a:cubicBezTo>
                      <a:pt x="164" y="43"/>
                      <a:pt x="156" y="38"/>
                      <a:pt x="154" y="34"/>
                    </a:cubicBezTo>
                    <a:close/>
                    <a:moveTo>
                      <a:pt x="122" y="82"/>
                    </a:moveTo>
                    <a:cubicBezTo>
                      <a:pt x="140" y="82"/>
                      <a:pt x="154" y="96"/>
                      <a:pt x="154" y="113"/>
                    </a:cubicBezTo>
                    <a:cubicBezTo>
                      <a:pt x="154" y="130"/>
                      <a:pt x="140" y="144"/>
                      <a:pt x="122" y="144"/>
                    </a:cubicBezTo>
                    <a:cubicBezTo>
                      <a:pt x="105" y="144"/>
                      <a:pt x="91" y="130"/>
                      <a:pt x="91" y="113"/>
                    </a:cubicBezTo>
                    <a:cubicBezTo>
                      <a:pt x="91" y="96"/>
                      <a:pt x="105" y="82"/>
                      <a:pt x="122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5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250958-D4BE-4161-870D-02446D4A9EF6}"/>
                </a:ext>
              </a:extLst>
            </p:cNvPr>
            <p:cNvSpPr/>
            <p:nvPr/>
          </p:nvSpPr>
          <p:spPr>
            <a:xfrm>
              <a:off x="916783" y="5675422"/>
              <a:ext cx="1130321" cy="1235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C98ED4-176E-419F-B163-6DD015DC9B6D}"/>
                </a:ext>
              </a:extLst>
            </p:cNvPr>
            <p:cNvSpPr/>
            <p:nvPr/>
          </p:nvSpPr>
          <p:spPr>
            <a:xfrm>
              <a:off x="2904987" y="5674189"/>
              <a:ext cx="1130321" cy="1235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1E0EA3-1B01-4212-B56F-70AD3BCBB96C}"/>
                </a:ext>
              </a:extLst>
            </p:cNvPr>
            <p:cNvSpPr/>
            <p:nvPr/>
          </p:nvSpPr>
          <p:spPr>
            <a:xfrm>
              <a:off x="4893337" y="5680902"/>
              <a:ext cx="1130321" cy="1235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Educator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E64839-7AA8-4FF9-BF9E-616E7EC83353}"/>
                </a:ext>
              </a:extLst>
            </p:cNvPr>
            <p:cNvSpPr/>
            <p:nvPr/>
          </p:nvSpPr>
          <p:spPr>
            <a:xfrm>
              <a:off x="6878924" y="5675602"/>
              <a:ext cx="1130321" cy="1235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96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tx1">
                  <a:lumMod val="75000"/>
                </a:schemeClr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Test &amp; Stay and Out of School Time Programs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BEE2B6-59B4-4FB5-9877-5288C67DC8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01 Test and Stay and Out of School Time Programs</a:t>
            </a: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&amp; Stay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Commonwealth of Massachusetts’s Test &amp; Stay Program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empowers local school districts to support students’ continued physical presence in school buildings by minimizing the disruption resulting from possible exposure to a positive COVID-19 case. </a:t>
            </a:r>
          </a:p>
          <a:p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 eligible asymptomatic students who meet the CDC definition as “close contacts”, the participating school provides daily COVID-19 testing to allow continuous services and instruction at school while maintaining the safety of the school community.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41BE-80BE-4E1F-B7AF-977E0E5F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Appropriate Close Contact 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1E57-C111-455C-8B39-891A02DA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Content Placeholder 2" descr="Individuals who have been within 6 feet of a COVID-19 positive individual while indoors, for at least 15 minutes during a 24-hour period. &#10;">
            <a:extLst>
              <a:ext uri="{FF2B5EF4-FFF2-40B4-BE49-F238E27FC236}">
                <a16:creationId xmlns:a16="http://schemas.microsoft.com/office/drawing/2014/main" id="{25545D2A-B67D-4FDF-84DC-2139966CFB52}"/>
              </a:ext>
            </a:extLst>
          </p:cNvPr>
          <p:cNvSpPr>
            <a:spLocks noGrp="1"/>
          </p:cNvSpPr>
          <p:nvPr/>
        </p:nvSpPr>
        <p:spPr>
          <a:xfrm>
            <a:off x="419941" y="1073813"/>
            <a:ext cx="11370972" cy="5049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Definition of a close contact: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Individuals who have been within 6 feet of a COVID-19 positive individual while indoors, for at least 15 minutes during a 24-hour period.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203B6A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At-risk exposure time begins 48 hours prior to symptom onset (or time of positive test if asymptomatic) and continues until the time the COVID-19 positive individual is isolated.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Multiple brief or transitory interactions, such as in a hallway or when entering or exiting a classroom, are unlikely to result in 15 minutes and do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meet the definition of close contact.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definition of a close contact also specifies time spent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indoors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Interactions that occur outdoors, whether masked or unmasked, do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count toward the definition of a close contact.</a:t>
            </a:r>
          </a:p>
        </p:txBody>
      </p:sp>
      <p:sp>
        <p:nvSpPr>
          <p:cNvPr id="10" name="Rectangle: Rounded Corners 9" descr="Individuals who have been within 6 feet of a COVID-19 positive individual while indoors, for at least 15 minutes during a 24-hour period. &#10;">
            <a:extLst>
              <a:ext uri="{FF2B5EF4-FFF2-40B4-BE49-F238E27FC236}">
                <a16:creationId xmlns:a16="http://schemas.microsoft.com/office/drawing/2014/main" id="{D3367961-69D2-4685-B1E4-27B3CEBB4CAD}"/>
              </a:ext>
            </a:extLst>
          </p:cNvPr>
          <p:cNvSpPr/>
          <p:nvPr/>
        </p:nvSpPr>
        <p:spPr>
          <a:xfrm>
            <a:off x="419941" y="1737524"/>
            <a:ext cx="11370972" cy="1534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02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AF89-6809-4FAB-879D-80FD1071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 Programs and Test &amp; Stay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1D75-7897-494A-9E81-1AE4ECEEF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 many students in the Commonwealth, the school day also includes before-school and after-school care offered by an EEC-affiliated OST program. </a:t>
            </a:r>
          </a:p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Commonwealth has adjusted existing policy to extend the benefits of the Test &amp; Stay Program to EEC-affiliated OST programs that are operated within or otherwise serve school students and to improve coordination between participating schools and EEC-affiliated OST programs.</a:t>
            </a:r>
          </a:p>
          <a:p>
            <a:r>
              <a:rPr lang="en-US" sz="2800" dirty="0">
                <a:latin typeface="+mn-lt"/>
                <a:cs typeface="Arial" panose="020B0604020202020204" pitchFamily="34" charset="0"/>
              </a:rPr>
              <a:t>Districts participating in Test &amp; Stay are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not required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to take advantage of the extended benefits of this policy adjustment.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DD9EB-0E83-4F13-ABCA-FE47DB1B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50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</a:schemeClr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tx1">
                  <a:lumMod val="75000"/>
                </a:schemeClr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Information and Record Sharing 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2660A-D08A-4547-A964-4C384B6AE6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02 Information and Record Sharing</a:t>
            </a:r>
          </a:p>
        </p:txBody>
      </p:sp>
    </p:spTree>
    <p:extLst>
      <p:ext uri="{BB962C8B-B14F-4D97-AF65-F5344CB8AC3E}">
        <p14:creationId xmlns:p14="http://schemas.microsoft.com/office/powerpoint/2010/main" val="3255733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1_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EEC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rategic Action Planning 10.3.19" id="{B472F08C-1A83-3743-B2EC-5FFD56BC7832}" vid="{EB87D4FC-D3CA-C44E-9F99-C9B03A456EC8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DESE-231-75076</_dlc_DocId>
    <_dlc_DocIdUrl xmlns="733efe1c-5bbe-4968-87dc-d400e65c879f">
      <Url>https://sharepoint.doemass.org/ese/webteam/cps/_layouts/DocIdRedir.aspx?ID=DESE-231-75076</Url>
      <Description>DESE-231-75076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B1CF58C-28D4-4869-A92A-CCD89D31F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99DE77-5427-4F81-9CDA-EB09355D964D}">
  <ds:schemaRefs>
    <ds:schemaRef ds:uri="http://purl.org/dc/elements/1.1/"/>
    <ds:schemaRef ds:uri="http://schemas.microsoft.com/office/2006/metadata/properties"/>
    <ds:schemaRef ds:uri="0a4e05da-b9bc-4326-ad73-01ef31b95567"/>
    <ds:schemaRef ds:uri="http://purl.org/dc/terms/"/>
    <ds:schemaRef ds:uri="733efe1c-5bbe-4968-87dc-d400e65c87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2A4149-512F-4C6C-B5E1-7B5BE366875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7A3CF0-6FF2-4E8A-AE90-AC9288793FC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195</TotalTime>
  <Words>1380</Words>
  <Application>Microsoft Office PowerPoint</Application>
  <PresentationFormat>Widescreen</PresentationFormat>
  <Paragraphs>98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Symbol</vt:lpstr>
      <vt:lpstr>Times New Roman</vt:lpstr>
      <vt:lpstr>Verdana</vt:lpstr>
      <vt:lpstr>Wingdings</vt:lpstr>
      <vt:lpstr>ESE​​</vt:lpstr>
      <vt:lpstr>1_ESE​​</vt:lpstr>
      <vt:lpstr>1_Blank EEC Template</vt:lpstr>
      <vt:lpstr>think-cell Slide</vt:lpstr>
      <vt:lpstr>Test &amp; Stay: Coordination Between School Districts and Out of School Time Programs</vt:lpstr>
      <vt:lpstr>Today’s Presentation</vt:lpstr>
      <vt:lpstr>Caitlin Molina, Deputy Commissioner of EEC</vt:lpstr>
      <vt:lpstr>EEC at a Glance: Agency Overview</vt:lpstr>
      <vt:lpstr>01 Test and Stay and Out of School Time Programs</vt:lpstr>
      <vt:lpstr>Test &amp; Stay</vt:lpstr>
      <vt:lpstr>Appropriate Close Contact Identification</vt:lpstr>
      <vt:lpstr>OST Programs and Test &amp; Stay</vt:lpstr>
      <vt:lpstr>02 Information and Record Sharing</vt:lpstr>
      <vt:lpstr>Information Sharing</vt:lpstr>
      <vt:lpstr> Information &amp; Record Sharing Between OST Programs and Participating Schools </vt:lpstr>
      <vt:lpstr>Implementation and Operational Support</vt:lpstr>
      <vt:lpstr>A Few Key Points</vt:lpstr>
      <vt:lpstr>A Few Key Points</vt:lpstr>
      <vt:lpstr>Quick Tips and Resources</vt:lpstr>
      <vt:lpstr>EEC Role and Opportunities for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and Stay Coordination Between School Districts and Out of School Time Programs 11/12/2021 PP</dc:title>
  <dc:creator>DESE</dc:creator>
  <cp:lastModifiedBy>Zou, Dong (EOE)</cp:lastModifiedBy>
  <cp:revision>11</cp:revision>
  <cp:lastPrinted>2017-08-07T14:46:10Z</cp:lastPrinted>
  <dcterms:created xsi:type="dcterms:W3CDTF">2021-11-10T14:22:07Z</dcterms:created>
  <dcterms:modified xsi:type="dcterms:W3CDTF">2021-11-12T18:02:43Z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12 2021</vt:lpwstr>
  </property>
</Properties>
</file>