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3"/>
  </p:notesMasterIdLst>
  <p:handoutMasterIdLst>
    <p:handoutMasterId r:id="rId34"/>
  </p:handoutMasterIdLst>
  <p:sldIdLst>
    <p:sldId id="277" r:id="rId6"/>
    <p:sldId id="338" r:id="rId7"/>
    <p:sldId id="354" r:id="rId8"/>
    <p:sldId id="441" r:id="rId9"/>
    <p:sldId id="440" r:id="rId10"/>
    <p:sldId id="380" r:id="rId11"/>
    <p:sldId id="399" r:id="rId12"/>
    <p:sldId id="427" r:id="rId13"/>
    <p:sldId id="430" r:id="rId14"/>
    <p:sldId id="436" r:id="rId15"/>
    <p:sldId id="431" r:id="rId16"/>
    <p:sldId id="434" r:id="rId17"/>
    <p:sldId id="432" r:id="rId18"/>
    <p:sldId id="433" r:id="rId19"/>
    <p:sldId id="437" r:id="rId20"/>
    <p:sldId id="438" r:id="rId21"/>
    <p:sldId id="260" r:id="rId22"/>
    <p:sldId id="418" r:id="rId23"/>
    <p:sldId id="420" r:id="rId24"/>
    <p:sldId id="439" r:id="rId25"/>
    <p:sldId id="429" r:id="rId26"/>
    <p:sldId id="363" r:id="rId27"/>
    <p:sldId id="384" r:id="rId28"/>
    <p:sldId id="405" r:id="rId29"/>
    <p:sldId id="369" r:id="rId30"/>
    <p:sldId id="390" r:id="rId31"/>
    <p:sldId id="392" r:id="rId32"/>
  </p:sldIdLst>
  <p:sldSz cx="12192000" cy="6858000"/>
  <p:notesSz cx="7010400" cy="92964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277"/>
            <p14:sldId id="338"/>
            <p14:sldId id="354"/>
            <p14:sldId id="441"/>
            <p14:sldId id="440"/>
            <p14:sldId id="380"/>
            <p14:sldId id="399"/>
            <p14:sldId id="427"/>
            <p14:sldId id="430"/>
            <p14:sldId id="436"/>
            <p14:sldId id="431"/>
            <p14:sldId id="434"/>
            <p14:sldId id="432"/>
            <p14:sldId id="433"/>
            <p14:sldId id="437"/>
            <p14:sldId id="438"/>
            <p14:sldId id="260"/>
            <p14:sldId id="418"/>
            <p14:sldId id="420"/>
            <p14:sldId id="439"/>
            <p14:sldId id="429"/>
            <p14:sldId id="363"/>
            <p14:sldId id="384"/>
            <p14:sldId id="405"/>
            <p14:sldId id="369"/>
            <p14:sldId id="390"/>
            <p14:sldId id="392"/>
          </p14:sldIdLst>
        </p14:section>
        <p14:section name="Basic text box" id="{DCD4DD07-CAF7-4E7A-9DCD-CDE5ABF2F349}">
          <p14:sldIdLst/>
        </p14:section>
        <p14:section name="Infographics" id="{C4E083B3-F14A-4392-9B82-0F42DAC53658}">
          <p14:sldIdLst/>
        </p14:section>
        <p14:section name="End &amp; Contact" id="{7D930A8E-F6E7-47DF-97AA-43BE2C93C7FD}">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o, Lauren (DESE)" initials="WL(" lastIdx="16" clrIdx="0"/>
  <p:cmAuthor id="2" name="Johnston, Russell (DESE)" initials="J(" lastIdx="2" clrIdx="1"/>
  <p:cmAuthor id="3" name="eliza" initials="el" lastIdx="6" clrIdx="2"/>
  <p:cmAuthor id="4" name="Hay, Jeremiah (EHS)" initials="H(" lastIdx="9" clrIdx="3"/>
  <p:cmAuthor id="5" name="Larsen, Elizabeth (EHS)" initials="L(" lastIdx="1" clrIdx="4"/>
  <p:cmAuthor id="6" name="Hay, Jeremiah (EHS)" initials="HJ(" lastIdx="17" clrIdx="5"/>
  <p:cmAuthor id="7" name="Sean Burpoe" initials="SB" lastIdx="35" clrIdx="6"/>
  <p:cmAuthor id="8" name="Sean Burpoe" initials="SB [2]" lastIdx="1" clrIdx="7"/>
  <p:cmAuthor id="9" name="LaMontagne, Elizabeth (GOV)" initials="LE(" lastIdx="14" clrIdx="8"/>
  <p:cmAuthor id="10" name="Larsen, Elizabeth (EHS)" initials="LE(" lastIdx="28" clrIdx="9"/>
  <p:cmAuthor id="11" name="Jeremiah Hay" initials="JH" lastIdx="16" clrIdx="10"/>
  <p:cmAuthor id="12" name="Burpoe, Sean (EHS)" initials="BS(" lastIdx="8" clrIdx="11">
    <p:extLst>
      <p:ext uri="{19B8F6BF-5375-455C-9EA6-DF929625EA0E}">
        <p15:presenceInfo xmlns:p15="http://schemas.microsoft.com/office/powerpoint/2012/main" userId="Burpoe, Sean (EHS)" providerId="None"/>
      </p:ext>
    </p:extLst>
  </p:cmAuthor>
  <p:cmAuthor id="13" name="Burpoe, Sean (EHS)" initials="BS( [2]" lastIdx="4" clrIdx="12">
    <p:extLst>
      <p:ext uri="{19B8F6BF-5375-455C-9EA6-DF929625EA0E}">
        <p15:presenceInfo xmlns:p15="http://schemas.microsoft.com/office/powerpoint/2012/main" userId="S::Sean.Burpoe@mass.gov::8ac0b20a-7813-464f-a29c-2da0cb7f6a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791C"/>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snapToGrid="0">
      <p:cViewPr varScale="1">
        <p:scale>
          <a:sx n="66" d="100"/>
          <a:sy n="66" d="100"/>
        </p:scale>
        <p:origin x="96" y="708"/>
      </p:cViewPr>
      <p:guideLst>
        <p:guide orient="horz" pos="2160"/>
        <p:guide pos="3840"/>
      </p:guideLst>
    </p:cSldViewPr>
  </p:slideViewPr>
  <p:outlineViewPr>
    <p:cViewPr>
      <p:scale>
        <a:sx n="33" d="100"/>
        <a:sy n="33" d="100"/>
      </p:scale>
      <p:origin x="0" y="-1284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gs" Target="tags/tag1.xml"/></Relationships>
</file>

<file path=ppt/comments/comment1.xml><?xml version="1.0" encoding="utf-8"?>
<p:cmLst xmlns:a="http://schemas.openxmlformats.org/drawingml/2006/main" xmlns:r="http://schemas.openxmlformats.org/officeDocument/2006/relationships" xmlns:p="http://schemas.openxmlformats.org/presentationml/2006/main">
  <p:cm authorId="6" dt="2021-11-24T09:13:05.951" idx="17">
    <p:pos x="3094" y="2933"/>
    <p:text>Voiceover: As the mobile vaccination team told us on our last webinar, priority is given to public school requests.</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7682E1-4D8A-45AE-8809-57DC64C6ADF9}"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en-US"/>
        </a:p>
      </dgm:t>
    </dgm:pt>
    <dgm:pt modelId="{225F8566-4072-4C70-BAE3-7C0B0B85A4D2}">
      <dgm:prSet phldrT="[Text]"/>
      <dgm:spPr/>
      <dgm:t>
        <a:bodyPr/>
        <a:lstStyle/>
        <a:p>
          <a:r>
            <a:rPr lang="en-US" dirty="0"/>
            <a:t>MA National Guard support</a:t>
          </a:r>
        </a:p>
      </dgm:t>
    </dgm:pt>
    <dgm:pt modelId="{B6AC353A-4EC4-4615-BFB0-21DC0F046FE6}" type="parTrans" cxnId="{D5775D0D-F8C1-4CD4-B8B8-85A1CDDA8BAF}">
      <dgm:prSet/>
      <dgm:spPr/>
      <dgm:t>
        <a:bodyPr/>
        <a:lstStyle/>
        <a:p>
          <a:endParaRPr lang="en-US"/>
        </a:p>
      </dgm:t>
    </dgm:pt>
    <dgm:pt modelId="{18BB8A34-53B3-4ED1-95A8-E277923B0918}" type="sibTrans" cxnId="{D5775D0D-F8C1-4CD4-B8B8-85A1CDDA8BAF}">
      <dgm:prSet/>
      <dgm:spPr/>
      <dgm:t>
        <a:bodyPr/>
        <a:lstStyle/>
        <a:p>
          <a:endParaRPr lang="en-US"/>
        </a:p>
      </dgm:t>
    </dgm:pt>
    <dgm:pt modelId="{18A7F566-C265-452B-B50E-8CAC4976F4D5}">
      <dgm:prSet phldrT="[Text]"/>
      <dgm:spPr/>
      <dgm:t>
        <a:bodyPr/>
        <a:lstStyle/>
        <a:p>
          <a:r>
            <a:rPr lang="en-US" dirty="0"/>
            <a:t>Mobile testing unit</a:t>
          </a:r>
        </a:p>
      </dgm:t>
    </dgm:pt>
    <dgm:pt modelId="{EC826159-FC11-497B-BED6-E31A3EE763C2}" type="parTrans" cxnId="{6CB056C2-6CFE-407F-8E91-B6E99D8A9060}">
      <dgm:prSet/>
      <dgm:spPr/>
      <dgm:t>
        <a:bodyPr/>
        <a:lstStyle/>
        <a:p>
          <a:endParaRPr lang="en-US"/>
        </a:p>
      </dgm:t>
    </dgm:pt>
    <dgm:pt modelId="{D6C1579C-8963-4AD0-B585-7579720E2C99}" type="sibTrans" cxnId="{6CB056C2-6CFE-407F-8E91-B6E99D8A9060}">
      <dgm:prSet/>
      <dgm:spPr/>
      <dgm:t>
        <a:bodyPr/>
        <a:lstStyle/>
        <a:p>
          <a:endParaRPr lang="en-US"/>
        </a:p>
      </dgm:t>
    </dgm:pt>
    <dgm:pt modelId="{F672C281-0496-4848-B665-43A2F3586597}">
      <dgm:prSet phldrT="[Text]"/>
      <dgm:spPr/>
      <dgm:t>
        <a:bodyPr/>
        <a:lstStyle/>
        <a:p>
          <a:r>
            <a:rPr lang="en-US" dirty="0"/>
            <a:t>Additional staffing</a:t>
          </a:r>
        </a:p>
      </dgm:t>
    </dgm:pt>
    <dgm:pt modelId="{BA77CBC6-53BF-40E3-8625-25AA6CF1EEBB}" type="parTrans" cxnId="{23DA2582-2B50-4E61-9A31-8593C4E48AF1}">
      <dgm:prSet/>
      <dgm:spPr/>
      <dgm:t>
        <a:bodyPr/>
        <a:lstStyle/>
        <a:p>
          <a:endParaRPr lang="en-US"/>
        </a:p>
      </dgm:t>
    </dgm:pt>
    <dgm:pt modelId="{664CF9A7-9A6A-46FD-AC0F-93003DDA7FDC}" type="sibTrans" cxnId="{23DA2582-2B50-4E61-9A31-8593C4E48AF1}">
      <dgm:prSet/>
      <dgm:spPr/>
      <dgm:t>
        <a:bodyPr/>
        <a:lstStyle/>
        <a:p>
          <a:endParaRPr lang="en-US"/>
        </a:p>
      </dgm:t>
    </dgm:pt>
    <dgm:pt modelId="{5E3DFC4F-4129-4BFE-B6DF-6BC89E4F1F31}">
      <dgm:prSet phldrT="[Text]"/>
      <dgm:spPr/>
      <dgm:t>
        <a:bodyPr/>
        <a:lstStyle/>
        <a:p>
          <a:r>
            <a:rPr lang="en-US" dirty="0"/>
            <a:t>Follow up consultation and support</a:t>
          </a:r>
        </a:p>
      </dgm:t>
    </dgm:pt>
    <dgm:pt modelId="{3203A94C-A585-4F40-84E9-8F1FCDC20200}" type="parTrans" cxnId="{38F51E8E-9885-4D49-AB3D-ABBE29751FE5}">
      <dgm:prSet/>
      <dgm:spPr/>
      <dgm:t>
        <a:bodyPr/>
        <a:lstStyle/>
        <a:p>
          <a:endParaRPr lang="en-US"/>
        </a:p>
      </dgm:t>
    </dgm:pt>
    <dgm:pt modelId="{66544D85-A83E-4D9C-BF89-371E7EE12FCB}" type="sibTrans" cxnId="{38F51E8E-9885-4D49-AB3D-ABBE29751FE5}">
      <dgm:prSet/>
      <dgm:spPr/>
      <dgm:t>
        <a:bodyPr/>
        <a:lstStyle/>
        <a:p>
          <a:endParaRPr lang="en-US"/>
        </a:p>
      </dgm:t>
    </dgm:pt>
    <dgm:pt modelId="{6119C3A9-9143-43EA-A24D-650853AA559D}">
      <dgm:prSet phldrT="[Text]"/>
      <dgm:spPr/>
      <dgm:t>
        <a:bodyPr/>
        <a:lstStyle/>
        <a:p>
          <a:r>
            <a:rPr lang="en-US" dirty="0"/>
            <a:t>DESE, HHS, CIC data monitoring</a:t>
          </a:r>
        </a:p>
      </dgm:t>
    </dgm:pt>
    <dgm:pt modelId="{D8B39063-BA00-4779-9D64-CFC237B91D00}" type="parTrans" cxnId="{7EE0D7EA-DA6D-4A6D-9B2D-9DCD7B017BC6}">
      <dgm:prSet/>
      <dgm:spPr/>
      <dgm:t>
        <a:bodyPr/>
        <a:lstStyle/>
        <a:p>
          <a:endParaRPr lang="en-US"/>
        </a:p>
      </dgm:t>
    </dgm:pt>
    <dgm:pt modelId="{90E5E5A5-76D4-4F4E-97A8-F450EB178ABD}" type="sibTrans" cxnId="{7EE0D7EA-DA6D-4A6D-9B2D-9DCD7B017BC6}">
      <dgm:prSet/>
      <dgm:spPr/>
      <dgm:t>
        <a:bodyPr/>
        <a:lstStyle/>
        <a:p>
          <a:endParaRPr lang="en-US"/>
        </a:p>
      </dgm:t>
    </dgm:pt>
    <dgm:pt modelId="{1B98110B-C95E-4C05-BA1D-AA1AB0399A85}" type="pres">
      <dgm:prSet presAssocID="{A97682E1-4D8A-45AE-8809-57DC64C6ADF9}" presName="compositeShape" presStyleCnt="0">
        <dgm:presLayoutVars>
          <dgm:dir/>
          <dgm:resizeHandles/>
        </dgm:presLayoutVars>
      </dgm:prSet>
      <dgm:spPr/>
    </dgm:pt>
    <dgm:pt modelId="{4B71B745-E8D3-4639-B342-6C7A3B606145}" type="pres">
      <dgm:prSet presAssocID="{A97682E1-4D8A-45AE-8809-57DC64C6ADF9}" presName="pyramid" presStyleLbl="node1" presStyleIdx="0" presStyleCnt="1"/>
      <dgm:spPr/>
    </dgm:pt>
    <dgm:pt modelId="{B82DB46B-EE95-4DA9-9593-3F604B8768A5}" type="pres">
      <dgm:prSet presAssocID="{A97682E1-4D8A-45AE-8809-57DC64C6ADF9}" presName="theList" presStyleCnt="0"/>
      <dgm:spPr/>
    </dgm:pt>
    <dgm:pt modelId="{3B371792-57E7-47B1-82DD-8DB054A2C131}" type="pres">
      <dgm:prSet presAssocID="{225F8566-4072-4C70-BAE3-7C0B0B85A4D2}" presName="aNode" presStyleLbl="fgAcc1" presStyleIdx="0" presStyleCnt="5" custScaleX="64165" custScaleY="96470">
        <dgm:presLayoutVars>
          <dgm:bulletEnabled val="1"/>
        </dgm:presLayoutVars>
      </dgm:prSet>
      <dgm:spPr/>
    </dgm:pt>
    <dgm:pt modelId="{4A0407BF-F361-4A13-9B57-4231AB856B8E}" type="pres">
      <dgm:prSet presAssocID="{225F8566-4072-4C70-BAE3-7C0B0B85A4D2}" presName="aSpace" presStyleCnt="0"/>
      <dgm:spPr/>
    </dgm:pt>
    <dgm:pt modelId="{B3768E86-66F8-4ACA-8A43-494EE8501F63}" type="pres">
      <dgm:prSet presAssocID="{18A7F566-C265-452B-B50E-8CAC4976F4D5}" presName="aNode" presStyleLbl="fgAcc1" presStyleIdx="1" presStyleCnt="5" custScaleX="74999" custScaleY="90460">
        <dgm:presLayoutVars>
          <dgm:bulletEnabled val="1"/>
        </dgm:presLayoutVars>
      </dgm:prSet>
      <dgm:spPr/>
    </dgm:pt>
    <dgm:pt modelId="{5F0A2723-F250-4B03-BB42-99500A32783B}" type="pres">
      <dgm:prSet presAssocID="{18A7F566-C265-452B-B50E-8CAC4976F4D5}" presName="aSpace" presStyleCnt="0"/>
      <dgm:spPr/>
    </dgm:pt>
    <dgm:pt modelId="{A922CC07-3566-440B-A20B-250B6DAD359C}" type="pres">
      <dgm:prSet presAssocID="{F672C281-0496-4848-B665-43A2F3586597}" presName="aNode" presStyleLbl="fgAcc1" presStyleIdx="2" presStyleCnt="5" custScaleX="90475" custScaleY="78922">
        <dgm:presLayoutVars>
          <dgm:bulletEnabled val="1"/>
        </dgm:presLayoutVars>
      </dgm:prSet>
      <dgm:spPr/>
    </dgm:pt>
    <dgm:pt modelId="{EC804A60-2393-4550-8708-50F9185895DD}" type="pres">
      <dgm:prSet presAssocID="{F672C281-0496-4848-B665-43A2F3586597}" presName="aSpace" presStyleCnt="0"/>
      <dgm:spPr/>
    </dgm:pt>
    <dgm:pt modelId="{E6FDC653-8C3A-4EAD-8F15-227988F710F8}" type="pres">
      <dgm:prSet presAssocID="{5E3DFC4F-4129-4BFE-B6DF-6BC89E4F1F31}" presName="aNode" presStyleLbl="fgAcc1" presStyleIdx="3" presStyleCnt="5" custScaleX="119365" custScaleY="115766">
        <dgm:presLayoutVars>
          <dgm:bulletEnabled val="1"/>
        </dgm:presLayoutVars>
      </dgm:prSet>
      <dgm:spPr/>
    </dgm:pt>
    <dgm:pt modelId="{3DBF0AC9-DB68-4ACC-AE56-B2103C7FAE7A}" type="pres">
      <dgm:prSet presAssocID="{5E3DFC4F-4129-4BFE-B6DF-6BC89E4F1F31}" presName="aSpace" presStyleCnt="0"/>
      <dgm:spPr/>
    </dgm:pt>
    <dgm:pt modelId="{5DCC4C2D-0BA3-4FE2-B880-B7BE2A453F18}" type="pres">
      <dgm:prSet presAssocID="{6119C3A9-9143-43EA-A24D-650853AA559D}" presName="aNode" presStyleLbl="fgAcc1" presStyleIdx="4" presStyleCnt="5" custScaleX="144668" custScaleY="119405">
        <dgm:presLayoutVars>
          <dgm:bulletEnabled val="1"/>
        </dgm:presLayoutVars>
      </dgm:prSet>
      <dgm:spPr/>
    </dgm:pt>
    <dgm:pt modelId="{FD5B5EC4-8854-449B-A45B-025817485A43}" type="pres">
      <dgm:prSet presAssocID="{6119C3A9-9143-43EA-A24D-650853AA559D}" presName="aSpace" presStyleCnt="0"/>
      <dgm:spPr/>
    </dgm:pt>
  </dgm:ptLst>
  <dgm:cxnLst>
    <dgm:cxn modelId="{D5775D0D-F8C1-4CD4-B8B8-85A1CDDA8BAF}" srcId="{A97682E1-4D8A-45AE-8809-57DC64C6ADF9}" destId="{225F8566-4072-4C70-BAE3-7C0B0B85A4D2}" srcOrd="0" destOrd="0" parTransId="{B6AC353A-4EC4-4615-BFB0-21DC0F046FE6}" sibTransId="{18BB8A34-53B3-4ED1-95A8-E277923B0918}"/>
    <dgm:cxn modelId="{F95B3C1A-FCC5-479D-9F44-4D222737F0E2}" type="presOf" srcId="{18A7F566-C265-452B-B50E-8CAC4976F4D5}" destId="{B3768E86-66F8-4ACA-8A43-494EE8501F63}" srcOrd="0" destOrd="0" presId="urn:microsoft.com/office/officeart/2005/8/layout/pyramid2"/>
    <dgm:cxn modelId="{465B887B-FAD8-472A-8BA2-8E6A52806DD3}" type="presOf" srcId="{A97682E1-4D8A-45AE-8809-57DC64C6ADF9}" destId="{1B98110B-C95E-4C05-BA1D-AA1AB0399A85}" srcOrd="0" destOrd="0" presId="urn:microsoft.com/office/officeart/2005/8/layout/pyramid2"/>
    <dgm:cxn modelId="{B4DF4A7C-CFD7-41C0-A444-90F19354679D}" type="presOf" srcId="{225F8566-4072-4C70-BAE3-7C0B0B85A4D2}" destId="{3B371792-57E7-47B1-82DD-8DB054A2C131}" srcOrd="0" destOrd="0" presId="urn:microsoft.com/office/officeart/2005/8/layout/pyramid2"/>
    <dgm:cxn modelId="{23DA2582-2B50-4E61-9A31-8593C4E48AF1}" srcId="{A97682E1-4D8A-45AE-8809-57DC64C6ADF9}" destId="{F672C281-0496-4848-B665-43A2F3586597}" srcOrd="2" destOrd="0" parTransId="{BA77CBC6-53BF-40E3-8625-25AA6CF1EEBB}" sibTransId="{664CF9A7-9A6A-46FD-AC0F-93003DDA7FDC}"/>
    <dgm:cxn modelId="{38F51E8E-9885-4D49-AB3D-ABBE29751FE5}" srcId="{A97682E1-4D8A-45AE-8809-57DC64C6ADF9}" destId="{5E3DFC4F-4129-4BFE-B6DF-6BC89E4F1F31}" srcOrd="3" destOrd="0" parTransId="{3203A94C-A585-4F40-84E9-8F1FCDC20200}" sibTransId="{66544D85-A83E-4D9C-BF89-371E7EE12FCB}"/>
    <dgm:cxn modelId="{43743094-56C1-461E-A05B-D71E4D66C4DF}" type="presOf" srcId="{5E3DFC4F-4129-4BFE-B6DF-6BC89E4F1F31}" destId="{E6FDC653-8C3A-4EAD-8F15-227988F710F8}" srcOrd="0" destOrd="0" presId="urn:microsoft.com/office/officeart/2005/8/layout/pyramid2"/>
    <dgm:cxn modelId="{03AB219A-FAFB-4103-BF75-F4D4E6D23093}" type="presOf" srcId="{6119C3A9-9143-43EA-A24D-650853AA559D}" destId="{5DCC4C2D-0BA3-4FE2-B880-B7BE2A453F18}" srcOrd="0" destOrd="0" presId="urn:microsoft.com/office/officeart/2005/8/layout/pyramid2"/>
    <dgm:cxn modelId="{6CB056C2-6CFE-407F-8E91-B6E99D8A9060}" srcId="{A97682E1-4D8A-45AE-8809-57DC64C6ADF9}" destId="{18A7F566-C265-452B-B50E-8CAC4976F4D5}" srcOrd="1" destOrd="0" parTransId="{EC826159-FC11-497B-BED6-E31A3EE763C2}" sibTransId="{D6C1579C-8963-4AD0-B585-7579720E2C99}"/>
    <dgm:cxn modelId="{FA4F8ACA-F1B6-484C-A226-A3A741B795C7}" type="presOf" srcId="{F672C281-0496-4848-B665-43A2F3586597}" destId="{A922CC07-3566-440B-A20B-250B6DAD359C}" srcOrd="0" destOrd="0" presId="urn:microsoft.com/office/officeart/2005/8/layout/pyramid2"/>
    <dgm:cxn modelId="{7EE0D7EA-DA6D-4A6D-9B2D-9DCD7B017BC6}" srcId="{A97682E1-4D8A-45AE-8809-57DC64C6ADF9}" destId="{6119C3A9-9143-43EA-A24D-650853AA559D}" srcOrd="4" destOrd="0" parTransId="{D8B39063-BA00-4779-9D64-CFC237B91D00}" sibTransId="{90E5E5A5-76D4-4F4E-97A8-F450EB178ABD}"/>
    <dgm:cxn modelId="{2AB0E1E1-159E-4AB8-B694-60A6FFDD6072}" type="presParOf" srcId="{1B98110B-C95E-4C05-BA1D-AA1AB0399A85}" destId="{4B71B745-E8D3-4639-B342-6C7A3B606145}" srcOrd="0" destOrd="0" presId="urn:microsoft.com/office/officeart/2005/8/layout/pyramid2"/>
    <dgm:cxn modelId="{9F886B6C-25D0-46E3-9884-38659D89974B}" type="presParOf" srcId="{1B98110B-C95E-4C05-BA1D-AA1AB0399A85}" destId="{B82DB46B-EE95-4DA9-9593-3F604B8768A5}" srcOrd="1" destOrd="0" presId="urn:microsoft.com/office/officeart/2005/8/layout/pyramid2"/>
    <dgm:cxn modelId="{50A69A34-0FC9-4D07-9DC4-F1DBCD02E3AD}" type="presParOf" srcId="{B82DB46B-EE95-4DA9-9593-3F604B8768A5}" destId="{3B371792-57E7-47B1-82DD-8DB054A2C131}" srcOrd="0" destOrd="0" presId="urn:microsoft.com/office/officeart/2005/8/layout/pyramid2"/>
    <dgm:cxn modelId="{E1058E02-6EF4-465A-967E-D8205678E0FE}" type="presParOf" srcId="{B82DB46B-EE95-4DA9-9593-3F604B8768A5}" destId="{4A0407BF-F361-4A13-9B57-4231AB856B8E}" srcOrd="1" destOrd="0" presId="urn:microsoft.com/office/officeart/2005/8/layout/pyramid2"/>
    <dgm:cxn modelId="{E27B6FCD-7EB5-41FE-87FD-944DB004BDC1}" type="presParOf" srcId="{B82DB46B-EE95-4DA9-9593-3F604B8768A5}" destId="{B3768E86-66F8-4ACA-8A43-494EE8501F63}" srcOrd="2" destOrd="0" presId="urn:microsoft.com/office/officeart/2005/8/layout/pyramid2"/>
    <dgm:cxn modelId="{EC13C5C0-116E-44EF-B132-322E3B5F14A9}" type="presParOf" srcId="{B82DB46B-EE95-4DA9-9593-3F604B8768A5}" destId="{5F0A2723-F250-4B03-BB42-99500A32783B}" srcOrd="3" destOrd="0" presId="urn:microsoft.com/office/officeart/2005/8/layout/pyramid2"/>
    <dgm:cxn modelId="{38DB696F-CBE1-4198-9453-41A41B751430}" type="presParOf" srcId="{B82DB46B-EE95-4DA9-9593-3F604B8768A5}" destId="{A922CC07-3566-440B-A20B-250B6DAD359C}" srcOrd="4" destOrd="0" presId="urn:microsoft.com/office/officeart/2005/8/layout/pyramid2"/>
    <dgm:cxn modelId="{7F7CD5DD-5DB6-4045-9A38-B1B41347D425}" type="presParOf" srcId="{B82DB46B-EE95-4DA9-9593-3F604B8768A5}" destId="{EC804A60-2393-4550-8708-50F9185895DD}" srcOrd="5" destOrd="0" presId="urn:microsoft.com/office/officeart/2005/8/layout/pyramid2"/>
    <dgm:cxn modelId="{D409E14F-DB95-4735-B7AC-71E0249C415E}" type="presParOf" srcId="{B82DB46B-EE95-4DA9-9593-3F604B8768A5}" destId="{E6FDC653-8C3A-4EAD-8F15-227988F710F8}" srcOrd="6" destOrd="0" presId="urn:microsoft.com/office/officeart/2005/8/layout/pyramid2"/>
    <dgm:cxn modelId="{AB30642D-5F27-4CBB-BDA1-51BDB09C3A49}" type="presParOf" srcId="{B82DB46B-EE95-4DA9-9593-3F604B8768A5}" destId="{3DBF0AC9-DB68-4ACC-AE56-B2103C7FAE7A}" srcOrd="7" destOrd="0" presId="urn:microsoft.com/office/officeart/2005/8/layout/pyramid2"/>
    <dgm:cxn modelId="{E18C9501-62DA-4A37-A9C2-3D967D9F46E7}" type="presParOf" srcId="{B82DB46B-EE95-4DA9-9593-3F604B8768A5}" destId="{5DCC4C2D-0BA3-4FE2-B880-B7BE2A453F18}" srcOrd="8" destOrd="0" presId="urn:microsoft.com/office/officeart/2005/8/layout/pyramid2"/>
    <dgm:cxn modelId="{9F335EC7-B00D-4B84-9BDA-26AB1821D314}" type="presParOf" srcId="{B82DB46B-EE95-4DA9-9593-3F604B8768A5}" destId="{FD5B5EC4-8854-449B-A45B-025817485A43}"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71B745-E8D3-4639-B342-6C7A3B606145}">
      <dsp:nvSpPr>
        <dsp:cNvPr id="0" name=""/>
        <dsp:cNvSpPr/>
      </dsp:nvSpPr>
      <dsp:spPr>
        <a:xfrm>
          <a:off x="2414636" y="0"/>
          <a:ext cx="5049837" cy="5049837"/>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371792-57E7-47B1-82DD-8DB054A2C131}">
      <dsp:nvSpPr>
        <dsp:cNvPr id="0" name=""/>
        <dsp:cNvSpPr/>
      </dsp:nvSpPr>
      <dsp:spPr>
        <a:xfrm>
          <a:off x="5527677" y="507362"/>
          <a:ext cx="2106148" cy="690774"/>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MA National Guard support</a:t>
          </a:r>
        </a:p>
      </dsp:txBody>
      <dsp:txXfrm>
        <a:off x="5561398" y="541083"/>
        <a:ext cx="2038706" cy="623332"/>
      </dsp:txXfrm>
    </dsp:sp>
    <dsp:sp modelId="{B3768E86-66F8-4ACA-8A43-494EE8501F63}">
      <dsp:nvSpPr>
        <dsp:cNvPr id="0" name=""/>
        <dsp:cNvSpPr/>
      </dsp:nvSpPr>
      <dsp:spPr>
        <a:xfrm>
          <a:off x="5349870" y="1287643"/>
          <a:ext cx="2461762" cy="64773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Mobile testing unit</a:t>
          </a:r>
        </a:p>
      </dsp:txBody>
      <dsp:txXfrm>
        <a:off x="5381490" y="1319263"/>
        <a:ext cx="2398522" cy="584499"/>
      </dsp:txXfrm>
    </dsp:sp>
    <dsp:sp modelId="{A922CC07-3566-440B-A20B-250B6DAD359C}">
      <dsp:nvSpPr>
        <dsp:cNvPr id="0" name=""/>
        <dsp:cNvSpPr/>
      </dsp:nvSpPr>
      <dsp:spPr>
        <a:xfrm>
          <a:off x="5095878" y="2024889"/>
          <a:ext cx="2969746" cy="56512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Additional staffing</a:t>
          </a:r>
        </a:p>
      </dsp:txBody>
      <dsp:txXfrm>
        <a:off x="5123465" y="2052476"/>
        <a:ext cx="2914572" cy="509947"/>
      </dsp:txXfrm>
    </dsp:sp>
    <dsp:sp modelId="{E6FDC653-8C3A-4EAD-8F15-227988F710F8}">
      <dsp:nvSpPr>
        <dsp:cNvPr id="0" name=""/>
        <dsp:cNvSpPr/>
      </dsp:nvSpPr>
      <dsp:spPr>
        <a:xfrm>
          <a:off x="4621736" y="2679517"/>
          <a:ext cx="3918029" cy="82894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Follow up consultation and support</a:t>
          </a:r>
        </a:p>
      </dsp:txBody>
      <dsp:txXfrm>
        <a:off x="4662202" y="2719983"/>
        <a:ext cx="3837097" cy="748011"/>
      </dsp:txXfrm>
    </dsp:sp>
    <dsp:sp modelId="{5DCC4C2D-0BA3-4FE2-B880-B7BE2A453F18}">
      <dsp:nvSpPr>
        <dsp:cNvPr id="0" name=""/>
        <dsp:cNvSpPr/>
      </dsp:nvSpPr>
      <dsp:spPr>
        <a:xfrm>
          <a:off x="4206464" y="3597967"/>
          <a:ext cx="4748573" cy="85500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DESE, HHS, CIC data monitoring</a:t>
          </a:r>
        </a:p>
      </dsp:txBody>
      <dsp:txXfrm>
        <a:off x="4248202" y="3639705"/>
        <a:ext cx="4665097" cy="771524"/>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2021/12/21</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2021/12/21</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a:t>
            </a:fld>
            <a:endParaRPr lang="zh-CN" altLang="en-US"/>
          </a:p>
        </p:txBody>
      </p:sp>
    </p:spTree>
    <p:extLst>
      <p:ext uri="{BB962C8B-B14F-4D97-AF65-F5344CB8AC3E}">
        <p14:creationId xmlns:p14="http://schemas.microsoft.com/office/powerpoint/2010/main" val="1370351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25</a:t>
            </a:fld>
            <a:endParaRPr lang="zh-CN" altLang="en-US"/>
          </a:p>
        </p:txBody>
      </p:sp>
    </p:spTree>
    <p:extLst>
      <p:ext uri="{BB962C8B-B14F-4D97-AF65-F5344CB8AC3E}">
        <p14:creationId xmlns:p14="http://schemas.microsoft.com/office/powerpoint/2010/main" val="2078314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Russell</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a:t>
            </a:fld>
            <a:endParaRPr lang="zh-CN" altLang="en-US"/>
          </a:p>
        </p:txBody>
      </p:sp>
    </p:spTree>
    <p:extLst>
      <p:ext uri="{BB962C8B-B14F-4D97-AF65-F5344CB8AC3E}">
        <p14:creationId xmlns:p14="http://schemas.microsoft.com/office/powerpoint/2010/main" val="1481444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Lauren</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a:t>
            </a:fld>
            <a:endParaRPr lang="zh-CN" altLang="en-US"/>
          </a:p>
        </p:txBody>
      </p:sp>
    </p:spTree>
    <p:extLst>
      <p:ext uri="{BB962C8B-B14F-4D97-AF65-F5344CB8AC3E}">
        <p14:creationId xmlns:p14="http://schemas.microsoft.com/office/powerpoint/2010/main" val="1825213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7</a:t>
            </a:fld>
            <a:endParaRPr lang="zh-CN" altLang="en-US"/>
          </a:p>
        </p:txBody>
      </p:sp>
    </p:spTree>
    <p:extLst>
      <p:ext uri="{BB962C8B-B14F-4D97-AF65-F5344CB8AC3E}">
        <p14:creationId xmlns:p14="http://schemas.microsoft.com/office/powerpoint/2010/main" val="42111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10</a:t>
            </a:fld>
            <a:endParaRPr lang="zh-CN" altLang="en-US"/>
          </a:p>
        </p:txBody>
      </p:sp>
    </p:spTree>
    <p:extLst>
      <p:ext uri="{BB962C8B-B14F-4D97-AF65-F5344CB8AC3E}">
        <p14:creationId xmlns:p14="http://schemas.microsoft.com/office/powerpoint/2010/main" val="391929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17</a:t>
            </a:fld>
            <a:endParaRPr lang="zh-CN" altLang="en-US"/>
          </a:p>
        </p:txBody>
      </p:sp>
    </p:spTree>
    <p:extLst>
      <p:ext uri="{BB962C8B-B14F-4D97-AF65-F5344CB8AC3E}">
        <p14:creationId xmlns:p14="http://schemas.microsoft.com/office/powerpoint/2010/main" val="1802344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19</a:t>
            </a:fld>
            <a:endParaRPr lang="zh-CN" altLang="en-US"/>
          </a:p>
        </p:txBody>
      </p:sp>
    </p:spTree>
    <p:extLst>
      <p:ext uri="{BB962C8B-B14F-4D97-AF65-F5344CB8AC3E}">
        <p14:creationId xmlns:p14="http://schemas.microsoft.com/office/powerpoint/2010/main" val="2875469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22</a:t>
            </a:fld>
            <a:endParaRPr lang="zh-CN" altLang="en-US"/>
          </a:p>
        </p:txBody>
      </p:sp>
    </p:spTree>
    <p:extLst>
      <p:ext uri="{BB962C8B-B14F-4D97-AF65-F5344CB8AC3E}">
        <p14:creationId xmlns:p14="http://schemas.microsoft.com/office/powerpoint/2010/main" val="4117666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Very Very Very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0" name="Slide Number Placeholder 11">
            <a:extLst>
              <a:ext uri="{FF2B5EF4-FFF2-40B4-BE49-F238E27FC236}">
                <a16:creationId xmlns:a16="http://schemas.microsoft.com/office/drawing/2014/main" id="{9C1D0482-B19A-495C-B41F-9F3B52B4C0C9}"/>
              </a:ext>
            </a:extLst>
          </p:cNvPr>
          <p:cNvSpPr>
            <a:spLocks noGrp="1"/>
          </p:cNvSpPr>
          <p:nvPr>
            <p:ph type="sldNum" sz="quarter" idx="12"/>
          </p:nvPr>
        </p:nvSpPr>
        <p:spPr>
          <a:xfrm>
            <a:off x="8610600" y="6356350"/>
            <a:ext cx="2743200" cy="365125"/>
          </a:xfrm>
        </p:spPr>
        <p:txBody>
          <a:bodyPr/>
          <a:lstStyle>
            <a:lvl1pPr>
              <a:defRPr>
                <a:solidFill>
                  <a:schemeClr val="tx1"/>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DE727BA8-95B1-42A6-930E-3CA0AEB72708}"/>
              </a:ext>
            </a:extLst>
          </p:cNvPr>
          <p:cNvGraphicFramePr>
            <a:graphicFrameLocks noChangeAspect="1"/>
          </p:cNvGraphicFramePr>
          <p:nvPr userDrawn="1">
            <p:custDataLst>
              <p:tags r:id="rId14"/>
            </p:custDataLst>
            <p:extLst>
              <p:ext uri="{D42A27DB-BD31-4B8C-83A1-F6EECF244321}">
                <p14:modId xmlns:p14="http://schemas.microsoft.com/office/powerpoint/2010/main" val="33311293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9" name="think-cell Slide" r:id="rId15" imgW="425" imgH="426" progId="TCLayout.ActiveDocument.1">
                  <p:embed/>
                </p:oleObj>
              </mc:Choice>
              <mc:Fallback>
                <p:oleObj name="think-cell Slide" r:id="rId15" imgW="425" imgH="426" progId="TCLayout.ActiveDocument.1">
                  <p:embed/>
                  <p:pic>
                    <p:nvPicPr>
                      <p:cNvPr id="10" name="Object 9" hidden="1">
                        <a:extLst>
                          <a:ext uri="{FF2B5EF4-FFF2-40B4-BE49-F238E27FC236}">
                            <a16:creationId xmlns:a16="http://schemas.microsoft.com/office/drawing/2014/main" id="{DE727BA8-95B1-42A6-930E-3CA0AEB72708}"/>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12/21/2021</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lobalpointofcare.abbott/en/support/product-installation-training/navica-brand/navica-binaxnow-ag-training.html"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hyperlink" Target="https://www.doe.mass.edu/covid19/testing/" TargetMode="External"/><Relationship Id="rId4" Type="http://schemas.openxmlformats.org/officeDocument/2006/relationships/hyperlink" Target="https://www.doe.mass.edu/covid19/testing/2021-0811covid19-testing-pogram.pd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mass.gov/info-details/covid-19-travel" TargetMode="External"/><Relationship Id="rId2" Type="http://schemas.openxmlformats.org/officeDocument/2006/relationships/hyperlink" Target="https://www.doe.mass.edu/covid19/faq/2021-1025faq-installment.docx" TargetMode="External"/><Relationship Id="rId1" Type="http://schemas.openxmlformats.org/officeDocument/2006/relationships/slideLayout" Target="../slideLayouts/slideLayout5.xml"/><Relationship Id="rId4" Type="http://schemas.openxmlformats.org/officeDocument/2006/relationships/hyperlink" Target="https://www.mass.gov/info-details/find-a-covid-19-test"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www.doe.mass.edu/covid19/testing/default.html" TargetMode="External"/><Relationship Id="rId2" Type="http://schemas.openxmlformats.org/officeDocument/2006/relationships/hyperlink" Target="https://www.doe.mass.edu/covid19/testing/binaxnow-extension-2021-may.pdf"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www.doe.mass.edu/covid19/testing/default.html" TargetMode="External"/><Relationship Id="rId2" Type="http://schemas.openxmlformats.org/officeDocument/2006/relationships/hyperlink" Target="https://www.doe.mass.edu/covid19/testing/home-test-extension-2021-may.pdf"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hyperlink" Target="http://mass.gov/mobilevaccineform"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hyperlink" Target="https://docs.google.com/document/d/1DFF9dKj15HXXVbihnjMKzedgys9mH7gf/edit" TargetMode="External"/><Relationship Id="rId3" Type="http://schemas.openxmlformats.org/officeDocument/2006/relationships/hyperlink" Target="https://www.cic-health.com/consent/ma" TargetMode="External"/><Relationship Id="rId7" Type="http://schemas.openxmlformats.org/officeDocument/2006/relationships/hyperlink" Target="https://app.beacontesting.com/login"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hyperlink" Target="https://secure.veritasgenetics.com/user/login" TargetMode="External"/><Relationship Id="rId5" Type="http://schemas.openxmlformats.org/officeDocument/2006/relationships/hyperlink" Target="https://covid.cic-health.com/s/login/" TargetMode="External"/><Relationship Id="rId10" Type="http://schemas.openxmlformats.org/officeDocument/2006/relationships/hyperlink" Target="https://urldefense.com/v3/__https:/docs.google.com/document/d/14XUWed7oxpv1Gy7wR8T8pjv3yUhne66f/edit?usp=sharing&amp;ouid=109197050689060200989&amp;rtpof=true&amp;sd=true__;!!CUhgQOZqV7M!1NjeoUeKo4RahGHGSfAa4qELJKOnnV6VCgZL3d4GIxvZHGo4_MRDbFYbeDmEmnBZwjw$" TargetMode="External"/><Relationship Id="rId4" Type="http://schemas.openxmlformats.org/officeDocument/2006/relationships/hyperlink" Target="https://cich-ma.zendesk.com/hc/en-us" TargetMode="External"/><Relationship Id="rId9" Type="http://schemas.openxmlformats.org/officeDocument/2006/relationships/hyperlink" Target="https://docs.google.com/document/d/1thwBDKsY4qEc71XSmhAJ8DGjsATY_Lmb/edit"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openandsafeschools.org/" TargetMode="External"/><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www.doe.mass.edu/covid19/on-desktop.html" TargetMode="External"/><Relationship Id="rId2" Type="http://schemas.openxmlformats.org/officeDocument/2006/relationships/hyperlink" Target="https://www.doe.mass.edu/covid19/testing/" TargetMode="External"/><Relationship Id="rId1" Type="http://schemas.openxmlformats.org/officeDocument/2006/relationships/slideLayout" Target="../slideLayouts/slideLayout5.xml"/><Relationship Id="rId5" Type="http://schemas.openxmlformats.org/officeDocument/2006/relationships/hyperlink" Target="https://mass.us14.list-manage.com/subscribe?u=d8f37d1a90dacd97f207f0b4a&amp;id=985a04b483" TargetMode="External"/><Relationship Id="rId4" Type="http://schemas.openxmlformats.org/officeDocument/2006/relationships/hyperlink" Target="https://www.doe.mass.edu/covid19/faq/"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k12covid19testing@mass.gov" TargetMode="External"/><Relationship Id="rId2" Type="http://schemas.openxmlformats.org/officeDocument/2006/relationships/hyperlink" Target="mailto:support@cic-health.com" TargetMode="External"/><Relationship Id="rId1" Type="http://schemas.openxmlformats.org/officeDocument/2006/relationships/slideLayout" Target="../slideLayouts/slideLayout5.xml"/><Relationship Id="rId4" Type="http://schemas.openxmlformats.org/officeDocument/2006/relationships/hyperlink" Target="mailto:CovidEdTesting@ShahFoundation.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hyperlink" Target="cich-ma.zendesk.com"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41332" y="1950576"/>
            <a:ext cx="6309648" cy="1656272"/>
          </a:xfrm>
        </p:spPr>
        <p:txBody>
          <a:bodyPr vert="horz"/>
          <a:lstStyle/>
          <a:p>
            <a:r>
              <a:rPr lang="en-US" sz="3600" dirty="0">
                <a:latin typeface="+mj-lt"/>
                <a:cs typeface="Arial"/>
              </a:rPr>
              <a:t>K-12 COVID Response Update</a:t>
            </a:r>
          </a:p>
        </p:txBody>
      </p:sp>
      <p:sp>
        <p:nvSpPr>
          <p:cNvPr id="4" name="TextBox 3"/>
          <p:cNvSpPr txBox="1"/>
          <p:nvPr/>
        </p:nvSpPr>
        <p:spPr>
          <a:xfrm>
            <a:off x="7795260" y="3985260"/>
            <a:ext cx="3855720" cy="369332"/>
          </a:xfrm>
          <a:prstGeom prst="rect">
            <a:avLst/>
          </a:prstGeom>
          <a:noFill/>
        </p:spPr>
        <p:txBody>
          <a:bodyPr wrap="square" rtlCol="0">
            <a:spAutoFit/>
          </a:bodyPr>
          <a:lstStyle/>
          <a:p>
            <a:pPr algn="r"/>
            <a:r>
              <a:rPr lang="en-US">
                <a:solidFill>
                  <a:schemeClr val="bg1"/>
                </a:solidFill>
              </a:rPr>
              <a:t>December 21,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94270-9439-487A-BFB4-3CA251C1193D}"/>
              </a:ext>
            </a:extLst>
          </p:cNvPr>
          <p:cNvSpPr>
            <a:spLocks noGrp="1"/>
          </p:cNvSpPr>
          <p:nvPr>
            <p:ph type="title"/>
          </p:nvPr>
        </p:nvSpPr>
        <p:spPr/>
        <p:txBody>
          <a:bodyPr/>
          <a:lstStyle/>
          <a:p>
            <a:r>
              <a:rPr lang="en-US" dirty="0"/>
              <a:t>Post-holiday preparation</a:t>
            </a:r>
          </a:p>
        </p:txBody>
      </p:sp>
      <p:sp>
        <p:nvSpPr>
          <p:cNvPr id="3" name="Content Placeholder 2">
            <a:extLst>
              <a:ext uri="{FF2B5EF4-FFF2-40B4-BE49-F238E27FC236}">
                <a16:creationId xmlns:a16="http://schemas.microsoft.com/office/drawing/2014/main" id="{2CB962E4-972A-405C-8F07-9284CCFC72A6}"/>
              </a:ext>
            </a:extLst>
          </p:cNvPr>
          <p:cNvSpPr>
            <a:spLocks noGrp="1"/>
          </p:cNvSpPr>
          <p:nvPr>
            <p:ph idx="1"/>
          </p:nvPr>
        </p:nvSpPr>
        <p:spPr/>
        <p:txBody>
          <a:bodyPr/>
          <a:lstStyle/>
          <a:p>
            <a:r>
              <a:rPr lang="en-US" sz="2800" dirty="0"/>
              <a:t>BinaxNOW tests may be administered by a </a:t>
            </a:r>
            <a:r>
              <a:rPr lang="en-US" sz="2800" u="sng" dirty="0"/>
              <a:t>trained professional</a:t>
            </a:r>
            <a:r>
              <a:rPr lang="en-US" sz="2800" dirty="0"/>
              <a:t>. </a:t>
            </a:r>
          </a:p>
          <a:p>
            <a:pPr lvl="1"/>
            <a:r>
              <a:rPr lang="en-US" sz="2400" dirty="0"/>
              <a:t>Individuals in your school community may be trained to support the administration of these tests. For example, afterschool staff, community members/volunteers, other part-time staff. </a:t>
            </a:r>
          </a:p>
          <a:p>
            <a:pPr lvl="1"/>
            <a:r>
              <a:rPr lang="en-US" sz="2400" dirty="0"/>
              <a:t>Testers </a:t>
            </a:r>
            <a:r>
              <a:rPr lang="en-US" sz="2400" u="sng" dirty="0"/>
              <a:t>do not need</a:t>
            </a:r>
            <a:r>
              <a:rPr lang="en-US" sz="2400" dirty="0"/>
              <a:t> to be health </a:t>
            </a:r>
            <a:r>
              <a:rPr lang="en-US" sz="2400"/>
              <a:t>professionals</a:t>
            </a:r>
            <a:r>
              <a:rPr lang="en-US" sz="2400" dirty="0"/>
              <a:t>.</a:t>
            </a:r>
          </a:p>
          <a:p>
            <a:r>
              <a:rPr lang="en-US" sz="2800" dirty="0"/>
              <a:t>Testers must complete the online training modules from Abbott prior to test administration. </a:t>
            </a:r>
          </a:p>
          <a:p>
            <a:pPr lvl="1"/>
            <a:r>
              <a:rPr lang="en-US" sz="2400" dirty="0"/>
              <a:t>Testers must complete modules 1, 2, 3, and 4 found </a:t>
            </a:r>
            <a:r>
              <a:rPr lang="en-US" sz="2400" dirty="0">
                <a:hlinkClick r:id="rId3"/>
              </a:rPr>
              <a:t>here</a:t>
            </a:r>
            <a:r>
              <a:rPr lang="en-US" sz="2400" dirty="0"/>
              <a:t>. </a:t>
            </a:r>
          </a:p>
          <a:p>
            <a:pPr lvl="1"/>
            <a:r>
              <a:rPr lang="en-US" sz="2400" dirty="0"/>
              <a:t>Complete guidance can be found in our </a:t>
            </a:r>
            <a:r>
              <a:rPr lang="en-US" sz="2400" dirty="0">
                <a:hlinkClick r:id="rId4"/>
              </a:rPr>
              <a:t>SY22 COVID-19 Testing Memo</a:t>
            </a:r>
            <a:r>
              <a:rPr lang="en-US" sz="2400" dirty="0"/>
              <a:t> (pgs. 6-7) on the </a:t>
            </a:r>
            <a:r>
              <a:rPr lang="en-US" sz="2400" dirty="0">
                <a:hlinkClick r:id="rId5"/>
              </a:rPr>
              <a:t>DESE COVID-19 website</a:t>
            </a:r>
            <a:r>
              <a:rPr lang="en-US" sz="2400" dirty="0"/>
              <a:t>.</a:t>
            </a:r>
          </a:p>
        </p:txBody>
      </p:sp>
      <p:sp>
        <p:nvSpPr>
          <p:cNvPr id="4" name="Slide Number Placeholder 3">
            <a:extLst>
              <a:ext uri="{FF2B5EF4-FFF2-40B4-BE49-F238E27FC236}">
                <a16:creationId xmlns:a16="http://schemas.microsoft.com/office/drawing/2014/main" id="{42AF4E55-7674-4954-9CCE-24902B060282}"/>
              </a:ext>
            </a:extLst>
          </p:cNvPr>
          <p:cNvSpPr>
            <a:spLocks noGrp="1"/>
          </p:cNvSpPr>
          <p:nvPr>
            <p:ph type="sldNum" sz="quarter" idx="12"/>
          </p:nvPr>
        </p:nvSpPr>
        <p:spPr/>
        <p:txBody>
          <a:bodyPr/>
          <a:lstStyle/>
          <a:p>
            <a:fld id="{FF27229C-EC7B-4063-A33B-28A5E87E32ED}" type="slidenum">
              <a:rPr lang="zh-CN" altLang="en-US" smtClean="0"/>
              <a:pPr/>
              <a:t>10</a:t>
            </a:fld>
            <a:endParaRPr lang="zh-CN" altLang="en-US"/>
          </a:p>
        </p:txBody>
      </p:sp>
    </p:spTree>
    <p:extLst>
      <p:ext uri="{BB962C8B-B14F-4D97-AF65-F5344CB8AC3E}">
        <p14:creationId xmlns:p14="http://schemas.microsoft.com/office/powerpoint/2010/main" val="2702053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E6A5E-5833-4B8B-A481-734D425BE801}"/>
              </a:ext>
            </a:extLst>
          </p:cNvPr>
          <p:cNvSpPr>
            <a:spLocks noGrp="1"/>
          </p:cNvSpPr>
          <p:nvPr>
            <p:ph type="title"/>
          </p:nvPr>
        </p:nvSpPr>
        <p:spPr/>
        <p:txBody>
          <a:bodyPr/>
          <a:lstStyle/>
          <a:p>
            <a:r>
              <a:rPr lang="en-US"/>
              <a:t>Testing options over holiday break	</a:t>
            </a:r>
          </a:p>
        </p:txBody>
      </p:sp>
      <p:sp>
        <p:nvSpPr>
          <p:cNvPr id="3" name="Content Placeholder 2">
            <a:extLst>
              <a:ext uri="{FF2B5EF4-FFF2-40B4-BE49-F238E27FC236}">
                <a16:creationId xmlns:a16="http://schemas.microsoft.com/office/drawing/2014/main" id="{72DC00AB-9431-4F59-9CDA-5E8EECAB3634}"/>
              </a:ext>
            </a:extLst>
          </p:cNvPr>
          <p:cNvSpPr>
            <a:spLocks noGrp="1"/>
          </p:cNvSpPr>
          <p:nvPr>
            <p:ph idx="1"/>
          </p:nvPr>
        </p:nvSpPr>
        <p:spPr/>
        <p:txBody>
          <a:bodyPr/>
          <a:lstStyle/>
          <a:p>
            <a:r>
              <a:rPr lang="en-US" sz="2800" b="1" i="0" dirty="0">
                <a:effectLst/>
                <a:latin typeface="+mn-lt"/>
              </a:rPr>
              <a:t>Testing cannot be required for a student’s return to school after holidays or vacations. </a:t>
            </a:r>
            <a:endParaRPr lang="en-US" sz="2800" b="1" dirty="0">
              <a:latin typeface="+mn-lt"/>
            </a:endParaRPr>
          </a:p>
          <a:p>
            <a:pPr lvl="1"/>
            <a:r>
              <a:rPr lang="en-US" sz="2400" i="0" dirty="0">
                <a:effectLst/>
                <a:latin typeface="+mn-lt"/>
              </a:rPr>
              <a:t>Please see the relevant FAQ </a:t>
            </a:r>
            <a:r>
              <a:rPr lang="en-US" sz="2400" i="0" dirty="0">
                <a:effectLst/>
                <a:latin typeface="+mn-lt"/>
                <a:hlinkClick r:id="rId2"/>
              </a:rPr>
              <a:t>here</a:t>
            </a:r>
            <a:r>
              <a:rPr lang="en-US" sz="2400" i="0" dirty="0">
                <a:effectLst/>
                <a:latin typeface="+mn-lt"/>
              </a:rPr>
              <a:t>.</a:t>
            </a:r>
          </a:p>
          <a:p>
            <a:pPr lvl="1"/>
            <a:r>
              <a:rPr lang="en-US" sz="2400" b="0" i="0" dirty="0">
                <a:effectLst/>
                <a:latin typeface="+mn-lt"/>
              </a:rPr>
              <a:t>Individuals are encouraged to follow the </a:t>
            </a:r>
            <a:r>
              <a:rPr lang="en-US" sz="2400" b="0" i="0" u="sng" dirty="0">
                <a:solidFill>
                  <a:srgbClr val="6888C9"/>
                </a:solidFill>
                <a:effectLst/>
                <a:latin typeface="+mn-lt"/>
                <a:hlinkClick r:id="rId3" tooltip="https://www.mass.gov/info-details/covid-19-travel"/>
              </a:rPr>
              <a:t>recommended travel guidelines set by the CDC</a:t>
            </a:r>
            <a:r>
              <a:rPr lang="en-US" sz="2400" b="0" i="0" dirty="0">
                <a:effectLst/>
                <a:latin typeface="+mn-lt"/>
              </a:rPr>
              <a:t>. </a:t>
            </a:r>
          </a:p>
          <a:p>
            <a:r>
              <a:rPr lang="en-US" sz="2800" dirty="0"/>
              <a:t>If a student requires testing over the break, there are several options:</a:t>
            </a:r>
          </a:p>
          <a:p>
            <a:pPr lvl="1"/>
            <a:r>
              <a:rPr lang="en-US" sz="2400" dirty="0"/>
              <a:t>102 municipalities recently received </a:t>
            </a:r>
            <a:r>
              <a:rPr lang="en-US" sz="2400" dirty="0" err="1"/>
              <a:t>iHealth</a:t>
            </a:r>
            <a:r>
              <a:rPr lang="en-US" sz="2400" dirty="0"/>
              <a:t> rapid tests; districts should </a:t>
            </a:r>
            <a:r>
              <a:rPr lang="en-US" sz="2400" b="1" dirty="0"/>
              <a:t>coordinate with local leadership to understand how these tests will be used.</a:t>
            </a:r>
          </a:p>
          <a:p>
            <a:pPr lvl="1"/>
            <a:r>
              <a:rPr lang="en-US" sz="2400" dirty="0"/>
              <a:t>A list of </a:t>
            </a:r>
            <a:r>
              <a:rPr lang="en-US" sz="2400" b="1" dirty="0"/>
              <a:t>free local testing sites </a:t>
            </a:r>
            <a:r>
              <a:rPr lang="en-US" sz="2400" dirty="0"/>
              <a:t>may be found </a:t>
            </a:r>
            <a:r>
              <a:rPr lang="en-US" sz="2400" dirty="0">
                <a:hlinkClick r:id="rId4"/>
              </a:rPr>
              <a:t>here</a:t>
            </a:r>
            <a:r>
              <a:rPr lang="en-US" sz="2400" dirty="0"/>
              <a:t>.</a:t>
            </a:r>
          </a:p>
          <a:p>
            <a:pPr lvl="1"/>
            <a:r>
              <a:rPr lang="en-US" sz="2400" dirty="0"/>
              <a:t>Rapid tests with EUA’s from the FDA are </a:t>
            </a:r>
            <a:r>
              <a:rPr lang="en-US" sz="2400" b="1" dirty="0"/>
              <a:t>available in </a:t>
            </a:r>
            <a:r>
              <a:rPr lang="en-US" sz="2400" b="1"/>
              <a:t>many </a:t>
            </a:r>
            <a:r>
              <a:rPr lang="en-US" sz="2400" b="1" dirty="0"/>
              <a:t>pharmacies and online.</a:t>
            </a:r>
          </a:p>
        </p:txBody>
      </p:sp>
      <p:sp>
        <p:nvSpPr>
          <p:cNvPr id="4" name="Slide Number Placeholder 3">
            <a:extLst>
              <a:ext uri="{FF2B5EF4-FFF2-40B4-BE49-F238E27FC236}">
                <a16:creationId xmlns:a16="http://schemas.microsoft.com/office/drawing/2014/main" id="{C544E925-D9B3-4CDF-940D-FC15BEC2A894}"/>
              </a:ext>
            </a:extLst>
          </p:cNvPr>
          <p:cNvSpPr>
            <a:spLocks noGrp="1"/>
          </p:cNvSpPr>
          <p:nvPr>
            <p:ph type="sldNum" sz="quarter" idx="12"/>
          </p:nvPr>
        </p:nvSpPr>
        <p:spPr/>
        <p:txBody>
          <a:bodyPr/>
          <a:lstStyle/>
          <a:p>
            <a:fld id="{FF27229C-EC7B-4063-A33B-28A5E87E32ED}" type="slidenum">
              <a:rPr lang="zh-CN" altLang="en-US" smtClean="0"/>
              <a:pPr/>
              <a:t>11</a:t>
            </a:fld>
            <a:endParaRPr lang="zh-CN" altLang="en-US"/>
          </a:p>
        </p:txBody>
      </p:sp>
    </p:spTree>
    <p:extLst>
      <p:ext uri="{BB962C8B-B14F-4D97-AF65-F5344CB8AC3E}">
        <p14:creationId xmlns:p14="http://schemas.microsoft.com/office/powerpoint/2010/main" val="3413062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096E0-174B-48E4-BB63-4293CF6CA539}"/>
              </a:ext>
            </a:extLst>
          </p:cNvPr>
          <p:cNvSpPr>
            <a:spLocks noGrp="1"/>
          </p:cNvSpPr>
          <p:nvPr>
            <p:ph type="title"/>
          </p:nvPr>
        </p:nvSpPr>
        <p:spPr/>
        <p:txBody>
          <a:bodyPr/>
          <a:lstStyle/>
          <a:p>
            <a:r>
              <a:rPr lang="en-US"/>
              <a:t>Spring 2022 K-12 testing program</a:t>
            </a:r>
          </a:p>
        </p:txBody>
      </p:sp>
      <p:sp>
        <p:nvSpPr>
          <p:cNvPr id="3" name="Content Placeholder 2">
            <a:extLst>
              <a:ext uri="{FF2B5EF4-FFF2-40B4-BE49-F238E27FC236}">
                <a16:creationId xmlns:a16="http://schemas.microsoft.com/office/drawing/2014/main" id="{9E318CE9-1532-44E3-BABC-0C4A8CC2B49B}"/>
              </a:ext>
            </a:extLst>
          </p:cNvPr>
          <p:cNvSpPr>
            <a:spLocks noGrp="1"/>
          </p:cNvSpPr>
          <p:nvPr>
            <p:ph idx="1"/>
          </p:nvPr>
        </p:nvSpPr>
        <p:spPr/>
        <p:txBody>
          <a:bodyPr/>
          <a:lstStyle/>
          <a:p>
            <a:r>
              <a:rPr lang="en-US" sz="2800" dirty="0"/>
              <a:t>The program </a:t>
            </a:r>
            <a:r>
              <a:rPr lang="en-US" sz="2800" b="1" dirty="0"/>
              <a:t>will continue to function similarly in January 2022. </a:t>
            </a:r>
          </a:p>
          <a:p>
            <a:r>
              <a:rPr lang="en-US" sz="2800" dirty="0"/>
              <a:t>However, we </a:t>
            </a:r>
            <a:r>
              <a:rPr lang="en-US" sz="2800" b="1" dirty="0"/>
              <a:t>encourage schools to think of ways to “enhance” their program</a:t>
            </a:r>
            <a:r>
              <a:rPr lang="en-US" sz="2800" dirty="0"/>
              <a:t>, if needed. For example:</a:t>
            </a:r>
          </a:p>
          <a:p>
            <a:pPr lvl="1"/>
            <a:r>
              <a:rPr lang="en-US" sz="2400" dirty="0"/>
              <a:t>Generating a </a:t>
            </a:r>
            <a:r>
              <a:rPr lang="en-US" sz="2400" b="1" dirty="0"/>
              <a:t>more efficient testing schedule</a:t>
            </a:r>
            <a:r>
              <a:rPr lang="en-US" sz="2400" dirty="0"/>
              <a:t>, based on lessons learned in the fall</a:t>
            </a:r>
          </a:p>
          <a:p>
            <a:pPr lvl="1"/>
            <a:r>
              <a:rPr lang="en-US" sz="2400" dirty="0"/>
              <a:t>Understanding </a:t>
            </a:r>
            <a:r>
              <a:rPr lang="en-US" sz="2400" b="1" dirty="0"/>
              <a:t>program pain points </a:t>
            </a:r>
            <a:r>
              <a:rPr lang="en-US" sz="2400" dirty="0"/>
              <a:t>(e.g., reflex testing) and identifying </a:t>
            </a:r>
            <a:r>
              <a:rPr lang="en-US" sz="2400" b="1" dirty="0"/>
              <a:t>potential solutions </a:t>
            </a:r>
            <a:r>
              <a:rPr lang="en-US" sz="2400" dirty="0"/>
              <a:t>(central location for reflex testing, automatic pool deconvolution, reducing pool size)</a:t>
            </a:r>
          </a:p>
          <a:p>
            <a:pPr lvl="1"/>
            <a:r>
              <a:rPr lang="en-US" sz="2400" dirty="0"/>
              <a:t>Using ESSER funds to hire additional staff to support testing operations</a:t>
            </a:r>
          </a:p>
          <a:p>
            <a:r>
              <a:rPr lang="en-US" sz="2800" dirty="0"/>
              <a:t>We encourage you to </a:t>
            </a:r>
            <a:r>
              <a:rPr lang="en-US" sz="2800" b="1" dirty="0"/>
              <a:t>discuss any potential program improvements with your CIC Health program coordinator</a:t>
            </a:r>
            <a:r>
              <a:rPr lang="en-US" sz="2800" dirty="0"/>
              <a:t>.</a:t>
            </a:r>
          </a:p>
        </p:txBody>
      </p:sp>
      <p:sp>
        <p:nvSpPr>
          <p:cNvPr id="4" name="Slide Number Placeholder 3">
            <a:extLst>
              <a:ext uri="{FF2B5EF4-FFF2-40B4-BE49-F238E27FC236}">
                <a16:creationId xmlns:a16="http://schemas.microsoft.com/office/drawing/2014/main" id="{88C6149A-AE13-4519-AD1B-2AE24D684A2B}"/>
              </a:ext>
            </a:extLst>
          </p:cNvPr>
          <p:cNvSpPr>
            <a:spLocks noGrp="1"/>
          </p:cNvSpPr>
          <p:nvPr>
            <p:ph type="sldNum" sz="quarter" idx="12"/>
          </p:nvPr>
        </p:nvSpPr>
        <p:spPr/>
        <p:txBody>
          <a:bodyPr/>
          <a:lstStyle/>
          <a:p>
            <a:fld id="{FF27229C-EC7B-4063-A33B-28A5E87E32ED}" type="slidenum">
              <a:rPr lang="zh-CN" altLang="en-US" smtClean="0"/>
              <a:pPr/>
              <a:t>12</a:t>
            </a:fld>
            <a:endParaRPr lang="zh-CN" altLang="en-US"/>
          </a:p>
        </p:txBody>
      </p:sp>
    </p:spTree>
    <p:extLst>
      <p:ext uri="{BB962C8B-B14F-4D97-AF65-F5344CB8AC3E}">
        <p14:creationId xmlns:p14="http://schemas.microsoft.com/office/powerpoint/2010/main" val="552283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D351D-EBA0-49B8-A4E9-392FF4F5AD22}"/>
              </a:ext>
            </a:extLst>
          </p:cNvPr>
          <p:cNvSpPr>
            <a:spLocks noGrp="1"/>
          </p:cNvSpPr>
          <p:nvPr>
            <p:ph type="title"/>
          </p:nvPr>
        </p:nvSpPr>
        <p:spPr/>
        <p:txBody>
          <a:bodyPr/>
          <a:lstStyle/>
          <a:p>
            <a:r>
              <a:rPr lang="en-US"/>
              <a:t>BinaxNOW expiration dates </a:t>
            </a:r>
          </a:p>
        </p:txBody>
      </p:sp>
      <p:sp>
        <p:nvSpPr>
          <p:cNvPr id="3" name="Content Placeholder 2">
            <a:extLst>
              <a:ext uri="{FF2B5EF4-FFF2-40B4-BE49-F238E27FC236}">
                <a16:creationId xmlns:a16="http://schemas.microsoft.com/office/drawing/2014/main" id="{AD3B374D-1862-4A9D-8218-0C63DFA07E1D}"/>
              </a:ext>
            </a:extLst>
          </p:cNvPr>
          <p:cNvSpPr>
            <a:spLocks noGrp="1"/>
          </p:cNvSpPr>
          <p:nvPr>
            <p:ph idx="1"/>
          </p:nvPr>
        </p:nvSpPr>
        <p:spPr/>
        <p:txBody>
          <a:bodyPr/>
          <a:lstStyle/>
          <a:p>
            <a:r>
              <a:rPr lang="en-US" sz="2800" dirty="0"/>
              <a:t>All BinaxNOW tests that have been shipped since the beginning of December do not expire until 2022.</a:t>
            </a:r>
          </a:p>
          <a:p>
            <a:r>
              <a:rPr lang="en-US" sz="2800" dirty="0"/>
              <a:t>The relevant expiration date (and lot number) is the one found on the </a:t>
            </a:r>
            <a:r>
              <a:rPr lang="en-US" sz="2800" b="1" i="1" u="sng" dirty="0"/>
              <a:t>outside of the box of 40 tests</a:t>
            </a:r>
            <a:r>
              <a:rPr lang="en-US" sz="2800" b="1" i="1" dirty="0"/>
              <a:t> – not the one on each individual test</a:t>
            </a:r>
          </a:p>
          <a:p>
            <a:pPr lvl="1"/>
            <a:r>
              <a:rPr lang="en-US" sz="2400" dirty="0"/>
              <a:t>If the current date is within the expiration date found on the outside of the box, </a:t>
            </a:r>
            <a:r>
              <a:rPr lang="en-US" sz="2400" b="1" dirty="0"/>
              <a:t>all contents within the box </a:t>
            </a:r>
            <a:r>
              <a:rPr lang="en-US" sz="2400" dirty="0"/>
              <a:t>– reagent, individual tests – </a:t>
            </a:r>
            <a:r>
              <a:rPr lang="en-US" sz="2400" b="1" dirty="0"/>
              <a:t>may be used</a:t>
            </a:r>
            <a:r>
              <a:rPr lang="en-US" sz="2400" dirty="0"/>
              <a:t>.</a:t>
            </a:r>
          </a:p>
          <a:p>
            <a:r>
              <a:rPr lang="en-US" sz="2800" dirty="0"/>
              <a:t>If you think your tests are expired, please take the following steps:</a:t>
            </a:r>
          </a:p>
          <a:p>
            <a:pPr lvl="1"/>
            <a:r>
              <a:rPr lang="en-US" sz="2400" dirty="0"/>
              <a:t>Attempt to locate the lot number for the </a:t>
            </a:r>
            <a:r>
              <a:rPr lang="en-US" sz="2400" b="1" dirty="0"/>
              <a:t>box of tests </a:t>
            </a:r>
            <a:r>
              <a:rPr lang="en-US" sz="2400" dirty="0"/>
              <a:t>on the </a:t>
            </a:r>
            <a:r>
              <a:rPr lang="en-US" sz="2400" b="1" dirty="0">
                <a:hlinkClick r:id="rId2"/>
              </a:rPr>
              <a:t>expiration extension list </a:t>
            </a:r>
            <a:r>
              <a:rPr lang="en-US" sz="2400" dirty="0"/>
              <a:t>provided by Abbott. </a:t>
            </a:r>
          </a:p>
          <a:p>
            <a:pPr lvl="2"/>
            <a:r>
              <a:rPr lang="en-US" sz="2000" dirty="0"/>
              <a:t>This list is also found in the BinaxNOW section of the </a:t>
            </a:r>
            <a:r>
              <a:rPr lang="en-US" sz="2000" dirty="0">
                <a:hlinkClick r:id="rId3"/>
              </a:rPr>
              <a:t>COVID-19 testing webpage</a:t>
            </a:r>
            <a:endParaRPr lang="en-US" sz="2000" dirty="0"/>
          </a:p>
          <a:p>
            <a:pPr lvl="1"/>
            <a:r>
              <a:rPr lang="en-US" sz="2400" dirty="0"/>
              <a:t>If they are not on this list, but you received the tests recently, </a:t>
            </a:r>
            <a:r>
              <a:rPr lang="en-US" sz="2400" b="1" dirty="0"/>
              <a:t>identify the manufactured date on the box. </a:t>
            </a:r>
            <a:r>
              <a:rPr lang="en-US" sz="2400" u="sng" dirty="0"/>
              <a:t>If the manufactured date is less than twelve months from the current date, the tests may still be used</a:t>
            </a:r>
            <a:r>
              <a:rPr lang="en-US" sz="2400" dirty="0"/>
              <a:t>. </a:t>
            </a:r>
          </a:p>
          <a:p>
            <a:endParaRPr lang="en-US" sz="2800" dirty="0"/>
          </a:p>
        </p:txBody>
      </p:sp>
      <p:sp>
        <p:nvSpPr>
          <p:cNvPr id="4" name="Slide Number Placeholder 3">
            <a:extLst>
              <a:ext uri="{FF2B5EF4-FFF2-40B4-BE49-F238E27FC236}">
                <a16:creationId xmlns:a16="http://schemas.microsoft.com/office/drawing/2014/main" id="{A7B82B43-8FFB-4C31-8F0F-4280B32858F0}"/>
              </a:ext>
            </a:extLst>
          </p:cNvPr>
          <p:cNvSpPr>
            <a:spLocks noGrp="1"/>
          </p:cNvSpPr>
          <p:nvPr>
            <p:ph type="sldNum" sz="quarter" idx="12"/>
          </p:nvPr>
        </p:nvSpPr>
        <p:spPr/>
        <p:txBody>
          <a:bodyPr/>
          <a:lstStyle/>
          <a:p>
            <a:fld id="{FF27229C-EC7B-4063-A33B-28A5E87E32ED}" type="slidenum">
              <a:rPr lang="zh-CN" altLang="en-US" smtClean="0"/>
              <a:pPr/>
              <a:t>13</a:t>
            </a:fld>
            <a:endParaRPr lang="zh-CN" altLang="en-US"/>
          </a:p>
        </p:txBody>
      </p:sp>
    </p:spTree>
    <p:extLst>
      <p:ext uri="{BB962C8B-B14F-4D97-AF65-F5344CB8AC3E}">
        <p14:creationId xmlns:p14="http://schemas.microsoft.com/office/powerpoint/2010/main" val="1170820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A8A18-D7B4-4149-9F3A-1B11565E356D}"/>
              </a:ext>
            </a:extLst>
          </p:cNvPr>
          <p:cNvSpPr>
            <a:spLocks noGrp="1"/>
          </p:cNvSpPr>
          <p:nvPr>
            <p:ph type="title"/>
          </p:nvPr>
        </p:nvSpPr>
        <p:spPr/>
        <p:txBody>
          <a:bodyPr/>
          <a:lstStyle/>
          <a:p>
            <a:r>
              <a:rPr lang="en-US"/>
              <a:t>Locating </a:t>
            </a:r>
            <a:r>
              <a:rPr lang="en-US" dirty="0"/>
              <a:t>BinaxNOW </a:t>
            </a:r>
            <a:r>
              <a:rPr lang="en-US"/>
              <a:t>expiration dates (example)</a:t>
            </a:r>
          </a:p>
        </p:txBody>
      </p:sp>
      <p:sp>
        <p:nvSpPr>
          <p:cNvPr id="4" name="Slide Number Placeholder 3">
            <a:extLst>
              <a:ext uri="{FF2B5EF4-FFF2-40B4-BE49-F238E27FC236}">
                <a16:creationId xmlns:a16="http://schemas.microsoft.com/office/drawing/2014/main" id="{34EECDFE-D3EA-4E94-A57B-490333F10B30}"/>
              </a:ext>
            </a:extLst>
          </p:cNvPr>
          <p:cNvSpPr>
            <a:spLocks noGrp="1"/>
          </p:cNvSpPr>
          <p:nvPr>
            <p:ph type="sldNum" sz="quarter" idx="12"/>
          </p:nvPr>
        </p:nvSpPr>
        <p:spPr/>
        <p:txBody>
          <a:bodyPr/>
          <a:lstStyle/>
          <a:p>
            <a:fld id="{FF27229C-EC7B-4063-A33B-28A5E87E32ED}" type="slidenum">
              <a:rPr lang="zh-CN" altLang="en-US" smtClean="0"/>
              <a:pPr/>
              <a:t>14</a:t>
            </a:fld>
            <a:endParaRPr lang="zh-CN" altLang="en-US"/>
          </a:p>
        </p:txBody>
      </p:sp>
      <p:pic>
        <p:nvPicPr>
          <p:cNvPr id="1028" name="Picture 4" descr="Testing Resources | COVID-19 Outbreak | Health &amp;amp; Senior Services">
            <a:extLst>
              <a:ext uri="{FF2B5EF4-FFF2-40B4-BE49-F238E27FC236}">
                <a16:creationId xmlns:a16="http://schemas.microsoft.com/office/drawing/2014/main" id="{482497FC-36FD-4286-9A6F-322CADB047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242" y="1264596"/>
            <a:ext cx="5778061" cy="433354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028BA66-1BE4-49FD-AD72-CFF74BDD54D5}"/>
              </a:ext>
            </a:extLst>
          </p:cNvPr>
          <p:cNvSpPr txBox="1"/>
          <p:nvPr/>
        </p:nvSpPr>
        <p:spPr>
          <a:xfrm>
            <a:off x="6513269" y="1189544"/>
            <a:ext cx="5136204" cy="2308324"/>
          </a:xfrm>
          <a:prstGeom prst="rect">
            <a:avLst/>
          </a:prstGeom>
          <a:noFill/>
        </p:spPr>
        <p:txBody>
          <a:bodyPr wrap="square" rtlCol="0">
            <a:spAutoFit/>
          </a:bodyPr>
          <a:lstStyle/>
          <a:p>
            <a:r>
              <a:rPr lang="en-US" b="1" dirty="0"/>
              <a:t>Example of the label on the </a:t>
            </a:r>
            <a:r>
              <a:rPr lang="en-US" b="1" u="sng" dirty="0"/>
              <a:t>outside of the box of 40 tests</a:t>
            </a:r>
            <a:r>
              <a:rPr lang="en-US" dirty="0"/>
              <a:t>:</a:t>
            </a:r>
          </a:p>
          <a:p>
            <a:endParaRPr lang="en-US" dirty="0"/>
          </a:p>
          <a:p>
            <a:pPr marL="285750" indent="-285750">
              <a:buFont typeface="Arial" panose="020B0604020202020204" pitchFamily="34" charset="0"/>
              <a:buChar char="•"/>
            </a:pPr>
            <a:r>
              <a:rPr lang="en-US" b="1" dirty="0"/>
              <a:t>Original expiration date: </a:t>
            </a:r>
            <a:r>
              <a:rPr lang="en-US" dirty="0"/>
              <a:t>March 21, 2021</a:t>
            </a:r>
          </a:p>
          <a:p>
            <a:pPr marL="742950" lvl="1" indent="-285750">
              <a:buFont typeface="Courier New" panose="02070309020205020404" pitchFamily="49" charset="0"/>
              <a:buChar char="o"/>
            </a:pPr>
            <a:r>
              <a:rPr lang="en-US" b="1" dirty="0"/>
              <a:t>However – this lot number was extended by Abbott, as seen below</a:t>
            </a:r>
          </a:p>
          <a:p>
            <a:pPr marL="285750" indent="-285750">
              <a:buFont typeface="Arial" panose="020B0604020202020204" pitchFamily="34" charset="0"/>
              <a:buChar char="•"/>
            </a:pPr>
            <a:r>
              <a:rPr lang="en-US" b="1" dirty="0"/>
              <a:t>Lot number: </a:t>
            </a:r>
            <a:r>
              <a:rPr lang="en-US" dirty="0"/>
              <a:t>126873</a:t>
            </a:r>
          </a:p>
          <a:p>
            <a:pPr marL="285750" indent="-285750">
              <a:buFont typeface="Arial" panose="020B0604020202020204" pitchFamily="34" charset="0"/>
              <a:buChar char="•"/>
            </a:pPr>
            <a:r>
              <a:rPr lang="en-US" b="1" dirty="0"/>
              <a:t>Manufactured date:</a:t>
            </a:r>
            <a:r>
              <a:rPr lang="en-US" dirty="0"/>
              <a:t> September 25, 2020</a:t>
            </a:r>
          </a:p>
        </p:txBody>
      </p:sp>
      <p:grpSp>
        <p:nvGrpSpPr>
          <p:cNvPr id="15" name="Group 14" descr="Lot Number, Original Expiry, 12 Month Expiry&#10;126692, 13-Mar-21, 13-Sep-21&#10;126703, 15-Mar-21, 15-Sep-21&#10;126706, 1-Mar-21, 1-Sep-21&#10;126750, 17-Mar-21, 17-Sep-21&#10;126791, 9-Mar-21, 9-Sep-21&#10;126828, 18-Mar-21, 18-Sep-21&#10;126833, 16-Mar-21, 16-Sep-21&#10;126842, 17-Mar-21, 17-Sep-21&#10;126869, 21-Mar-21, 21-Sep-21&#10;126873, 21-Mar-21, 21-Sep-21 (highlighting)">
            <a:extLst>
              <a:ext uri="{FF2B5EF4-FFF2-40B4-BE49-F238E27FC236}">
                <a16:creationId xmlns:a16="http://schemas.microsoft.com/office/drawing/2014/main" id="{06E7C8E7-0A80-4962-B705-F564C817D669}"/>
              </a:ext>
            </a:extLst>
          </p:cNvPr>
          <p:cNvGrpSpPr/>
          <p:nvPr/>
        </p:nvGrpSpPr>
        <p:grpSpPr>
          <a:xfrm>
            <a:off x="6816703" y="3910906"/>
            <a:ext cx="4529336" cy="2624071"/>
            <a:chOff x="6824464" y="3849919"/>
            <a:chExt cx="4529336" cy="2624071"/>
          </a:xfrm>
        </p:grpSpPr>
        <p:pic>
          <p:nvPicPr>
            <p:cNvPr id="13" name="Picture 12">
              <a:extLst>
                <a:ext uri="{FF2B5EF4-FFF2-40B4-BE49-F238E27FC236}">
                  <a16:creationId xmlns:a16="http://schemas.microsoft.com/office/drawing/2014/main" id="{8A402A6C-1AE9-47A5-887F-73CB51A5E4A1}"/>
                </a:ext>
              </a:extLst>
            </p:cNvPr>
            <p:cNvPicPr>
              <a:picLocks noChangeAspect="1"/>
            </p:cNvPicPr>
            <p:nvPr/>
          </p:nvPicPr>
          <p:blipFill>
            <a:blip r:embed="rId3"/>
            <a:stretch>
              <a:fillRect/>
            </a:stretch>
          </p:blipFill>
          <p:spPr>
            <a:xfrm>
              <a:off x="6824464" y="3849919"/>
              <a:ext cx="4529336" cy="2624071"/>
            </a:xfrm>
            <a:prstGeom prst="rect">
              <a:avLst/>
            </a:prstGeom>
          </p:spPr>
        </p:pic>
        <p:sp>
          <p:nvSpPr>
            <p:cNvPr id="14" name="Rectangle 13">
              <a:extLst>
                <a:ext uri="{FF2B5EF4-FFF2-40B4-BE49-F238E27FC236}">
                  <a16:creationId xmlns:a16="http://schemas.microsoft.com/office/drawing/2014/main" id="{8F8A7595-8552-4729-9CC8-FA45AED9883D}"/>
                </a:ext>
              </a:extLst>
            </p:cNvPr>
            <p:cNvSpPr/>
            <p:nvPr/>
          </p:nvSpPr>
          <p:spPr>
            <a:xfrm>
              <a:off x="6936423" y="6206247"/>
              <a:ext cx="4289897" cy="233464"/>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 name="Straight Arrow Connector 4" descr="Arrow">
            <a:extLst>
              <a:ext uri="{FF2B5EF4-FFF2-40B4-BE49-F238E27FC236}">
                <a16:creationId xmlns:a16="http://schemas.microsoft.com/office/drawing/2014/main" id="{971F874C-F377-4C4B-A164-22D1DBE7D3A5}"/>
              </a:ext>
            </a:extLst>
          </p:cNvPr>
          <p:cNvCxnSpPr>
            <a:cxnSpLocks/>
          </p:cNvCxnSpPr>
          <p:nvPr/>
        </p:nvCxnSpPr>
        <p:spPr>
          <a:xfrm flipH="1">
            <a:off x="5669407" y="2221982"/>
            <a:ext cx="843862" cy="18071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descr="Arrow">
            <a:extLst>
              <a:ext uri="{FF2B5EF4-FFF2-40B4-BE49-F238E27FC236}">
                <a16:creationId xmlns:a16="http://schemas.microsoft.com/office/drawing/2014/main" id="{648E40A8-3669-491D-9A9B-F0C388835E8B}"/>
              </a:ext>
            </a:extLst>
          </p:cNvPr>
          <p:cNvCxnSpPr>
            <a:cxnSpLocks/>
          </p:cNvCxnSpPr>
          <p:nvPr/>
        </p:nvCxnSpPr>
        <p:spPr>
          <a:xfrm flipH="1" flipV="1">
            <a:off x="5109328" y="2815734"/>
            <a:ext cx="1316890" cy="1125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descr="Arrow">
            <a:extLst>
              <a:ext uri="{FF2B5EF4-FFF2-40B4-BE49-F238E27FC236}">
                <a16:creationId xmlns:a16="http://schemas.microsoft.com/office/drawing/2014/main" id="{8A24B974-7892-44A1-999B-4E48B4FDB4C4}"/>
              </a:ext>
            </a:extLst>
          </p:cNvPr>
          <p:cNvCxnSpPr>
            <a:cxnSpLocks/>
          </p:cNvCxnSpPr>
          <p:nvPr/>
        </p:nvCxnSpPr>
        <p:spPr>
          <a:xfrm flipH="1" flipV="1">
            <a:off x="5458120" y="3129699"/>
            <a:ext cx="946384" cy="1486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0487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D351D-EBA0-49B8-A4E9-392FF4F5AD22}"/>
              </a:ext>
            </a:extLst>
          </p:cNvPr>
          <p:cNvSpPr>
            <a:spLocks noGrp="1"/>
          </p:cNvSpPr>
          <p:nvPr>
            <p:ph type="title"/>
          </p:nvPr>
        </p:nvSpPr>
        <p:spPr/>
        <p:txBody>
          <a:bodyPr/>
          <a:lstStyle/>
          <a:p>
            <a:r>
              <a:rPr lang="en-US" err="1"/>
              <a:t>eMed</a:t>
            </a:r>
            <a:r>
              <a:rPr lang="en-US"/>
              <a:t> expiration dates </a:t>
            </a:r>
          </a:p>
        </p:txBody>
      </p:sp>
      <p:sp>
        <p:nvSpPr>
          <p:cNvPr id="3" name="Content Placeholder 2">
            <a:extLst>
              <a:ext uri="{FF2B5EF4-FFF2-40B4-BE49-F238E27FC236}">
                <a16:creationId xmlns:a16="http://schemas.microsoft.com/office/drawing/2014/main" id="{AD3B374D-1862-4A9D-8218-0C63DFA07E1D}"/>
              </a:ext>
            </a:extLst>
          </p:cNvPr>
          <p:cNvSpPr>
            <a:spLocks noGrp="1"/>
          </p:cNvSpPr>
          <p:nvPr>
            <p:ph idx="1"/>
          </p:nvPr>
        </p:nvSpPr>
        <p:spPr/>
        <p:txBody>
          <a:bodyPr/>
          <a:lstStyle/>
          <a:p>
            <a:r>
              <a:rPr lang="en-US" sz="2800" dirty="0"/>
              <a:t>The relevant expiration date (and lot number) is the one found </a:t>
            </a:r>
            <a:r>
              <a:rPr lang="en-US" sz="2800" b="1" i="1" u="sng" dirty="0"/>
              <a:t>on each individual </a:t>
            </a:r>
            <a:r>
              <a:rPr lang="en-US" sz="2800" b="1" i="1" u="sng" dirty="0" err="1"/>
              <a:t>eMed</a:t>
            </a:r>
            <a:r>
              <a:rPr lang="en-US" sz="2800" b="1" i="1" u="sng" dirty="0"/>
              <a:t> test</a:t>
            </a:r>
            <a:r>
              <a:rPr lang="en-US" sz="2800" b="1" i="1" dirty="0"/>
              <a:t> </a:t>
            </a:r>
            <a:r>
              <a:rPr lang="en-US" sz="2400" dirty="0"/>
              <a:t>(note: this is different than the BinaxNOW tests!)</a:t>
            </a:r>
            <a:endParaRPr lang="en-US" sz="2800" b="1" dirty="0"/>
          </a:p>
          <a:p>
            <a:pPr lvl="1"/>
            <a:r>
              <a:rPr lang="en-US" sz="2400" dirty="0"/>
              <a:t>If the current date is within the expiration date found on the individual test, </a:t>
            </a:r>
            <a:r>
              <a:rPr lang="en-US" sz="2400" b="1" dirty="0"/>
              <a:t>all contents within the test box </a:t>
            </a:r>
            <a:r>
              <a:rPr lang="en-US" sz="2400" dirty="0"/>
              <a:t>– such as the reagent– </a:t>
            </a:r>
            <a:r>
              <a:rPr lang="en-US" sz="2400" b="1" dirty="0"/>
              <a:t>may be used</a:t>
            </a:r>
            <a:r>
              <a:rPr lang="en-US" sz="2400" dirty="0"/>
              <a:t>.</a:t>
            </a:r>
          </a:p>
          <a:p>
            <a:r>
              <a:rPr lang="en-US" sz="2800" dirty="0"/>
              <a:t>If you think your tests are expired, please take the following steps:</a:t>
            </a:r>
          </a:p>
          <a:p>
            <a:pPr lvl="1"/>
            <a:r>
              <a:rPr lang="en-US" sz="2400" dirty="0"/>
              <a:t>Attempt to locate the lot number for the </a:t>
            </a:r>
            <a:r>
              <a:rPr lang="en-US" sz="2400" b="1" dirty="0"/>
              <a:t>individual test </a:t>
            </a:r>
            <a:r>
              <a:rPr lang="en-US" sz="2400" dirty="0"/>
              <a:t>on the </a:t>
            </a:r>
            <a:r>
              <a:rPr lang="en-US" sz="2400" b="1" dirty="0">
                <a:hlinkClick r:id="rId2"/>
              </a:rPr>
              <a:t>expiration extension list</a:t>
            </a:r>
            <a:r>
              <a:rPr lang="en-US" sz="2400" b="1" dirty="0"/>
              <a:t> </a:t>
            </a:r>
            <a:r>
              <a:rPr lang="en-US" sz="2400" dirty="0"/>
              <a:t>provided by Abbott. </a:t>
            </a:r>
          </a:p>
          <a:p>
            <a:pPr lvl="2"/>
            <a:r>
              <a:rPr lang="en-US" sz="2000" dirty="0"/>
              <a:t>This list is also found in the BinaxNOW section of the </a:t>
            </a:r>
            <a:r>
              <a:rPr lang="en-US" sz="2000" dirty="0">
                <a:hlinkClick r:id="rId3"/>
              </a:rPr>
              <a:t>COVID-19 testing webpage</a:t>
            </a:r>
            <a:endParaRPr lang="en-US" sz="2000" dirty="0"/>
          </a:p>
          <a:p>
            <a:pPr lvl="1"/>
            <a:r>
              <a:rPr lang="en-US" sz="2400" dirty="0"/>
              <a:t>If they are not on this list, but you received the tests recently, </a:t>
            </a:r>
            <a:r>
              <a:rPr lang="en-US" sz="2400" b="1" dirty="0"/>
              <a:t>identify the original expiration date on the box and add three months. </a:t>
            </a:r>
            <a:r>
              <a:rPr lang="en-US" sz="2400" u="sng" dirty="0"/>
              <a:t>If this date is in the future, the tests may still be used</a:t>
            </a:r>
            <a:r>
              <a:rPr lang="en-US" sz="2400" dirty="0"/>
              <a:t>. </a:t>
            </a:r>
          </a:p>
          <a:p>
            <a:pPr marL="0" indent="0">
              <a:buNone/>
            </a:pPr>
            <a:endParaRPr lang="en-US" sz="2400" b="1" dirty="0"/>
          </a:p>
          <a:p>
            <a:endParaRPr lang="en-US" sz="2800" dirty="0"/>
          </a:p>
        </p:txBody>
      </p:sp>
      <p:sp>
        <p:nvSpPr>
          <p:cNvPr id="4" name="Slide Number Placeholder 3">
            <a:extLst>
              <a:ext uri="{FF2B5EF4-FFF2-40B4-BE49-F238E27FC236}">
                <a16:creationId xmlns:a16="http://schemas.microsoft.com/office/drawing/2014/main" id="{A7B82B43-8FFB-4C31-8F0F-4280B32858F0}"/>
              </a:ext>
            </a:extLst>
          </p:cNvPr>
          <p:cNvSpPr>
            <a:spLocks noGrp="1"/>
          </p:cNvSpPr>
          <p:nvPr>
            <p:ph type="sldNum" sz="quarter" idx="12"/>
          </p:nvPr>
        </p:nvSpPr>
        <p:spPr/>
        <p:txBody>
          <a:bodyPr/>
          <a:lstStyle/>
          <a:p>
            <a:fld id="{FF27229C-EC7B-4063-A33B-28A5E87E32ED}" type="slidenum">
              <a:rPr lang="zh-CN" altLang="en-US" smtClean="0"/>
              <a:pPr/>
              <a:t>15</a:t>
            </a:fld>
            <a:endParaRPr lang="zh-CN" altLang="en-US"/>
          </a:p>
        </p:txBody>
      </p:sp>
    </p:spTree>
    <p:extLst>
      <p:ext uri="{BB962C8B-B14F-4D97-AF65-F5344CB8AC3E}">
        <p14:creationId xmlns:p14="http://schemas.microsoft.com/office/powerpoint/2010/main" val="497426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68112-A732-40E2-A864-4962E6EF49D7}"/>
              </a:ext>
            </a:extLst>
          </p:cNvPr>
          <p:cNvSpPr>
            <a:spLocks noGrp="1"/>
          </p:cNvSpPr>
          <p:nvPr>
            <p:ph type="title"/>
          </p:nvPr>
        </p:nvSpPr>
        <p:spPr/>
        <p:txBody>
          <a:bodyPr/>
          <a:lstStyle/>
          <a:p>
            <a:r>
              <a:rPr lang="en-US" dirty="0"/>
              <a:t>Locating </a:t>
            </a:r>
            <a:r>
              <a:rPr lang="en-US" dirty="0" err="1"/>
              <a:t>eMed</a:t>
            </a:r>
            <a:r>
              <a:rPr lang="en-US" dirty="0"/>
              <a:t> expiration dates (example)</a:t>
            </a:r>
          </a:p>
        </p:txBody>
      </p:sp>
      <p:sp>
        <p:nvSpPr>
          <p:cNvPr id="4" name="Slide Number Placeholder 3">
            <a:extLst>
              <a:ext uri="{FF2B5EF4-FFF2-40B4-BE49-F238E27FC236}">
                <a16:creationId xmlns:a16="http://schemas.microsoft.com/office/drawing/2014/main" id="{FA5A7135-CC3E-4764-80B5-A69579CCEEF9}"/>
              </a:ext>
            </a:extLst>
          </p:cNvPr>
          <p:cNvSpPr>
            <a:spLocks noGrp="1"/>
          </p:cNvSpPr>
          <p:nvPr>
            <p:ph type="sldNum" sz="quarter" idx="12"/>
          </p:nvPr>
        </p:nvSpPr>
        <p:spPr/>
        <p:txBody>
          <a:bodyPr/>
          <a:lstStyle/>
          <a:p>
            <a:fld id="{FF27229C-EC7B-4063-A33B-28A5E87E32ED}" type="slidenum">
              <a:rPr lang="zh-CN" altLang="en-US" smtClean="0"/>
              <a:pPr/>
              <a:t>16</a:t>
            </a:fld>
            <a:endParaRPr lang="zh-CN" altLang="en-US"/>
          </a:p>
        </p:txBody>
      </p:sp>
      <p:pic>
        <p:nvPicPr>
          <p:cNvPr id="1026" name="Picture 2" descr="Abbott BinaxNOW Rapid COVID19 Antigen At Home Test Kit Dispensing and  Validating Tests Guide">
            <a:extLst>
              <a:ext uri="{FF2B5EF4-FFF2-40B4-BE49-F238E27FC236}">
                <a16:creationId xmlns:a16="http://schemas.microsoft.com/office/drawing/2014/main" id="{9835C48E-314F-4A0F-8B0C-E6A2A6DF9A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5619" y="1595159"/>
            <a:ext cx="2677546" cy="366768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50F7545-0258-4856-890D-A33C8977E942}"/>
              </a:ext>
            </a:extLst>
          </p:cNvPr>
          <p:cNvSpPr txBox="1"/>
          <p:nvPr/>
        </p:nvSpPr>
        <p:spPr>
          <a:xfrm>
            <a:off x="4986026" y="1430292"/>
            <a:ext cx="5136204" cy="2308324"/>
          </a:xfrm>
          <a:prstGeom prst="rect">
            <a:avLst/>
          </a:prstGeom>
          <a:noFill/>
        </p:spPr>
        <p:txBody>
          <a:bodyPr wrap="square" rtlCol="0">
            <a:spAutoFit/>
          </a:bodyPr>
          <a:lstStyle/>
          <a:p>
            <a:r>
              <a:rPr lang="en-US" b="1" dirty="0"/>
              <a:t>Example of the label on the </a:t>
            </a:r>
            <a:r>
              <a:rPr lang="en-US" b="1" u="sng" dirty="0"/>
              <a:t>outside of the individual</a:t>
            </a:r>
            <a:r>
              <a:rPr lang="en-US" b="1" dirty="0"/>
              <a:t> test</a:t>
            </a:r>
            <a:r>
              <a:rPr lang="en-US" dirty="0"/>
              <a:t>:</a:t>
            </a:r>
          </a:p>
          <a:p>
            <a:endParaRPr lang="en-US" dirty="0"/>
          </a:p>
          <a:p>
            <a:pPr marL="285750" indent="-285750">
              <a:buFont typeface="Arial" panose="020B0604020202020204" pitchFamily="34" charset="0"/>
              <a:buChar char="•"/>
            </a:pPr>
            <a:r>
              <a:rPr lang="en-US" b="1" dirty="0"/>
              <a:t>Original expiration date: </a:t>
            </a:r>
            <a:r>
              <a:rPr lang="en-US" dirty="0"/>
              <a:t>September 8, 2021</a:t>
            </a:r>
          </a:p>
          <a:p>
            <a:pPr marL="742950" lvl="1" indent="-285750">
              <a:buFont typeface="Courier New" panose="02070309020205020404" pitchFamily="49" charset="0"/>
              <a:buChar char="o"/>
            </a:pPr>
            <a:r>
              <a:rPr lang="en-US" b="1" dirty="0"/>
              <a:t>However – this lot number was extended by Abbott, as seen below.</a:t>
            </a:r>
            <a:endParaRPr lang="en-US" dirty="0"/>
          </a:p>
          <a:p>
            <a:pPr marL="285750" indent="-285750">
              <a:buFont typeface="Arial" panose="020B0604020202020204" pitchFamily="34" charset="0"/>
              <a:buChar char="•"/>
            </a:pPr>
            <a:r>
              <a:rPr lang="en-US" b="1" dirty="0"/>
              <a:t>Lot number: </a:t>
            </a:r>
            <a:r>
              <a:rPr lang="en-US" dirty="0"/>
              <a:t>137428D</a:t>
            </a:r>
          </a:p>
          <a:p>
            <a:pPr marL="285750" indent="-285750">
              <a:buFont typeface="Arial" panose="020B0604020202020204" pitchFamily="34" charset="0"/>
              <a:buChar char="•"/>
            </a:pPr>
            <a:r>
              <a:rPr lang="en-US" b="1" dirty="0"/>
              <a:t>Manufactured date:</a:t>
            </a:r>
            <a:r>
              <a:rPr lang="en-US" dirty="0"/>
              <a:t> September 25, 2020</a:t>
            </a:r>
          </a:p>
        </p:txBody>
      </p:sp>
      <p:pic>
        <p:nvPicPr>
          <p:cNvPr id="7" name="Picture 6" descr="137428A, 9/8/2021, 12/8/2021&#10;137428B, 9/8/2021, 12/8/2021&#10;137428C, 9/8/2021, 12/8/2021&#10;137428D, 9/8/2021, 12/8/2021 (highlighting)">
            <a:extLst>
              <a:ext uri="{FF2B5EF4-FFF2-40B4-BE49-F238E27FC236}">
                <a16:creationId xmlns:a16="http://schemas.microsoft.com/office/drawing/2014/main" id="{6276421B-3CD6-4A84-AC3B-9374AB3A5695}"/>
              </a:ext>
            </a:extLst>
          </p:cNvPr>
          <p:cNvPicPr>
            <a:picLocks noChangeAspect="1"/>
          </p:cNvPicPr>
          <p:nvPr/>
        </p:nvPicPr>
        <p:blipFill>
          <a:blip r:embed="rId3"/>
          <a:stretch>
            <a:fillRect/>
          </a:stretch>
        </p:blipFill>
        <p:spPr>
          <a:xfrm>
            <a:off x="4863309" y="4326137"/>
            <a:ext cx="6077798" cy="901190"/>
          </a:xfrm>
          <a:prstGeom prst="rect">
            <a:avLst/>
          </a:prstGeom>
        </p:spPr>
      </p:pic>
      <p:cxnSp>
        <p:nvCxnSpPr>
          <p:cNvPr id="9" name="Straight Arrow Connector 8" descr="Arrow">
            <a:extLst>
              <a:ext uri="{FF2B5EF4-FFF2-40B4-BE49-F238E27FC236}">
                <a16:creationId xmlns:a16="http://schemas.microsoft.com/office/drawing/2014/main" id="{B801541D-7D04-4A4F-84E9-212B3C2637AD}"/>
              </a:ext>
            </a:extLst>
          </p:cNvPr>
          <p:cNvCxnSpPr>
            <a:cxnSpLocks/>
          </p:cNvCxnSpPr>
          <p:nvPr/>
        </p:nvCxnSpPr>
        <p:spPr>
          <a:xfrm flipH="1" flipV="1">
            <a:off x="4173165" y="2217906"/>
            <a:ext cx="812861" cy="21878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descr="Arrow">
            <a:extLst>
              <a:ext uri="{FF2B5EF4-FFF2-40B4-BE49-F238E27FC236}">
                <a16:creationId xmlns:a16="http://schemas.microsoft.com/office/drawing/2014/main" id="{A9BAE0FC-FEE4-40E6-992D-D0AB2C331133}"/>
              </a:ext>
            </a:extLst>
          </p:cNvPr>
          <p:cNvCxnSpPr>
            <a:cxnSpLocks/>
          </p:cNvCxnSpPr>
          <p:nvPr/>
        </p:nvCxnSpPr>
        <p:spPr>
          <a:xfrm flipH="1" flipV="1">
            <a:off x="3930977" y="2673777"/>
            <a:ext cx="1099961" cy="5569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descr="Arrow">
            <a:extLst>
              <a:ext uri="{FF2B5EF4-FFF2-40B4-BE49-F238E27FC236}">
                <a16:creationId xmlns:a16="http://schemas.microsoft.com/office/drawing/2014/main" id="{BF98886E-5D2B-420C-9347-753180765F6B}"/>
              </a:ext>
            </a:extLst>
          </p:cNvPr>
          <p:cNvCxnSpPr>
            <a:cxnSpLocks/>
          </p:cNvCxnSpPr>
          <p:nvPr/>
        </p:nvCxnSpPr>
        <p:spPr>
          <a:xfrm flipH="1" flipV="1">
            <a:off x="4097683" y="3135239"/>
            <a:ext cx="908772" cy="3747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descr="137428D, 9/8/2021, 12/8/2021 (highlighting)">
            <a:extLst>
              <a:ext uri="{FF2B5EF4-FFF2-40B4-BE49-F238E27FC236}">
                <a16:creationId xmlns:a16="http://schemas.microsoft.com/office/drawing/2014/main" id="{9BDC9B57-B17F-4DA1-8FB4-553482179248}"/>
              </a:ext>
            </a:extLst>
          </p:cNvPr>
          <p:cNvSpPr/>
          <p:nvPr/>
        </p:nvSpPr>
        <p:spPr>
          <a:xfrm>
            <a:off x="4853882" y="4996206"/>
            <a:ext cx="6077798" cy="240548"/>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2671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a:solidFill>
                  <a:schemeClr val="bg1"/>
                </a:solidFill>
                <a:latin typeface="Segoe SemiBold" panose="020B0703040204020203" pitchFamily="34" charset="0"/>
                <a:cs typeface="Segoe SemiBold" panose="020B0703040204020203" pitchFamily="34" charset="0"/>
              </a:rPr>
              <a:t>02</a:t>
            </a:r>
            <a:endParaRPr lang="zh-CN" altLang="en-US" sz="6000">
              <a:solidFill>
                <a:schemeClr val="bg1"/>
              </a:solidFill>
              <a:latin typeface="Segoe SemiBold" panose="020B0703040204020203" pitchFamily="34" charset="0"/>
              <a:cs typeface="Segoe SemiBold" panose="020B0703040204020203" pitchFamily="34" charset="0"/>
            </a:endParaRPr>
          </a:p>
        </p:txBody>
      </p:sp>
      <p:sp>
        <p:nvSpPr>
          <p:cNvPr id="3" name="文本框 2" descr="Recap of Pooled Testing Program">
            <a:extLst>
              <a:ext uri="{FF2B5EF4-FFF2-40B4-BE49-F238E27FC236}">
                <a16:creationId xmlns:a16="http://schemas.microsoft.com/office/drawing/2014/main" id="{CD1339F8-8D02-41F1-BC13-8A7F7814425B}"/>
              </a:ext>
            </a:extLst>
          </p:cNvPr>
          <p:cNvSpPr txBox="1"/>
          <p:nvPr/>
        </p:nvSpPr>
        <p:spPr>
          <a:xfrm>
            <a:off x="2257426" y="1943100"/>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endParaRPr lang="zh-CN" altLang="en-US" sz="4000">
              <a:solidFill>
                <a:schemeClr val="accent1">
                  <a:lumMod val="50000"/>
                </a:schemeClr>
              </a:solidFill>
            </a:endParaRPr>
          </a:p>
        </p:txBody>
      </p:sp>
      <p:sp>
        <p:nvSpPr>
          <p:cNvPr id="5" name="Title 4">
            <a:extLst>
              <a:ext uri="{FF2B5EF4-FFF2-40B4-BE49-F238E27FC236}">
                <a16:creationId xmlns:a16="http://schemas.microsoft.com/office/drawing/2014/main" id="{9AD0AFD2-1B95-417A-8608-AD39EE5AF1E1}"/>
              </a:ext>
            </a:extLst>
          </p:cNvPr>
          <p:cNvSpPr>
            <a:spLocks noGrp="1"/>
          </p:cNvSpPr>
          <p:nvPr>
            <p:ph type="title" idx="4294967295"/>
          </p:nvPr>
        </p:nvSpPr>
        <p:spPr>
          <a:xfrm>
            <a:off x="2390776" y="2329211"/>
            <a:ext cx="8257032" cy="1325563"/>
          </a:xfrm>
        </p:spPr>
        <p:txBody>
          <a:bodyPr/>
          <a:lstStyle/>
          <a:p>
            <a:r>
              <a:rPr lang="en-US" altLang="zh-CN" sz="4000">
                <a:solidFill>
                  <a:schemeClr val="accent1">
                    <a:lumMod val="50000"/>
                  </a:schemeClr>
                </a:solidFill>
                <a:latin typeface="+mj-lt"/>
                <a:cs typeface="Arial"/>
              </a:rPr>
              <a:t>Scheduling vaccine clinics</a:t>
            </a:r>
            <a:endParaRPr lang="zh-CN" altLang="en-US" sz="4000">
              <a:solidFill>
                <a:schemeClr val="accent1">
                  <a:lumMod val="50000"/>
                </a:schemeClr>
              </a:solidFill>
              <a:latin typeface="+mj-lt"/>
              <a:cs typeface="Arial"/>
            </a:endParaRPr>
          </a:p>
        </p:txBody>
      </p:sp>
    </p:spTree>
    <p:extLst>
      <p:ext uri="{BB962C8B-B14F-4D97-AF65-F5344CB8AC3E}">
        <p14:creationId xmlns:p14="http://schemas.microsoft.com/office/powerpoint/2010/main" val="1350330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23408-B1B2-478D-954A-03AD9A2A4EFA}"/>
              </a:ext>
            </a:extLst>
          </p:cNvPr>
          <p:cNvSpPr>
            <a:spLocks noGrp="1"/>
          </p:cNvSpPr>
          <p:nvPr>
            <p:ph type="title"/>
          </p:nvPr>
        </p:nvSpPr>
        <p:spPr/>
        <p:txBody>
          <a:bodyPr/>
          <a:lstStyle/>
          <a:p>
            <a:r>
              <a:rPr lang="en-US"/>
              <a:t>Reminder: Mobile Vaccination Program Process</a:t>
            </a:r>
          </a:p>
        </p:txBody>
      </p:sp>
      <p:sp>
        <p:nvSpPr>
          <p:cNvPr id="4" name="Content Placeholder 3">
            <a:extLst>
              <a:ext uri="{FF2B5EF4-FFF2-40B4-BE49-F238E27FC236}">
                <a16:creationId xmlns:a16="http://schemas.microsoft.com/office/drawing/2014/main" id="{7EFF71F0-83F9-4F99-918A-9126BD4E4852}"/>
              </a:ext>
            </a:extLst>
          </p:cNvPr>
          <p:cNvSpPr>
            <a:spLocks noGrp="1"/>
          </p:cNvSpPr>
          <p:nvPr>
            <p:ph idx="1"/>
          </p:nvPr>
        </p:nvSpPr>
        <p:spPr>
          <a:xfrm>
            <a:off x="567743" y="1230403"/>
            <a:ext cx="11535214" cy="5049746"/>
          </a:xfrm>
        </p:spPr>
        <p:txBody>
          <a:bodyPr vert="horz" lIns="91440" tIns="45720" rIns="91440" bIns="45720" rtlCol="0" anchor="t">
            <a:noAutofit/>
          </a:bodyPr>
          <a:lstStyle/>
          <a:p>
            <a:r>
              <a:rPr lang="en-US" sz="2000">
                <a:latin typeface="Arial"/>
                <a:cs typeface="Arial"/>
              </a:rPr>
              <a:t>We are accepting mobile vaccination clinic requests, with priority given to clinics for </a:t>
            </a:r>
            <a:r>
              <a:rPr lang="en-US" sz="2000" b="1">
                <a:latin typeface="Arial"/>
                <a:cs typeface="Arial"/>
              </a:rPr>
              <a:t>5-11 year-olds</a:t>
            </a:r>
          </a:p>
          <a:p>
            <a:r>
              <a:rPr lang="en-US" sz="2000">
                <a:latin typeface="Arial"/>
                <a:cs typeface="Arial"/>
              </a:rPr>
              <a:t>Mobile vaccination clinic requests must be submitted:</a:t>
            </a:r>
          </a:p>
          <a:p>
            <a:pPr lvl="1"/>
            <a:r>
              <a:rPr lang="en-US" sz="2000">
                <a:latin typeface="Arial"/>
                <a:cs typeface="Arial"/>
              </a:rPr>
              <a:t>Through the </a:t>
            </a:r>
            <a:r>
              <a:rPr lang="en-US" sz="2000" b="1">
                <a:latin typeface="Arial"/>
                <a:cs typeface="Arial"/>
              </a:rPr>
              <a:t>online form </a:t>
            </a:r>
            <a:r>
              <a:rPr lang="en-US" sz="2000">
                <a:latin typeface="Arial"/>
                <a:cs typeface="Arial"/>
              </a:rPr>
              <a:t>(</a:t>
            </a:r>
            <a:r>
              <a:rPr lang="en-US" sz="2000">
                <a:latin typeface="Arial"/>
                <a:cs typeface="Arial"/>
                <a:hlinkClick r:id="rId2"/>
              </a:rPr>
              <a:t>mass.gov/</a:t>
            </a:r>
            <a:r>
              <a:rPr lang="en-US" sz="2000" err="1">
                <a:latin typeface="Arial"/>
                <a:cs typeface="Arial"/>
                <a:hlinkClick r:id="rId2"/>
              </a:rPr>
              <a:t>mobilevaccineform</a:t>
            </a:r>
            <a:r>
              <a:rPr lang="en-US" sz="2000">
                <a:latin typeface="Arial"/>
                <a:cs typeface="Arial"/>
              </a:rPr>
              <a:t>), and </a:t>
            </a:r>
            <a:endParaRPr lang="en-US" sz="2000">
              <a:latin typeface="Arial" panose="020B0604020202020204" pitchFamily="34" charset="0"/>
              <a:cs typeface="Arial" panose="020B0604020202020204" pitchFamily="34" charset="0"/>
            </a:endParaRPr>
          </a:p>
          <a:p>
            <a:pPr lvl="1"/>
            <a:r>
              <a:rPr lang="en-US" sz="2000">
                <a:latin typeface="Arial"/>
                <a:cs typeface="Arial"/>
              </a:rPr>
              <a:t>At least </a:t>
            </a:r>
            <a:r>
              <a:rPr lang="en-US" sz="2000" b="1">
                <a:latin typeface="Arial"/>
                <a:cs typeface="Arial"/>
              </a:rPr>
              <a:t>14 business days </a:t>
            </a:r>
            <a:r>
              <a:rPr lang="en-US" sz="2000">
                <a:latin typeface="Arial"/>
                <a:cs typeface="Arial"/>
              </a:rPr>
              <a:t>before the desired clinic date</a:t>
            </a:r>
          </a:p>
          <a:p>
            <a:r>
              <a:rPr lang="en-US" sz="2000">
                <a:latin typeface="Arial"/>
                <a:cs typeface="Arial"/>
              </a:rPr>
              <a:t>If a clinic request can be accommodated, an approval notification email will be sent to introduce the clinic requestor to the designated vaccination provider </a:t>
            </a:r>
            <a:endParaRPr lang="en-US" sz="2000">
              <a:latin typeface="Arial" panose="020B0604020202020204" pitchFamily="34" charset="0"/>
              <a:cs typeface="Arial" panose="020B0604020202020204" pitchFamily="34" charset="0"/>
            </a:endParaRPr>
          </a:p>
          <a:p>
            <a:r>
              <a:rPr lang="en-US" sz="2000">
                <a:latin typeface="Arial"/>
                <a:cs typeface="Arial"/>
              </a:rPr>
              <a:t>If you previously worked with a provider and enjoyed that experience, please note that in the request</a:t>
            </a:r>
          </a:p>
          <a:p>
            <a:r>
              <a:rPr lang="en-US" sz="2000">
                <a:latin typeface="Arial"/>
                <a:cs typeface="Arial"/>
              </a:rPr>
              <a:t>Once you are connected with a provider, they will provide consent forms and a scheduling platform. We encourage as much pre-registration as possible to streamline the process</a:t>
            </a:r>
          </a:p>
        </p:txBody>
      </p:sp>
    </p:spTree>
    <p:extLst>
      <p:ext uri="{BB962C8B-B14F-4D97-AF65-F5344CB8AC3E}">
        <p14:creationId xmlns:p14="http://schemas.microsoft.com/office/powerpoint/2010/main" val="2838759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a:solidFill>
                  <a:schemeClr val="bg1"/>
                </a:solidFill>
                <a:latin typeface="Segoe SemiBold" panose="020B0703040204020203" pitchFamily="34" charset="0"/>
                <a:cs typeface="Segoe SemiBold" panose="020B0703040204020203" pitchFamily="34" charset="0"/>
              </a:rPr>
              <a:t>03</a:t>
            </a:r>
            <a:endParaRPr lang="zh-CN" altLang="en-US" sz="6000">
              <a:solidFill>
                <a:schemeClr val="bg1"/>
              </a:solidFill>
              <a:latin typeface="Segoe SemiBold" panose="020B0703040204020203" pitchFamily="34" charset="0"/>
              <a:cs typeface="Segoe SemiBold" panose="020B0703040204020203" pitchFamily="34" charset="0"/>
            </a:endParaRPr>
          </a:p>
        </p:txBody>
      </p:sp>
      <p:sp>
        <p:nvSpPr>
          <p:cNvPr id="3" name="文本框 2" descr="Recap of Pooled Testing Program">
            <a:extLst>
              <a:ext uri="{FF2B5EF4-FFF2-40B4-BE49-F238E27FC236}">
                <a16:creationId xmlns:a16="http://schemas.microsoft.com/office/drawing/2014/main" id="{CD1339F8-8D02-41F1-BC13-8A7F7814425B}"/>
              </a:ext>
            </a:extLst>
          </p:cNvPr>
          <p:cNvSpPr txBox="1"/>
          <p:nvPr/>
        </p:nvSpPr>
        <p:spPr>
          <a:xfrm>
            <a:off x="2257426" y="1943100"/>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endParaRPr lang="zh-CN" altLang="en-US" sz="4000">
              <a:solidFill>
                <a:schemeClr val="accent1">
                  <a:lumMod val="50000"/>
                </a:schemeClr>
              </a:solidFill>
            </a:endParaRPr>
          </a:p>
        </p:txBody>
      </p:sp>
      <p:sp>
        <p:nvSpPr>
          <p:cNvPr id="5" name="Title 4">
            <a:extLst>
              <a:ext uri="{FF2B5EF4-FFF2-40B4-BE49-F238E27FC236}">
                <a16:creationId xmlns:a16="http://schemas.microsoft.com/office/drawing/2014/main" id="{9AD0AFD2-1B95-417A-8608-AD39EE5AF1E1}"/>
              </a:ext>
            </a:extLst>
          </p:cNvPr>
          <p:cNvSpPr>
            <a:spLocks noGrp="1"/>
          </p:cNvSpPr>
          <p:nvPr>
            <p:ph type="title" idx="4294967295"/>
          </p:nvPr>
        </p:nvSpPr>
        <p:spPr>
          <a:xfrm>
            <a:off x="2390776" y="2329211"/>
            <a:ext cx="8257032" cy="1325563"/>
          </a:xfrm>
        </p:spPr>
        <p:txBody>
          <a:bodyPr/>
          <a:lstStyle/>
          <a:p>
            <a:r>
              <a:rPr lang="en-US" altLang="zh-CN" sz="4000">
                <a:solidFill>
                  <a:schemeClr val="accent1">
                    <a:lumMod val="50000"/>
                  </a:schemeClr>
                </a:solidFill>
                <a:latin typeface="+mj-lt"/>
                <a:cs typeface="Arial"/>
              </a:rPr>
              <a:t>Contact tracing</a:t>
            </a:r>
            <a:endParaRPr lang="zh-CN" altLang="en-US" sz="4000">
              <a:solidFill>
                <a:schemeClr val="accent1">
                  <a:lumMod val="50000"/>
                </a:schemeClr>
              </a:solidFill>
              <a:latin typeface="+mj-lt"/>
              <a:cs typeface="Arial"/>
            </a:endParaRPr>
          </a:p>
        </p:txBody>
      </p:sp>
    </p:spTree>
    <p:extLst>
      <p:ext uri="{BB962C8B-B14F-4D97-AF65-F5344CB8AC3E}">
        <p14:creationId xmlns:p14="http://schemas.microsoft.com/office/powerpoint/2010/main" val="2809062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6F69EA1-58B4-4443-886E-6075610B84B4}"/>
              </a:ext>
            </a:extLst>
          </p:cNvPr>
          <p:cNvSpPr>
            <a:spLocks noGrp="1"/>
          </p:cNvSpPr>
          <p:nvPr>
            <p:ph type="sldNum" sz="quarter" idx="12"/>
          </p:nvPr>
        </p:nvSpPr>
        <p:spPr/>
        <p:txBody>
          <a:bodyPr/>
          <a:lstStyle/>
          <a:p>
            <a:fld id="{FF27229C-EC7B-4063-A33B-28A5E87E32ED}" type="slidenum">
              <a:rPr lang="zh-CN" altLang="en-US" smtClean="0"/>
              <a:pPr/>
              <a:t>2</a:t>
            </a:fld>
            <a:endParaRPr lang="zh-CN" altLang="en-US"/>
          </a:p>
        </p:txBody>
      </p:sp>
      <p:sp>
        <p:nvSpPr>
          <p:cNvPr id="8" name="Content Placeholder 7">
            <a:extLst>
              <a:ext uri="{FF2B5EF4-FFF2-40B4-BE49-F238E27FC236}">
                <a16:creationId xmlns:a16="http://schemas.microsoft.com/office/drawing/2014/main" id="{AFC8D810-9E23-48E7-AB20-A1927ACE830B}"/>
              </a:ext>
            </a:extLst>
          </p:cNvPr>
          <p:cNvSpPr>
            <a:spLocks noGrp="1"/>
          </p:cNvSpPr>
          <p:nvPr>
            <p:ph idx="13"/>
          </p:nvPr>
        </p:nvSpPr>
        <p:spPr>
          <a:xfrm>
            <a:off x="4153713" y="2341808"/>
            <a:ext cx="3241625" cy="3799267"/>
          </a:xfrm>
        </p:spPr>
        <p:txBody>
          <a:bodyPr/>
          <a:lstStyle/>
          <a:p>
            <a:r>
              <a:rPr lang="en-US" sz="2000" b="1"/>
              <a:t>Ross Wilson, </a:t>
            </a:r>
            <a:r>
              <a:rPr lang="en-US" sz="2000" i="1"/>
              <a:t>Executive Director</a:t>
            </a:r>
            <a:endParaRPr lang="en-US" sz="2000"/>
          </a:p>
          <a:p>
            <a:r>
              <a:rPr lang="en-US" sz="2000" b="1"/>
              <a:t>Eliza Novick, </a:t>
            </a:r>
            <a:r>
              <a:rPr lang="en-US" sz="2000" i="1"/>
              <a:t>Project Manager</a:t>
            </a:r>
          </a:p>
          <a:p>
            <a:r>
              <a:rPr lang="en-US" sz="2000" b="1"/>
              <a:t>Marisa Meldonian, </a:t>
            </a:r>
            <a:r>
              <a:rPr lang="en-US" sz="2000" i="1"/>
              <a:t>Associate Director</a:t>
            </a:r>
          </a:p>
          <a:p>
            <a:r>
              <a:rPr lang="en-US" sz="2000" b="1"/>
              <a:t>Lizzie Gordon, </a:t>
            </a:r>
            <a:r>
              <a:rPr lang="en-US" sz="2000" i="1"/>
              <a:t>Project Associate</a:t>
            </a:r>
            <a:endParaRPr lang="en-US" sz="2000" b="1"/>
          </a:p>
          <a:p>
            <a:endParaRPr lang="en-US" sz="2000" b="1"/>
          </a:p>
        </p:txBody>
      </p:sp>
      <p:sp>
        <p:nvSpPr>
          <p:cNvPr id="7" name="Text Placeholder 6">
            <a:extLst>
              <a:ext uri="{FF2B5EF4-FFF2-40B4-BE49-F238E27FC236}">
                <a16:creationId xmlns:a16="http://schemas.microsoft.com/office/drawing/2014/main" id="{35CC4292-3CA3-4037-A609-C6A3385B82BF}"/>
              </a:ext>
            </a:extLst>
          </p:cNvPr>
          <p:cNvSpPr>
            <a:spLocks noGrp="1"/>
          </p:cNvSpPr>
          <p:nvPr>
            <p:ph type="body" idx="1"/>
          </p:nvPr>
        </p:nvSpPr>
        <p:spPr>
          <a:xfrm>
            <a:off x="435430" y="1336504"/>
            <a:ext cx="3241626" cy="930041"/>
          </a:xfrm>
          <a:solidFill>
            <a:srgbClr val="D6791C"/>
          </a:solidFill>
        </p:spPr>
        <p:txBody>
          <a:bodyPr/>
          <a:lstStyle/>
          <a:p>
            <a:pPr algn="ctr"/>
            <a:r>
              <a:rPr lang="en-US" sz="2000"/>
              <a:t>Department of Elementary and Secondary Education</a:t>
            </a:r>
          </a:p>
        </p:txBody>
      </p:sp>
      <p:sp>
        <p:nvSpPr>
          <p:cNvPr id="9" name="Text Placeholder 8">
            <a:extLst>
              <a:ext uri="{FF2B5EF4-FFF2-40B4-BE49-F238E27FC236}">
                <a16:creationId xmlns:a16="http://schemas.microsoft.com/office/drawing/2014/main" id="{D9AB8DE8-621D-4AE2-9CCE-C8994C1D629D}"/>
              </a:ext>
            </a:extLst>
          </p:cNvPr>
          <p:cNvSpPr>
            <a:spLocks noGrp="1"/>
          </p:cNvSpPr>
          <p:nvPr>
            <p:ph type="body" idx="15"/>
          </p:nvPr>
        </p:nvSpPr>
        <p:spPr>
          <a:xfrm>
            <a:off x="4153712" y="1336505"/>
            <a:ext cx="3241626" cy="930040"/>
          </a:xfrm>
          <a:solidFill>
            <a:srgbClr val="D6791C"/>
          </a:solidFill>
        </p:spPr>
        <p:txBody>
          <a:bodyPr/>
          <a:lstStyle/>
          <a:p>
            <a:pPr algn="ctr"/>
            <a:r>
              <a:rPr lang="en-US" sz="2000">
                <a:latin typeface="Segoe UI Semibold"/>
                <a:cs typeface="Segoe UI Semibold"/>
              </a:rPr>
              <a:t>Shah Foundation</a:t>
            </a:r>
            <a:endParaRPr lang="en-US" sz="2000"/>
          </a:p>
        </p:txBody>
      </p:sp>
      <p:sp>
        <p:nvSpPr>
          <p:cNvPr id="2" name="Title 1">
            <a:extLst>
              <a:ext uri="{FF2B5EF4-FFF2-40B4-BE49-F238E27FC236}">
                <a16:creationId xmlns:a16="http://schemas.microsoft.com/office/drawing/2014/main" id="{583E9537-4F6A-46DB-AD72-657BE96D43DC}"/>
              </a:ext>
            </a:extLst>
          </p:cNvPr>
          <p:cNvSpPr>
            <a:spLocks noGrp="1"/>
          </p:cNvSpPr>
          <p:nvPr>
            <p:ph type="title"/>
          </p:nvPr>
        </p:nvSpPr>
        <p:spPr/>
        <p:txBody>
          <a:bodyPr/>
          <a:lstStyle/>
          <a:p>
            <a:r>
              <a:rPr lang="en-US" sz="3600">
                <a:latin typeface="+mj-lt"/>
                <a:cs typeface="Arial"/>
              </a:rPr>
              <a:t>Today’s Presentation</a:t>
            </a:r>
            <a:endParaRPr lang="en-US" sz="3600">
              <a:latin typeface="+mj-lt"/>
              <a:cs typeface="Arial" panose="020B0604020202020204" pitchFamily="34" charset="0"/>
            </a:endParaRPr>
          </a:p>
        </p:txBody>
      </p:sp>
      <p:sp>
        <p:nvSpPr>
          <p:cNvPr id="11" name="Content Placeholder 7">
            <a:extLst>
              <a:ext uri="{FF2B5EF4-FFF2-40B4-BE49-F238E27FC236}">
                <a16:creationId xmlns:a16="http://schemas.microsoft.com/office/drawing/2014/main" id="{AFC8D810-9E23-48E7-AB20-A1927ACE830B}"/>
              </a:ext>
            </a:extLst>
          </p:cNvPr>
          <p:cNvSpPr txBox="1">
            <a:spLocks/>
          </p:cNvSpPr>
          <p:nvPr/>
        </p:nvSpPr>
        <p:spPr>
          <a:xfrm>
            <a:off x="435430" y="2341808"/>
            <a:ext cx="3309720" cy="379926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28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4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000" kern="1200">
                <a:solidFill>
                  <a:schemeClr val="accent1">
                    <a:lumMod val="50000"/>
                  </a:schemeClr>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1800" kern="1200">
                <a:solidFill>
                  <a:schemeClr val="accent1">
                    <a:lumMod val="50000"/>
                  </a:schemeClr>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18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a:t>Russell Johnston, </a:t>
            </a:r>
            <a:r>
              <a:rPr lang="en-US" sz="2000" i="1"/>
              <a:t>Deputy Commissioner</a:t>
            </a:r>
            <a:endParaRPr lang="en-US" sz="2000" b="1" i="1"/>
          </a:p>
          <a:p>
            <a:r>
              <a:rPr lang="en-US" sz="2000" b="1"/>
              <a:t>Lauren Woo, </a:t>
            </a:r>
            <a:r>
              <a:rPr lang="en-US" sz="2000" i="1"/>
              <a:t>Strategic Transformation Director</a:t>
            </a:r>
            <a:endParaRPr lang="en-US" sz="2000" b="1" i="1"/>
          </a:p>
        </p:txBody>
      </p:sp>
      <p:sp>
        <p:nvSpPr>
          <p:cNvPr id="12" name="Content Placeholder 7">
            <a:extLst>
              <a:ext uri="{FF2B5EF4-FFF2-40B4-BE49-F238E27FC236}">
                <a16:creationId xmlns:a16="http://schemas.microsoft.com/office/drawing/2014/main" id="{BB5999E9-A828-49C9-907F-0EA7159F9A74}"/>
              </a:ext>
            </a:extLst>
          </p:cNvPr>
          <p:cNvSpPr txBox="1">
            <a:spLocks/>
          </p:cNvSpPr>
          <p:nvPr/>
        </p:nvSpPr>
        <p:spPr>
          <a:xfrm>
            <a:off x="7871996" y="2341808"/>
            <a:ext cx="3241625" cy="379926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28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4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000" kern="1200">
                <a:solidFill>
                  <a:schemeClr val="accent1">
                    <a:lumMod val="50000"/>
                  </a:schemeClr>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1800" kern="1200">
                <a:solidFill>
                  <a:schemeClr val="accent1">
                    <a:lumMod val="50000"/>
                  </a:schemeClr>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18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a:t>Jeremiah Hay, </a:t>
            </a:r>
            <a:r>
              <a:rPr lang="en-US" sz="2000" i="1"/>
              <a:t>Deputy Strategy Director, COVID-19 Command Center</a:t>
            </a:r>
          </a:p>
          <a:p>
            <a:r>
              <a:rPr lang="en-US" sz="2000" b="1"/>
              <a:t>Sean Burpoe</a:t>
            </a:r>
            <a:r>
              <a:rPr lang="en-US" sz="2000"/>
              <a:t>, </a:t>
            </a:r>
            <a:r>
              <a:rPr lang="en-US" sz="2000" i="1"/>
              <a:t>Strategy</a:t>
            </a:r>
            <a:r>
              <a:rPr lang="en-US" sz="2000"/>
              <a:t> </a:t>
            </a:r>
            <a:r>
              <a:rPr lang="en-US" sz="2000" i="1"/>
              <a:t>Manager, COVID-19 Command Center</a:t>
            </a:r>
          </a:p>
          <a:p>
            <a:r>
              <a:rPr lang="en-US" sz="2000" b="1"/>
              <a:t>Amar Parikh,</a:t>
            </a:r>
            <a:r>
              <a:rPr lang="en-US" sz="2000" i="1"/>
              <a:t> Strategy Analyst, COVID-19 Command Center</a:t>
            </a:r>
            <a:endParaRPr lang="en-US" sz="2000"/>
          </a:p>
          <a:p>
            <a:pPr marL="0" indent="0">
              <a:buNone/>
            </a:pPr>
            <a:endParaRPr lang="en-US" sz="2000" i="1"/>
          </a:p>
        </p:txBody>
      </p:sp>
      <p:sp>
        <p:nvSpPr>
          <p:cNvPr id="13" name="Text Placeholder 8">
            <a:extLst>
              <a:ext uri="{FF2B5EF4-FFF2-40B4-BE49-F238E27FC236}">
                <a16:creationId xmlns:a16="http://schemas.microsoft.com/office/drawing/2014/main" id="{F60C4F73-E6AA-4767-8E39-1DB9EBEB6A15}"/>
              </a:ext>
            </a:extLst>
          </p:cNvPr>
          <p:cNvSpPr txBox="1">
            <a:spLocks/>
          </p:cNvSpPr>
          <p:nvPr/>
        </p:nvSpPr>
        <p:spPr>
          <a:xfrm>
            <a:off x="7871994" y="1336505"/>
            <a:ext cx="3241626" cy="930039"/>
          </a:xfrm>
          <a:prstGeom prst="rect">
            <a:avLst/>
          </a:prstGeom>
          <a:solidFill>
            <a:srgbClr val="D6791C"/>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Clr>
                <a:srgbClr val="E38526"/>
              </a:buClr>
              <a:buFont typeface="Arial" panose="020B0604020202020204" pitchFamily="34" charset="0"/>
              <a:buNone/>
              <a:defRPr sz="2800" b="1" kern="1200" baseline="0">
                <a:solidFill>
                  <a:schemeClr val="bg1"/>
                </a:solidFill>
                <a:latin typeface="Segoe UI Semibold" panose="020B0702040204020203" pitchFamily="34" charset="0"/>
                <a:ea typeface="+mn-ea"/>
                <a:cs typeface="Segoe UI Semibold" panose="020B0702040204020203" pitchFamily="34" charset="0"/>
              </a:defRPr>
            </a:lvl1pPr>
            <a:lvl2pPr marL="457200" indent="0" algn="l" defTabSz="914400" rtl="0" eaLnBrk="1" latinLnBrk="0" hangingPunct="1">
              <a:lnSpc>
                <a:spcPct val="90000"/>
              </a:lnSpc>
              <a:spcBef>
                <a:spcPts val="500"/>
              </a:spcBef>
              <a:buClr>
                <a:srgbClr val="E38526"/>
              </a:buClr>
              <a:buFont typeface="Courier New" panose="02070309020205020404" pitchFamily="49" charset="0"/>
              <a:buNone/>
              <a:defRPr sz="2000" b="1" kern="1200">
                <a:solidFill>
                  <a:schemeClr val="accent1">
                    <a:lumMod val="50000"/>
                  </a:schemeClr>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90000"/>
              </a:lnSpc>
              <a:spcBef>
                <a:spcPts val="500"/>
              </a:spcBef>
              <a:buClr>
                <a:srgbClr val="E38526"/>
              </a:buClr>
              <a:buFont typeface="Wingdings" panose="05000000000000000000" pitchFamily="2" charset="2"/>
              <a:buNone/>
              <a:defRPr sz="1800" b="1" kern="1200">
                <a:solidFill>
                  <a:schemeClr val="accent1">
                    <a:lumMod val="50000"/>
                  </a:schemeClr>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90000"/>
              </a:lnSpc>
              <a:spcBef>
                <a:spcPts val="500"/>
              </a:spcBef>
              <a:buClr>
                <a:srgbClr val="E38526"/>
              </a:buClr>
              <a:buFont typeface="Wingdings" panose="05000000000000000000" pitchFamily="2" charset="2"/>
              <a:buNone/>
              <a:defRPr sz="1600" b="1" kern="1200">
                <a:solidFill>
                  <a:schemeClr val="accent1">
                    <a:lumMod val="50000"/>
                  </a:schemeClr>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90000"/>
              </a:lnSpc>
              <a:spcBef>
                <a:spcPts val="500"/>
              </a:spcBef>
              <a:buClr>
                <a:srgbClr val="E38526"/>
              </a:buClr>
              <a:buFont typeface="Wingdings" panose="05000000000000000000" pitchFamily="2" charset="2"/>
              <a:buNone/>
              <a:defRPr sz="1600" b="1" kern="1200">
                <a:solidFill>
                  <a:schemeClr val="accent1">
                    <a:lumMod val="50000"/>
                  </a:schemeClr>
                </a:solidFill>
                <a:latin typeface="Segoe UI" panose="020B0502040204020203" pitchFamily="34" charset="0"/>
                <a:ea typeface="+mn-ea"/>
                <a:cs typeface="Segoe UI" panose="020B0502040204020203"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2000">
                <a:latin typeface="Segoe UI Semibold"/>
                <a:cs typeface="Segoe UI Semibold"/>
              </a:rPr>
              <a:t>COVID-19 Command Center</a:t>
            </a:r>
            <a:endParaRPr lang="en-US" sz="2000"/>
          </a:p>
        </p:txBody>
      </p:sp>
    </p:spTree>
    <p:extLst>
      <p:ext uri="{BB962C8B-B14F-4D97-AF65-F5344CB8AC3E}">
        <p14:creationId xmlns:p14="http://schemas.microsoft.com/office/powerpoint/2010/main" val="2072273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D15DD-4B49-4310-88FC-E302E00E8DD1}"/>
              </a:ext>
            </a:extLst>
          </p:cNvPr>
          <p:cNvSpPr>
            <a:spLocks noGrp="1"/>
          </p:cNvSpPr>
          <p:nvPr>
            <p:ph type="title"/>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000" b="1" kern="1200" baseline="0" dirty="0">
                <a:solidFill>
                  <a:schemeClr val="bg1"/>
                </a:solidFill>
                <a:effectLst/>
                <a:latin typeface="Segoe UI Semibold" panose="020B0702040204020203" pitchFamily="34" charset="0"/>
                <a:ea typeface="+mj-ea"/>
                <a:cs typeface="Segoe UI Semibold" panose="020B0702040204020203" pitchFamily="34" charset="0"/>
              </a:rPr>
              <a:t>Larry Madoff, MD</a:t>
            </a:r>
            <a:endParaRPr lang="en-US" dirty="0">
              <a:effectLst/>
            </a:endParaRPr>
          </a:p>
        </p:txBody>
      </p:sp>
      <p:sp>
        <p:nvSpPr>
          <p:cNvPr id="3" name="Content Placeholder 2">
            <a:extLst>
              <a:ext uri="{FF2B5EF4-FFF2-40B4-BE49-F238E27FC236}">
                <a16:creationId xmlns:a16="http://schemas.microsoft.com/office/drawing/2014/main" id="{CB66875E-C05C-4E80-86B8-FD6BED0EF86F}"/>
              </a:ext>
            </a:extLst>
          </p:cNvPr>
          <p:cNvSpPr>
            <a:spLocks noGrp="1"/>
          </p:cNvSpPr>
          <p:nvPr>
            <p:ph idx="1"/>
          </p:nvPr>
        </p:nvSpPr>
        <p:spPr>
          <a:xfrm>
            <a:off x="0" y="0"/>
            <a:ext cx="12192000" cy="6858000"/>
          </a:xfrm>
          <a:solidFill>
            <a:schemeClr val="bg1">
              <a:lumMod val="95000"/>
            </a:schemeClr>
          </a:solidFill>
          <a:ln>
            <a:noFill/>
          </a:ln>
        </p:spPr>
        <p:txBody>
          <a:bodyPr lIns="0" tIns="0" rIns="0" bIns="0" anchor="ctr" anchorCtr="0"/>
          <a:lstStyle/>
          <a:p>
            <a:pPr marL="0" indent="0" algn="ctr">
              <a:buNone/>
            </a:pPr>
            <a:r>
              <a:rPr lang="en-US" b="1" dirty="0"/>
              <a:t>Larry Madoff, MD</a:t>
            </a:r>
          </a:p>
          <a:p>
            <a:pPr marL="0" indent="0" algn="ctr">
              <a:buNone/>
            </a:pPr>
            <a:r>
              <a:rPr lang="en-US" i="1" dirty="0"/>
              <a:t>Medical Director</a:t>
            </a:r>
          </a:p>
          <a:p>
            <a:pPr marL="0" indent="0" algn="ctr">
              <a:buNone/>
            </a:pPr>
            <a:r>
              <a:rPr lang="en-US" i="1" dirty="0"/>
              <a:t>Bureau of Infectious Disease and Laboratory Sciences </a:t>
            </a:r>
          </a:p>
          <a:p>
            <a:pPr marL="0" indent="0" algn="ctr">
              <a:buNone/>
            </a:pPr>
            <a:r>
              <a:rPr lang="en-US" i="1" dirty="0"/>
              <a:t>Massachusetts Department of Public Health</a:t>
            </a:r>
          </a:p>
        </p:txBody>
      </p:sp>
    </p:spTree>
    <p:extLst>
      <p:ext uri="{BB962C8B-B14F-4D97-AF65-F5344CB8AC3E}">
        <p14:creationId xmlns:p14="http://schemas.microsoft.com/office/powerpoint/2010/main" val="1921846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C19DB-B0D0-4945-B21D-A6C1585DC3FE}"/>
              </a:ext>
            </a:extLst>
          </p:cNvPr>
          <p:cNvSpPr>
            <a:spLocks noGrp="1"/>
          </p:cNvSpPr>
          <p:nvPr>
            <p:ph type="title"/>
          </p:nvPr>
        </p:nvSpPr>
        <p:spPr/>
        <p:txBody>
          <a:bodyPr/>
          <a:lstStyle/>
          <a:p>
            <a:r>
              <a:rPr lang="en-US" dirty="0"/>
              <a:t>Reminders and tips for contact tracing</a:t>
            </a:r>
            <a:endParaRPr lang="en-US"/>
          </a:p>
        </p:txBody>
      </p:sp>
      <p:sp>
        <p:nvSpPr>
          <p:cNvPr id="3" name="Content Placeholder 2">
            <a:extLst>
              <a:ext uri="{FF2B5EF4-FFF2-40B4-BE49-F238E27FC236}">
                <a16:creationId xmlns:a16="http://schemas.microsoft.com/office/drawing/2014/main" id="{76EEE082-2161-42DE-A5A8-FD4111A3B755}"/>
              </a:ext>
            </a:extLst>
          </p:cNvPr>
          <p:cNvSpPr>
            <a:spLocks noGrp="1"/>
          </p:cNvSpPr>
          <p:nvPr>
            <p:ph idx="1"/>
          </p:nvPr>
        </p:nvSpPr>
        <p:spPr>
          <a:xfrm>
            <a:off x="567743" y="1149123"/>
            <a:ext cx="11370972" cy="5049746"/>
          </a:xfrm>
        </p:spPr>
        <p:txBody>
          <a:bodyPr/>
          <a:lstStyle/>
          <a:p>
            <a:r>
              <a:rPr lang="en-US" sz="2400" b="1" dirty="0"/>
              <a:t>Reminder: any positive test should prompt isolation and contact tracing</a:t>
            </a:r>
          </a:p>
          <a:p>
            <a:pPr lvl="1"/>
            <a:r>
              <a:rPr lang="en-US" sz="2000" dirty="0"/>
              <a:t>Only need to quarantine those not fully vaccinated</a:t>
            </a:r>
          </a:p>
          <a:p>
            <a:pPr lvl="1"/>
            <a:r>
              <a:rPr lang="en-US" sz="2000" dirty="0"/>
              <a:t>Quarantining and testing in the school setting may be required when individuals are within 3 ft distance of an individual that tested positive for greater than 15 minutes when masked.</a:t>
            </a:r>
          </a:p>
          <a:p>
            <a:pPr lvl="2"/>
            <a:r>
              <a:rPr lang="en-US" sz="1800" dirty="0"/>
              <a:t>When a student is not masked, this may extend to those within 3-6 feet of distance. </a:t>
            </a:r>
          </a:p>
          <a:p>
            <a:pPr lvl="1"/>
            <a:r>
              <a:rPr lang="en-US" sz="2000" dirty="0"/>
              <a:t>In schools, individuals must either quarantine or test-and-stay (which is a modified quarantine)</a:t>
            </a:r>
          </a:p>
          <a:p>
            <a:r>
              <a:rPr lang="en-US" sz="2400" b="1" dirty="0"/>
              <a:t>Tips for conducting contact tracing</a:t>
            </a:r>
          </a:p>
          <a:p>
            <a:pPr lvl="1"/>
            <a:r>
              <a:rPr lang="en-US" sz="2000" dirty="0"/>
              <a:t>Consider </a:t>
            </a:r>
            <a:r>
              <a:rPr lang="en-US" sz="2000" b="1" dirty="0"/>
              <a:t>general notification for awareness to classrooms </a:t>
            </a:r>
            <a:r>
              <a:rPr lang="en-US" sz="2000" dirty="0"/>
              <a:t>when not a close contact to decrease anxiety relating to cases</a:t>
            </a:r>
          </a:p>
          <a:p>
            <a:pPr lvl="1"/>
            <a:r>
              <a:rPr lang="en-US" sz="2000" dirty="0"/>
              <a:t>Contact tracing </a:t>
            </a:r>
            <a:r>
              <a:rPr lang="en-US" sz="2000" b="1" dirty="0"/>
              <a:t>can be performed by non-clinical personnel – it does not need to be conducted by a healthcare professional </a:t>
            </a:r>
          </a:p>
          <a:p>
            <a:pPr lvl="1"/>
            <a:r>
              <a:rPr lang="en-US" sz="2000" b="1" dirty="0"/>
              <a:t>School staff only needs to conduct contact tracing for </a:t>
            </a:r>
            <a:r>
              <a:rPr lang="en-US" sz="2000" b="1" u="sng" dirty="0"/>
              <a:t>school close contacts</a:t>
            </a:r>
            <a:r>
              <a:rPr lang="en-US" sz="2000" b="1" dirty="0"/>
              <a:t>. </a:t>
            </a:r>
            <a:r>
              <a:rPr lang="en-US" sz="2000" dirty="0"/>
              <a:t>Household and non-school contact tracing is the responsibility of the LBOH</a:t>
            </a:r>
          </a:p>
          <a:p>
            <a:pPr lvl="1"/>
            <a:r>
              <a:rPr lang="en-US" sz="2000" dirty="0"/>
              <a:t>As always, </a:t>
            </a:r>
            <a:r>
              <a:rPr lang="en-US" sz="2000" b="1" i="1" dirty="0"/>
              <a:t>emphasize staying home and testing if symptomatic</a:t>
            </a:r>
          </a:p>
          <a:p>
            <a:endParaRPr lang="en-US" sz="2400" dirty="0"/>
          </a:p>
        </p:txBody>
      </p:sp>
    </p:spTree>
    <p:extLst>
      <p:ext uri="{BB962C8B-B14F-4D97-AF65-F5344CB8AC3E}">
        <p14:creationId xmlns:p14="http://schemas.microsoft.com/office/powerpoint/2010/main" val="3426852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a:solidFill>
                  <a:schemeClr val="bg1"/>
                </a:solidFill>
                <a:latin typeface="Segoe SemiBold" panose="020B0703040204020203" pitchFamily="34" charset="0"/>
                <a:cs typeface="Segoe SemiBold" panose="020B0703040204020203" pitchFamily="34" charset="0"/>
              </a:rPr>
              <a:t>04</a:t>
            </a:r>
          </a:p>
        </p:txBody>
      </p:sp>
      <p:sp>
        <p:nvSpPr>
          <p:cNvPr id="3" name="文本框 2" descr="Recap of Pooled Testing Program">
            <a:extLst>
              <a:ext uri="{FF2B5EF4-FFF2-40B4-BE49-F238E27FC236}">
                <a16:creationId xmlns:a16="http://schemas.microsoft.com/office/drawing/2014/main" id="{CD1339F8-8D02-41F1-BC13-8A7F7814425B}"/>
              </a:ext>
            </a:extLst>
          </p:cNvPr>
          <p:cNvSpPr txBox="1"/>
          <p:nvPr/>
        </p:nvSpPr>
        <p:spPr>
          <a:xfrm>
            <a:off x="2257426" y="1943100"/>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endParaRPr lang="zh-CN" altLang="en-US" sz="4000">
              <a:solidFill>
                <a:schemeClr val="accent1">
                  <a:lumMod val="50000"/>
                </a:schemeClr>
              </a:solidFill>
            </a:endParaRPr>
          </a:p>
        </p:txBody>
      </p:sp>
      <p:sp>
        <p:nvSpPr>
          <p:cNvPr id="5" name="Title 4">
            <a:extLst>
              <a:ext uri="{FF2B5EF4-FFF2-40B4-BE49-F238E27FC236}">
                <a16:creationId xmlns:a16="http://schemas.microsoft.com/office/drawing/2014/main" id="{9AD0AFD2-1B95-417A-8608-AD39EE5AF1E1}"/>
              </a:ext>
            </a:extLst>
          </p:cNvPr>
          <p:cNvSpPr>
            <a:spLocks noGrp="1"/>
          </p:cNvSpPr>
          <p:nvPr>
            <p:ph type="title" idx="4294967295"/>
          </p:nvPr>
        </p:nvSpPr>
        <p:spPr>
          <a:xfrm>
            <a:off x="2390776" y="2329211"/>
            <a:ext cx="8257032" cy="1325563"/>
          </a:xfrm>
        </p:spPr>
        <p:txBody>
          <a:bodyPr/>
          <a:lstStyle/>
          <a:p>
            <a:r>
              <a:rPr lang="en-US" altLang="zh-CN" sz="4000">
                <a:solidFill>
                  <a:schemeClr val="accent1">
                    <a:lumMod val="50000"/>
                  </a:schemeClr>
                </a:solidFill>
                <a:latin typeface="+mj-lt"/>
                <a:cs typeface="Arial" panose="020B0604020202020204" pitchFamily="34" charset="0"/>
              </a:rPr>
              <a:t>Shah Family Foundation resources</a:t>
            </a:r>
          </a:p>
        </p:txBody>
      </p:sp>
    </p:spTree>
    <p:extLst>
      <p:ext uri="{BB962C8B-B14F-4D97-AF65-F5344CB8AC3E}">
        <p14:creationId xmlns:p14="http://schemas.microsoft.com/office/powerpoint/2010/main" val="3690988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title"/>
          </p:nvPr>
        </p:nvSpPr>
        <p:spPr>
          <a:xfrm>
            <a:off x="567743" y="288925"/>
            <a:ext cx="11370972" cy="67990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000"/>
              <a:buFont typeface="Quattrocento Sans"/>
              <a:buNone/>
            </a:pPr>
            <a:r>
              <a:rPr lang="en-US" b="1" dirty="0"/>
              <a:t>Software Platform Cheat Sheet</a:t>
            </a:r>
            <a:endParaRPr dirty="0"/>
          </a:p>
        </p:txBody>
      </p:sp>
      <p:sp>
        <p:nvSpPr>
          <p:cNvPr id="85" name="Google Shape;85;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endParaRPr/>
          </a:p>
        </p:txBody>
      </p:sp>
      <p:graphicFrame>
        <p:nvGraphicFramePr>
          <p:cNvPr id="86" name="Google Shape;86;p1"/>
          <p:cNvGraphicFramePr/>
          <p:nvPr>
            <p:extLst>
              <p:ext uri="{D42A27DB-BD31-4B8C-83A1-F6EECF244321}">
                <p14:modId xmlns:p14="http://schemas.microsoft.com/office/powerpoint/2010/main" val="4198247686"/>
              </p:ext>
            </p:extLst>
          </p:nvPr>
        </p:nvGraphicFramePr>
        <p:xfrm>
          <a:off x="449600" y="1281600"/>
          <a:ext cx="11489100" cy="3682376"/>
        </p:xfrm>
        <a:graphic>
          <a:graphicData uri="http://schemas.openxmlformats.org/drawingml/2006/table">
            <a:tbl>
              <a:tblPr firstRow="1">
                <a:noFill/>
              </a:tblPr>
              <a:tblGrid>
                <a:gridCol w="2233175">
                  <a:extLst>
                    <a:ext uri="{9D8B030D-6E8A-4147-A177-3AD203B41FA5}">
                      <a16:colId xmlns:a16="http://schemas.microsoft.com/office/drawing/2014/main" val="20000"/>
                    </a:ext>
                  </a:extLst>
                </a:gridCol>
                <a:gridCol w="3890650">
                  <a:extLst>
                    <a:ext uri="{9D8B030D-6E8A-4147-A177-3AD203B41FA5}">
                      <a16:colId xmlns:a16="http://schemas.microsoft.com/office/drawing/2014/main" val="20001"/>
                    </a:ext>
                  </a:extLst>
                </a:gridCol>
                <a:gridCol w="5365275">
                  <a:extLst>
                    <a:ext uri="{9D8B030D-6E8A-4147-A177-3AD203B41FA5}">
                      <a16:colId xmlns:a16="http://schemas.microsoft.com/office/drawing/2014/main" val="20002"/>
                    </a:ext>
                  </a:extLst>
                </a:gridCol>
              </a:tblGrid>
              <a:tr h="266676">
                <a:tc>
                  <a:txBody>
                    <a:bodyPr/>
                    <a:lstStyle/>
                    <a:p>
                      <a:pPr marL="0" lvl="0" indent="0" algn="l" rtl="0">
                        <a:spcBef>
                          <a:spcPts val="0"/>
                        </a:spcBef>
                        <a:spcAft>
                          <a:spcPts val="0"/>
                        </a:spcAft>
                        <a:buNone/>
                      </a:pPr>
                      <a:r>
                        <a:rPr lang="en-US" sz="1600" b="1">
                          <a:solidFill>
                            <a:schemeClr val="lt1"/>
                          </a:solidFill>
                        </a:rPr>
                        <a:t>Platform</a:t>
                      </a:r>
                      <a:endParaRPr sz="1600" b="1">
                        <a:solidFill>
                          <a:schemeClr val="lt1"/>
                        </a:solidFill>
                      </a:endParaRPr>
                    </a:p>
                  </a:txBody>
                  <a:tcPr marL="91425" marR="91425" marT="91425" marB="91425">
                    <a:lnL w="9525" cap="flat" cmpd="sng">
                      <a:solidFill>
                        <a:srgbClr val="8A8FA0"/>
                      </a:solidFill>
                      <a:prstDash val="solid"/>
                      <a:round/>
                      <a:headEnd type="none" w="sm" len="sm"/>
                      <a:tailEnd type="none" w="sm" len="sm"/>
                    </a:lnL>
                    <a:lnR w="9525" cap="flat" cmpd="sng">
                      <a:solidFill>
                        <a:srgbClr val="8A8FA0"/>
                      </a:solidFill>
                      <a:prstDash val="solid"/>
                      <a:round/>
                      <a:headEnd type="none" w="sm" len="sm"/>
                      <a:tailEnd type="none" w="sm" len="sm"/>
                    </a:lnR>
                    <a:lnT w="9525" cap="flat" cmpd="sng">
                      <a:solidFill>
                        <a:srgbClr val="8A8FA0"/>
                      </a:solidFill>
                      <a:prstDash val="solid"/>
                      <a:round/>
                      <a:headEnd type="none" w="sm" len="sm"/>
                      <a:tailEnd type="none" w="sm" len="sm"/>
                    </a:lnT>
                    <a:lnB w="9525" cap="flat" cmpd="sng">
                      <a:solidFill>
                        <a:srgbClr val="8A8FA0"/>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r>
                        <a:rPr lang="en-US" sz="1600" b="1">
                          <a:solidFill>
                            <a:schemeClr val="lt1"/>
                          </a:solidFill>
                        </a:rPr>
                        <a:t>What It’s Used For</a:t>
                      </a:r>
                      <a:endParaRPr sz="1600" b="1">
                        <a:solidFill>
                          <a:schemeClr val="lt1"/>
                        </a:solidFill>
                      </a:endParaRPr>
                    </a:p>
                  </a:txBody>
                  <a:tcPr marL="91425" marR="91425" marT="91425" marB="91425">
                    <a:lnL w="9525" cap="flat" cmpd="sng">
                      <a:solidFill>
                        <a:srgbClr val="8A8FA0"/>
                      </a:solidFill>
                      <a:prstDash val="solid"/>
                      <a:round/>
                      <a:headEnd type="none" w="sm" len="sm"/>
                      <a:tailEnd type="none" w="sm" len="sm"/>
                    </a:lnL>
                    <a:lnR w="9525" cap="flat" cmpd="sng">
                      <a:solidFill>
                        <a:srgbClr val="8A8FA0"/>
                      </a:solidFill>
                      <a:prstDash val="solid"/>
                      <a:round/>
                      <a:headEnd type="none" w="sm" len="sm"/>
                      <a:tailEnd type="none" w="sm" len="sm"/>
                    </a:lnR>
                    <a:lnT w="9525" cap="flat" cmpd="sng">
                      <a:solidFill>
                        <a:srgbClr val="8A8FA0"/>
                      </a:solidFill>
                      <a:prstDash val="solid"/>
                      <a:round/>
                      <a:headEnd type="none" w="sm" len="sm"/>
                      <a:tailEnd type="none" w="sm" len="sm"/>
                    </a:lnT>
                    <a:lnB w="9525" cap="flat" cmpd="sng">
                      <a:solidFill>
                        <a:srgbClr val="8A8FA0"/>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r>
                        <a:rPr lang="en-US" sz="1600" b="1">
                          <a:solidFill>
                            <a:schemeClr val="lt1"/>
                          </a:solidFill>
                        </a:rPr>
                        <a:t>Link</a:t>
                      </a:r>
                      <a:endParaRPr sz="1600" b="1">
                        <a:solidFill>
                          <a:schemeClr val="lt1"/>
                        </a:solidFill>
                      </a:endParaRPr>
                    </a:p>
                  </a:txBody>
                  <a:tcPr marL="91425" marR="91425" marT="91425" marB="91425">
                    <a:lnL w="9525" cap="flat" cmpd="sng">
                      <a:solidFill>
                        <a:srgbClr val="8A8FA0"/>
                      </a:solidFill>
                      <a:prstDash val="solid"/>
                      <a:round/>
                      <a:headEnd type="none" w="sm" len="sm"/>
                      <a:tailEnd type="none" w="sm" len="sm"/>
                    </a:lnL>
                    <a:lnR w="9525" cap="flat" cmpd="sng">
                      <a:solidFill>
                        <a:srgbClr val="8A8FA0"/>
                      </a:solidFill>
                      <a:prstDash val="solid"/>
                      <a:round/>
                      <a:headEnd type="none" w="sm" len="sm"/>
                      <a:tailEnd type="none" w="sm" len="sm"/>
                    </a:lnR>
                    <a:lnT w="9525" cap="flat" cmpd="sng">
                      <a:solidFill>
                        <a:srgbClr val="8A8FA0"/>
                      </a:solidFill>
                      <a:prstDash val="solid"/>
                      <a:round/>
                      <a:headEnd type="none" w="sm" len="sm"/>
                      <a:tailEnd type="none" w="sm" len="sm"/>
                    </a:lnT>
                    <a:lnB w="9525" cap="flat" cmpd="sng">
                      <a:solidFill>
                        <a:srgbClr val="8A8FA0"/>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r h="524476">
                <a:tc>
                  <a:txBody>
                    <a:bodyPr/>
                    <a:lstStyle/>
                    <a:p>
                      <a:pPr marL="0" lvl="0" indent="0" algn="l" rtl="0">
                        <a:spcBef>
                          <a:spcPts val="0"/>
                        </a:spcBef>
                        <a:spcAft>
                          <a:spcPts val="0"/>
                        </a:spcAft>
                        <a:buNone/>
                      </a:pPr>
                      <a:r>
                        <a:rPr lang="en-US" sz="1600" b="1"/>
                        <a:t>CIC Electronic Consent</a:t>
                      </a:r>
                      <a:endParaRPr sz="1600" b="1"/>
                    </a:p>
                  </a:txBody>
                  <a:tcPr marL="91425" marR="91425" marT="91425" marB="91425">
                    <a:lnT w="9525" cap="flat" cmpd="sng">
                      <a:solidFill>
                        <a:srgbClr val="8A8FA0"/>
                      </a:solidFill>
                      <a:prstDash val="solid"/>
                      <a:round/>
                      <a:headEnd type="none" w="sm" len="sm"/>
                      <a:tailEnd type="none" w="sm" len="sm"/>
                    </a:lnT>
                  </a:tcPr>
                </a:tc>
                <a:tc>
                  <a:txBody>
                    <a:bodyPr/>
                    <a:lstStyle/>
                    <a:p>
                      <a:pPr marL="0" lvl="0" indent="0" algn="l" rtl="0">
                        <a:spcBef>
                          <a:spcPts val="0"/>
                        </a:spcBef>
                        <a:spcAft>
                          <a:spcPts val="0"/>
                        </a:spcAft>
                        <a:buNone/>
                      </a:pPr>
                      <a:r>
                        <a:rPr lang="en-US" sz="1600"/>
                        <a:t>Consent Forms, Logging Paper Forms</a:t>
                      </a:r>
                      <a:endParaRPr sz="1600"/>
                    </a:p>
                  </a:txBody>
                  <a:tcPr marL="91425" marR="91425" marT="91425" marB="91425">
                    <a:lnT w="9525" cap="flat" cmpd="sng">
                      <a:solidFill>
                        <a:srgbClr val="8A8FA0"/>
                      </a:solidFill>
                      <a:prstDash val="solid"/>
                      <a:round/>
                      <a:headEnd type="none" w="sm" len="sm"/>
                      <a:tailEnd type="none" w="sm" len="sm"/>
                    </a:lnT>
                  </a:tcPr>
                </a:tc>
                <a:tc>
                  <a:txBody>
                    <a:bodyPr/>
                    <a:lstStyle/>
                    <a:p>
                      <a:pPr marL="0" lvl="0" indent="0" algn="l" rtl="0">
                        <a:lnSpc>
                          <a:spcPct val="135000"/>
                        </a:lnSpc>
                        <a:spcBef>
                          <a:spcPts val="0"/>
                        </a:spcBef>
                        <a:spcAft>
                          <a:spcPts val="0"/>
                        </a:spcAft>
                        <a:buNone/>
                      </a:pPr>
                      <a:r>
                        <a:rPr lang="en-US" sz="1600" u="sng">
                          <a:solidFill>
                            <a:schemeClr val="accent4"/>
                          </a:solidFill>
                          <a:hlinkClick r:id="rId3">
                            <a:extLst>
                              <a:ext uri="{A12FA001-AC4F-418D-AE19-62706E023703}">
                                <ahyp:hlinkClr xmlns:ahyp="http://schemas.microsoft.com/office/drawing/2018/hyperlinkcolor" val="tx"/>
                              </a:ext>
                            </a:extLst>
                          </a:hlinkClick>
                        </a:rPr>
                        <a:t>https://www.cic-health.com/consent/ma</a:t>
                      </a:r>
                      <a:endParaRPr sz="1600"/>
                    </a:p>
                    <a:p>
                      <a:pPr marL="0" lvl="0" indent="0" algn="l" rtl="0">
                        <a:lnSpc>
                          <a:spcPct val="135000"/>
                        </a:lnSpc>
                        <a:spcBef>
                          <a:spcPts val="0"/>
                        </a:spcBef>
                        <a:spcAft>
                          <a:spcPts val="0"/>
                        </a:spcAft>
                        <a:buNone/>
                      </a:pPr>
                      <a:r>
                        <a:rPr lang="en-US" sz="1400" i="1">
                          <a:solidFill>
                            <a:srgbClr val="8A8FA0"/>
                          </a:solidFill>
                        </a:rPr>
                        <a:t>*each district/school can send an individualized link</a:t>
                      </a:r>
                      <a:endParaRPr sz="1400" i="1">
                        <a:solidFill>
                          <a:srgbClr val="8A8FA0"/>
                        </a:solidFill>
                      </a:endParaRPr>
                    </a:p>
                  </a:txBody>
                  <a:tcPr marL="91425" marR="91425" marT="91425" marB="91425">
                    <a:lnT w="9525" cap="flat" cmpd="sng">
                      <a:solidFill>
                        <a:srgbClr val="8A8FA0"/>
                      </a:solidFill>
                      <a:prstDash val="solid"/>
                      <a:round/>
                      <a:headEnd type="none" w="sm" len="sm"/>
                      <a:tailEnd type="none" w="sm" len="sm"/>
                    </a:lnT>
                  </a:tcPr>
                </a:tc>
                <a:extLst>
                  <a:ext uri="{0D108BD9-81ED-4DB2-BD59-A6C34878D82A}">
                    <a16:rowId xmlns:a16="http://schemas.microsoft.com/office/drawing/2014/main" val="10001"/>
                  </a:ext>
                </a:extLst>
              </a:tr>
              <a:tr h="640046">
                <a:tc>
                  <a:txBody>
                    <a:bodyPr/>
                    <a:lstStyle/>
                    <a:p>
                      <a:pPr marL="0" lvl="0" indent="0" algn="l" rtl="0">
                        <a:spcBef>
                          <a:spcPts val="0"/>
                        </a:spcBef>
                        <a:spcAft>
                          <a:spcPts val="0"/>
                        </a:spcAft>
                        <a:buNone/>
                      </a:pPr>
                      <a:r>
                        <a:rPr lang="en-US" sz="1600" b="1"/>
                        <a:t>CIC Zendesk Portal</a:t>
                      </a:r>
                      <a:endParaRPr sz="1600" b="1"/>
                    </a:p>
                  </a:txBody>
                  <a:tcPr marL="91425" marR="91425" marT="91425" marB="91425"/>
                </a:tc>
                <a:tc>
                  <a:txBody>
                    <a:bodyPr/>
                    <a:lstStyle/>
                    <a:p>
                      <a:pPr marL="0" lvl="0" indent="0" algn="l" rtl="0">
                        <a:spcBef>
                          <a:spcPts val="0"/>
                        </a:spcBef>
                        <a:spcAft>
                          <a:spcPts val="0"/>
                        </a:spcAft>
                        <a:buNone/>
                      </a:pPr>
                      <a:r>
                        <a:rPr lang="en-US" sz="1600"/>
                        <a:t>How-To Materials, Re-Ordering Supplies, Student Consent &amp; Database Portal</a:t>
                      </a:r>
                      <a:endParaRPr sz="1600"/>
                    </a:p>
                  </a:txBody>
                  <a:tcPr marL="91425" marR="91425" marT="91425" marB="91425"/>
                </a:tc>
                <a:tc>
                  <a:txBody>
                    <a:bodyPr/>
                    <a:lstStyle/>
                    <a:p>
                      <a:pPr marL="0" lvl="0" indent="0" algn="l" rtl="0">
                        <a:lnSpc>
                          <a:spcPct val="135000"/>
                        </a:lnSpc>
                        <a:spcBef>
                          <a:spcPts val="0"/>
                        </a:spcBef>
                        <a:spcAft>
                          <a:spcPts val="0"/>
                        </a:spcAft>
                        <a:buNone/>
                      </a:pPr>
                      <a:r>
                        <a:rPr lang="en-US" sz="1600" u="sng">
                          <a:solidFill>
                            <a:schemeClr val="accent4"/>
                          </a:solidFill>
                          <a:hlinkClick r:id="rId4">
                            <a:extLst>
                              <a:ext uri="{A12FA001-AC4F-418D-AE19-62706E023703}">
                                <ahyp:hlinkClr xmlns:ahyp="http://schemas.microsoft.com/office/drawing/2018/hyperlinkcolor" val="tx"/>
                              </a:ext>
                            </a:extLst>
                          </a:hlinkClick>
                        </a:rPr>
                        <a:t>https://cich-ma.zendesk.com/hc/en-us</a:t>
                      </a:r>
                      <a:endParaRPr sz="1600"/>
                    </a:p>
                  </a:txBody>
                  <a:tcPr marL="91425" marR="91425" marT="91425" marB="91425"/>
                </a:tc>
                <a:extLst>
                  <a:ext uri="{0D108BD9-81ED-4DB2-BD59-A6C34878D82A}">
                    <a16:rowId xmlns:a16="http://schemas.microsoft.com/office/drawing/2014/main" val="10002"/>
                  </a:ext>
                </a:extLst>
              </a:tr>
              <a:tr h="426691">
                <a:tc>
                  <a:txBody>
                    <a:bodyPr/>
                    <a:lstStyle/>
                    <a:p>
                      <a:pPr marL="0" lvl="0" indent="0" algn="l" rtl="0">
                        <a:spcBef>
                          <a:spcPts val="0"/>
                        </a:spcBef>
                        <a:spcAft>
                          <a:spcPts val="0"/>
                        </a:spcAft>
                        <a:buNone/>
                      </a:pPr>
                      <a:r>
                        <a:rPr lang="en-US" sz="1600" b="1"/>
                        <a:t>Crush the Curve</a:t>
                      </a:r>
                      <a:endParaRPr sz="1600" b="1"/>
                    </a:p>
                  </a:txBody>
                  <a:tcPr marL="91425" marR="91425" marT="91425" marB="91425"/>
                </a:tc>
                <a:tc>
                  <a:txBody>
                    <a:bodyPr/>
                    <a:lstStyle/>
                    <a:p>
                      <a:pPr marL="0" lvl="0" indent="0" algn="l" rtl="0">
                        <a:spcBef>
                          <a:spcPts val="0"/>
                        </a:spcBef>
                        <a:spcAft>
                          <a:spcPts val="0"/>
                        </a:spcAft>
                        <a:buNone/>
                      </a:pPr>
                      <a:r>
                        <a:rPr lang="en-US" sz="1600"/>
                        <a:t>Recording Tests: single/double swab, BinaxNOW</a:t>
                      </a:r>
                      <a:endParaRPr sz="1600"/>
                    </a:p>
                  </a:txBody>
                  <a:tcPr marL="91425" marR="91425" marT="91425" marB="91425"/>
                </a:tc>
                <a:tc>
                  <a:txBody>
                    <a:bodyPr/>
                    <a:lstStyle/>
                    <a:p>
                      <a:pPr marL="0" lvl="0" indent="0" algn="l" rtl="0">
                        <a:lnSpc>
                          <a:spcPct val="135000"/>
                        </a:lnSpc>
                        <a:spcBef>
                          <a:spcPts val="0"/>
                        </a:spcBef>
                        <a:spcAft>
                          <a:spcPts val="0"/>
                        </a:spcAft>
                        <a:buNone/>
                      </a:pPr>
                      <a:r>
                        <a:rPr lang="en-US" sz="1600" u="sng">
                          <a:solidFill>
                            <a:schemeClr val="accent4"/>
                          </a:solidFill>
                          <a:hlinkClick r:id="rId5">
                            <a:extLst>
                              <a:ext uri="{A12FA001-AC4F-418D-AE19-62706E023703}">
                                <ahyp:hlinkClr xmlns:ahyp="http://schemas.microsoft.com/office/drawing/2018/hyperlinkcolor" val="tx"/>
                              </a:ext>
                            </a:extLst>
                          </a:hlinkClick>
                        </a:rPr>
                        <a:t>https://covid.cic-health.com/s/login/</a:t>
                      </a:r>
                      <a:endParaRPr sz="1600"/>
                    </a:p>
                  </a:txBody>
                  <a:tcPr marL="91425" marR="91425" marT="91425" marB="91425"/>
                </a:tc>
                <a:extLst>
                  <a:ext uri="{0D108BD9-81ED-4DB2-BD59-A6C34878D82A}">
                    <a16:rowId xmlns:a16="http://schemas.microsoft.com/office/drawing/2014/main" val="10003"/>
                  </a:ext>
                </a:extLst>
              </a:tr>
              <a:tr h="299049">
                <a:tc>
                  <a:txBody>
                    <a:bodyPr/>
                    <a:lstStyle/>
                    <a:p>
                      <a:pPr marL="0" lvl="0" indent="0" algn="l" rtl="0">
                        <a:spcBef>
                          <a:spcPts val="0"/>
                        </a:spcBef>
                        <a:spcAft>
                          <a:spcPts val="0"/>
                        </a:spcAft>
                        <a:buNone/>
                      </a:pPr>
                      <a:r>
                        <a:rPr lang="en-US" sz="1600" b="1"/>
                        <a:t>Veritas</a:t>
                      </a:r>
                      <a:endParaRPr sz="1600" b="1"/>
                    </a:p>
                  </a:txBody>
                  <a:tcPr marL="91425" marR="91425" marT="91425" marB="91425"/>
                </a:tc>
                <a:tc>
                  <a:txBody>
                    <a:bodyPr/>
                    <a:lstStyle/>
                    <a:p>
                      <a:pPr marL="0" lvl="0" indent="0" algn="l" rtl="0">
                        <a:spcBef>
                          <a:spcPts val="0"/>
                        </a:spcBef>
                        <a:spcAft>
                          <a:spcPts val="0"/>
                        </a:spcAft>
                        <a:buNone/>
                      </a:pPr>
                      <a:r>
                        <a:rPr lang="en-US" sz="1600"/>
                        <a:t>Recording Tests: Saliva</a:t>
                      </a:r>
                      <a:endParaRPr sz="1600"/>
                    </a:p>
                  </a:txBody>
                  <a:tcPr marL="91425" marR="91425" marT="91425" marB="91425"/>
                </a:tc>
                <a:tc>
                  <a:txBody>
                    <a:bodyPr/>
                    <a:lstStyle/>
                    <a:p>
                      <a:pPr marL="0" lvl="0" indent="0" algn="l" rtl="0">
                        <a:lnSpc>
                          <a:spcPct val="135000"/>
                        </a:lnSpc>
                        <a:spcBef>
                          <a:spcPts val="0"/>
                        </a:spcBef>
                        <a:spcAft>
                          <a:spcPts val="0"/>
                        </a:spcAft>
                        <a:buNone/>
                      </a:pPr>
                      <a:r>
                        <a:rPr lang="en-US" sz="1600" u="sng">
                          <a:solidFill>
                            <a:schemeClr val="accent4"/>
                          </a:solidFill>
                          <a:hlinkClick r:id="rId6">
                            <a:extLst>
                              <a:ext uri="{A12FA001-AC4F-418D-AE19-62706E023703}">
                                <ahyp:hlinkClr xmlns:ahyp="http://schemas.microsoft.com/office/drawing/2018/hyperlinkcolor" val="tx"/>
                              </a:ext>
                            </a:extLst>
                          </a:hlinkClick>
                        </a:rPr>
                        <a:t>https://secure.veritasgenetics.com/user/login</a:t>
                      </a:r>
                      <a:endParaRPr sz="1600"/>
                    </a:p>
                  </a:txBody>
                  <a:tcPr marL="91425" marR="91425" marT="91425" marB="91425"/>
                </a:tc>
                <a:extLst>
                  <a:ext uri="{0D108BD9-81ED-4DB2-BD59-A6C34878D82A}">
                    <a16:rowId xmlns:a16="http://schemas.microsoft.com/office/drawing/2014/main" val="10004"/>
                  </a:ext>
                </a:extLst>
              </a:tr>
              <a:tr h="586707">
                <a:tc>
                  <a:txBody>
                    <a:bodyPr/>
                    <a:lstStyle/>
                    <a:p>
                      <a:pPr marL="0" lvl="0" indent="0" algn="l" rtl="0">
                        <a:spcBef>
                          <a:spcPts val="0"/>
                        </a:spcBef>
                        <a:spcAft>
                          <a:spcPts val="0"/>
                        </a:spcAft>
                        <a:buNone/>
                      </a:pPr>
                      <a:r>
                        <a:rPr lang="en-US" sz="1600" b="1"/>
                        <a:t>Project Beacon</a:t>
                      </a:r>
                      <a:endParaRPr sz="1600" b="1"/>
                    </a:p>
                  </a:txBody>
                  <a:tcPr marL="91425" marR="91425" marT="91425" marB="91425"/>
                </a:tc>
                <a:tc>
                  <a:txBody>
                    <a:bodyPr/>
                    <a:lstStyle/>
                    <a:p>
                      <a:pPr marL="0" lvl="0" indent="0" algn="l" rtl="0">
                        <a:spcBef>
                          <a:spcPts val="0"/>
                        </a:spcBef>
                        <a:spcAft>
                          <a:spcPts val="0"/>
                        </a:spcAft>
                        <a:buNone/>
                      </a:pPr>
                      <a:r>
                        <a:rPr lang="en-US" sz="1600"/>
                        <a:t>Recording Tests: LEGACY CLIENTS ONLY (single/double swab, BinaxNOW)</a:t>
                      </a:r>
                      <a:endParaRPr sz="1600"/>
                    </a:p>
                  </a:txBody>
                  <a:tcPr marL="91425" marR="91425" marT="91425" marB="91425"/>
                </a:tc>
                <a:tc>
                  <a:txBody>
                    <a:bodyPr/>
                    <a:lstStyle/>
                    <a:p>
                      <a:pPr marL="0" lvl="0" indent="0" algn="l" rtl="0">
                        <a:spcBef>
                          <a:spcPts val="0"/>
                        </a:spcBef>
                        <a:spcAft>
                          <a:spcPts val="0"/>
                        </a:spcAft>
                        <a:buNone/>
                      </a:pPr>
                      <a:r>
                        <a:rPr lang="en-US" sz="1600" u="sng" dirty="0">
                          <a:solidFill>
                            <a:srgbClr val="1155CC"/>
                          </a:solidFill>
                          <a:hlinkClick r:id="rId7">
                            <a:extLst>
                              <a:ext uri="{A12FA001-AC4F-418D-AE19-62706E023703}">
                                <ahyp:hlinkClr xmlns:ahyp="http://schemas.microsoft.com/office/drawing/2018/hyperlinkcolor" val="tx"/>
                              </a:ext>
                            </a:extLst>
                          </a:hlinkClick>
                        </a:rPr>
                        <a:t>https://app.beacontesting.com/login</a:t>
                      </a:r>
                      <a:r>
                        <a:rPr lang="en-US" sz="1600" dirty="0"/>
                        <a:t> </a:t>
                      </a:r>
                      <a:endParaRPr sz="1600" dirty="0"/>
                    </a:p>
                  </a:txBody>
                  <a:tcPr marL="91425" marR="91425" marT="91425" marB="91425"/>
                </a:tc>
                <a:extLst>
                  <a:ext uri="{0D108BD9-81ED-4DB2-BD59-A6C34878D82A}">
                    <a16:rowId xmlns:a16="http://schemas.microsoft.com/office/drawing/2014/main" val="10005"/>
                  </a:ext>
                </a:extLst>
              </a:tr>
            </a:tbl>
          </a:graphicData>
        </a:graphic>
      </p:graphicFrame>
      <p:sp>
        <p:nvSpPr>
          <p:cNvPr id="6" name="TextBox 5">
            <a:extLst>
              <a:ext uri="{FF2B5EF4-FFF2-40B4-BE49-F238E27FC236}">
                <a16:creationId xmlns:a16="http://schemas.microsoft.com/office/drawing/2014/main" id="{E847744D-2E13-4D02-83C0-6CEC41B66140}"/>
              </a:ext>
            </a:extLst>
          </p:cNvPr>
          <p:cNvSpPr txBox="1"/>
          <p:nvPr/>
        </p:nvSpPr>
        <p:spPr>
          <a:xfrm>
            <a:off x="449600" y="5128180"/>
            <a:ext cx="11489099" cy="1228169"/>
          </a:xfrm>
          <a:prstGeom prst="rect">
            <a:avLst/>
          </a:prstGeom>
          <a:solidFill>
            <a:schemeClr val="accent2">
              <a:lumMod val="20000"/>
              <a:lumOff val="80000"/>
            </a:schemeClr>
          </a:solidFill>
          <a:ln>
            <a:solidFill>
              <a:schemeClr val="accent2"/>
            </a:solidFill>
          </a:ln>
        </p:spPr>
        <p:txBody>
          <a:bodyPr wrap="square" anchor="ctr" anchorCtr="0">
            <a:noAutofit/>
          </a:bodyPr>
          <a:lstStyle/>
          <a:p>
            <a:pPr algn="ctr"/>
            <a:r>
              <a:rPr lang="en-US" b="1" dirty="0"/>
              <a:t>The Shah Foundation has also created cheat sheets that district personnel can use to keep track of usernames and passwords for </a:t>
            </a:r>
            <a:r>
              <a:rPr lang="en-US" b="1" dirty="0">
                <a:hlinkClick r:id="rId8"/>
              </a:rPr>
              <a:t>Crush the Curve</a:t>
            </a:r>
            <a:r>
              <a:rPr lang="en-US" b="1" dirty="0"/>
              <a:t>, </a:t>
            </a:r>
            <a:r>
              <a:rPr lang="en-US" b="1" dirty="0">
                <a:hlinkClick r:id="rId9"/>
              </a:rPr>
              <a:t>Veritas Genetics</a:t>
            </a:r>
            <a:r>
              <a:rPr lang="en-US" b="1" dirty="0"/>
              <a:t>, and </a:t>
            </a:r>
            <a:r>
              <a:rPr lang="en-US" b="1" dirty="0">
                <a:hlinkClick r:id="rId10"/>
              </a:rPr>
              <a:t>Project Beacon</a:t>
            </a:r>
            <a:r>
              <a:rPr lang="en-US" b="1" dirty="0"/>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A9F2C-09F8-45F6-A92B-E7614D01E775}"/>
              </a:ext>
            </a:extLst>
          </p:cNvPr>
          <p:cNvSpPr>
            <a:spLocks noGrp="1"/>
          </p:cNvSpPr>
          <p:nvPr>
            <p:ph type="title"/>
          </p:nvPr>
        </p:nvSpPr>
        <p:spPr/>
        <p:txBody>
          <a:bodyPr/>
          <a:lstStyle/>
          <a:p>
            <a:r>
              <a:rPr lang="en-US"/>
              <a:t>Open and Safe Schools website</a:t>
            </a:r>
          </a:p>
        </p:txBody>
      </p:sp>
      <p:sp>
        <p:nvSpPr>
          <p:cNvPr id="4" name="Slide Number Placeholder 3">
            <a:extLst>
              <a:ext uri="{FF2B5EF4-FFF2-40B4-BE49-F238E27FC236}">
                <a16:creationId xmlns:a16="http://schemas.microsoft.com/office/drawing/2014/main" id="{167DCAB0-0F81-4639-B16D-1B948BB587C1}"/>
              </a:ext>
            </a:extLst>
          </p:cNvPr>
          <p:cNvSpPr>
            <a:spLocks noGrp="1"/>
          </p:cNvSpPr>
          <p:nvPr>
            <p:ph type="sldNum" sz="quarter" idx="12"/>
          </p:nvPr>
        </p:nvSpPr>
        <p:spPr/>
        <p:txBody>
          <a:bodyPr/>
          <a:lstStyle/>
          <a:p>
            <a:fld id="{FF27229C-EC7B-4063-A33B-28A5E87E32ED}" type="slidenum">
              <a:rPr lang="zh-CN" altLang="en-US" smtClean="0"/>
              <a:pPr/>
              <a:t>24</a:t>
            </a:fld>
            <a:endParaRPr lang="zh-CN" altLang="en-US"/>
          </a:p>
        </p:txBody>
      </p:sp>
      <p:pic>
        <p:nvPicPr>
          <p:cNvPr id="8" name="Picture 7" descr="Three Phase Communications Plan">
            <a:extLst>
              <a:ext uri="{FF2B5EF4-FFF2-40B4-BE49-F238E27FC236}">
                <a16:creationId xmlns:a16="http://schemas.microsoft.com/office/drawing/2014/main" id="{A872F614-4EAE-496E-BC40-C3EA54FB0B33}"/>
              </a:ext>
            </a:extLst>
          </p:cNvPr>
          <p:cNvPicPr>
            <a:picLocks noChangeAspect="1"/>
          </p:cNvPicPr>
          <p:nvPr/>
        </p:nvPicPr>
        <p:blipFill>
          <a:blip r:embed="rId2"/>
          <a:stretch>
            <a:fillRect/>
          </a:stretch>
        </p:blipFill>
        <p:spPr>
          <a:xfrm>
            <a:off x="7125732" y="1231501"/>
            <a:ext cx="3835498" cy="5212121"/>
          </a:xfrm>
          <a:prstGeom prst="rect">
            <a:avLst/>
          </a:prstGeom>
        </p:spPr>
      </p:pic>
      <p:sp>
        <p:nvSpPr>
          <p:cNvPr id="9" name="TextBox 8">
            <a:extLst>
              <a:ext uri="{FF2B5EF4-FFF2-40B4-BE49-F238E27FC236}">
                <a16:creationId xmlns:a16="http://schemas.microsoft.com/office/drawing/2014/main" id="{462C006B-4D12-428D-B5BB-199C7C74EA37}"/>
              </a:ext>
            </a:extLst>
          </p:cNvPr>
          <p:cNvSpPr txBox="1"/>
          <p:nvPr/>
        </p:nvSpPr>
        <p:spPr>
          <a:xfrm>
            <a:off x="457199" y="1264595"/>
            <a:ext cx="6420255" cy="4474723"/>
          </a:xfrm>
          <a:prstGeom prst="rect">
            <a:avLst/>
          </a:prstGeom>
          <a:noFill/>
        </p:spPr>
        <p:txBody>
          <a:bodyPr wrap="square" rtlCol="0">
            <a:noAutofit/>
          </a:bodyPr>
          <a:lstStyle/>
          <a:p>
            <a:pPr marL="285750" indent="-285750">
              <a:spcBef>
                <a:spcPts val="600"/>
              </a:spcBef>
              <a:spcAft>
                <a:spcPts val="600"/>
              </a:spcAft>
              <a:buFont typeface="Arial" panose="020B0604020202020204" pitchFamily="34" charset="0"/>
              <a:buChar char="•"/>
            </a:pPr>
            <a:r>
              <a:rPr lang="en-US" sz="2400">
                <a:solidFill>
                  <a:schemeClr val="bg2">
                    <a:lumMod val="10000"/>
                  </a:schemeClr>
                </a:solidFill>
                <a:hlinkClick r:id="rId3">
                  <a:extLst>
                    <a:ext uri="{A12FA001-AC4F-418D-AE19-62706E023703}">
                      <ahyp:hlinkClr xmlns:ahyp="http://schemas.microsoft.com/office/drawing/2018/hyperlinkcolor" val="tx"/>
                    </a:ext>
                  </a:extLst>
                </a:hlinkClick>
              </a:rPr>
              <a:t>www.openandsafeschools.org</a:t>
            </a:r>
            <a:r>
              <a:rPr lang="en-US" sz="2400">
                <a:solidFill>
                  <a:schemeClr val="bg2">
                    <a:lumMod val="10000"/>
                  </a:schemeClr>
                </a:solidFill>
              </a:rPr>
              <a:t> has </a:t>
            </a:r>
            <a:r>
              <a:rPr lang="en-US" sz="2400" b="1">
                <a:solidFill>
                  <a:schemeClr val="bg2">
                    <a:lumMod val="10000"/>
                  </a:schemeClr>
                </a:solidFill>
              </a:rPr>
              <a:t>vital information for schools that are launching/have launched their school testing program</a:t>
            </a:r>
            <a:r>
              <a:rPr lang="en-US" sz="2400">
                <a:solidFill>
                  <a:schemeClr val="bg2">
                    <a:lumMod val="10000"/>
                  </a:schemeClr>
                </a:solidFill>
              </a:rPr>
              <a:t>, including:</a:t>
            </a:r>
          </a:p>
          <a:p>
            <a:pPr marL="742950" lvl="1" indent="-285750">
              <a:spcBef>
                <a:spcPts val="600"/>
              </a:spcBef>
              <a:spcAft>
                <a:spcPts val="600"/>
              </a:spcAft>
              <a:buFont typeface="Arial" panose="020B0604020202020204" pitchFamily="34" charset="0"/>
              <a:buChar char="•"/>
            </a:pPr>
            <a:r>
              <a:rPr lang="en-US" sz="2400" b="1">
                <a:solidFill>
                  <a:schemeClr val="bg2">
                    <a:lumMod val="10000"/>
                  </a:schemeClr>
                </a:solidFill>
              </a:rPr>
              <a:t>Sample communication plans </a:t>
            </a:r>
            <a:r>
              <a:rPr lang="en-US" sz="2400">
                <a:solidFill>
                  <a:schemeClr val="bg2">
                    <a:lumMod val="10000"/>
                  </a:schemeClr>
                </a:solidFill>
              </a:rPr>
              <a:t>that highlight key messages for students, families, educators and school staff</a:t>
            </a:r>
          </a:p>
          <a:p>
            <a:pPr marL="742950" lvl="1" indent="-285750">
              <a:spcBef>
                <a:spcPts val="600"/>
              </a:spcBef>
              <a:spcAft>
                <a:spcPts val="600"/>
              </a:spcAft>
              <a:buFont typeface="Arial" panose="020B0604020202020204" pitchFamily="34" charset="0"/>
              <a:buChar char="•"/>
            </a:pPr>
            <a:r>
              <a:rPr lang="en-US" sz="2400">
                <a:solidFill>
                  <a:schemeClr val="bg2">
                    <a:lumMod val="10000"/>
                  </a:schemeClr>
                </a:solidFill>
              </a:rPr>
              <a:t>Template </a:t>
            </a:r>
            <a:r>
              <a:rPr lang="en-US" sz="2400" b="1">
                <a:solidFill>
                  <a:schemeClr val="bg2">
                    <a:lumMod val="10000"/>
                  </a:schemeClr>
                </a:solidFill>
              </a:rPr>
              <a:t>program FAQs</a:t>
            </a:r>
          </a:p>
          <a:p>
            <a:pPr marL="742950" lvl="1" indent="-285750">
              <a:spcBef>
                <a:spcPts val="600"/>
              </a:spcBef>
              <a:spcAft>
                <a:spcPts val="600"/>
              </a:spcAft>
              <a:buFont typeface="Arial" panose="020B0604020202020204" pitchFamily="34" charset="0"/>
              <a:buChar char="•"/>
            </a:pPr>
            <a:r>
              <a:rPr lang="en-US" sz="2400">
                <a:solidFill>
                  <a:schemeClr val="bg2">
                    <a:lumMod val="10000"/>
                  </a:schemeClr>
                </a:solidFill>
              </a:rPr>
              <a:t>Example </a:t>
            </a:r>
            <a:r>
              <a:rPr lang="en-US" sz="2400" b="1">
                <a:solidFill>
                  <a:schemeClr val="bg2">
                    <a:lumMod val="10000"/>
                  </a:schemeClr>
                </a:solidFill>
              </a:rPr>
              <a:t>webinars</a:t>
            </a:r>
          </a:p>
          <a:p>
            <a:pPr marL="742950" lvl="1" indent="-285750">
              <a:spcBef>
                <a:spcPts val="600"/>
              </a:spcBef>
              <a:spcAft>
                <a:spcPts val="600"/>
              </a:spcAft>
              <a:buFont typeface="Arial" panose="020B0604020202020204" pitchFamily="34" charset="0"/>
              <a:buChar char="•"/>
            </a:pPr>
            <a:r>
              <a:rPr lang="en-US" sz="2400" b="1">
                <a:solidFill>
                  <a:schemeClr val="bg2">
                    <a:lumMod val="10000"/>
                  </a:schemeClr>
                </a:solidFill>
              </a:rPr>
              <a:t>Peer-to-peer</a:t>
            </a:r>
            <a:r>
              <a:rPr lang="en-US" sz="2400">
                <a:solidFill>
                  <a:schemeClr val="bg2">
                    <a:lumMod val="10000"/>
                  </a:schemeClr>
                </a:solidFill>
              </a:rPr>
              <a:t> sharing resources</a:t>
            </a:r>
          </a:p>
        </p:txBody>
      </p:sp>
    </p:spTree>
    <p:extLst>
      <p:ext uri="{BB962C8B-B14F-4D97-AF65-F5344CB8AC3E}">
        <p14:creationId xmlns:p14="http://schemas.microsoft.com/office/powerpoint/2010/main" val="1903608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a:solidFill>
                  <a:schemeClr val="bg1"/>
                </a:solidFill>
                <a:latin typeface="Segoe SemiBold" panose="020B0703040204020203" pitchFamily="34" charset="0"/>
                <a:cs typeface="Segoe SemiBold" panose="020B0703040204020203" pitchFamily="34" charset="0"/>
              </a:rPr>
              <a:t>06</a:t>
            </a:r>
            <a:endParaRPr lang="zh-CN" altLang="en-US" sz="6000">
              <a:solidFill>
                <a:schemeClr val="bg1"/>
              </a:solidFill>
              <a:latin typeface="Segoe SemiBold" panose="020B0703040204020203" pitchFamily="34" charset="0"/>
              <a:cs typeface="Segoe SemiBold" panose="020B0703040204020203" pitchFamily="34" charset="0"/>
            </a:endParaRPr>
          </a:p>
        </p:txBody>
      </p:sp>
      <p:sp>
        <p:nvSpPr>
          <p:cNvPr id="3" name="文本框 2" descr="Recap of Pooled Testing Program">
            <a:extLst>
              <a:ext uri="{FF2B5EF4-FFF2-40B4-BE49-F238E27FC236}">
                <a16:creationId xmlns:a16="http://schemas.microsoft.com/office/drawing/2014/main" id="{CD1339F8-8D02-41F1-BC13-8A7F7814425B}"/>
              </a:ext>
            </a:extLst>
          </p:cNvPr>
          <p:cNvSpPr txBox="1"/>
          <p:nvPr/>
        </p:nvSpPr>
        <p:spPr>
          <a:xfrm>
            <a:off x="2257426" y="1943100"/>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endParaRPr lang="zh-CN" altLang="en-US" sz="4000">
              <a:solidFill>
                <a:schemeClr val="accent1">
                  <a:lumMod val="50000"/>
                </a:schemeClr>
              </a:solidFill>
            </a:endParaRPr>
          </a:p>
        </p:txBody>
      </p:sp>
      <p:sp>
        <p:nvSpPr>
          <p:cNvPr id="5" name="Title 4">
            <a:extLst>
              <a:ext uri="{FF2B5EF4-FFF2-40B4-BE49-F238E27FC236}">
                <a16:creationId xmlns:a16="http://schemas.microsoft.com/office/drawing/2014/main" id="{9AD0AFD2-1B95-417A-8608-AD39EE5AF1E1}"/>
              </a:ext>
            </a:extLst>
          </p:cNvPr>
          <p:cNvSpPr>
            <a:spLocks noGrp="1"/>
          </p:cNvSpPr>
          <p:nvPr>
            <p:ph type="title" idx="4294967295"/>
          </p:nvPr>
        </p:nvSpPr>
        <p:spPr>
          <a:xfrm>
            <a:off x="2390776" y="2329211"/>
            <a:ext cx="8257032" cy="1325563"/>
          </a:xfrm>
        </p:spPr>
        <p:txBody>
          <a:bodyPr/>
          <a:lstStyle/>
          <a:p>
            <a:r>
              <a:rPr lang="en-US" altLang="zh-CN" sz="4000">
                <a:solidFill>
                  <a:schemeClr val="accent1">
                    <a:lumMod val="50000"/>
                  </a:schemeClr>
                </a:solidFill>
                <a:latin typeface="+mj-lt"/>
                <a:cs typeface="Arial" panose="020B0604020202020204" pitchFamily="34" charset="0"/>
              </a:rPr>
              <a:t>Next steps</a:t>
            </a:r>
            <a:endParaRPr lang="zh-CN" altLang="en-US" sz="4000">
              <a:solidFill>
                <a:schemeClr val="accent1">
                  <a:lumMod val="50000"/>
                </a:schemeClr>
              </a:solidFill>
              <a:latin typeface="+mj-lt"/>
              <a:cs typeface="Arial" panose="020B0604020202020204" pitchFamily="34" charset="0"/>
            </a:endParaRPr>
          </a:p>
        </p:txBody>
      </p:sp>
    </p:spTree>
    <p:extLst>
      <p:ext uri="{BB962C8B-B14F-4D97-AF65-F5344CB8AC3E}">
        <p14:creationId xmlns:p14="http://schemas.microsoft.com/office/powerpoint/2010/main" val="975555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30BFC-95F8-4094-8A9B-164702731C1E}"/>
              </a:ext>
            </a:extLst>
          </p:cNvPr>
          <p:cNvSpPr>
            <a:spLocks noGrp="1"/>
          </p:cNvSpPr>
          <p:nvPr>
            <p:ph type="title"/>
          </p:nvPr>
        </p:nvSpPr>
        <p:spPr/>
        <p:txBody>
          <a:bodyPr/>
          <a:lstStyle/>
          <a:p>
            <a:r>
              <a:rPr lang="en-US"/>
              <a:t>Important links	on DESE website</a:t>
            </a:r>
          </a:p>
        </p:txBody>
      </p:sp>
      <p:sp>
        <p:nvSpPr>
          <p:cNvPr id="3" name="Content Placeholder 2">
            <a:extLst>
              <a:ext uri="{FF2B5EF4-FFF2-40B4-BE49-F238E27FC236}">
                <a16:creationId xmlns:a16="http://schemas.microsoft.com/office/drawing/2014/main" id="{956DBDDB-CE71-4810-8FD3-BA2BEFFF18CB}"/>
              </a:ext>
            </a:extLst>
          </p:cNvPr>
          <p:cNvSpPr>
            <a:spLocks noGrp="1"/>
          </p:cNvSpPr>
          <p:nvPr>
            <p:ph idx="1"/>
          </p:nvPr>
        </p:nvSpPr>
        <p:spPr/>
        <p:txBody>
          <a:bodyPr/>
          <a:lstStyle/>
          <a:p>
            <a:r>
              <a:rPr lang="en-US" sz="2400" b="1"/>
              <a:t>Order supplies: </a:t>
            </a:r>
            <a:r>
              <a:rPr lang="en-US" sz="2400" b="0">
                <a:solidFill>
                  <a:schemeClr val="accent1">
                    <a:lumMod val="50000"/>
                  </a:schemeClr>
                </a:solidFill>
                <a:latin typeface="Segoe UI" panose="020B0502040204020203" pitchFamily="34" charset="0"/>
                <a:cs typeface="Segoe UI" panose="020B0502040204020203" pitchFamily="34" charset="0"/>
              </a:rPr>
              <a:t>cich-ma.zendesk.com</a:t>
            </a:r>
            <a:endParaRPr lang="en-US" sz="2400" b="1"/>
          </a:p>
          <a:p>
            <a:r>
              <a:rPr lang="en-US" sz="2400" b="1"/>
              <a:t>COVID-19 Testing Program</a:t>
            </a:r>
            <a:r>
              <a:rPr lang="en-US" sz="2400"/>
              <a:t>: </a:t>
            </a:r>
            <a:r>
              <a:rPr lang="en-US" sz="2400">
                <a:hlinkClick r:id="rId2"/>
              </a:rPr>
              <a:t>https://www.doe.mass.edu/covid19/testing/</a:t>
            </a:r>
            <a:r>
              <a:rPr lang="en-US" sz="2400"/>
              <a:t>  </a:t>
            </a:r>
          </a:p>
          <a:p>
            <a:pPr lvl="1"/>
            <a:r>
              <a:rPr lang="en-US" sz="2000"/>
              <a:t>Authorized School Application</a:t>
            </a:r>
          </a:p>
          <a:p>
            <a:pPr lvl="1"/>
            <a:r>
              <a:rPr lang="en-US" sz="2000"/>
              <a:t>COVID-19 Testing FAQs</a:t>
            </a:r>
          </a:p>
          <a:p>
            <a:pPr lvl="1"/>
            <a:r>
              <a:rPr lang="en-US" sz="2000"/>
              <a:t>Webinar recordings and slides</a:t>
            </a:r>
            <a:endParaRPr lang="en-US" sz="1600"/>
          </a:p>
          <a:p>
            <a:pPr lvl="1"/>
            <a:r>
              <a:rPr lang="en-US" sz="2000"/>
              <a:t>Consent forms and parent letters</a:t>
            </a:r>
          </a:p>
          <a:p>
            <a:r>
              <a:rPr lang="en-US" sz="2400" b="1"/>
              <a:t>On the Desktop</a:t>
            </a:r>
            <a:r>
              <a:rPr lang="en-US" sz="2400"/>
              <a:t>: </a:t>
            </a:r>
            <a:r>
              <a:rPr lang="en-US" sz="2400">
                <a:hlinkClick r:id="rId3"/>
              </a:rPr>
              <a:t>https://www.doe.mass.edu/covid19/on-desktop.html</a:t>
            </a:r>
            <a:r>
              <a:rPr lang="en-US" sz="2400"/>
              <a:t> </a:t>
            </a:r>
          </a:p>
          <a:p>
            <a:pPr lvl="1"/>
            <a:r>
              <a:rPr lang="en-US" sz="2000"/>
              <a:t>Protocols for Responding to COVID-19 Scenarios</a:t>
            </a:r>
          </a:p>
          <a:p>
            <a:pPr lvl="1"/>
            <a:r>
              <a:rPr lang="en-US" sz="2000"/>
              <a:t>Protocols Flowcharts</a:t>
            </a:r>
          </a:p>
          <a:p>
            <a:r>
              <a:rPr lang="en-US" sz="2400" b="1"/>
              <a:t>General FAQs</a:t>
            </a:r>
            <a:r>
              <a:rPr lang="en-US" sz="2400"/>
              <a:t>: </a:t>
            </a:r>
            <a:r>
              <a:rPr lang="en-US" sz="2400">
                <a:hlinkClick r:id="rId4"/>
              </a:rPr>
              <a:t>https://www.doe.mass.edu/covid19/faq/</a:t>
            </a:r>
            <a:r>
              <a:rPr lang="en-US" sz="2400"/>
              <a:t> </a:t>
            </a:r>
          </a:p>
          <a:p>
            <a:pPr lvl="1"/>
            <a:r>
              <a:rPr lang="en-US" sz="2000"/>
              <a:t>Protocols and other reopening FAQs (also sent out in the </a:t>
            </a:r>
            <a:r>
              <a:rPr lang="en-US" sz="2000">
                <a:hlinkClick r:id="rId5"/>
              </a:rPr>
              <a:t>Commissioner’s Weekly Update</a:t>
            </a:r>
            <a:r>
              <a:rPr lang="en-US" sz="2000"/>
              <a:t>)</a:t>
            </a:r>
          </a:p>
          <a:p>
            <a:endParaRPr lang="en-US" sz="2400" b="1"/>
          </a:p>
        </p:txBody>
      </p:sp>
      <p:sp>
        <p:nvSpPr>
          <p:cNvPr id="4" name="Slide Number Placeholder 3">
            <a:extLst>
              <a:ext uri="{FF2B5EF4-FFF2-40B4-BE49-F238E27FC236}">
                <a16:creationId xmlns:a16="http://schemas.microsoft.com/office/drawing/2014/main" id="{6D9F64AA-C1F3-425B-A69B-8902EE934784}"/>
              </a:ext>
            </a:extLst>
          </p:cNvPr>
          <p:cNvSpPr>
            <a:spLocks noGrp="1"/>
          </p:cNvSpPr>
          <p:nvPr>
            <p:ph type="sldNum" sz="quarter" idx="12"/>
          </p:nvPr>
        </p:nvSpPr>
        <p:spPr/>
        <p:txBody>
          <a:bodyPr/>
          <a:lstStyle/>
          <a:p>
            <a:fld id="{FF27229C-EC7B-4063-A33B-28A5E87E32ED}" type="slidenum">
              <a:rPr lang="zh-CN" altLang="en-US" smtClean="0"/>
              <a:pPr/>
              <a:t>26</a:t>
            </a:fld>
            <a:endParaRPr lang="zh-CN" altLang="en-US"/>
          </a:p>
        </p:txBody>
      </p:sp>
    </p:spTree>
    <p:extLst>
      <p:ext uri="{BB962C8B-B14F-4D97-AF65-F5344CB8AC3E}">
        <p14:creationId xmlns:p14="http://schemas.microsoft.com/office/powerpoint/2010/main" val="8837362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13062-01D7-4D11-A0A0-53164B0AF362}"/>
              </a:ext>
            </a:extLst>
          </p:cNvPr>
          <p:cNvSpPr>
            <a:spLocks noGrp="1"/>
          </p:cNvSpPr>
          <p:nvPr>
            <p:ph type="title"/>
          </p:nvPr>
        </p:nvSpPr>
        <p:spPr/>
        <p:txBody>
          <a:bodyPr/>
          <a:lstStyle/>
          <a:p>
            <a:r>
              <a:rPr lang="en-US"/>
              <a:t>Have a question? Need help?</a:t>
            </a:r>
          </a:p>
        </p:txBody>
      </p:sp>
      <p:sp>
        <p:nvSpPr>
          <p:cNvPr id="3" name="Content Placeholder 2">
            <a:extLst>
              <a:ext uri="{FF2B5EF4-FFF2-40B4-BE49-F238E27FC236}">
                <a16:creationId xmlns:a16="http://schemas.microsoft.com/office/drawing/2014/main" id="{1FFC714F-047A-4C99-B028-A648C20328D9}"/>
              </a:ext>
            </a:extLst>
          </p:cNvPr>
          <p:cNvSpPr>
            <a:spLocks noGrp="1"/>
          </p:cNvSpPr>
          <p:nvPr>
            <p:ph idx="1"/>
          </p:nvPr>
        </p:nvSpPr>
        <p:spPr/>
        <p:txBody>
          <a:bodyPr vert="horz" lIns="91440" tIns="45720" rIns="91440" bIns="45720" rtlCol="0" anchor="t">
            <a:noAutofit/>
          </a:bodyPr>
          <a:lstStyle/>
          <a:p>
            <a:r>
              <a:rPr lang="en-US">
                <a:latin typeface="Segoe UI"/>
                <a:cs typeface="Segoe UI"/>
              </a:rPr>
              <a:t>Here’s how to get in touch:</a:t>
            </a:r>
          </a:p>
          <a:p>
            <a:pPr lvl="1"/>
            <a:r>
              <a:rPr lang="en-US" b="1">
                <a:latin typeface="Segoe UI"/>
                <a:cs typeface="Segoe UI"/>
              </a:rPr>
              <a:t>First, contact your Program Coordinator</a:t>
            </a:r>
          </a:p>
          <a:p>
            <a:pPr lvl="2"/>
            <a:r>
              <a:rPr lang="en-US" sz="2000">
                <a:latin typeface="Segoe UI"/>
                <a:cs typeface="Segoe UI"/>
              </a:rPr>
              <a:t>They are your best first line of defense. </a:t>
            </a:r>
          </a:p>
          <a:p>
            <a:pPr lvl="1"/>
            <a:r>
              <a:rPr lang="en-US" b="1">
                <a:latin typeface="Segoe UI"/>
                <a:cs typeface="Segoe UI"/>
              </a:rPr>
              <a:t>If you don’t hear back, contact CIC support</a:t>
            </a:r>
          </a:p>
          <a:p>
            <a:pPr lvl="2"/>
            <a:r>
              <a:rPr lang="en-US" sz="2000">
                <a:latin typeface="Segoe UI"/>
                <a:cs typeface="Segoe UI"/>
                <a:hlinkClick r:id="rId2"/>
              </a:rPr>
              <a:t>support@cic-health.com</a:t>
            </a:r>
            <a:r>
              <a:rPr lang="en-US" sz="2000">
                <a:latin typeface="Segoe UI"/>
                <a:cs typeface="Segoe UI"/>
              </a:rPr>
              <a:t> </a:t>
            </a:r>
            <a:endParaRPr lang="en-US" sz="2000" i="1">
              <a:highlight>
                <a:srgbClr val="FFFF00"/>
              </a:highlight>
              <a:latin typeface="Segoe UI"/>
              <a:cs typeface="Segoe UI"/>
            </a:endParaRPr>
          </a:p>
          <a:p>
            <a:pPr lvl="2"/>
            <a:r>
              <a:rPr lang="en-US" sz="2000">
                <a:latin typeface="Segoe UI"/>
                <a:cs typeface="Segoe UI"/>
              </a:rPr>
              <a:t>Please allow a few hours for a response during the next few weeks</a:t>
            </a:r>
          </a:p>
          <a:p>
            <a:pPr lvl="1"/>
            <a:r>
              <a:rPr lang="en-US" b="1">
                <a:latin typeface="Segoe UI"/>
                <a:cs typeface="Segoe UI"/>
              </a:rPr>
              <a:t>Still don’t have what you need? Send us a note!</a:t>
            </a:r>
          </a:p>
          <a:p>
            <a:pPr lvl="2"/>
            <a:r>
              <a:rPr lang="en-US" sz="2000">
                <a:latin typeface="Segoe UI"/>
                <a:cs typeface="Segoe UI"/>
              </a:rPr>
              <a:t>DESE: </a:t>
            </a:r>
            <a:r>
              <a:rPr lang="en-US" sz="2000">
                <a:latin typeface="Segoe UI"/>
                <a:cs typeface="Segoe UI"/>
                <a:hlinkClick r:id="rId3"/>
              </a:rPr>
              <a:t>k12covid19testing@mass.gov</a:t>
            </a:r>
            <a:r>
              <a:rPr lang="en-US" sz="2000">
                <a:latin typeface="Segoe UI"/>
                <a:cs typeface="Segoe UI"/>
              </a:rPr>
              <a:t>  </a:t>
            </a:r>
            <a:endParaRPr lang="en-US" sz="2000"/>
          </a:p>
          <a:p>
            <a:pPr lvl="2"/>
            <a:r>
              <a:rPr lang="en-US" sz="2000">
                <a:latin typeface="Segoe UI"/>
                <a:cs typeface="Segoe UI"/>
              </a:rPr>
              <a:t>Shah Foundation:</a:t>
            </a:r>
            <a:r>
              <a:rPr lang="en-US" sz="2000" b="1">
                <a:latin typeface="Segoe UI"/>
                <a:cs typeface="Segoe UI"/>
              </a:rPr>
              <a:t> </a:t>
            </a:r>
            <a:r>
              <a:rPr lang="en-US" sz="2000">
                <a:latin typeface="Segoe UI"/>
                <a:cs typeface="Segoe UI"/>
                <a:hlinkClick r:id="rId4"/>
              </a:rPr>
              <a:t>CovidEdTesting@ShahFoundation.org</a:t>
            </a:r>
            <a:endParaRPr lang="en-US" sz="2000">
              <a:latin typeface="Segoe UI"/>
              <a:cs typeface="Segoe UI"/>
            </a:endParaRPr>
          </a:p>
          <a:p>
            <a:endParaRPr lang="en-US"/>
          </a:p>
        </p:txBody>
      </p:sp>
      <p:sp>
        <p:nvSpPr>
          <p:cNvPr id="4" name="Slide Number Placeholder 3">
            <a:extLst>
              <a:ext uri="{FF2B5EF4-FFF2-40B4-BE49-F238E27FC236}">
                <a16:creationId xmlns:a16="http://schemas.microsoft.com/office/drawing/2014/main" id="{81DCEC29-AC5A-405B-AF9F-F9CB0836661C}"/>
              </a:ext>
            </a:extLst>
          </p:cNvPr>
          <p:cNvSpPr>
            <a:spLocks noGrp="1"/>
          </p:cNvSpPr>
          <p:nvPr>
            <p:ph type="sldNum" sz="quarter" idx="12"/>
          </p:nvPr>
        </p:nvSpPr>
        <p:spPr/>
        <p:txBody>
          <a:bodyPr/>
          <a:lstStyle/>
          <a:p>
            <a:fld id="{FF27229C-EC7B-4063-A33B-28A5E87E32ED}" type="slidenum">
              <a:rPr lang="zh-CN" altLang="en-US" smtClean="0"/>
              <a:pPr/>
              <a:t>27</a:t>
            </a:fld>
            <a:endParaRPr lang="zh-CN" altLang="en-US"/>
          </a:p>
        </p:txBody>
      </p:sp>
      <p:sp>
        <p:nvSpPr>
          <p:cNvPr id="5" name="Rectangle 4">
            <a:extLst>
              <a:ext uri="{FF2B5EF4-FFF2-40B4-BE49-F238E27FC236}">
                <a16:creationId xmlns:a16="http://schemas.microsoft.com/office/drawing/2014/main" id="{56F965E9-5B12-47E4-BA02-3D61DF85D28B}"/>
              </a:ext>
            </a:extLst>
          </p:cNvPr>
          <p:cNvSpPr/>
          <p:nvPr/>
        </p:nvSpPr>
        <p:spPr>
          <a:xfrm>
            <a:off x="8777980" y="4351883"/>
            <a:ext cx="3160735" cy="179839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Please note</a:t>
            </a:r>
            <a:r>
              <a:rPr lang="en-US" b="1">
                <a:solidFill>
                  <a:prstClr val="black"/>
                </a:solidFill>
                <a:latin typeface="Calibri" panose="020F0502020204030204"/>
              </a:rPr>
              <a:t>:</a:t>
            </a: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If you need help, please reach out as early as possible. All teams are experiencing a high volume and the sooner we hear from you the better. </a:t>
            </a:r>
          </a:p>
        </p:txBody>
      </p:sp>
    </p:spTree>
    <p:extLst>
      <p:ext uri="{BB962C8B-B14F-4D97-AF65-F5344CB8AC3E}">
        <p14:creationId xmlns:p14="http://schemas.microsoft.com/office/powerpoint/2010/main" val="238321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descr="Recap of Pooled Testing Program"/>
          <p:cNvGrpSpPr/>
          <p:nvPr/>
        </p:nvGrpSpPr>
        <p:grpSpPr>
          <a:xfrm>
            <a:off x="3061062" y="521310"/>
            <a:ext cx="8839199" cy="1793447"/>
            <a:chOff x="3061064" y="188784"/>
            <a:chExt cx="8839199" cy="1793447"/>
          </a:xfrm>
        </p:grpSpPr>
        <p:sp>
          <p:nvSpPr>
            <p:cNvPr id="8" name="矩形 7">
              <a:extLst>
                <a:ext uri="{FF2B5EF4-FFF2-40B4-BE49-F238E27FC236}">
                  <a16:creationId xmlns:a16="http://schemas.microsoft.com/office/drawing/2014/main" id="{C0795994-20AF-4E22-89F5-60153C5543DF}"/>
                </a:ext>
              </a:extLst>
            </p:cNvPr>
            <p:cNvSpPr/>
            <p:nvPr/>
          </p:nvSpPr>
          <p:spPr>
            <a:xfrm>
              <a:off x="3061064" y="188784"/>
              <a:ext cx="809458" cy="809458"/>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mj-lt"/>
                  <a:cs typeface="Segoe SemiBold" panose="020B0703040204020203" pitchFamily="34" charset="0"/>
                </a:rPr>
                <a:t>01</a:t>
              </a:r>
              <a:endParaRPr lang="zh-CN" altLang="en-US" sz="3200">
                <a:latin typeface="+mj-lt"/>
                <a:cs typeface="Segoe SemiBold" panose="020B0703040204020203" pitchFamily="34" charset="0"/>
              </a:endParaRPr>
            </a:p>
          </p:txBody>
        </p:sp>
        <p:sp>
          <p:nvSpPr>
            <p:cNvPr id="9" name="文本框 8">
              <a:extLst>
                <a:ext uri="{FF2B5EF4-FFF2-40B4-BE49-F238E27FC236}">
                  <a16:creationId xmlns:a16="http://schemas.microsoft.com/office/drawing/2014/main" id="{73115394-DBAC-4972-899F-89A1E17FA883}"/>
                </a:ext>
              </a:extLst>
            </p:cNvPr>
            <p:cNvSpPr txBox="1"/>
            <p:nvPr/>
          </p:nvSpPr>
          <p:spPr>
            <a:xfrm>
              <a:off x="3918853" y="1172773"/>
              <a:ext cx="7981410" cy="809458"/>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200">
                  <a:solidFill>
                    <a:schemeClr val="accent1">
                      <a:lumMod val="50000"/>
                    </a:schemeClr>
                  </a:solidFill>
                  <a:latin typeface="+mj-lt"/>
                  <a:cs typeface="Arial"/>
                </a:rPr>
                <a:t>Scheduling vaccine clinics</a:t>
              </a:r>
              <a:endParaRPr lang="zh-CN" altLang="en-US" sz="3200">
                <a:solidFill>
                  <a:schemeClr val="accent1">
                    <a:lumMod val="50000"/>
                  </a:schemeClr>
                </a:solidFill>
                <a:latin typeface="+mj-lt"/>
                <a:cs typeface="Arial"/>
              </a:endParaRPr>
            </a:p>
          </p:txBody>
        </p:sp>
      </p:grpSp>
      <p:grpSp>
        <p:nvGrpSpPr>
          <p:cNvPr id="21" name="Group 20" descr="District Responsibilities"/>
          <p:cNvGrpSpPr/>
          <p:nvPr/>
        </p:nvGrpSpPr>
        <p:grpSpPr>
          <a:xfrm>
            <a:off x="3061062" y="3514240"/>
            <a:ext cx="8839200" cy="809459"/>
            <a:chOff x="3061063" y="1873080"/>
            <a:chExt cx="8839200" cy="809459"/>
          </a:xfrm>
        </p:grpSpPr>
        <p:sp>
          <p:nvSpPr>
            <p:cNvPr id="10" name="矩形 9">
              <a:extLst>
                <a:ext uri="{FF2B5EF4-FFF2-40B4-BE49-F238E27FC236}">
                  <a16:creationId xmlns:a16="http://schemas.microsoft.com/office/drawing/2014/main" id="{8F780B69-F97B-4D0D-8F5F-78444E7DF0F0}"/>
                </a:ext>
              </a:extLst>
            </p:cNvPr>
            <p:cNvSpPr/>
            <p:nvPr/>
          </p:nvSpPr>
          <p:spPr>
            <a:xfrm>
              <a:off x="3061063" y="1873080"/>
              <a:ext cx="809459" cy="809459"/>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mj-lt"/>
                  <a:cs typeface="Segoe SemiBold" panose="020B0703040204020203" pitchFamily="34" charset="0"/>
                </a:rPr>
                <a:t>04</a:t>
              </a:r>
              <a:endParaRPr lang="zh-CN" altLang="en-US" sz="3200">
                <a:latin typeface="+mj-lt"/>
                <a:cs typeface="Segoe SemiBold" panose="020B0703040204020203" pitchFamily="34" charset="0"/>
              </a:endParaRPr>
            </a:p>
          </p:txBody>
        </p:sp>
        <p:sp>
          <p:nvSpPr>
            <p:cNvPr id="11" name="文本框 10">
              <a:extLst>
                <a:ext uri="{FF2B5EF4-FFF2-40B4-BE49-F238E27FC236}">
                  <a16:creationId xmlns:a16="http://schemas.microsoft.com/office/drawing/2014/main" id="{EBB88417-3982-47EE-8B46-D25117B6C604}"/>
                </a:ext>
              </a:extLst>
            </p:cNvPr>
            <p:cNvSpPr txBox="1"/>
            <p:nvPr/>
          </p:nvSpPr>
          <p:spPr>
            <a:xfrm>
              <a:off x="3918853" y="1873080"/>
              <a:ext cx="7981410" cy="809459"/>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200">
                  <a:solidFill>
                    <a:schemeClr val="accent1">
                      <a:lumMod val="50000"/>
                    </a:schemeClr>
                  </a:solidFill>
                  <a:latin typeface="+mj-lt"/>
                  <a:cs typeface="Arial" panose="020B0604020202020204" pitchFamily="34" charset="0"/>
                </a:rPr>
                <a:t>Shah Family Foundation resources</a:t>
              </a:r>
            </a:p>
          </p:txBody>
        </p:sp>
      </p:grpSp>
      <p:grpSp>
        <p:nvGrpSpPr>
          <p:cNvPr id="24" name="Group 23" descr="Next Steps"/>
          <p:cNvGrpSpPr/>
          <p:nvPr/>
        </p:nvGrpSpPr>
        <p:grpSpPr>
          <a:xfrm>
            <a:off x="3061059" y="4552664"/>
            <a:ext cx="8839202" cy="809459"/>
            <a:chOff x="3063333" y="5566136"/>
            <a:chExt cx="8839202" cy="809459"/>
          </a:xfrm>
        </p:grpSpPr>
        <p:sp>
          <p:nvSpPr>
            <p:cNvPr id="16" name="矩形 13">
              <a:extLst>
                <a:ext uri="{FF2B5EF4-FFF2-40B4-BE49-F238E27FC236}">
                  <a16:creationId xmlns:a16="http://schemas.microsoft.com/office/drawing/2014/main" id="{DF81D714-3905-427B-B5F8-783DEB3D0A2D}"/>
                </a:ext>
              </a:extLst>
            </p:cNvPr>
            <p:cNvSpPr/>
            <p:nvPr/>
          </p:nvSpPr>
          <p:spPr>
            <a:xfrm>
              <a:off x="3063333" y="5566136"/>
              <a:ext cx="809459" cy="809459"/>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mj-lt"/>
                  <a:cs typeface="Segoe SemiBold" panose="020B0703040204020203" pitchFamily="34" charset="0"/>
                </a:rPr>
                <a:t>05</a:t>
              </a:r>
              <a:endParaRPr lang="zh-CN" altLang="en-US" sz="3200">
                <a:latin typeface="+mj-lt"/>
                <a:cs typeface="Segoe SemiBold" panose="020B0703040204020203" pitchFamily="34" charset="0"/>
              </a:endParaRPr>
            </a:p>
          </p:txBody>
        </p:sp>
        <p:sp>
          <p:nvSpPr>
            <p:cNvPr id="17" name="文本框 14">
              <a:extLst>
                <a:ext uri="{FF2B5EF4-FFF2-40B4-BE49-F238E27FC236}">
                  <a16:creationId xmlns:a16="http://schemas.microsoft.com/office/drawing/2014/main" id="{9440FE6B-2417-4F54-8A87-259875C67EB3}"/>
                </a:ext>
              </a:extLst>
            </p:cNvPr>
            <p:cNvSpPr txBox="1"/>
            <p:nvPr/>
          </p:nvSpPr>
          <p:spPr>
            <a:xfrm>
              <a:off x="3921125" y="5616923"/>
              <a:ext cx="7981410" cy="758672"/>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200">
                  <a:solidFill>
                    <a:schemeClr val="accent1">
                      <a:lumMod val="50000"/>
                    </a:schemeClr>
                  </a:solidFill>
                  <a:latin typeface="+mj-lt"/>
                  <a:ea typeface="Segoe UI Black"/>
                  <a:cs typeface="Arial"/>
                </a:rPr>
                <a:t>Next Steps</a:t>
              </a:r>
              <a:endParaRPr lang="en-US" altLang="zh-CN" sz="3200">
                <a:solidFill>
                  <a:schemeClr val="accent1">
                    <a:lumMod val="50000"/>
                  </a:schemeClr>
                </a:solidFill>
                <a:latin typeface="+mj-lt"/>
                <a:cs typeface="Arial" panose="020B0604020202020204" pitchFamily="34" charset="0"/>
              </a:endParaRPr>
            </a:p>
          </p:txBody>
        </p:sp>
      </p:grpSp>
      <p:sp>
        <p:nvSpPr>
          <p:cNvPr id="2" name="Title 1">
            <a:extLst>
              <a:ext uri="{FF2B5EF4-FFF2-40B4-BE49-F238E27FC236}">
                <a16:creationId xmlns:a16="http://schemas.microsoft.com/office/drawing/2014/main" id="{C10B6439-896A-4327-BA37-401DCC59F3AC}"/>
              </a:ext>
            </a:extLst>
          </p:cNvPr>
          <p:cNvSpPr>
            <a:spLocks noGrp="1"/>
          </p:cNvSpPr>
          <p:nvPr>
            <p:ph type="title" idx="4294967295"/>
          </p:nvPr>
        </p:nvSpPr>
        <p:spPr>
          <a:xfrm>
            <a:off x="290620" y="2832511"/>
            <a:ext cx="2526792" cy="1325563"/>
          </a:xfrm>
        </p:spPr>
        <p:txBody>
          <a:bodyPr/>
          <a:lstStyle/>
          <a:p>
            <a:pPr rtl="0" eaLnBrk="1" latinLnBrk="0" hangingPunct="1"/>
            <a:r>
              <a:rPr lang="en-US" sz="3200" kern="1200">
                <a:solidFill>
                  <a:srgbClr val="FFFFFF"/>
                </a:solidFill>
                <a:effectLst/>
                <a:latin typeface="Segoe SemiBold" panose="020B0703040204020203"/>
                <a:ea typeface="Segoe UI Black" panose="020B0A02040204020203" pitchFamily="34" charset="0"/>
                <a:cs typeface="Segoe SemiBold" panose="020B0703040204020203"/>
              </a:rPr>
              <a:t>CONTENTS</a:t>
            </a:r>
            <a:endParaRPr lang="en-US">
              <a:effectLst/>
            </a:endParaRPr>
          </a:p>
        </p:txBody>
      </p:sp>
      <p:sp>
        <p:nvSpPr>
          <p:cNvPr id="13" name="矩形 7">
            <a:extLst>
              <a:ext uri="{FF2B5EF4-FFF2-40B4-BE49-F238E27FC236}">
                <a16:creationId xmlns:a16="http://schemas.microsoft.com/office/drawing/2014/main" id="{78100357-6D62-4EA8-9540-D45BE9FE7C94}"/>
              </a:ext>
            </a:extLst>
          </p:cNvPr>
          <p:cNvSpPr/>
          <p:nvPr/>
        </p:nvSpPr>
        <p:spPr>
          <a:xfrm>
            <a:off x="3061062" y="1523712"/>
            <a:ext cx="809458" cy="809458"/>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mj-lt"/>
                <a:cs typeface="Segoe SemiBold" panose="020B0703040204020203" pitchFamily="34" charset="0"/>
              </a:rPr>
              <a:t>02</a:t>
            </a:r>
            <a:endParaRPr lang="zh-CN" altLang="en-US" sz="3200">
              <a:latin typeface="+mj-lt"/>
              <a:cs typeface="Segoe SemiBold" panose="020B0703040204020203" pitchFamily="34" charset="0"/>
            </a:endParaRPr>
          </a:p>
        </p:txBody>
      </p:sp>
      <p:grpSp>
        <p:nvGrpSpPr>
          <p:cNvPr id="22" name="Group 21" descr="Next Steps">
            <a:extLst>
              <a:ext uri="{FF2B5EF4-FFF2-40B4-BE49-F238E27FC236}">
                <a16:creationId xmlns:a16="http://schemas.microsoft.com/office/drawing/2014/main" id="{E8970F77-33C5-4051-A06A-BE88BAA1053D}"/>
              </a:ext>
            </a:extLst>
          </p:cNvPr>
          <p:cNvGrpSpPr/>
          <p:nvPr/>
        </p:nvGrpSpPr>
        <p:grpSpPr>
          <a:xfrm>
            <a:off x="3061059" y="2522898"/>
            <a:ext cx="8839202" cy="809459"/>
            <a:chOff x="3063333" y="5566136"/>
            <a:chExt cx="8839202" cy="809459"/>
          </a:xfrm>
        </p:grpSpPr>
        <p:sp>
          <p:nvSpPr>
            <p:cNvPr id="23" name="矩形 13">
              <a:extLst>
                <a:ext uri="{FF2B5EF4-FFF2-40B4-BE49-F238E27FC236}">
                  <a16:creationId xmlns:a16="http://schemas.microsoft.com/office/drawing/2014/main" id="{F0616228-4478-4196-98F0-127403841719}"/>
                </a:ext>
              </a:extLst>
            </p:cNvPr>
            <p:cNvSpPr/>
            <p:nvPr/>
          </p:nvSpPr>
          <p:spPr>
            <a:xfrm>
              <a:off x="3063333" y="5566136"/>
              <a:ext cx="809459" cy="809459"/>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mj-lt"/>
                  <a:cs typeface="Segoe SemiBold" panose="020B0703040204020203" pitchFamily="34" charset="0"/>
                </a:rPr>
                <a:t>03</a:t>
              </a:r>
              <a:endParaRPr lang="zh-CN" altLang="en-US" sz="3200">
                <a:latin typeface="+mj-lt"/>
                <a:cs typeface="Segoe SemiBold" panose="020B0703040204020203" pitchFamily="34" charset="0"/>
              </a:endParaRPr>
            </a:p>
          </p:txBody>
        </p:sp>
        <p:sp>
          <p:nvSpPr>
            <p:cNvPr id="25" name="文本框 14">
              <a:extLst>
                <a:ext uri="{FF2B5EF4-FFF2-40B4-BE49-F238E27FC236}">
                  <a16:creationId xmlns:a16="http://schemas.microsoft.com/office/drawing/2014/main" id="{61C03DD1-6B8D-462D-BE72-1867DA6DB4F4}"/>
                </a:ext>
              </a:extLst>
            </p:cNvPr>
            <p:cNvSpPr txBox="1"/>
            <p:nvPr/>
          </p:nvSpPr>
          <p:spPr>
            <a:xfrm>
              <a:off x="3921125" y="5616923"/>
              <a:ext cx="7981410" cy="758672"/>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200">
                  <a:solidFill>
                    <a:schemeClr val="accent1">
                      <a:lumMod val="50000"/>
                    </a:schemeClr>
                  </a:solidFill>
                  <a:latin typeface="+mj-lt"/>
                  <a:cs typeface="Arial" panose="020B0604020202020204" pitchFamily="34" charset="0"/>
                </a:rPr>
                <a:t>Contact tracing</a:t>
              </a:r>
            </a:p>
          </p:txBody>
        </p:sp>
      </p:grpSp>
      <p:sp>
        <p:nvSpPr>
          <p:cNvPr id="26" name="文本框 8">
            <a:extLst>
              <a:ext uri="{FF2B5EF4-FFF2-40B4-BE49-F238E27FC236}">
                <a16:creationId xmlns:a16="http://schemas.microsoft.com/office/drawing/2014/main" id="{CCFED3AA-BF2B-435B-B95C-873C1C5C89BD}"/>
              </a:ext>
            </a:extLst>
          </p:cNvPr>
          <p:cNvSpPr txBox="1"/>
          <p:nvPr/>
        </p:nvSpPr>
        <p:spPr>
          <a:xfrm>
            <a:off x="3918851" y="555965"/>
            <a:ext cx="7981410" cy="809458"/>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200">
                <a:solidFill>
                  <a:schemeClr val="accent1">
                    <a:lumMod val="50000"/>
                  </a:schemeClr>
                </a:solidFill>
                <a:latin typeface="+mj-lt"/>
                <a:cs typeface="Arial"/>
              </a:rPr>
              <a:t>Holiday planning and program updates</a:t>
            </a:r>
            <a:endParaRPr lang="zh-CN" altLang="en-US" sz="3200">
              <a:solidFill>
                <a:schemeClr val="accent1">
                  <a:lumMod val="50000"/>
                </a:schemeClr>
              </a:solidFill>
              <a:latin typeface="+mj-lt"/>
              <a:cs typeface="Arial"/>
            </a:endParaRPr>
          </a:p>
        </p:txBody>
      </p:sp>
    </p:spTree>
    <p:extLst>
      <p:ext uri="{BB962C8B-B14F-4D97-AF65-F5344CB8AC3E}">
        <p14:creationId xmlns:p14="http://schemas.microsoft.com/office/powerpoint/2010/main" val="776713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75 classmates quarantined after parents who knew child had COVID sent them to school — 10:47 a.m.&#10;By The Washington Post&#10;Dozens of elementary school students in California were forced to quarantine over the Thanksgiving holiday becauses one family sent a child to school after the child contracted covid-19, public health and school district officials said.">
            <a:extLst>
              <a:ext uri="{FF2B5EF4-FFF2-40B4-BE49-F238E27FC236}">
                <a16:creationId xmlns:a16="http://schemas.microsoft.com/office/drawing/2014/main" id="{5C164C95-9335-4F03-A0DE-D7571193D5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757259"/>
            <a:ext cx="10905066" cy="5343481"/>
          </a:xfrm>
          <a:prstGeom prst="rect">
            <a:avLst/>
          </a:prstGeom>
        </p:spPr>
      </p:pic>
      <p:sp>
        <p:nvSpPr>
          <p:cNvPr id="2" name="Title 1" hidden="1">
            <a:extLst>
              <a:ext uri="{FF2B5EF4-FFF2-40B4-BE49-F238E27FC236}">
                <a16:creationId xmlns:a16="http://schemas.microsoft.com/office/drawing/2014/main" id="{C9FAC942-7866-4A17-B305-CD4F949B52A6}"/>
              </a:ext>
            </a:extLst>
          </p:cNvPr>
          <p:cNvSpPr>
            <a:spLocks noGrp="1"/>
          </p:cNvSpPr>
          <p:nvPr>
            <p:ph type="title" idx="4294967295"/>
          </p:nvPr>
        </p:nvSpPr>
        <p:spPr>
          <a:xfrm>
            <a:off x="643467" y="394154"/>
            <a:ext cx="10515600" cy="1325563"/>
          </a:xfrm>
        </p:spPr>
        <p:txBody>
          <a:bodyPr/>
          <a:lstStyle/>
          <a:p>
            <a:r>
              <a:rPr lang="en-US" dirty="0"/>
              <a:t>The Washington Post</a:t>
            </a:r>
          </a:p>
        </p:txBody>
      </p:sp>
    </p:spTree>
    <p:extLst>
      <p:ext uri="{BB962C8B-B14F-4D97-AF65-F5344CB8AC3E}">
        <p14:creationId xmlns:p14="http://schemas.microsoft.com/office/powerpoint/2010/main" val="2136674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52641-E628-4776-B228-A368BF48909C}"/>
              </a:ext>
            </a:extLst>
          </p:cNvPr>
          <p:cNvSpPr>
            <a:spLocks noGrp="1"/>
          </p:cNvSpPr>
          <p:nvPr>
            <p:ph type="title"/>
          </p:nvPr>
        </p:nvSpPr>
        <p:spPr/>
        <p:txBody>
          <a:bodyPr/>
          <a:lstStyle/>
          <a:p>
            <a:r>
              <a:rPr lang="en-US" dirty="0"/>
              <a:t>CDC endorsement of Test and Stay</a:t>
            </a:r>
          </a:p>
        </p:txBody>
      </p:sp>
      <p:pic>
        <p:nvPicPr>
          <p:cNvPr id="5" name="Picture 4" descr="CDC endorses schools' coronavirus 'test-to-stay' policies&#10;By MIKE STOBBE, The Associated Press. Updated December 17, 2021. 11:31 a.m.">
            <a:extLst>
              <a:ext uri="{FF2B5EF4-FFF2-40B4-BE49-F238E27FC236}">
                <a16:creationId xmlns:a16="http://schemas.microsoft.com/office/drawing/2014/main" id="{7D9C67DF-69DE-438B-AFF1-EC7554AA6713}"/>
              </a:ext>
            </a:extLst>
          </p:cNvPr>
          <p:cNvPicPr>
            <a:picLocks noChangeAspect="1"/>
          </p:cNvPicPr>
          <p:nvPr/>
        </p:nvPicPr>
        <p:blipFill>
          <a:blip r:embed="rId2"/>
          <a:stretch>
            <a:fillRect/>
          </a:stretch>
        </p:blipFill>
        <p:spPr>
          <a:xfrm>
            <a:off x="753301" y="1104258"/>
            <a:ext cx="10685398" cy="2005673"/>
          </a:xfrm>
          <a:prstGeom prst="rect">
            <a:avLst/>
          </a:prstGeom>
        </p:spPr>
      </p:pic>
      <p:sp>
        <p:nvSpPr>
          <p:cNvPr id="7" name="TextBox 6">
            <a:extLst>
              <a:ext uri="{FF2B5EF4-FFF2-40B4-BE49-F238E27FC236}">
                <a16:creationId xmlns:a16="http://schemas.microsoft.com/office/drawing/2014/main" id="{AC5D280F-535F-4269-9394-2E1F2187E485}"/>
              </a:ext>
            </a:extLst>
          </p:cNvPr>
          <p:cNvSpPr txBox="1"/>
          <p:nvPr/>
        </p:nvSpPr>
        <p:spPr>
          <a:xfrm>
            <a:off x="670723" y="3140411"/>
            <a:ext cx="11165012" cy="2685409"/>
          </a:xfrm>
          <a:prstGeom prst="rect">
            <a:avLst/>
          </a:prstGeom>
        </p:spPr>
        <p:txBody>
          <a:bodyPr vert="horz" lIns="91440" tIns="45720" rIns="91440" bIns="45720" rtlCol="0">
            <a:noAutofit/>
          </a:bodyPr>
          <a:lstStyle>
            <a:lvl1pPr marL="228600" indent="-228600">
              <a:lnSpc>
                <a:spcPct val="100000"/>
              </a:lnSpc>
              <a:spcBef>
                <a:spcPts val="1000"/>
              </a:spcBef>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736600" lvl="1" indent="-279400">
              <a:lnSpc>
                <a:spcPct val="100000"/>
              </a:lnSpc>
              <a:spcBef>
                <a:spcPts val="500"/>
              </a:spcBef>
              <a:spcAft>
                <a:spcPts val="0"/>
              </a:spcAft>
              <a:buClr>
                <a:srgbClr val="E38526"/>
              </a:buClr>
              <a:buFont typeface="Courier New" panose="02070309020205020404" pitchFamily="49" charset="0"/>
              <a:buChar char="o"/>
              <a:defRPr sz="20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Bef>
                <a:spcPts val="500"/>
              </a:spcBef>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Bef>
                <a:spcPts val="500"/>
              </a:spcBef>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Bef>
                <a:spcPts val="500"/>
              </a:spcBef>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2000" dirty="0"/>
              <a:t>On Friday (12/17), </a:t>
            </a:r>
            <a:r>
              <a:rPr lang="en-US" sz="2000" b="1" dirty="0"/>
              <a:t>the CDC endorsed the test and stay policy </a:t>
            </a:r>
            <a:r>
              <a:rPr lang="en-US" sz="2000" dirty="0"/>
              <a:t>after research of such policies in the Chicago and Los Angeles areas found COVID-19 infections did not increase when using the approach.</a:t>
            </a:r>
          </a:p>
          <a:p>
            <a:r>
              <a:rPr lang="en-US" sz="2000" dirty="0"/>
              <a:t>Massachusetts has been a </a:t>
            </a:r>
            <a:r>
              <a:rPr lang="en-US" sz="2000" b="1" dirty="0"/>
              <a:t>national leader in Test and Stay</a:t>
            </a:r>
            <a:r>
              <a:rPr lang="en-US" sz="2000" dirty="0"/>
              <a:t>, and the program has saved over 325,000 days of learning to date.</a:t>
            </a:r>
          </a:p>
          <a:p>
            <a:r>
              <a:rPr lang="en-US" sz="2000" dirty="0"/>
              <a:t>The CDC endorsement </a:t>
            </a:r>
            <a:r>
              <a:rPr lang="en-US" sz="2000" b="1" dirty="0"/>
              <a:t>affords further credibility to the work being done at schools by administrators, nursing staff, and others to keep students in school.</a:t>
            </a:r>
          </a:p>
        </p:txBody>
      </p:sp>
    </p:spTree>
    <p:extLst>
      <p:ext uri="{BB962C8B-B14F-4D97-AF65-F5344CB8AC3E}">
        <p14:creationId xmlns:p14="http://schemas.microsoft.com/office/powerpoint/2010/main" val="3729051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23408-B1B2-478D-954A-03AD9A2A4EFA}"/>
              </a:ext>
            </a:extLst>
          </p:cNvPr>
          <p:cNvSpPr>
            <a:spLocks noGrp="1"/>
          </p:cNvSpPr>
          <p:nvPr>
            <p:ph type="title"/>
          </p:nvPr>
        </p:nvSpPr>
        <p:spPr/>
        <p:txBody>
          <a:bodyPr/>
          <a:lstStyle/>
          <a:p>
            <a:r>
              <a:rPr lang="en-US"/>
              <a:t>Program results to date</a:t>
            </a:r>
          </a:p>
        </p:txBody>
      </p:sp>
      <p:pic>
        <p:nvPicPr>
          <p:cNvPr id="4" name="Picture 3" descr="K-12 Testing &quot;Last week&#10;(12/6 - 12/12)&quot; &quot;Program total&#10;(8/30 - 12/12)&quot;&#10;Schools testing  &#10;# schools conducting at least one testing mode (symptomatic, test and stay, and/or routine pooled testing) 2,087 2,255&#10;Test and Stay  &#10;# test and stay tests conducted2,3 74,992 330,198&#10;# in-person school days saved through test and stay (# negative tests)4 74,243 326,959&#10;Routine pooled tests  &#10;Average swabs per pool 6.66 6.75&#10;# pools processed 29,961 283,875&#10;# positive pooled results 806 4,265&#10;# negative pooled results 29,155 279,610&#10;Pool positivity rate 2.69% 1.50%&#10;Avg. turnaround time (hrs) 14.6 15.0">
            <a:extLst>
              <a:ext uri="{FF2B5EF4-FFF2-40B4-BE49-F238E27FC236}">
                <a16:creationId xmlns:a16="http://schemas.microsoft.com/office/drawing/2014/main" id="{D27AAC42-5A08-4CE2-83FD-4EF845981C9F}"/>
              </a:ext>
            </a:extLst>
          </p:cNvPr>
          <p:cNvPicPr>
            <a:picLocks noChangeAspect="1"/>
          </p:cNvPicPr>
          <p:nvPr/>
        </p:nvPicPr>
        <p:blipFill>
          <a:blip r:embed="rId2"/>
          <a:stretch>
            <a:fillRect/>
          </a:stretch>
        </p:blipFill>
        <p:spPr>
          <a:xfrm>
            <a:off x="2101994" y="1195277"/>
            <a:ext cx="7988012" cy="4507203"/>
          </a:xfrm>
          <a:prstGeom prst="rect">
            <a:avLst/>
          </a:prstGeom>
        </p:spPr>
      </p:pic>
    </p:spTree>
    <p:extLst>
      <p:ext uri="{BB962C8B-B14F-4D97-AF65-F5344CB8AC3E}">
        <p14:creationId xmlns:p14="http://schemas.microsoft.com/office/powerpoint/2010/main" val="2774720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r>
              <a:rPr lang="en-US" altLang="zh-CN" sz="6000">
                <a:solidFill>
                  <a:schemeClr val="bg1"/>
                </a:solidFill>
                <a:latin typeface="Segoe SemiBold" panose="020B0703040204020203" pitchFamily="34" charset="0"/>
                <a:cs typeface="Segoe SemiBold" panose="020B0703040204020203" pitchFamily="34" charset="0"/>
              </a:rPr>
              <a:t>01</a:t>
            </a:r>
            <a:endParaRPr lang="zh-CN" altLang="en-US" sz="6000">
              <a:solidFill>
                <a:schemeClr val="bg1"/>
              </a:solidFill>
              <a:latin typeface="Segoe SemiBold" panose="020B0703040204020203" pitchFamily="34" charset="0"/>
              <a:cs typeface="Segoe SemiBold" panose="020B0703040204020203" pitchFamily="34" charset="0"/>
            </a:endParaRPr>
          </a:p>
        </p:txBody>
      </p:sp>
      <p:sp>
        <p:nvSpPr>
          <p:cNvPr id="3" name="文本框 2" descr="Recap of Pooled Testing Program">
            <a:extLst>
              <a:ext uri="{FF2B5EF4-FFF2-40B4-BE49-F238E27FC236}">
                <a16:creationId xmlns:a16="http://schemas.microsoft.com/office/drawing/2014/main" id="{CD1339F8-8D02-41F1-BC13-8A7F7814425B}"/>
              </a:ext>
            </a:extLst>
          </p:cNvPr>
          <p:cNvSpPr txBox="1"/>
          <p:nvPr/>
        </p:nvSpPr>
        <p:spPr>
          <a:xfrm>
            <a:off x="2257426" y="1943100"/>
            <a:ext cx="9801224" cy="20002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endParaRPr lang="zh-CN" altLang="en-US" sz="4000">
              <a:solidFill>
                <a:schemeClr val="accent1">
                  <a:lumMod val="50000"/>
                </a:schemeClr>
              </a:solidFill>
            </a:endParaRPr>
          </a:p>
        </p:txBody>
      </p:sp>
      <p:sp>
        <p:nvSpPr>
          <p:cNvPr id="5" name="Title 4">
            <a:extLst>
              <a:ext uri="{FF2B5EF4-FFF2-40B4-BE49-F238E27FC236}">
                <a16:creationId xmlns:a16="http://schemas.microsoft.com/office/drawing/2014/main" id="{9AD0AFD2-1B95-417A-8608-AD39EE5AF1E1}"/>
              </a:ext>
            </a:extLst>
          </p:cNvPr>
          <p:cNvSpPr>
            <a:spLocks noGrp="1"/>
          </p:cNvSpPr>
          <p:nvPr>
            <p:ph type="title" idx="4294967295"/>
          </p:nvPr>
        </p:nvSpPr>
        <p:spPr>
          <a:xfrm>
            <a:off x="2390776" y="2329211"/>
            <a:ext cx="8257032" cy="1325563"/>
          </a:xfrm>
        </p:spPr>
        <p:txBody>
          <a:bodyPr/>
          <a:lstStyle/>
          <a:p>
            <a:r>
              <a:rPr lang="en-US" altLang="zh-CN" sz="4000">
                <a:solidFill>
                  <a:schemeClr val="accent1">
                    <a:lumMod val="50000"/>
                  </a:schemeClr>
                </a:solidFill>
                <a:latin typeface="+mj-lt"/>
                <a:cs typeface="Arial"/>
              </a:rPr>
              <a:t>Holiday planning and program updates</a:t>
            </a:r>
            <a:endParaRPr lang="zh-CN" altLang="en-US" sz="4000">
              <a:solidFill>
                <a:schemeClr val="accent1">
                  <a:lumMod val="50000"/>
                </a:schemeClr>
              </a:solidFill>
              <a:latin typeface="+mj-lt"/>
              <a:cs typeface="Arial"/>
            </a:endParaRPr>
          </a:p>
        </p:txBody>
      </p:sp>
    </p:spTree>
    <p:extLst>
      <p:ext uri="{BB962C8B-B14F-4D97-AF65-F5344CB8AC3E}">
        <p14:creationId xmlns:p14="http://schemas.microsoft.com/office/powerpoint/2010/main" val="3002458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B62A8-8C3B-403A-B191-D6E976426138}"/>
              </a:ext>
            </a:extLst>
          </p:cNvPr>
          <p:cNvSpPr>
            <a:spLocks noGrp="1"/>
          </p:cNvSpPr>
          <p:nvPr>
            <p:ph type="title"/>
          </p:nvPr>
        </p:nvSpPr>
        <p:spPr/>
        <p:txBody>
          <a:bodyPr/>
          <a:lstStyle/>
          <a:p>
            <a:r>
              <a:rPr lang="en-US"/>
              <a:t>Multiple supports to respond to a potential surge</a:t>
            </a:r>
          </a:p>
        </p:txBody>
      </p:sp>
      <p:graphicFrame>
        <p:nvGraphicFramePr>
          <p:cNvPr id="4" name="Content Placeholder 3" descr="MA National Guard support&#10;Mobile testing unit&#10;Additional staffing&#10;Follow up consultation and support&#10;DESE, HHS, CIC data monitoring">
            <a:extLst>
              <a:ext uri="{FF2B5EF4-FFF2-40B4-BE49-F238E27FC236}">
                <a16:creationId xmlns:a16="http://schemas.microsoft.com/office/drawing/2014/main" id="{CCBDC95D-6155-4D09-8279-65D585798D49}"/>
              </a:ext>
            </a:extLst>
          </p:cNvPr>
          <p:cNvGraphicFramePr>
            <a:graphicFrameLocks noGrp="1"/>
          </p:cNvGraphicFramePr>
          <p:nvPr>
            <p:ph idx="1"/>
            <p:extLst>
              <p:ext uri="{D42A27DB-BD31-4B8C-83A1-F6EECF244321}">
                <p14:modId xmlns:p14="http://schemas.microsoft.com/office/powerpoint/2010/main" val="3327441915"/>
              </p:ext>
            </p:extLst>
          </p:nvPr>
        </p:nvGraphicFramePr>
        <p:xfrm>
          <a:off x="568325" y="1230313"/>
          <a:ext cx="11369675" cy="5049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9076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4EAD9-CE40-458F-9D62-93EBDECE4744}"/>
              </a:ext>
            </a:extLst>
          </p:cNvPr>
          <p:cNvSpPr>
            <a:spLocks noGrp="1"/>
          </p:cNvSpPr>
          <p:nvPr>
            <p:ph type="title"/>
          </p:nvPr>
        </p:nvSpPr>
        <p:spPr/>
        <p:txBody>
          <a:bodyPr/>
          <a:lstStyle/>
          <a:p>
            <a:r>
              <a:rPr lang="en-US"/>
              <a:t>Post-holiday preparation</a:t>
            </a:r>
          </a:p>
        </p:txBody>
      </p:sp>
      <p:sp>
        <p:nvSpPr>
          <p:cNvPr id="3" name="Content Placeholder 2">
            <a:extLst>
              <a:ext uri="{FF2B5EF4-FFF2-40B4-BE49-F238E27FC236}">
                <a16:creationId xmlns:a16="http://schemas.microsoft.com/office/drawing/2014/main" id="{1A317D60-823C-4AFA-A00F-A0508EAB5CA0}"/>
              </a:ext>
            </a:extLst>
          </p:cNvPr>
          <p:cNvSpPr>
            <a:spLocks noGrp="1"/>
          </p:cNvSpPr>
          <p:nvPr>
            <p:ph idx="1"/>
          </p:nvPr>
        </p:nvSpPr>
        <p:spPr/>
        <p:txBody>
          <a:bodyPr/>
          <a:lstStyle/>
          <a:p>
            <a:r>
              <a:rPr lang="en-US" sz="2800" dirty="0"/>
              <a:t>Ensure that there is </a:t>
            </a:r>
            <a:r>
              <a:rPr lang="en-US" sz="2800" b="1" dirty="0"/>
              <a:t>sufficient BinaxNOW within the district </a:t>
            </a:r>
            <a:r>
              <a:rPr lang="en-US" sz="2800" dirty="0"/>
              <a:t>to conduct test and stay, reflex, and symptomatic testing upon returning from the break.</a:t>
            </a:r>
          </a:p>
          <a:p>
            <a:pPr lvl="1"/>
            <a:r>
              <a:rPr lang="en-US" sz="2000" dirty="0"/>
              <a:t>Link to order more testing supplies: </a:t>
            </a:r>
            <a:r>
              <a:rPr lang="en-US" sz="2000" b="0" dirty="0">
                <a:solidFill>
                  <a:schemeClr val="accent1">
                    <a:lumMod val="50000"/>
                  </a:schemeClr>
                </a:solidFill>
                <a:latin typeface="Segoe UI" panose="020B0502040204020203" pitchFamily="34" charset="0"/>
                <a:cs typeface="Segoe UI" panose="020B0502040204020203" pitchFamily="34" charset="0"/>
                <a:hlinkClick r:id="rId2"/>
              </a:rPr>
              <a:t>cich-ma.zendesk.com</a:t>
            </a:r>
            <a:r>
              <a:rPr lang="en-US" sz="2000" b="0" dirty="0">
                <a:solidFill>
                  <a:schemeClr val="accent1">
                    <a:lumMod val="50000"/>
                  </a:schemeClr>
                </a:solidFill>
                <a:latin typeface="Segoe UI" panose="020B0502040204020203" pitchFamily="34" charset="0"/>
                <a:cs typeface="Segoe UI" panose="020B0502040204020203" pitchFamily="34" charset="0"/>
              </a:rPr>
              <a:t> </a:t>
            </a:r>
            <a:endParaRPr lang="en-US" sz="2000" dirty="0"/>
          </a:p>
          <a:p>
            <a:pPr lvl="1"/>
            <a:r>
              <a:rPr lang="en-US" sz="2000" dirty="0">
                <a:effectLst/>
                <a:latin typeface="+mn-lt"/>
                <a:ea typeface="Calibri" panose="020F0502020204030204" pitchFamily="34" charset="0"/>
              </a:rPr>
              <a:t>If the 7th day of Test and Stay falls over an extended break (e.g., long weekend, vacation, holiday break), the individual must be tested on the morning of their return to school so long as the first day back is within 10 days of the date of exposure. If the first day back to school following an extended break is day 11 or later from the date of exposure, the individual does not need to be tested upon return to school if they have not experienced any symptoms, as aligned to Protocol B-3. </a:t>
            </a:r>
          </a:p>
          <a:p>
            <a:r>
              <a:rPr lang="en-US" sz="2800" dirty="0"/>
              <a:t>Remind students/caregivers of COVID-19 protocols over the holiday break:</a:t>
            </a:r>
          </a:p>
          <a:p>
            <a:pPr lvl="1"/>
            <a:r>
              <a:rPr lang="en-US" sz="2000" dirty="0"/>
              <a:t>Students experiencing COVID-19 symptoms over the break should follow Protocol C of the DESE protocols.</a:t>
            </a:r>
          </a:p>
          <a:p>
            <a:pPr lvl="1"/>
            <a:endParaRPr lang="en-US" sz="1800" dirty="0"/>
          </a:p>
        </p:txBody>
      </p:sp>
      <p:sp>
        <p:nvSpPr>
          <p:cNvPr id="4" name="Slide Number Placeholder 3">
            <a:extLst>
              <a:ext uri="{FF2B5EF4-FFF2-40B4-BE49-F238E27FC236}">
                <a16:creationId xmlns:a16="http://schemas.microsoft.com/office/drawing/2014/main" id="{E3FEE09B-7A3B-4A2F-B6E8-6E6C2439ECF2}"/>
              </a:ext>
            </a:extLst>
          </p:cNvPr>
          <p:cNvSpPr>
            <a:spLocks noGrp="1"/>
          </p:cNvSpPr>
          <p:nvPr>
            <p:ph type="sldNum" sz="quarter" idx="12"/>
          </p:nvPr>
        </p:nvSpPr>
        <p:spPr/>
        <p:txBody>
          <a:bodyPr/>
          <a:lstStyle/>
          <a:p>
            <a:fld id="{FF27229C-EC7B-4063-A33B-28A5E87E32ED}" type="slidenum">
              <a:rPr lang="zh-CN" altLang="en-US" smtClean="0"/>
              <a:pPr/>
              <a:t>9</a:t>
            </a:fld>
            <a:endParaRPr lang="zh-CN" altLang="en-US"/>
          </a:p>
        </p:txBody>
      </p:sp>
    </p:spTree>
    <p:extLst>
      <p:ext uri="{BB962C8B-B14F-4D97-AF65-F5344CB8AC3E}">
        <p14:creationId xmlns:p14="http://schemas.microsoft.com/office/powerpoint/2010/main" val="20144614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DropOffZoneRoutingForm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1a175f6fd76af162c8631baf02b0c7de">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18e3a758e1be3a571da4157f53c3d381"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description=""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dexed="true"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DESE-231-75620</_dlc_DocId>
    <_dlc_DocIdUrl xmlns="733efe1c-5bbe-4968-87dc-d400e65c879f">
      <Url>https://sharepoint.doemass.org/ese/webteam/cps/_layouts/DocIdRedir.aspx?ID=DESE-231-75620</Url>
      <Description>DESE-231-75620</Description>
    </_dlc_DocIdUrl>
  </documentManagement>
</p:properties>
</file>

<file path=customXml/itemProps1.xml><?xml version="1.0" encoding="utf-8"?>
<ds:datastoreItem xmlns:ds="http://schemas.openxmlformats.org/officeDocument/2006/customXml" ds:itemID="{137E2849-135A-4223-95D9-54FD982AFE6F}">
  <ds:schemaRefs>
    <ds:schemaRef ds:uri="http://schemas.microsoft.com/sharepoint/v3/contenttype/forms"/>
  </ds:schemaRefs>
</ds:datastoreItem>
</file>

<file path=customXml/itemProps2.xml><?xml version="1.0" encoding="utf-8"?>
<ds:datastoreItem xmlns:ds="http://schemas.openxmlformats.org/officeDocument/2006/customXml" ds:itemID="{1B825025-BDDA-40A6-97D8-0999E78A45AB}">
  <ds:schemaRefs>
    <ds:schemaRef ds:uri="0a4e05da-b9bc-4326-ad73-01ef31b95567"/>
    <ds:schemaRef ds:uri="733efe1c-5bbe-4968-87dc-d400e65c879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E878065-3602-4035-A1B5-FCF62F090F37}">
  <ds:schemaRefs>
    <ds:schemaRef ds:uri="http://schemas.microsoft.com/sharepoint/events"/>
  </ds:schemaRefs>
</ds:datastoreItem>
</file>

<file path=customXml/itemProps4.xml><?xml version="1.0" encoding="utf-8"?>
<ds:datastoreItem xmlns:ds="http://schemas.openxmlformats.org/officeDocument/2006/customXml" ds:itemID="{990237B6-0C05-463C-9E8B-BA5823F40B9A}">
  <ds:schemaRefs>
    <ds:schemaRef ds:uri="http://schemas.microsoft.com/office/2006/documentManagement/types"/>
    <ds:schemaRef ds:uri="http://purl.org/dc/dcmitype/"/>
    <ds:schemaRef ds:uri="0a4e05da-b9bc-4326-ad73-01ef31b95567"/>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733efe1c-5bbe-4968-87dc-d400e65c879f"/>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166</TotalTime>
  <Words>1948</Words>
  <Application>Microsoft Office PowerPoint</Application>
  <PresentationFormat>Widescreen</PresentationFormat>
  <Paragraphs>203</Paragraphs>
  <Slides>27</Slides>
  <Notes>10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9" baseType="lpstr">
      <vt:lpstr>等线</vt:lpstr>
      <vt:lpstr>Arial</vt:lpstr>
      <vt:lpstr>Calibri</vt:lpstr>
      <vt:lpstr>Courier New</vt:lpstr>
      <vt:lpstr>Quattrocento Sans</vt:lpstr>
      <vt:lpstr>Segoe</vt:lpstr>
      <vt:lpstr>Segoe SemiBold</vt:lpstr>
      <vt:lpstr>Segoe UI</vt:lpstr>
      <vt:lpstr>Segoe UI Semibold</vt:lpstr>
      <vt:lpstr>Wingdings</vt:lpstr>
      <vt:lpstr>ESE​​</vt:lpstr>
      <vt:lpstr>think-cell Slide</vt:lpstr>
      <vt:lpstr>K-12 COVID Response Update</vt:lpstr>
      <vt:lpstr>Today’s Presentation</vt:lpstr>
      <vt:lpstr>CONTENTS</vt:lpstr>
      <vt:lpstr>The Washington Post</vt:lpstr>
      <vt:lpstr>CDC endorsement of Test and Stay</vt:lpstr>
      <vt:lpstr>Program results to date</vt:lpstr>
      <vt:lpstr>Holiday planning and program updates</vt:lpstr>
      <vt:lpstr>Multiple supports to respond to a potential surge</vt:lpstr>
      <vt:lpstr>Post-holiday preparation</vt:lpstr>
      <vt:lpstr>Post-holiday preparation</vt:lpstr>
      <vt:lpstr>Testing options over holiday break </vt:lpstr>
      <vt:lpstr>Spring 2022 K-12 testing program</vt:lpstr>
      <vt:lpstr>BinaxNOW expiration dates </vt:lpstr>
      <vt:lpstr>Locating BinaxNOW expiration dates (example)</vt:lpstr>
      <vt:lpstr>eMed expiration dates </vt:lpstr>
      <vt:lpstr>Locating eMed expiration dates (example)</vt:lpstr>
      <vt:lpstr>Scheduling vaccine clinics</vt:lpstr>
      <vt:lpstr>Reminder: Mobile Vaccination Program Process</vt:lpstr>
      <vt:lpstr>Contact tracing</vt:lpstr>
      <vt:lpstr>Larry Madoff, MD</vt:lpstr>
      <vt:lpstr>Reminders and tips for contact tracing</vt:lpstr>
      <vt:lpstr>Shah Family Foundation resources</vt:lpstr>
      <vt:lpstr>Software Platform Cheat Sheet</vt:lpstr>
      <vt:lpstr>Open and Safe Schools website</vt:lpstr>
      <vt:lpstr>Next steps</vt:lpstr>
      <vt:lpstr>Important links on DESE website</vt:lpstr>
      <vt:lpstr>Have a question? Need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SY22 COVID-19 Testing Program Webinar Slides, December 21, 2021</dc:title>
  <dc:creator>DESE</dc:creator>
  <cp:lastModifiedBy>Zou, Dong (EOE)</cp:lastModifiedBy>
  <cp:revision>13</cp:revision>
  <dcterms:created xsi:type="dcterms:W3CDTF">2020-08-17T18:45:14Z</dcterms:created>
  <dcterms:modified xsi:type="dcterms:W3CDTF">2021-12-21T21:23:59Z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Dec 21 2021</vt:lpwstr>
  </property>
</Properties>
</file>