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77" r:id="rId6"/>
    <p:sldId id="338" r:id="rId7"/>
    <p:sldId id="354" r:id="rId8"/>
    <p:sldId id="440" r:id="rId9"/>
    <p:sldId id="443" r:id="rId10"/>
    <p:sldId id="441" r:id="rId11"/>
    <p:sldId id="399" r:id="rId12"/>
    <p:sldId id="444" r:id="rId13"/>
    <p:sldId id="445" r:id="rId14"/>
    <p:sldId id="461" r:id="rId15"/>
    <p:sldId id="260" r:id="rId16"/>
    <p:sldId id="447" r:id="rId17"/>
    <p:sldId id="448" r:id="rId18"/>
    <p:sldId id="449" r:id="rId19"/>
    <p:sldId id="450" r:id="rId20"/>
    <p:sldId id="420" r:id="rId21"/>
    <p:sldId id="462" r:id="rId22"/>
    <p:sldId id="363" r:id="rId23"/>
    <p:sldId id="452" r:id="rId24"/>
    <p:sldId id="463" r:id="rId25"/>
    <p:sldId id="453" r:id="rId26"/>
    <p:sldId id="454" r:id="rId27"/>
    <p:sldId id="464" r:id="rId28"/>
    <p:sldId id="455" r:id="rId29"/>
    <p:sldId id="456" r:id="rId30"/>
    <p:sldId id="434" r:id="rId31"/>
    <p:sldId id="433" r:id="rId32"/>
    <p:sldId id="369" r:id="rId33"/>
    <p:sldId id="457" r:id="rId34"/>
    <p:sldId id="442" r:id="rId35"/>
    <p:sldId id="458" r:id="rId36"/>
    <p:sldId id="459" r:id="rId37"/>
    <p:sldId id="418" r:id="rId38"/>
    <p:sldId id="390" r:id="rId39"/>
    <p:sldId id="392" r:id="rId40"/>
  </p:sldIdLst>
  <p:sldSz cx="12192000" cy="6858000"/>
  <p:notesSz cx="7010400" cy="92964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440"/>
            <p14:sldId id="443"/>
            <p14:sldId id="441"/>
            <p14:sldId id="399"/>
            <p14:sldId id="444"/>
            <p14:sldId id="445"/>
            <p14:sldId id="461"/>
            <p14:sldId id="260"/>
            <p14:sldId id="447"/>
            <p14:sldId id="448"/>
            <p14:sldId id="449"/>
            <p14:sldId id="450"/>
            <p14:sldId id="420"/>
            <p14:sldId id="462"/>
            <p14:sldId id="363"/>
            <p14:sldId id="452"/>
            <p14:sldId id="463"/>
            <p14:sldId id="453"/>
            <p14:sldId id="454"/>
            <p14:sldId id="464"/>
            <p14:sldId id="455"/>
            <p14:sldId id="456"/>
            <p14:sldId id="434"/>
            <p14:sldId id="433"/>
            <p14:sldId id="369"/>
            <p14:sldId id="457"/>
            <p14:sldId id="442"/>
            <p14:sldId id="458"/>
            <p14:sldId id="459"/>
            <p14:sldId id="418"/>
            <p14:sldId id="390"/>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 Lauren (DESE)" initials="WL(" lastIdx="26" clrIdx="0"/>
  <p:cmAuthor id="2" name="Johnston, Russell (DESE)" initials="J(" lastIdx="2" clrIdx="1"/>
  <p:cmAuthor id="3" name="eliza" initials="el" lastIdx="6" clrIdx="2"/>
  <p:cmAuthor id="4" name="Hay, Jeremiah (EHS)" initials="H(" lastIdx="9" clrIdx="3"/>
  <p:cmAuthor id="5" name="Larsen, Elizabeth (EHS)" initials="L(" lastIdx="1" clrIdx="4"/>
  <p:cmAuthor id="6" name="Hay, Jeremiah (EHS)" initials="HJ(" lastIdx="25" clrIdx="5"/>
  <p:cmAuthor id="7" name="Sean Burpoe" initials="SB" lastIdx="35" clrIdx="6"/>
  <p:cmAuthor id="8" name="Sean Burpoe" initials="SB [2]" lastIdx="1" clrIdx="7"/>
  <p:cmAuthor id="9" name="LaMontagne, Elizabeth (GOV)" initials="LE(" lastIdx="14" clrIdx="8"/>
  <p:cmAuthor id="10" name="Larsen, Elizabeth (EHS)" initials="LE(" lastIdx="28" clrIdx="9"/>
  <p:cmAuthor id="11" name="Jeremiah Hay" initials="JH" lastIdx="16" clrIdx="10"/>
  <p:cmAuthor id="12" name="Burpoe, Sean (EHS)" initials="BS(" lastIdx="8" clrIdx="11">
    <p:extLst>
      <p:ext uri="{19B8F6BF-5375-455C-9EA6-DF929625EA0E}">
        <p15:presenceInfo xmlns:p15="http://schemas.microsoft.com/office/powerpoint/2012/main" userId="Burpoe, Sean (EHS)" providerId="None"/>
      </p:ext>
    </p:extLst>
  </p:cmAuthor>
  <p:cmAuthor id="13" name="Burpoe, Sean (EHS)" initials="BS( [2]" lastIdx="5" clrIdx="12">
    <p:extLst>
      <p:ext uri="{19B8F6BF-5375-455C-9EA6-DF929625EA0E}">
        <p15:presenceInfo xmlns:p15="http://schemas.microsoft.com/office/powerpoint/2012/main" userId="S::Sean.Burpoe@mass.gov::8ac0b20a-7813-464f-a29c-2da0cb7f6a97" providerId="AD"/>
      </p:ext>
    </p:extLst>
  </p:cmAuthor>
  <p:cmAuthor id="14" name="Johnston, Russell (DESE)" initials="JR(" lastIdx="2" clrIdx="13">
    <p:extLst>
      <p:ext uri="{19B8F6BF-5375-455C-9EA6-DF929625EA0E}">
        <p15:presenceInfo xmlns:p15="http://schemas.microsoft.com/office/powerpoint/2012/main" userId="S::russell.johnston@mass.gov::9dc7468c-4e37-4531-b5d7-de3dc3343d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6AEC6-B19F-4D51-8B8C-AD1A40B5E459}" v="163" dt="2022-01-20T17:20:52.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5" d="100"/>
          <a:sy n="95" d="100"/>
        </p:scale>
        <p:origin x="312" y="78"/>
      </p:cViewPr>
      <p:guideLst>
        <p:guide orient="horz" pos="2160"/>
        <p:guide pos="3840"/>
      </p:guideLst>
    </p:cSldViewPr>
  </p:slideViewPr>
  <p:outlineViewPr>
    <p:cViewPr>
      <p:scale>
        <a:sx n="33" d="100"/>
        <a:sy n="33" d="100"/>
      </p:scale>
      <p:origin x="0" y="-690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s, Jacqueline (DESE)" userId="aa37f990-0fff-42a8-b528-76ed07452333" providerId="ADAL" clId="{C316AEC6-B19F-4D51-8B8C-AD1A40B5E459}"/>
    <pc:docChg chg="modSld">
      <pc:chgData name="Reis, Jacqueline (DESE)" userId="aa37f990-0fff-42a8-b528-76ed07452333" providerId="ADAL" clId="{C316AEC6-B19F-4D51-8B8C-AD1A40B5E459}" dt="2022-01-20T17:20:52.850" v="150" actId="20577"/>
      <pc:docMkLst>
        <pc:docMk/>
      </pc:docMkLst>
      <pc:sldChg chg="addSp modSp mod">
        <pc:chgData name="Reis, Jacqueline (DESE)" userId="aa37f990-0fff-42a8-b528-76ed07452333" providerId="ADAL" clId="{C316AEC6-B19F-4D51-8B8C-AD1A40B5E459}" dt="2022-01-20T17:20:52.850" v="150" actId="20577"/>
        <pc:sldMkLst>
          <pc:docMk/>
          <pc:sldMk cId="398366655" sldId="462"/>
        </pc:sldMkLst>
        <pc:spChg chg="add mod">
          <ac:chgData name="Reis, Jacqueline (DESE)" userId="aa37f990-0fff-42a8-b528-76ed07452333" providerId="ADAL" clId="{C316AEC6-B19F-4D51-8B8C-AD1A40B5E459}" dt="2022-01-20T17:20:52.850" v="150" actId="20577"/>
          <ac:spMkLst>
            <pc:docMk/>
            <pc:sldMk cId="398366655" sldId="462"/>
            <ac:spMk id="3" creationId="{200B5D58-EBCD-483A-8429-269E4805AB2C}"/>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2022/1/20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2022/1/20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87546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91062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83539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168015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91940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078314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24780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mn-lt"/>
              </a:rPr>
              <a:t>Between January 18-21, districts and schools determine how many staff will participate in the at-home antigen test option. The district or school will send this information to DESE in the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mn-lt"/>
              </a:rPr>
              <a:t>By January 28, districts will report to DESE the number of participating students by ordering the requisite number of tests through the CIC ordering portal. </a:t>
            </a:r>
            <a:endParaRPr lang="en-US" sz="1600" b="0" i="0" u="none" strike="noStrike" baseline="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73324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As the mobile vaccination team told us on our last webinar, priority is given to public school requests.</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76175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mn-lt"/>
              </a:rPr>
              <a:t>We began our statewide testing services in the fall of 2020 with mobile testing clinics and symptomatic testing. </a:t>
            </a:r>
          </a:p>
          <a:p>
            <a:r>
              <a:rPr lang="en-US" sz="1200" b="0" i="0" u="none" strike="noStrike" baseline="0" dirty="0">
                <a:solidFill>
                  <a:srgbClr val="000000"/>
                </a:solidFill>
                <a:latin typeface="+mn-lt"/>
              </a:rPr>
              <a:t>Always looking to strengthen our response and supports, we added routine pooled testing about one year ago and during the summer of 2021 we introduced Test and Stay.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69381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The individual positivity rate in K-12 schools in the state’s pooled testing data reveal case rates significantly lower than the statewide positivity rate. </a:t>
            </a:r>
          </a:p>
          <a:p>
            <a:pPr lvl="1"/>
            <a:r>
              <a:rPr lang="en-US" sz="1200" dirty="0"/>
              <a:t>Students and staff individually identified as asymptomatic close contacts and repeatedly tested in school through the Test and Stay program test negative over 90% of the time. (As of January 9, 503,312 Test and Stay tests had been conducted; 496,440 of them were negative (98.6%).)</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4066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A pre-publication study of the first 13 weeks of the Test and Stay program across all participating Massachusetts schools found that the secondary transmission rate was 2.9%, and that tertiary transmission was very low.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11893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868511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1/20/2022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survey.alchemer.com/s3/6697179/Updated-K-12-Testing-Program-District-Opt-in-For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survey.alchemer.com/s3/6699404/SY22-Update-Authorized-School-Application-Updated-COVID-19-Testing-Progra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doe.mass.edu/covid19/testing/default.htm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doe.mass.edu/covid19/testing/default.htm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doe.mass.edu/covid19/testing/default.html"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CovidEdTesting@ShahFoundation.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mailto:CovidEdTesting@ShahFoundation.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survey.alchemer.com/s3/6697179/Updated-K-12-Testing-Program-District-Opt-in-For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mass.gov/mobilevaccinefor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media/releases/2021/s1217-Test-To-Stay.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vert="horz"/>
          <a:lstStyle/>
          <a:p>
            <a:r>
              <a:rPr lang="en-US" sz="3600" dirty="0">
                <a:latin typeface="+mj-lt"/>
                <a:cs typeface="Arial"/>
              </a:rPr>
              <a:t>K-12 COVID Response Update</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dirty="0">
                <a:solidFill>
                  <a:schemeClr val="bg1"/>
                </a:solidFill>
              </a:rPr>
              <a:t>January 19,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8245-BB6C-4356-8971-76CBFB14D8FC}"/>
              </a:ext>
            </a:extLst>
          </p:cNvPr>
          <p:cNvSpPr>
            <a:spLocks noGrp="1"/>
          </p:cNvSpPr>
          <p:nvPr>
            <p:ph type="title"/>
          </p:nvPr>
        </p:nvSpPr>
        <p:spPr/>
        <p:txBody>
          <a:bodyPr/>
          <a:lstStyle/>
          <a:p>
            <a:r>
              <a:rPr lang="en-US" dirty="0"/>
              <a:t>Changes in Other New England States</a:t>
            </a:r>
          </a:p>
        </p:txBody>
      </p:sp>
      <p:sp>
        <p:nvSpPr>
          <p:cNvPr id="3" name="Content Placeholder 2">
            <a:extLst>
              <a:ext uri="{FF2B5EF4-FFF2-40B4-BE49-F238E27FC236}">
                <a16:creationId xmlns:a16="http://schemas.microsoft.com/office/drawing/2014/main" id="{5030F20C-7550-4939-903C-3F9FB1B4F8AA}"/>
              </a:ext>
            </a:extLst>
          </p:cNvPr>
          <p:cNvSpPr>
            <a:spLocks noGrp="1"/>
          </p:cNvSpPr>
          <p:nvPr>
            <p:ph idx="1"/>
          </p:nvPr>
        </p:nvSpPr>
        <p:spPr/>
        <p:txBody>
          <a:bodyPr/>
          <a:lstStyle/>
          <a:p>
            <a:r>
              <a:rPr lang="en-US" sz="3200" b="0" i="0" u="none" strike="noStrike" baseline="0">
                <a:solidFill>
                  <a:srgbClr val="000000"/>
                </a:solidFill>
                <a:latin typeface="+mn-lt"/>
              </a:rPr>
              <a:t>Other states, like </a:t>
            </a:r>
            <a:r>
              <a:rPr lang="en-US" sz="3200" b="0" i="0" u="none" strike="noStrike" baseline="0" dirty="0">
                <a:solidFill>
                  <a:srgbClr val="000000"/>
                </a:solidFill>
                <a:latin typeface="+mn-lt"/>
              </a:rPr>
              <a:t>Connecticut and Vermont</a:t>
            </a:r>
            <a:r>
              <a:rPr lang="en-US" sz="3200" b="0" i="0" u="none" strike="noStrike" baseline="0">
                <a:solidFill>
                  <a:srgbClr val="000000"/>
                </a:solidFill>
                <a:latin typeface="+mn-lt"/>
              </a:rPr>
              <a:t>,</a:t>
            </a:r>
            <a:r>
              <a:rPr lang="en-US" sz="3200" b="0" i="0" u="none" strike="noStrike" baseline="0" dirty="0">
                <a:solidFill>
                  <a:srgbClr val="000000"/>
                </a:solidFill>
                <a:latin typeface="+mn-lt"/>
              </a:rPr>
              <a:t> have recently transitioned from individualized contact tracing to the use of at-home tests and focusing school health efforts on symptomatic testing. </a:t>
            </a:r>
            <a:endParaRPr lang="en-US" sz="3200" dirty="0">
              <a:latin typeface="+mn-lt"/>
            </a:endParaRPr>
          </a:p>
          <a:p>
            <a:endParaRPr lang="en-US" dirty="0"/>
          </a:p>
        </p:txBody>
      </p:sp>
      <p:sp>
        <p:nvSpPr>
          <p:cNvPr id="4" name="Slide Number Placeholder 3">
            <a:extLst>
              <a:ext uri="{FF2B5EF4-FFF2-40B4-BE49-F238E27FC236}">
                <a16:creationId xmlns:a16="http://schemas.microsoft.com/office/drawing/2014/main" id="{B0A78348-F7E9-451C-884A-B11A009A89F3}"/>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43573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a:rPr>
              <a:t>New COVID Testing Options to Optimize In-Person Learning</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4A00-FEA5-4148-9C11-A908B43538D5}"/>
              </a:ext>
            </a:extLst>
          </p:cNvPr>
          <p:cNvSpPr>
            <a:spLocks noGrp="1"/>
          </p:cNvSpPr>
          <p:nvPr>
            <p:ph type="title"/>
          </p:nvPr>
        </p:nvSpPr>
        <p:spPr/>
        <p:txBody>
          <a:bodyPr/>
          <a:lstStyle/>
          <a:p>
            <a:r>
              <a:rPr lang="en-US" dirty="0"/>
              <a:t>New COVID Testing Option to Optimize In-Person Learning</a:t>
            </a:r>
          </a:p>
        </p:txBody>
      </p:sp>
      <p:sp>
        <p:nvSpPr>
          <p:cNvPr id="3" name="Content Placeholder 2">
            <a:extLst>
              <a:ext uri="{FF2B5EF4-FFF2-40B4-BE49-F238E27FC236}">
                <a16:creationId xmlns:a16="http://schemas.microsoft.com/office/drawing/2014/main" id="{637D1BDE-9D61-47C0-82FF-C8EC9899C51B}"/>
              </a:ext>
            </a:extLst>
          </p:cNvPr>
          <p:cNvSpPr>
            <a:spLocks noGrp="1"/>
          </p:cNvSpPr>
          <p:nvPr>
            <p:ph idx="1"/>
          </p:nvPr>
        </p:nvSpPr>
        <p:spPr>
          <a:xfrm>
            <a:off x="567743" y="1150019"/>
            <a:ext cx="11370972" cy="5049746"/>
          </a:xfrm>
        </p:spPr>
        <p:txBody>
          <a:bodyPr/>
          <a:lstStyle/>
          <a:p>
            <a:r>
              <a:rPr lang="en-US" sz="2600" b="1" dirty="0"/>
              <a:t>Districts and schools participating in symptomatic and/or pooled testing may choose to continue those testing strategies and discontinue contact tracing and Test and Stay.</a:t>
            </a:r>
            <a:endParaRPr lang="en-US" sz="2600" b="1" baseline="30000" dirty="0"/>
          </a:p>
          <a:p>
            <a:r>
              <a:rPr lang="en-US" sz="2800" i="0" u="none" strike="noStrike" baseline="0" dirty="0">
                <a:solidFill>
                  <a:srgbClr val="000000"/>
                </a:solidFill>
              </a:rPr>
              <a:t>Using their professional discretion, school health professionals may determine if specific situations warrant contact tracing. </a:t>
            </a:r>
            <a:endParaRPr lang="en-US" sz="2600" b="1" baseline="30000" dirty="0"/>
          </a:p>
          <a:p>
            <a:r>
              <a:rPr lang="en-US" sz="2600" dirty="0"/>
              <a:t>As an additional resource, districts and schools that elect to make this change will be provided with rapid antigen at-home tests </a:t>
            </a:r>
            <a:r>
              <a:rPr lang="en-US" sz="2600" b="1"/>
              <a:t>for all participating staff and students </a:t>
            </a:r>
            <a:r>
              <a:rPr lang="en-US" sz="2600" dirty="0"/>
              <a:t>that can be used on a weekly basis.</a:t>
            </a:r>
          </a:p>
        </p:txBody>
      </p:sp>
      <p:sp>
        <p:nvSpPr>
          <p:cNvPr id="4" name="Slide Number Placeholder 3">
            <a:extLst>
              <a:ext uri="{FF2B5EF4-FFF2-40B4-BE49-F238E27FC236}">
                <a16:creationId xmlns:a16="http://schemas.microsoft.com/office/drawing/2014/main" id="{DB740394-5E41-40F3-A98B-5067F7B16319}"/>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226926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36F0-0AC6-4456-BF79-89E041875D6F}"/>
              </a:ext>
            </a:extLst>
          </p:cNvPr>
          <p:cNvSpPr>
            <a:spLocks noGrp="1"/>
          </p:cNvSpPr>
          <p:nvPr>
            <p:ph type="title"/>
          </p:nvPr>
        </p:nvSpPr>
        <p:spPr/>
        <p:txBody>
          <a:bodyPr/>
          <a:lstStyle/>
          <a:p>
            <a:r>
              <a:rPr lang="en-US" dirty="0"/>
              <a:t>The New Option</a:t>
            </a:r>
          </a:p>
        </p:txBody>
      </p:sp>
      <p:sp>
        <p:nvSpPr>
          <p:cNvPr id="3" name="Content Placeholder 2">
            <a:extLst>
              <a:ext uri="{FF2B5EF4-FFF2-40B4-BE49-F238E27FC236}">
                <a16:creationId xmlns:a16="http://schemas.microsoft.com/office/drawing/2014/main" id="{50E4507D-2D65-436D-8D7A-5B1A45A83202}"/>
              </a:ext>
            </a:extLst>
          </p:cNvPr>
          <p:cNvSpPr>
            <a:spLocks noGrp="1"/>
          </p:cNvSpPr>
          <p:nvPr>
            <p:ph idx="1"/>
          </p:nvPr>
        </p:nvSpPr>
        <p:spPr/>
        <p:txBody>
          <a:bodyPr/>
          <a:lstStyle/>
          <a:p>
            <a:r>
              <a:rPr lang="en-US" dirty="0"/>
              <a:t>DESE and DPH recommend that districts and schools select this new option, and if they choose to implement it, they </a:t>
            </a:r>
            <a:r>
              <a:rPr lang="en-US" b="1" dirty="0"/>
              <a:t>must notify their local boards of health</a:t>
            </a:r>
            <a:r>
              <a:rPr lang="en-US" dirty="0"/>
              <a:t>. </a:t>
            </a:r>
          </a:p>
          <a:p>
            <a:r>
              <a:rPr lang="en-US" dirty="0"/>
              <a:t>Please note that this new option is only available to districts and schools that </a:t>
            </a:r>
            <a:r>
              <a:rPr lang="en-US" b="1" dirty="0"/>
              <a:t>continue </a:t>
            </a:r>
            <a:r>
              <a:rPr lang="en-US" b="1"/>
              <a:t>or start </a:t>
            </a:r>
            <a:r>
              <a:rPr lang="en-US" b="1" dirty="0"/>
              <a:t>symptomatic and/or pooled testing</a:t>
            </a:r>
            <a:r>
              <a:rPr lang="en-US" dirty="0"/>
              <a:t>. </a:t>
            </a:r>
          </a:p>
          <a:p>
            <a:r>
              <a:rPr lang="en-US" dirty="0"/>
              <a:t>Districts and schools that choose to maintain Test and Stay will continue contact tracing and will not be eligible to receive rapid antigen at-home tests. </a:t>
            </a:r>
          </a:p>
        </p:txBody>
      </p:sp>
      <p:sp>
        <p:nvSpPr>
          <p:cNvPr id="4" name="Slide Number Placeholder 3">
            <a:extLst>
              <a:ext uri="{FF2B5EF4-FFF2-40B4-BE49-F238E27FC236}">
                <a16:creationId xmlns:a16="http://schemas.microsoft.com/office/drawing/2014/main" id="{1FA5A21A-BB20-496C-A5FA-5D0D50E46D20}"/>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124664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1A14-FA51-4E93-B221-15EAB6ED6395}"/>
              </a:ext>
            </a:extLst>
          </p:cNvPr>
          <p:cNvSpPr>
            <a:spLocks noGrp="1"/>
          </p:cNvSpPr>
          <p:nvPr>
            <p:ph type="title"/>
          </p:nvPr>
        </p:nvSpPr>
        <p:spPr/>
        <p:txBody>
          <a:bodyPr/>
          <a:lstStyle/>
          <a:p>
            <a:r>
              <a:rPr lang="en-US" dirty="0"/>
              <a:t>CIC </a:t>
            </a:r>
            <a:r>
              <a:rPr lang="en-US"/>
              <a:t>Health </a:t>
            </a:r>
            <a:r>
              <a:rPr lang="en-US" dirty="0"/>
              <a:t>Support</a:t>
            </a:r>
          </a:p>
        </p:txBody>
      </p:sp>
      <p:sp>
        <p:nvSpPr>
          <p:cNvPr id="3" name="Content Placeholder 2">
            <a:extLst>
              <a:ext uri="{FF2B5EF4-FFF2-40B4-BE49-F238E27FC236}">
                <a16:creationId xmlns:a16="http://schemas.microsoft.com/office/drawing/2014/main" id="{208D8987-AFC4-411E-AE93-DAC9A77F6A09}"/>
              </a:ext>
            </a:extLst>
          </p:cNvPr>
          <p:cNvSpPr>
            <a:spLocks noGrp="1"/>
          </p:cNvSpPr>
          <p:nvPr>
            <p:ph idx="1"/>
          </p:nvPr>
        </p:nvSpPr>
        <p:spPr/>
        <p:txBody>
          <a:bodyPr/>
          <a:lstStyle/>
          <a:p>
            <a:r>
              <a:rPr lang="en-US" b="1" dirty="0"/>
              <a:t>CIC </a:t>
            </a:r>
            <a:r>
              <a:rPr lang="en-US" b="1"/>
              <a:t>Health </a:t>
            </a:r>
            <a:r>
              <a:rPr lang="en-US" b="1" dirty="0"/>
              <a:t>will continue to provide staffing and logistical support for the testing program </a:t>
            </a:r>
            <a:r>
              <a:rPr lang="en-US" dirty="0"/>
              <a:t>(both the original program and the new option), including program coordination and on-site specimen collectors as needed. CIC</a:t>
            </a:r>
            <a:r>
              <a:rPr lang="en-US"/>
              <a:t> Health</a:t>
            </a:r>
            <a:r>
              <a:rPr lang="en-US" dirty="0"/>
              <a:t> will also continue to manage consent and reporting processes.</a:t>
            </a:r>
          </a:p>
          <a:p>
            <a:endParaRPr lang="en-US" dirty="0"/>
          </a:p>
        </p:txBody>
      </p:sp>
      <p:sp>
        <p:nvSpPr>
          <p:cNvPr id="4" name="Slide Number Placeholder 3">
            <a:extLst>
              <a:ext uri="{FF2B5EF4-FFF2-40B4-BE49-F238E27FC236}">
                <a16:creationId xmlns:a16="http://schemas.microsoft.com/office/drawing/2014/main" id="{2D7F8B39-0A72-4E40-AD6A-22F5BF8066E9}"/>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85694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F03B-378B-4D3B-8B61-116F2757EB5D}"/>
              </a:ext>
            </a:extLst>
          </p:cNvPr>
          <p:cNvSpPr>
            <a:spLocks noGrp="1"/>
          </p:cNvSpPr>
          <p:nvPr>
            <p:ph type="title"/>
          </p:nvPr>
        </p:nvSpPr>
        <p:spPr/>
        <p:txBody>
          <a:bodyPr/>
          <a:lstStyle/>
          <a:p>
            <a:r>
              <a:rPr lang="en-US" dirty="0"/>
              <a:t>Will There Be Further Updates to the Testing Program?</a:t>
            </a:r>
          </a:p>
        </p:txBody>
      </p:sp>
      <p:sp>
        <p:nvSpPr>
          <p:cNvPr id="3" name="Content Placeholder 2">
            <a:extLst>
              <a:ext uri="{FF2B5EF4-FFF2-40B4-BE49-F238E27FC236}">
                <a16:creationId xmlns:a16="http://schemas.microsoft.com/office/drawing/2014/main" id="{649C80C1-5E79-412F-9B9D-4EBEBB2E2139}"/>
              </a:ext>
            </a:extLst>
          </p:cNvPr>
          <p:cNvSpPr>
            <a:spLocks noGrp="1"/>
          </p:cNvSpPr>
          <p:nvPr>
            <p:ph idx="1"/>
          </p:nvPr>
        </p:nvSpPr>
        <p:spPr/>
        <p:txBody>
          <a:bodyPr/>
          <a:lstStyle/>
          <a:p>
            <a:r>
              <a:rPr lang="en-US" b="1"/>
              <a:t>Both</a:t>
            </a:r>
            <a:r>
              <a:rPr lang="en-US" b="1" dirty="0"/>
              <a:t> options will remain in place from January 31 to April 22.</a:t>
            </a:r>
            <a:r>
              <a:rPr lang="en-US" dirty="0"/>
              <a:t> </a:t>
            </a:r>
            <a:endParaRPr lang="en-US"/>
          </a:p>
          <a:p>
            <a:r>
              <a:rPr lang="en-US"/>
              <a:t>DESE and DPH </a:t>
            </a:r>
            <a:r>
              <a:rPr lang="en-US" dirty="0"/>
              <a:t>will determine if any updates to the program are needed beyond April 22 and provide you with information throughout the early spring.</a:t>
            </a:r>
          </a:p>
          <a:p>
            <a:pPr marL="0" indent="0">
              <a:buNone/>
            </a:pPr>
            <a:endParaRPr lang="en-US"/>
          </a:p>
        </p:txBody>
      </p:sp>
      <p:sp>
        <p:nvSpPr>
          <p:cNvPr id="4" name="Slide Number Placeholder 3">
            <a:extLst>
              <a:ext uri="{FF2B5EF4-FFF2-40B4-BE49-F238E27FC236}">
                <a16:creationId xmlns:a16="http://schemas.microsoft.com/office/drawing/2014/main" id="{212D2AA4-6591-493E-8F4C-1250052E7949}"/>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113989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panose="020B0604020202020204" pitchFamily="34" charset="0"/>
              </a:rPr>
              <a:t>Summary of Options</a:t>
            </a:r>
          </a:p>
        </p:txBody>
      </p:sp>
    </p:spTree>
    <p:extLst>
      <p:ext uri="{BB962C8B-B14F-4D97-AF65-F5344CB8AC3E}">
        <p14:creationId xmlns:p14="http://schemas.microsoft.com/office/powerpoint/2010/main" val="280906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2B7C3B7-8FCC-4BFE-9C39-0637328DED0D}"/>
              </a:ext>
            </a:extLst>
          </p:cNvPr>
          <p:cNvGraphicFramePr>
            <a:graphicFrameLocks noGrp="1"/>
          </p:cNvGraphicFramePr>
          <p:nvPr>
            <p:extLst>
              <p:ext uri="{D42A27DB-BD31-4B8C-83A1-F6EECF244321}">
                <p14:modId xmlns:p14="http://schemas.microsoft.com/office/powerpoint/2010/main" val="3084851236"/>
              </p:ext>
            </p:extLst>
          </p:nvPr>
        </p:nvGraphicFramePr>
        <p:xfrm>
          <a:off x="260278" y="83633"/>
          <a:ext cx="11671443" cy="6774367"/>
        </p:xfrm>
        <a:graphic>
          <a:graphicData uri="http://schemas.openxmlformats.org/drawingml/2006/table">
            <a:tbl>
              <a:tblPr firstRow="1" bandRow="1">
                <a:tableStyleId>{073A0DAA-6AF3-43AB-8588-CEC1D06C72B9}</a:tableStyleId>
              </a:tblPr>
              <a:tblGrid>
                <a:gridCol w="3890481">
                  <a:extLst>
                    <a:ext uri="{9D8B030D-6E8A-4147-A177-3AD203B41FA5}">
                      <a16:colId xmlns:a16="http://schemas.microsoft.com/office/drawing/2014/main" val="2322771821"/>
                    </a:ext>
                  </a:extLst>
                </a:gridCol>
                <a:gridCol w="3890481">
                  <a:extLst>
                    <a:ext uri="{9D8B030D-6E8A-4147-A177-3AD203B41FA5}">
                      <a16:colId xmlns:a16="http://schemas.microsoft.com/office/drawing/2014/main" val="3368520176"/>
                    </a:ext>
                  </a:extLst>
                </a:gridCol>
                <a:gridCol w="3890481">
                  <a:extLst>
                    <a:ext uri="{9D8B030D-6E8A-4147-A177-3AD203B41FA5}">
                      <a16:colId xmlns:a16="http://schemas.microsoft.com/office/drawing/2014/main" val="191347714"/>
                    </a:ext>
                  </a:extLst>
                </a:gridCol>
              </a:tblGrid>
              <a:tr h="2327353">
                <a:tc>
                  <a:txBody>
                    <a:bodyPr/>
                    <a:lstStyle/>
                    <a:p>
                      <a:endParaRPr lang="en-US"/>
                    </a:p>
                  </a:txBody>
                  <a:tcPr/>
                </a:tc>
                <a:tc>
                  <a:txBody>
                    <a:bodyPr/>
                    <a:lstStyle/>
                    <a:p>
                      <a:pPr fontAlgn="base"/>
                      <a:r>
                        <a:rPr lang="en-US" sz="2400" b="1" u="sng" kern="1200">
                          <a:solidFill>
                            <a:schemeClr val="lt1"/>
                          </a:solidFill>
                          <a:effectLst/>
                          <a:latin typeface="+mn-lt"/>
                          <a:ea typeface="+mn-ea"/>
                          <a:cs typeface="+mn-cs"/>
                        </a:rPr>
                        <a:t>Updated</a:t>
                      </a:r>
                      <a:r>
                        <a:rPr lang="en-US" sz="2400" b="1" kern="1200">
                          <a:solidFill>
                            <a:schemeClr val="lt1"/>
                          </a:solidFill>
                          <a:effectLst/>
                          <a:latin typeface="+mn-lt"/>
                          <a:ea typeface="+mn-ea"/>
                          <a:cs typeface="+mn-cs"/>
                        </a:rPr>
                        <a:t> K-12 Testing Options </a:t>
                      </a:r>
                      <a:r>
                        <a:rPr lang="en-US" sz="1800" b="1" kern="1200">
                          <a:solidFill>
                            <a:schemeClr val="lt1"/>
                          </a:solidFill>
                          <a:effectLst/>
                          <a:latin typeface="+mn-lt"/>
                          <a:ea typeface="+mn-ea"/>
                          <a:cs typeface="+mn-cs"/>
                        </a:rPr>
                        <a:t>(effective 1/31)</a:t>
                      </a:r>
                    </a:p>
                    <a:p>
                      <a:pPr fontAlgn="base"/>
                      <a:r>
                        <a:rPr lang="en-US" sz="1800" b="1" kern="1200">
                          <a:solidFill>
                            <a:schemeClr val="lt1"/>
                          </a:solidFill>
                          <a:effectLst/>
                          <a:latin typeface="+mn-lt"/>
                          <a:ea typeface="+mn-ea"/>
                          <a:cs typeface="+mn-cs"/>
                        </a:rPr>
                        <a:t>Discontinue contact tracing and Test and Stay &lt;</a:t>
                      </a:r>
                      <a:r>
                        <a:rPr lang="en-US" sz="1800" b="1" i="1" kern="1200">
                          <a:solidFill>
                            <a:schemeClr val="lt1"/>
                          </a:solidFill>
                          <a:effectLst/>
                          <a:latin typeface="+mn-lt"/>
                          <a:ea typeface="+mn-ea"/>
                          <a:cs typeface="+mn-cs"/>
                        </a:rPr>
                        <a:t>strongly recommended</a:t>
                      </a:r>
                      <a:r>
                        <a:rPr lang="en-US" sz="1800" b="1" kern="1200">
                          <a:solidFill>
                            <a:schemeClr val="lt1"/>
                          </a:solidFill>
                          <a:effectLst/>
                          <a:latin typeface="+mn-lt"/>
                          <a:ea typeface="+mn-ea"/>
                          <a:cs typeface="+mn-cs"/>
                        </a:rPr>
                        <a:t>&gt;</a:t>
                      </a:r>
                    </a:p>
                    <a:p>
                      <a:endParaRPr lang="en-US"/>
                    </a:p>
                  </a:txBody>
                  <a:tcPr/>
                </a:tc>
                <a:tc>
                  <a:txBody>
                    <a:bodyPr/>
                    <a:lstStyle/>
                    <a:p>
                      <a:pPr fontAlgn="base"/>
                      <a:r>
                        <a:rPr lang="en-US" sz="2400" b="1" u="sng" kern="1200">
                          <a:solidFill>
                            <a:schemeClr val="lt1"/>
                          </a:solidFill>
                          <a:effectLst/>
                          <a:latin typeface="+mn-lt"/>
                          <a:ea typeface="+mn-ea"/>
                          <a:cs typeface="+mn-cs"/>
                        </a:rPr>
                        <a:t>Original</a:t>
                      </a:r>
                      <a:r>
                        <a:rPr lang="en-US" sz="2400" b="1" kern="1200">
                          <a:solidFill>
                            <a:schemeClr val="lt1"/>
                          </a:solidFill>
                          <a:effectLst/>
                          <a:latin typeface="+mn-lt"/>
                          <a:ea typeface="+mn-ea"/>
                          <a:cs typeface="+mn-cs"/>
                        </a:rPr>
                        <a:t> K-12 Testing Options </a:t>
                      </a:r>
                    </a:p>
                    <a:p>
                      <a:pPr fontAlgn="base"/>
                      <a:r>
                        <a:rPr lang="en-US" sz="1800" b="1" kern="1200">
                          <a:solidFill>
                            <a:schemeClr val="lt1"/>
                          </a:solidFill>
                          <a:effectLst/>
                          <a:latin typeface="+mn-lt"/>
                          <a:ea typeface="+mn-ea"/>
                          <a:cs typeface="+mn-cs"/>
                        </a:rPr>
                        <a:t>Maintain contact tracing and Test and Stay </a:t>
                      </a:r>
                    </a:p>
                    <a:p>
                      <a:endParaRPr lang="en-US"/>
                    </a:p>
                  </a:txBody>
                  <a:tcPr/>
                </a:tc>
                <a:extLst>
                  <a:ext uri="{0D108BD9-81ED-4DB2-BD59-A6C34878D82A}">
                    <a16:rowId xmlns:a16="http://schemas.microsoft.com/office/drawing/2014/main" val="1783511069"/>
                  </a:ext>
                </a:extLst>
              </a:tr>
              <a:tr h="675583">
                <a:tc>
                  <a:txBody>
                    <a:bodyPr/>
                    <a:lstStyle/>
                    <a:p>
                      <a:r>
                        <a:rPr lang="en-US" sz="2200"/>
                        <a:t>Symptomatic testing and/or pooled testing</a:t>
                      </a:r>
                    </a:p>
                  </a:txBody>
                  <a:tcPr/>
                </a:tc>
                <a:tc>
                  <a:txBody>
                    <a:bodyPr/>
                    <a:lstStyle/>
                    <a:p>
                      <a:r>
                        <a:rPr lang="en-US" sz="2200"/>
                        <a:t>Yes</a:t>
                      </a:r>
                    </a:p>
                  </a:txBody>
                  <a:tcPr/>
                </a:tc>
                <a:tc>
                  <a:txBody>
                    <a:bodyPr/>
                    <a:lstStyle/>
                    <a:p>
                      <a:r>
                        <a:rPr lang="en-US" sz="2200"/>
                        <a:t>Yes</a:t>
                      </a:r>
                    </a:p>
                  </a:txBody>
                  <a:tcPr/>
                </a:tc>
                <a:extLst>
                  <a:ext uri="{0D108BD9-81ED-4DB2-BD59-A6C34878D82A}">
                    <a16:rowId xmlns:a16="http://schemas.microsoft.com/office/drawing/2014/main" val="859336696"/>
                  </a:ext>
                </a:extLst>
              </a:tr>
              <a:tr h="386047">
                <a:tc>
                  <a:txBody>
                    <a:bodyPr/>
                    <a:lstStyle/>
                    <a:p>
                      <a:r>
                        <a:rPr lang="en-US" sz="2200"/>
                        <a:t>Test and Stay</a:t>
                      </a:r>
                    </a:p>
                  </a:txBody>
                  <a:tcPr/>
                </a:tc>
                <a:tc>
                  <a:txBody>
                    <a:bodyPr/>
                    <a:lstStyle/>
                    <a:p>
                      <a:r>
                        <a:rPr lang="en-US" sz="2200"/>
                        <a:t>No</a:t>
                      </a:r>
                    </a:p>
                  </a:txBody>
                  <a:tcPr/>
                </a:tc>
                <a:tc>
                  <a:txBody>
                    <a:bodyPr/>
                    <a:lstStyle/>
                    <a:p>
                      <a:r>
                        <a:rPr lang="en-US" sz="2200"/>
                        <a:t>Yes</a:t>
                      </a:r>
                    </a:p>
                  </a:txBody>
                  <a:tcPr/>
                </a:tc>
                <a:extLst>
                  <a:ext uri="{0D108BD9-81ED-4DB2-BD59-A6C34878D82A}">
                    <a16:rowId xmlns:a16="http://schemas.microsoft.com/office/drawing/2014/main" val="3860381148"/>
                  </a:ext>
                </a:extLst>
              </a:tr>
              <a:tr h="930941">
                <a:tc>
                  <a:txBody>
                    <a:bodyPr/>
                    <a:lstStyle/>
                    <a:p>
                      <a:r>
                        <a:rPr lang="en-US" sz="2200"/>
                        <a:t>Individualized contact tracing for in-school exposures</a:t>
                      </a:r>
                    </a:p>
                  </a:txBody>
                  <a:tcPr/>
                </a:tc>
                <a:tc>
                  <a:txBody>
                    <a:bodyPr/>
                    <a:lstStyle/>
                    <a:p>
                      <a:r>
                        <a:rPr lang="en-US" sz="2200"/>
                        <a:t>Not required</a:t>
                      </a:r>
                    </a:p>
                  </a:txBody>
                  <a:tcPr/>
                </a:tc>
                <a:tc>
                  <a:txBody>
                    <a:bodyPr/>
                    <a:lstStyle/>
                    <a:p>
                      <a:r>
                        <a:rPr lang="en-US" sz="2200"/>
                        <a:t>Yes</a:t>
                      </a:r>
                    </a:p>
                  </a:txBody>
                  <a:tcPr/>
                </a:tc>
                <a:extLst>
                  <a:ext uri="{0D108BD9-81ED-4DB2-BD59-A6C34878D82A}">
                    <a16:rowId xmlns:a16="http://schemas.microsoft.com/office/drawing/2014/main" val="961457446"/>
                  </a:ext>
                </a:extLst>
              </a:tr>
              <a:tr h="2327353">
                <a:tc>
                  <a:txBody>
                    <a:bodyPr/>
                    <a:lstStyle/>
                    <a:p>
                      <a:r>
                        <a:rPr lang="en-US" sz="2200"/>
                        <a:t>Weekly at-home antigen testing (students and staff)</a:t>
                      </a:r>
                    </a:p>
                  </a:txBody>
                  <a:tcPr/>
                </a:tc>
                <a:tc>
                  <a:txBody>
                    <a:bodyPr/>
                    <a:lstStyle/>
                    <a:p>
                      <a:r>
                        <a:rPr lang="en-US" sz="2200" kern="1200">
                          <a:solidFill>
                            <a:schemeClr val="dk1"/>
                          </a:solidFill>
                          <a:effectLst/>
                          <a:latin typeface="+mn-lt"/>
                          <a:ea typeface="+mn-ea"/>
                          <a:cs typeface="+mn-cs"/>
                        </a:rPr>
                        <a:t>Yes, with initial shipment for participating staff during the week of January 24; initial shipment of at-home tests for participating students during the week of January 31</a:t>
                      </a:r>
                      <a:endParaRPr lang="en-US" sz="2200"/>
                    </a:p>
                  </a:txBody>
                  <a:tcPr/>
                </a:tc>
                <a:tc>
                  <a:txBody>
                    <a:bodyPr/>
                    <a:lstStyle/>
                    <a:p>
                      <a:r>
                        <a:rPr lang="en-US" sz="2200"/>
                        <a:t>No</a:t>
                      </a:r>
                    </a:p>
                  </a:txBody>
                  <a:tcPr/>
                </a:tc>
                <a:extLst>
                  <a:ext uri="{0D108BD9-81ED-4DB2-BD59-A6C34878D82A}">
                    <a16:rowId xmlns:a16="http://schemas.microsoft.com/office/drawing/2014/main" val="3279612951"/>
                  </a:ext>
                </a:extLst>
              </a:tr>
            </a:tbl>
          </a:graphicData>
        </a:graphic>
      </p:graphicFrame>
      <p:sp>
        <p:nvSpPr>
          <p:cNvPr id="3" name="Title 2">
            <a:extLst>
              <a:ext uri="{FF2B5EF4-FFF2-40B4-BE49-F238E27FC236}">
                <a16:creationId xmlns:a16="http://schemas.microsoft.com/office/drawing/2014/main" id="{200B5D58-EBCD-483A-8429-269E4805AB2C}"/>
              </a:ext>
            </a:extLst>
          </p:cNvPr>
          <p:cNvSpPr>
            <a:spLocks noGrp="1"/>
          </p:cNvSpPr>
          <p:nvPr>
            <p:ph type="title" idx="4294967295"/>
          </p:nvPr>
        </p:nvSpPr>
        <p:spPr/>
        <p:txBody>
          <a:bodyPr/>
          <a:lstStyle/>
          <a:p>
            <a:r>
              <a:rPr lang="en-US" dirty="0"/>
              <a:t>Chart</a:t>
            </a:r>
            <a:r>
              <a:rPr lang="en-US" baseline="0" dirty="0"/>
              <a:t> of Options</a:t>
            </a:r>
            <a:endParaRPr lang="en-US" dirty="0"/>
          </a:p>
        </p:txBody>
      </p:sp>
    </p:spTree>
    <p:extLst>
      <p:ext uri="{BB962C8B-B14F-4D97-AF65-F5344CB8AC3E}">
        <p14:creationId xmlns:p14="http://schemas.microsoft.com/office/powerpoint/2010/main" val="39836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panose="020B0604020202020204" pitchFamily="34" charset="0"/>
              </a:rPr>
              <a:t>Additional Information Regarding At-Home Antigen Tests</a:t>
            </a:r>
          </a:p>
        </p:txBody>
      </p:sp>
    </p:spTree>
    <p:extLst>
      <p:ext uri="{BB962C8B-B14F-4D97-AF65-F5344CB8AC3E}">
        <p14:creationId xmlns:p14="http://schemas.microsoft.com/office/powerpoint/2010/main" val="369098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C09-1634-4EC2-9E10-88B22ACFDD85}"/>
              </a:ext>
            </a:extLst>
          </p:cNvPr>
          <p:cNvSpPr>
            <a:spLocks noGrp="1"/>
          </p:cNvSpPr>
          <p:nvPr>
            <p:ph type="title"/>
          </p:nvPr>
        </p:nvSpPr>
        <p:spPr/>
        <p:txBody>
          <a:bodyPr/>
          <a:lstStyle/>
          <a:p>
            <a:r>
              <a:rPr lang="en-US" dirty="0"/>
              <a:t>How Do I Switch to the New Program?</a:t>
            </a:r>
          </a:p>
        </p:txBody>
      </p:sp>
      <p:sp>
        <p:nvSpPr>
          <p:cNvPr id="3" name="Content Placeholder 2">
            <a:extLst>
              <a:ext uri="{FF2B5EF4-FFF2-40B4-BE49-F238E27FC236}">
                <a16:creationId xmlns:a16="http://schemas.microsoft.com/office/drawing/2014/main" id="{5E400BEF-D333-487B-8DF7-C8B68BB6D4C3}"/>
              </a:ext>
            </a:extLst>
          </p:cNvPr>
          <p:cNvSpPr>
            <a:spLocks noGrp="1"/>
          </p:cNvSpPr>
          <p:nvPr>
            <p:ph idx="1"/>
          </p:nvPr>
        </p:nvSpPr>
        <p:spPr/>
        <p:txBody>
          <a:bodyPr/>
          <a:lstStyle/>
          <a:p>
            <a:r>
              <a:rPr lang="en-US" sz="2800" dirty="0"/>
              <a:t>Districts and schools can elect to switch to the updated testing program </a:t>
            </a:r>
            <a:r>
              <a:rPr lang="en-US" sz="2800" b="1" dirty="0"/>
              <a:t>between January 21, 2022 and April 1, 2022 </a:t>
            </a:r>
            <a:r>
              <a:rPr lang="en-US" sz="2800" dirty="0"/>
              <a:t>by responding to the brief district/school survey at: </a:t>
            </a:r>
            <a:r>
              <a:rPr lang="en-US" sz="2800" dirty="0">
                <a:hlinkClick r:id="rId2"/>
              </a:rPr>
              <a:t>https://survey.alchemer.com/s3/6697179/Updated-K-12-Testing-Program-District-Opt-in-Form</a:t>
            </a:r>
            <a:r>
              <a:rPr lang="en-US" sz="2800" dirty="0"/>
              <a:t>. </a:t>
            </a:r>
          </a:p>
          <a:p>
            <a:r>
              <a:rPr lang="en-US" sz="2800"/>
              <a:t>Districts that </a:t>
            </a:r>
            <a:r>
              <a:rPr lang="en-US" sz="2800" dirty="0"/>
              <a:t>respond by January 21 will begin receiving tests for staff during the week of January 24 and tests for students during the week of January 31.</a:t>
            </a:r>
          </a:p>
        </p:txBody>
      </p:sp>
      <p:sp>
        <p:nvSpPr>
          <p:cNvPr id="4" name="Slide Number Placeholder 3">
            <a:extLst>
              <a:ext uri="{FF2B5EF4-FFF2-40B4-BE49-F238E27FC236}">
                <a16:creationId xmlns:a16="http://schemas.microsoft.com/office/drawing/2014/main" id="{04C34868-A843-4C9A-94A9-B3C8B0F4790D}"/>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80833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Deputy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Jeremiah Hay, </a:t>
            </a:r>
            <a:r>
              <a:rPr lang="en-US" sz="2000" i="1"/>
              <a:t>Deputy Chief of Staff, </a:t>
            </a:r>
            <a:r>
              <a:rPr lang="en-US" sz="2000" i="1" err="1"/>
              <a:t>EoHHS</a:t>
            </a:r>
            <a:endParaRPr lang="en-US" sz="2000" i="1"/>
          </a:p>
          <a:p>
            <a:r>
              <a:rPr lang="en-US" sz="2000" b="1"/>
              <a:t>Sean Burpoe</a:t>
            </a:r>
            <a:r>
              <a:rPr lang="en-US" sz="2000"/>
              <a:t>, </a:t>
            </a:r>
            <a:r>
              <a:rPr lang="en-US" sz="2000" i="1"/>
              <a:t>Strategy</a:t>
            </a:r>
            <a:r>
              <a:rPr lang="en-US" sz="2000"/>
              <a:t> </a:t>
            </a:r>
            <a:r>
              <a:rPr lang="en-US" sz="2000" i="1"/>
              <a:t>Manager, </a:t>
            </a:r>
            <a:r>
              <a:rPr lang="en-US" sz="2000" i="1" err="1"/>
              <a:t>EoHHS</a:t>
            </a:r>
            <a:endParaRPr lang="en-US" sz="2000" i="1"/>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Executive Office of Health and Human Services</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C09-1634-4EC2-9E10-88B22ACFDD85}"/>
              </a:ext>
            </a:extLst>
          </p:cNvPr>
          <p:cNvSpPr>
            <a:spLocks noGrp="1"/>
          </p:cNvSpPr>
          <p:nvPr>
            <p:ph type="title"/>
          </p:nvPr>
        </p:nvSpPr>
        <p:spPr/>
        <p:txBody>
          <a:bodyPr/>
          <a:lstStyle/>
          <a:p>
            <a:r>
              <a:rPr lang="en-US"/>
              <a:t>How Do I Switch to the New Program?</a:t>
            </a:r>
          </a:p>
        </p:txBody>
      </p:sp>
      <p:sp>
        <p:nvSpPr>
          <p:cNvPr id="3" name="Content Placeholder 2">
            <a:extLst>
              <a:ext uri="{FF2B5EF4-FFF2-40B4-BE49-F238E27FC236}">
                <a16:creationId xmlns:a16="http://schemas.microsoft.com/office/drawing/2014/main" id="{5E400BEF-D333-487B-8DF7-C8B68BB6D4C3}"/>
              </a:ext>
            </a:extLst>
          </p:cNvPr>
          <p:cNvSpPr>
            <a:spLocks noGrp="1"/>
          </p:cNvSpPr>
          <p:nvPr>
            <p:ph idx="1"/>
          </p:nvPr>
        </p:nvSpPr>
        <p:spPr/>
        <p:txBody>
          <a:bodyPr/>
          <a:lstStyle/>
          <a:p>
            <a:r>
              <a:rPr lang="en-US" sz="2800"/>
              <a:t>Districts </a:t>
            </a:r>
            <a:r>
              <a:rPr lang="en-US" sz="2800" u="sng"/>
              <a:t>that are not</a:t>
            </a:r>
            <a:r>
              <a:rPr lang="en-US" sz="2800"/>
              <a:t> currently enrolled in symptomatic and/or routine pooled testing must fill out the </a:t>
            </a:r>
            <a:r>
              <a:rPr lang="en-US" sz="2800">
                <a:hlinkClick r:id="rId2"/>
              </a:rPr>
              <a:t>updated Authorized School Application</a:t>
            </a:r>
            <a:r>
              <a:rPr lang="en-US" sz="2800"/>
              <a:t>. </a:t>
            </a:r>
          </a:p>
          <a:p>
            <a:pPr lvl="1"/>
            <a:r>
              <a:rPr lang="en-US" sz="2400"/>
              <a:t>If you are already conducting symptomatic and/or routine pooled testing through the DESE program, </a:t>
            </a:r>
            <a:r>
              <a:rPr lang="en-US" sz="2400" u="sng"/>
              <a:t>you do not need</a:t>
            </a:r>
            <a:r>
              <a:rPr lang="en-US" sz="2400"/>
              <a:t> to fill out this application again.</a:t>
            </a:r>
          </a:p>
          <a:p>
            <a:r>
              <a:rPr lang="en-US" sz="2800"/>
              <a:t>Districts that join our testing program now might not be ready to receive at-home tests starting during the week of Jan. 24 to allow for any necessary start up requirements.</a:t>
            </a:r>
          </a:p>
          <a:p>
            <a:endParaRPr lang="en-US" sz="2800"/>
          </a:p>
        </p:txBody>
      </p:sp>
      <p:sp>
        <p:nvSpPr>
          <p:cNvPr id="4" name="Slide Number Placeholder 3">
            <a:extLst>
              <a:ext uri="{FF2B5EF4-FFF2-40B4-BE49-F238E27FC236}">
                <a16:creationId xmlns:a16="http://schemas.microsoft.com/office/drawing/2014/main" id="{04C34868-A843-4C9A-94A9-B3C8B0F4790D}"/>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354147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9C32-EEE6-471A-ACB0-37F6DC3EB11D}"/>
              </a:ext>
            </a:extLst>
          </p:cNvPr>
          <p:cNvSpPr>
            <a:spLocks noGrp="1"/>
          </p:cNvSpPr>
          <p:nvPr>
            <p:ph type="title"/>
          </p:nvPr>
        </p:nvSpPr>
        <p:spPr/>
        <p:txBody>
          <a:bodyPr/>
          <a:lstStyle/>
          <a:p>
            <a:r>
              <a:rPr lang="en-US" dirty="0"/>
              <a:t>How Will the At-Home Antigen Test Program Work?</a:t>
            </a:r>
          </a:p>
        </p:txBody>
      </p:sp>
      <p:sp>
        <p:nvSpPr>
          <p:cNvPr id="3" name="Content Placeholder 2">
            <a:extLst>
              <a:ext uri="{FF2B5EF4-FFF2-40B4-BE49-F238E27FC236}">
                <a16:creationId xmlns:a16="http://schemas.microsoft.com/office/drawing/2014/main" id="{DAFF9014-DF17-4873-A038-7D947E62A6FA}"/>
              </a:ext>
            </a:extLst>
          </p:cNvPr>
          <p:cNvSpPr>
            <a:spLocks noGrp="1"/>
          </p:cNvSpPr>
          <p:nvPr>
            <p:ph idx="1"/>
          </p:nvPr>
        </p:nvSpPr>
        <p:spPr/>
        <p:txBody>
          <a:bodyPr/>
          <a:lstStyle/>
          <a:p>
            <a:r>
              <a:rPr lang="en-US" sz="2800" b="0" i="0" u="none" strike="noStrike" baseline="0" dirty="0">
                <a:solidFill>
                  <a:srgbClr val="000000"/>
                </a:solidFill>
                <a:latin typeface="+mn-lt"/>
              </a:rPr>
              <a:t>Districts and schools that select the updated testing program will receive at-home antigen tests for all </a:t>
            </a:r>
            <a:r>
              <a:rPr lang="en-US" sz="2800" b="1" i="0" u="none" strike="noStrike" baseline="0" dirty="0">
                <a:solidFill>
                  <a:srgbClr val="000000"/>
                </a:solidFill>
                <a:latin typeface="+mn-lt"/>
              </a:rPr>
              <a:t>staff members who choose to participate and all students whose parents/guardians signify interest in participating by completing a brief opt-in form</a:t>
            </a:r>
            <a:r>
              <a:rPr lang="en-US" sz="2800" b="0" i="0" u="none" strike="noStrike" baseline="0" dirty="0">
                <a:solidFill>
                  <a:srgbClr val="000000"/>
                </a:solidFill>
                <a:latin typeface="+mn-lt"/>
              </a:rPr>
              <a:t>. </a:t>
            </a:r>
          </a:p>
          <a:p>
            <a:pPr lvl="1"/>
            <a:r>
              <a:rPr lang="en-US" sz="2400" dirty="0">
                <a:solidFill>
                  <a:srgbClr val="000000"/>
                </a:solidFill>
                <a:latin typeface="+mn-lt"/>
              </a:rPr>
              <a:t>A</a:t>
            </a:r>
            <a:r>
              <a:rPr lang="en-US" sz="2400" b="0" i="0" u="none" strike="noStrike" baseline="0" dirty="0">
                <a:solidFill>
                  <a:srgbClr val="000000"/>
                </a:solidFill>
                <a:latin typeface="+mn-lt"/>
              </a:rPr>
              <a:t>n optional template opt-in form </a:t>
            </a:r>
            <a:r>
              <a:rPr lang="en-US" sz="2400" dirty="0">
                <a:solidFill>
                  <a:srgbClr val="000000"/>
                </a:solidFill>
                <a:latin typeface="+mn-lt"/>
              </a:rPr>
              <a:t>for staff and students can be found on the </a:t>
            </a:r>
            <a:r>
              <a:rPr lang="en-US" sz="2400" dirty="0">
                <a:solidFill>
                  <a:srgbClr val="000000"/>
                </a:solidFill>
                <a:latin typeface="+mn-lt"/>
                <a:hlinkClick r:id="rId2"/>
              </a:rPr>
              <a:t>updated K-12 Testing Program page</a:t>
            </a:r>
            <a:r>
              <a:rPr lang="en-US" sz="2400" dirty="0">
                <a:solidFill>
                  <a:srgbClr val="000000"/>
                </a:solidFill>
                <a:latin typeface="+mn-lt"/>
              </a:rPr>
              <a:t> on the DESE website. </a:t>
            </a:r>
            <a:r>
              <a:rPr lang="en-US" sz="2400" b="0" i="0" u="none" strike="noStrike" baseline="0" dirty="0">
                <a:solidFill>
                  <a:srgbClr val="000000"/>
                </a:solidFill>
                <a:latin typeface="+mn-lt"/>
              </a:rPr>
              <a:t> </a:t>
            </a:r>
          </a:p>
          <a:p>
            <a:r>
              <a:rPr lang="en-US" sz="2800" b="1" i="0" u="none" strike="noStrike" baseline="0" dirty="0">
                <a:solidFill>
                  <a:srgbClr val="000000"/>
                </a:solidFill>
                <a:latin typeface="+mn-lt"/>
              </a:rPr>
              <a:t>Schools and districts can distribute at-home tests to all participating staff and students regardless of vaccination status.</a:t>
            </a:r>
          </a:p>
          <a:p>
            <a:r>
              <a:rPr lang="en-US" sz="2800" b="0" i="0" u="none" strike="noStrike" baseline="0" dirty="0">
                <a:solidFill>
                  <a:srgbClr val="000000"/>
                </a:solidFill>
                <a:latin typeface="+mn-lt"/>
              </a:rPr>
              <a:t>The tests will be shipped to the district for internal distribution, and they are packaged in kits containing two tests per kit. </a:t>
            </a:r>
          </a:p>
        </p:txBody>
      </p:sp>
      <p:sp>
        <p:nvSpPr>
          <p:cNvPr id="4" name="Slide Number Placeholder 3">
            <a:extLst>
              <a:ext uri="{FF2B5EF4-FFF2-40B4-BE49-F238E27FC236}">
                <a16:creationId xmlns:a16="http://schemas.microsoft.com/office/drawing/2014/main" id="{CA5F3928-0A8C-43AB-8151-EBBF9A704135}"/>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171709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C2CA-8EFE-4E45-94A8-471FF4F4994A}"/>
              </a:ext>
            </a:extLst>
          </p:cNvPr>
          <p:cNvSpPr>
            <a:spLocks noGrp="1"/>
          </p:cNvSpPr>
          <p:nvPr>
            <p:ph type="title"/>
          </p:nvPr>
        </p:nvSpPr>
        <p:spPr/>
        <p:txBody>
          <a:bodyPr/>
          <a:lstStyle/>
          <a:p>
            <a:r>
              <a:rPr lang="en-US" dirty="0"/>
              <a:t>Kit Distribution and Use</a:t>
            </a:r>
          </a:p>
        </p:txBody>
      </p:sp>
      <p:sp>
        <p:nvSpPr>
          <p:cNvPr id="3" name="Content Placeholder 2">
            <a:extLst>
              <a:ext uri="{FF2B5EF4-FFF2-40B4-BE49-F238E27FC236}">
                <a16:creationId xmlns:a16="http://schemas.microsoft.com/office/drawing/2014/main" id="{5DDE72A2-2842-4A4C-AF20-9A7A91852316}"/>
              </a:ext>
            </a:extLst>
          </p:cNvPr>
          <p:cNvSpPr>
            <a:spLocks noGrp="1"/>
          </p:cNvSpPr>
          <p:nvPr>
            <p:ph idx="1"/>
          </p:nvPr>
        </p:nvSpPr>
        <p:spPr/>
        <p:txBody>
          <a:bodyPr/>
          <a:lstStyle/>
          <a:p>
            <a:r>
              <a:rPr lang="en-US" sz="2800" b="0" i="0" u="none" strike="noStrike" baseline="0">
                <a:solidFill>
                  <a:srgbClr val="000000"/>
                </a:solidFill>
                <a:latin typeface="+mn-lt"/>
              </a:rPr>
              <a:t>At-home antigen test provided: </a:t>
            </a:r>
            <a:r>
              <a:rPr lang="en-US" sz="2800" b="0" i="0" u="none" strike="noStrike" baseline="0" err="1">
                <a:solidFill>
                  <a:srgbClr val="000000"/>
                </a:solidFill>
                <a:latin typeface="+mn-lt"/>
              </a:rPr>
              <a:t>iHealth</a:t>
            </a:r>
            <a:endParaRPr lang="en-US" sz="2800" b="0" i="0" u="none" strike="noStrike" baseline="0">
              <a:solidFill>
                <a:srgbClr val="000000"/>
              </a:solidFill>
              <a:latin typeface="+mn-lt"/>
            </a:endParaRPr>
          </a:p>
          <a:p>
            <a:r>
              <a:rPr lang="en-US" sz="2800" b="0" i="0" u="none" strike="noStrike" baseline="0">
                <a:solidFill>
                  <a:srgbClr val="000000"/>
                </a:solidFill>
                <a:latin typeface="+mn-lt"/>
              </a:rPr>
              <a:t>Participating staff and students will receive </a:t>
            </a:r>
            <a:r>
              <a:rPr lang="en-US" sz="2800" b="1" i="0" u="none" strike="noStrike" baseline="0">
                <a:solidFill>
                  <a:srgbClr val="000000"/>
                </a:solidFill>
                <a:latin typeface="+mn-lt"/>
              </a:rPr>
              <a:t>one kit every two weeks </a:t>
            </a:r>
            <a:r>
              <a:rPr lang="en-US" sz="2800" b="0" i="0" u="none" strike="noStrike" baseline="0">
                <a:solidFill>
                  <a:srgbClr val="000000"/>
                </a:solidFill>
                <a:latin typeface="+mn-lt"/>
              </a:rPr>
              <a:t>so that they can test themselves weekly. </a:t>
            </a:r>
          </a:p>
          <a:p>
            <a:r>
              <a:rPr lang="en-US" sz="2800" b="0" i="0" u="none" strike="noStrike" baseline="0">
                <a:solidFill>
                  <a:srgbClr val="000000"/>
                </a:solidFill>
                <a:latin typeface="+mn-lt"/>
              </a:rPr>
              <a:t>Districts and schools should </a:t>
            </a:r>
            <a:r>
              <a:rPr lang="en-US" sz="2800" b="1" i="0" u="none" strike="noStrike" baseline="0">
                <a:solidFill>
                  <a:srgbClr val="000000"/>
                </a:solidFill>
                <a:latin typeface="+mn-lt"/>
              </a:rPr>
              <a:t>maximize the utility of the at-home tests </a:t>
            </a:r>
            <a:r>
              <a:rPr lang="en-US" sz="2800" b="0" i="0" u="none" strike="noStrike" baseline="0">
                <a:solidFill>
                  <a:srgbClr val="000000"/>
                </a:solidFill>
                <a:latin typeface="+mn-lt"/>
              </a:rPr>
              <a:t>by determining which day of the week they recommend participating staff and students take the tests. </a:t>
            </a:r>
          </a:p>
          <a:p>
            <a:pPr lvl="1"/>
            <a:r>
              <a:rPr lang="en-US" sz="2400" b="0" i="0" u="none" strike="noStrike" baseline="0">
                <a:solidFill>
                  <a:srgbClr val="000000"/>
                </a:solidFill>
                <a:latin typeface="+mn-lt"/>
              </a:rPr>
              <a:t>For example, a school that conducts weekly routine pooled testing on Mondays would likely recommend students and staff to undertake at-home tests on Thursdays. </a:t>
            </a:r>
          </a:p>
          <a:p>
            <a:pPr marL="0" indent="0">
              <a:buNone/>
            </a:pPr>
            <a:endParaRPr lang="en-US" sz="2800"/>
          </a:p>
        </p:txBody>
      </p:sp>
      <p:sp>
        <p:nvSpPr>
          <p:cNvPr id="4" name="Slide Number Placeholder 3">
            <a:extLst>
              <a:ext uri="{FF2B5EF4-FFF2-40B4-BE49-F238E27FC236}">
                <a16:creationId xmlns:a16="http://schemas.microsoft.com/office/drawing/2014/main" id="{8AAD4B88-09B8-4800-A787-FDCF528D64F8}"/>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49146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C2CA-8EFE-4E45-94A8-471FF4F4994A}"/>
              </a:ext>
            </a:extLst>
          </p:cNvPr>
          <p:cNvSpPr>
            <a:spLocks noGrp="1"/>
          </p:cNvSpPr>
          <p:nvPr>
            <p:ph type="title"/>
          </p:nvPr>
        </p:nvSpPr>
        <p:spPr/>
        <p:txBody>
          <a:bodyPr/>
          <a:lstStyle/>
          <a:p>
            <a:r>
              <a:rPr lang="en-US"/>
              <a:t>Kit Distribution and Use</a:t>
            </a:r>
          </a:p>
        </p:txBody>
      </p:sp>
      <p:sp>
        <p:nvSpPr>
          <p:cNvPr id="3" name="Content Placeholder 2">
            <a:extLst>
              <a:ext uri="{FF2B5EF4-FFF2-40B4-BE49-F238E27FC236}">
                <a16:creationId xmlns:a16="http://schemas.microsoft.com/office/drawing/2014/main" id="{5DDE72A2-2842-4A4C-AF20-9A7A91852316}"/>
              </a:ext>
            </a:extLst>
          </p:cNvPr>
          <p:cNvSpPr>
            <a:spLocks noGrp="1"/>
          </p:cNvSpPr>
          <p:nvPr>
            <p:ph idx="1"/>
          </p:nvPr>
        </p:nvSpPr>
        <p:spPr/>
        <p:txBody>
          <a:bodyPr/>
          <a:lstStyle/>
          <a:p>
            <a:r>
              <a:rPr lang="en-US" sz="2800" b="0" i="0" u="none" strike="noStrike" baseline="0">
                <a:solidFill>
                  <a:srgbClr val="000000"/>
                </a:solidFill>
                <a:latin typeface="+mn-lt"/>
              </a:rPr>
              <a:t>For at least the next several weeks, distribution to staff and students will be staggered, with staff getting one kit (2 tests) the week of 1/24 and participating students getting one kit (2 tests) the week of 1/31.</a:t>
            </a:r>
          </a:p>
          <a:p>
            <a:r>
              <a:rPr lang="en-US" sz="2800">
                <a:solidFill>
                  <a:srgbClr val="000000"/>
                </a:solidFill>
                <a:latin typeface="+mn-lt"/>
              </a:rPr>
              <a:t>Districts and schools that join after Jan. 21 will be added into the existing distribution schedule.</a:t>
            </a:r>
            <a:endParaRPr lang="en-US" sz="2800" b="0" i="0" u="none" strike="noStrike" baseline="0">
              <a:solidFill>
                <a:srgbClr val="000000"/>
              </a:solidFill>
              <a:latin typeface="+mn-lt"/>
            </a:endParaRPr>
          </a:p>
          <a:p>
            <a:endParaRPr lang="en-US" sz="2800"/>
          </a:p>
        </p:txBody>
      </p:sp>
      <p:sp>
        <p:nvSpPr>
          <p:cNvPr id="4" name="Slide Number Placeholder 3">
            <a:extLst>
              <a:ext uri="{FF2B5EF4-FFF2-40B4-BE49-F238E27FC236}">
                <a16:creationId xmlns:a16="http://schemas.microsoft.com/office/drawing/2014/main" id="{8AAD4B88-09B8-4800-A787-FDCF528D64F8}"/>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54368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E13C-E2AF-4985-997E-5D199E7AB81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BFA3988E-8A46-4B27-ACCC-F0DAF80CC2C1}"/>
              </a:ext>
            </a:extLst>
          </p:cNvPr>
          <p:cNvSpPr>
            <a:spLocks noGrp="1"/>
          </p:cNvSpPr>
          <p:nvPr>
            <p:ph idx="1"/>
          </p:nvPr>
        </p:nvSpPr>
        <p:spPr/>
        <p:txBody>
          <a:bodyPr/>
          <a:lstStyle/>
          <a:p>
            <a:r>
              <a:rPr lang="en-US" b="0" i="0" u="none" strike="noStrike" baseline="0" dirty="0">
                <a:solidFill>
                  <a:srgbClr val="000000"/>
                </a:solidFill>
                <a:latin typeface="+mn-lt"/>
              </a:rPr>
              <a:t>When an individual tests positive on an at-home antigen test, they will be asked to </a:t>
            </a:r>
            <a:r>
              <a:rPr lang="en-US" b="1" i="0" u="none" strike="noStrike" baseline="0" dirty="0">
                <a:solidFill>
                  <a:srgbClr val="000000"/>
                </a:solidFill>
                <a:latin typeface="+mn-lt"/>
              </a:rPr>
              <a:t>inform their school of the positive result</a:t>
            </a:r>
            <a:r>
              <a:rPr lang="en-US" b="0" i="0" u="none" strike="noStrike" baseline="0" dirty="0">
                <a:solidFill>
                  <a:srgbClr val="000000"/>
                </a:solidFill>
                <a:latin typeface="+mn-lt"/>
              </a:rPr>
              <a:t>. </a:t>
            </a:r>
          </a:p>
          <a:p>
            <a:pPr lvl="1"/>
            <a:r>
              <a:rPr lang="en-US" b="0" i="0" u="none" strike="noStrike" baseline="0" dirty="0">
                <a:solidFill>
                  <a:srgbClr val="000000"/>
                </a:solidFill>
                <a:latin typeface="+mn-lt"/>
              </a:rPr>
              <a:t>An example template response form for this purpose</a:t>
            </a:r>
            <a:r>
              <a:rPr lang="en-US" dirty="0">
                <a:solidFill>
                  <a:srgbClr val="000000"/>
                </a:solidFill>
                <a:latin typeface="+mn-lt"/>
              </a:rPr>
              <a:t> can be found on the </a:t>
            </a:r>
            <a:r>
              <a:rPr lang="en-US" dirty="0">
                <a:solidFill>
                  <a:srgbClr val="000000"/>
                </a:solidFill>
                <a:latin typeface="+mn-lt"/>
                <a:hlinkClick r:id="rId2"/>
              </a:rPr>
              <a:t>updated K-12 Testing Program</a:t>
            </a:r>
            <a:r>
              <a:rPr lang="en-US" dirty="0">
                <a:solidFill>
                  <a:srgbClr val="000000"/>
                </a:solidFill>
                <a:latin typeface="+mn-lt"/>
              </a:rPr>
              <a:t> page on the DESE website.</a:t>
            </a:r>
            <a:endParaRPr lang="en-US" b="0" i="0" u="none" strike="noStrike" baseline="0" dirty="0">
              <a:solidFill>
                <a:srgbClr val="000000"/>
              </a:solidFill>
              <a:latin typeface="+mn-lt"/>
            </a:endParaRPr>
          </a:p>
          <a:p>
            <a:r>
              <a:rPr lang="en-US" b="0" i="0" u="none" strike="noStrike" baseline="0" dirty="0">
                <a:solidFill>
                  <a:srgbClr val="000000"/>
                </a:solidFill>
                <a:latin typeface="+mn-lt"/>
              </a:rPr>
              <a:t>Schools will not be required to report the results of at-home tests to DPH, but districts and schools will continue to include positive at-home tests in their weekly testing reports to DESE. </a:t>
            </a:r>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266CE511-B1B4-4431-9BCB-E499E44A8C2A}"/>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157530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503-8DE1-40BB-B853-191D5AF7B5FA}"/>
              </a:ext>
            </a:extLst>
          </p:cNvPr>
          <p:cNvSpPr>
            <a:spLocks noGrp="1"/>
          </p:cNvSpPr>
          <p:nvPr>
            <p:ph type="title"/>
          </p:nvPr>
        </p:nvSpPr>
        <p:spPr/>
        <p:txBody>
          <a:bodyPr/>
          <a:lstStyle/>
          <a:p>
            <a:r>
              <a:rPr lang="en-US" dirty="0"/>
              <a:t>DESE Materials and Support</a:t>
            </a:r>
          </a:p>
        </p:txBody>
      </p:sp>
      <p:sp>
        <p:nvSpPr>
          <p:cNvPr id="3" name="Content Placeholder 2">
            <a:extLst>
              <a:ext uri="{FF2B5EF4-FFF2-40B4-BE49-F238E27FC236}">
                <a16:creationId xmlns:a16="http://schemas.microsoft.com/office/drawing/2014/main" id="{4DC8D2A7-A61E-4C06-A265-8CBD876338D7}"/>
              </a:ext>
            </a:extLst>
          </p:cNvPr>
          <p:cNvSpPr>
            <a:spLocks noGrp="1"/>
          </p:cNvSpPr>
          <p:nvPr>
            <p:ph idx="1"/>
          </p:nvPr>
        </p:nvSpPr>
        <p:spPr/>
        <p:txBody>
          <a:bodyPr/>
          <a:lstStyle/>
          <a:p>
            <a:r>
              <a:rPr lang="en-US" sz="2400" b="0" i="0" u="none" strike="noStrike" baseline="0" dirty="0">
                <a:solidFill>
                  <a:srgbClr val="000000"/>
                </a:solidFill>
                <a:latin typeface="+mn-lt"/>
              </a:rPr>
              <a:t>DESE has provided the following materials (including necessary translations) </a:t>
            </a:r>
            <a:r>
              <a:rPr lang="en-US" sz="2400" dirty="0">
                <a:solidFill>
                  <a:srgbClr val="000000"/>
                </a:solidFill>
                <a:latin typeface="+mn-lt"/>
              </a:rPr>
              <a:t>you will</a:t>
            </a:r>
            <a:r>
              <a:rPr lang="en-US" sz="2400" b="0" i="0" u="none" strike="noStrike" baseline="0" dirty="0">
                <a:solidFill>
                  <a:srgbClr val="000000"/>
                </a:solidFill>
                <a:latin typeface="+mn-lt"/>
              </a:rPr>
              <a:t> need to launch at-home tests. All materials can be found on the </a:t>
            </a:r>
            <a:r>
              <a:rPr lang="en-US" sz="2400" dirty="0">
                <a:solidFill>
                  <a:srgbClr val="000000"/>
                </a:solidFill>
                <a:latin typeface="+mn-lt"/>
                <a:hlinkClick r:id="rId2"/>
              </a:rPr>
              <a:t>u</a:t>
            </a:r>
            <a:r>
              <a:rPr lang="en-US" sz="2400" b="0" i="0" u="none" strike="noStrike" baseline="0" dirty="0">
                <a:solidFill>
                  <a:srgbClr val="000000"/>
                </a:solidFill>
                <a:latin typeface="+mn-lt"/>
                <a:hlinkClick r:id="rId2"/>
              </a:rPr>
              <a:t>pdated K-12 COVID-19 Testin</a:t>
            </a:r>
            <a:r>
              <a:rPr lang="en-US" sz="2400" dirty="0">
                <a:solidFill>
                  <a:srgbClr val="000000"/>
                </a:solidFill>
                <a:latin typeface="+mn-lt"/>
                <a:hlinkClick r:id="rId2"/>
              </a:rPr>
              <a:t>g page</a:t>
            </a:r>
            <a:r>
              <a:rPr lang="en-US" sz="2400" dirty="0">
                <a:solidFill>
                  <a:srgbClr val="000000"/>
                </a:solidFill>
                <a:latin typeface="+mn-lt"/>
              </a:rPr>
              <a:t> of the DESE website:</a:t>
            </a:r>
            <a:endParaRPr lang="en-US" sz="2400" b="0" i="0" u="none" strike="noStrike" baseline="0" dirty="0">
              <a:solidFill>
                <a:srgbClr val="000000"/>
              </a:solidFill>
              <a:latin typeface="+mn-lt"/>
            </a:endParaRPr>
          </a:p>
          <a:p>
            <a:pPr lvl="1"/>
            <a:r>
              <a:rPr lang="en-US" b="0" i="0" u="none" strike="noStrike" baseline="0" dirty="0">
                <a:solidFill>
                  <a:srgbClr val="000000"/>
                </a:solidFill>
                <a:latin typeface="+mn-lt"/>
              </a:rPr>
              <a:t>Optional template letter to staff </a:t>
            </a:r>
            <a:r>
              <a:rPr lang="en-US" dirty="0">
                <a:solidFill>
                  <a:srgbClr val="000000"/>
                </a:solidFill>
                <a:latin typeface="+mn-lt"/>
              </a:rPr>
              <a:t>and </a:t>
            </a:r>
            <a:r>
              <a:rPr lang="en-US" b="0" i="0" u="none" strike="noStrike" baseline="0" dirty="0">
                <a:solidFill>
                  <a:srgbClr val="000000"/>
                </a:solidFill>
                <a:latin typeface="+mn-lt"/>
              </a:rPr>
              <a:t>families, including</a:t>
            </a:r>
          </a:p>
          <a:p>
            <a:pPr lvl="2"/>
            <a:r>
              <a:rPr lang="en-US" dirty="0">
                <a:solidFill>
                  <a:srgbClr val="000000"/>
                </a:solidFill>
                <a:latin typeface="+mn-lt"/>
              </a:rPr>
              <a:t>Training information for at-home tests (video &amp; paper) </a:t>
            </a:r>
          </a:p>
          <a:p>
            <a:pPr lvl="2"/>
            <a:r>
              <a:rPr lang="en-US" dirty="0">
                <a:solidFill>
                  <a:srgbClr val="000000"/>
                </a:solidFill>
                <a:latin typeface="+mn-lt"/>
              </a:rPr>
              <a:t>Information on reporting results</a:t>
            </a:r>
          </a:p>
          <a:p>
            <a:pPr lvl="1"/>
            <a:r>
              <a:rPr lang="en-US" dirty="0">
                <a:solidFill>
                  <a:srgbClr val="000000"/>
                </a:solidFill>
                <a:latin typeface="+mn-lt"/>
              </a:rPr>
              <a:t>Template Opt-in forms for staff and students</a:t>
            </a:r>
          </a:p>
          <a:p>
            <a:pPr lvl="1"/>
            <a:r>
              <a:rPr lang="en-US" dirty="0">
                <a:solidFill>
                  <a:srgbClr val="000000"/>
                </a:solidFill>
                <a:latin typeface="+mn-lt"/>
              </a:rPr>
              <a:t>Template Test result response form for individuals to report positive results to schools </a:t>
            </a:r>
          </a:p>
          <a:p>
            <a:pPr lvl="1"/>
            <a:r>
              <a:rPr lang="en-US" b="0" i="0" u="none" strike="noStrike" baseline="0" dirty="0">
                <a:solidFill>
                  <a:srgbClr val="000000"/>
                </a:solidFill>
                <a:latin typeface="+mn-lt"/>
              </a:rPr>
              <a:t>Test distribution tracking sheet for districts </a:t>
            </a:r>
          </a:p>
          <a:p>
            <a:pPr lvl="1"/>
            <a:r>
              <a:rPr lang="en-US" b="0" i="0" u="none" strike="noStrike" baseline="0" dirty="0">
                <a:solidFill>
                  <a:srgbClr val="000000"/>
                </a:solidFill>
                <a:latin typeface="+mn-lt"/>
              </a:rPr>
              <a:t>Updated CIC ordering form for at-home tests </a:t>
            </a:r>
          </a:p>
          <a:p>
            <a:endParaRPr lang="en-US" dirty="0"/>
          </a:p>
        </p:txBody>
      </p:sp>
      <p:sp>
        <p:nvSpPr>
          <p:cNvPr id="4" name="Slide Number Placeholder 3">
            <a:extLst>
              <a:ext uri="{FF2B5EF4-FFF2-40B4-BE49-F238E27FC236}">
                <a16:creationId xmlns:a16="http://schemas.microsoft.com/office/drawing/2014/main" id="{BA74112B-16E2-4A9A-BAE7-4A8E954798FA}"/>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3311544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351D-EBA0-49B8-A4E9-392FF4F5AD22}"/>
              </a:ext>
            </a:extLst>
          </p:cNvPr>
          <p:cNvSpPr>
            <a:spLocks noGrp="1"/>
          </p:cNvSpPr>
          <p:nvPr>
            <p:ph type="title"/>
          </p:nvPr>
        </p:nvSpPr>
        <p:spPr/>
        <p:txBody>
          <a:bodyPr/>
          <a:lstStyle/>
          <a:p>
            <a:r>
              <a:rPr lang="en-US" dirty="0"/>
              <a:t>Collecting opt-in for at-home antigen tests with a Google form</a:t>
            </a:r>
          </a:p>
        </p:txBody>
      </p:sp>
      <p:sp>
        <p:nvSpPr>
          <p:cNvPr id="3" name="Content Placeholder 2">
            <a:extLst>
              <a:ext uri="{FF2B5EF4-FFF2-40B4-BE49-F238E27FC236}">
                <a16:creationId xmlns:a16="http://schemas.microsoft.com/office/drawing/2014/main" id="{9A69E857-19F1-774A-B5DF-606AC5AD0980}"/>
              </a:ext>
            </a:extLst>
          </p:cNvPr>
          <p:cNvSpPr>
            <a:spLocks noGrp="1"/>
          </p:cNvSpPr>
          <p:nvPr>
            <p:ph idx="1"/>
          </p:nvPr>
        </p:nvSpPr>
        <p:spPr>
          <a:xfrm>
            <a:off x="567743" y="1230403"/>
            <a:ext cx="5205528" cy="5049746"/>
          </a:xfrm>
        </p:spPr>
        <p:txBody>
          <a:bodyPr/>
          <a:lstStyle/>
          <a:p>
            <a:pPr marL="0" indent="0">
              <a:buNone/>
            </a:pPr>
            <a:r>
              <a:rPr lang="en-US" sz="2600" dirty="0"/>
              <a:t>Families can sign up for testing using a google form in multiple languages. </a:t>
            </a:r>
          </a:p>
          <a:p>
            <a:endParaRPr lang="en-US" sz="2600" dirty="0"/>
          </a:p>
          <a:p>
            <a:r>
              <a:rPr lang="en-US" sz="2600" dirty="0"/>
              <a:t>Create a folder and share with </a:t>
            </a:r>
            <a:r>
              <a:rPr lang="en-US" sz="2600" dirty="0">
                <a:hlinkClick r:id="rId3"/>
              </a:rPr>
              <a:t>CovidEdTesting@ShahFoundation.org</a:t>
            </a:r>
            <a:r>
              <a:rPr lang="en-US" sz="2600" dirty="0"/>
              <a:t> (instructions on next slide)</a:t>
            </a:r>
          </a:p>
          <a:p>
            <a:r>
              <a:rPr lang="en-US" sz="2600" dirty="0"/>
              <a:t>Shah Foundation will add a opt-in form and tracker for you</a:t>
            </a:r>
          </a:p>
          <a:p>
            <a:r>
              <a:rPr lang="en-US" sz="2600" dirty="0"/>
              <a:t>Distribute the opt-in form to families for sign-ups</a:t>
            </a:r>
          </a:p>
        </p:txBody>
      </p:sp>
      <p:sp>
        <p:nvSpPr>
          <p:cNvPr id="4" name="Slide Number Placeholder 3">
            <a:extLst>
              <a:ext uri="{FF2B5EF4-FFF2-40B4-BE49-F238E27FC236}">
                <a16:creationId xmlns:a16="http://schemas.microsoft.com/office/drawing/2014/main" id="{A7B82B43-8FFB-4C31-8F0F-4280B32858F0}"/>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pic>
        <p:nvPicPr>
          <p:cNvPr id="5" name="Picture 4" descr="Example of an opt-in Google form in multiple languages">
            <a:extLst>
              <a:ext uri="{FF2B5EF4-FFF2-40B4-BE49-F238E27FC236}">
                <a16:creationId xmlns:a16="http://schemas.microsoft.com/office/drawing/2014/main" id="{0FF85246-31AF-6849-B6E7-116F3C89B538}"/>
              </a:ext>
            </a:extLst>
          </p:cNvPr>
          <p:cNvPicPr>
            <a:picLocks noChangeAspect="1"/>
          </p:cNvPicPr>
          <p:nvPr/>
        </p:nvPicPr>
        <p:blipFill>
          <a:blip r:embed="rId4"/>
          <a:stretch>
            <a:fillRect/>
          </a:stretch>
        </p:blipFill>
        <p:spPr>
          <a:xfrm>
            <a:off x="6096000" y="1243856"/>
            <a:ext cx="4492564" cy="50362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303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351D-EBA0-49B8-A4E9-392FF4F5AD22}"/>
              </a:ext>
            </a:extLst>
          </p:cNvPr>
          <p:cNvSpPr>
            <a:spLocks noGrp="1"/>
          </p:cNvSpPr>
          <p:nvPr>
            <p:ph type="title"/>
          </p:nvPr>
        </p:nvSpPr>
        <p:spPr/>
        <p:txBody>
          <a:bodyPr/>
          <a:lstStyle/>
          <a:p>
            <a:r>
              <a:rPr lang="en-US" dirty="0"/>
              <a:t>How to create and share a google folder for the opt-in forms</a:t>
            </a:r>
          </a:p>
        </p:txBody>
      </p:sp>
      <p:sp>
        <p:nvSpPr>
          <p:cNvPr id="4" name="Slide Number Placeholder 3">
            <a:extLst>
              <a:ext uri="{FF2B5EF4-FFF2-40B4-BE49-F238E27FC236}">
                <a16:creationId xmlns:a16="http://schemas.microsoft.com/office/drawing/2014/main" id="{A7B82B43-8FFB-4C31-8F0F-4280B32858F0}"/>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pic>
        <p:nvPicPr>
          <p:cNvPr id="6" name="Picture 5" descr="Diagram with arrow pointing to &quot;share&quot; option in drop-down menu">
            <a:extLst>
              <a:ext uri="{FF2B5EF4-FFF2-40B4-BE49-F238E27FC236}">
                <a16:creationId xmlns:a16="http://schemas.microsoft.com/office/drawing/2014/main" id="{A54306FE-13D6-0B48-A829-3ECD7A9CA700}"/>
              </a:ext>
            </a:extLst>
          </p:cNvPr>
          <p:cNvPicPr>
            <a:picLocks noChangeAspect="1"/>
          </p:cNvPicPr>
          <p:nvPr/>
        </p:nvPicPr>
        <p:blipFill rotWithShape="1">
          <a:blip r:embed="rId3"/>
          <a:srcRect l="27990" b="13688"/>
          <a:stretch/>
        </p:blipFill>
        <p:spPr>
          <a:xfrm>
            <a:off x="284708" y="4141397"/>
            <a:ext cx="5995416" cy="2336577"/>
          </a:xfrm>
          <a:prstGeom prst="rect">
            <a:avLst/>
          </a:prstGeom>
          <a:effectLst>
            <a:outerShdw blurRad="50800" dist="38100" dir="2700000" algn="tl" rotWithShape="0">
              <a:prstClr val="black">
                <a:alpha val="40000"/>
              </a:prstClr>
            </a:outerShdw>
          </a:effectLst>
        </p:spPr>
      </p:pic>
      <p:cxnSp>
        <p:nvCxnSpPr>
          <p:cNvPr id="9" name="Straight Arrow Connector 8" descr="Arrow pointing to &quot;Share&quot; option">
            <a:extLst>
              <a:ext uri="{FF2B5EF4-FFF2-40B4-BE49-F238E27FC236}">
                <a16:creationId xmlns:a16="http://schemas.microsoft.com/office/drawing/2014/main" id="{DAACE994-FFF4-804A-82B8-D24EEFA6158C}"/>
              </a:ext>
            </a:extLst>
          </p:cNvPr>
          <p:cNvCxnSpPr/>
          <p:nvPr/>
        </p:nvCxnSpPr>
        <p:spPr>
          <a:xfrm flipH="1">
            <a:off x="3487736" y="5494963"/>
            <a:ext cx="1712976" cy="129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136BC32-4188-7B4F-9A3D-A40D08168073}"/>
              </a:ext>
            </a:extLst>
          </p:cNvPr>
          <p:cNvSpPr txBox="1"/>
          <p:nvPr/>
        </p:nvSpPr>
        <p:spPr>
          <a:xfrm>
            <a:off x="284708" y="1237719"/>
            <a:ext cx="4817644" cy="369332"/>
          </a:xfrm>
          <a:prstGeom prst="rect">
            <a:avLst/>
          </a:prstGeom>
          <a:noFill/>
        </p:spPr>
        <p:txBody>
          <a:bodyPr wrap="square" rtlCol="0">
            <a:spAutoFit/>
          </a:bodyPr>
          <a:lstStyle/>
          <a:p>
            <a:r>
              <a:rPr lang="en-US" b="1" dirty="0"/>
              <a:t>Step 1: Create a Google folder</a:t>
            </a:r>
          </a:p>
        </p:txBody>
      </p:sp>
      <p:sp>
        <p:nvSpPr>
          <p:cNvPr id="11" name="TextBox 10">
            <a:extLst>
              <a:ext uri="{FF2B5EF4-FFF2-40B4-BE49-F238E27FC236}">
                <a16:creationId xmlns:a16="http://schemas.microsoft.com/office/drawing/2014/main" id="{AE839306-4737-C54A-A1CC-2A246BEA9797}"/>
              </a:ext>
            </a:extLst>
          </p:cNvPr>
          <p:cNvSpPr txBox="1"/>
          <p:nvPr/>
        </p:nvSpPr>
        <p:spPr>
          <a:xfrm>
            <a:off x="284708" y="3429000"/>
            <a:ext cx="10866782" cy="646331"/>
          </a:xfrm>
          <a:prstGeom prst="rect">
            <a:avLst/>
          </a:prstGeom>
          <a:noFill/>
        </p:spPr>
        <p:txBody>
          <a:bodyPr wrap="square" rtlCol="0">
            <a:spAutoFit/>
          </a:bodyPr>
          <a:lstStyle/>
          <a:p>
            <a:r>
              <a:rPr lang="en-US" b="1" dirty="0"/>
              <a:t>Step 2: Share folder with </a:t>
            </a:r>
            <a:r>
              <a:rPr lang="en-US" b="1" dirty="0">
                <a:hlinkClick r:id="rId4"/>
              </a:rPr>
              <a:t>CovidEdTesting@ShahFoundation.org</a:t>
            </a:r>
            <a:r>
              <a:rPr lang="en-US" b="1" dirty="0"/>
              <a:t> (enter email &amp; click Send, make sure “notify people” is checked)</a:t>
            </a:r>
          </a:p>
        </p:txBody>
      </p:sp>
      <p:sp>
        <p:nvSpPr>
          <p:cNvPr id="12" name="TextBox 11">
            <a:extLst>
              <a:ext uri="{FF2B5EF4-FFF2-40B4-BE49-F238E27FC236}">
                <a16:creationId xmlns:a16="http://schemas.microsoft.com/office/drawing/2014/main" id="{885FD05C-DE7D-8248-83CE-4B2B7B14D0F9}"/>
              </a:ext>
            </a:extLst>
          </p:cNvPr>
          <p:cNvSpPr txBox="1"/>
          <p:nvPr/>
        </p:nvSpPr>
        <p:spPr>
          <a:xfrm>
            <a:off x="412724" y="1808741"/>
            <a:ext cx="6729984" cy="1477328"/>
          </a:xfrm>
          <a:prstGeom prst="rect">
            <a:avLst/>
          </a:prstGeom>
          <a:noFill/>
        </p:spPr>
        <p:txBody>
          <a:bodyPr wrap="square" rtlCol="0">
            <a:spAutoFit/>
          </a:bodyPr>
          <a:lstStyle/>
          <a:p>
            <a:pPr marL="342900" indent="-342900">
              <a:buAutoNum type="arabicPeriod"/>
            </a:pPr>
            <a:r>
              <a:rPr lang="en-US" dirty="0"/>
              <a:t>On your computer, go to </a:t>
            </a:r>
            <a:r>
              <a:rPr lang="en-US" dirty="0" err="1"/>
              <a:t>drive.google.com</a:t>
            </a:r>
            <a:endParaRPr lang="en-US" dirty="0"/>
          </a:p>
          <a:p>
            <a:pPr marL="342900" indent="-342900">
              <a:buAutoNum type="arabicPeriod"/>
            </a:pPr>
            <a:r>
              <a:rPr lang="en-US" dirty="0"/>
              <a:t>On the left, click New &gt; Folder</a:t>
            </a:r>
          </a:p>
          <a:p>
            <a:pPr marL="342900" indent="-342900">
              <a:buAutoNum type="arabicPeriod"/>
            </a:pPr>
            <a:r>
              <a:rPr lang="en-US" dirty="0"/>
              <a:t>Name your folder: [District Name] At-Home Antigen Opt-In Forms</a:t>
            </a:r>
          </a:p>
          <a:p>
            <a:pPr marL="342900" indent="-342900">
              <a:buAutoNum type="arabicPeriod"/>
            </a:pPr>
            <a:r>
              <a:rPr lang="en-US" dirty="0"/>
              <a:t>Click “Create”</a:t>
            </a:r>
          </a:p>
        </p:txBody>
      </p:sp>
      <p:pic>
        <p:nvPicPr>
          <p:cNvPr id="13" name="Picture 12" descr="Diagram of &quot;Share with people and groups&quot; option">
            <a:extLst>
              <a:ext uri="{FF2B5EF4-FFF2-40B4-BE49-F238E27FC236}">
                <a16:creationId xmlns:a16="http://schemas.microsoft.com/office/drawing/2014/main" id="{E255A167-8C97-DA49-993C-B5DA84E66391}"/>
              </a:ext>
            </a:extLst>
          </p:cNvPr>
          <p:cNvPicPr>
            <a:picLocks noChangeAspect="1"/>
          </p:cNvPicPr>
          <p:nvPr/>
        </p:nvPicPr>
        <p:blipFill>
          <a:blip r:embed="rId5"/>
          <a:stretch>
            <a:fillRect/>
          </a:stretch>
        </p:blipFill>
        <p:spPr>
          <a:xfrm>
            <a:off x="6576203" y="4160735"/>
            <a:ext cx="3655074" cy="2336577"/>
          </a:xfrm>
          <a:prstGeom prst="rect">
            <a:avLst/>
          </a:prstGeom>
        </p:spPr>
      </p:pic>
      <p:cxnSp>
        <p:nvCxnSpPr>
          <p:cNvPr id="14" name="Straight Arrow Connector 13" descr="Arrow pointing to &quot;notify people&quot; under &quot;Share with people and groups&quot;">
            <a:extLst>
              <a:ext uri="{FF2B5EF4-FFF2-40B4-BE49-F238E27FC236}">
                <a16:creationId xmlns:a16="http://schemas.microsoft.com/office/drawing/2014/main" id="{BE7C5C83-127B-7545-AB5E-911080938827}"/>
              </a:ext>
            </a:extLst>
          </p:cNvPr>
          <p:cNvCxnSpPr>
            <a:cxnSpLocks/>
          </p:cNvCxnSpPr>
          <p:nvPr/>
        </p:nvCxnSpPr>
        <p:spPr>
          <a:xfrm flipH="1" flipV="1">
            <a:off x="7551578" y="5030966"/>
            <a:ext cx="1704324" cy="4272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033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ea typeface="Segoe UI Black"/>
                <a:cs typeface="Arial"/>
              </a:rPr>
              <a:t>Update to Quarantine Guidelines</a:t>
            </a:r>
            <a:endParaRPr lang="en-US" altLang="zh-CN" sz="400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97555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B447-5633-41DC-9BDD-389B09CC79AA}"/>
              </a:ext>
            </a:extLst>
          </p:cNvPr>
          <p:cNvSpPr>
            <a:spLocks noGrp="1"/>
          </p:cNvSpPr>
          <p:nvPr>
            <p:ph type="title"/>
          </p:nvPr>
        </p:nvSpPr>
        <p:spPr/>
        <p:txBody>
          <a:bodyPr/>
          <a:lstStyle/>
          <a:p>
            <a:r>
              <a:rPr lang="en-US" dirty="0"/>
              <a:t>Discontinuing Individualized Contact Tracing</a:t>
            </a:r>
          </a:p>
        </p:txBody>
      </p:sp>
      <p:sp>
        <p:nvSpPr>
          <p:cNvPr id="3" name="Content Placeholder 2">
            <a:extLst>
              <a:ext uri="{FF2B5EF4-FFF2-40B4-BE49-F238E27FC236}">
                <a16:creationId xmlns:a16="http://schemas.microsoft.com/office/drawing/2014/main" id="{42679DF9-1F6A-46D4-AB59-2B41CED2755D}"/>
              </a:ext>
            </a:extLst>
          </p:cNvPr>
          <p:cNvSpPr>
            <a:spLocks noGrp="1"/>
          </p:cNvSpPr>
          <p:nvPr>
            <p:ph idx="1"/>
          </p:nvPr>
        </p:nvSpPr>
        <p:spPr/>
        <p:txBody>
          <a:bodyPr/>
          <a:lstStyle/>
          <a:p>
            <a:r>
              <a:rPr lang="en-US" sz="2800" b="1" dirty="0">
                <a:solidFill>
                  <a:srgbClr val="000000"/>
                </a:solidFill>
                <a:latin typeface="+mn-lt"/>
              </a:rPr>
              <a:t>D</a:t>
            </a:r>
            <a:r>
              <a:rPr lang="en-US" sz="2800" b="1" i="0" u="none" strike="noStrike" baseline="0" dirty="0">
                <a:solidFill>
                  <a:srgbClr val="000000"/>
                </a:solidFill>
                <a:latin typeface="+mn-lt"/>
              </a:rPr>
              <a:t>istricts and schools that select the new testing program will discontinue individualized contact tracing. </a:t>
            </a:r>
          </a:p>
          <a:p>
            <a:r>
              <a:rPr lang="en-US" sz="2800" b="0" i="0" u="none" strike="noStrike" baseline="0" dirty="0">
                <a:solidFill>
                  <a:srgbClr val="000000"/>
                </a:solidFill>
                <a:latin typeface="+mn-lt"/>
              </a:rPr>
              <a:t>As such, for these districts and schools, there is no longer the expectation that close contacts will be identified, and therefore, any potential </a:t>
            </a:r>
            <a:r>
              <a:rPr lang="en-US" sz="2800" b="0" i="0" u="none" strike="noStrike" baseline="0">
                <a:solidFill>
                  <a:srgbClr val="000000"/>
                </a:solidFill>
                <a:latin typeface="+mn-lt"/>
              </a:rPr>
              <a:t>in-school </a:t>
            </a:r>
            <a:r>
              <a:rPr lang="en-US" sz="2800" b="0" i="0" u="none" strike="noStrike" baseline="0" dirty="0">
                <a:solidFill>
                  <a:srgbClr val="000000"/>
                </a:solidFill>
                <a:latin typeface="+mn-lt"/>
              </a:rPr>
              <a:t>contacts do not need to quarantine. </a:t>
            </a:r>
            <a:r>
              <a:rPr lang="en-US" sz="2800" b="1" i="0" u="none" strike="noStrike" baseline="0" dirty="0">
                <a:solidFill>
                  <a:srgbClr val="000000"/>
                </a:solidFill>
                <a:latin typeface="+mn-lt"/>
              </a:rPr>
              <a:t>Instead, schools should shift their focus to monitoring symptomatic </a:t>
            </a:r>
            <a:r>
              <a:rPr lang="en-US" sz="2800" b="1" i="0" u="none" strike="noStrike" baseline="0" dirty="0">
                <a:latin typeface="+mn-lt"/>
              </a:rPr>
              <a:t>individuals. </a:t>
            </a:r>
          </a:p>
          <a:p>
            <a:r>
              <a:rPr lang="en-US" sz="2800" b="0" i="0" u="none" strike="noStrike" baseline="0" dirty="0">
                <a:latin typeface="+mn-lt"/>
              </a:rPr>
              <a:t>DESE and DPH will soon update the “Protocols for Responding to COVID-19 Scenarios” guidance to reflect these changes. </a:t>
            </a:r>
            <a:endParaRPr lang="en-US" sz="2800" dirty="0">
              <a:latin typeface="+mn-lt"/>
            </a:endParaRPr>
          </a:p>
        </p:txBody>
      </p:sp>
      <p:sp>
        <p:nvSpPr>
          <p:cNvPr id="4" name="Slide Number Placeholder 3">
            <a:extLst>
              <a:ext uri="{FF2B5EF4-FFF2-40B4-BE49-F238E27FC236}">
                <a16:creationId xmlns:a16="http://schemas.microsoft.com/office/drawing/2014/main" id="{A7D3C99F-F786-4A79-B827-672E0725906C}"/>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409980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521310"/>
            <a:ext cx="8839199" cy="1930998"/>
            <a:chOff x="3061064" y="188784"/>
            <a:chExt cx="8839199" cy="193099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31032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a:rPr>
                <a:t>New COVID Testing Option to Optimize In-person Learning</a:t>
              </a:r>
              <a:endParaRPr lang="zh-CN" altLang="en-US" sz="3200" dirty="0">
                <a:solidFill>
                  <a:schemeClr val="accent1">
                    <a:lumMod val="50000"/>
                  </a:schemeClr>
                </a:solidFill>
                <a:latin typeface="+mj-lt"/>
                <a:cs typeface="Arial"/>
              </a:endParaRPr>
            </a:p>
          </p:txBody>
        </p:sp>
      </p:grpSp>
      <p:grpSp>
        <p:nvGrpSpPr>
          <p:cNvPr id="21" name="Group 20" descr="District Responsibilities"/>
          <p:cNvGrpSpPr/>
          <p:nvPr/>
        </p:nvGrpSpPr>
        <p:grpSpPr>
          <a:xfrm>
            <a:off x="3061062" y="361472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panose="020B0604020202020204" pitchFamily="34" charset="0"/>
                </a:rPr>
                <a:t>Additional Information Regarding At-Home Antigen Tests</a:t>
              </a:r>
            </a:p>
          </p:txBody>
        </p:sp>
      </p:grpSp>
      <p:grpSp>
        <p:nvGrpSpPr>
          <p:cNvPr id="24" name="Group 23" descr="Next Steps"/>
          <p:cNvGrpSpPr/>
          <p:nvPr/>
        </p:nvGrpSpPr>
        <p:grpSpPr>
          <a:xfrm>
            <a:off x="3061059" y="4653144"/>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05</a:t>
              </a:r>
              <a:endParaRPr lang="zh-CN" altLang="en-US" sz="3200">
                <a:latin typeface="+mj-lt"/>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ea typeface="Segoe UI Black"/>
                  <a:cs typeface="Arial"/>
                </a:rPr>
                <a:t>Update to Quarantine Guidelines</a:t>
              </a:r>
              <a:endParaRPr lang="en-US" altLang="zh-CN" sz="3200" dirty="0">
                <a:solidFill>
                  <a:schemeClr val="accent1">
                    <a:lumMod val="50000"/>
                  </a:schemeClr>
                </a:solidFill>
                <a:latin typeface="+mj-lt"/>
                <a:cs typeface="Arial" panose="020B0604020202020204" pitchFamily="34" charset="0"/>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1624192"/>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02</a:t>
            </a:r>
            <a:endParaRPr lang="zh-CN" altLang="en-US" sz="3200" dirty="0">
              <a:latin typeface="+mj-lt"/>
              <a:cs typeface="Segoe SemiBold" panose="020B0703040204020203" pitchFamily="34" charset="0"/>
            </a:endParaRPr>
          </a:p>
        </p:txBody>
      </p:sp>
      <p:grpSp>
        <p:nvGrpSpPr>
          <p:cNvPr id="22" name="Group 21" descr="Next Steps">
            <a:extLst>
              <a:ext uri="{FF2B5EF4-FFF2-40B4-BE49-F238E27FC236}">
                <a16:creationId xmlns:a16="http://schemas.microsoft.com/office/drawing/2014/main" id="{E8970F77-33C5-4051-A06A-BE88BAA1053D}"/>
              </a:ext>
            </a:extLst>
          </p:cNvPr>
          <p:cNvGrpSpPr/>
          <p:nvPr/>
        </p:nvGrpSpPr>
        <p:grpSpPr>
          <a:xfrm>
            <a:off x="3061059" y="2623378"/>
            <a:ext cx="8839202" cy="809459"/>
            <a:chOff x="3063333" y="5566136"/>
            <a:chExt cx="8839202" cy="809459"/>
          </a:xfrm>
        </p:grpSpPr>
        <p:sp>
          <p:nvSpPr>
            <p:cNvPr id="23" name="矩形 13">
              <a:extLst>
                <a:ext uri="{FF2B5EF4-FFF2-40B4-BE49-F238E27FC236}">
                  <a16:creationId xmlns:a16="http://schemas.microsoft.com/office/drawing/2014/main" id="{F0616228-4478-4196-98F0-127403841719}"/>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Summary of Options</a:t>
              </a:r>
            </a:p>
          </p:txBody>
        </p:sp>
      </p:grpSp>
      <p:sp>
        <p:nvSpPr>
          <p:cNvPr id="26" name="文本框 8">
            <a:extLst>
              <a:ext uri="{FF2B5EF4-FFF2-40B4-BE49-F238E27FC236}">
                <a16:creationId xmlns:a16="http://schemas.microsoft.com/office/drawing/2014/main" id="{CCFED3AA-BF2B-435B-B95C-873C1C5C89BD}"/>
              </a:ext>
            </a:extLst>
          </p:cNvPr>
          <p:cNvSpPr txBox="1"/>
          <p:nvPr/>
        </p:nvSpPr>
        <p:spPr>
          <a:xfrm>
            <a:off x="3918851" y="55596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a:rPr>
              <a:t>Review of Statewide Testing Data Program in Schools</a:t>
            </a:r>
            <a:endParaRPr lang="zh-CN" altLang="en-US" sz="3200" dirty="0">
              <a:solidFill>
                <a:schemeClr val="accent1">
                  <a:lumMod val="50000"/>
                </a:schemeClr>
              </a:solidFill>
              <a:latin typeface="+mj-lt"/>
              <a:cs typeface="Arial"/>
            </a:endParaRPr>
          </a:p>
        </p:txBody>
      </p:sp>
      <p:grpSp>
        <p:nvGrpSpPr>
          <p:cNvPr id="19" name="Group 18" descr="Next Steps">
            <a:extLst>
              <a:ext uri="{FF2B5EF4-FFF2-40B4-BE49-F238E27FC236}">
                <a16:creationId xmlns:a16="http://schemas.microsoft.com/office/drawing/2014/main" id="{BCF18A71-909C-46A5-ABBE-4E2091399DAC}"/>
              </a:ext>
            </a:extLst>
          </p:cNvPr>
          <p:cNvGrpSpPr/>
          <p:nvPr/>
        </p:nvGrpSpPr>
        <p:grpSpPr>
          <a:xfrm>
            <a:off x="3061059" y="5691568"/>
            <a:ext cx="8839202" cy="809459"/>
            <a:chOff x="3063333" y="5566136"/>
            <a:chExt cx="8839202" cy="809459"/>
          </a:xfrm>
        </p:grpSpPr>
        <p:sp>
          <p:nvSpPr>
            <p:cNvPr id="20" name="矩形 13">
              <a:extLst>
                <a:ext uri="{FF2B5EF4-FFF2-40B4-BE49-F238E27FC236}">
                  <a16:creationId xmlns:a16="http://schemas.microsoft.com/office/drawing/2014/main" id="{0506A6F6-0275-4DA2-B850-6D521F95D21F}"/>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06</a:t>
              </a:r>
              <a:endParaRPr lang="zh-CN" altLang="en-US" sz="3200" dirty="0">
                <a:latin typeface="+mj-lt"/>
                <a:cs typeface="Segoe SemiBold" panose="020B0703040204020203" pitchFamily="34" charset="0"/>
              </a:endParaRPr>
            </a:p>
          </p:txBody>
        </p:sp>
        <p:sp>
          <p:nvSpPr>
            <p:cNvPr id="27" name="文本框 14">
              <a:extLst>
                <a:ext uri="{FF2B5EF4-FFF2-40B4-BE49-F238E27FC236}">
                  <a16:creationId xmlns:a16="http://schemas.microsoft.com/office/drawing/2014/main" id="{44575372-0549-4911-9B95-6E7C0923C8CD}"/>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ea typeface="Segoe UI Black"/>
                  <a:cs typeface="Arial"/>
                </a:rPr>
                <a:t>Summary of Next Steps and Other Notes</a:t>
              </a:r>
              <a:endParaRPr lang="en-US" altLang="zh-CN" sz="3200" dirty="0">
                <a:solidFill>
                  <a:schemeClr val="accent1">
                    <a:lumMod val="50000"/>
                  </a:schemeClr>
                </a:solidFill>
                <a:latin typeface="+mj-lt"/>
                <a:cs typeface="Arial" panose="020B0604020202020204" pitchFamily="34" charset="0"/>
              </a:endParaRPr>
            </a:p>
          </p:txBody>
        </p:sp>
      </p:grpSp>
    </p:spTree>
    <p:extLst>
      <p:ext uri="{BB962C8B-B14F-4D97-AF65-F5344CB8AC3E}">
        <p14:creationId xmlns:p14="http://schemas.microsoft.com/office/powerpoint/2010/main" val="776713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06</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ea typeface="Segoe UI Black"/>
                <a:cs typeface="Arial"/>
              </a:rPr>
              <a:t>Summary of Next Steps and Other Notes</a:t>
            </a:r>
            <a:endParaRPr lang="en-US" altLang="zh-CN" sz="400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1736970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702C-92AD-436C-8C57-55EAA1FA25A5}"/>
              </a:ext>
            </a:extLst>
          </p:cNvPr>
          <p:cNvSpPr>
            <a:spLocks noGrp="1"/>
          </p:cNvSpPr>
          <p:nvPr>
            <p:ph type="title"/>
          </p:nvPr>
        </p:nvSpPr>
        <p:spPr/>
        <p:txBody>
          <a:bodyPr/>
          <a:lstStyle/>
          <a:p>
            <a:r>
              <a:rPr lang="en-US" dirty="0"/>
              <a:t>Key </a:t>
            </a:r>
            <a:r>
              <a:rPr lang="en-US"/>
              <a:t>Dates to begin new program during the week of 1/31</a:t>
            </a:r>
            <a:endParaRPr lang="en-US" dirty="0"/>
          </a:p>
        </p:txBody>
      </p:sp>
      <p:sp>
        <p:nvSpPr>
          <p:cNvPr id="3" name="Content Placeholder 2">
            <a:extLst>
              <a:ext uri="{FF2B5EF4-FFF2-40B4-BE49-F238E27FC236}">
                <a16:creationId xmlns:a16="http://schemas.microsoft.com/office/drawing/2014/main" id="{F000D7F0-BF3E-4497-BEDA-B6E6E77A71D3}"/>
              </a:ext>
            </a:extLst>
          </p:cNvPr>
          <p:cNvSpPr>
            <a:spLocks noGrp="1"/>
          </p:cNvSpPr>
          <p:nvPr>
            <p:ph idx="1"/>
          </p:nvPr>
        </p:nvSpPr>
        <p:spPr/>
        <p:txBody>
          <a:bodyPr/>
          <a:lstStyle/>
          <a:p>
            <a:r>
              <a:rPr lang="en-US" sz="2400" b="0" i="0" u="none" strike="noStrike" baseline="0" dirty="0">
                <a:solidFill>
                  <a:srgbClr val="000000"/>
                </a:solidFill>
                <a:latin typeface="+mn-lt"/>
              </a:rPr>
              <a:t>By January 21, interested districts and schools submit the </a:t>
            </a:r>
            <a:r>
              <a:rPr lang="en-US" sz="2400" b="0" i="0" u="none" strike="noStrike" baseline="0" dirty="0">
                <a:solidFill>
                  <a:schemeClr val="tx1">
                    <a:lumMod val="50000"/>
                  </a:schemeClr>
                </a:solidFill>
                <a:latin typeface="+mn-lt"/>
              </a:rPr>
              <a:t>brief survey </a:t>
            </a:r>
            <a:r>
              <a:rPr lang="en-US" sz="2400" b="0" i="0" u="none" strike="noStrike" baseline="0" dirty="0">
                <a:solidFill>
                  <a:srgbClr val="0000FF"/>
                </a:solidFill>
                <a:latin typeface="+mn-lt"/>
              </a:rPr>
              <a:t>(</a:t>
            </a:r>
            <a:r>
              <a:rPr lang="en-US" sz="2400" dirty="0">
                <a:latin typeface="+mn-lt"/>
                <a:hlinkClick r:id="rId3"/>
              </a:rPr>
              <a:t>https://survey.alchemer.com/s3/6697179/Updated-K-12-Testing-Program-District-Opt-in-Form</a:t>
            </a:r>
            <a:r>
              <a:rPr lang="en-US" sz="2400" dirty="0">
                <a:latin typeface="+mn-lt"/>
              </a:rPr>
              <a:t>)</a:t>
            </a:r>
            <a:r>
              <a:rPr lang="en-US" sz="2400" b="0" i="0" u="none" strike="noStrike" baseline="0" dirty="0">
                <a:solidFill>
                  <a:srgbClr val="0000FF"/>
                </a:solidFill>
                <a:latin typeface="+mn-lt"/>
              </a:rPr>
              <a:t> </a:t>
            </a:r>
            <a:r>
              <a:rPr lang="en-US" sz="2400" b="0" i="0" u="none" strike="noStrike" baseline="0" dirty="0">
                <a:solidFill>
                  <a:srgbClr val="000000"/>
                </a:solidFill>
                <a:latin typeface="+mn-lt"/>
              </a:rPr>
              <a:t>to DESE. </a:t>
            </a:r>
          </a:p>
          <a:p>
            <a:r>
              <a:rPr lang="en-US" sz="2400" b="0" i="0" u="none" strike="noStrike" baseline="0" dirty="0">
                <a:solidFill>
                  <a:srgbClr val="000000"/>
                </a:solidFill>
                <a:latin typeface="+mn-lt"/>
              </a:rPr>
              <a:t>During the week of January 24, districts that respond affirmatively to the survey will begin to receive tests for participating staff. </a:t>
            </a:r>
          </a:p>
          <a:p>
            <a:r>
              <a:rPr lang="en-US" sz="2400" b="0" i="0" u="none" strike="noStrike" baseline="0" dirty="0">
                <a:solidFill>
                  <a:srgbClr val="000000"/>
                </a:solidFill>
                <a:latin typeface="+mn-lt"/>
              </a:rPr>
              <a:t>By January 28, districts will collect opt-in forms from interested families and submit request for at-home tests through CIC portal.</a:t>
            </a:r>
            <a:endParaRPr lang="en-US" sz="2000" dirty="0">
              <a:solidFill>
                <a:srgbClr val="000000"/>
              </a:solidFill>
              <a:latin typeface="+mn-lt"/>
            </a:endParaRPr>
          </a:p>
          <a:p>
            <a:r>
              <a:rPr lang="en-US" sz="2400" b="0" i="0" u="none" strike="noStrike" baseline="0" dirty="0">
                <a:solidFill>
                  <a:srgbClr val="000000"/>
                </a:solidFill>
                <a:latin typeface="+mn-lt"/>
              </a:rPr>
              <a:t>During the week of January 31, districts will begin to receive tests for participating students. Once the district or school distributes these tests, it will discontinue contact tracing and Test and Stay. </a:t>
            </a:r>
          </a:p>
          <a:p>
            <a:r>
              <a:rPr lang="en-US" sz="2400" b="0" i="0" u="none" strike="noStrike" baseline="0" dirty="0">
                <a:solidFill>
                  <a:srgbClr val="000000"/>
                </a:solidFill>
                <a:latin typeface="+mn-lt"/>
              </a:rPr>
              <a:t>After January 31, districts will order additional at-home tests on an as needed basis using the CIC ordering portal. </a:t>
            </a:r>
          </a:p>
          <a:p>
            <a:endParaRPr lang="en-US" dirty="0"/>
          </a:p>
        </p:txBody>
      </p:sp>
      <p:sp>
        <p:nvSpPr>
          <p:cNvPr id="4" name="Slide Number Placeholder 3">
            <a:extLst>
              <a:ext uri="{FF2B5EF4-FFF2-40B4-BE49-F238E27FC236}">
                <a16:creationId xmlns:a16="http://schemas.microsoft.com/office/drawing/2014/main" id="{351B0224-DEC1-4ECF-BF02-38EA737B1B0B}"/>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1793450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AD-2DFF-4B35-B6EC-6C076967C659}"/>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9521C638-A187-4996-8163-E5870D2B35F1}"/>
              </a:ext>
            </a:extLst>
          </p:cNvPr>
          <p:cNvSpPr>
            <a:spLocks noGrp="1"/>
          </p:cNvSpPr>
          <p:nvPr>
            <p:ph idx="1"/>
          </p:nvPr>
        </p:nvSpPr>
        <p:spPr/>
        <p:txBody>
          <a:bodyPr/>
          <a:lstStyle/>
          <a:p>
            <a:r>
              <a:rPr lang="en-US" sz="2800" b="0" i="0" u="none" strike="noStrike" baseline="0" dirty="0">
                <a:solidFill>
                  <a:srgbClr val="000000"/>
                </a:solidFill>
                <a:latin typeface="+mn-lt"/>
              </a:rPr>
              <a:t>Districts and schools may elect to switch to the new testing options by responding to the DESE survey anytime between January 21 and April 1, 2022. </a:t>
            </a:r>
          </a:p>
          <a:p>
            <a:r>
              <a:rPr lang="en-US" sz="2800" b="0" i="0" u="none" strike="noStrike" baseline="0" dirty="0">
                <a:solidFill>
                  <a:srgbClr val="000000"/>
                </a:solidFill>
                <a:latin typeface="+mn-lt"/>
              </a:rPr>
              <a:t>DESE and EOHHS/DPH will incorporate districts and schools that opt into the updated testing program after January 21 into the existing distribution schedule.</a:t>
            </a:r>
            <a:endParaRPr lang="en-US" sz="2800" dirty="0">
              <a:latin typeface="+mn-lt"/>
            </a:endParaRPr>
          </a:p>
        </p:txBody>
      </p:sp>
      <p:sp>
        <p:nvSpPr>
          <p:cNvPr id="4" name="Slide Number Placeholder 3">
            <a:extLst>
              <a:ext uri="{FF2B5EF4-FFF2-40B4-BE49-F238E27FC236}">
                <a16:creationId xmlns:a16="http://schemas.microsoft.com/office/drawing/2014/main" id="{7251A794-9FBD-4528-A1ED-FED60B8EBDE6}"/>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1718131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Reminder: Mobile Vaccination Program Process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a:xfrm>
            <a:off x="567743" y="1230403"/>
            <a:ext cx="11535214" cy="5049746"/>
          </a:xfrm>
        </p:spPr>
        <p:txBody>
          <a:bodyPr vert="horz" lIns="91440" tIns="45720" rIns="91440" bIns="45720" rtlCol="0" anchor="t">
            <a:noAutofit/>
          </a:bodyPr>
          <a:lstStyle/>
          <a:p>
            <a:r>
              <a:rPr lang="en-US" sz="2000">
                <a:latin typeface="Arial"/>
                <a:cs typeface="Arial"/>
              </a:rPr>
              <a:t>We are accepting mobile vaccination clinic requests, with priority given to clinics for </a:t>
            </a:r>
            <a:r>
              <a:rPr lang="en-US" sz="2000" b="1">
                <a:latin typeface="Arial"/>
                <a:cs typeface="Arial"/>
              </a:rPr>
              <a:t>5-11 year-olds</a:t>
            </a:r>
          </a:p>
          <a:p>
            <a:r>
              <a:rPr lang="en-US" sz="2000">
                <a:latin typeface="Arial"/>
                <a:cs typeface="Arial"/>
              </a:rPr>
              <a:t>Mobile vaccination clinic requests must be submitted:</a:t>
            </a:r>
          </a:p>
          <a:p>
            <a:pPr lvl="1"/>
            <a:r>
              <a:rPr lang="en-US" sz="2000">
                <a:latin typeface="Arial"/>
                <a:cs typeface="Arial"/>
              </a:rPr>
              <a:t>Through the </a:t>
            </a:r>
            <a:r>
              <a:rPr lang="en-US" sz="2000" b="1">
                <a:latin typeface="Arial"/>
                <a:cs typeface="Arial"/>
              </a:rPr>
              <a:t>online form </a:t>
            </a:r>
            <a:r>
              <a:rPr lang="en-US" sz="2000">
                <a:latin typeface="Arial"/>
                <a:cs typeface="Arial"/>
              </a:rPr>
              <a:t>(</a:t>
            </a:r>
            <a:r>
              <a:rPr lang="en-US" sz="2000">
                <a:latin typeface="Arial"/>
                <a:cs typeface="Arial"/>
                <a:hlinkClick r:id="rId3"/>
              </a:rPr>
              <a:t>mass.gov/</a:t>
            </a:r>
            <a:r>
              <a:rPr lang="en-US" sz="2000" err="1">
                <a:latin typeface="Arial"/>
                <a:cs typeface="Arial"/>
                <a:hlinkClick r:id="rId3"/>
              </a:rPr>
              <a:t>mobilevaccineform</a:t>
            </a:r>
            <a:r>
              <a:rPr lang="en-US" sz="2000">
                <a:latin typeface="Arial"/>
                <a:cs typeface="Arial"/>
              </a:rPr>
              <a:t>), and </a:t>
            </a:r>
            <a:endParaRPr lang="en-US" sz="2000">
              <a:latin typeface="Arial" panose="020B0604020202020204" pitchFamily="34" charset="0"/>
              <a:cs typeface="Arial" panose="020B0604020202020204" pitchFamily="34" charset="0"/>
            </a:endParaRPr>
          </a:p>
          <a:p>
            <a:pPr lvl="1"/>
            <a:r>
              <a:rPr lang="en-US" sz="2000">
                <a:latin typeface="Arial"/>
                <a:cs typeface="Arial"/>
              </a:rPr>
              <a:t>At least </a:t>
            </a:r>
            <a:r>
              <a:rPr lang="en-US" sz="2000" b="1">
                <a:latin typeface="Arial"/>
                <a:cs typeface="Arial"/>
              </a:rPr>
              <a:t>14 business days </a:t>
            </a:r>
            <a:r>
              <a:rPr lang="en-US" sz="2000">
                <a:latin typeface="Arial"/>
                <a:cs typeface="Arial"/>
              </a:rPr>
              <a:t>before the desired clinic date</a:t>
            </a:r>
          </a:p>
          <a:p>
            <a:r>
              <a:rPr lang="en-US" sz="2000">
                <a:latin typeface="Arial"/>
                <a:cs typeface="Arial"/>
              </a:rPr>
              <a:t>If a clinic request can be accommodated, an approval notification email will be sent to introduce the clinic requestor to the designated vaccination provider </a:t>
            </a:r>
            <a:endParaRPr lang="en-US" sz="2000">
              <a:latin typeface="Arial" panose="020B0604020202020204" pitchFamily="34" charset="0"/>
              <a:cs typeface="Arial" panose="020B0604020202020204" pitchFamily="34" charset="0"/>
            </a:endParaRPr>
          </a:p>
          <a:p>
            <a:r>
              <a:rPr lang="en-US" sz="2000">
                <a:latin typeface="Arial"/>
                <a:cs typeface="Arial"/>
              </a:rPr>
              <a:t>If you previously worked with a provider and enjoyed that experience, please note that in the request</a:t>
            </a:r>
          </a:p>
          <a:p>
            <a:r>
              <a:rPr lang="en-US" sz="2000">
                <a:latin typeface="Arial"/>
                <a:cs typeface="Arial"/>
              </a:rPr>
              <a:t>Once you are connected with a provider, they will provide consent forms and a scheduling platform. We encourage as much pre-registration as possible to streamline the process</a:t>
            </a:r>
          </a:p>
        </p:txBody>
      </p:sp>
    </p:spTree>
    <p:extLst>
      <p:ext uri="{BB962C8B-B14F-4D97-AF65-F5344CB8AC3E}">
        <p14:creationId xmlns:p14="http://schemas.microsoft.com/office/powerpoint/2010/main" val="2838759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a:t>Order supplies: </a:t>
            </a:r>
            <a:r>
              <a:rPr lang="en-US" sz="2400" b="0">
                <a:solidFill>
                  <a:schemeClr val="accent1">
                    <a:lumMod val="50000"/>
                  </a:schemeClr>
                </a:solidFill>
                <a:latin typeface="Segoe UI" panose="020B0502040204020203" pitchFamily="34" charset="0"/>
                <a:cs typeface="Segoe UI" panose="020B0502040204020203" pitchFamily="34" charset="0"/>
              </a:rPr>
              <a:t>cich-ma.zendesk.com</a:t>
            </a:r>
            <a:endParaRPr lang="en-US" sz="2400" b="1"/>
          </a:p>
          <a:p>
            <a:r>
              <a:rPr lang="en-US" sz="2400" b="1"/>
              <a:t>COVID-19 Testing Program</a:t>
            </a:r>
            <a:r>
              <a:rPr lang="en-US" sz="2400"/>
              <a:t>: </a:t>
            </a:r>
            <a:r>
              <a:rPr lang="en-US" sz="2400">
                <a:hlinkClick r:id="rId2"/>
              </a:rPr>
              <a:t>https://www.doe.mass.edu/covid19/testing/</a:t>
            </a:r>
            <a:r>
              <a:rPr lang="en-US" sz="2400"/>
              <a:t>  </a:t>
            </a:r>
          </a:p>
          <a:p>
            <a:pPr lvl="1"/>
            <a:r>
              <a:rPr lang="en-US" sz="2000"/>
              <a:t>Authorized School Application</a:t>
            </a:r>
          </a:p>
          <a:p>
            <a:pPr lvl="1"/>
            <a:r>
              <a:rPr lang="en-US" sz="2000"/>
              <a:t>COVID-19 Testing FAQs</a:t>
            </a:r>
          </a:p>
          <a:p>
            <a:pPr lvl="1"/>
            <a:r>
              <a:rPr lang="en-US" sz="2000"/>
              <a:t>Webinar recordings and slides</a:t>
            </a:r>
            <a:endParaRPr lang="en-US" sz="1600"/>
          </a:p>
          <a:p>
            <a:pPr lvl="1"/>
            <a:r>
              <a:rPr lang="en-US" sz="2000"/>
              <a:t>Consent forms and parent letters</a:t>
            </a:r>
          </a:p>
          <a:p>
            <a:r>
              <a:rPr lang="en-US" sz="2400" b="1"/>
              <a:t>On the Desktop</a:t>
            </a:r>
            <a:r>
              <a:rPr lang="en-US" sz="2400"/>
              <a:t>: </a:t>
            </a:r>
            <a:r>
              <a:rPr lang="en-US" sz="2400">
                <a:hlinkClick r:id="rId3"/>
              </a:rPr>
              <a:t>https://www.doe.mass.edu/covid19/on-desktop.html</a:t>
            </a:r>
            <a:r>
              <a:rPr lang="en-US" sz="2400"/>
              <a:t> </a:t>
            </a:r>
          </a:p>
          <a:p>
            <a:pPr lvl="1"/>
            <a:r>
              <a:rPr lang="en-US" sz="2000"/>
              <a:t>Protocols for Responding to COVID-19 Scenarios</a:t>
            </a:r>
          </a:p>
          <a:p>
            <a:pPr lvl="1"/>
            <a:r>
              <a:rPr lang="en-US" sz="2000"/>
              <a:t>Protocols Flowcharts</a:t>
            </a:r>
          </a:p>
          <a:p>
            <a:r>
              <a:rPr lang="en-US" sz="2400" b="1"/>
              <a:t>General FAQs</a:t>
            </a:r>
            <a:r>
              <a:rPr lang="en-US" sz="2400"/>
              <a:t>: </a:t>
            </a:r>
            <a:r>
              <a:rPr lang="en-US" sz="2400">
                <a:hlinkClick r:id="rId4"/>
              </a:rPr>
              <a:t>https://www.doe.mass.edu/covid19/faq/</a:t>
            </a:r>
            <a:r>
              <a:rPr lang="en-US" sz="2400"/>
              <a:t> </a:t>
            </a:r>
          </a:p>
          <a:p>
            <a:pPr lvl="1"/>
            <a:r>
              <a:rPr lang="en-US" sz="2000"/>
              <a:t>Protocols and other reopening FAQs (also sent out in the </a:t>
            </a:r>
            <a:r>
              <a:rPr lang="en-US" sz="2000">
                <a:hlinkClick r:id="rId5"/>
              </a:rPr>
              <a:t>Commissioner’s Weekly Update</a:t>
            </a:r>
            <a:r>
              <a:rPr lang="en-US" sz="2000"/>
              <a:t>)</a:t>
            </a:r>
          </a:p>
          <a:p>
            <a:endParaRPr lang="en-US" sz="2400" b="1"/>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883736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4438E-9EBD-45D6-9189-EA09C26C59F1}"/>
              </a:ext>
            </a:extLst>
          </p:cNvPr>
          <p:cNvSpPr>
            <a:spLocks noGrp="1"/>
          </p:cNvSpPr>
          <p:nvPr>
            <p:ph type="body" sz="half" idx="2"/>
          </p:nvPr>
        </p:nvSpPr>
        <p:spPr>
          <a:xfrm>
            <a:off x="567743" y="1346882"/>
            <a:ext cx="4261111" cy="4797064"/>
          </a:xfrm>
        </p:spPr>
        <p:txBody>
          <a:bodyPr/>
          <a:lstStyle/>
          <a:p>
            <a:r>
              <a:rPr lang="en-US" dirty="0"/>
              <a:t>Thank you for your ongoing efforts to keep schools open and safe for our students! </a:t>
            </a:r>
          </a:p>
          <a:p>
            <a:endParaRPr lang="en-US"/>
          </a:p>
          <a:p>
            <a:r>
              <a:rPr lang="en-US"/>
              <a:t>You</a:t>
            </a:r>
            <a:r>
              <a:rPr lang="en-US" dirty="0"/>
              <a:t> have </a:t>
            </a:r>
            <a:r>
              <a:rPr lang="en-US"/>
              <a:t>implemented</a:t>
            </a:r>
            <a:r>
              <a:rPr lang="en-US" dirty="0"/>
              <a:t> key COVID-19 mitigation strategies, such as vaccinations, mask wearing, and testing, and we commend you for your hard work.</a:t>
            </a:r>
          </a:p>
          <a:p>
            <a:pPr marL="0" indent="0">
              <a:buNone/>
            </a:pPr>
            <a:endParaRPr lang="en-US" dirty="0"/>
          </a:p>
        </p:txBody>
      </p:sp>
      <p:sp>
        <p:nvSpPr>
          <p:cNvPr id="4" name="Slide Number Placeholder 3">
            <a:extLst>
              <a:ext uri="{FF2B5EF4-FFF2-40B4-BE49-F238E27FC236}">
                <a16:creationId xmlns:a16="http://schemas.microsoft.com/office/drawing/2014/main" id="{B0B46FB5-26D5-45F6-B19F-EDD03B661B23}"/>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
        <p:nvSpPr>
          <p:cNvPr id="2" name="Title 1">
            <a:extLst>
              <a:ext uri="{FF2B5EF4-FFF2-40B4-BE49-F238E27FC236}">
                <a16:creationId xmlns:a16="http://schemas.microsoft.com/office/drawing/2014/main" id="{60075538-49D8-442D-87A4-2B025C72C87F}"/>
              </a:ext>
            </a:extLst>
          </p:cNvPr>
          <p:cNvSpPr>
            <a:spLocks noGrp="1"/>
          </p:cNvSpPr>
          <p:nvPr>
            <p:ph type="title"/>
          </p:nvPr>
        </p:nvSpPr>
        <p:spPr/>
        <p:txBody>
          <a:bodyPr/>
          <a:lstStyle/>
          <a:p>
            <a:r>
              <a:rPr lang="en-US" dirty="0"/>
              <a:t>Protecting In-Person Learning in Massachusetts</a:t>
            </a:r>
          </a:p>
        </p:txBody>
      </p:sp>
      <p:pic>
        <p:nvPicPr>
          <p:cNvPr id="10" name="Picture 9" descr="Young student wearing facemask">
            <a:extLst>
              <a:ext uri="{FF2B5EF4-FFF2-40B4-BE49-F238E27FC236}">
                <a16:creationId xmlns:a16="http://schemas.microsoft.com/office/drawing/2014/main" id="{821576ED-510E-4423-A27F-00FE1F7A2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593" y="1437483"/>
            <a:ext cx="6584014" cy="4391526"/>
          </a:xfrm>
          <a:prstGeom prst="rect">
            <a:avLst/>
          </a:prstGeom>
        </p:spPr>
      </p:pic>
    </p:spTree>
    <p:extLst>
      <p:ext uri="{BB962C8B-B14F-4D97-AF65-F5344CB8AC3E}">
        <p14:creationId xmlns:p14="http://schemas.microsoft.com/office/powerpoint/2010/main" val="4509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FC5A-EDF5-4554-97A5-60718A0254CB}"/>
              </a:ext>
            </a:extLst>
          </p:cNvPr>
          <p:cNvSpPr>
            <a:spLocks noGrp="1"/>
          </p:cNvSpPr>
          <p:nvPr>
            <p:ph type="title"/>
          </p:nvPr>
        </p:nvSpPr>
        <p:spPr/>
        <p:txBody>
          <a:bodyPr/>
          <a:lstStyle/>
          <a:p>
            <a:r>
              <a:rPr lang="en-US" dirty="0"/>
              <a:t>Statewide Covid Testing Program in Schools</a:t>
            </a:r>
          </a:p>
        </p:txBody>
      </p:sp>
      <p:sp>
        <p:nvSpPr>
          <p:cNvPr id="3" name="Content Placeholder 2">
            <a:extLst>
              <a:ext uri="{FF2B5EF4-FFF2-40B4-BE49-F238E27FC236}">
                <a16:creationId xmlns:a16="http://schemas.microsoft.com/office/drawing/2014/main" id="{DFD08C56-C091-42DA-B711-514E0CC3D4F3}"/>
              </a:ext>
            </a:extLst>
          </p:cNvPr>
          <p:cNvSpPr>
            <a:spLocks noGrp="1"/>
          </p:cNvSpPr>
          <p:nvPr>
            <p:ph idx="1"/>
          </p:nvPr>
        </p:nvSpPr>
        <p:spPr/>
        <p:txBody>
          <a:bodyPr/>
          <a:lstStyle/>
          <a:p>
            <a:r>
              <a:rPr lang="en-US" sz="2800" b="0" i="0" u="none" strike="noStrike" baseline="0" dirty="0">
                <a:solidFill>
                  <a:srgbClr val="000000"/>
                </a:solidFill>
                <a:latin typeface="+mn-lt"/>
              </a:rPr>
              <a:t>A strength of our statewide approach is its adaptability to meet the needs of our schools based upon their current conditions. </a:t>
            </a:r>
          </a:p>
          <a:p>
            <a:r>
              <a:rPr lang="en-US" sz="2800" b="0" i="0" u="none" strike="noStrike" baseline="0" dirty="0">
                <a:solidFill>
                  <a:srgbClr val="000000"/>
                </a:solidFill>
                <a:latin typeface="+mn-lt"/>
              </a:rPr>
              <a:t>We have now adapted our program to further optimize in-person learning. We look forward to your feedback as we implement this new program. </a:t>
            </a:r>
            <a:endParaRPr lang="en-US" sz="2800" dirty="0">
              <a:latin typeface="+mn-lt"/>
            </a:endParaRPr>
          </a:p>
        </p:txBody>
      </p:sp>
      <p:sp>
        <p:nvSpPr>
          <p:cNvPr id="4" name="Slide Number Placeholder 3">
            <a:extLst>
              <a:ext uri="{FF2B5EF4-FFF2-40B4-BE49-F238E27FC236}">
                <a16:creationId xmlns:a16="http://schemas.microsoft.com/office/drawing/2014/main" id="{C21614FD-9933-4EBE-A576-CF1CDDE28B57}"/>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39428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58DD6-17A2-4D11-84AC-9320A5FC354B}"/>
              </a:ext>
            </a:extLst>
          </p:cNvPr>
          <p:cNvSpPr>
            <a:spLocks noGrp="1"/>
          </p:cNvSpPr>
          <p:nvPr>
            <p:ph type="body" sz="half" idx="2"/>
          </p:nvPr>
        </p:nvSpPr>
        <p:spPr>
          <a:xfrm>
            <a:off x="555354" y="1426296"/>
            <a:ext cx="4303085" cy="6582967"/>
          </a:xfrm>
        </p:spPr>
        <p:txBody>
          <a:bodyPr/>
          <a:lstStyle/>
          <a:p>
            <a:r>
              <a:rPr lang="en-US" b="0" i="0" u="none" strike="noStrike" baseline="0">
                <a:solidFill>
                  <a:srgbClr val="000000"/>
                </a:solidFill>
                <a:latin typeface="+mn-lt"/>
              </a:rPr>
              <a:t>We have now had the opportunity to review available data about our testing program.</a:t>
            </a:r>
            <a:endParaRPr lang="en-US" dirty="0">
              <a:solidFill>
                <a:srgbClr val="000000"/>
              </a:solidFill>
              <a:latin typeface="+mn-lt"/>
            </a:endParaRPr>
          </a:p>
          <a:p>
            <a:endParaRPr lang="en-US" b="0" i="0" u="none" strike="noStrike" baseline="0">
              <a:solidFill>
                <a:srgbClr val="000000"/>
              </a:solidFill>
              <a:latin typeface="+mn-lt"/>
            </a:endParaRPr>
          </a:p>
          <a:p>
            <a:r>
              <a:rPr lang="en-US" b="0" i="0" u="none" strike="noStrike" baseline="0">
                <a:solidFill>
                  <a:srgbClr val="000000"/>
                </a:solidFill>
                <a:latin typeface="+mn-lt"/>
              </a:rPr>
              <a:t>The purpose of this webinar is to share timely </a:t>
            </a:r>
            <a:r>
              <a:rPr lang="en-US" dirty="0">
                <a:solidFill>
                  <a:srgbClr val="000000"/>
                </a:solidFill>
                <a:latin typeface="+mn-lt"/>
              </a:rPr>
              <a:t>information from </a:t>
            </a:r>
            <a:r>
              <a:rPr lang="en-US" b="0" i="0" u="none" strike="noStrike" baseline="0">
                <a:solidFill>
                  <a:srgbClr val="000000"/>
                </a:solidFill>
                <a:latin typeface="+mn-lt"/>
              </a:rPr>
              <a:t>those data and offer an updated set of COVID testing options, including a weekly at-home test for participating staff and students, to optimize in-school learning. </a:t>
            </a:r>
            <a:endParaRPr lang="en-US" dirty="0">
              <a:latin typeface="+mn-lt"/>
            </a:endParaRPr>
          </a:p>
        </p:txBody>
      </p:sp>
      <p:sp>
        <p:nvSpPr>
          <p:cNvPr id="4" name="Slide Number Placeholder 3">
            <a:extLst>
              <a:ext uri="{FF2B5EF4-FFF2-40B4-BE49-F238E27FC236}">
                <a16:creationId xmlns:a16="http://schemas.microsoft.com/office/drawing/2014/main" id="{A9099FD5-2B7A-4B80-9981-1AB41C083920}"/>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
        <p:nvSpPr>
          <p:cNvPr id="2" name="Title 1">
            <a:extLst>
              <a:ext uri="{FF2B5EF4-FFF2-40B4-BE49-F238E27FC236}">
                <a16:creationId xmlns:a16="http://schemas.microsoft.com/office/drawing/2014/main" id="{AC1465F8-A1B8-4AD8-BEA0-DB880E961113}"/>
              </a:ext>
            </a:extLst>
          </p:cNvPr>
          <p:cNvSpPr>
            <a:spLocks noGrp="1"/>
          </p:cNvSpPr>
          <p:nvPr>
            <p:ph type="title"/>
          </p:nvPr>
        </p:nvSpPr>
        <p:spPr/>
        <p:txBody>
          <a:bodyPr/>
          <a:lstStyle/>
          <a:p>
            <a:r>
              <a:rPr lang="en-US" dirty="0"/>
              <a:t>Data to Action</a:t>
            </a:r>
          </a:p>
        </p:txBody>
      </p:sp>
      <p:pic>
        <p:nvPicPr>
          <p:cNvPr id="8" name="Picture 7" descr="Child wearing a mask">
            <a:extLst>
              <a:ext uri="{FF2B5EF4-FFF2-40B4-BE49-F238E27FC236}">
                <a16:creationId xmlns:a16="http://schemas.microsoft.com/office/drawing/2014/main" id="{13A56590-4F8C-4BE0-A960-318E0E837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827" y="1608462"/>
            <a:ext cx="6617568" cy="4413907"/>
          </a:xfrm>
          <a:prstGeom prst="rect">
            <a:avLst/>
          </a:prstGeom>
        </p:spPr>
      </p:pic>
    </p:spTree>
    <p:extLst>
      <p:ext uri="{BB962C8B-B14F-4D97-AF65-F5344CB8AC3E}">
        <p14:creationId xmlns:p14="http://schemas.microsoft.com/office/powerpoint/2010/main" val="308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a:rPr>
              <a:t>Review of Statewide Testing Data Program in Schools </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300245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DEE7-BF23-45F1-8123-8B61D28A9C78}"/>
              </a:ext>
            </a:extLst>
          </p:cNvPr>
          <p:cNvSpPr>
            <a:spLocks noGrp="1"/>
          </p:cNvSpPr>
          <p:nvPr>
            <p:ph type="title"/>
          </p:nvPr>
        </p:nvSpPr>
        <p:spPr/>
        <p:txBody>
          <a:bodyPr/>
          <a:lstStyle/>
          <a:p>
            <a:r>
              <a:rPr lang="en-US" dirty="0"/>
              <a:t>Our Schools Are Safe</a:t>
            </a:r>
          </a:p>
        </p:txBody>
      </p:sp>
      <p:sp>
        <p:nvSpPr>
          <p:cNvPr id="3" name="Content Placeholder 2">
            <a:extLst>
              <a:ext uri="{FF2B5EF4-FFF2-40B4-BE49-F238E27FC236}">
                <a16:creationId xmlns:a16="http://schemas.microsoft.com/office/drawing/2014/main" id="{C7065D73-45CB-4628-BE8F-301D564160B0}"/>
              </a:ext>
            </a:extLst>
          </p:cNvPr>
          <p:cNvSpPr>
            <a:spLocks noGrp="1"/>
          </p:cNvSpPr>
          <p:nvPr>
            <p:ph idx="1"/>
          </p:nvPr>
        </p:nvSpPr>
        <p:spPr/>
        <p:txBody>
          <a:bodyPr/>
          <a:lstStyle/>
          <a:p>
            <a:r>
              <a:rPr lang="en-US" sz="2600"/>
              <a:t>Last fall, we initiated Test and Stay to keep close contacts in school using repeated daily testing. </a:t>
            </a:r>
          </a:p>
          <a:p>
            <a:r>
              <a:rPr lang="en-US" sz="2600"/>
              <a:t>We know how much work this was, and how much strain school health staff in particular have been under as they try to keep up with contact tracing and repeated daily testing.</a:t>
            </a:r>
          </a:p>
          <a:p>
            <a:r>
              <a:rPr lang="en-US" sz="2600"/>
              <a:t>Four and a half months later, with hundreds of thousands of results from across the state, more than 98% of those tests have been negative. We know it is overwhelmingly safe to keep students where they thrive – in school. </a:t>
            </a:r>
          </a:p>
        </p:txBody>
      </p:sp>
      <p:sp>
        <p:nvSpPr>
          <p:cNvPr id="4" name="Slide Number Placeholder 3">
            <a:extLst>
              <a:ext uri="{FF2B5EF4-FFF2-40B4-BE49-F238E27FC236}">
                <a16:creationId xmlns:a16="http://schemas.microsoft.com/office/drawing/2014/main" id="{6E788CF1-5B35-49A9-BAF4-F2CA2D755E5D}"/>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263747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F545-61BD-449C-AF98-EA2BDC4B98A4}"/>
              </a:ext>
            </a:extLst>
          </p:cNvPr>
          <p:cNvSpPr>
            <a:spLocks noGrp="1"/>
          </p:cNvSpPr>
          <p:nvPr>
            <p:ph type="title"/>
          </p:nvPr>
        </p:nvSpPr>
        <p:spPr/>
        <p:txBody>
          <a:bodyPr/>
          <a:lstStyle/>
          <a:p>
            <a:r>
              <a:rPr lang="en-US" dirty="0"/>
              <a:t>Secondary Transmission is Low</a:t>
            </a:r>
          </a:p>
        </p:txBody>
      </p:sp>
      <p:sp>
        <p:nvSpPr>
          <p:cNvPr id="3" name="Content Placeholder 2">
            <a:extLst>
              <a:ext uri="{FF2B5EF4-FFF2-40B4-BE49-F238E27FC236}">
                <a16:creationId xmlns:a16="http://schemas.microsoft.com/office/drawing/2014/main" id="{CD5E3751-7AB9-4467-BBF5-23DF547EBCE5}"/>
              </a:ext>
            </a:extLst>
          </p:cNvPr>
          <p:cNvSpPr>
            <a:spLocks noGrp="1"/>
          </p:cNvSpPr>
          <p:nvPr>
            <p:ph idx="1"/>
          </p:nvPr>
        </p:nvSpPr>
        <p:spPr/>
        <p:txBody>
          <a:bodyPr/>
          <a:lstStyle/>
          <a:p>
            <a:r>
              <a:rPr lang="en-US" sz="2400" b="0" i="0" u="none" strike="noStrike" baseline="0" dirty="0">
                <a:solidFill>
                  <a:srgbClr val="000000"/>
                </a:solidFill>
                <a:latin typeface="+mn-lt"/>
              </a:rPr>
              <a:t>It’s also helpful to look at nationwide data related to Test and Stay to examine the extent to which secondary transmission (i.e., transmission to close contacts) is occurring in schools. </a:t>
            </a:r>
          </a:p>
          <a:p>
            <a:r>
              <a:rPr lang="en-US" sz="2400" b="0" i="0" u="none" strike="noStrike" baseline="0" dirty="0">
                <a:solidFill>
                  <a:srgbClr val="000000"/>
                </a:solidFill>
                <a:latin typeface="+mn-lt"/>
              </a:rPr>
              <a:t>The evidence from California and Illinois cited by the CDC in their Test to Stay guidance noted secondary transmission rates of only 0.7-1.5%.</a:t>
            </a:r>
            <a:r>
              <a:rPr lang="en-US" sz="2400" baseline="30000" dirty="0">
                <a:solidFill>
                  <a:srgbClr val="000000"/>
                </a:solidFill>
                <a:latin typeface="+mn-lt"/>
              </a:rPr>
              <a:t>1</a:t>
            </a:r>
            <a:r>
              <a:rPr lang="en-US" sz="2400" b="0" i="0" u="none" strike="noStrike" baseline="0" dirty="0">
                <a:solidFill>
                  <a:srgbClr val="000000"/>
                </a:solidFill>
                <a:latin typeface="+mn-lt"/>
              </a:rPr>
              <a:t> </a:t>
            </a:r>
          </a:p>
          <a:p>
            <a:r>
              <a:rPr lang="en-US" sz="2400" b="1" dirty="0">
                <a:solidFill>
                  <a:srgbClr val="000000"/>
                </a:solidFill>
                <a:latin typeface="+mn-lt"/>
              </a:rPr>
              <a:t>T</a:t>
            </a:r>
            <a:r>
              <a:rPr lang="en-US" sz="2400" b="1" i="0" u="none" strike="noStrike" baseline="0" dirty="0">
                <a:solidFill>
                  <a:srgbClr val="000000"/>
                </a:solidFill>
                <a:latin typeface="+mn-lt"/>
              </a:rPr>
              <a:t>est positivity rates in Test and Stay indicate that individuals identified as close contacts in school are very unlikely to contract or spread COVID-19. </a:t>
            </a:r>
            <a:endParaRPr lang="en-US" sz="2400" dirty="0">
              <a:latin typeface="+mn-lt"/>
            </a:endParaRPr>
          </a:p>
        </p:txBody>
      </p:sp>
      <p:sp>
        <p:nvSpPr>
          <p:cNvPr id="4" name="Slide Number Placeholder 3">
            <a:extLst>
              <a:ext uri="{FF2B5EF4-FFF2-40B4-BE49-F238E27FC236}">
                <a16:creationId xmlns:a16="http://schemas.microsoft.com/office/drawing/2014/main" id="{568A99B1-5776-4BCB-B2B2-C840172FB1E0}"/>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
        <p:nvSpPr>
          <p:cNvPr id="6" name="TextBox 5">
            <a:extLst>
              <a:ext uri="{FF2B5EF4-FFF2-40B4-BE49-F238E27FC236}">
                <a16:creationId xmlns:a16="http://schemas.microsoft.com/office/drawing/2014/main" id="{9D99BD08-7372-4584-AB3B-B7DDA62A432F}"/>
              </a:ext>
            </a:extLst>
          </p:cNvPr>
          <p:cNvSpPr txBox="1"/>
          <p:nvPr/>
        </p:nvSpPr>
        <p:spPr>
          <a:xfrm>
            <a:off x="884255" y="6038990"/>
            <a:ext cx="9465547" cy="369332"/>
          </a:xfrm>
          <a:prstGeom prst="rect">
            <a:avLst/>
          </a:prstGeom>
          <a:noFill/>
        </p:spPr>
        <p:txBody>
          <a:bodyPr wrap="square" rtlCol="0">
            <a:spAutoFit/>
          </a:bodyPr>
          <a:lstStyle/>
          <a:p>
            <a:r>
              <a:rPr lang="en-US" sz="1800" b="1" i="0" u="none" strike="noStrike" baseline="30000" dirty="0">
                <a:solidFill>
                  <a:srgbClr val="000000"/>
                </a:solidFill>
              </a:rPr>
              <a:t>1 </a:t>
            </a:r>
            <a:r>
              <a:rPr lang="en-US" sz="1800" b="1" i="0" u="none" strike="noStrike" baseline="0" dirty="0">
                <a:solidFill>
                  <a:srgbClr val="000000"/>
                </a:solidFill>
                <a:hlinkClick r:id="rId3"/>
              </a:rPr>
              <a:t>https://www.cdc.gov/media/releases/2021/s1217-Test-To-Stay.html</a:t>
            </a:r>
            <a:r>
              <a:rPr lang="en-US" sz="1800" b="1" i="0" u="none" strike="noStrike" baseline="0" dirty="0">
                <a:solidFill>
                  <a:srgbClr val="000000"/>
                </a:solidFill>
              </a:rPr>
              <a:t>  </a:t>
            </a:r>
            <a:endParaRPr lang="en-US" b="1" dirty="0"/>
          </a:p>
        </p:txBody>
      </p:sp>
    </p:spTree>
    <p:extLst>
      <p:ext uri="{BB962C8B-B14F-4D97-AF65-F5344CB8AC3E}">
        <p14:creationId xmlns:p14="http://schemas.microsoft.com/office/powerpoint/2010/main" val="266115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DESE-231-76074</_dlc_DocId>
    <_dlc_DocIdUrl xmlns="733efe1c-5bbe-4968-87dc-d400e65c879f">
      <Url>https://sharepoint.doemass.org/ese/webteam/cps/_layouts/DocIdRedir.aspx?ID=DESE-231-76074</Url>
      <Description>DESE-231-76074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7E2849-135A-4223-95D9-54FD982AFE6F}">
  <ds:schemaRefs>
    <ds:schemaRef ds:uri="http://schemas.microsoft.com/sharepoint/v3/contenttype/forms"/>
  </ds:schemaRefs>
</ds:datastoreItem>
</file>

<file path=customXml/itemProps3.xml><?xml version="1.0" encoding="utf-8"?>
<ds:datastoreItem xmlns:ds="http://schemas.openxmlformats.org/officeDocument/2006/customXml" ds:itemID="{990237B6-0C05-463C-9E8B-BA5823F40B9A}">
  <ds:schemaRefs>
    <ds:schemaRef ds:uri="0a4e05da-b9bc-4326-ad73-01ef31b95567"/>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733efe1c-5bbe-4968-87dc-d400e65c879f"/>
    <ds:schemaRef ds:uri="http://www.w3.org/XML/1998/namespace"/>
    <ds:schemaRef ds:uri="http://purl.org/dc/dcmitype/"/>
  </ds:schemaRefs>
</ds:datastoreItem>
</file>

<file path=customXml/itemProps4.xml><?xml version="1.0" encoding="utf-8"?>
<ds:datastoreItem xmlns:ds="http://schemas.openxmlformats.org/officeDocument/2006/customXml" ds:itemID="{2E878065-3602-4035-A1B5-FCF62F090F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2144</TotalTime>
  <Words>2603</Words>
  <Application>Microsoft Office PowerPoint</Application>
  <PresentationFormat>Widescreen</PresentationFormat>
  <Paragraphs>237</Paragraphs>
  <Slides>35</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等线</vt:lpstr>
      <vt:lpstr>Arial</vt:lpstr>
      <vt:lpstr>Calibri</vt:lpstr>
      <vt:lpstr>Courier New</vt:lpstr>
      <vt:lpstr>Segoe</vt:lpstr>
      <vt:lpstr>Segoe SemiBold</vt:lpstr>
      <vt:lpstr>Segoe UI</vt:lpstr>
      <vt:lpstr>Segoe UI Semibold</vt:lpstr>
      <vt:lpstr>Wingdings</vt:lpstr>
      <vt:lpstr>ESE​​</vt:lpstr>
      <vt:lpstr>think-cell Slide</vt:lpstr>
      <vt:lpstr>K-12 COVID Response Update</vt:lpstr>
      <vt:lpstr>Today’s Presentation</vt:lpstr>
      <vt:lpstr>CONTENTS</vt:lpstr>
      <vt:lpstr>Protecting In-Person Learning in Massachusetts</vt:lpstr>
      <vt:lpstr>Statewide Covid Testing Program in Schools</vt:lpstr>
      <vt:lpstr>Data to Action</vt:lpstr>
      <vt:lpstr>Review of Statewide Testing Data Program in Schools </vt:lpstr>
      <vt:lpstr>Our Schools Are Safe</vt:lpstr>
      <vt:lpstr>Secondary Transmission is Low</vt:lpstr>
      <vt:lpstr>Changes in Other New England States</vt:lpstr>
      <vt:lpstr>New COVID Testing Options to Optimize In-Person Learning</vt:lpstr>
      <vt:lpstr>New COVID Testing Option to Optimize In-Person Learning</vt:lpstr>
      <vt:lpstr>The New Option</vt:lpstr>
      <vt:lpstr>CIC Health Support</vt:lpstr>
      <vt:lpstr>Will There Be Further Updates to the Testing Program?</vt:lpstr>
      <vt:lpstr>Summary of Options</vt:lpstr>
      <vt:lpstr>Chart of Options</vt:lpstr>
      <vt:lpstr>Additional Information Regarding At-Home Antigen Tests</vt:lpstr>
      <vt:lpstr>How Do I Switch to the New Program?</vt:lpstr>
      <vt:lpstr>How Do I Switch to the New Program?</vt:lpstr>
      <vt:lpstr>How Will the At-Home Antigen Test Program Work?</vt:lpstr>
      <vt:lpstr>Kit Distribution and Use</vt:lpstr>
      <vt:lpstr>Kit Distribution and Use</vt:lpstr>
      <vt:lpstr>Results</vt:lpstr>
      <vt:lpstr>DESE Materials and Support</vt:lpstr>
      <vt:lpstr>Collecting opt-in for at-home antigen tests with a Google form</vt:lpstr>
      <vt:lpstr>How to create and share a google folder for the opt-in forms</vt:lpstr>
      <vt:lpstr>Update to Quarantine Guidelines</vt:lpstr>
      <vt:lpstr>Discontinuing Individualized Contact Tracing</vt:lpstr>
      <vt:lpstr>Summary of Next Steps and Other Notes</vt:lpstr>
      <vt:lpstr>Key Dates to begin new program during the week of 1/31</vt:lpstr>
      <vt:lpstr>Important Reminders</vt:lpstr>
      <vt:lpstr>Reminder: Mobile Vaccination Program Process</vt:lpstr>
      <vt:lpstr>Important links on DESE website</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SY22 COVID-19 Testing Program Webinar Slides, January 19, 2022</dc:title>
  <dc:creator>DESE</dc:creator>
  <cp:lastModifiedBy>Zou, Dong (EOE)</cp:lastModifiedBy>
  <cp:revision>23</cp:revision>
  <dcterms:created xsi:type="dcterms:W3CDTF">2020-08-17T18:45:14Z</dcterms:created>
  <dcterms:modified xsi:type="dcterms:W3CDTF">2022-01-20T18:02:49Z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20 2022</vt:lpwstr>
  </property>
</Properties>
</file>