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5"/>
  </p:notesMasterIdLst>
  <p:handoutMasterIdLst>
    <p:handoutMasterId r:id="rId46"/>
  </p:handoutMasterIdLst>
  <p:sldIdLst>
    <p:sldId id="277" r:id="rId6"/>
    <p:sldId id="338" r:id="rId7"/>
    <p:sldId id="354" r:id="rId8"/>
    <p:sldId id="399" r:id="rId9"/>
    <p:sldId id="479" r:id="rId10"/>
    <p:sldId id="444" r:id="rId11"/>
    <p:sldId id="465" r:id="rId12"/>
    <p:sldId id="445" r:id="rId13"/>
    <p:sldId id="466" r:id="rId14"/>
    <p:sldId id="260" r:id="rId15"/>
    <p:sldId id="303" r:id="rId16"/>
    <p:sldId id="285" r:id="rId17"/>
    <p:sldId id="283" r:id="rId18"/>
    <p:sldId id="474" r:id="rId19"/>
    <p:sldId id="475" r:id="rId20"/>
    <p:sldId id="282" r:id="rId21"/>
    <p:sldId id="472" r:id="rId22"/>
    <p:sldId id="477" r:id="rId23"/>
    <p:sldId id="470" r:id="rId24"/>
    <p:sldId id="469" r:id="rId25"/>
    <p:sldId id="476" r:id="rId26"/>
    <p:sldId id="286" r:id="rId27"/>
    <p:sldId id="478" r:id="rId28"/>
    <p:sldId id="292" r:id="rId29"/>
    <p:sldId id="296" r:id="rId30"/>
    <p:sldId id="447" r:id="rId31"/>
    <p:sldId id="461" r:id="rId32"/>
    <p:sldId id="290" r:id="rId33"/>
    <p:sldId id="467" r:id="rId34"/>
    <p:sldId id="473" r:id="rId35"/>
    <p:sldId id="291" r:id="rId36"/>
    <p:sldId id="299" r:id="rId37"/>
    <p:sldId id="302" r:id="rId38"/>
    <p:sldId id="442" r:id="rId39"/>
    <p:sldId id="458" r:id="rId40"/>
    <p:sldId id="459" r:id="rId41"/>
    <p:sldId id="418" r:id="rId42"/>
    <p:sldId id="390" r:id="rId43"/>
    <p:sldId id="392" r:id="rId44"/>
  </p:sldIdLst>
  <p:sldSz cx="12192000" cy="6858000"/>
  <p:notesSz cx="7010400" cy="92964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8"/>
            <p14:sldId id="354"/>
            <p14:sldId id="399"/>
            <p14:sldId id="479"/>
            <p14:sldId id="444"/>
            <p14:sldId id="465"/>
            <p14:sldId id="445"/>
            <p14:sldId id="466"/>
            <p14:sldId id="260"/>
            <p14:sldId id="303"/>
            <p14:sldId id="285"/>
            <p14:sldId id="283"/>
            <p14:sldId id="474"/>
            <p14:sldId id="475"/>
            <p14:sldId id="282"/>
            <p14:sldId id="472"/>
            <p14:sldId id="477"/>
            <p14:sldId id="470"/>
            <p14:sldId id="469"/>
            <p14:sldId id="476"/>
            <p14:sldId id="286"/>
            <p14:sldId id="478"/>
            <p14:sldId id="292"/>
            <p14:sldId id="296"/>
            <p14:sldId id="447"/>
            <p14:sldId id="461"/>
            <p14:sldId id="290"/>
            <p14:sldId id="467"/>
            <p14:sldId id="473"/>
            <p14:sldId id="291"/>
            <p14:sldId id="299"/>
            <p14:sldId id="302"/>
            <p14:sldId id="442"/>
            <p14:sldId id="458"/>
            <p14:sldId id="459"/>
            <p14:sldId id="418"/>
            <p14:sldId id="390"/>
            <p14:sldId id="3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 Lauren (DESE)" initials="WL(" lastIdx="4" clrIdx="0">
    <p:extLst>
      <p:ext uri="{19B8F6BF-5375-455C-9EA6-DF929625EA0E}">
        <p15:presenceInfo xmlns:p15="http://schemas.microsoft.com/office/powerpoint/2012/main" userId="S::Lauren.Woo@mass.gov::891b1bf9-83ca-4481-960c-a0625b521a43" providerId="AD"/>
      </p:ext>
    </p:extLst>
  </p:cmAuthor>
  <p:cmAuthor id="2" name="Johnston, Russell (DESE)" initials="JR(" lastIdx="3" clrIdx="1">
    <p:extLst>
      <p:ext uri="{19B8F6BF-5375-455C-9EA6-DF929625EA0E}">
        <p15:presenceInfo xmlns:p15="http://schemas.microsoft.com/office/powerpoint/2012/main" userId="S::russell.johnston@mass.gov::9dc7468c-4e37-4531-b5d7-de3dc3343d55" providerId="AD"/>
      </p:ext>
    </p:extLst>
  </p:cmAuthor>
  <p:cmAuthor id="3" name="Stronach, Anne Marie  (DESE)" initials="SAM(" lastIdx="7" clrIdx="2">
    <p:extLst>
      <p:ext uri="{19B8F6BF-5375-455C-9EA6-DF929625EA0E}">
        <p15:presenceInfo xmlns:p15="http://schemas.microsoft.com/office/powerpoint/2012/main" userId="S::anne.marie.stronach@mass.gov::22e1ddf6-7028-4350-bb65-06ecb28656ac" providerId="AD"/>
      </p:ext>
    </p:extLst>
  </p:cmAuthor>
  <p:cmAuthor id="4" name="Burpoe, Sean (EHS)" initials="BS(" lastIdx="4" clrIdx="3">
    <p:extLst>
      <p:ext uri="{19B8F6BF-5375-455C-9EA6-DF929625EA0E}">
        <p15:presenceInfo xmlns:p15="http://schemas.microsoft.com/office/powerpoint/2012/main" userId="S::Sean.Burpoe@mass.gov::8ac0b20a-7813-464f-a29c-2da0cb7f6a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0" y="1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s, Jacqueline (DESE)" userId="aa37f990-0fff-42a8-b528-76ed07452333" providerId="ADAL" clId="{35211369-B7A8-48D4-B991-AACDE88BDA7D}"/>
    <pc:docChg chg="custSel modSld">
      <pc:chgData name="Reis, Jacqueline (DESE)" userId="aa37f990-0fff-42a8-b528-76ed07452333" providerId="ADAL" clId="{35211369-B7A8-48D4-B991-AACDE88BDA7D}" dt="2022-01-26T19:01:23.059" v="1242" actId="20577"/>
      <pc:docMkLst>
        <pc:docMk/>
      </pc:docMkLst>
      <pc:sldChg chg="modSp mod">
        <pc:chgData name="Reis, Jacqueline (DESE)" userId="aa37f990-0fff-42a8-b528-76ed07452333" providerId="ADAL" clId="{35211369-B7A8-48D4-B991-AACDE88BDA7D}" dt="2022-01-26T18:53:56.935" v="379" actId="962"/>
        <pc:sldMkLst>
          <pc:docMk/>
          <pc:sldMk cId="1350330162" sldId="260"/>
        </pc:sldMkLst>
        <pc:graphicFrameChg chg="mod">
          <ac:chgData name="Reis, Jacqueline (DESE)" userId="aa37f990-0fff-42a8-b528-76ed07452333" providerId="ADAL" clId="{35211369-B7A8-48D4-B991-AACDE88BDA7D}" dt="2022-01-26T18:53:56.935" v="379" actId="962"/>
          <ac:graphicFrameMkLst>
            <pc:docMk/>
            <pc:sldMk cId="1350330162" sldId="260"/>
            <ac:graphicFrameMk id="6" creationId="{4EFCCC24-70F8-4066-A1E0-81676415873A}"/>
          </ac:graphicFrameMkLst>
        </pc:graphicFrameChg>
      </pc:sldChg>
      <pc:sldChg chg="modSp mod">
        <pc:chgData name="Reis, Jacqueline (DESE)" userId="aa37f990-0fff-42a8-b528-76ed07452333" providerId="ADAL" clId="{35211369-B7A8-48D4-B991-AACDE88BDA7D}" dt="2022-01-26T18:58:45.473" v="1168" actId="20577"/>
        <pc:sldMkLst>
          <pc:docMk/>
          <pc:sldMk cId="3958641426" sldId="282"/>
        </pc:sldMkLst>
        <pc:spChg chg="mod">
          <ac:chgData name="Reis, Jacqueline (DESE)" userId="aa37f990-0fff-42a8-b528-76ed07452333" providerId="ADAL" clId="{35211369-B7A8-48D4-B991-AACDE88BDA7D}" dt="2022-01-26T18:58:45.473" v="1168" actId="20577"/>
          <ac:spMkLst>
            <pc:docMk/>
            <pc:sldMk cId="3958641426" sldId="282"/>
            <ac:spMk id="8" creationId="{00000000-0000-0000-0000-000000000000}"/>
          </ac:spMkLst>
        </pc:spChg>
      </pc:sldChg>
      <pc:sldChg chg="modSp mod">
        <pc:chgData name="Reis, Jacqueline (DESE)" userId="aa37f990-0fff-42a8-b528-76ed07452333" providerId="ADAL" clId="{35211369-B7A8-48D4-B991-AACDE88BDA7D}" dt="2022-01-26T18:51:21.732" v="0" actId="962"/>
        <pc:sldMkLst>
          <pc:docMk/>
          <pc:sldMk cId="3002458709" sldId="399"/>
        </pc:sldMkLst>
        <pc:graphicFrameChg chg="mod">
          <ac:chgData name="Reis, Jacqueline (DESE)" userId="aa37f990-0fff-42a8-b528-76ed07452333" providerId="ADAL" clId="{35211369-B7A8-48D4-B991-AACDE88BDA7D}" dt="2022-01-26T18:51:21.732" v="0" actId="962"/>
          <ac:graphicFrameMkLst>
            <pc:docMk/>
            <pc:sldMk cId="3002458709" sldId="399"/>
            <ac:graphicFrameMk id="6" creationId="{50287A5D-EBF5-4FC1-8850-B57D4C777A40}"/>
          </ac:graphicFrameMkLst>
        </pc:graphicFrameChg>
      </pc:sldChg>
      <pc:sldChg chg="modSp mod">
        <pc:chgData name="Reis, Jacqueline (DESE)" userId="aa37f990-0fff-42a8-b528-76ed07452333" providerId="ADAL" clId="{35211369-B7A8-48D4-B991-AACDE88BDA7D}" dt="2022-01-26T18:59:59.432" v="1205" actId="20577"/>
        <pc:sldMkLst>
          <pc:docMk/>
          <pc:sldMk cId="1435118777" sldId="465"/>
        </pc:sldMkLst>
        <pc:spChg chg="mod">
          <ac:chgData name="Reis, Jacqueline (DESE)" userId="aa37f990-0fff-42a8-b528-76ed07452333" providerId="ADAL" clId="{35211369-B7A8-48D4-B991-AACDE88BDA7D}" dt="2022-01-26T18:59:59.432" v="1205" actId="20577"/>
          <ac:spMkLst>
            <pc:docMk/>
            <pc:sldMk cId="1435118777" sldId="465"/>
            <ac:spMk id="2" creationId="{0A2A8DE3-95DE-4E74-9B59-B8009AE3C081}"/>
          </ac:spMkLst>
        </pc:spChg>
        <pc:cxnChg chg="mod">
          <ac:chgData name="Reis, Jacqueline (DESE)" userId="aa37f990-0fff-42a8-b528-76ed07452333" providerId="ADAL" clId="{35211369-B7A8-48D4-B991-AACDE88BDA7D}" dt="2022-01-26T18:52:18.628" v="72" actId="962"/>
          <ac:cxnSpMkLst>
            <pc:docMk/>
            <pc:sldMk cId="1435118777" sldId="465"/>
            <ac:cxnSpMk id="18" creationId="{27E975BA-4F82-4D79-B813-63A093C6214F}"/>
          </ac:cxnSpMkLst>
        </pc:cxnChg>
        <pc:cxnChg chg="mod">
          <ac:chgData name="Reis, Jacqueline (DESE)" userId="aa37f990-0fff-42a8-b528-76ed07452333" providerId="ADAL" clId="{35211369-B7A8-48D4-B991-AACDE88BDA7D}" dt="2022-01-26T18:52:36.917" v="150" actId="962"/>
          <ac:cxnSpMkLst>
            <pc:docMk/>
            <pc:sldMk cId="1435118777" sldId="465"/>
            <ac:cxnSpMk id="27" creationId="{806F622E-540B-4C5D-9539-675AB7112633}"/>
          </ac:cxnSpMkLst>
        </pc:cxnChg>
        <pc:cxnChg chg="mod">
          <ac:chgData name="Reis, Jacqueline (DESE)" userId="aa37f990-0fff-42a8-b528-76ed07452333" providerId="ADAL" clId="{35211369-B7A8-48D4-B991-AACDE88BDA7D}" dt="2022-01-26T18:52:58.336" v="200" actId="962"/>
          <ac:cxnSpMkLst>
            <pc:docMk/>
            <pc:sldMk cId="1435118777" sldId="465"/>
            <ac:cxnSpMk id="33" creationId="{93A1FAD4-BC68-41F3-9864-634EF49E56DC}"/>
          </ac:cxnSpMkLst>
        </pc:cxnChg>
        <pc:cxnChg chg="mod">
          <ac:chgData name="Reis, Jacqueline (DESE)" userId="aa37f990-0fff-42a8-b528-76ed07452333" providerId="ADAL" clId="{35211369-B7A8-48D4-B991-AACDE88BDA7D}" dt="2022-01-26T18:53:24.939" v="282" actId="962"/>
          <ac:cxnSpMkLst>
            <pc:docMk/>
            <pc:sldMk cId="1435118777" sldId="465"/>
            <ac:cxnSpMk id="34" creationId="{27E0B09D-FAE2-47EE-8D72-C3F2FC5633FB}"/>
          </ac:cxnSpMkLst>
        </pc:cxnChg>
        <pc:cxnChg chg="mod">
          <ac:chgData name="Reis, Jacqueline (DESE)" userId="aa37f990-0fff-42a8-b528-76ed07452333" providerId="ADAL" clId="{35211369-B7A8-48D4-B991-AACDE88BDA7D}" dt="2022-01-26T18:53:47.995" v="378" actId="962"/>
          <ac:cxnSpMkLst>
            <pc:docMk/>
            <pc:sldMk cId="1435118777" sldId="465"/>
            <ac:cxnSpMk id="37" creationId="{225E792F-3B73-43C5-93D3-3FEFB7BD3F62}"/>
          </ac:cxnSpMkLst>
        </pc:cxnChg>
      </pc:sldChg>
      <pc:sldChg chg="modSp mod">
        <pc:chgData name="Reis, Jacqueline (DESE)" userId="aa37f990-0fff-42a8-b528-76ed07452333" providerId="ADAL" clId="{35211369-B7A8-48D4-B991-AACDE88BDA7D}" dt="2022-01-26T19:00:41.709" v="1216" actId="20577"/>
        <pc:sldMkLst>
          <pc:docMk/>
          <pc:sldMk cId="4259106378" sldId="470"/>
        </pc:sldMkLst>
        <pc:spChg chg="mod">
          <ac:chgData name="Reis, Jacqueline (DESE)" userId="aa37f990-0fff-42a8-b528-76ed07452333" providerId="ADAL" clId="{35211369-B7A8-48D4-B991-AACDE88BDA7D}" dt="2022-01-26T19:00:41.709" v="1216" actId="20577"/>
          <ac:spMkLst>
            <pc:docMk/>
            <pc:sldMk cId="4259106378" sldId="470"/>
            <ac:spMk id="2" creationId="{C5955DBC-D350-4D9B-A81B-71AB8CD61CDE}"/>
          </ac:spMkLst>
        </pc:spChg>
      </pc:sldChg>
      <pc:sldChg chg="modSp mod">
        <pc:chgData name="Reis, Jacqueline (DESE)" userId="aa37f990-0fff-42a8-b528-76ed07452333" providerId="ADAL" clId="{35211369-B7A8-48D4-B991-AACDE88BDA7D}" dt="2022-01-26T19:01:23.059" v="1242" actId="20577"/>
        <pc:sldMkLst>
          <pc:docMk/>
          <pc:sldMk cId="3186230731" sldId="473"/>
        </pc:sldMkLst>
        <pc:spChg chg="mod">
          <ac:chgData name="Reis, Jacqueline (DESE)" userId="aa37f990-0fff-42a8-b528-76ed07452333" providerId="ADAL" clId="{35211369-B7A8-48D4-B991-AACDE88BDA7D}" dt="2022-01-26T19:01:23.059" v="1242" actId="20577"/>
          <ac:spMkLst>
            <pc:docMk/>
            <pc:sldMk cId="3186230731" sldId="473"/>
            <ac:spMk id="2" creationId="{07CCA56E-59F3-426D-97DC-8EAD3946E4D1}"/>
          </ac:spMkLst>
        </pc:spChg>
      </pc:sldChg>
      <pc:sldChg chg="modSp mod">
        <pc:chgData name="Reis, Jacqueline (DESE)" userId="aa37f990-0fff-42a8-b528-76ed07452333" providerId="ADAL" clId="{35211369-B7A8-48D4-B991-AACDE88BDA7D}" dt="2022-01-26T18:58:06.833" v="1139" actId="20577"/>
        <pc:sldMkLst>
          <pc:docMk/>
          <pc:sldMk cId="2997006643" sldId="474"/>
        </pc:sldMkLst>
        <pc:spChg chg="mod">
          <ac:chgData name="Reis, Jacqueline (DESE)" userId="aa37f990-0fff-42a8-b528-76ed07452333" providerId="ADAL" clId="{35211369-B7A8-48D4-B991-AACDE88BDA7D}" dt="2022-01-26T18:58:06.833" v="1139" actId="20577"/>
          <ac:spMkLst>
            <pc:docMk/>
            <pc:sldMk cId="2997006643" sldId="474"/>
            <ac:spMk id="2" creationId="{9C768A8D-5B36-47AF-8F4A-5B9DC8453F1D}"/>
          </ac:spMkLst>
        </pc:spChg>
      </pc:sldChg>
      <pc:sldChg chg="modSp mod">
        <pc:chgData name="Reis, Jacqueline (DESE)" userId="aa37f990-0fff-42a8-b528-76ed07452333" providerId="ADAL" clId="{35211369-B7A8-48D4-B991-AACDE88BDA7D}" dt="2022-01-26T19:00:56.886" v="1228" actId="20577"/>
        <pc:sldMkLst>
          <pc:docMk/>
          <pc:sldMk cId="4137942441" sldId="476"/>
        </pc:sldMkLst>
        <pc:spChg chg="mod">
          <ac:chgData name="Reis, Jacqueline (DESE)" userId="aa37f990-0fff-42a8-b528-76ed07452333" providerId="ADAL" clId="{35211369-B7A8-48D4-B991-AACDE88BDA7D}" dt="2022-01-26T19:00:56.886" v="1228" actId="20577"/>
          <ac:spMkLst>
            <pc:docMk/>
            <pc:sldMk cId="4137942441" sldId="476"/>
            <ac:spMk id="2" creationId="{C5955DBC-D350-4D9B-A81B-71AB8CD61CDE}"/>
          </ac:spMkLst>
        </pc:spChg>
      </pc:sldChg>
      <pc:sldChg chg="modSp mod">
        <pc:chgData name="Reis, Jacqueline (DESE)" userId="aa37f990-0fff-42a8-b528-76ed07452333" providerId="ADAL" clId="{35211369-B7A8-48D4-B991-AACDE88BDA7D}" dt="2022-01-26T18:55:56.342" v="745" actId="962"/>
        <pc:sldMkLst>
          <pc:docMk/>
          <pc:sldMk cId="782022878" sldId="477"/>
        </pc:sldMkLst>
        <pc:cxnChg chg="mod">
          <ac:chgData name="Reis, Jacqueline (DESE)" userId="aa37f990-0fff-42a8-b528-76ed07452333" providerId="ADAL" clId="{35211369-B7A8-48D4-B991-AACDE88BDA7D}" dt="2022-01-26T18:54:47.707" v="433" actId="962"/>
          <ac:cxnSpMkLst>
            <pc:docMk/>
            <pc:sldMk cId="782022878" sldId="477"/>
            <ac:cxnSpMk id="18" creationId="{27E975BA-4F82-4D79-B813-63A093C6214F}"/>
          </ac:cxnSpMkLst>
        </pc:cxnChg>
        <pc:cxnChg chg="mod">
          <ac:chgData name="Reis, Jacqueline (DESE)" userId="aa37f990-0fff-42a8-b528-76ed07452333" providerId="ADAL" clId="{35211369-B7A8-48D4-B991-AACDE88BDA7D}" dt="2022-01-26T18:55:02.288" v="499" actId="962"/>
          <ac:cxnSpMkLst>
            <pc:docMk/>
            <pc:sldMk cId="782022878" sldId="477"/>
            <ac:cxnSpMk id="27" creationId="{806F622E-540B-4C5D-9539-675AB7112633}"/>
          </ac:cxnSpMkLst>
        </pc:cxnChg>
        <pc:cxnChg chg="mod">
          <ac:chgData name="Reis, Jacqueline (DESE)" userId="aa37f990-0fff-42a8-b528-76ed07452333" providerId="ADAL" clId="{35211369-B7A8-48D4-B991-AACDE88BDA7D}" dt="2022-01-26T18:55:18.216" v="559" actId="962"/>
          <ac:cxnSpMkLst>
            <pc:docMk/>
            <pc:sldMk cId="782022878" sldId="477"/>
            <ac:cxnSpMk id="33" creationId="{93A1FAD4-BC68-41F3-9864-634EF49E56DC}"/>
          </ac:cxnSpMkLst>
        </pc:cxnChg>
        <pc:cxnChg chg="mod">
          <ac:chgData name="Reis, Jacqueline (DESE)" userId="aa37f990-0fff-42a8-b528-76ed07452333" providerId="ADAL" clId="{35211369-B7A8-48D4-B991-AACDE88BDA7D}" dt="2022-01-26T18:55:35.852" v="641" actId="962"/>
          <ac:cxnSpMkLst>
            <pc:docMk/>
            <pc:sldMk cId="782022878" sldId="477"/>
            <ac:cxnSpMk id="34" creationId="{27E0B09D-FAE2-47EE-8D72-C3F2FC5633FB}"/>
          </ac:cxnSpMkLst>
        </pc:cxnChg>
        <pc:cxnChg chg="mod">
          <ac:chgData name="Reis, Jacqueline (DESE)" userId="aa37f990-0fff-42a8-b528-76ed07452333" providerId="ADAL" clId="{35211369-B7A8-48D4-B991-AACDE88BDA7D}" dt="2022-01-26T18:55:56.342" v="745" actId="962"/>
          <ac:cxnSpMkLst>
            <pc:docMk/>
            <pc:sldMk cId="782022878" sldId="477"/>
            <ac:cxnSpMk id="37" creationId="{225E792F-3B73-43C5-93D3-3FEFB7BD3F62}"/>
          </ac:cxnSpMkLst>
        </pc:cxnChg>
      </pc:sldChg>
      <pc:sldChg chg="modSp mod">
        <pc:chgData name="Reis, Jacqueline (DESE)" userId="aa37f990-0fff-42a8-b528-76ed07452333" providerId="ADAL" clId="{35211369-B7A8-48D4-B991-AACDE88BDA7D}" dt="2022-01-26T19:01:08.449" v="1230" actId="20577"/>
        <pc:sldMkLst>
          <pc:docMk/>
          <pc:sldMk cId="937385700" sldId="478"/>
        </pc:sldMkLst>
        <pc:spChg chg="mod">
          <ac:chgData name="Reis, Jacqueline (DESE)" userId="aa37f990-0fff-42a8-b528-76ed07452333" providerId="ADAL" clId="{35211369-B7A8-48D4-B991-AACDE88BDA7D}" dt="2022-01-26T19:01:08.449" v="1230" actId="20577"/>
          <ac:spMkLst>
            <pc:docMk/>
            <pc:sldMk cId="937385700" sldId="478"/>
            <ac:spMk id="2" creationId="{0A2A8DE3-95DE-4E74-9B59-B8009AE3C081}"/>
          </ac:spMkLst>
        </pc:spChg>
        <pc:cxnChg chg="mod">
          <ac:chgData name="Reis, Jacqueline (DESE)" userId="aa37f990-0fff-42a8-b528-76ed07452333" providerId="ADAL" clId="{35211369-B7A8-48D4-B991-AACDE88BDA7D}" dt="2022-01-26T18:56:21.471" v="811" actId="962"/>
          <ac:cxnSpMkLst>
            <pc:docMk/>
            <pc:sldMk cId="937385700" sldId="478"/>
            <ac:cxnSpMk id="18" creationId="{27E975BA-4F82-4D79-B813-63A093C6214F}"/>
          </ac:cxnSpMkLst>
        </pc:cxnChg>
        <pc:cxnChg chg="mod">
          <ac:chgData name="Reis, Jacqueline (DESE)" userId="aa37f990-0fff-42a8-b528-76ed07452333" providerId="ADAL" clId="{35211369-B7A8-48D4-B991-AACDE88BDA7D}" dt="2022-01-26T18:56:38.925" v="889" actId="962"/>
          <ac:cxnSpMkLst>
            <pc:docMk/>
            <pc:sldMk cId="937385700" sldId="478"/>
            <ac:cxnSpMk id="27" creationId="{806F622E-540B-4C5D-9539-675AB7112633}"/>
          </ac:cxnSpMkLst>
        </pc:cxnChg>
        <pc:cxnChg chg="mod">
          <ac:chgData name="Reis, Jacqueline (DESE)" userId="aa37f990-0fff-42a8-b528-76ed07452333" providerId="ADAL" clId="{35211369-B7A8-48D4-B991-AACDE88BDA7D}" dt="2022-01-26T18:56:51.690" v="945" actId="962"/>
          <ac:cxnSpMkLst>
            <pc:docMk/>
            <pc:sldMk cId="937385700" sldId="478"/>
            <ac:cxnSpMk id="33" creationId="{93A1FAD4-BC68-41F3-9864-634EF49E56DC}"/>
          </ac:cxnSpMkLst>
        </pc:cxnChg>
        <pc:cxnChg chg="mod">
          <ac:chgData name="Reis, Jacqueline (DESE)" userId="aa37f990-0fff-42a8-b528-76ed07452333" providerId="ADAL" clId="{35211369-B7A8-48D4-B991-AACDE88BDA7D}" dt="2022-01-26T18:57:07.890" v="1023" actId="962"/>
          <ac:cxnSpMkLst>
            <pc:docMk/>
            <pc:sldMk cId="937385700" sldId="478"/>
            <ac:cxnSpMk id="34" creationId="{27E0B09D-FAE2-47EE-8D72-C3F2FC5633FB}"/>
          </ac:cxnSpMkLst>
        </pc:cxnChg>
        <pc:cxnChg chg="mod">
          <ac:chgData name="Reis, Jacqueline (DESE)" userId="aa37f990-0fff-42a8-b528-76ed07452333" providerId="ADAL" clId="{35211369-B7A8-48D4-B991-AACDE88BDA7D}" dt="2022-01-26T18:57:27.121" v="1127" actId="962"/>
          <ac:cxnSpMkLst>
            <pc:docMk/>
            <pc:sldMk cId="937385700" sldId="478"/>
            <ac:cxnSpMk id="37" creationId="{225E792F-3B73-43C5-93D3-3FEFB7BD3F62}"/>
          </ac:cxnSpMkLst>
        </pc:cxn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2022/1/26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2022/1/26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7035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85937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413362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4023426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286851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3247801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733248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As the mobile vaccination team told us on our last webinar, priority is given to public school requests.</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76175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4814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4211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24066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71590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11893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80234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778644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1C06CEF-E96F-43A9-AAA0-517EF58CFF7A}"/>
              </a:ext>
            </a:extLst>
          </p:cNvPr>
          <p:cNvGraphicFramePr>
            <a:graphicFrameLocks noChangeAspect="1"/>
          </p:cNvGraphicFramePr>
          <p:nvPr userDrawn="1">
            <p:custDataLst>
              <p:tags r:id="rId14"/>
            </p:custDataLst>
            <p:extLst>
              <p:ext uri="{D42A27DB-BD31-4B8C-83A1-F6EECF244321}">
                <p14:modId xmlns:p14="http://schemas.microsoft.com/office/powerpoint/2010/main" val="1885538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5" imgW="425" imgH="426" progId="TCLayout.ActiveDocument.1">
                  <p:embed/>
                </p:oleObj>
              </mc:Choice>
              <mc:Fallback>
                <p:oleObj name="think-cell Slide" r:id="rId15" imgW="425" imgH="426" progId="TCLayout.ActiveDocument.1">
                  <p:embed/>
                  <p:pic>
                    <p:nvPicPr>
                      <p:cNvPr id="8" name="Object 7" hidden="1">
                        <a:extLst>
                          <a:ext uri="{FF2B5EF4-FFF2-40B4-BE49-F238E27FC236}">
                            <a16:creationId xmlns:a16="http://schemas.microsoft.com/office/drawing/2014/main" id="{B1C06CEF-E96F-43A9-AAA0-517EF58CFF7A}"/>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1/26/2022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ich-ma.zendesk.com/hc/en-us/signin?return_to=https%3A%2F%2Fcich-ma.zendesk.com%2Fhc%2Fen-us%2Farticles%2F4405740773915-School-Consent-Database-and-Supply-Orderi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mass.gov/info-details/covid-19-isolation-and-quarantine-guidance-for-the-general-public"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survey.alchemer.com/s3/6699404/SY22-Update-Authorized-School-Application-Updated-COVID-19-Testing-Program" TargetMode="External"/><Relationship Id="rId2" Type="http://schemas.openxmlformats.org/officeDocument/2006/relationships/hyperlink" Target="https://survey.alchemer.com/s3/6697179/Updated-K-12-Testing-Program-District-Opt-in-Form"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mass.gov/mobilevaccinefor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doe.mass.edu/covid19/on-desktop.html" TargetMode="External"/><Relationship Id="rId2" Type="http://schemas.openxmlformats.org/officeDocument/2006/relationships/hyperlink" Target="https://www.doe.mass.edu/covid19/testing/" TargetMode="External"/><Relationship Id="rId1" Type="http://schemas.openxmlformats.org/officeDocument/2006/relationships/slideLayout" Target="../slideLayouts/slideLayout5.xml"/><Relationship Id="rId5" Type="http://schemas.openxmlformats.org/officeDocument/2006/relationships/hyperlink" Target="https://mass.us14.list-manage.com/subscribe?u=d8f37d1a90dacd97f207f0b4a&amp;id=985a04b483" TargetMode="External"/><Relationship Id="rId4" Type="http://schemas.openxmlformats.org/officeDocument/2006/relationships/hyperlink" Target="https://www.doe.mass.edu/covid19/faq/"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k12covid19testing@mass.gov" TargetMode="External"/><Relationship Id="rId2" Type="http://schemas.openxmlformats.org/officeDocument/2006/relationships/hyperlink" Target="mailto:support@cic-health.com" TargetMode="External"/><Relationship Id="rId1" Type="http://schemas.openxmlformats.org/officeDocument/2006/relationships/slideLayout" Target="../slideLayouts/slideLayout5.xml"/><Relationship Id="rId4" Type="http://schemas.openxmlformats.org/officeDocument/2006/relationships/hyperlink" Target="mailto:CovidEdTesting@ShahFoundation.org"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doe.mass.edu/covid19/testing/at-home-testing-families/" TargetMode="External"/><Relationship Id="rId2" Type="http://schemas.openxmlformats.org/officeDocument/2006/relationships/hyperlink" Target="https://www.doe.mass.edu/covid19/testing/default.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support@cic-health.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32" y="1950576"/>
            <a:ext cx="6309648" cy="1656272"/>
          </a:xfrm>
        </p:spPr>
        <p:txBody>
          <a:bodyPr vert="horz"/>
          <a:lstStyle/>
          <a:p>
            <a:r>
              <a:rPr lang="en-US" sz="3600" dirty="0">
                <a:latin typeface="+mj-lt"/>
                <a:cs typeface="Arial"/>
              </a:rPr>
              <a:t>K-12 COVID Response Update</a:t>
            </a:r>
          </a:p>
        </p:txBody>
      </p:sp>
      <p:sp>
        <p:nvSpPr>
          <p:cNvPr id="4" name="TextBox 3"/>
          <p:cNvSpPr txBox="1"/>
          <p:nvPr/>
        </p:nvSpPr>
        <p:spPr>
          <a:xfrm>
            <a:off x="7795260" y="3985260"/>
            <a:ext cx="3855720" cy="369332"/>
          </a:xfrm>
          <a:prstGeom prst="rect">
            <a:avLst/>
          </a:prstGeom>
          <a:noFill/>
        </p:spPr>
        <p:txBody>
          <a:bodyPr wrap="square" rtlCol="0">
            <a:spAutoFit/>
          </a:bodyPr>
          <a:lstStyle/>
          <a:p>
            <a:pPr algn="r"/>
            <a:r>
              <a:rPr lang="en-US" dirty="0">
                <a:solidFill>
                  <a:schemeClr val="bg1"/>
                </a:solidFill>
              </a:rPr>
              <a:t>January 26,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EFCCC24-70F8-4066-A1E0-81676415873A}"/>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6123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425" imgH="426" progId="TCLayout.ActiveDocument.1">
                  <p:embed/>
                </p:oleObj>
              </mc:Choice>
              <mc:Fallback>
                <p:oleObj name="think-cell Slide" r:id="rId5" imgW="425" imgH="426" progId="TCLayout.ActiveDocument.1">
                  <p:embed/>
                  <p:pic>
                    <p:nvPicPr>
                      <p:cNvPr id="6" name="Object 5" hidden="1">
                        <a:extLst>
                          <a:ext uri="{FF2B5EF4-FFF2-40B4-BE49-F238E27FC236}">
                            <a16:creationId xmlns:a16="http://schemas.microsoft.com/office/drawing/2014/main" id="{4EFCCC24-70F8-4066-A1E0-81676415873A}"/>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vert="horz"/>
          <a:lstStyle/>
          <a:p>
            <a:r>
              <a:rPr lang="en-US" altLang="zh-CN" sz="4000">
                <a:solidFill>
                  <a:schemeClr val="accent1">
                    <a:lumMod val="50000"/>
                  </a:schemeClr>
                </a:solidFill>
                <a:latin typeface="+mj-lt"/>
                <a:cs typeface="Arial"/>
              </a:rPr>
              <a:t>Frequently Asked Questions Regarding At-Home Antigen Program</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135033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9BDF-71B8-4612-9C83-C847ED74F8AA}"/>
              </a:ext>
            </a:extLst>
          </p:cNvPr>
          <p:cNvSpPr>
            <a:spLocks noGrp="1"/>
          </p:cNvSpPr>
          <p:nvPr>
            <p:ph type="title"/>
          </p:nvPr>
        </p:nvSpPr>
        <p:spPr/>
        <p:txBody>
          <a:bodyPr/>
          <a:lstStyle/>
          <a:p>
            <a:r>
              <a:rPr lang="en-US"/>
              <a:t>At-Home Testing: The Opt-in Process for Districts and Schools</a:t>
            </a:r>
          </a:p>
        </p:txBody>
      </p:sp>
      <p:sp>
        <p:nvSpPr>
          <p:cNvPr id="3" name="Content Placeholder 2">
            <a:extLst>
              <a:ext uri="{FF2B5EF4-FFF2-40B4-BE49-F238E27FC236}">
                <a16:creationId xmlns:a16="http://schemas.microsoft.com/office/drawing/2014/main" id="{53B838A9-1903-4757-A4B1-D7B8D44A1C5C}"/>
              </a:ext>
            </a:extLst>
          </p:cNvPr>
          <p:cNvSpPr>
            <a:spLocks noGrp="1"/>
          </p:cNvSpPr>
          <p:nvPr>
            <p:ph idx="1"/>
          </p:nvPr>
        </p:nvSpPr>
        <p:spPr/>
        <p:txBody>
          <a:bodyPr/>
          <a:lstStyle/>
          <a:p>
            <a:r>
              <a:rPr lang="en-US" dirty="0"/>
              <a:t>Do districts and schools need school committee or board approval to change to the new testing option?</a:t>
            </a:r>
          </a:p>
          <a:p>
            <a:pPr lvl="1"/>
            <a:r>
              <a:rPr lang="en-US" dirty="0"/>
              <a:t>As with other state testing programs, districts/schools are not required to obtain school committee or board approval prior to transitioning to at-home testing. However, nothing prohibits districts/schools from seeking such approval. </a:t>
            </a:r>
          </a:p>
          <a:p>
            <a:pPr lvl="1"/>
            <a:endParaRPr lang="en-US" dirty="0"/>
          </a:p>
          <a:p>
            <a:endParaRPr lang="en-US" dirty="0"/>
          </a:p>
        </p:txBody>
      </p:sp>
      <p:sp>
        <p:nvSpPr>
          <p:cNvPr id="4" name="Slide Number Placeholder 3">
            <a:extLst>
              <a:ext uri="{FF2B5EF4-FFF2-40B4-BE49-F238E27FC236}">
                <a16:creationId xmlns:a16="http://schemas.microsoft.com/office/drawing/2014/main" id="{5C368620-C92A-4FD8-977F-63DF473BC027}"/>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253337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6385-B0A2-449E-B3F4-ADF48E9EB574}"/>
              </a:ext>
            </a:extLst>
          </p:cNvPr>
          <p:cNvSpPr>
            <a:spLocks noGrp="1"/>
          </p:cNvSpPr>
          <p:nvPr>
            <p:ph type="title"/>
          </p:nvPr>
        </p:nvSpPr>
        <p:spPr/>
        <p:txBody>
          <a:bodyPr/>
          <a:lstStyle/>
          <a:p>
            <a:r>
              <a:rPr lang="en-US"/>
              <a:t>Submitting the At-Home Testing Survey</a:t>
            </a:r>
          </a:p>
        </p:txBody>
      </p:sp>
      <p:sp>
        <p:nvSpPr>
          <p:cNvPr id="3" name="Content Placeholder 2">
            <a:extLst>
              <a:ext uri="{FF2B5EF4-FFF2-40B4-BE49-F238E27FC236}">
                <a16:creationId xmlns:a16="http://schemas.microsoft.com/office/drawing/2014/main" id="{B91FBC5C-1B4D-4C02-AD26-343585EF3567}"/>
              </a:ext>
            </a:extLst>
          </p:cNvPr>
          <p:cNvSpPr>
            <a:spLocks noGrp="1"/>
          </p:cNvSpPr>
          <p:nvPr>
            <p:ph idx="1"/>
          </p:nvPr>
        </p:nvSpPr>
        <p:spPr/>
        <p:txBody>
          <a:bodyPr/>
          <a:lstStyle/>
          <a:p>
            <a:r>
              <a:rPr lang="en-US" dirty="0"/>
              <a:t>Is there somewhere to check for confirmation after a school has completed the survey to select the new testing option? </a:t>
            </a:r>
          </a:p>
          <a:p>
            <a:pPr lvl="1"/>
            <a:r>
              <a:rPr lang="en-US" dirty="0"/>
              <a:t>Any school or district that completed opt-in survey on Friday, January 21 received an email from DESE on Saturday, January 22 with important information regarding the shipment of at-home tests, how to update the number of staff and students participating in the program, and additional deadlines and information to prioritize. As new survey responses are processed, districts and schools signing up for the new option will receive a similar email. This email is likely to come 1-2 days after your survey submission.</a:t>
            </a:r>
          </a:p>
          <a:p>
            <a:endParaRPr lang="en-US" sz="800" dirty="0"/>
          </a:p>
          <a:p>
            <a:pPr lvl="1"/>
            <a:endParaRPr lang="en-US" dirty="0"/>
          </a:p>
        </p:txBody>
      </p:sp>
      <p:sp>
        <p:nvSpPr>
          <p:cNvPr id="4" name="Slide Number Placeholder 3">
            <a:extLst>
              <a:ext uri="{FF2B5EF4-FFF2-40B4-BE49-F238E27FC236}">
                <a16:creationId xmlns:a16="http://schemas.microsoft.com/office/drawing/2014/main" id="{7AB27650-5E6B-4218-8FEA-DF21A03F399D}"/>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9762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8A8D-5B36-47AF-8F4A-5B9DC8453F1D}"/>
              </a:ext>
            </a:extLst>
          </p:cNvPr>
          <p:cNvSpPr>
            <a:spLocks noGrp="1"/>
          </p:cNvSpPr>
          <p:nvPr>
            <p:ph type="title"/>
          </p:nvPr>
        </p:nvSpPr>
        <p:spPr/>
        <p:txBody>
          <a:bodyPr/>
          <a:lstStyle/>
          <a:p>
            <a:r>
              <a:rPr lang="en-US"/>
              <a:t>Counting Participating Staff and Students</a:t>
            </a:r>
          </a:p>
        </p:txBody>
      </p:sp>
      <p:sp>
        <p:nvSpPr>
          <p:cNvPr id="3" name="Content Placeholder 2">
            <a:extLst>
              <a:ext uri="{FF2B5EF4-FFF2-40B4-BE49-F238E27FC236}">
                <a16:creationId xmlns:a16="http://schemas.microsoft.com/office/drawing/2014/main" id="{6201EA43-CFF9-4A97-A74E-4FA6E5145BC7}"/>
              </a:ext>
            </a:extLst>
          </p:cNvPr>
          <p:cNvSpPr>
            <a:spLocks noGrp="1"/>
          </p:cNvSpPr>
          <p:nvPr>
            <p:ph idx="1"/>
          </p:nvPr>
        </p:nvSpPr>
        <p:spPr/>
        <p:txBody>
          <a:bodyPr/>
          <a:lstStyle/>
          <a:p>
            <a:pPr>
              <a:lnSpc>
                <a:spcPct val="107000"/>
              </a:lnSpc>
              <a:spcBef>
                <a:spcPts val="0"/>
              </a:spcBef>
            </a:pPr>
            <a:r>
              <a:rPr lang="en-US" dirty="0">
                <a:effectLst/>
                <a:latin typeface="+mn-lt"/>
                <a:ea typeface="Calibri" panose="020F0502020204030204" pitchFamily="34" charset="0"/>
                <a:cs typeface="Times New Roman" panose="02020603050405020304" pitchFamily="18" charset="0"/>
              </a:rPr>
              <a:t>Which staff may be included in </a:t>
            </a:r>
            <a:r>
              <a:rPr lang="en-US" dirty="0">
                <a:latin typeface="+mn-lt"/>
                <a:ea typeface="Calibri" panose="020F0502020204030204" pitchFamily="34" charset="0"/>
                <a:cs typeface="Times New Roman" panose="02020603050405020304" pitchFamily="18" charset="0"/>
              </a:rPr>
              <a:t>a</a:t>
            </a:r>
            <a:r>
              <a:rPr lang="en-US" dirty="0">
                <a:effectLst/>
                <a:latin typeface="+mn-lt"/>
                <a:ea typeface="Calibri" panose="020F0502020204030204" pitchFamily="34" charset="0"/>
                <a:cs typeface="Times New Roman" panose="02020603050405020304" pitchFamily="18" charset="0"/>
              </a:rPr>
              <a:t>t-home </a:t>
            </a:r>
            <a:r>
              <a:rPr lang="en-US" dirty="0">
                <a:latin typeface="+mn-lt"/>
                <a:ea typeface="Calibri" panose="020F0502020204030204" pitchFamily="34" charset="0"/>
                <a:cs typeface="Times New Roman" panose="02020603050405020304" pitchFamily="18" charset="0"/>
              </a:rPr>
              <a:t>t</a:t>
            </a:r>
            <a:r>
              <a:rPr lang="en-US" dirty="0">
                <a:effectLst/>
                <a:latin typeface="+mn-lt"/>
                <a:ea typeface="Calibri" panose="020F0502020204030204" pitchFamily="34" charset="0"/>
                <a:cs typeface="Times New Roman" panose="02020603050405020304" pitchFamily="18" charset="0"/>
              </a:rPr>
              <a:t>esting?</a:t>
            </a:r>
          </a:p>
          <a:p>
            <a:pPr marL="1193800" lvl="1" indent="-457200">
              <a:lnSpc>
                <a:spcPct val="107000"/>
              </a:lnSpc>
              <a:spcBef>
                <a:spcPts val="0"/>
              </a:spcBef>
              <a:spcAft>
                <a:spcPts val="800"/>
              </a:spcAft>
            </a:pPr>
            <a:r>
              <a:rPr lang="en-US" dirty="0">
                <a:effectLst/>
                <a:latin typeface="+mn-lt"/>
                <a:ea typeface="Calibri" panose="020F0502020204030204" pitchFamily="34" charset="0"/>
                <a:cs typeface="Times New Roman" panose="02020603050405020304" pitchFamily="18" charset="0"/>
              </a:rPr>
              <a:t>All school staff may be included in a</a:t>
            </a:r>
            <a:r>
              <a:rPr lang="en-US" dirty="0">
                <a:latin typeface="+mn-lt"/>
                <a:ea typeface="Calibri" panose="020F0502020204030204" pitchFamily="34" charset="0"/>
                <a:cs typeface="Times New Roman" panose="02020603050405020304" pitchFamily="18" charset="0"/>
              </a:rPr>
              <a:t>t-home</a:t>
            </a:r>
            <a:r>
              <a:rPr lang="en-US" dirty="0">
                <a:effectLst/>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te</a:t>
            </a:r>
            <a:r>
              <a:rPr lang="en-US" dirty="0">
                <a:effectLst/>
                <a:latin typeface="+mn-lt"/>
                <a:ea typeface="Calibri" panose="020F0502020204030204" pitchFamily="34" charset="0"/>
                <a:cs typeface="Times New Roman" panose="02020603050405020304" pitchFamily="18" charset="0"/>
              </a:rPr>
              <a:t>sting </a:t>
            </a:r>
            <a:r>
              <a:rPr lang="en-US" dirty="0">
                <a:latin typeface="+mn-lt"/>
                <a:ea typeface="Calibri" panose="020F0502020204030204" pitchFamily="34" charset="0"/>
                <a:cs typeface="Times New Roman" panose="02020603050405020304" pitchFamily="18" charset="0"/>
              </a:rPr>
              <a:t>(</a:t>
            </a:r>
            <a:r>
              <a:rPr lang="en-US" dirty="0">
                <a:effectLst/>
                <a:latin typeface="+mn-lt"/>
                <a:ea typeface="Calibri" panose="020F0502020204030204" pitchFamily="34" charset="0"/>
                <a:cs typeface="Times New Roman" panose="02020603050405020304" pitchFamily="18" charset="0"/>
              </a:rPr>
              <a:t>i.e., administrators, teachers, paraprofessionals, clerks, nutrition staff, custodial staff, safety staff, bus drivers, coaches, student interns, etc.). The district/school </a:t>
            </a:r>
            <a:r>
              <a:rPr lang="en-US">
                <a:effectLst/>
                <a:latin typeface="+mn-lt"/>
                <a:ea typeface="Calibri" panose="020F0502020204030204" pitchFamily="34" charset="0"/>
                <a:cs typeface="Times New Roman" panose="02020603050405020304" pitchFamily="18" charset="0"/>
              </a:rPr>
              <a:t>must</a:t>
            </a:r>
            <a:r>
              <a:rPr lang="en-US" dirty="0">
                <a:effectLst/>
                <a:latin typeface="+mn-lt"/>
                <a:ea typeface="Calibri" panose="020F0502020204030204" pitchFamily="34" charset="0"/>
                <a:cs typeface="Times New Roman" panose="02020603050405020304" pitchFamily="18" charset="0"/>
              </a:rPr>
              <a:t> seek opt-in confirmation from these staff members to determine accurate participation numbers. </a:t>
            </a:r>
            <a:endParaRPr lang="en-US" dirty="0">
              <a:latin typeface="+mn-lt"/>
            </a:endParaRPr>
          </a:p>
          <a:p>
            <a:pPr marL="457200" lvl="1" indent="0">
              <a:buNone/>
            </a:pPr>
            <a:endParaRPr lang="en-US" dirty="0"/>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47E94297-37F1-409B-8707-312E79AFDFF7}"/>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256515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8A8D-5B36-47AF-8F4A-5B9DC8453F1D}"/>
              </a:ext>
            </a:extLst>
          </p:cNvPr>
          <p:cNvSpPr>
            <a:spLocks noGrp="1"/>
          </p:cNvSpPr>
          <p:nvPr>
            <p:ph type="title"/>
          </p:nvPr>
        </p:nvSpPr>
        <p:spPr/>
        <p:txBody>
          <a:bodyPr/>
          <a:lstStyle/>
          <a:p>
            <a:r>
              <a:rPr lang="en-US" dirty="0"/>
              <a:t>Counting Participating Staff and Students (continued)</a:t>
            </a:r>
          </a:p>
        </p:txBody>
      </p:sp>
      <p:sp>
        <p:nvSpPr>
          <p:cNvPr id="3" name="Content Placeholder 2">
            <a:extLst>
              <a:ext uri="{FF2B5EF4-FFF2-40B4-BE49-F238E27FC236}">
                <a16:creationId xmlns:a16="http://schemas.microsoft.com/office/drawing/2014/main" id="{6201EA43-CFF9-4A97-A74E-4FA6E5145BC7}"/>
              </a:ext>
            </a:extLst>
          </p:cNvPr>
          <p:cNvSpPr>
            <a:spLocks noGrp="1"/>
          </p:cNvSpPr>
          <p:nvPr>
            <p:ph idx="1"/>
          </p:nvPr>
        </p:nvSpPr>
        <p:spPr/>
        <p:txBody>
          <a:bodyPr/>
          <a:lstStyle/>
          <a:p>
            <a:r>
              <a:rPr lang="en-US" dirty="0"/>
              <a:t>Do we include staff/students who are not currently eligible to test (due to recent covid infection) in the count of participating staff?</a:t>
            </a:r>
          </a:p>
          <a:p>
            <a:pPr lvl="1"/>
            <a:r>
              <a:rPr lang="en-US" dirty="0"/>
              <a:t>Individuals who have had COVID-19 within the past 90 days are exempt from at-home testing. These individuals should not be included in your supply count. (Please note, these individuals should not be included in routine pooled testing for the 90-day period.)</a:t>
            </a:r>
          </a:p>
          <a:p>
            <a:pPr lvl="1"/>
            <a:r>
              <a:rPr lang="en-US" dirty="0"/>
              <a:t>DESE and HHS understand that accurately counting the 90-day period is challenging and so we ask districts and schools to make their best effort when making this determination.</a:t>
            </a:r>
          </a:p>
          <a:p>
            <a:pPr marL="457200" lvl="1" indent="0">
              <a:buNone/>
            </a:pPr>
            <a:endParaRPr lang="en-US" dirty="0"/>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47E94297-37F1-409B-8707-312E79AFDFF7}"/>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299700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Transitioning Away from Contact Tracing and Test &amp; Stay</a:t>
            </a:r>
          </a:p>
        </p:txBody>
      </p:sp>
      <p:sp>
        <p:nvSpPr>
          <p:cNvPr id="9" name="Content Placeholder 8"/>
          <p:cNvSpPr>
            <a:spLocks noGrp="1"/>
          </p:cNvSpPr>
          <p:nvPr>
            <p:ph idx="1"/>
          </p:nvPr>
        </p:nvSpPr>
        <p:spPr>
          <a:xfrm>
            <a:off x="567743" y="1230403"/>
            <a:ext cx="11370972" cy="5049746"/>
          </a:xfrm>
        </p:spPr>
        <p:txBody>
          <a:bodyPr/>
          <a:lstStyle/>
          <a:p>
            <a:r>
              <a:rPr lang="en-US" dirty="0"/>
              <a:t>Is there a minimum participation rate for at-home testing that districts must have in order to end Test and Stay?</a:t>
            </a:r>
          </a:p>
          <a:p>
            <a:pPr lvl="1"/>
            <a:r>
              <a:rPr lang="en-US" dirty="0"/>
              <a:t>Currently, there is no minimum participation rate to implement the new testing option and discontinue Test &amp; Stay. However, the program must be offered to all grade levels and all staff (i.e., a district/school </a:t>
            </a:r>
            <a:r>
              <a:rPr lang="en-US" b="1" dirty="0"/>
              <a:t>cannot</a:t>
            </a:r>
            <a:r>
              <a:rPr lang="en-US" dirty="0"/>
              <a:t> select specific grades or only staff to participate).</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387000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Transitioning Away from Contact Tracing and Test &amp; Stay (continued)</a:t>
            </a:r>
          </a:p>
        </p:txBody>
      </p:sp>
      <p:sp>
        <p:nvSpPr>
          <p:cNvPr id="9" name="Content Placeholder 8"/>
          <p:cNvSpPr>
            <a:spLocks noGrp="1"/>
          </p:cNvSpPr>
          <p:nvPr>
            <p:ph idx="1"/>
          </p:nvPr>
        </p:nvSpPr>
        <p:spPr>
          <a:xfrm>
            <a:off x="567743" y="1230403"/>
            <a:ext cx="11370972" cy="5049746"/>
          </a:xfrm>
        </p:spPr>
        <p:txBody>
          <a:bodyPr/>
          <a:lstStyle/>
          <a:p>
            <a:r>
              <a:rPr lang="en-US"/>
              <a:t>When can districts and schools participating in the new testing option stop contact tracing? If our district chooses to participate in the new testing option, do we still continue to contact trace until January 31?</a:t>
            </a:r>
          </a:p>
          <a:p>
            <a:pPr lvl="1"/>
            <a:r>
              <a:rPr lang="en-US" dirty="0"/>
              <a:t>Districts/schools that are participating in the new testing option can discontinue contact tracing and Test and Stay once they have </a:t>
            </a:r>
            <a:r>
              <a:rPr lang="en-US"/>
              <a:t>initiated distribution of</a:t>
            </a:r>
            <a:r>
              <a:rPr lang="en-US" dirty="0"/>
              <a:t> at-home tests to </a:t>
            </a:r>
            <a:r>
              <a:rPr lang="en-US"/>
              <a:t>students</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958641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D59D-D758-4599-83AF-D9FEE63BD959}"/>
              </a:ext>
            </a:extLst>
          </p:cNvPr>
          <p:cNvSpPr>
            <a:spLocks noGrp="1"/>
          </p:cNvSpPr>
          <p:nvPr>
            <p:ph type="title"/>
          </p:nvPr>
        </p:nvSpPr>
        <p:spPr/>
        <p:txBody>
          <a:bodyPr/>
          <a:lstStyle/>
          <a:p>
            <a:r>
              <a:rPr lang="en-US"/>
              <a:t>Opt-in </a:t>
            </a:r>
            <a:r>
              <a:rPr lang="en-US" dirty="0"/>
              <a:t>Process </a:t>
            </a:r>
            <a:endParaRPr lang="en-US"/>
          </a:p>
        </p:txBody>
      </p:sp>
      <p:sp>
        <p:nvSpPr>
          <p:cNvPr id="3" name="Content Placeholder 2">
            <a:extLst>
              <a:ext uri="{FF2B5EF4-FFF2-40B4-BE49-F238E27FC236}">
                <a16:creationId xmlns:a16="http://schemas.microsoft.com/office/drawing/2014/main" id="{A3CADB78-5EAD-40FE-8217-43B843826A68}"/>
              </a:ext>
            </a:extLst>
          </p:cNvPr>
          <p:cNvSpPr>
            <a:spLocks noGrp="1"/>
          </p:cNvSpPr>
          <p:nvPr>
            <p:ph idx="1"/>
          </p:nvPr>
        </p:nvSpPr>
        <p:spPr/>
        <p:txBody>
          <a:bodyPr/>
          <a:lstStyle/>
          <a:p>
            <a:r>
              <a:rPr lang="en-US" dirty="0"/>
              <a:t>Can families choose to </a:t>
            </a:r>
            <a:r>
              <a:rPr lang="en-US" b="1" dirty="0"/>
              <a:t>opt-in at any time</a:t>
            </a:r>
            <a:r>
              <a:rPr lang="en-US" dirty="0"/>
              <a:t>? </a:t>
            </a:r>
          </a:p>
          <a:p>
            <a:pPr lvl="1"/>
            <a:r>
              <a:rPr lang="en-US" dirty="0"/>
              <a:t>Yes, families can choose to opt into any component of the testing program that the district is offering at any time.</a:t>
            </a:r>
          </a:p>
          <a:p>
            <a:r>
              <a:rPr lang="en-US" dirty="0"/>
              <a:t>Can a district </a:t>
            </a:r>
            <a:r>
              <a:rPr lang="en-US" b="1"/>
              <a:t>wait to</a:t>
            </a:r>
            <a:r>
              <a:rPr lang="en-US" b="1" dirty="0"/>
              <a:t> transition to the at-home testing </a:t>
            </a:r>
            <a:r>
              <a:rPr lang="en-US" dirty="0"/>
              <a:t>program to gather sufficient opt-ins?</a:t>
            </a:r>
          </a:p>
          <a:p>
            <a:pPr lvl="1"/>
            <a:r>
              <a:rPr lang="en-US" dirty="0"/>
              <a:t>Yes. However, districts should understand that </a:t>
            </a:r>
            <a:r>
              <a:rPr lang="en-US" b="1" dirty="0"/>
              <a:t>they </a:t>
            </a:r>
            <a:r>
              <a:rPr lang="en-US" b="1"/>
              <a:t>may</a:t>
            </a:r>
            <a:r>
              <a:rPr lang="en-US" b="1" dirty="0"/>
              <a:t> not immediately receive at-home antigen tests when opting into the program. </a:t>
            </a:r>
            <a:r>
              <a:rPr lang="en-US" dirty="0"/>
              <a:t>Any district that opts-in after 1/21 will be incorporated into the existing distribution schedule. </a:t>
            </a:r>
          </a:p>
        </p:txBody>
      </p:sp>
      <p:sp>
        <p:nvSpPr>
          <p:cNvPr id="4" name="Slide Number Placeholder 3">
            <a:extLst>
              <a:ext uri="{FF2B5EF4-FFF2-40B4-BE49-F238E27FC236}">
                <a16:creationId xmlns:a16="http://schemas.microsoft.com/office/drawing/2014/main" id="{18B03D45-5438-4781-8745-AD55E10E73FF}"/>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3232198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8DE3-95DE-4E74-9B59-B8009AE3C081}"/>
              </a:ext>
            </a:extLst>
          </p:cNvPr>
          <p:cNvSpPr>
            <a:spLocks noGrp="1"/>
          </p:cNvSpPr>
          <p:nvPr>
            <p:ph type="title"/>
          </p:nvPr>
        </p:nvSpPr>
        <p:spPr/>
        <p:txBody>
          <a:bodyPr/>
          <a:lstStyle/>
          <a:p>
            <a:r>
              <a:rPr lang="en-US"/>
              <a:t>Delivery schedule through 3/6</a:t>
            </a:r>
          </a:p>
        </p:txBody>
      </p:sp>
      <p:sp>
        <p:nvSpPr>
          <p:cNvPr id="3" name="Content Placeholder 2">
            <a:extLst>
              <a:ext uri="{FF2B5EF4-FFF2-40B4-BE49-F238E27FC236}">
                <a16:creationId xmlns:a16="http://schemas.microsoft.com/office/drawing/2014/main" id="{5CB313FA-AE36-41B7-84C8-FBF4FCDCB97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7187DFF-DF57-4B8F-8AC0-906195274722}"/>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graphicFrame>
        <p:nvGraphicFramePr>
          <p:cNvPr id="5" name="Table 4">
            <a:extLst>
              <a:ext uri="{FF2B5EF4-FFF2-40B4-BE49-F238E27FC236}">
                <a16:creationId xmlns:a16="http://schemas.microsoft.com/office/drawing/2014/main" id="{480046EF-D8DC-4E00-83E7-98DE930F7229}"/>
              </a:ext>
            </a:extLst>
          </p:cNvPr>
          <p:cNvGraphicFramePr>
            <a:graphicFrameLocks noGrp="1"/>
          </p:cNvGraphicFramePr>
          <p:nvPr/>
        </p:nvGraphicFramePr>
        <p:xfrm>
          <a:off x="405245" y="1230403"/>
          <a:ext cx="11180619" cy="5104735"/>
        </p:xfrm>
        <a:graphic>
          <a:graphicData uri="http://schemas.openxmlformats.org/drawingml/2006/table">
            <a:tbl>
              <a:tblPr firstRow="1" bandRow="1">
                <a:tableStyleId>{5C22544A-7EE6-4342-B048-85BDC9FD1C3A}</a:tableStyleId>
              </a:tblPr>
              <a:tblGrid>
                <a:gridCol w="1647638">
                  <a:extLst>
                    <a:ext uri="{9D8B030D-6E8A-4147-A177-3AD203B41FA5}">
                      <a16:colId xmlns:a16="http://schemas.microsoft.com/office/drawing/2014/main" val="3223288321"/>
                    </a:ext>
                  </a:extLst>
                </a:gridCol>
                <a:gridCol w="1647638">
                  <a:extLst>
                    <a:ext uri="{9D8B030D-6E8A-4147-A177-3AD203B41FA5}">
                      <a16:colId xmlns:a16="http://schemas.microsoft.com/office/drawing/2014/main" val="2579202116"/>
                    </a:ext>
                  </a:extLst>
                </a:gridCol>
                <a:gridCol w="1647638">
                  <a:extLst>
                    <a:ext uri="{9D8B030D-6E8A-4147-A177-3AD203B41FA5}">
                      <a16:colId xmlns:a16="http://schemas.microsoft.com/office/drawing/2014/main" val="940603746"/>
                    </a:ext>
                  </a:extLst>
                </a:gridCol>
                <a:gridCol w="1647638">
                  <a:extLst>
                    <a:ext uri="{9D8B030D-6E8A-4147-A177-3AD203B41FA5}">
                      <a16:colId xmlns:a16="http://schemas.microsoft.com/office/drawing/2014/main" val="472444764"/>
                    </a:ext>
                  </a:extLst>
                </a:gridCol>
                <a:gridCol w="1647638">
                  <a:extLst>
                    <a:ext uri="{9D8B030D-6E8A-4147-A177-3AD203B41FA5}">
                      <a16:colId xmlns:a16="http://schemas.microsoft.com/office/drawing/2014/main" val="3535305649"/>
                    </a:ext>
                  </a:extLst>
                </a:gridCol>
                <a:gridCol w="1647638">
                  <a:extLst>
                    <a:ext uri="{9D8B030D-6E8A-4147-A177-3AD203B41FA5}">
                      <a16:colId xmlns:a16="http://schemas.microsoft.com/office/drawing/2014/main" val="774502010"/>
                    </a:ext>
                  </a:extLst>
                </a:gridCol>
                <a:gridCol w="1294791">
                  <a:extLst>
                    <a:ext uri="{9D8B030D-6E8A-4147-A177-3AD203B41FA5}">
                      <a16:colId xmlns:a16="http://schemas.microsoft.com/office/drawing/2014/main" val="3446864031"/>
                    </a:ext>
                  </a:extLst>
                </a:gridCol>
              </a:tblGrid>
              <a:tr h="368807">
                <a:tc>
                  <a:txBody>
                    <a:bodyPr/>
                    <a:lstStyle/>
                    <a:p>
                      <a:r>
                        <a:rPr lang="en-US"/>
                        <a:t>Sun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Mon</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Tues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Weds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Thurs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Fri</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Sat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501027492"/>
                  </a:ext>
                </a:extLst>
              </a:tr>
              <a:tr h="591991">
                <a:tc>
                  <a:txBody>
                    <a:bodyPr/>
                    <a:lstStyle/>
                    <a:p>
                      <a:r>
                        <a:rPr lang="en-US" sz="1000" b="1"/>
                        <a:t>16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21</a:t>
                      </a:r>
                    </a:p>
                    <a:p>
                      <a:r>
                        <a:rPr lang="en-US" sz="900" b="0" i="1"/>
                        <a:t>Last day for staff delivery inputs for priority districts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350105"/>
                  </a:ext>
                </a:extLst>
              </a:tr>
              <a:tr h="591991">
                <a:tc>
                  <a:txBody>
                    <a:bodyPr/>
                    <a:lstStyle/>
                    <a:p>
                      <a:r>
                        <a:rPr lang="en-US" sz="1000" b="1"/>
                        <a:t>23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1"/>
                        <a:t>Last day for student delivery inputs for priority districts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29</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19193136"/>
                  </a:ext>
                </a:extLst>
              </a:tr>
              <a:tr h="591991">
                <a:tc>
                  <a:txBody>
                    <a:bodyPr/>
                    <a:lstStyle/>
                    <a:p>
                      <a:r>
                        <a:rPr lang="en-US" sz="1000" b="1"/>
                        <a:t>30</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31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50030644"/>
                  </a:ext>
                </a:extLst>
              </a:tr>
              <a:tr h="591991">
                <a:tc>
                  <a:txBody>
                    <a:bodyPr/>
                    <a:lstStyle/>
                    <a:p>
                      <a:r>
                        <a:rPr lang="en-US" sz="1000" b="1"/>
                        <a:t>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17776206"/>
                  </a:ext>
                </a:extLst>
              </a:tr>
              <a:tr h="591991">
                <a:tc>
                  <a:txBody>
                    <a:bodyPr/>
                    <a:lstStyle/>
                    <a:p>
                      <a:r>
                        <a:rPr lang="en-US" sz="1000" b="1"/>
                        <a:t>13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19</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214961"/>
                  </a:ext>
                </a:extLst>
              </a:tr>
              <a:tr h="591991">
                <a:tc>
                  <a:txBody>
                    <a:bodyPr/>
                    <a:lstStyle/>
                    <a:p>
                      <a:r>
                        <a:rPr lang="en-US" sz="1000" b="1"/>
                        <a:t>20</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25</a:t>
                      </a:r>
                    </a:p>
                    <a:p>
                      <a:endParaRPr lang="en-US" sz="1000" b="1"/>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26</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07461226"/>
                  </a:ext>
                </a:extLst>
              </a:tr>
              <a:tr h="591991">
                <a:tc>
                  <a:txBody>
                    <a:bodyPr/>
                    <a:lstStyle/>
                    <a:p>
                      <a:r>
                        <a:rPr lang="en-US" sz="1000" b="1"/>
                        <a:t>27</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99672463"/>
                  </a:ext>
                </a:extLst>
              </a:tr>
              <a:tr h="591991">
                <a:tc>
                  <a:txBody>
                    <a:bodyPr/>
                    <a:lstStyle/>
                    <a:p>
                      <a:r>
                        <a:rPr lang="en-US" sz="1000" b="1"/>
                        <a:t>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66381403"/>
                  </a:ext>
                </a:extLst>
              </a:tr>
            </a:tbl>
          </a:graphicData>
        </a:graphic>
      </p:graphicFrame>
      <p:sp>
        <p:nvSpPr>
          <p:cNvPr id="6" name="Rectangle 5">
            <a:extLst>
              <a:ext uri="{FF2B5EF4-FFF2-40B4-BE49-F238E27FC236}">
                <a16:creationId xmlns:a16="http://schemas.microsoft.com/office/drawing/2014/main" id="{B748B7E6-B59A-4AC1-8412-8530B637A31E}"/>
              </a:ext>
            </a:extLst>
          </p:cNvPr>
          <p:cNvSpPr/>
          <p:nvPr/>
        </p:nvSpPr>
        <p:spPr>
          <a:xfrm>
            <a:off x="2067794" y="2459504"/>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deliveries</a:t>
            </a:r>
          </a:p>
        </p:txBody>
      </p:sp>
      <p:sp>
        <p:nvSpPr>
          <p:cNvPr id="7" name="Rectangle 6">
            <a:extLst>
              <a:ext uri="{FF2B5EF4-FFF2-40B4-BE49-F238E27FC236}">
                <a16:creationId xmlns:a16="http://schemas.microsoft.com/office/drawing/2014/main" id="{5E1225CB-EAB2-426E-AE15-46F9066F4F8C}"/>
              </a:ext>
            </a:extLst>
          </p:cNvPr>
          <p:cNvSpPr/>
          <p:nvPr/>
        </p:nvSpPr>
        <p:spPr>
          <a:xfrm>
            <a:off x="2067794" y="3049546"/>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Student deliveries</a:t>
            </a:r>
          </a:p>
        </p:txBody>
      </p:sp>
      <p:sp>
        <p:nvSpPr>
          <p:cNvPr id="8" name="Rectangle 7">
            <a:extLst>
              <a:ext uri="{FF2B5EF4-FFF2-40B4-BE49-F238E27FC236}">
                <a16:creationId xmlns:a16="http://schemas.microsoft.com/office/drawing/2014/main" id="{981E2005-7A20-4D55-AACE-F4133B77A2F9}"/>
              </a:ext>
            </a:extLst>
          </p:cNvPr>
          <p:cNvSpPr/>
          <p:nvPr/>
        </p:nvSpPr>
        <p:spPr>
          <a:xfrm>
            <a:off x="2067794" y="3639588"/>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deliveries</a:t>
            </a:r>
          </a:p>
        </p:txBody>
      </p:sp>
      <p:sp>
        <p:nvSpPr>
          <p:cNvPr id="10" name="Rectangle 9">
            <a:extLst>
              <a:ext uri="{FF2B5EF4-FFF2-40B4-BE49-F238E27FC236}">
                <a16:creationId xmlns:a16="http://schemas.microsoft.com/office/drawing/2014/main" id="{37C740D8-2FC4-4DCF-AD05-BC8499290883}"/>
              </a:ext>
            </a:extLst>
          </p:cNvPr>
          <p:cNvSpPr/>
          <p:nvPr/>
        </p:nvSpPr>
        <p:spPr>
          <a:xfrm>
            <a:off x="2067794" y="4819672"/>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No deliveries (Feb. break)</a:t>
            </a:r>
          </a:p>
        </p:txBody>
      </p:sp>
      <p:sp>
        <p:nvSpPr>
          <p:cNvPr id="11" name="Rectangle 10">
            <a:extLst>
              <a:ext uri="{FF2B5EF4-FFF2-40B4-BE49-F238E27FC236}">
                <a16:creationId xmlns:a16="http://schemas.microsoft.com/office/drawing/2014/main" id="{43F422B8-34A0-4B40-9C9B-E7BD1413CAF1}"/>
              </a:ext>
            </a:extLst>
          </p:cNvPr>
          <p:cNvSpPr/>
          <p:nvPr/>
        </p:nvSpPr>
        <p:spPr>
          <a:xfrm>
            <a:off x="2067794" y="5409714"/>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 student deliveries</a:t>
            </a:r>
          </a:p>
        </p:txBody>
      </p:sp>
      <p:sp>
        <p:nvSpPr>
          <p:cNvPr id="12" name="Rectangle 11">
            <a:extLst>
              <a:ext uri="{FF2B5EF4-FFF2-40B4-BE49-F238E27FC236}">
                <a16:creationId xmlns:a16="http://schemas.microsoft.com/office/drawing/2014/main" id="{312D0CA3-0DC6-4753-BCDB-D5BB62F41B14}"/>
              </a:ext>
            </a:extLst>
          </p:cNvPr>
          <p:cNvSpPr/>
          <p:nvPr/>
        </p:nvSpPr>
        <p:spPr>
          <a:xfrm>
            <a:off x="2067794" y="5999757"/>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No deliveries</a:t>
            </a:r>
          </a:p>
          <a:p>
            <a:r>
              <a:rPr lang="en-US" sz="1100" i="1">
                <a:solidFill>
                  <a:schemeClr val="tx1"/>
                </a:solidFill>
              </a:rPr>
              <a:t>All received previous week</a:t>
            </a:r>
          </a:p>
        </p:txBody>
      </p:sp>
      <p:sp>
        <p:nvSpPr>
          <p:cNvPr id="13" name="Rectangle 12">
            <a:extLst>
              <a:ext uri="{FF2B5EF4-FFF2-40B4-BE49-F238E27FC236}">
                <a16:creationId xmlns:a16="http://schemas.microsoft.com/office/drawing/2014/main" id="{BA918D81-EB1E-4C98-B138-E61CF32F8772}"/>
              </a:ext>
            </a:extLst>
          </p:cNvPr>
          <p:cNvSpPr/>
          <p:nvPr/>
        </p:nvSpPr>
        <p:spPr>
          <a:xfrm>
            <a:off x="454293" y="6460542"/>
            <a:ext cx="892092" cy="2324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January</a:t>
            </a:r>
          </a:p>
        </p:txBody>
      </p:sp>
      <p:sp>
        <p:nvSpPr>
          <p:cNvPr id="14" name="Rectangle 13">
            <a:extLst>
              <a:ext uri="{FF2B5EF4-FFF2-40B4-BE49-F238E27FC236}">
                <a16:creationId xmlns:a16="http://schemas.microsoft.com/office/drawing/2014/main" id="{A4845E2E-A835-4585-ACCB-8C8C557B189A}"/>
              </a:ext>
            </a:extLst>
          </p:cNvPr>
          <p:cNvSpPr/>
          <p:nvPr/>
        </p:nvSpPr>
        <p:spPr>
          <a:xfrm>
            <a:off x="1496662" y="6460541"/>
            <a:ext cx="892092" cy="2324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February</a:t>
            </a:r>
          </a:p>
        </p:txBody>
      </p:sp>
      <p:sp>
        <p:nvSpPr>
          <p:cNvPr id="15" name="Rectangle 14">
            <a:extLst>
              <a:ext uri="{FF2B5EF4-FFF2-40B4-BE49-F238E27FC236}">
                <a16:creationId xmlns:a16="http://schemas.microsoft.com/office/drawing/2014/main" id="{0AC8DA3A-C4F5-448D-AACB-CF18DE608595}"/>
              </a:ext>
            </a:extLst>
          </p:cNvPr>
          <p:cNvSpPr/>
          <p:nvPr/>
        </p:nvSpPr>
        <p:spPr>
          <a:xfrm>
            <a:off x="2539031" y="6460540"/>
            <a:ext cx="892092" cy="2324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March</a:t>
            </a:r>
          </a:p>
        </p:txBody>
      </p:sp>
      <p:sp>
        <p:nvSpPr>
          <p:cNvPr id="16" name="TextBox 15">
            <a:extLst>
              <a:ext uri="{FF2B5EF4-FFF2-40B4-BE49-F238E27FC236}">
                <a16:creationId xmlns:a16="http://schemas.microsoft.com/office/drawing/2014/main" id="{1B8481A2-16B1-4E8D-8AF9-D713A0B553EC}"/>
              </a:ext>
            </a:extLst>
          </p:cNvPr>
          <p:cNvSpPr txBox="1"/>
          <p:nvPr/>
        </p:nvSpPr>
        <p:spPr bwMode="auto">
          <a:xfrm>
            <a:off x="3581401" y="6417392"/>
            <a:ext cx="6757554" cy="275599"/>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200" b="1" kern="0">
                <a:solidFill>
                  <a:srgbClr val="000000"/>
                </a:solidFill>
                <a:latin typeface="Arial" panose="020B0604020202020204" pitchFamily="34" charset="0"/>
                <a:cs typeface="Arial" panose="020B0604020202020204" pitchFamily="34" charset="0"/>
              </a:rPr>
              <a:t>Note: </a:t>
            </a:r>
            <a:r>
              <a:rPr lang="en-US" sz="1200" kern="0">
                <a:solidFill>
                  <a:srgbClr val="000000"/>
                </a:solidFill>
                <a:latin typeface="Arial" panose="020B0604020202020204" pitchFamily="34" charset="0"/>
                <a:cs typeface="Arial" panose="020B0604020202020204" pitchFamily="34" charset="0"/>
              </a:rPr>
              <a:t>Staff will receive back-to-back deliveries during week of 2/6 and 2/13.</a:t>
            </a:r>
          </a:p>
        </p:txBody>
      </p:sp>
      <p:cxnSp>
        <p:nvCxnSpPr>
          <p:cNvPr id="18" name="Straight Arrow Connector 17" descr="Staff deliveries Jan. 24-27">
            <a:extLst>
              <a:ext uri="{FF2B5EF4-FFF2-40B4-BE49-F238E27FC236}">
                <a16:creationId xmlns:a16="http://schemas.microsoft.com/office/drawing/2014/main" id="{27E975BA-4F82-4D79-B813-63A093C6214F}"/>
              </a:ext>
            </a:extLst>
          </p:cNvPr>
          <p:cNvCxnSpPr>
            <a:cxnSpLocks/>
          </p:cNvCxnSpPr>
          <p:nvPr/>
        </p:nvCxnSpPr>
        <p:spPr>
          <a:xfrm>
            <a:off x="4187536" y="2535382"/>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descr="Student deliveries Jan. 31-Feb. 3">
            <a:extLst>
              <a:ext uri="{FF2B5EF4-FFF2-40B4-BE49-F238E27FC236}">
                <a16:creationId xmlns:a16="http://schemas.microsoft.com/office/drawing/2014/main" id="{806F622E-540B-4C5D-9539-675AB7112633}"/>
              </a:ext>
            </a:extLst>
          </p:cNvPr>
          <p:cNvCxnSpPr>
            <a:cxnSpLocks/>
          </p:cNvCxnSpPr>
          <p:nvPr/>
        </p:nvCxnSpPr>
        <p:spPr>
          <a:xfrm>
            <a:off x="4187536" y="3128241"/>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10473EB-9F9A-4863-BFA0-6D97F025E188}"/>
              </a:ext>
            </a:extLst>
          </p:cNvPr>
          <p:cNvSpPr txBox="1"/>
          <p:nvPr/>
        </p:nvSpPr>
        <p:spPr>
          <a:xfrm>
            <a:off x="5352615" y="2931704"/>
            <a:ext cx="1578119"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staff quantity (qty.) changes</a:t>
            </a:r>
          </a:p>
        </p:txBody>
      </p:sp>
      <p:cxnSp>
        <p:nvCxnSpPr>
          <p:cNvPr id="33" name="Straight Arrow Connector 32" descr="Staff deliveries Feb. 7-10">
            <a:extLst>
              <a:ext uri="{FF2B5EF4-FFF2-40B4-BE49-F238E27FC236}">
                <a16:creationId xmlns:a16="http://schemas.microsoft.com/office/drawing/2014/main" id="{93A1FAD4-BC68-41F3-9864-634EF49E56DC}"/>
              </a:ext>
            </a:extLst>
          </p:cNvPr>
          <p:cNvCxnSpPr>
            <a:cxnSpLocks/>
          </p:cNvCxnSpPr>
          <p:nvPr/>
        </p:nvCxnSpPr>
        <p:spPr>
          <a:xfrm>
            <a:off x="4187536" y="3721100"/>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descr="Staff and student deliveries Feb. 14-17">
            <a:extLst>
              <a:ext uri="{FF2B5EF4-FFF2-40B4-BE49-F238E27FC236}">
                <a16:creationId xmlns:a16="http://schemas.microsoft.com/office/drawing/2014/main" id="{27E0B09D-FAE2-47EE-8D72-C3F2FC5633FB}"/>
              </a:ext>
            </a:extLst>
          </p:cNvPr>
          <p:cNvCxnSpPr>
            <a:cxnSpLocks/>
          </p:cNvCxnSpPr>
          <p:nvPr/>
        </p:nvCxnSpPr>
        <p:spPr>
          <a:xfrm>
            <a:off x="5081155" y="4313959"/>
            <a:ext cx="297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Staff and student deliveries Feb. 28-March 3">
            <a:extLst>
              <a:ext uri="{FF2B5EF4-FFF2-40B4-BE49-F238E27FC236}">
                <a16:creationId xmlns:a16="http://schemas.microsoft.com/office/drawing/2014/main" id="{225E792F-3B73-43C5-93D3-3FEFB7BD3F62}"/>
              </a:ext>
            </a:extLst>
          </p:cNvPr>
          <p:cNvCxnSpPr>
            <a:cxnSpLocks/>
          </p:cNvCxnSpPr>
          <p:nvPr/>
        </p:nvCxnSpPr>
        <p:spPr>
          <a:xfrm>
            <a:off x="5081155" y="5499677"/>
            <a:ext cx="297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849D6A6-A110-4A45-BA31-B55643F5A0E3}"/>
              </a:ext>
            </a:extLst>
          </p:cNvPr>
          <p:cNvSpPr/>
          <p:nvPr/>
        </p:nvSpPr>
        <p:spPr>
          <a:xfrm>
            <a:off x="2067794" y="4229630"/>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 student deliveries</a:t>
            </a:r>
          </a:p>
        </p:txBody>
      </p:sp>
      <p:sp>
        <p:nvSpPr>
          <p:cNvPr id="30" name="TextBox 29">
            <a:extLst>
              <a:ext uri="{FF2B5EF4-FFF2-40B4-BE49-F238E27FC236}">
                <a16:creationId xmlns:a16="http://schemas.microsoft.com/office/drawing/2014/main" id="{91E06E2E-E765-453B-B9B4-0B74E7721EF4}"/>
              </a:ext>
            </a:extLst>
          </p:cNvPr>
          <p:cNvSpPr txBox="1"/>
          <p:nvPr/>
        </p:nvSpPr>
        <p:spPr>
          <a:xfrm>
            <a:off x="5352616" y="3541303"/>
            <a:ext cx="1578118"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student quantity (qty.) changes</a:t>
            </a:r>
          </a:p>
        </p:txBody>
      </p:sp>
      <p:sp>
        <p:nvSpPr>
          <p:cNvPr id="31" name="TextBox 30">
            <a:extLst>
              <a:ext uri="{FF2B5EF4-FFF2-40B4-BE49-F238E27FC236}">
                <a16:creationId xmlns:a16="http://schemas.microsoft.com/office/drawing/2014/main" id="{E06DB1A8-3D13-409A-BA12-CFF91E872EB3}"/>
              </a:ext>
            </a:extLst>
          </p:cNvPr>
          <p:cNvSpPr txBox="1"/>
          <p:nvPr/>
        </p:nvSpPr>
        <p:spPr>
          <a:xfrm>
            <a:off x="5352616" y="4728862"/>
            <a:ext cx="1578120"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staff +student qty. changes</a:t>
            </a:r>
          </a:p>
        </p:txBody>
      </p:sp>
      <p:sp>
        <p:nvSpPr>
          <p:cNvPr id="32" name="TextBox 31">
            <a:extLst>
              <a:ext uri="{FF2B5EF4-FFF2-40B4-BE49-F238E27FC236}">
                <a16:creationId xmlns:a16="http://schemas.microsoft.com/office/drawing/2014/main" id="{B0980718-890A-415E-B0D9-0281269E70A2}"/>
              </a:ext>
            </a:extLst>
          </p:cNvPr>
          <p:cNvSpPr txBox="1"/>
          <p:nvPr/>
        </p:nvSpPr>
        <p:spPr>
          <a:xfrm>
            <a:off x="5352615" y="5921166"/>
            <a:ext cx="1627977" cy="400110"/>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staff +student qty. changes</a:t>
            </a:r>
          </a:p>
        </p:txBody>
      </p:sp>
    </p:spTree>
    <p:extLst>
      <p:ext uri="{BB962C8B-B14F-4D97-AF65-F5344CB8AC3E}">
        <p14:creationId xmlns:p14="http://schemas.microsoft.com/office/powerpoint/2010/main" val="782022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5DBC-D350-4D9B-A81B-71AB8CD61CDE}"/>
              </a:ext>
            </a:extLst>
          </p:cNvPr>
          <p:cNvSpPr>
            <a:spLocks noGrp="1"/>
          </p:cNvSpPr>
          <p:nvPr>
            <p:ph type="title"/>
          </p:nvPr>
        </p:nvSpPr>
        <p:spPr/>
        <p:txBody>
          <a:bodyPr/>
          <a:lstStyle/>
          <a:p>
            <a:r>
              <a:rPr lang="en-US" dirty="0"/>
              <a:t>Opt-in Process (continued)</a:t>
            </a:r>
          </a:p>
        </p:txBody>
      </p:sp>
      <p:sp>
        <p:nvSpPr>
          <p:cNvPr id="3" name="Content Placeholder 2">
            <a:extLst>
              <a:ext uri="{FF2B5EF4-FFF2-40B4-BE49-F238E27FC236}">
                <a16:creationId xmlns:a16="http://schemas.microsoft.com/office/drawing/2014/main" id="{D828ED4A-6012-45AF-A8AB-7D4D2D65D291}"/>
              </a:ext>
            </a:extLst>
          </p:cNvPr>
          <p:cNvSpPr>
            <a:spLocks noGrp="1"/>
          </p:cNvSpPr>
          <p:nvPr>
            <p:ph idx="1"/>
          </p:nvPr>
        </p:nvSpPr>
        <p:spPr/>
        <p:txBody>
          <a:bodyPr/>
          <a:lstStyle/>
          <a:p>
            <a:r>
              <a:rPr lang="en-US" sz="2800"/>
              <a:t>Can districts do an </a:t>
            </a:r>
            <a:r>
              <a:rPr lang="en-US" sz="2800" b="1"/>
              <a:t>opt-out form instead of an opt-in form</a:t>
            </a:r>
            <a:r>
              <a:rPr lang="en-US" sz="2800"/>
              <a:t>? </a:t>
            </a:r>
          </a:p>
          <a:p>
            <a:pPr lvl="1"/>
            <a:r>
              <a:rPr lang="en-US" sz="2400"/>
              <a:t>No. All parents/caregivers and staff </a:t>
            </a:r>
            <a:r>
              <a:rPr lang="en-US" sz="2400" b="1"/>
              <a:t>must voluntarily opt-in to the program to receive tests.</a:t>
            </a:r>
            <a:endParaRPr lang="en-US"/>
          </a:p>
          <a:p>
            <a:r>
              <a:rPr lang="en-US" sz="2800"/>
              <a:t>Can we </a:t>
            </a:r>
            <a:r>
              <a:rPr lang="en-US" sz="2800" b="1"/>
              <a:t>require students/staff to participate in pooled or symptomatic testing </a:t>
            </a:r>
            <a:r>
              <a:rPr lang="en-US" sz="2800"/>
              <a:t>in order to receive the at home tests?</a:t>
            </a:r>
          </a:p>
          <a:p>
            <a:pPr lvl="1"/>
            <a:r>
              <a:rPr lang="en-US"/>
              <a:t>Access to at-home antigen tests </a:t>
            </a:r>
            <a:r>
              <a:rPr lang="en-US" b="1"/>
              <a:t>may not be contingent on participation in another component of the K-12 testing program </a:t>
            </a:r>
            <a:r>
              <a:rPr lang="en-US"/>
              <a:t>(e.g., pooled testing).</a:t>
            </a:r>
          </a:p>
          <a:p>
            <a:r>
              <a:rPr lang="en-US" sz="2800"/>
              <a:t>Can we opt-in to at-home antigen testing for </a:t>
            </a:r>
            <a:r>
              <a:rPr lang="en-US" sz="2800" b="1"/>
              <a:t>staff but not students</a:t>
            </a:r>
            <a:r>
              <a:rPr lang="en-US" sz="2800"/>
              <a:t>?</a:t>
            </a:r>
          </a:p>
          <a:p>
            <a:pPr lvl="1"/>
            <a:r>
              <a:rPr lang="en-US" sz="2400"/>
              <a:t>No. Districts </a:t>
            </a:r>
            <a:r>
              <a:rPr lang="en-US" sz="2400" dirty="0"/>
              <a:t>and schools </a:t>
            </a:r>
            <a:r>
              <a:rPr lang="en-US" sz="2400"/>
              <a:t>must choose to either participate in the updated program or the original program. </a:t>
            </a:r>
            <a:r>
              <a:rPr lang="en-US" sz="2400" b="1"/>
              <a:t>These two options may not be combined.</a:t>
            </a:r>
          </a:p>
        </p:txBody>
      </p:sp>
      <p:sp>
        <p:nvSpPr>
          <p:cNvPr id="4" name="Slide Number Placeholder 3">
            <a:extLst>
              <a:ext uri="{FF2B5EF4-FFF2-40B4-BE49-F238E27FC236}">
                <a16:creationId xmlns:a16="http://schemas.microsoft.com/office/drawing/2014/main" id="{41909C3C-B560-4627-B450-5E6C7EE9F0C2}"/>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425910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69EA1-58B4-4443-886E-6075610B84B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
        <p:nvSpPr>
          <p:cNvPr id="8" name="Content Placeholder 7">
            <a:extLst>
              <a:ext uri="{FF2B5EF4-FFF2-40B4-BE49-F238E27FC236}">
                <a16:creationId xmlns:a16="http://schemas.microsoft.com/office/drawing/2014/main" id="{AFC8D810-9E23-48E7-AB20-A1927ACE830B}"/>
              </a:ext>
            </a:extLst>
          </p:cNvPr>
          <p:cNvSpPr>
            <a:spLocks noGrp="1"/>
          </p:cNvSpPr>
          <p:nvPr>
            <p:ph idx="13"/>
          </p:nvPr>
        </p:nvSpPr>
        <p:spPr>
          <a:xfrm>
            <a:off x="4153713" y="2341808"/>
            <a:ext cx="3241625" cy="3799267"/>
          </a:xfrm>
        </p:spPr>
        <p:txBody>
          <a:bodyPr/>
          <a:lstStyle/>
          <a:p>
            <a:r>
              <a:rPr lang="en-US" sz="2000" b="1"/>
              <a:t>Ross Wilson, </a:t>
            </a:r>
            <a:r>
              <a:rPr lang="en-US" sz="2000" i="1"/>
              <a:t>Executive Director</a:t>
            </a:r>
            <a:endParaRPr lang="en-US" sz="2000"/>
          </a:p>
          <a:p>
            <a:r>
              <a:rPr lang="en-US" sz="2000" b="1"/>
              <a:t>Eliza Novick, </a:t>
            </a:r>
            <a:r>
              <a:rPr lang="en-US" sz="2000" i="1"/>
              <a:t>Project Manager</a:t>
            </a:r>
          </a:p>
          <a:p>
            <a:r>
              <a:rPr lang="en-US" sz="2000" b="1"/>
              <a:t>Marisa Meldonian, </a:t>
            </a:r>
            <a:r>
              <a:rPr lang="en-US" sz="2000" i="1"/>
              <a:t>Associate Director</a:t>
            </a:r>
          </a:p>
          <a:p>
            <a:r>
              <a:rPr lang="en-US" sz="2000" b="1"/>
              <a:t>Lizzie Gordon, </a:t>
            </a:r>
            <a:r>
              <a:rPr lang="en-US" sz="2000" i="1"/>
              <a:t>Project Associate</a:t>
            </a:r>
            <a:endParaRPr lang="en-US" sz="2000" b="1"/>
          </a:p>
          <a:p>
            <a:endParaRPr lang="en-US" sz="2000" b="1"/>
          </a:p>
        </p:txBody>
      </p:sp>
      <p:sp>
        <p:nvSpPr>
          <p:cNvPr id="7" name="Text Placeholder 6">
            <a:extLst>
              <a:ext uri="{FF2B5EF4-FFF2-40B4-BE49-F238E27FC236}">
                <a16:creationId xmlns:a16="http://schemas.microsoft.com/office/drawing/2014/main" id="{35CC4292-3CA3-4037-A609-C6A3385B82BF}"/>
              </a:ext>
            </a:extLst>
          </p:cNvPr>
          <p:cNvSpPr>
            <a:spLocks noGrp="1"/>
          </p:cNvSpPr>
          <p:nvPr>
            <p:ph type="body" idx="1"/>
          </p:nvPr>
        </p:nvSpPr>
        <p:spPr>
          <a:xfrm>
            <a:off x="435430" y="1336504"/>
            <a:ext cx="3241626" cy="930041"/>
          </a:xfrm>
          <a:solidFill>
            <a:srgbClr val="D6791C"/>
          </a:solidFill>
        </p:spPr>
        <p:txBody>
          <a:bodyPr/>
          <a:lstStyle/>
          <a:p>
            <a:pPr algn="ctr"/>
            <a:r>
              <a:rPr lang="en-US" sz="2000"/>
              <a:t>Department of Elementary and Secondary Education</a:t>
            </a:r>
          </a:p>
        </p:txBody>
      </p:sp>
      <p:sp>
        <p:nvSpPr>
          <p:cNvPr id="9" name="Text Placeholder 8">
            <a:extLst>
              <a:ext uri="{FF2B5EF4-FFF2-40B4-BE49-F238E27FC236}">
                <a16:creationId xmlns:a16="http://schemas.microsoft.com/office/drawing/2014/main" id="{D9AB8DE8-621D-4AE2-9CCE-C8994C1D629D}"/>
              </a:ext>
            </a:extLst>
          </p:cNvPr>
          <p:cNvSpPr>
            <a:spLocks noGrp="1"/>
          </p:cNvSpPr>
          <p:nvPr>
            <p:ph type="body" idx="15"/>
          </p:nvPr>
        </p:nvSpPr>
        <p:spPr>
          <a:xfrm>
            <a:off x="4153712" y="1336505"/>
            <a:ext cx="3241626" cy="930040"/>
          </a:xfrm>
          <a:solidFill>
            <a:srgbClr val="D6791C"/>
          </a:solidFill>
        </p:spPr>
        <p:txBody>
          <a:bodyPr/>
          <a:lstStyle/>
          <a:p>
            <a:pPr algn="ctr"/>
            <a:r>
              <a:rPr lang="en-US" sz="2000">
                <a:latin typeface="Segoe UI Semibold"/>
                <a:cs typeface="Segoe UI Semibold"/>
              </a:rPr>
              <a:t>Shah Foundation</a:t>
            </a:r>
            <a:endParaRPr lang="en-US" sz="2000"/>
          </a:p>
        </p:txBody>
      </p:sp>
      <p:sp>
        <p:nvSpPr>
          <p:cNvPr id="2" name="Title 1">
            <a:extLst>
              <a:ext uri="{FF2B5EF4-FFF2-40B4-BE49-F238E27FC236}">
                <a16:creationId xmlns:a16="http://schemas.microsoft.com/office/drawing/2014/main" id="{583E9537-4F6A-46DB-AD72-657BE96D43DC}"/>
              </a:ext>
            </a:extLst>
          </p:cNvPr>
          <p:cNvSpPr>
            <a:spLocks noGrp="1"/>
          </p:cNvSpPr>
          <p:nvPr>
            <p:ph type="title"/>
          </p:nvPr>
        </p:nvSpPr>
        <p:spPr/>
        <p:txBody>
          <a:bodyPr/>
          <a:lstStyle/>
          <a:p>
            <a:r>
              <a:rPr lang="en-US" sz="3600">
                <a:latin typeface="+mj-lt"/>
                <a:cs typeface="Arial"/>
              </a:rPr>
              <a:t>Today’s Presentation</a:t>
            </a:r>
            <a:endParaRPr lang="en-US" sz="3600">
              <a:latin typeface="+mj-lt"/>
              <a:cs typeface="Arial" panose="020B0604020202020204" pitchFamily="34" charset="0"/>
            </a:endParaRPr>
          </a:p>
        </p:txBody>
      </p:sp>
      <p:sp>
        <p:nvSpPr>
          <p:cNvPr id="11" name="Content Placeholder 7">
            <a:extLst>
              <a:ext uri="{FF2B5EF4-FFF2-40B4-BE49-F238E27FC236}">
                <a16:creationId xmlns:a16="http://schemas.microsoft.com/office/drawing/2014/main" id="{AFC8D810-9E23-48E7-AB20-A1927ACE830B}"/>
              </a:ext>
            </a:extLst>
          </p:cNvPr>
          <p:cNvSpPr txBox="1">
            <a:spLocks/>
          </p:cNvSpPr>
          <p:nvPr/>
        </p:nvSpPr>
        <p:spPr>
          <a:xfrm>
            <a:off x="435430" y="2341808"/>
            <a:ext cx="3309720"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Russell Johnston, </a:t>
            </a:r>
            <a:r>
              <a:rPr lang="en-US" sz="2000" i="1"/>
              <a:t>Deputy Commissioner</a:t>
            </a:r>
            <a:endParaRPr lang="en-US" sz="2000" b="1" i="1"/>
          </a:p>
          <a:p>
            <a:r>
              <a:rPr lang="en-US" sz="2000" b="1"/>
              <a:t>Lauren Woo, </a:t>
            </a:r>
            <a:r>
              <a:rPr lang="en-US" sz="2000" i="1"/>
              <a:t>Strategic Transformation Director</a:t>
            </a:r>
            <a:endParaRPr lang="en-US" sz="2000" b="1" i="1"/>
          </a:p>
        </p:txBody>
      </p:sp>
      <p:sp>
        <p:nvSpPr>
          <p:cNvPr id="12" name="Content Placeholder 7">
            <a:extLst>
              <a:ext uri="{FF2B5EF4-FFF2-40B4-BE49-F238E27FC236}">
                <a16:creationId xmlns:a16="http://schemas.microsoft.com/office/drawing/2014/main" id="{BB5999E9-A828-49C9-907F-0EA7159F9A74}"/>
              </a:ext>
            </a:extLst>
          </p:cNvPr>
          <p:cNvSpPr txBox="1">
            <a:spLocks/>
          </p:cNvSpPr>
          <p:nvPr/>
        </p:nvSpPr>
        <p:spPr>
          <a:xfrm>
            <a:off x="7871996" y="2341808"/>
            <a:ext cx="3241625"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Jeremiah Hay, </a:t>
            </a:r>
            <a:r>
              <a:rPr lang="en-US" sz="2000" i="1"/>
              <a:t>Deputy Chief of Staff, EOHHS</a:t>
            </a:r>
          </a:p>
          <a:p>
            <a:r>
              <a:rPr lang="en-US" sz="2000" b="1"/>
              <a:t>Sean Burpoe</a:t>
            </a:r>
            <a:r>
              <a:rPr lang="en-US" sz="2000"/>
              <a:t>, </a:t>
            </a:r>
            <a:r>
              <a:rPr lang="en-US" sz="2000" i="1"/>
              <a:t>Strategy</a:t>
            </a:r>
            <a:r>
              <a:rPr lang="en-US" sz="2000"/>
              <a:t> </a:t>
            </a:r>
            <a:r>
              <a:rPr lang="en-US" sz="2000" i="1"/>
              <a:t>Manager, EOHHS</a:t>
            </a:r>
          </a:p>
          <a:p>
            <a:pPr marL="0" indent="0">
              <a:buNone/>
            </a:pPr>
            <a:endParaRPr lang="en-US" sz="2000" i="1"/>
          </a:p>
        </p:txBody>
      </p:sp>
      <p:sp>
        <p:nvSpPr>
          <p:cNvPr id="13" name="Text Placeholder 8">
            <a:extLst>
              <a:ext uri="{FF2B5EF4-FFF2-40B4-BE49-F238E27FC236}">
                <a16:creationId xmlns:a16="http://schemas.microsoft.com/office/drawing/2014/main" id="{F60C4F73-E6AA-4767-8E39-1DB9EBEB6A15}"/>
              </a:ext>
            </a:extLst>
          </p:cNvPr>
          <p:cNvSpPr txBox="1">
            <a:spLocks/>
          </p:cNvSpPr>
          <p:nvPr/>
        </p:nvSpPr>
        <p:spPr>
          <a:xfrm>
            <a:off x="7871994" y="1336505"/>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latin typeface="Segoe UI Semibold"/>
                <a:cs typeface="Segoe UI Semibold"/>
              </a:rPr>
              <a:t>Executive Office of Health and Human Services</a:t>
            </a:r>
            <a:endParaRPr lang="en-US" sz="2000"/>
          </a:p>
        </p:txBody>
      </p:sp>
    </p:spTree>
    <p:extLst>
      <p:ext uri="{BB962C8B-B14F-4D97-AF65-F5344CB8AC3E}">
        <p14:creationId xmlns:p14="http://schemas.microsoft.com/office/powerpoint/2010/main" val="207227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5DBC-D350-4D9B-A81B-71AB8CD61CDE}"/>
              </a:ext>
            </a:extLst>
          </p:cNvPr>
          <p:cNvSpPr>
            <a:spLocks noGrp="1"/>
          </p:cNvSpPr>
          <p:nvPr>
            <p:ph type="title"/>
          </p:nvPr>
        </p:nvSpPr>
        <p:spPr/>
        <p:txBody>
          <a:bodyPr/>
          <a:lstStyle/>
          <a:p>
            <a:r>
              <a:rPr lang="en-US"/>
              <a:t>Managing </a:t>
            </a:r>
            <a:r>
              <a:rPr lang="en-US" err="1"/>
              <a:t>iHealth</a:t>
            </a:r>
            <a:r>
              <a:rPr lang="en-US"/>
              <a:t> </a:t>
            </a:r>
            <a:r>
              <a:rPr lang="en-US" dirty="0"/>
              <a:t>Inventory</a:t>
            </a:r>
            <a:endParaRPr lang="en-US"/>
          </a:p>
        </p:txBody>
      </p:sp>
      <p:sp>
        <p:nvSpPr>
          <p:cNvPr id="3" name="Content Placeholder 2">
            <a:extLst>
              <a:ext uri="{FF2B5EF4-FFF2-40B4-BE49-F238E27FC236}">
                <a16:creationId xmlns:a16="http://schemas.microsoft.com/office/drawing/2014/main" id="{D828ED4A-6012-45AF-A8AB-7D4D2D65D291}"/>
              </a:ext>
            </a:extLst>
          </p:cNvPr>
          <p:cNvSpPr>
            <a:spLocks noGrp="1"/>
          </p:cNvSpPr>
          <p:nvPr>
            <p:ph idx="1"/>
          </p:nvPr>
        </p:nvSpPr>
        <p:spPr/>
        <p:txBody>
          <a:bodyPr vert="horz" lIns="91440" tIns="45720" rIns="91440" bIns="45720" rtlCol="0" anchor="t">
            <a:noAutofit/>
          </a:bodyPr>
          <a:lstStyle/>
          <a:p>
            <a:r>
              <a:rPr lang="en-US">
                <a:latin typeface="Segoe UI"/>
                <a:cs typeface="Segoe UI"/>
              </a:rPr>
              <a:t>Where will tests be delivered?</a:t>
            </a:r>
          </a:p>
          <a:p>
            <a:pPr lvl="1"/>
            <a:r>
              <a:rPr lang="en-US">
                <a:latin typeface="Segoe UI"/>
                <a:cs typeface="Segoe UI"/>
              </a:rPr>
              <a:t>Tests will be delivered to a single location within the district. The district/school may update this address and delivery point of contact in the </a:t>
            </a:r>
            <a:r>
              <a:rPr lang="en-US">
                <a:latin typeface="Segoe UI"/>
                <a:cs typeface="Segoe UI"/>
                <a:hlinkClick r:id="rId3"/>
              </a:rPr>
              <a:t>Supply Hub section</a:t>
            </a:r>
            <a:r>
              <a:rPr lang="en-US">
                <a:latin typeface="Segoe UI"/>
                <a:cs typeface="Segoe UI"/>
              </a:rPr>
              <a:t> of the CIC Health portal.</a:t>
            </a:r>
          </a:p>
          <a:p>
            <a:pPr lvl="2"/>
            <a:r>
              <a:rPr lang="en-US">
                <a:latin typeface="Segoe UI"/>
                <a:cs typeface="Segoe UI"/>
              </a:rPr>
              <a:t>Districts should verify the “current supply hub address” and request a “supply hub change request” to enter a </a:t>
            </a:r>
            <a:r>
              <a:rPr lang="en-US" u="sng">
                <a:latin typeface="Segoe UI"/>
                <a:cs typeface="Segoe UI"/>
              </a:rPr>
              <a:t>new</a:t>
            </a:r>
            <a:r>
              <a:rPr lang="en-US">
                <a:latin typeface="Segoe UI"/>
                <a:cs typeface="Segoe UI"/>
              </a:rPr>
              <a:t> location.</a:t>
            </a:r>
          </a:p>
        </p:txBody>
      </p:sp>
      <p:sp>
        <p:nvSpPr>
          <p:cNvPr id="4" name="Slide Number Placeholder 3">
            <a:extLst>
              <a:ext uri="{FF2B5EF4-FFF2-40B4-BE49-F238E27FC236}">
                <a16:creationId xmlns:a16="http://schemas.microsoft.com/office/drawing/2014/main" id="{41909C3C-B560-4627-B450-5E6C7EE9F0C2}"/>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51627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5DBC-D350-4D9B-A81B-71AB8CD61CDE}"/>
              </a:ext>
            </a:extLst>
          </p:cNvPr>
          <p:cNvSpPr>
            <a:spLocks noGrp="1"/>
          </p:cNvSpPr>
          <p:nvPr>
            <p:ph type="title"/>
          </p:nvPr>
        </p:nvSpPr>
        <p:spPr/>
        <p:txBody>
          <a:bodyPr/>
          <a:lstStyle/>
          <a:p>
            <a:r>
              <a:rPr lang="en-US" dirty="0"/>
              <a:t>Managing </a:t>
            </a:r>
            <a:r>
              <a:rPr lang="en-US" dirty="0" err="1"/>
              <a:t>iHealth</a:t>
            </a:r>
            <a:r>
              <a:rPr lang="en-US" dirty="0"/>
              <a:t> Inventory (continued)</a:t>
            </a:r>
          </a:p>
        </p:txBody>
      </p:sp>
      <p:sp>
        <p:nvSpPr>
          <p:cNvPr id="3" name="Content Placeholder 2">
            <a:extLst>
              <a:ext uri="{FF2B5EF4-FFF2-40B4-BE49-F238E27FC236}">
                <a16:creationId xmlns:a16="http://schemas.microsoft.com/office/drawing/2014/main" id="{D828ED4A-6012-45AF-A8AB-7D4D2D65D291}"/>
              </a:ext>
            </a:extLst>
          </p:cNvPr>
          <p:cNvSpPr>
            <a:spLocks noGrp="1"/>
          </p:cNvSpPr>
          <p:nvPr>
            <p:ph idx="1"/>
          </p:nvPr>
        </p:nvSpPr>
        <p:spPr/>
        <p:txBody>
          <a:bodyPr/>
          <a:lstStyle/>
          <a:p>
            <a:r>
              <a:rPr lang="en-US" dirty="0"/>
              <a:t>How many tests will students have access to over a two-week period? What if a student uses both tests within a week – can they request a second one within a two-week period?</a:t>
            </a:r>
          </a:p>
          <a:p>
            <a:pPr lvl="1"/>
            <a:r>
              <a:rPr lang="en-US" b="1" dirty="0"/>
              <a:t>Each </a:t>
            </a:r>
            <a:r>
              <a:rPr lang="en-US" b="1" dirty="0" err="1"/>
              <a:t>iHealth</a:t>
            </a:r>
            <a:r>
              <a:rPr lang="en-US" b="1" dirty="0"/>
              <a:t> kit comes with two tests. </a:t>
            </a:r>
            <a:r>
              <a:rPr lang="en-US" dirty="0"/>
              <a:t>One test should be used each week, and an individual may only receive one kit during a two-week period. </a:t>
            </a:r>
          </a:p>
          <a:p>
            <a:pPr lvl="1"/>
            <a:r>
              <a:rPr lang="en-US" dirty="0"/>
              <a:t>Each district is responsible for managing its own inventory. DESE will approve requests for additional supply outside of the normal delivery cadence </a:t>
            </a:r>
            <a:r>
              <a:rPr lang="en-US" b="1" i="1" dirty="0"/>
              <a:t>only in extremely limited circumstances. </a:t>
            </a:r>
          </a:p>
        </p:txBody>
      </p:sp>
      <p:sp>
        <p:nvSpPr>
          <p:cNvPr id="4" name="Slide Number Placeholder 3">
            <a:extLst>
              <a:ext uri="{FF2B5EF4-FFF2-40B4-BE49-F238E27FC236}">
                <a16:creationId xmlns:a16="http://schemas.microsoft.com/office/drawing/2014/main" id="{41909C3C-B560-4627-B450-5E6C7EE9F0C2}"/>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4137942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1C79-9680-4C55-B1DF-31E2B1FB0586}"/>
              </a:ext>
            </a:extLst>
          </p:cNvPr>
          <p:cNvSpPr>
            <a:spLocks noGrp="1"/>
          </p:cNvSpPr>
          <p:nvPr>
            <p:ph type="title"/>
          </p:nvPr>
        </p:nvSpPr>
        <p:spPr/>
        <p:txBody>
          <a:bodyPr/>
          <a:lstStyle/>
          <a:p>
            <a:r>
              <a:rPr lang="en-US" dirty="0" err="1"/>
              <a:t>iHealth</a:t>
            </a:r>
            <a:r>
              <a:rPr lang="en-US" dirty="0"/>
              <a:t> Tests: Temperature Sensitivity</a:t>
            </a:r>
          </a:p>
        </p:txBody>
      </p:sp>
      <p:sp>
        <p:nvSpPr>
          <p:cNvPr id="3" name="Content Placeholder 2">
            <a:extLst>
              <a:ext uri="{FF2B5EF4-FFF2-40B4-BE49-F238E27FC236}">
                <a16:creationId xmlns:a16="http://schemas.microsoft.com/office/drawing/2014/main" id="{3EC66085-4E0E-479D-B99F-C2097E1040DD}"/>
              </a:ext>
            </a:extLst>
          </p:cNvPr>
          <p:cNvSpPr>
            <a:spLocks noGrp="1"/>
          </p:cNvSpPr>
          <p:nvPr>
            <p:ph idx="1"/>
          </p:nvPr>
        </p:nvSpPr>
        <p:spPr/>
        <p:txBody>
          <a:bodyPr/>
          <a:lstStyle/>
          <a:p>
            <a:r>
              <a:rPr lang="en-US">
                <a:latin typeface="+mn-lt"/>
              </a:rPr>
              <a:t>Are the </a:t>
            </a:r>
            <a:r>
              <a:rPr lang="en-US" err="1">
                <a:latin typeface="+mn-lt"/>
              </a:rPr>
              <a:t>iHealth</a:t>
            </a:r>
            <a:r>
              <a:rPr lang="en-US">
                <a:latin typeface="+mn-lt"/>
              </a:rPr>
              <a:t> tests temperature sensitive as the BinaxNOW tests are?	</a:t>
            </a:r>
          </a:p>
          <a:p>
            <a:pPr lvl="1"/>
            <a:r>
              <a:rPr lang="en-US">
                <a:effectLst/>
                <a:latin typeface="+mn-lt"/>
                <a:ea typeface="Calibri" panose="020F0502020204030204" pitchFamily="34" charset="0"/>
                <a:cs typeface="Times New Roman" panose="02020603050405020304" pitchFamily="18" charset="0"/>
              </a:rPr>
              <a:t>Per the </a:t>
            </a:r>
            <a:r>
              <a:rPr lang="en-US" err="1">
                <a:effectLst/>
                <a:latin typeface="+mn-lt"/>
                <a:ea typeface="Calibri" panose="020F0502020204030204" pitchFamily="34" charset="0"/>
                <a:cs typeface="Times New Roman" panose="02020603050405020304" pitchFamily="18" charset="0"/>
              </a:rPr>
              <a:t>iHealth</a:t>
            </a:r>
            <a:r>
              <a:rPr lang="en-US">
                <a:effectLst/>
                <a:latin typeface="+mn-lt"/>
                <a:ea typeface="Calibri" panose="020F0502020204030204" pitchFamily="34" charset="0"/>
                <a:cs typeface="Times New Roman" panose="02020603050405020304" pitchFamily="18" charset="0"/>
              </a:rPr>
              <a:t> EUA, </a:t>
            </a:r>
            <a:r>
              <a:rPr lang="en-US" b="1" err="1">
                <a:effectLst/>
                <a:latin typeface="+mn-lt"/>
                <a:ea typeface="Calibri" panose="020F0502020204030204" pitchFamily="34" charset="0"/>
                <a:cs typeface="Times New Roman" panose="02020603050405020304" pitchFamily="18" charset="0"/>
              </a:rPr>
              <a:t>iHealth</a:t>
            </a:r>
            <a:r>
              <a:rPr lang="en-US" b="1">
                <a:effectLst/>
                <a:latin typeface="+mn-lt"/>
                <a:ea typeface="Calibri" panose="020F0502020204030204" pitchFamily="34" charset="0"/>
                <a:cs typeface="Times New Roman" panose="02020603050405020304" pitchFamily="18" charset="0"/>
              </a:rPr>
              <a:t> tests should be stored between 36 and 86 degrees Fahrenheit</a:t>
            </a:r>
            <a:r>
              <a:rPr lang="en-US">
                <a:effectLst/>
                <a:latin typeface="+mn-lt"/>
                <a:ea typeface="Calibri" panose="020F0502020204030204" pitchFamily="34" charset="0"/>
                <a:cs typeface="Times New Roman" panose="02020603050405020304" pitchFamily="18" charset="0"/>
              </a:rPr>
              <a:t>. </a:t>
            </a:r>
          </a:p>
          <a:p>
            <a:pPr lvl="1"/>
            <a:r>
              <a:rPr lang="en-US">
                <a:latin typeface="+mn-lt"/>
                <a:ea typeface="Calibri" panose="020F0502020204030204" pitchFamily="34" charset="0"/>
                <a:cs typeface="Times New Roman" panose="02020603050405020304" pitchFamily="18" charset="0"/>
              </a:rPr>
              <a:t>Ensure a</a:t>
            </a:r>
            <a:r>
              <a:rPr lang="en-US">
                <a:effectLst/>
                <a:latin typeface="+mn-lt"/>
                <a:ea typeface="Calibri" panose="020F0502020204030204" pitchFamily="34" charset="0"/>
                <a:cs typeface="Times New Roman" panose="02020603050405020304" pitchFamily="18" charset="0"/>
              </a:rPr>
              <a:t>ll test components are at room temperature (between 65 and 86 degrees Fahrenheit) before use.</a:t>
            </a:r>
          </a:p>
          <a:p>
            <a:pPr lvl="1"/>
            <a:endParaRPr lang="en-US">
              <a:latin typeface="+mn-lt"/>
            </a:endParaRPr>
          </a:p>
          <a:p>
            <a:endParaRPr lang="en-US">
              <a:latin typeface="+mn-lt"/>
            </a:endParaRPr>
          </a:p>
          <a:p>
            <a:endParaRPr lang="en-US">
              <a:latin typeface="+mn-lt"/>
            </a:endParaRPr>
          </a:p>
        </p:txBody>
      </p:sp>
      <p:sp>
        <p:nvSpPr>
          <p:cNvPr id="4" name="Slide Number Placeholder 3">
            <a:extLst>
              <a:ext uri="{FF2B5EF4-FFF2-40B4-BE49-F238E27FC236}">
                <a16:creationId xmlns:a16="http://schemas.microsoft.com/office/drawing/2014/main" id="{E308D6BB-5495-4A3A-9D2E-93D5648B10F0}"/>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411850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8DE3-95DE-4E74-9B59-B8009AE3C081}"/>
              </a:ext>
            </a:extLst>
          </p:cNvPr>
          <p:cNvSpPr>
            <a:spLocks noGrp="1"/>
          </p:cNvSpPr>
          <p:nvPr>
            <p:ph type="title"/>
          </p:nvPr>
        </p:nvSpPr>
        <p:spPr/>
        <p:txBody>
          <a:bodyPr/>
          <a:lstStyle/>
          <a:p>
            <a:r>
              <a:rPr lang="en-US" dirty="0"/>
              <a:t>Delivery schedule through 3/6  </a:t>
            </a:r>
          </a:p>
        </p:txBody>
      </p:sp>
      <p:sp>
        <p:nvSpPr>
          <p:cNvPr id="3" name="Content Placeholder 2">
            <a:extLst>
              <a:ext uri="{FF2B5EF4-FFF2-40B4-BE49-F238E27FC236}">
                <a16:creationId xmlns:a16="http://schemas.microsoft.com/office/drawing/2014/main" id="{5CB313FA-AE36-41B7-84C8-FBF4FCDCB97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7187DFF-DF57-4B8F-8AC0-906195274722}"/>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graphicFrame>
        <p:nvGraphicFramePr>
          <p:cNvPr id="5" name="Table 4">
            <a:extLst>
              <a:ext uri="{FF2B5EF4-FFF2-40B4-BE49-F238E27FC236}">
                <a16:creationId xmlns:a16="http://schemas.microsoft.com/office/drawing/2014/main" id="{480046EF-D8DC-4E00-83E7-98DE930F7229}"/>
              </a:ext>
            </a:extLst>
          </p:cNvPr>
          <p:cNvGraphicFramePr>
            <a:graphicFrameLocks noGrp="1"/>
          </p:cNvGraphicFramePr>
          <p:nvPr/>
        </p:nvGraphicFramePr>
        <p:xfrm>
          <a:off x="405245" y="1230403"/>
          <a:ext cx="11180619" cy="5104735"/>
        </p:xfrm>
        <a:graphic>
          <a:graphicData uri="http://schemas.openxmlformats.org/drawingml/2006/table">
            <a:tbl>
              <a:tblPr firstRow="1" bandRow="1">
                <a:tableStyleId>{5C22544A-7EE6-4342-B048-85BDC9FD1C3A}</a:tableStyleId>
              </a:tblPr>
              <a:tblGrid>
                <a:gridCol w="1647638">
                  <a:extLst>
                    <a:ext uri="{9D8B030D-6E8A-4147-A177-3AD203B41FA5}">
                      <a16:colId xmlns:a16="http://schemas.microsoft.com/office/drawing/2014/main" val="3223288321"/>
                    </a:ext>
                  </a:extLst>
                </a:gridCol>
                <a:gridCol w="1647638">
                  <a:extLst>
                    <a:ext uri="{9D8B030D-6E8A-4147-A177-3AD203B41FA5}">
                      <a16:colId xmlns:a16="http://schemas.microsoft.com/office/drawing/2014/main" val="2579202116"/>
                    </a:ext>
                  </a:extLst>
                </a:gridCol>
                <a:gridCol w="1647638">
                  <a:extLst>
                    <a:ext uri="{9D8B030D-6E8A-4147-A177-3AD203B41FA5}">
                      <a16:colId xmlns:a16="http://schemas.microsoft.com/office/drawing/2014/main" val="940603746"/>
                    </a:ext>
                  </a:extLst>
                </a:gridCol>
                <a:gridCol w="1647638">
                  <a:extLst>
                    <a:ext uri="{9D8B030D-6E8A-4147-A177-3AD203B41FA5}">
                      <a16:colId xmlns:a16="http://schemas.microsoft.com/office/drawing/2014/main" val="472444764"/>
                    </a:ext>
                  </a:extLst>
                </a:gridCol>
                <a:gridCol w="1647638">
                  <a:extLst>
                    <a:ext uri="{9D8B030D-6E8A-4147-A177-3AD203B41FA5}">
                      <a16:colId xmlns:a16="http://schemas.microsoft.com/office/drawing/2014/main" val="3535305649"/>
                    </a:ext>
                  </a:extLst>
                </a:gridCol>
                <a:gridCol w="1647638">
                  <a:extLst>
                    <a:ext uri="{9D8B030D-6E8A-4147-A177-3AD203B41FA5}">
                      <a16:colId xmlns:a16="http://schemas.microsoft.com/office/drawing/2014/main" val="774502010"/>
                    </a:ext>
                  </a:extLst>
                </a:gridCol>
                <a:gridCol w="1294791">
                  <a:extLst>
                    <a:ext uri="{9D8B030D-6E8A-4147-A177-3AD203B41FA5}">
                      <a16:colId xmlns:a16="http://schemas.microsoft.com/office/drawing/2014/main" val="3446864031"/>
                    </a:ext>
                  </a:extLst>
                </a:gridCol>
              </a:tblGrid>
              <a:tr h="368807">
                <a:tc>
                  <a:txBody>
                    <a:bodyPr/>
                    <a:lstStyle/>
                    <a:p>
                      <a:r>
                        <a:rPr lang="en-US"/>
                        <a:t>Sun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Mon</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Tues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Weds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Thurs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Fri</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Sat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501027492"/>
                  </a:ext>
                </a:extLst>
              </a:tr>
              <a:tr h="591991">
                <a:tc>
                  <a:txBody>
                    <a:bodyPr/>
                    <a:lstStyle/>
                    <a:p>
                      <a:r>
                        <a:rPr lang="en-US" sz="1000" b="1"/>
                        <a:t>16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21</a:t>
                      </a:r>
                    </a:p>
                    <a:p>
                      <a:r>
                        <a:rPr lang="en-US" sz="900" b="0" i="1"/>
                        <a:t>Last day for staff delivery inputs for priority districts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350105"/>
                  </a:ext>
                </a:extLst>
              </a:tr>
              <a:tr h="591991">
                <a:tc>
                  <a:txBody>
                    <a:bodyPr/>
                    <a:lstStyle/>
                    <a:p>
                      <a:r>
                        <a:rPr lang="en-US" sz="1000" b="1"/>
                        <a:t>23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1"/>
                        <a:t>Last day for student delivery inputs for priority districts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29</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19193136"/>
                  </a:ext>
                </a:extLst>
              </a:tr>
              <a:tr h="591991">
                <a:tc>
                  <a:txBody>
                    <a:bodyPr/>
                    <a:lstStyle/>
                    <a:p>
                      <a:r>
                        <a:rPr lang="en-US" sz="1000" b="1"/>
                        <a:t>30</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31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50030644"/>
                  </a:ext>
                </a:extLst>
              </a:tr>
              <a:tr h="591991">
                <a:tc>
                  <a:txBody>
                    <a:bodyPr/>
                    <a:lstStyle/>
                    <a:p>
                      <a:r>
                        <a:rPr lang="en-US" sz="1000" b="1"/>
                        <a:t>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17776206"/>
                  </a:ext>
                </a:extLst>
              </a:tr>
              <a:tr h="591991">
                <a:tc>
                  <a:txBody>
                    <a:bodyPr/>
                    <a:lstStyle/>
                    <a:p>
                      <a:r>
                        <a:rPr lang="en-US" sz="1000" b="1"/>
                        <a:t>13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19</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214961"/>
                  </a:ext>
                </a:extLst>
              </a:tr>
              <a:tr h="591991">
                <a:tc>
                  <a:txBody>
                    <a:bodyPr/>
                    <a:lstStyle/>
                    <a:p>
                      <a:r>
                        <a:rPr lang="en-US" sz="1000" b="1"/>
                        <a:t>20</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25</a:t>
                      </a:r>
                    </a:p>
                    <a:p>
                      <a:endParaRPr lang="en-US" sz="1000" b="1"/>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26</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07461226"/>
                  </a:ext>
                </a:extLst>
              </a:tr>
              <a:tr h="591991">
                <a:tc>
                  <a:txBody>
                    <a:bodyPr/>
                    <a:lstStyle/>
                    <a:p>
                      <a:r>
                        <a:rPr lang="en-US" sz="1000" b="1"/>
                        <a:t>27</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99672463"/>
                  </a:ext>
                </a:extLst>
              </a:tr>
              <a:tr h="591991">
                <a:tc>
                  <a:txBody>
                    <a:bodyPr/>
                    <a:lstStyle/>
                    <a:p>
                      <a:r>
                        <a:rPr lang="en-US" sz="1000" b="1"/>
                        <a:t>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66381403"/>
                  </a:ext>
                </a:extLst>
              </a:tr>
            </a:tbl>
          </a:graphicData>
        </a:graphic>
      </p:graphicFrame>
      <p:sp>
        <p:nvSpPr>
          <p:cNvPr id="6" name="Rectangle 5">
            <a:extLst>
              <a:ext uri="{FF2B5EF4-FFF2-40B4-BE49-F238E27FC236}">
                <a16:creationId xmlns:a16="http://schemas.microsoft.com/office/drawing/2014/main" id="{B748B7E6-B59A-4AC1-8412-8530B637A31E}"/>
              </a:ext>
            </a:extLst>
          </p:cNvPr>
          <p:cNvSpPr/>
          <p:nvPr/>
        </p:nvSpPr>
        <p:spPr>
          <a:xfrm>
            <a:off x="2067794" y="2459504"/>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deliveries</a:t>
            </a:r>
          </a:p>
        </p:txBody>
      </p:sp>
      <p:sp>
        <p:nvSpPr>
          <p:cNvPr id="7" name="Rectangle 6">
            <a:extLst>
              <a:ext uri="{FF2B5EF4-FFF2-40B4-BE49-F238E27FC236}">
                <a16:creationId xmlns:a16="http://schemas.microsoft.com/office/drawing/2014/main" id="{5E1225CB-EAB2-426E-AE15-46F9066F4F8C}"/>
              </a:ext>
            </a:extLst>
          </p:cNvPr>
          <p:cNvSpPr/>
          <p:nvPr/>
        </p:nvSpPr>
        <p:spPr>
          <a:xfrm>
            <a:off x="2067794" y="3049546"/>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Student deliveries</a:t>
            </a:r>
          </a:p>
        </p:txBody>
      </p:sp>
      <p:sp>
        <p:nvSpPr>
          <p:cNvPr id="8" name="Rectangle 7">
            <a:extLst>
              <a:ext uri="{FF2B5EF4-FFF2-40B4-BE49-F238E27FC236}">
                <a16:creationId xmlns:a16="http://schemas.microsoft.com/office/drawing/2014/main" id="{981E2005-7A20-4D55-AACE-F4133B77A2F9}"/>
              </a:ext>
            </a:extLst>
          </p:cNvPr>
          <p:cNvSpPr/>
          <p:nvPr/>
        </p:nvSpPr>
        <p:spPr>
          <a:xfrm>
            <a:off x="2067794" y="3639588"/>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deliveries</a:t>
            </a:r>
          </a:p>
        </p:txBody>
      </p:sp>
      <p:sp>
        <p:nvSpPr>
          <p:cNvPr id="10" name="Rectangle 9">
            <a:extLst>
              <a:ext uri="{FF2B5EF4-FFF2-40B4-BE49-F238E27FC236}">
                <a16:creationId xmlns:a16="http://schemas.microsoft.com/office/drawing/2014/main" id="{37C740D8-2FC4-4DCF-AD05-BC8499290883}"/>
              </a:ext>
            </a:extLst>
          </p:cNvPr>
          <p:cNvSpPr/>
          <p:nvPr/>
        </p:nvSpPr>
        <p:spPr>
          <a:xfrm>
            <a:off x="2067794" y="4819672"/>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No deliveries (Feb. break)</a:t>
            </a:r>
          </a:p>
        </p:txBody>
      </p:sp>
      <p:sp>
        <p:nvSpPr>
          <p:cNvPr id="11" name="Rectangle 10">
            <a:extLst>
              <a:ext uri="{FF2B5EF4-FFF2-40B4-BE49-F238E27FC236}">
                <a16:creationId xmlns:a16="http://schemas.microsoft.com/office/drawing/2014/main" id="{43F422B8-34A0-4B40-9C9B-E7BD1413CAF1}"/>
              </a:ext>
            </a:extLst>
          </p:cNvPr>
          <p:cNvSpPr/>
          <p:nvPr/>
        </p:nvSpPr>
        <p:spPr>
          <a:xfrm>
            <a:off x="2067794" y="5409714"/>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 student deliveries</a:t>
            </a:r>
          </a:p>
        </p:txBody>
      </p:sp>
      <p:sp>
        <p:nvSpPr>
          <p:cNvPr id="12" name="Rectangle 11">
            <a:extLst>
              <a:ext uri="{FF2B5EF4-FFF2-40B4-BE49-F238E27FC236}">
                <a16:creationId xmlns:a16="http://schemas.microsoft.com/office/drawing/2014/main" id="{312D0CA3-0DC6-4753-BCDB-D5BB62F41B14}"/>
              </a:ext>
            </a:extLst>
          </p:cNvPr>
          <p:cNvSpPr/>
          <p:nvPr/>
        </p:nvSpPr>
        <p:spPr>
          <a:xfrm>
            <a:off x="2067794" y="5999757"/>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No deliveries</a:t>
            </a:r>
          </a:p>
          <a:p>
            <a:r>
              <a:rPr lang="en-US" sz="1100" i="1">
                <a:solidFill>
                  <a:schemeClr val="tx1"/>
                </a:solidFill>
              </a:rPr>
              <a:t>All received previous week</a:t>
            </a:r>
          </a:p>
        </p:txBody>
      </p:sp>
      <p:sp>
        <p:nvSpPr>
          <p:cNvPr id="13" name="Rectangle 12">
            <a:extLst>
              <a:ext uri="{FF2B5EF4-FFF2-40B4-BE49-F238E27FC236}">
                <a16:creationId xmlns:a16="http://schemas.microsoft.com/office/drawing/2014/main" id="{BA918D81-EB1E-4C98-B138-E61CF32F8772}"/>
              </a:ext>
            </a:extLst>
          </p:cNvPr>
          <p:cNvSpPr/>
          <p:nvPr/>
        </p:nvSpPr>
        <p:spPr>
          <a:xfrm>
            <a:off x="454293" y="6460542"/>
            <a:ext cx="892092" cy="2324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January</a:t>
            </a:r>
          </a:p>
        </p:txBody>
      </p:sp>
      <p:sp>
        <p:nvSpPr>
          <p:cNvPr id="14" name="Rectangle 13">
            <a:extLst>
              <a:ext uri="{FF2B5EF4-FFF2-40B4-BE49-F238E27FC236}">
                <a16:creationId xmlns:a16="http://schemas.microsoft.com/office/drawing/2014/main" id="{A4845E2E-A835-4585-ACCB-8C8C557B189A}"/>
              </a:ext>
            </a:extLst>
          </p:cNvPr>
          <p:cNvSpPr/>
          <p:nvPr/>
        </p:nvSpPr>
        <p:spPr>
          <a:xfrm>
            <a:off x="1496662" y="6460541"/>
            <a:ext cx="892092" cy="2324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February</a:t>
            </a:r>
          </a:p>
        </p:txBody>
      </p:sp>
      <p:sp>
        <p:nvSpPr>
          <p:cNvPr id="15" name="Rectangle 14">
            <a:extLst>
              <a:ext uri="{FF2B5EF4-FFF2-40B4-BE49-F238E27FC236}">
                <a16:creationId xmlns:a16="http://schemas.microsoft.com/office/drawing/2014/main" id="{0AC8DA3A-C4F5-448D-AACB-CF18DE608595}"/>
              </a:ext>
            </a:extLst>
          </p:cNvPr>
          <p:cNvSpPr/>
          <p:nvPr/>
        </p:nvSpPr>
        <p:spPr>
          <a:xfrm>
            <a:off x="2539031" y="6460540"/>
            <a:ext cx="892092" cy="2324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March</a:t>
            </a:r>
          </a:p>
        </p:txBody>
      </p:sp>
      <p:sp>
        <p:nvSpPr>
          <p:cNvPr id="16" name="TextBox 15">
            <a:extLst>
              <a:ext uri="{FF2B5EF4-FFF2-40B4-BE49-F238E27FC236}">
                <a16:creationId xmlns:a16="http://schemas.microsoft.com/office/drawing/2014/main" id="{1B8481A2-16B1-4E8D-8AF9-D713A0B553EC}"/>
              </a:ext>
            </a:extLst>
          </p:cNvPr>
          <p:cNvSpPr txBox="1"/>
          <p:nvPr/>
        </p:nvSpPr>
        <p:spPr bwMode="auto">
          <a:xfrm>
            <a:off x="3581401" y="6417392"/>
            <a:ext cx="6757554" cy="275599"/>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200" b="1" kern="0">
                <a:solidFill>
                  <a:srgbClr val="000000"/>
                </a:solidFill>
                <a:latin typeface="Arial" panose="020B0604020202020204" pitchFamily="34" charset="0"/>
                <a:cs typeface="Arial" panose="020B0604020202020204" pitchFamily="34" charset="0"/>
              </a:rPr>
              <a:t>Note: </a:t>
            </a:r>
            <a:r>
              <a:rPr lang="en-US" sz="1200" kern="0">
                <a:solidFill>
                  <a:srgbClr val="000000"/>
                </a:solidFill>
                <a:latin typeface="Arial" panose="020B0604020202020204" pitchFamily="34" charset="0"/>
                <a:cs typeface="Arial" panose="020B0604020202020204" pitchFamily="34" charset="0"/>
              </a:rPr>
              <a:t>Staff will receive back-to-back deliveries during week of 2/6 and 2/13.</a:t>
            </a:r>
          </a:p>
        </p:txBody>
      </p:sp>
      <p:cxnSp>
        <p:nvCxnSpPr>
          <p:cNvPr id="18" name="Straight Arrow Connector 17" descr="Staff deliveries Jan. 24-27">
            <a:extLst>
              <a:ext uri="{FF2B5EF4-FFF2-40B4-BE49-F238E27FC236}">
                <a16:creationId xmlns:a16="http://schemas.microsoft.com/office/drawing/2014/main" id="{27E975BA-4F82-4D79-B813-63A093C6214F}"/>
              </a:ext>
            </a:extLst>
          </p:cNvPr>
          <p:cNvCxnSpPr>
            <a:cxnSpLocks/>
          </p:cNvCxnSpPr>
          <p:nvPr/>
        </p:nvCxnSpPr>
        <p:spPr>
          <a:xfrm>
            <a:off x="4187536" y="2535382"/>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descr="Student deliveries Jan. 31-Feb. 3">
            <a:extLst>
              <a:ext uri="{FF2B5EF4-FFF2-40B4-BE49-F238E27FC236}">
                <a16:creationId xmlns:a16="http://schemas.microsoft.com/office/drawing/2014/main" id="{806F622E-540B-4C5D-9539-675AB7112633}"/>
              </a:ext>
            </a:extLst>
          </p:cNvPr>
          <p:cNvCxnSpPr>
            <a:cxnSpLocks/>
          </p:cNvCxnSpPr>
          <p:nvPr/>
        </p:nvCxnSpPr>
        <p:spPr>
          <a:xfrm>
            <a:off x="4187536" y="3128241"/>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10473EB-9F9A-4863-BFA0-6D97F025E188}"/>
              </a:ext>
            </a:extLst>
          </p:cNvPr>
          <p:cNvSpPr txBox="1"/>
          <p:nvPr/>
        </p:nvSpPr>
        <p:spPr>
          <a:xfrm>
            <a:off x="5352615" y="2931704"/>
            <a:ext cx="1578119"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staff quantity (qty.) changes</a:t>
            </a:r>
          </a:p>
        </p:txBody>
      </p:sp>
      <p:cxnSp>
        <p:nvCxnSpPr>
          <p:cNvPr id="33" name="Straight Arrow Connector 32" descr="Staff deliveries Feb. 7-10">
            <a:extLst>
              <a:ext uri="{FF2B5EF4-FFF2-40B4-BE49-F238E27FC236}">
                <a16:creationId xmlns:a16="http://schemas.microsoft.com/office/drawing/2014/main" id="{93A1FAD4-BC68-41F3-9864-634EF49E56DC}"/>
              </a:ext>
            </a:extLst>
          </p:cNvPr>
          <p:cNvCxnSpPr>
            <a:cxnSpLocks/>
          </p:cNvCxnSpPr>
          <p:nvPr/>
        </p:nvCxnSpPr>
        <p:spPr>
          <a:xfrm>
            <a:off x="4187536" y="3721100"/>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descr="Staff and student deliveries Feb. 14-17">
            <a:extLst>
              <a:ext uri="{FF2B5EF4-FFF2-40B4-BE49-F238E27FC236}">
                <a16:creationId xmlns:a16="http://schemas.microsoft.com/office/drawing/2014/main" id="{27E0B09D-FAE2-47EE-8D72-C3F2FC5633FB}"/>
              </a:ext>
            </a:extLst>
          </p:cNvPr>
          <p:cNvCxnSpPr>
            <a:cxnSpLocks/>
          </p:cNvCxnSpPr>
          <p:nvPr/>
        </p:nvCxnSpPr>
        <p:spPr>
          <a:xfrm>
            <a:off x="5081155" y="4313959"/>
            <a:ext cx="297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Staff and student deliveries Feb. 28-March 3">
            <a:extLst>
              <a:ext uri="{FF2B5EF4-FFF2-40B4-BE49-F238E27FC236}">
                <a16:creationId xmlns:a16="http://schemas.microsoft.com/office/drawing/2014/main" id="{225E792F-3B73-43C5-93D3-3FEFB7BD3F62}"/>
              </a:ext>
            </a:extLst>
          </p:cNvPr>
          <p:cNvCxnSpPr>
            <a:cxnSpLocks/>
          </p:cNvCxnSpPr>
          <p:nvPr/>
        </p:nvCxnSpPr>
        <p:spPr>
          <a:xfrm>
            <a:off x="5081155" y="5499677"/>
            <a:ext cx="297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849D6A6-A110-4A45-BA31-B55643F5A0E3}"/>
              </a:ext>
            </a:extLst>
          </p:cNvPr>
          <p:cNvSpPr/>
          <p:nvPr/>
        </p:nvSpPr>
        <p:spPr>
          <a:xfrm>
            <a:off x="2067794" y="4229630"/>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 student deliveries</a:t>
            </a:r>
          </a:p>
        </p:txBody>
      </p:sp>
      <p:sp>
        <p:nvSpPr>
          <p:cNvPr id="30" name="TextBox 29">
            <a:extLst>
              <a:ext uri="{FF2B5EF4-FFF2-40B4-BE49-F238E27FC236}">
                <a16:creationId xmlns:a16="http://schemas.microsoft.com/office/drawing/2014/main" id="{91E06E2E-E765-453B-B9B4-0B74E7721EF4}"/>
              </a:ext>
            </a:extLst>
          </p:cNvPr>
          <p:cNvSpPr txBox="1"/>
          <p:nvPr/>
        </p:nvSpPr>
        <p:spPr>
          <a:xfrm>
            <a:off x="5352616" y="3541303"/>
            <a:ext cx="1578118"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student quantity (qty.) changes</a:t>
            </a:r>
          </a:p>
        </p:txBody>
      </p:sp>
      <p:sp>
        <p:nvSpPr>
          <p:cNvPr id="31" name="TextBox 30">
            <a:extLst>
              <a:ext uri="{FF2B5EF4-FFF2-40B4-BE49-F238E27FC236}">
                <a16:creationId xmlns:a16="http://schemas.microsoft.com/office/drawing/2014/main" id="{E06DB1A8-3D13-409A-BA12-CFF91E872EB3}"/>
              </a:ext>
            </a:extLst>
          </p:cNvPr>
          <p:cNvSpPr txBox="1"/>
          <p:nvPr/>
        </p:nvSpPr>
        <p:spPr>
          <a:xfrm>
            <a:off x="5352616" y="4728862"/>
            <a:ext cx="1578120"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staff +student qty. changes</a:t>
            </a:r>
          </a:p>
        </p:txBody>
      </p:sp>
      <p:sp>
        <p:nvSpPr>
          <p:cNvPr id="32" name="TextBox 31">
            <a:extLst>
              <a:ext uri="{FF2B5EF4-FFF2-40B4-BE49-F238E27FC236}">
                <a16:creationId xmlns:a16="http://schemas.microsoft.com/office/drawing/2014/main" id="{B0980718-890A-415E-B0D9-0281269E70A2}"/>
              </a:ext>
            </a:extLst>
          </p:cNvPr>
          <p:cNvSpPr txBox="1"/>
          <p:nvPr/>
        </p:nvSpPr>
        <p:spPr>
          <a:xfrm>
            <a:off x="5352615" y="5921166"/>
            <a:ext cx="1627977" cy="400110"/>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staff +student qty. changes</a:t>
            </a:r>
          </a:p>
        </p:txBody>
      </p:sp>
    </p:spTree>
    <p:extLst>
      <p:ext uri="{BB962C8B-B14F-4D97-AF65-F5344CB8AC3E}">
        <p14:creationId xmlns:p14="http://schemas.microsoft.com/office/powerpoint/2010/main" val="93738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CF73-5952-437A-AB0D-D12FD2908FCE}"/>
              </a:ext>
            </a:extLst>
          </p:cNvPr>
          <p:cNvSpPr>
            <a:spLocks noGrp="1"/>
          </p:cNvSpPr>
          <p:nvPr>
            <p:ph type="title"/>
          </p:nvPr>
        </p:nvSpPr>
        <p:spPr/>
        <p:txBody>
          <a:bodyPr/>
          <a:lstStyle/>
          <a:p>
            <a:r>
              <a:rPr lang="en-US"/>
              <a:t>Beginning Testing</a:t>
            </a:r>
          </a:p>
        </p:txBody>
      </p:sp>
      <p:sp>
        <p:nvSpPr>
          <p:cNvPr id="3" name="Content Placeholder 2">
            <a:extLst>
              <a:ext uri="{FF2B5EF4-FFF2-40B4-BE49-F238E27FC236}">
                <a16:creationId xmlns:a16="http://schemas.microsoft.com/office/drawing/2014/main" id="{2F143DFB-3207-413B-9D99-34CC45B39A73}"/>
              </a:ext>
            </a:extLst>
          </p:cNvPr>
          <p:cNvSpPr>
            <a:spLocks noGrp="1"/>
          </p:cNvSpPr>
          <p:nvPr>
            <p:ph idx="1"/>
          </p:nvPr>
        </p:nvSpPr>
        <p:spPr/>
        <p:txBody>
          <a:bodyPr/>
          <a:lstStyle/>
          <a:p>
            <a:r>
              <a:rPr lang="en-US" dirty="0"/>
              <a:t>Do we start testing staff when we receive the kits ahead of students or do they all start testing both students and staff together?</a:t>
            </a:r>
          </a:p>
          <a:p>
            <a:pPr lvl="1"/>
            <a:r>
              <a:rPr lang="en-US" dirty="0"/>
              <a:t>Districts and schools that signed up by the 1/21 deadline can send tests home with teachers during the week of 1/24</a:t>
            </a:r>
            <a:r>
              <a:rPr lang="en-US"/>
              <a:t> to start using that week</a:t>
            </a:r>
            <a:r>
              <a:rPr lang="en-US" dirty="0"/>
              <a:t>.</a:t>
            </a:r>
          </a:p>
          <a:p>
            <a:pPr lvl="1"/>
            <a:r>
              <a:rPr lang="en-US" dirty="0"/>
              <a:t>Districts and schools that submit their order by 1/28 will receive tests during the week of 1/31 to be sent home with students</a:t>
            </a:r>
            <a:r>
              <a:rPr lang="en-US"/>
              <a:t> to start using that week</a:t>
            </a:r>
            <a:r>
              <a:rPr lang="en-US" dirty="0"/>
              <a:t>.</a:t>
            </a:r>
          </a:p>
          <a:p>
            <a:pPr lvl="1"/>
            <a:r>
              <a:rPr lang="en-US" dirty="0"/>
              <a:t>Each box has 2 tests, and each individual receiving a box should take those two tests on successive weeks.</a:t>
            </a:r>
          </a:p>
        </p:txBody>
      </p:sp>
      <p:sp>
        <p:nvSpPr>
          <p:cNvPr id="4" name="Slide Number Placeholder 3">
            <a:extLst>
              <a:ext uri="{FF2B5EF4-FFF2-40B4-BE49-F238E27FC236}">
                <a16:creationId xmlns:a16="http://schemas.microsoft.com/office/drawing/2014/main" id="{E914843F-FEAF-4A5E-B4E9-8DA814FCF5E4}"/>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114898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C688-B2D6-463C-9B92-80312E0A3BD5}"/>
              </a:ext>
            </a:extLst>
          </p:cNvPr>
          <p:cNvSpPr>
            <a:spLocks noGrp="1"/>
          </p:cNvSpPr>
          <p:nvPr>
            <p:ph type="title"/>
          </p:nvPr>
        </p:nvSpPr>
        <p:spPr/>
        <p:txBody>
          <a:bodyPr/>
          <a:lstStyle/>
          <a:p>
            <a:r>
              <a:rPr lang="en-US" dirty="0"/>
              <a:t>Quarantine Protocols</a:t>
            </a:r>
          </a:p>
        </p:txBody>
      </p:sp>
      <p:sp>
        <p:nvSpPr>
          <p:cNvPr id="3" name="Content Placeholder 2">
            <a:extLst>
              <a:ext uri="{FF2B5EF4-FFF2-40B4-BE49-F238E27FC236}">
                <a16:creationId xmlns:a16="http://schemas.microsoft.com/office/drawing/2014/main" id="{060BBB13-DDD3-468F-B54D-0A3A662C7FB9}"/>
              </a:ext>
            </a:extLst>
          </p:cNvPr>
          <p:cNvSpPr>
            <a:spLocks noGrp="1"/>
          </p:cNvSpPr>
          <p:nvPr>
            <p:ph idx="1"/>
          </p:nvPr>
        </p:nvSpPr>
        <p:spPr/>
        <p:txBody>
          <a:bodyPr/>
          <a:lstStyle/>
          <a:p>
            <a:r>
              <a:rPr lang="en-US"/>
              <a:t>Do unvaccinated individuals still have to quarantine if they become close contacts outside of school?</a:t>
            </a:r>
          </a:p>
          <a:p>
            <a:pPr lvl="1"/>
            <a:r>
              <a:rPr lang="en-US"/>
              <a:t>All </a:t>
            </a:r>
            <a:r>
              <a:rPr lang="en-US" b="1"/>
              <a:t>out of school </a:t>
            </a:r>
            <a:r>
              <a:rPr lang="en-US"/>
              <a:t>close contacts should follow </a:t>
            </a:r>
            <a:r>
              <a:rPr lang="en-US">
                <a:hlinkClick r:id="rId2"/>
              </a:rPr>
              <a:t>the updated DPH quarantine protocols</a:t>
            </a:r>
            <a:r>
              <a:rPr lang="en-US"/>
              <a:t>.</a:t>
            </a:r>
          </a:p>
        </p:txBody>
      </p:sp>
      <p:sp>
        <p:nvSpPr>
          <p:cNvPr id="4" name="Slide Number Placeholder 3">
            <a:extLst>
              <a:ext uri="{FF2B5EF4-FFF2-40B4-BE49-F238E27FC236}">
                <a16:creationId xmlns:a16="http://schemas.microsoft.com/office/drawing/2014/main" id="{BC3D855E-3353-4266-89C0-EBA3F6819237}"/>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399294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4A00-FEA5-4148-9C11-A908B43538D5}"/>
              </a:ext>
            </a:extLst>
          </p:cNvPr>
          <p:cNvSpPr>
            <a:spLocks noGrp="1"/>
          </p:cNvSpPr>
          <p:nvPr>
            <p:ph type="title"/>
          </p:nvPr>
        </p:nvSpPr>
        <p:spPr/>
        <p:txBody>
          <a:bodyPr/>
          <a:lstStyle/>
          <a:p>
            <a:r>
              <a:rPr lang="en-US"/>
              <a:t>CIC support staff roles</a:t>
            </a:r>
          </a:p>
        </p:txBody>
      </p:sp>
      <p:sp>
        <p:nvSpPr>
          <p:cNvPr id="3" name="Content Placeholder 2">
            <a:extLst>
              <a:ext uri="{FF2B5EF4-FFF2-40B4-BE49-F238E27FC236}">
                <a16:creationId xmlns:a16="http://schemas.microsoft.com/office/drawing/2014/main" id="{637D1BDE-9D61-47C0-82FF-C8EC9899C51B}"/>
              </a:ext>
            </a:extLst>
          </p:cNvPr>
          <p:cNvSpPr>
            <a:spLocks noGrp="1"/>
          </p:cNvSpPr>
          <p:nvPr>
            <p:ph idx="1"/>
          </p:nvPr>
        </p:nvSpPr>
        <p:spPr>
          <a:xfrm>
            <a:off x="567743" y="1150019"/>
            <a:ext cx="11370972" cy="5049746"/>
          </a:xfrm>
        </p:spPr>
        <p:txBody>
          <a:bodyPr/>
          <a:lstStyle/>
          <a:p>
            <a:r>
              <a:rPr lang="en-US" sz="2800" b="1" dirty="0"/>
              <a:t>Will CIC Health staff continue to support pooled testing and symptomatic testing? What other roles could these teams play?</a:t>
            </a:r>
            <a:endParaRPr lang="en-US" sz="2800" b="1" baseline="30000" dirty="0"/>
          </a:p>
          <a:p>
            <a:pPr lvl="1"/>
            <a:r>
              <a:rPr lang="en-US" i="0" u="none" strike="noStrike" baseline="0" dirty="0">
                <a:solidFill>
                  <a:srgbClr val="000000"/>
                </a:solidFill>
              </a:rPr>
              <a:t>CIC Health staff </a:t>
            </a:r>
            <a:r>
              <a:rPr lang="en-US" b="1" i="0" u="none" strike="noStrike" baseline="0" dirty="0">
                <a:solidFill>
                  <a:srgbClr val="000000"/>
                </a:solidFill>
              </a:rPr>
              <a:t>will continue to support pooled testin</a:t>
            </a:r>
            <a:r>
              <a:rPr lang="en-US" b="1" dirty="0">
                <a:solidFill>
                  <a:srgbClr val="000000"/>
                </a:solidFill>
              </a:rPr>
              <a:t>g and symptomatic testing </a:t>
            </a:r>
            <a:r>
              <a:rPr lang="en-US" dirty="0">
                <a:solidFill>
                  <a:srgbClr val="000000"/>
                </a:solidFill>
              </a:rPr>
              <a:t>in the same manner as the fall.</a:t>
            </a:r>
          </a:p>
          <a:p>
            <a:pPr lvl="2"/>
            <a:r>
              <a:rPr lang="en-US" dirty="0">
                <a:solidFill>
                  <a:srgbClr val="000000"/>
                </a:solidFill>
              </a:rPr>
              <a:t>For schools choosing to continue Test and Stay, CIC Health staff will continue to support their testing efforts, as well.</a:t>
            </a:r>
          </a:p>
          <a:p>
            <a:pPr lvl="1"/>
            <a:r>
              <a:rPr lang="en-US" dirty="0">
                <a:solidFill>
                  <a:srgbClr val="000000"/>
                </a:solidFill>
              </a:rPr>
              <a:t>In addition to supporting pooled testing and symptomatic testing, </a:t>
            </a:r>
            <a:r>
              <a:rPr lang="en-US" b="1" dirty="0">
                <a:solidFill>
                  <a:srgbClr val="000000"/>
                </a:solidFill>
              </a:rPr>
              <a:t>CIC Health staff </a:t>
            </a:r>
            <a:r>
              <a:rPr lang="en-US" b="1">
                <a:solidFill>
                  <a:srgbClr val="000000"/>
                </a:solidFill>
              </a:rPr>
              <a:t>can </a:t>
            </a:r>
            <a:r>
              <a:rPr lang="en-US" b="1" dirty="0">
                <a:solidFill>
                  <a:srgbClr val="000000"/>
                </a:solidFill>
              </a:rPr>
              <a:t>support at-home antigen testing</a:t>
            </a:r>
            <a:r>
              <a:rPr lang="en-US" dirty="0">
                <a:solidFill>
                  <a:srgbClr val="000000"/>
                </a:solidFill>
              </a:rPr>
              <a:t>. This may include</a:t>
            </a:r>
            <a:r>
              <a:rPr lang="en-US">
                <a:solidFill>
                  <a:srgbClr val="000000"/>
                </a:solidFill>
              </a:rPr>
              <a:t> supports such as</a:t>
            </a:r>
            <a:r>
              <a:rPr lang="en-US" dirty="0">
                <a:solidFill>
                  <a:srgbClr val="000000"/>
                </a:solidFill>
              </a:rPr>
              <a:t>:</a:t>
            </a:r>
          </a:p>
          <a:p>
            <a:pPr lvl="2"/>
            <a:r>
              <a:rPr lang="en-US" dirty="0">
                <a:effectLst/>
                <a:latin typeface="Calibri" panose="020F0502020204030204" pitchFamily="34" charset="0"/>
                <a:ea typeface="Times New Roman" panose="02020603050405020304" pitchFamily="18" charset="0"/>
              </a:rPr>
              <a:t>Distribution, collection, and organization of opt-in forms </a:t>
            </a:r>
          </a:p>
          <a:p>
            <a:pPr lvl="2"/>
            <a:r>
              <a:rPr lang="en-US" dirty="0">
                <a:latin typeface="Calibri" panose="020F0502020204030204" pitchFamily="34" charset="0"/>
                <a:ea typeface="Times New Roman" panose="02020603050405020304" pitchFamily="18" charset="0"/>
              </a:rPr>
              <a:t>O</a:t>
            </a:r>
            <a:r>
              <a:rPr lang="en-US" dirty="0">
                <a:effectLst/>
                <a:latin typeface="Calibri" panose="020F0502020204030204" pitchFamily="34" charset="0"/>
                <a:ea typeface="Times New Roman" panose="02020603050405020304" pitchFamily="18" charset="0"/>
              </a:rPr>
              <a:t>rganization and on-site distribution of the testing kits</a:t>
            </a:r>
            <a:endParaRPr lang="en-US"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B740394-5E41-40F3-A98B-5067F7B16319}"/>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226926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8245-BB6C-4356-8971-76CBFB14D8FC}"/>
              </a:ext>
            </a:extLst>
          </p:cNvPr>
          <p:cNvSpPr>
            <a:spLocks noGrp="1"/>
          </p:cNvSpPr>
          <p:nvPr>
            <p:ph type="title"/>
          </p:nvPr>
        </p:nvSpPr>
        <p:spPr/>
        <p:txBody>
          <a:bodyPr/>
          <a:lstStyle/>
          <a:p>
            <a:r>
              <a:rPr lang="en-US"/>
              <a:t>CIC support staff roles: updating opt-in numbers</a:t>
            </a:r>
          </a:p>
        </p:txBody>
      </p:sp>
      <p:sp>
        <p:nvSpPr>
          <p:cNvPr id="3" name="Content Placeholder 2">
            <a:extLst>
              <a:ext uri="{FF2B5EF4-FFF2-40B4-BE49-F238E27FC236}">
                <a16:creationId xmlns:a16="http://schemas.microsoft.com/office/drawing/2014/main" id="{5030F20C-7550-4939-903C-3F9FB1B4F8AA}"/>
              </a:ext>
            </a:extLst>
          </p:cNvPr>
          <p:cNvSpPr>
            <a:spLocks noGrp="1"/>
          </p:cNvSpPr>
          <p:nvPr>
            <p:ph idx="1"/>
          </p:nvPr>
        </p:nvSpPr>
        <p:spPr/>
        <p:txBody>
          <a:bodyPr/>
          <a:lstStyle/>
          <a:p>
            <a:r>
              <a:rPr lang="en-US" sz="3200" b="0" i="0" u="none" strike="noStrike" baseline="0">
                <a:solidFill>
                  <a:srgbClr val="000000"/>
                </a:solidFill>
                <a:latin typeface="+mn-lt"/>
              </a:rPr>
              <a:t>My CIC program coordinator orders my pooled testing supplies and BinaxNOW through the CIC portal. </a:t>
            </a:r>
            <a:r>
              <a:rPr lang="en-US" sz="3200" b="1" i="0" u="none" strike="noStrike" baseline="0">
                <a:solidFill>
                  <a:srgbClr val="000000"/>
                </a:solidFill>
                <a:latin typeface="+mn-lt"/>
              </a:rPr>
              <a:t>Can they also update my “opt-in” numbers for at-home antigen testing?</a:t>
            </a:r>
          </a:p>
          <a:p>
            <a:pPr lvl="1"/>
            <a:r>
              <a:rPr lang="en-US">
                <a:solidFill>
                  <a:srgbClr val="000000"/>
                </a:solidFill>
                <a:latin typeface="+mn-lt"/>
              </a:rPr>
              <a:t>Yes. Provided that the district relays the appropriate information (i.e., number of opted-in individuals), </a:t>
            </a:r>
            <a:r>
              <a:rPr lang="en-US" b="1">
                <a:solidFill>
                  <a:srgbClr val="000000"/>
                </a:solidFill>
                <a:latin typeface="+mn-lt"/>
              </a:rPr>
              <a:t>the program coordinator may enter this information into the CIC portal on behalf of the district. </a:t>
            </a:r>
            <a:endParaRPr lang="en-US" b="1"/>
          </a:p>
        </p:txBody>
      </p:sp>
      <p:sp>
        <p:nvSpPr>
          <p:cNvPr id="4" name="Slide Number Placeholder 3">
            <a:extLst>
              <a:ext uri="{FF2B5EF4-FFF2-40B4-BE49-F238E27FC236}">
                <a16:creationId xmlns:a16="http://schemas.microsoft.com/office/drawing/2014/main" id="{B0A78348-F7E9-451C-884A-B11A009A89F3}"/>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143573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3C73-B3C8-4374-9DAA-39D5BA47EB35}"/>
              </a:ext>
            </a:extLst>
          </p:cNvPr>
          <p:cNvSpPr>
            <a:spLocks noGrp="1"/>
          </p:cNvSpPr>
          <p:nvPr>
            <p:ph type="title"/>
          </p:nvPr>
        </p:nvSpPr>
        <p:spPr/>
        <p:txBody>
          <a:bodyPr/>
          <a:lstStyle/>
          <a:p>
            <a:r>
              <a:rPr lang="en-US"/>
              <a:t>Test Availability and Administration Guidelines</a:t>
            </a:r>
          </a:p>
        </p:txBody>
      </p:sp>
      <p:sp>
        <p:nvSpPr>
          <p:cNvPr id="3" name="Content Placeholder 2">
            <a:extLst>
              <a:ext uri="{FF2B5EF4-FFF2-40B4-BE49-F238E27FC236}">
                <a16:creationId xmlns:a16="http://schemas.microsoft.com/office/drawing/2014/main" id="{3D9CC0B2-1F4D-433F-A5C9-FEBB76977588}"/>
              </a:ext>
            </a:extLst>
          </p:cNvPr>
          <p:cNvSpPr>
            <a:spLocks noGrp="1"/>
          </p:cNvSpPr>
          <p:nvPr>
            <p:ph idx="1"/>
          </p:nvPr>
        </p:nvSpPr>
        <p:spPr/>
        <p:txBody>
          <a:bodyPr/>
          <a:lstStyle/>
          <a:p>
            <a:r>
              <a:rPr lang="en-US"/>
              <a:t>How are the tests given to the families? Do they get sent home with students or can schools provide them directly to parents/caregivers? </a:t>
            </a:r>
          </a:p>
          <a:p>
            <a:pPr lvl="1"/>
            <a:r>
              <a:rPr lang="en-US"/>
              <a:t>How districts and schools handle distribution to families is a local decision. Both options are acceptable.</a:t>
            </a:r>
          </a:p>
          <a:p>
            <a:pPr lvl="1"/>
            <a:r>
              <a:rPr lang="en-US"/>
              <a:t>If there are concerns about students carrying the tests home themselves, districts and schools can create other distribution options or modify the opt-in form as necessary.</a:t>
            </a:r>
          </a:p>
          <a:p>
            <a:pPr lvl="1"/>
            <a:r>
              <a:rPr lang="en-US"/>
              <a:t>Important to note that students have been carrying tests home in various ways throughout this school year in MA and many other states.</a:t>
            </a:r>
          </a:p>
          <a:p>
            <a:pPr marL="45720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3C7DBD3-0EBB-47ED-849A-C12FFC89772D}"/>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3356708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A56E-59F3-426D-97DC-8EAD3946E4D1}"/>
              </a:ext>
            </a:extLst>
          </p:cNvPr>
          <p:cNvSpPr>
            <a:spLocks noGrp="1"/>
          </p:cNvSpPr>
          <p:nvPr>
            <p:ph type="title"/>
          </p:nvPr>
        </p:nvSpPr>
        <p:spPr/>
        <p:txBody>
          <a:bodyPr/>
          <a:lstStyle/>
          <a:p>
            <a:r>
              <a:rPr lang="en-US"/>
              <a:t>Intended Use of At-Home Antigen Test Kits</a:t>
            </a:r>
          </a:p>
        </p:txBody>
      </p:sp>
      <p:sp>
        <p:nvSpPr>
          <p:cNvPr id="3" name="Content Placeholder 2">
            <a:extLst>
              <a:ext uri="{FF2B5EF4-FFF2-40B4-BE49-F238E27FC236}">
                <a16:creationId xmlns:a16="http://schemas.microsoft.com/office/drawing/2014/main" id="{5D898D40-7396-4708-83A6-128921051838}"/>
              </a:ext>
            </a:extLst>
          </p:cNvPr>
          <p:cNvSpPr>
            <a:spLocks noGrp="1"/>
          </p:cNvSpPr>
          <p:nvPr>
            <p:ph idx="1"/>
          </p:nvPr>
        </p:nvSpPr>
        <p:spPr>
          <a:xfrm>
            <a:off x="567743" y="1064147"/>
            <a:ext cx="11370972" cy="5049746"/>
          </a:xfrm>
        </p:spPr>
        <p:txBody>
          <a:bodyPr/>
          <a:lstStyle/>
          <a:p>
            <a:r>
              <a:rPr lang="en-US" dirty="0"/>
              <a:t>Are test kits also available to the families of students/staff, or just the students and staff using the tests?</a:t>
            </a:r>
          </a:p>
          <a:p>
            <a:pPr lvl="1"/>
            <a:r>
              <a:rPr lang="en-US" dirty="0"/>
              <a:t>Test </a:t>
            </a:r>
            <a:r>
              <a:rPr lang="en-US" b="1" dirty="0"/>
              <a:t>are only for staff and students that have opted-in</a:t>
            </a:r>
            <a:r>
              <a:rPr lang="en-US" dirty="0"/>
              <a:t> to the testing program. </a:t>
            </a:r>
          </a:p>
          <a:p>
            <a:pPr lvl="1"/>
            <a:r>
              <a:rPr lang="en-US" dirty="0"/>
              <a:t>When completing the application, districts attested that they will provide the at-home antigen tests </a:t>
            </a:r>
            <a:r>
              <a:rPr lang="en-US" b="1" dirty="0"/>
              <a:t>to only those students and staff, vaccinated or unvaccinated, who opt-in. </a:t>
            </a:r>
          </a:p>
          <a:p>
            <a:endParaRPr lang="en-US" sz="2800" dirty="0"/>
          </a:p>
        </p:txBody>
      </p:sp>
      <p:sp>
        <p:nvSpPr>
          <p:cNvPr id="4" name="Slide Number Placeholder 3">
            <a:extLst>
              <a:ext uri="{FF2B5EF4-FFF2-40B4-BE49-F238E27FC236}">
                <a16:creationId xmlns:a16="http://schemas.microsoft.com/office/drawing/2014/main" id="{D4AB2A0C-D8CD-4363-A102-46A645CA016B}"/>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243791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521310"/>
            <a:ext cx="8839199" cy="1930998"/>
            <a:chOff x="3061064" y="188784"/>
            <a:chExt cx="8839199" cy="193099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01</a:t>
              </a:r>
              <a:endParaRPr lang="zh-CN" altLang="en-US" sz="320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31032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Frequently Asked Questions Regarding At-Home Antigen Program</a:t>
              </a:r>
              <a:endParaRPr lang="zh-CN" altLang="en-US" sz="3200">
                <a:solidFill>
                  <a:schemeClr val="accent1">
                    <a:lumMod val="50000"/>
                  </a:schemeClr>
                </a:solidFill>
                <a:latin typeface="+mj-lt"/>
                <a:cs typeface="Arial"/>
              </a:endParaRP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13" name="矩形 7">
            <a:extLst>
              <a:ext uri="{FF2B5EF4-FFF2-40B4-BE49-F238E27FC236}">
                <a16:creationId xmlns:a16="http://schemas.microsoft.com/office/drawing/2014/main" id="{78100357-6D62-4EA8-9540-D45BE9FE7C94}"/>
              </a:ext>
            </a:extLst>
          </p:cNvPr>
          <p:cNvSpPr/>
          <p:nvPr/>
        </p:nvSpPr>
        <p:spPr>
          <a:xfrm>
            <a:off x="3061062" y="1624192"/>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sp>
        <p:nvSpPr>
          <p:cNvPr id="26" name="文本框 8">
            <a:extLst>
              <a:ext uri="{FF2B5EF4-FFF2-40B4-BE49-F238E27FC236}">
                <a16:creationId xmlns:a16="http://schemas.microsoft.com/office/drawing/2014/main" id="{CCFED3AA-BF2B-435B-B95C-873C1C5C89BD}"/>
              </a:ext>
            </a:extLst>
          </p:cNvPr>
          <p:cNvSpPr txBox="1"/>
          <p:nvPr/>
        </p:nvSpPr>
        <p:spPr>
          <a:xfrm>
            <a:off x="3918851" y="555965"/>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Review of Delivery Schedule for Tests</a:t>
            </a:r>
            <a:endParaRPr lang="zh-CN" altLang="en-US" sz="3200">
              <a:solidFill>
                <a:schemeClr val="accent1">
                  <a:lumMod val="50000"/>
                </a:schemeClr>
              </a:solidFill>
              <a:latin typeface="+mj-lt"/>
              <a:cs typeface="Arial"/>
            </a:endParaRPr>
          </a:p>
        </p:txBody>
      </p:sp>
      <p:grpSp>
        <p:nvGrpSpPr>
          <p:cNvPr id="19" name="Group 18" descr="Next Steps">
            <a:extLst>
              <a:ext uri="{FF2B5EF4-FFF2-40B4-BE49-F238E27FC236}">
                <a16:creationId xmlns:a16="http://schemas.microsoft.com/office/drawing/2014/main" id="{BCF18A71-909C-46A5-ABBE-4E2091399DAC}"/>
              </a:ext>
            </a:extLst>
          </p:cNvPr>
          <p:cNvGrpSpPr/>
          <p:nvPr/>
        </p:nvGrpSpPr>
        <p:grpSpPr>
          <a:xfrm>
            <a:off x="3061062" y="2727074"/>
            <a:ext cx="8839202" cy="809459"/>
            <a:chOff x="3063333" y="5566136"/>
            <a:chExt cx="8839202" cy="809459"/>
          </a:xfrm>
        </p:grpSpPr>
        <p:sp>
          <p:nvSpPr>
            <p:cNvPr id="20" name="矩形 13">
              <a:extLst>
                <a:ext uri="{FF2B5EF4-FFF2-40B4-BE49-F238E27FC236}">
                  <a16:creationId xmlns:a16="http://schemas.microsoft.com/office/drawing/2014/main" id="{0506A6F6-0275-4DA2-B850-6D521F95D21F}"/>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27" name="文本框 14">
              <a:extLst>
                <a:ext uri="{FF2B5EF4-FFF2-40B4-BE49-F238E27FC236}">
                  <a16:creationId xmlns:a16="http://schemas.microsoft.com/office/drawing/2014/main" id="{44575372-0549-4911-9B95-6E7C0923C8CD}"/>
                </a:ext>
              </a:extLst>
            </p:cNvPr>
            <p:cNvSpPr txBox="1"/>
            <p:nvPr/>
          </p:nvSpPr>
          <p:spPr>
            <a:xfrm>
              <a:off x="3921125" y="5616923"/>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ea typeface="Segoe UI Black"/>
                  <a:cs typeface="Arial"/>
                </a:rPr>
                <a:t>Summary of Next Steps and Other Notes</a:t>
              </a:r>
              <a:endParaRPr lang="en-US" altLang="zh-CN" sz="3200">
                <a:solidFill>
                  <a:schemeClr val="accent1">
                    <a:lumMod val="50000"/>
                  </a:schemeClr>
                </a:solidFill>
                <a:latin typeface="+mj-lt"/>
                <a:cs typeface="Arial" panose="020B0604020202020204" pitchFamily="34" charset="0"/>
              </a:endParaRPr>
            </a:p>
          </p:txBody>
        </p:sp>
      </p:grpSp>
    </p:spTree>
    <p:extLst>
      <p:ext uri="{BB962C8B-B14F-4D97-AF65-F5344CB8AC3E}">
        <p14:creationId xmlns:p14="http://schemas.microsoft.com/office/powerpoint/2010/main" val="776713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A56E-59F3-426D-97DC-8EAD3946E4D1}"/>
              </a:ext>
            </a:extLst>
          </p:cNvPr>
          <p:cNvSpPr>
            <a:spLocks noGrp="1"/>
          </p:cNvSpPr>
          <p:nvPr>
            <p:ph type="title"/>
          </p:nvPr>
        </p:nvSpPr>
        <p:spPr/>
        <p:txBody>
          <a:bodyPr/>
          <a:lstStyle/>
          <a:p>
            <a:r>
              <a:rPr lang="en-US" dirty="0"/>
              <a:t>Intended Use of At-Home Antigen Test Kits </a:t>
            </a:r>
            <a:r>
              <a:rPr lang="en-US"/>
              <a:t>(continued)</a:t>
            </a:r>
            <a:endParaRPr lang="en-US" dirty="0"/>
          </a:p>
        </p:txBody>
      </p:sp>
      <p:sp>
        <p:nvSpPr>
          <p:cNvPr id="3" name="Content Placeholder 2">
            <a:extLst>
              <a:ext uri="{FF2B5EF4-FFF2-40B4-BE49-F238E27FC236}">
                <a16:creationId xmlns:a16="http://schemas.microsoft.com/office/drawing/2014/main" id="{5D898D40-7396-4708-83A6-128921051838}"/>
              </a:ext>
            </a:extLst>
          </p:cNvPr>
          <p:cNvSpPr>
            <a:spLocks noGrp="1"/>
          </p:cNvSpPr>
          <p:nvPr>
            <p:ph idx="1"/>
          </p:nvPr>
        </p:nvSpPr>
        <p:spPr>
          <a:xfrm>
            <a:off x="567743" y="1064147"/>
            <a:ext cx="11370972" cy="5049746"/>
          </a:xfrm>
        </p:spPr>
        <p:txBody>
          <a:bodyPr/>
          <a:lstStyle/>
          <a:p>
            <a:r>
              <a:rPr lang="en-US" sz="2800"/>
              <a:t>Can I use the at-home </a:t>
            </a:r>
            <a:r>
              <a:rPr lang="en-US" sz="2800" b="1"/>
              <a:t>antigen (</a:t>
            </a:r>
            <a:r>
              <a:rPr lang="en-US" sz="2800" b="1" err="1"/>
              <a:t>iHealth</a:t>
            </a:r>
            <a:r>
              <a:rPr lang="en-US" sz="2800" b="1"/>
              <a:t>) tests for symptomatic testing at schools or otherwise administer these tests in schools?</a:t>
            </a:r>
          </a:p>
          <a:p>
            <a:pPr lvl="1"/>
            <a:r>
              <a:rPr lang="en-US" sz="2400"/>
              <a:t>No. These tests should be distributed to students and staff </a:t>
            </a:r>
            <a:r>
              <a:rPr lang="en-US" sz="2400" b="1" i="1"/>
              <a:t>for at-home use only.</a:t>
            </a:r>
            <a:endParaRPr lang="en-US" sz="2400" i="1"/>
          </a:p>
          <a:p>
            <a:pPr lvl="1"/>
            <a:r>
              <a:rPr lang="en-US" sz="2400"/>
              <a:t>Districts should continue to use BinaxNOW tests for symptomatic testing. BinaxNOW tests can be ordered through the CIC portal.</a:t>
            </a:r>
          </a:p>
          <a:p>
            <a:r>
              <a:rPr lang="en-US" sz="2800"/>
              <a:t>If we conduct single-swab routine pooled testing (i.e., BinaxNOW for reflex testing), </a:t>
            </a:r>
            <a:r>
              <a:rPr lang="en-US" sz="2800" b="1"/>
              <a:t>should we use the at-home antigen test in place of BinaxNOW?</a:t>
            </a:r>
          </a:p>
          <a:p>
            <a:pPr lvl="1"/>
            <a:r>
              <a:rPr lang="en-US" sz="2400"/>
              <a:t>No. Districts should continue to use BinaxNOW tests for follow-up/reflex testing. BinaxNOW tests may be ordered through the CIC portal.</a:t>
            </a:r>
          </a:p>
          <a:p>
            <a:pPr lvl="1"/>
            <a:endParaRPr lang="en-US" sz="2400"/>
          </a:p>
        </p:txBody>
      </p:sp>
      <p:sp>
        <p:nvSpPr>
          <p:cNvPr id="4" name="Slide Number Placeholder 3">
            <a:extLst>
              <a:ext uri="{FF2B5EF4-FFF2-40B4-BE49-F238E27FC236}">
                <a16:creationId xmlns:a16="http://schemas.microsoft.com/office/drawing/2014/main" id="{D4AB2A0C-D8CD-4363-A102-46A645CA016B}"/>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3186230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6F56-AFC5-4ECC-B886-E8873376C877}"/>
              </a:ext>
            </a:extLst>
          </p:cNvPr>
          <p:cNvSpPr>
            <a:spLocks noGrp="1"/>
          </p:cNvSpPr>
          <p:nvPr>
            <p:ph type="title"/>
          </p:nvPr>
        </p:nvSpPr>
        <p:spPr/>
        <p:txBody>
          <a:bodyPr/>
          <a:lstStyle/>
          <a:p>
            <a:r>
              <a:rPr lang="en-US"/>
              <a:t>Timing of Pooled Testing and At-Home Testing</a:t>
            </a:r>
          </a:p>
        </p:txBody>
      </p:sp>
      <p:sp>
        <p:nvSpPr>
          <p:cNvPr id="3" name="Content Placeholder 2">
            <a:extLst>
              <a:ext uri="{FF2B5EF4-FFF2-40B4-BE49-F238E27FC236}">
                <a16:creationId xmlns:a16="http://schemas.microsoft.com/office/drawing/2014/main" id="{7AEDE757-E63A-46C7-BB9A-E3B06593E800}"/>
              </a:ext>
            </a:extLst>
          </p:cNvPr>
          <p:cNvSpPr>
            <a:spLocks noGrp="1"/>
          </p:cNvSpPr>
          <p:nvPr>
            <p:ph idx="1"/>
          </p:nvPr>
        </p:nvSpPr>
        <p:spPr/>
        <p:txBody>
          <a:bodyPr/>
          <a:lstStyle/>
          <a:p>
            <a:r>
              <a:rPr lang="en-US"/>
              <a:t>How many days after the pooled testing day should the at-home tests be done?</a:t>
            </a:r>
          </a:p>
          <a:p>
            <a:pPr lvl="1"/>
            <a:r>
              <a:rPr lang="en-US"/>
              <a:t>We recommend </a:t>
            </a:r>
            <a:r>
              <a:rPr lang="en-US" b="1"/>
              <a:t>at least two days</a:t>
            </a:r>
            <a:r>
              <a:rPr lang="en-US"/>
              <a:t> between pooled testing and at-home testing.</a:t>
            </a:r>
          </a:p>
          <a:p>
            <a:endParaRPr lang="en-US"/>
          </a:p>
        </p:txBody>
      </p:sp>
      <p:sp>
        <p:nvSpPr>
          <p:cNvPr id="4" name="Slide Number Placeholder 3">
            <a:extLst>
              <a:ext uri="{FF2B5EF4-FFF2-40B4-BE49-F238E27FC236}">
                <a16:creationId xmlns:a16="http://schemas.microsoft.com/office/drawing/2014/main" id="{581E1939-F3C5-486E-8D39-AC779E98748C}"/>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3783023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9035-CCDC-4C1B-8D47-F91D20810370}"/>
              </a:ext>
            </a:extLst>
          </p:cNvPr>
          <p:cNvSpPr>
            <a:spLocks noGrp="1"/>
          </p:cNvSpPr>
          <p:nvPr>
            <p:ph type="title"/>
          </p:nvPr>
        </p:nvSpPr>
        <p:spPr/>
        <p:txBody>
          <a:bodyPr/>
          <a:lstStyle/>
          <a:p>
            <a:r>
              <a:rPr lang="en-US"/>
              <a:t>Reporting Positive Cases</a:t>
            </a:r>
          </a:p>
        </p:txBody>
      </p:sp>
      <p:sp>
        <p:nvSpPr>
          <p:cNvPr id="3" name="Content Placeholder 2">
            <a:extLst>
              <a:ext uri="{FF2B5EF4-FFF2-40B4-BE49-F238E27FC236}">
                <a16:creationId xmlns:a16="http://schemas.microsoft.com/office/drawing/2014/main" id="{C7E3965C-4C30-4AB7-9BC3-BBE68D73968F}"/>
              </a:ext>
            </a:extLst>
          </p:cNvPr>
          <p:cNvSpPr>
            <a:spLocks noGrp="1"/>
          </p:cNvSpPr>
          <p:nvPr>
            <p:ph idx="1"/>
          </p:nvPr>
        </p:nvSpPr>
        <p:spPr>
          <a:xfrm>
            <a:off x="567743" y="1153591"/>
            <a:ext cx="11370972" cy="5017997"/>
          </a:xfrm>
        </p:spPr>
        <p:txBody>
          <a:bodyPr/>
          <a:lstStyle/>
          <a:p>
            <a:r>
              <a:rPr lang="en-US" sz="2800" dirty="0"/>
              <a:t>Should </a:t>
            </a:r>
            <a:r>
              <a:rPr lang="en-US" sz="2800" b="1" dirty="0"/>
              <a:t>private schools </a:t>
            </a:r>
            <a:r>
              <a:rPr lang="en-US" sz="2800" dirty="0"/>
              <a:t>report their positive cases to DESE using this program?</a:t>
            </a:r>
          </a:p>
          <a:p>
            <a:pPr lvl="1"/>
            <a:r>
              <a:rPr lang="en-US" sz="2400" dirty="0"/>
              <a:t>No. But as a reminder, public schools must report positive cases using the DESE Security Portal on a weekly basis.</a:t>
            </a:r>
          </a:p>
          <a:p>
            <a:r>
              <a:rPr lang="en-US" sz="2800" dirty="0"/>
              <a:t>We already have a system in place for families to document when their child tests positive (e.g., through Google Forms), can we continue to utilize this method instead of what DESE may offer? </a:t>
            </a:r>
          </a:p>
          <a:p>
            <a:pPr lvl="1"/>
            <a:r>
              <a:rPr lang="en-US" sz="2400" dirty="0"/>
              <a:t>Yes.</a:t>
            </a:r>
          </a:p>
          <a:p>
            <a:r>
              <a:rPr lang="en-US" sz="2800" dirty="0"/>
              <a:t>Do we still upload the data from symptomatic testing into the CIC portal?</a:t>
            </a:r>
          </a:p>
          <a:p>
            <a:pPr lvl="1"/>
            <a:r>
              <a:rPr lang="en-US" sz="2400" dirty="0"/>
              <a:t>Yes. All results (negative and positive) for BinaxNOW tests, must be uploaded to the CIC portal. </a:t>
            </a:r>
          </a:p>
        </p:txBody>
      </p:sp>
      <p:sp>
        <p:nvSpPr>
          <p:cNvPr id="4" name="Slide Number Placeholder 3">
            <a:extLst>
              <a:ext uri="{FF2B5EF4-FFF2-40B4-BE49-F238E27FC236}">
                <a16:creationId xmlns:a16="http://schemas.microsoft.com/office/drawing/2014/main" id="{0BD62947-EACF-442E-9668-2542E3FD5C46}"/>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2910073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E91A-9302-4176-955B-78F628832097}"/>
              </a:ext>
            </a:extLst>
          </p:cNvPr>
          <p:cNvSpPr>
            <a:spLocks noGrp="1"/>
          </p:cNvSpPr>
          <p:nvPr>
            <p:ph type="title"/>
          </p:nvPr>
        </p:nvSpPr>
        <p:spPr/>
        <p:txBody>
          <a:bodyPr/>
          <a:lstStyle/>
          <a:p>
            <a:r>
              <a:rPr lang="en-US"/>
              <a:t>Vaccines</a:t>
            </a:r>
          </a:p>
        </p:txBody>
      </p:sp>
      <p:sp>
        <p:nvSpPr>
          <p:cNvPr id="3" name="Content Placeholder 2">
            <a:extLst>
              <a:ext uri="{FF2B5EF4-FFF2-40B4-BE49-F238E27FC236}">
                <a16:creationId xmlns:a16="http://schemas.microsoft.com/office/drawing/2014/main" id="{41DC6A23-F084-4C49-8242-98A1C6F20858}"/>
              </a:ext>
            </a:extLst>
          </p:cNvPr>
          <p:cNvSpPr>
            <a:spLocks noGrp="1"/>
          </p:cNvSpPr>
          <p:nvPr>
            <p:ph idx="1"/>
          </p:nvPr>
        </p:nvSpPr>
        <p:spPr/>
        <p:txBody>
          <a:bodyPr vert="horz" lIns="91440" tIns="45720" rIns="91440" bIns="45720" rtlCol="0" anchor="t">
            <a:noAutofit/>
          </a:bodyPr>
          <a:lstStyle/>
          <a:p>
            <a:r>
              <a:rPr lang="en-US">
                <a:latin typeface="Segoe UI"/>
                <a:cs typeface="Segoe UI"/>
              </a:rPr>
              <a:t>Can we request a booster clinic or is it only for first and second doses?</a:t>
            </a:r>
          </a:p>
          <a:p>
            <a:pPr lvl="1"/>
            <a:r>
              <a:rPr lang="en-US" b="0" i="0">
                <a:effectLst/>
                <a:latin typeface="Segoe UI"/>
                <a:cs typeface="Segoe UI"/>
              </a:rPr>
              <a:t>Yes, districts can request a booster clinic. However, priority will go to schools/districts that have not had the opportunity to host a </a:t>
            </a:r>
            <a:r>
              <a:rPr lang="en-US">
                <a:latin typeface="Segoe UI"/>
                <a:cs typeface="Segoe UI"/>
              </a:rPr>
              <a:t>clinic</a:t>
            </a:r>
            <a:r>
              <a:rPr lang="en-US" b="0" i="0">
                <a:effectLst/>
                <a:latin typeface="Segoe UI"/>
                <a:cs typeface="Segoe UI"/>
              </a:rPr>
              <a:t> yet and/or have lower than average vaccination rates.</a:t>
            </a:r>
          </a:p>
          <a:p>
            <a:pPr marL="0" indent="0">
              <a:buNone/>
            </a:pPr>
            <a:endParaRPr lang="en-US"/>
          </a:p>
        </p:txBody>
      </p:sp>
      <p:sp>
        <p:nvSpPr>
          <p:cNvPr id="4" name="Slide Number Placeholder 3">
            <a:extLst>
              <a:ext uri="{FF2B5EF4-FFF2-40B4-BE49-F238E27FC236}">
                <a16:creationId xmlns:a16="http://schemas.microsoft.com/office/drawing/2014/main" id="{F20E1DF4-8CB6-4B77-B2A0-120D1AFCCE4F}"/>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3485422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ea typeface="Segoe UI Black"/>
                <a:cs typeface="Arial"/>
              </a:rPr>
              <a:t>Summary of Next Steps and Other Notes</a:t>
            </a:r>
            <a:endParaRPr lang="en-US" altLang="zh-CN" sz="400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1736970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702C-92AD-436C-8C57-55EAA1FA25A5}"/>
              </a:ext>
            </a:extLst>
          </p:cNvPr>
          <p:cNvSpPr>
            <a:spLocks noGrp="1"/>
          </p:cNvSpPr>
          <p:nvPr>
            <p:ph type="title"/>
          </p:nvPr>
        </p:nvSpPr>
        <p:spPr/>
        <p:txBody>
          <a:bodyPr/>
          <a:lstStyle/>
          <a:p>
            <a:r>
              <a:rPr lang="en-US"/>
              <a:t>Key dates to begin new program during the week of 1/31</a:t>
            </a:r>
          </a:p>
        </p:txBody>
      </p:sp>
      <p:sp>
        <p:nvSpPr>
          <p:cNvPr id="3" name="Content Placeholder 2">
            <a:extLst>
              <a:ext uri="{FF2B5EF4-FFF2-40B4-BE49-F238E27FC236}">
                <a16:creationId xmlns:a16="http://schemas.microsoft.com/office/drawing/2014/main" id="{F000D7F0-BF3E-4497-BEDA-B6E6E77A71D3}"/>
              </a:ext>
            </a:extLst>
          </p:cNvPr>
          <p:cNvSpPr>
            <a:spLocks noGrp="1"/>
          </p:cNvSpPr>
          <p:nvPr>
            <p:ph idx="1"/>
          </p:nvPr>
        </p:nvSpPr>
        <p:spPr/>
        <p:txBody>
          <a:bodyPr/>
          <a:lstStyle/>
          <a:p>
            <a:r>
              <a:rPr lang="en-US" b="0" i="0" u="none" strike="noStrike" baseline="0" dirty="0">
                <a:solidFill>
                  <a:srgbClr val="000000"/>
                </a:solidFill>
                <a:latin typeface="+mn-lt"/>
              </a:rPr>
              <a:t>By January 28, districts and schools should collect opt-in forms from interested families and submit request for at-home tests through CIC portal.</a:t>
            </a:r>
            <a:endParaRPr lang="en-US" dirty="0">
              <a:solidFill>
                <a:srgbClr val="000000"/>
              </a:solidFill>
              <a:latin typeface="+mn-lt"/>
            </a:endParaRPr>
          </a:p>
          <a:p>
            <a:r>
              <a:rPr lang="en-US" b="0" i="0" u="none" strike="noStrike" baseline="0" dirty="0">
                <a:solidFill>
                  <a:srgbClr val="000000"/>
                </a:solidFill>
                <a:latin typeface="+mn-lt"/>
              </a:rPr>
              <a:t>During the week of January 31, districts will begin to receive tests for participating students. Once the district or school distributes these tests, it will discontinue contact tracing and Test and Stay. </a:t>
            </a:r>
          </a:p>
          <a:p>
            <a:r>
              <a:rPr lang="en-US" b="0" i="0" u="none" strike="noStrike" baseline="0" dirty="0">
                <a:solidFill>
                  <a:srgbClr val="000000"/>
                </a:solidFill>
                <a:latin typeface="+mn-lt"/>
              </a:rPr>
              <a:t>After January 31, districts will receive additional at-home tests on regular basis. </a:t>
            </a:r>
            <a:r>
              <a:rPr lang="en-US" dirty="0">
                <a:solidFill>
                  <a:srgbClr val="000000"/>
                </a:solidFill>
                <a:latin typeface="+mn-lt"/>
              </a:rPr>
              <a:t>Districts should update participation numbers on an as needed basis. </a:t>
            </a:r>
            <a:r>
              <a:rPr lang="en-US" b="0" i="0" u="none" strike="noStrike" baseline="0" dirty="0">
                <a:solidFill>
                  <a:srgbClr val="000000"/>
                </a:solidFill>
                <a:latin typeface="+mn-lt"/>
              </a:rPr>
              <a:t> </a:t>
            </a:r>
          </a:p>
          <a:p>
            <a:endParaRPr lang="en-US" dirty="0"/>
          </a:p>
        </p:txBody>
      </p:sp>
      <p:sp>
        <p:nvSpPr>
          <p:cNvPr id="4" name="Slide Number Placeholder 3">
            <a:extLst>
              <a:ext uri="{FF2B5EF4-FFF2-40B4-BE49-F238E27FC236}">
                <a16:creationId xmlns:a16="http://schemas.microsoft.com/office/drawing/2014/main" id="{351B0224-DEC1-4ECF-BF02-38EA737B1B0B}"/>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179345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D5AD-2DFF-4B35-B6EC-6C076967C659}"/>
              </a:ext>
            </a:extLst>
          </p:cNvPr>
          <p:cNvSpPr>
            <a:spLocks noGrp="1"/>
          </p:cNvSpPr>
          <p:nvPr>
            <p:ph type="title"/>
          </p:nvPr>
        </p:nvSpPr>
        <p:spPr/>
        <p:txBody>
          <a:bodyPr/>
          <a:lstStyle/>
          <a:p>
            <a:r>
              <a:rPr lang="en-US"/>
              <a:t>Important Reminders</a:t>
            </a:r>
          </a:p>
        </p:txBody>
      </p:sp>
      <p:sp>
        <p:nvSpPr>
          <p:cNvPr id="3" name="Content Placeholder 2">
            <a:extLst>
              <a:ext uri="{FF2B5EF4-FFF2-40B4-BE49-F238E27FC236}">
                <a16:creationId xmlns:a16="http://schemas.microsoft.com/office/drawing/2014/main" id="{9521C638-A187-4996-8163-E5870D2B35F1}"/>
              </a:ext>
            </a:extLst>
          </p:cNvPr>
          <p:cNvSpPr>
            <a:spLocks noGrp="1"/>
          </p:cNvSpPr>
          <p:nvPr>
            <p:ph idx="1"/>
          </p:nvPr>
        </p:nvSpPr>
        <p:spPr/>
        <p:txBody>
          <a:bodyPr/>
          <a:lstStyle/>
          <a:p>
            <a:r>
              <a:rPr lang="en-US" b="0" i="0" u="none" strike="noStrike" baseline="0" dirty="0">
                <a:solidFill>
                  <a:srgbClr val="000000"/>
                </a:solidFill>
                <a:latin typeface="+mn-lt"/>
              </a:rPr>
              <a:t>Districts and schools may elect to switch to the new testing options by responding to the </a:t>
            </a:r>
            <a:r>
              <a:rPr lang="en-US" b="0" i="0" u="none" strike="noStrike" baseline="0" dirty="0">
                <a:solidFill>
                  <a:srgbClr val="000000"/>
                </a:solidFill>
                <a:latin typeface="+mn-lt"/>
                <a:hlinkClick r:id="rId2"/>
              </a:rPr>
              <a:t>DESE survey</a:t>
            </a:r>
            <a:r>
              <a:rPr lang="en-US" b="0" i="0" u="none" strike="noStrike" baseline="0" dirty="0">
                <a:solidFill>
                  <a:srgbClr val="000000"/>
                </a:solidFill>
                <a:latin typeface="+mn-lt"/>
              </a:rPr>
              <a:t> anytime between now and April 1, 2022. </a:t>
            </a:r>
          </a:p>
          <a:p>
            <a:pPr lvl="1"/>
            <a:r>
              <a:rPr lang="en-US" dirty="0">
                <a:solidFill>
                  <a:srgbClr val="000000"/>
                </a:solidFill>
                <a:latin typeface="+mn-lt"/>
              </a:rPr>
              <a:t>If a district or school </a:t>
            </a:r>
            <a:r>
              <a:rPr lang="en-US" u="sng" dirty="0">
                <a:solidFill>
                  <a:srgbClr val="000000"/>
                </a:solidFill>
                <a:latin typeface="+mn-lt"/>
              </a:rPr>
              <a:t>is not</a:t>
            </a:r>
            <a:r>
              <a:rPr lang="en-US" dirty="0">
                <a:solidFill>
                  <a:srgbClr val="000000"/>
                </a:solidFill>
                <a:latin typeface="+mn-lt"/>
              </a:rPr>
              <a:t> currently implementing routine pooled testing and/or symptomatic testing, they must also fill out the </a:t>
            </a:r>
            <a:r>
              <a:rPr lang="en-US" dirty="0">
                <a:solidFill>
                  <a:srgbClr val="000000"/>
                </a:solidFill>
                <a:latin typeface="+mn-lt"/>
                <a:hlinkClick r:id="rId3"/>
              </a:rPr>
              <a:t>Authorized School Application</a:t>
            </a:r>
            <a:r>
              <a:rPr lang="en-US" dirty="0">
                <a:solidFill>
                  <a:srgbClr val="000000"/>
                </a:solidFill>
                <a:latin typeface="+mn-lt"/>
              </a:rPr>
              <a:t>.</a:t>
            </a:r>
            <a:endParaRPr lang="en-US" b="0" i="0" u="none" strike="noStrike" baseline="0" dirty="0">
              <a:solidFill>
                <a:srgbClr val="000000"/>
              </a:solidFill>
              <a:latin typeface="+mn-lt"/>
            </a:endParaRPr>
          </a:p>
          <a:p>
            <a:r>
              <a:rPr lang="en-US" b="0" i="0" u="none" strike="noStrike" baseline="0" dirty="0">
                <a:solidFill>
                  <a:srgbClr val="000000"/>
                </a:solidFill>
                <a:latin typeface="+mn-lt"/>
              </a:rPr>
              <a:t>DESE and EOHHS/DPH will incorporate districts and schools that opt into the updated testing program after January 21 into the existing distribution schedule.</a:t>
            </a:r>
          </a:p>
          <a:p>
            <a:pPr marL="0" indent="0">
              <a:buNone/>
            </a:pPr>
            <a:endParaRPr lang="en-US" dirty="0">
              <a:latin typeface="+mn-lt"/>
            </a:endParaRPr>
          </a:p>
        </p:txBody>
      </p:sp>
      <p:sp>
        <p:nvSpPr>
          <p:cNvPr id="4" name="Slide Number Placeholder 3">
            <a:extLst>
              <a:ext uri="{FF2B5EF4-FFF2-40B4-BE49-F238E27FC236}">
                <a16:creationId xmlns:a16="http://schemas.microsoft.com/office/drawing/2014/main" id="{7251A794-9FBD-4528-A1ED-FED60B8EBDE6}"/>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a:p>
        </p:txBody>
      </p:sp>
    </p:spTree>
    <p:extLst>
      <p:ext uri="{BB962C8B-B14F-4D97-AF65-F5344CB8AC3E}">
        <p14:creationId xmlns:p14="http://schemas.microsoft.com/office/powerpoint/2010/main" val="1718131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t>Reminder: Mobile Vaccination Program Process</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a:xfrm>
            <a:off x="567743" y="1230403"/>
            <a:ext cx="11535214" cy="5049746"/>
          </a:xfrm>
        </p:spPr>
        <p:txBody>
          <a:bodyPr vert="horz" lIns="91440" tIns="45720" rIns="91440" bIns="45720" rtlCol="0" anchor="t">
            <a:noAutofit/>
          </a:bodyPr>
          <a:lstStyle/>
          <a:p>
            <a:r>
              <a:rPr lang="en-US" sz="2400" dirty="0">
                <a:latin typeface="+mn-lt"/>
                <a:cs typeface="Arial"/>
              </a:rPr>
              <a:t>We are accepting mobile vaccination clinic requests, with priority given to clinics for </a:t>
            </a:r>
            <a:r>
              <a:rPr lang="en-US" sz="2400" b="1" dirty="0">
                <a:latin typeface="+mn-lt"/>
                <a:cs typeface="Arial"/>
              </a:rPr>
              <a:t>5-11 year-olds</a:t>
            </a:r>
          </a:p>
          <a:p>
            <a:r>
              <a:rPr lang="en-US" sz="2400" dirty="0">
                <a:latin typeface="+mn-lt"/>
                <a:cs typeface="Arial"/>
              </a:rPr>
              <a:t>Mobile vaccination clinic requests must be submitted:</a:t>
            </a:r>
          </a:p>
          <a:p>
            <a:pPr lvl="1"/>
            <a:r>
              <a:rPr lang="en-US" sz="2400" dirty="0">
                <a:latin typeface="+mn-lt"/>
                <a:cs typeface="Arial"/>
              </a:rPr>
              <a:t>Through the </a:t>
            </a:r>
            <a:r>
              <a:rPr lang="en-US" sz="2400" b="1" dirty="0">
                <a:latin typeface="+mn-lt"/>
                <a:cs typeface="Arial"/>
              </a:rPr>
              <a:t>online form </a:t>
            </a:r>
            <a:r>
              <a:rPr lang="en-US" sz="2400" dirty="0">
                <a:latin typeface="+mn-lt"/>
                <a:cs typeface="Arial"/>
              </a:rPr>
              <a:t>(</a:t>
            </a:r>
            <a:r>
              <a:rPr lang="en-US" sz="2400" dirty="0">
                <a:latin typeface="+mn-lt"/>
                <a:cs typeface="Arial"/>
                <a:hlinkClick r:id="rId3"/>
              </a:rPr>
              <a:t>mass.gov/</a:t>
            </a:r>
            <a:r>
              <a:rPr lang="en-US" sz="2400" dirty="0" err="1">
                <a:latin typeface="+mn-lt"/>
                <a:cs typeface="Arial"/>
                <a:hlinkClick r:id="rId3"/>
              </a:rPr>
              <a:t>mobilevaccineform</a:t>
            </a:r>
            <a:r>
              <a:rPr lang="en-US" sz="2400" dirty="0">
                <a:latin typeface="+mn-lt"/>
                <a:cs typeface="Arial"/>
              </a:rPr>
              <a:t>), and </a:t>
            </a:r>
            <a:endParaRPr lang="en-US" sz="2400" dirty="0">
              <a:latin typeface="+mn-lt"/>
              <a:cs typeface="Arial" panose="020B0604020202020204" pitchFamily="34" charset="0"/>
            </a:endParaRPr>
          </a:p>
          <a:p>
            <a:pPr lvl="1"/>
            <a:r>
              <a:rPr lang="en-US" sz="2400" dirty="0">
                <a:latin typeface="+mn-lt"/>
                <a:cs typeface="Arial"/>
              </a:rPr>
              <a:t>At least </a:t>
            </a:r>
            <a:r>
              <a:rPr lang="en-US" sz="2400" b="1" dirty="0">
                <a:latin typeface="+mn-lt"/>
                <a:cs typeface="Arial"/>
              </a:rPr>
              <a:t>14 business days </a:t>
            </a:r>
            <a:r>
              <a:rPr lang="en-US" sz="2400" dirty="0">
                <a:latin typeface="+mn-lt"/>
                <a:cs typeface="Arial"/>
              </a:rPr>
              <a:t>before the desired clinic date</a:t>
            </a:r>
          </a:p>
          <a:p>
            <a:r>
              <a:rPr lang="en-US" sz="2400" dirty="0">
                <a:latin typeface="+mn-lt"/>
                <a:cs typeface="Arial"/>
              </a:rPr>
              <a:t>If a clinic request can be accommodated, an approval notification email will be sent to introduce the clinic requestor to the designated vaccination provider </a:t>
            </a:r>
            <a:endParaRPr lang="en-US" sz="2400" dirty="0">
              <a:latin typeface="+mn-lt"/>
              <a:cs typeface="Arial" panose="020B0604020202020204" pitchFamily="34" charset="0"/>
            </a:endParaRPr>
          </a:p>
          <a:p>
            <a:r>
              <a:rPr lang="en-US" sz="2400" dirty="0">
                <a:latin typeface="+mn-lt"/>
                <a:cs typeface="Arial"/>
              </a:rPr>
              <a:t>If you previously worked with a provider and enjoyed that experience, please note that in the request</a:t>
            </a:r>
          </a:p>
          <a:p>
            <a:r>
              <a:rPr lang="en-US" sz="2400" dirty="0">
                <a:latin typeface="+mn-lt"/>
                <a:cs typeface="Arial"/>
              </a:rPr>
              <a:t>Once you are connected with a provider, they will provide consent forms and a scheduling platform. We encourage as much pre-registration as possible to streamline the process</a:t>
            </a:r>
          </a:p>
        </p:txBody>
      </p:sp>
    </p:spTree>
    <p:extLst>
      <p:ext uri="{BB962C8B-B14F-4D97-AF65-F5344CB8AC3E}">
        <p14:creationId xmlns:p14="http://schemas.microsoft.com/office/powerpoint/2010/main" val="2838759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0BFC-95F8-4094-8A9B-164702731C1E}"/>
              </a:ext>
            </a:extLst>
          </p:cNvPr>
          <p:cNvSpPr>
            <a:spLocks noGrp="1"/>
          </p:cNvSpPr>
          <p:nvPr>
            <p:ph type="title"/>
          </p:nvPr>
        </p:nvSpPr>
        <p:spPr/>
        <p:txBody>
          <a:bodyPr/>
          <a:lstStyle/>
          <a:p>
            <a:r>
              <a:rPr lang="en-US"/>
              <a:t>Important links	on DESE website</a:t>
            </a:r>
          </a:p>
        </p:txBody>
      </p:sp>
      <p:sp>
        <p:nvSpPr>
          <p:cNvPr id="3" name="Content Placeholder 2">
            <a:extLst>
              <a:ext uri="{FF2B5EF4-FFF2-40B4-BE49-F238E27FC236}">
                <a16:creationId xmlns:a16="http://schemas.microsoft.com/office/drawing/2014/main" id="{956DBDDB-CE71-4810-8FD3-BA2BEFFF18CB}"/>
              </a:ext>
            </a:extLst>
          </p:cNvPr>
          <p:cNvSpPr>
            <a:spLocks noGrp="1"/>
          </p:cNvSpPr>
          <p:nvPr>
            <p:ph idx="1"/>
          </p:nvPr>
        </p:nvSpPr>
        <p:spPr/>
        <p:txBody>
          <a:bodyPr/>
          <a:lstStyle/>
          <a:p>
            <a:r>
              <a:rPr lang="en-US" sz="2400" b="1" dirty="0"/>
              <a:t>Order supplies and update opt-in numbers: </a:t>
            </a:r>
            <a:r>
              <a:rPr lang="en-US" sz="2400" b="0" dirty="0">
                <a:solidFill>
                  <a:schemeClr val="accent1">
                    <a:lumMod val="50000"/>
                  </a:schemeClr>
                </a:solidFill>
                <a:latin typeface="Segoe UI" panose="020B0502040204020203" pitchFamily="34" charset="0"/>
                <a:cs typeface="Segoe UI" panose="020B0502040204020203" pitchFamily="34" charset="0"/>
              </a:rPr>
              <a:t>cich-ma.zendesk.com</a:t>
            </a:r>
            <a:endParaRPr lang="en-US" sz="2400" b="1" dirty="0"/>
          </a:p>
          <a:p>
            <a:r>
              <a:rPr lang="en-US" sz="2400" b="1" dirty="0"/>
              <a:t>COVID-19 Testing Program</a:t>
            </a:r>
            <a:r>
              <a:rPr lang="en-US" sz="2400" dirty="0"/>
              <a:t>: </a:t>
            </a:r>
            <a:r>
              <a:rPr lang="en-US" sz="2400" dirty="0">
                <a:hlinkClick r:id="rId2"/>
              </a:rPr>
              <a:t>https://www.doe.mass.edu/covid19/testing/</a:t>
            </a:r>
            <a:r>
              <a:rPr lang="en-US" sz="2400" dirty="0"/>
              <a:t>  </a:t>
            </a:r>
          </a:p>
          <a:p>
            <a:pPr lvl="1"/>
            <a:r>
              <a:rPr lang="en-US" sz="2000" dirty="0"/>
              <a:t>District opt-in survey</a:t>
            </a:r>
          </a:p>
          <a:p>
            <a:pPr lvl="1"/>
            <a:r>
              <a:rPr lang="en-US" sz="2000" dirty="0"/>
              <a:t>Authorized School Application (for districts/schools new to symptomatic and/or routine pooled testing)</a:t>
            </a:r>
          </a:p>
          <a:p>
            <a:pPr lvl="1"/>
            <a:r>
              <a:rPr lang="en-US" sz="2000" dirty="0"/>
              <a:t>Webinar recordings and slides</a:t>
            </a:r>
            <a:endParaRPr lang="en-US" sz="1600" dirty="0"/>
          </a:p>
          <a:p>
            <a:pPr lvl="1"/>
            <a:r>
              <a:rPr lang="en-US" sz="2000" b="1"/>
              <a:t>Opt-in forms and parent letters</a:t>
            </a:r>
          </a:p>
          <a:p>
            <a:r>
              <a:rPr lang="en-US" sz="2400" b="1" dirty="0"/>
              <a:t>On the Desktop</a:t>
            </a:r>
            <a:r>
              <a:rPr lang="en-US" sz="2400" dirty="0"/>
              <a:t>: </a:t>
            </a:r>
            <a:r>
              <a:rPr lang="en-US" sz="2400" dirty="0">
                <a:hlinkClick r:id="rId3"/>
              </a:rPr>
              <a:t>https://www.doe.mass.edu/covid19/on-desktop.html</a:t>
            </a:r>
            <a:r>
              <a:rPr lang="en-US" sz="2400" dirty="0"/>
              <a:t> </a:t>
            </a:r>
          </a:p>
          <a:p>
            <a:pPr lvl="1"/>
            <a:r>
              <a:rPr lang="en-US" sz="2000" dirty="0"/>
              <a:t>Protocols for Responding to COVID-19 Scenarios</a:t>
            </a:r>
          </a:p>
          <a:p>
            <a:pPr lvl="1"/>
            <a:r>
              <a:rPr lang="en-US" sz="2000" dirty="0"/>
              <a:t>Protocols Flowcharts</a:t>
            </a:r>
          </a:p>
          <a:p>
            <a:r>
              <a:rPr lang="en-US" sz="2400" b="1" dirty="0"/>
              <a:t>General FAQs</a:t>
            </a:r>
            <a:r>
              <a:rPr lang="en-US" sz="2400" dirty="0"/>
              <a:t>: </a:t>
            </a:r>
            <a:r>
              <a:rPr lang="en-US" sz="2400" dirty="0">
                <a:hlinkClick r:id="rId4"/>
              </a:rPr>
              <a:t>https://www.doe.mass.edu/covid19/faq/</a:t>
            </a:r>
            <a:r>
              <a:rPr lang="en-US" sz="2400" dirty="0"/>
              <a:t> </a:t>
            </a:r>
          </a:p>
          <a:p>
            <a:pPr lvl="1"/>
            <a:r>
              <a:rPr lang="en-US" sz="2000" dirty="0"/>
              <a:t>Protocols and other reopening FAQs (also sent out in the </a:t>
            </a:r>
            <a:r>
              <a:rPr lang="en-US" sz="2000" dirty="0">
                <a:hlinkClick r:id="rId5"/>
              </a:rPr>
              <a:t>Commissioner’s Weekly Update</a:t>
            </a:r>
            <a:r>
              <a:rPr lang="en-US" sz="2000" dirty="0"/>
              <a:t>)</a:t>
            </a:r>
          </a:p>
          <a:p>
            <a:endParaRPr lang="en-US" sz="2400" b="1" dirty="0"/>
          </a:p>
        </p:txBody>
      </p:sp>
      <p:sp>
        <p:nvSpPr>
          <p:cNvPr id="4" name="Slide Number Placeholder 3">
            <a:extLst>
              <a:ext uri="{FF2B5EF4-FFF2-40B4-BE49-F238E27FC236}">
                <a16:creationId xmlns:a16="http://schemas.microsoft.com/office/drawing/2014/main" id="{6D9F64AA-C1F3-425B-A69B-8902EE934784}"/>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a:p>
        </p:txBody>
      </p:sp>
    </p:spTree>
    <p:extLst>
      <p:ext uri="{BB962C8B-B14F-4D97-AF65-F5344CB8AC3E}">
        <p14:creationId xmlns:p14="http://schemas.microsoft.com/office/powerpoint/2010/main" val="88373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3062-01D7-4D11-A0A0-53164B0AF362}"/>
              </a:ext>
            </a:extLst>
          </p:cNvPr>
          <p:cNvSpPr>
            <a:spLocks noGrp="1"/>
          </p:cNvSpPr>
          <p:nvPr>
            <p:ph type="title"/>
          </p:nvPr>
        </p:nvSpPr>
        <p:spPr/>
        <p:txBody>
          <a:bodyPr/>
          <a:lstStyle/>
          <a:p>
            <a:r>
              <a:rPr lang="en-US"/>
              <a:t>Have a question? Need help?</a:t>
            </a:r>
          </a:p>
        </p:txBody>
      </p:sp>
      <p:sp>
        <p:nvSpPr>
          <p:cNvPr id="3" name="Content Placeholder 2">
            <a:extLst>
              <a:ext uri="{FF2B5EF4-FFF2-40B4-BE49-F238E27FC236}">
                <a16:creationId xmlns:a16="http://schemas.microsoft.com/office/drawing/2014/main" id="{1FFC714F-047A-4C99-B028-A648C20328D9}"/>
              </a:ext>
            </a:extLst>
          </p:cNvPr>
          <p:cNvSpPr>
            <a:spLocks noGrp="1"/>
          </p:cNvSpPr>
          <p:nvPr>
            <p:ph idx="1"/>
          </p:nvPr>
        </p:nvSpPr>
        <p:spPr/>
        <p:txBody>
          <a:bodyPr vert="horz" lIns="91440" tIns="45720" rIns="91440" bIns="45720" rtlCol="0" anchor="t">
            <a:noAutofit/>
          </a:bodyPr>
          <a:lstStyle/>
          <a:p>
            <a:r>
              <a:rPr lang="en-US">
                <a:latin typeface="Segoe UI"/>
                <a:cs typeface="Segoe UI"/>
              </a:rPr>
              <a:t>Here’s how to get in touch:</a:t>
            </a:r>
          </a:p>
          <a:p>
            <a:pPr lvl="1"/>
            <a:r>
              <a:rPr lang="en-US" b="1">
                <a:latin typeface="Segoe UI"/>
                <a:cs typeface="Segoe UI"/>
              </a:rPr>
              <a:t>First, contact your Program Coordinator</a:t>
            </a:r>
          </a:p>
          <a:p>
            <a:pPr lvl="2"/>
            <a:r>
              <a:rPr lang="en-US" sz="2000">
                <a:latin typeface="Segoe UI"/>
                <a:cs typeface="Segoe UI"/>
              </a:rPr>
              <a:t>They are your best first line of defense. </a:t>
            </a:r>
          </a:p>
          <a:p>
            <a:pPr lvl="1"/>
            <a:r>
              <a:rPr lang="en-US" b="1">
                <a:latin typeface="Segoe UI"/>
                <a:cs typeface="Segoe UI"/>
              </a:rPr>
              <a:t>If you don’t hear back, contact CIC support</a:t>
            </a:r>
          </a:p>
          <a:p>
            <a:pPr lvl="2"/>
            <a:r>
              <a:rPr lang="en-US" sz="2000">
                <a:latin typeface="Segoe UI"/>
                <a:cs typeface="Segoe UI"/>
                <a:hlinkClick r:id="rId2"/>
              </a:rPr>
              <a:t>support@cic-health.com</a:t>
            </a:r>
            <a:r>
              <a:rPr lang="en-US" sz="2000">
                <a:latin typeface="Segoe UI"/>
                <a:cs typeface="Segoe UI"/>
              </a:rPr>
              <a:t> </a:t>
            </a:r>
            <a:endParaRPr lang="en-US" sz="2000" i="1">
              <a:highlight>
                <a:srgbClr val="FFFF00"/>
              </a:highlight>
              <a:latin typeface="Segoe UI"/>
              <a:cs typeface="Segoe UI"/>
            </a:endParaRPr>
          </a:p>
          <a:p>
            <a:pPr lvl="2"/>
            <a:r>
              <a:rPr lang="en-US" sz="2000">
                <a:latin typeface="Segoe UI"/>
                <a:cs typeface="Segoe UI"/>
              </a:rPr>
              <a:t>Please allow a few hours for a response during the next few weeks</a:t>
            </a:r>
          </a:p>
          <a:p>
            <a:pPr lvl="1"/>
            <a:r>
              <a:rPr lang="en-US" b="1">
                <a:latin typeface="Segoe UI"/>
                <a:cs typeface="Segoe UI"/>
              </a:rPr>
              <a:t>Still don’t have what you need? Send us a note!</a:t>
            </a:r>
          </a:p>
          <a:p>
            <a:pPr lvl="2"/>
            <a:r>
              <a:rPr lang="en-US" sz="2000">
                <a:latin typeface="Segoe UI"/>
                <a:cs typeface="Segoe UI"/>
              </a:rPr>
              <a:t>DESE: </a:t>
            </a:r>
            <a:r>
              <a:rPr lang="en-US" sz="2000">
                <a:latin typeface="Segoe UI"/>
                <a:cs typeface="Segoe UI"/>
                <a:hlinkClick r:id="rId3"/>
              </a:rPr>
              <a:t>k12covid19testing@mass.gov</a:t>
            </a:r>
            <a:r>
              <a:rPr lang="en-US" sz="2000">
                <a:latin typeface="Segoe UI"/>
                <a:cs typeface="Segoe UI"/>
              </a:rPr>
              <a:t>  </a:t>
            </a:r>
            <a:endParaRPr lang="en-US" sz="2000"/>
          </a:p>
          <a:p>
            <a:pPr lvl="2"/>
            <a:r>
              <a:rPr lang="en-US" sz="2000">
                <a:latin typeface="Segoe UI"/>
                <a:cs typeface="Segoe UI"/>
              </a:rPr>
              <a:t>Shah Foundation:</a:t>
            </a:r>
            <a:r>
              <a:rPr lang="en-US" sz="2000" b="1">
                <a:latin typeface="Segoe UI"/>
                <a:cs typeface="Segoe UI"/>
              </a:rPr>
              <a:t> </a:t>
            </a:r>
            <a:r>
              <a:rPr lang="en-US" sz="2000">
                <a:latin typeface="Segoe UI"/>
                <a:cs typeface="Segoe UI"/>
                <a:hlinkClick r:id="rId4"/>
              </a:rPr>
              <a:t>CovidEdTesting@ShahFoundation.org</a:t>
            </a:r>
            <a:endParaRPr lang="en-US" sz="2000">
              <a:latin typeface="Segoe UI"/>
              <a:cs typeface="Segoe UI"/>
            </a:endParaRPr>
          </a:p>
          <a:p>
            <a:endParaRPr lang="en-US"/>
          </a:p>
        </p:txBody>
      </p:sp>
      <p:sp>
        <p:nvSpPr>
          <p:cNvPr id="4" name="Slide Number Placeholder 3">
            <a:extLst>
              <a:ext uri="{FF2B5EF4-FFF2-40B4-BE49-F238E27FC236}">
                <a16:creationId xmlns:a16="http://schemas.microsoft.com/office/drawing/2014/main" id="{81DCEC29-AC5A-405B-AF9F-F9CB0836661C}"/>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a:p>
        </p:txBody>
      </p:sp>
      <p:sp>
        <p:nvSpPr>
          <p:cNvPr id="5" name="Rectangle 4">
            <a:extLst>
              <a:ext uri="{FF2B5EF4-FFF2-40B4-BE49-F238E27FC236}">
                <a16:creationId xmlns:a16="http://schemas.microsoft.com/office/drawing/2014/main" id="{56F965E9-5B12-47E4-BA02-3D61DF85D28B}"/>
              </a:ext>
            </a:extLst>
          </p:cNvPr>
          <p:cNvSpPr/>
          <p:nvPr/>
        </p:nvSpPr>
        <p:spPr>
          <a:xfrm>
            <a:off x="8777980" y="4351883"/>
            <a:ext cx="3160735" cy="17983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Please note</a:t>
            </a:r>
            <a:r>
              <a:rPr lang="en-US" b="1">
                <a:solidFill>
                  <a:prstClr val="black"/>
                </a:solidFill>
                <a:latin typeface="Calibri" panose="020F0502020204030204"/>
              </a:rPr>
              <a:t>:</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If you need help, please reach out as early as possible. All teams are experiencing a high volume and the sooner we hear from you the better. </a:t>
            </a:r>
          </a:p>
        </p:txBody>
      </p:sp>
    </p:spTree>
    <p:extLst>
      <p:ext uri="{BB962C8B-B14F-4D97-AF65-F5344CB8AC3E}">
        <p14:creationId xmlns:p14="http://schemas.microsoft.com/office/powerpoint/2010/main" val="23832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287A5D-EBF5-4FC1-8850-B57D4C777A40}"/>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262230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425" imgH="426" progId="TCLayout.ActiveDocument.1">
                  <p:embed/>
                </p:oleObj>
              </mc:Choice>
              <mc:Fallback>
                <p:oleObj name="think-cell Slide" r:id="rId5" imgW="425" imgH="426" progId="TCLayout.ActiveDocument.1">
                  <p:embed/>
                  <p:pic>
                    <p:nvPicPr>
                      <p:cNvPr id="6" name="Object 5" hidden="1">
                        <a:extLst>
                          <a:ext uri="{FF2B5EF4-FFF2-40B4-BE49-F238E27FC236}">
                            <a16:creationId xmlns:a16="http://schemas.microsoft.com/office/drawing/2014/main" id="{50287A5D-EBF5-4FC1-8850-B57D4C777A4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vert="horz"/>
          <a:lstStyle/>
          <a:p>
            <a:r>
              <a:rPr lang="en-US" altLang="zh-CN" sz="4000">
                <a:solidFill>
                  <a:schemeClr val="accent1">
                    <a:lumMod val="50000"/>
                  </a:schemeClr>
                </a:solidFill>
                <a:latin typeface="+mj-lt"/>
                <a:cs typeface="Arial"/>
              </a:rPr>
              <a:t>Available Resources and Review of Delivery Schedule for Tests</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300245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C5A6-CDC7-4CAF-B58D-D6A106BF11FF}"/>
              </a:ext>
            </a:extLst>
          </p:cNvPr>
          <p:cNvSpPr>
            <a:spLocks noGrp="1"/>
          </p:cNvSpPr>
          <p:nvPr>
            <p:ph type="title"/>
          </p:nvPr>
        </p:nvSpPr>
        <p:spPr/>
        <p:txBody>
          <a:bodyPr/>
          <a:lstStyle/>
          <a:p>
            <a:r>
              <a:rPr lang="en-US"/>
              <a:t>Available Resources</a:t>
            </a:r>
          </a:p>
        </p:txBody>
      </p:sp>
      <p:sp>
        <p:nvSpPr>
          <p:cNvPr id="3" name="Content Placeholder 2">
            <a:extLst>
              <a:ext uri="{FF2B5EF4-FFF2-40B4-BE49-F238E27FC236}">
                <a16:creationId xmlns:a16="http://schemas.microsoft.com/office/drawing/2014/main" id="{7BF474C4-535E-4F10-8822-BCC8F7BFB9BE}"/>
              </a:ext>
            </a:extLst>
          </p:cNvPr>
          <p:cNvSpPr>
            <a:spLocks noGrp="1"/>
          </p:cNvSpPr>
          <p:nvPr>
            <p:ph idx="1"/>
          </p:nvPr>
        </p:nvSpPr>
        <p:spPr/>
        <p:txBody>
          <a:bodyPr/>
          <a:lstStyle/>
          <a:p>
            <a:r>
              <a:rPr lang="en-US"/>
              <a:t>All resources for the statewide testing program are available at </a:t>
            </a:r>
            <a:r>
              <a:rPr lang="en-US">
                <a:hlinkClick r:id="rId2"/>
              </a:rPr>
              <a:t>https://www.doe.mass.edu/covid19/testing/default.html</a:t>
            </a:r>
            <a:endParaRPr lang="en-US"/>
          </a:p>
          <a:p>
            <a:endParaRPr lang="en-US"/>
          </a:p>
          <a:p>
            <a:r>
              <a:rPr lang="en-US"/>
              <a:t>Translated training materials for families are included in the </a:t>
            </a:r>
            <a:r>
              <a:rPr lang="en-US">
                <a:hlinkClick r:id="rId3"/>
              </a:rPr>
              <a:t>Template Opt-In Letter for Families</a:t>
            </a:r>
            <a:endParaRPr lang="en-US"/>
          </a:p>
        </p:txBody>
      </p:sp>
      <p:sp>
        <p:nvSpPr>
          <p:cNvPr id="4" name="Slide Number Placeholder 3">
            <a:extLst>
              <a:ext uri="{FF2B5EF4-FFF2-40B4-BE49-F238E27FC236}">
                <a16:creationId xmlns:a16="http://schemas.microsoft.com/office/drawing/2014/main" id="{5FE28071-990E-4233-9580-2415BE0DD155}"/>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5004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DEE7-BF23-45F1-8123-8B61D28A9C78}"/>
              </a:ext>
            </a:extLst>
          </p:cNvPr>
          <p:cNvSpPr>
            <a:spLocks noGrp="1"/>
          </p:cNvSpPr>
          <p:nvPr>
            <p:ph type="title"/>
          </p:nvPr>
        </p:nvSpPr>
        <p:spPr/>
        <p:txBody>
          <a:bodyPr/>
          <a:lstStyle/>
          <a:p>
            <a:r>
              <a:rPr lang="en-US"/>
              <a:t>Overview: delivering at home antigen tests to schools</a:t>
            </a:r>
          </a:p>
        </p:txBody>
      </p:sp>
      <p:sp>
        <p:nvSpPr>
          <p:cNvPr id="3" name="Content Placeholder 2">
            <a:extLst>
              <a:ext uri="{FF2B5EF4-FFF2-40B4-BE49-F238E27FC236}">
                <a16:creationId xmlns:a16="http://schemas.microsoft.com/office/drawing/2014/main" id="{C7065D73-45CB-4628-BE8F-301D564160B0}"/>
              </a:ext>
            </a:extLst>
          </p:cNvPr>
          <p:cNvSpPr>
            <a:spLocks noGrp="1"/>
          </p:cNvSpPr>
          <p:nvPr>
            <p:ph idx="1"/>
          </p:nvPr>
        </p:nvSpPr>
        <p:spPr/>
        <p:txBody>
          <a:bodyPr/>
          <a:lstStyle/>
          <a:p>
            <a:r>
              <a:rPr lang="en-US" sz="2600"/>
              <a:t>During the week of 1/24, CIC will deliver tests to staff members for all schools that submitted their opt-in survey prior to COB on 1/21.</a:t>
            </a:r>
          </a:p>
          <a:p>
            <a:r>
              <a:rPr lang="en-US" sz="2600"/>
              <a:t>CIC will deliver tests for students to those same districts during the week of 1/31.</a:t>
            </a:r>
          </a:p>
          <a:p>
            <a:r>
              <a:rPr lang="en-US" sz="2600"/>
              <a:t>During the second week of February, this “staggered” schedule will end, and tests for both staff and students will be delivered simultaneously.</a:t>
            </a:r>
          </a:p>
          <a:p>
            <a:pPr lvl="1"/>
            <a:r>
              <a:rPr lang="en-US" sz="2200"/>
              <a:t>The visual on the next page gives an overview of this timeline.</a:t>
            </a:r>
          </a:p>
          <a:p>
            <a:r>
              <a:rPr lang="en-US" sz="2600"/>
              <a:t>CIC will deliver most tests via UPS. These contact person on these orders will receive a tracking number via email when the order ships.</a:t>
            </a:r>
          </a:p>
        </p:txBody>
      </p:sp>
      <p:sp>
        <p:nvSpPr>
          <p:cNvPr id="4" name="Slide Number Placeholder 3">
            <a:extLst>
              <a:ext uri="{FF2B5EF4-FFF2-40B4-BE49-F238E27FC236}">
                <a16:creationId xmlns:a16="http://schemas.microsoft.com/office/drawing/2014/main" id="{6E788CF1-5B35-49A9-BAF4-F2CA2D755E5D}"/>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63747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8DE3-95DE-4E74-9B59-B8009AE3C081}"/>
              </a:ext>
            </a:extLst>
          </p:cNvPr>
          <p:cNvSpPr>
            <a:spLocks noGrp="1"/>
          </p:cNvSpPr>
          <p:nvPr>
            <p:ph type="title"/>
          </p:nvPr>
        </p:nvSpPr>
        <p:spPr/>
        <p:txBody>
          <a:bodyPr/>
          <a:lstStyle/>
          <a:p>
            <a:r>
              <a:rPr lang="en-US" dirty="0"/>
              <a:t>Delivery schedule through 3/6 </a:t>
            </a:r>
          </a:p>
        </p:txBody>
      </p:sp>
      <p:sp>
        <p:nvSpPr>
          <p:cNvPr id="3" name="Content Placeholder 2">
            <a:extLst>
              <a:ext uri="{FF2B5EF4-FFF2-40B4-BE49-F238E27FC236}">
                <a16:creationId xmlns:a16="http://schemas.microsoft.com/office/drawing/2014/main" id="{5CB313FA-AE36-41B7-84C8-FBF4FCDCB97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7187DFF-DF57-4B8F-8AC0-906195274722}"/>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graphicFrame>
        <p:nvGraphicFramePr>
          <p:cNvPr id="5" name="Table 4">
            <a:extLst>
              <a:ext uri="{FF2B5EF4-FFF2-40B4-BE49-F238E27FC236}">
                <a16:creationId xmlns:a16="http://schemas.microsoft.com/office/drawing/2014/main" id="{480046EF-D8DC-4E00-83E7-98DE930F7229}"/>
              </a:ext>
            </a:extLst>
          </p:cNvPr>
          <p:cNvGraphicFramePr>
            <a:graphicFrameLocks noGrp="1"/>
          </p:cNvGraphicFramePr>
          <p:nvPr>
            <p:extLst>
              <p:ext uri="{D42A27DB-BD31-4B8C-83A1-F6EECF244321}">
                <p14:modId xmlns:p14="http://schemas.microsoft.com/office/powerpoint/2010/main" val="3133990476"/>
              </p:ext>
            </p:extLst>
          </p:nvPr>
        </p:nvGraphicFramePr>
        <p:xfrm>
          <a:off x="405245" y="1230403"/>
          <a:ext cx="11180619" cy="5104735"/>
        </p:xfrm>
        <a:graphic>
          <a:graphicData uri="http://schemas.openxmlformats.org/drawingml/2006/table">
            <a:tbl>
              <a:tblPr firstRow="1" bandRow="1">
                <a:tableStyleId>{5C22544A-7EE6-4342-B048-85BDC9FD1C3A}</a:tableStyleId>
              </a:tblPr>
              <a:tblGrid>
                <a:gridCol w="1647638">
                  <a:extLst>
                    <a:ext uri="{9D8B030D-6E8A-4147-A177-3AD203B41FA5}">
                      <a16:colId xmlns:a16="http://schemas.microsoft.com/office/drawing/2014/main" val="3223288321"/>
                    </a:ext>
                  </a:extLst>
                </a:gridCol>
                <a:gridCol w="1647638">
                  <a:extLst>
                    <a:ext uri="{9D8B030D-6E8A-4147-A177-3AD203B41FA5}">
                      <a16:colId xmlns:a16="http://schemas.microsoft.com/office/drawing/2014/main" val="2579202116"/>
                    </a:ext>
                  </a:extLst>
                </a:gridCol>
                <a:gridCol w="1647638">
                  <a:extLst>
                    <a:ext uri="{9D8B030D-6E8A-4147-A177-3AD203B41FA5}">
                      <a16:colId xmlns:a16="http://schemas.microsoft.com/office/drawing/2014/main" val="940603746"/>
                    </a:ext>
                  </a:extLst>
                </a:gridCol>
                <a:gridCol w="1647638">
                  <a:extLst>
                    <a:ext uri="{9D8B030D-6E8A-4147-A177-3AD203B41FA5}">
                      <a16:colId xmlns:a16="http://schemas.microsoft.com/office/drawing/2014/main" val="472444764"/>
                    </a:ext>
                  </a:extLst>
                </a:gridCol>
                <a:gridCol w="1647638">
                  <a:extLst>
                    <a:ext uri="{9D8B030D-6E8A-4147-A177-3AD203B41FA5}">
                      <a16:colId xmlns:a16="http://schemas.microsoft.com/office/drawing/2014/main" val="3535305649"/>
                    </a:ext>
                  </a:extLst>
                </a:gridCol>
                <a:gridCol w="1647638">
                  <a:extLst>
                    <a:ext uri="{9D8B030D-6E8A-4147-A177-3AD203B41FA5}">
                      <a16:colId xmlns:a16="http://schemas.microsoft.com/office/drawing/2014/main" val="774502010"/>
                    </a:ext>
                  </a:extLst>
                </a:gridCol>
                <a:gridCol w="1294791">
                  <a:extLst>
                    <a:ext uri="{9D8B030D-6E8A-4147-A177-3AD203B41FA5}">
                      <a16:colId xmlns:a16="http://schemas.microsoft.com/office/drawing/2014/main" val="3446864031"/>
                    </a:ext>
                  </a:extLst>
                </a:gridCol>
              </a:tblGrid>
              <a:tr h="368807">
                <a:tc>
                  <a:txBody>
                    <a:bodyPr/>
                    <a:lstStyle/>
                    <a:p>
                      <a:r>
                        <a:rPr lang="en-US"/>
                        <a:t>Sun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Mon</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Tues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Weds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Thurs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Fri</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Sat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501027492"/>
                  </a:ext>
                </a:extLst>
              </a:tr>
              <a:tr h="591991">
                <a:tc>
                  <a:txBody>
                    <a:bodyPr/>
                    <a:lstStyle/>
                    <a:p>
                      <a:r>
                        <a:rPr lang="en-US" sz="1000" b="1"/>
                        <a:t>16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dirty="0"/>
                        <a:t>21</a:t>
                      </a:r>
                    </a:p>
                    <a:p>
                      <a:r>
                        <a:rPr lang="en-US" sz="900" b="0" i="1" dirty="0"/>
                        <a:t>Last day for staff delivery inputs for priority districts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350105"/>
                  </a:ext>
                </a:extLst>
              </a:tr>
              <a:tr h="591991">
                <a:tc>
                  <a:txBody>
                    <a:bodyPr/>
                    <a:lstStyle/>
                    <a:p>
                      <a:r>
                        <a:rPr lang="en-US" sz="1000" b="1"/>
                        <a:t>23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dirty="0"/>
                        <a:t>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1" dirty="0"/>
                        <a:t>Last day for student delivery inputs for priority districts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29</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19193136"/>
                  </a:ext>
                </a:extLst>
              </a:tr>
              <a:tr h="591991">
                <a:tc>
                  <a:txBody>
                    <a:bodyPr/>
                    <a:lstStyle/>
                    <a:p>
                      <a:r>
                        <a:rPr lang="en-US" sz="1000" b="1"/>
                        <a:t>30</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31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50030644"/>
                  </a:ext>
                </a:extLst>
              </a:tr>
              <a:tr h="591991">
                <a:tc>
                  <a:txBody>
                    <a:bodyPr/>
                    <a:lstStyle/>
                    <a:p>
                      <a:r>
                        <a:rPr lang="en-US" sz="1000" b="1"/>
                        <a:t>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17776206"/>
                  </a:ext>
                </a:extLst>
              </a:tr>
              <a:tr h="591991">
                <a:tc>
                  <a:txBody>
                    <a:bodyPr/>
                    <a:lstStyle/>
                    <a:p>
                      <a:r>
                        <a:rPr lang="en-US" sz="1000" b="1"/>
                        <a:t>13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19</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214961"/>
                  </a:ext>
                </a:extLst>
              </a:tr>
              <a:tr h="591991">
                <a:tc>
                  <a:txBody>
                    <a:bodyPr/>
                    <a:lstStyle/>
                    <a:p>
                      <a:r>
                        <a:rPr lang="en-US" sz="1000" b="1"/>
                        <a:t>20</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25</a:t>
                      </a:r>
                    </a:p>
                    <a:p>
                      <a:endParaRPr lang="en-US" sz="1000" b="1"/>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26</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07461226"/>
                  </a:ext>
                </a:extLst>
              </a:tr>
              <a:tr h="591991">
                <a:tc>
                  <a:txBody>
                    <a:bodyPr/>
                    <a:lstStyle/>
                    <a:p>
                      <a:r>
                        <a:rPr lang="en-US" sz="1000" b="1"/>
                        <a:t>27</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99672463"/>
                  </a:ext>
                </a:extLst>
              </a:tr>
              <a:tr h="591991">
                <a:tc>
                  <a:txBody>
                    <a:bodyPr/>
                    <a:lstStyle/>
                    <a:p>
                      <a:r>
                        <a:rPr lang="en-US" sz="1000" b="1"/>
                        <a:t>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dirty="0"/>
                        <a:t>12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66381403"/>
                  </a:ext>
                </a:extLst>
              </a:tr>
            </a:tbl>
          </a:graphicData>
        </a:graphic>
      </p:graphicFrame>
      <p:sp>
        <p:nvSpPr>
          <p:cNvPr id="6" name="Rectangle 5">
            <a:extLst>
              <a:ext uri="{FF2B5EF4-FFF2-40B4-BE49-F238E27FC236}">
                <a16:creationId xmlns:a16="http://schemas.microsoft.com/office/drawing/2014/main" id="{B748B7E6-B59A-4AC1-8412-8530B637A31E}"/>
              </a:ext>
            </a:extLst>
          </p:cNvPr>
          <p:cNvSpPr/>
          <p:nvPr/>
        </p:nvSpPr>
        <p:spPr>
          <a:xfrm>
            <a:off x="2067794" y="2459504"/>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deliveries</a:t>
            </a:r>
          </a:p>
        </p:txBody>
      </p:sp>
      <p:sp>
        <p:nvSpPr>
          <p:cNvPr id="7" name="Rectangle 6">
            <a:extLst>
              <a:ext uri="{FF2B5EF4-FFF2-40B4-BE49-F238E27FC236}">
                <a16:creationId xmlns:a16="http://schemas.microsoft.com/office/drawing/2014/main" id="{5E1225CB-EAB2-426E-AE15-46F9066F4F8C}"/>
              </a:ext>
            </a:extLst>
          </p:cNvPr>
          <p:cNvSpPr/>
          <p:nvPr/>
        </p:nvSpPr>
        <p:spPr>
          <a:xfrm>
            <a:off x="2067794" y="3049546"/>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Student deliveries</a:t>
            </a:r>
          </a:p>
        </p:txBody>
      </p:sp>
      <p:sp>
        <p:nvSpPr>
          <p:cNvPr id="8" name="Rectangle 7">
            <a:extLst>
              <a:ext uri="{FF2B5EF4-FFF2-40B4-BE49-F238E27FC236}">
                <a16:creationId xmlns:a16="http://schemas.microsoft.com/office/drawing/2014/main" id="{981E2005-7A20-4D55-AACE-F4133B77A2F9}"/>
              </a:ext>
            </a:extLst>
          </p:cNvPr>
          <p:cNvSpPr/>
          <p:nvPr/>
        </p:nvSpPr>
        <p:spPr>
          <a:xfrm>
            <a:off x="2067794" y="3639588"/>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deliveries</a:t>
            </a:r>
          </a:p>
        </p:txBody>
      </p:sp>
      <p:sp>
        <p:nvSpPr>
          <p:cNvPr id="10" name="Rectangle 9">
            <a:extLst>
              <a:ext uri="{FF2B5EF4-FFF2-40B4-BE49-F238E27FC236}">
                <a16:creationId xmlns:a16="http://schemas.microsoft.com/office/drawing/2014/main" id="{37C740D8-2FC4-4DCF-AD05-BC8499290883}"/>
              </a:ext>
            </a:extLst>
          </p:cNvPr>
          <p:cNvSpPr/>
          <p:nvPr/>
        </p:nvSpPr>
        <p:spPr>
          <a:xfrm>
            <a:off x="2067794" y="4819672"/>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No deliveries (Feb. break)</a:t>
            </a:r>
          </a:p>
        </p:txBody>
      </p:sp>
      <p:sp>
        <p:nvSpPr>
          <p:cNvPr id="11" name="Rectangle 10">
            <a:extLst>
              <a:ext uri="{FF2B5EF4-FFF2-40B4-BE49-F238E27FC236}">
                <a16:creationId xmlns:a16="http://schemas.microsoft.com/office/drawing/2014/main" id="{43F422B8-34A0-4B40-9C9B-E7BD1413CAF1}"/>
              </a:ext>
            </a:extLst>
          </p:cNvPr>
          <p:cNvSpPr/>
          <p:nvPr/>
        </p:nvSpPr>
        <p:spPr>
          <a:xfrm>
            <a:off x="2067794" y="5409714"/>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 student deliveries</a:t>
            </a:r>
          </a:p>
        </p:txBody>
      </p:sp>
      <p:sp>
        <p:nvSpPr>
          <p:cNvPr id="12" name="Rectangle 11">
            <a:extLst>
              <a:ext uri="{FF2B5EF4-FFF2-40B4-BE49-F238E27FC236}">
                <a16:creationId xmlns:a16="http://schemas.microsoft.com/office/drawing/2014/main" id="{312D0CA3-0DC6-4753-BCDB-D5BB62F41B14}"/>
              </a:ext>
            </a:extLst>
          </p:cNvPr>
          <p:cNvSpPr/>
          <p:nvPr/>
        </p:nvSpPr>
        <p:spPr>
          <a:xfrm>
            <a:off x="2067794" y="5999757"/>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No deliveries</a:t>
            </a:r>
          </a:p>
          <a:p>
            <a:r>
              <a:rPr lang="en-US" sz="1100" i="1">
                <a:solidFill>
                  <a:schemeClr val="tx1"/>
                </a:solidFill>
              </a:rPr>
              <a:t>All received previous week</a:t>
            </a:r>
          </a:p>
        </p:txBody>
      </p:sp>
      <p:sp>
        <p:nvSpPr>
          <p:cNvPr id="13" name="Rectangle 12">
            <a:extLst>
              <a:ext uri="{FF2B5EF4-FFF2-40B4-BE49-F238E27FC236}">
                <a16:creationId xmlns:a16="http://schemas.microsoft.com/office/drawing/2014/main" id="{BA918D81-EB1E-4C98-B138-E61CF32F8772}"/>
              </a:ext>
            </a:extLst>
          </p:cNvPr>
          <p:cNvSpPr/>
          <p:nvPr/>
        </p:nvSpPr>
        <p:spPr>
          <a:xfrm>
            <a:off x="454293" y="6460542"/>
            <a:ext cx="892092" cy="2324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January</a:t>
            </a:r>
          </a:p>
        </p:txBody>
      </p:sp>
      <p:sp>
        <p:nvSpPr>
          <p:cNvPr id="14" name="Rectangle 13">
            <a:extLst>
              <a:ext uri="{FF2B5EF4-FFF2-40B4-BE49-F238E27FC236}">
                <a16:creationId xmlns:a16="http://schemas.microsoft.com/office/drawing/2014/main" id="{A4845E2E-A835-4585-ACCB-8C8C557B189A}"/>
              </a:ext>
            </a:extLst>
          </p:cNvPr>
          <p:cNvSpPr/>
          <p:nvPr/>
        </p:nvSpPr>
        <p:spPr>
          <a:xfrm>
            <a:off x="1496662" y="6460541"/>
            <a:ext cx="892092" cy="2324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February</a:t>
            </a:r>
          </a:p>
        </p:txBody>
      </p:sp>
      <p:sp>
        <p:nvSpPr>
          <p:cNvPr id="15" name="Rectangle 14">
            <a:extLst>
              <a:ext uri="{FF2B5EF4-FFF2-40B4-BE49-F238E27FC236}">
                <a16:creationId xmlns:a16="http://schemas.microsoft.com/office/drawing/2014/main" id="{0AC8DA3A-C4F5-448D-AACB-CF18DE608595}"/>
              </a:ext>
            </a:extLst>
          </p:cNvPr>
          <p:cNvSpPr/>
          <p:nvPr/>
        </p:nvSpPr>
        <p:spPr>
          <a:xfrm>
            <a:off x="2539031" y="6460540"/>
            <a:ext cx="892092" cy="2324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March</a:t>
            </a:r>
          </a:p>
        </p:txBody>
      </p:sp>
      <p:sp>
        <p:nvSpPr>
          <p:cNvPr id="16" name="TextBox 15">
            <a:extLst>
              <a:ext uri="{FF2B5EF4-FFF2-40B4-BE49-F238E27FC236}">
                <a16:creationId xmlns:a16="http://schemas.microsoft.com/office/drawing/2014/main" id="{1B8481A2-16B1-4E8D-8AF9-D713A0B553EC}"/>
              </a:ext>
            </a:extLst>
          </p:cNvPr>
          <p:cNvSpPr txBox="1"/>
          <p:nvPr/>
        </p:nvSpPr>
        <p:spPr bwMode="auto">
          <a:xfrm>
            <a:off x="3581401" y="6417392"/>
            <a:ext cx="6757554" cy="275599"/>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200" b="1" kern="0">
                <a:solidFill>
                  <a:srgbClr val="000000"/>
                </a:solidFill>
                <a:latin typeface="Arial" panose="020B0604020202020204" pitchFamily="34" charset="0"/>
                <a:cs typeface="Arial" panose="020B0604020202020204" pitchFamily="34" charset="0"/>
              </a:rPr>
              <a:t>Note: </a:t>
            </a:r>
            <a:r>
              <a:rPr lang="en-US" sz="1200" kern="0">
                <a:solidFill>
                  <a:srgbClr val="000000"/>
                </a:solidFill>
                <a:latin typeface="Arial" panose="020B0604020202020204" pitchFamily="34" charset="0"/>
                <a:cs typeface="Arial" panose="020B0604020202020204" pitchFamily="34" charset="0"/>
              </a:rPr>
              <a:t>Staff will receive back-to-back deliveries during week of 2/6 and 2/13.</a:t>
            </a:r>
          </a:p>
        </p:txBody>
      </p:sp>
      <p:cxnSp>
        <p:nvCxnSpPr>
          <p:cNvPr id="18" name="Straight Arrow Connector 17" descr="Staff deliveries January 24-27">
            <a:extLst>
              <a:ext uri="{FF2B5EF4-FFF2-40B4-BE49-F238E27FC236}">
                <a16:creationId xmlns:a16="http://schemas.microsoft.com/office/drawing/2014/main" id="{27E975BA-4F82-4D79-B813-63A093C6214F}"/>
              </a:ext>
            </a:extLst>
          </p:cNvPr>
          <p:cNvCxnSpPr>
            <a:cxnSpLocks/>
          </p:cNvCxnSpPr>
          <p:nvPr/>
        </p:nvCxnSpPr>
        <p:spPr>
          <a:xfrm>
            <a:off x="4187536" y="2535382"/>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descr="Student deliveries Jan. 31-Feb. 3">
            <a:extLst>
              <a:ext uri="{FF2B5EF4-FFF2-40B4-BE49-F238E27FC236}">
                <a16:creationId xmlns:a16="http://schemas.microsoft.com/office/drawing/2014/main" id="{806F622E-540B-4C5D-9539-675AB7112633}"/>
              </a:ext>
            </a:extLst>
          </p:cNvPr>
          <p:cNvCxnSpPr>
            <a:cxnSpLocks/>
          </p:cNvCxnSpPr>
          <p:nvPr/>
        </p:nvCxnSpPr>
        <p:spPr>
          <a:xfrm>
            <a:off x="4187536" y="3128241"/>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10473EB-9F9A-4863-BFA0-6D97F025E188}"/>
              </a:ext>
            </a:extLst>
          </p:cNvPr>
          <p:cNvSpPr txBox="1"/>
          <p:nvPr/>
        </p:nvSpPr>
        <p:spPr>
          <a:xfrm>
            <a:off x="5352615" y="2931704"/>
            <a:ext cx="1578119"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staff quantity (qty.) changes</a:t>
            </a:r>
          </a:p>
        </p:txBody>
      </p:sp>
      <p:cxnSp>
        <p:nvCxnSpPr>
          <p:cNvPr id="33" name="Straight Arrow Connector 32" descr="Staff deliveries Feb 7-10">
            <a:extLst>
              <a:ext uri="{FF2B5EF4-FFF2-40B4-BE49-F238E27FC236}">
                <a16:creationId xmlns:a16="http://schemas.microsoft.com/office/drawing/2014/main" id="{93A1FAD4-BC68-41F3-9864-634EF49E56DC}"/>
              </a:ext>
            </a:extLst>
          </p:cNvPr>
          <p:cNvCxnSpPr>
            <a:cxnSpLocks/>
          </p:cNvCxnSpPr>
          <p:nvPr/>
        </p:nvCxnSpPr>
        <p:spPr>
          <a:xfrm>
            <a:off x="4187536" y="3721100"/>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descr="Staff and student deliveries Feb. 14-17">
            <a:extLst>
              <a:ext uri="{FF2B5EF4-FFF2-40B4-BE49-F238E27FC236}">
                <a16:creationId xmlns:a16="http://schemas.microsoft.com/office/drawing/2014/main" id="{27E0B09D-FAE2-47EE-8D72-C3F2FC5633FB}"/>
              </a:ext>
            </a:extLst>
          </p:cNvPr>
          <p:cNvCxnSpPr>
            <a:cxnSpLocks/>
          </p:cNvCxnSpPr>
          <p:nvPr/>
        </p:nvCxnSpPr>
        <p:spPr>
          <a:xfrm>
            <a:off x="5081155" y="4313959"/>
            <a:ext cx="297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Staff and student deliveries Feb. 28-March 3">
            <a:extLst>
              <a:ext uri="{FF2B5EF4-FFF2-40B4-BE49-F238E27FC236}">
                <a16:creationId xmlns:a16="http://schemas.microsoft.com/office/drawing/2014/main" id="{225E792F-3B73-43C5-93D3-3FEFB7BD3F62}"/>
              </a:ext>
            </a:extLst>
          </p:cNvPr>
          <p:cNvCxnSpPr>
            <a:cxnSpLocks/>
          </p:cNvCxnSpPr>
          <p:nvPr/>
        </p:nvCxnSpPr>
        <p:spPr>
          <a:xfrm>
            <a:off x="5081155" y="5499677"/>
            <a:ext cx="297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849D6A6-A110-4A45-BA31-B55643F5A0E3}"/>
              </a:ext>
            </a:extLst>
          </p:cNvPr>
          <p:cNvSpPr/>
          <p:nvPr/>
        </p:nvSpPr>
        <p:spPr>
          <a:xfrm>
            <a:off x="2067794" y="4229630"/>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rPr>
              <a:t>Staff  + student deliveries</a:t>
            </a:r>
          </a:p>
        </p:txBody>
      </p:sp>
      <p:sp>
        <p:nvSpPr>
          <p:cNvPr id="30" name="TextBox 29">
            <a:extLst>
              <a:ext uri="{FF2B5EF4-FFF2-40B4-BE49-F238E27FC236}">
                <a16:creationId xmlns:a16="http://schemas.microsoft.com/office/drawing/2014/main" id="{91E06E2E-E765-453B-B9B4-0B74E7721EF4}"/>
              </a:ext>
            </a:extLst>
          </p:cNvPr>
          <p:cNvSpPr txBox="1"/>
          <p:nvPr/>
        </p:nvSpPr>
        <p:spPr>
          <a:xfrm>
            <a:off x="5352616" y="3541303"/>
            <a:ext cx="1578118"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student quantity (qty.) changes</a:t>
            </a:r>
          </a:p>
        </p:txBody>
      </p:sp>
      <p:sp>
        <p:nvSpPr>
          <p:cNvPr id="31" name="TextBox 30">
            <a:extLst>
              <a:ext uri="{FF2B5EF4-FFF2-40B4-BE49-F238E27FC236}">
                <a16:creationId xmlns:a16="http://schemas.microsoft.com/office/drawing/2014/main" id="{E06DB1A8-3D13-409A-BA12-CFF91E872EB3}"/>
              </a:ext>
            </a:extLst>
          </p:cNvPr>
          <p:cNvSpPr txBox="1"/>
          <p:nvPr/>
        </p:nvSpPr>
        <p:spPr>
          <a:xfrm>
            <a:off x="5352616" y="4728862"/>
            <a:ext cx="1578120"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staff +student qty. changes</a:t>
            </a:r>
          </a:p>
        </p:txBody>
      </p:sp>
      <p:sp>
        <p:nvSpPr>
          <p:cNvPr id="32" name="TextBox 31">
            <a:extLst>
              <a:ext uri="{FF2B5EF4-FFF2-40B4-BE49-F238E27FC236}">
                <a16:creationId xmlns:a16="http://schemas.microsoft.com/office/drawing/2014/main" id="{B0980718-890A-415E-B0D9-0281269E70A2}"/>
              </a:ext>
            </a:extLst>
          </p:cNvPr>
          <p:cNvSpPr txBox="1"/>
          <p:nvPr/>
        </p:nvSpPr>
        <p:spPr>
          <a:xfrm>
            <a:off x="5352615" y="5921166"/>
            <a:ext cx="1627977" cy="400110"/>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t>Deadline for staff +student qty. changes</a:t>
            </a:r>
          </a:p>
        </p:txBody>
      </p:sp>
    </p:spTree>
    <p:extLst>
      <p:ext uri="{BB962C8B-B14F-4D97-AF65-F5344CB8AC3E}">
        <p14:creationId xmlns:p14="http://schemas.microsoft.com/office/powerpoint/2010/main" val="143511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F545-61BD-449C-AF98-EA2BDC4B98A4}"/>
              </a:ext>
            </a:extLst>
          </p:cNvPr>
          <p:cNvSpPr>
            <a:spLocks noGrp="1"/>
          </p:cNvSpPr>
          <p:nvPr>
            <p:ph type="title"/>
          </p:nvPr>
        </p:nvSpPr>
        <p:spPr/>
        <p:txBody>
          <a:bodyPr/>
          <a:lstStyle/>
          <a:p>
            <a:r>
              <a:rPr lang="en-US"/>
              <a:t>Notes on delivery schedule</a:t>
            </a:r>
          </a:p>
        </p:txBody>
      </p:sp>
      <p:sp>
        <p:nvSpPr>
          <p:cNvPr id="3" name="Content Placeholder 2">
            <a:extLst>
              <a:ext uri="{FF2B5EF4-FFF2-40B4-BE49-F238E27FC236}">
                <a16:creationId xmlns:a16="http://schemas.microsoft.com/office/drawing/2014/main" id="{CD5E3751-7AB9-4467-BBF5-23DF547EBCE5}"/>
              </a:ext>
            </a:extLst>
          </p:cNvPr>
          <p:cNvSpPr>
            <a:spLocks noGrp="1"/>
          </p:cNvSpPr>
          <p:nvPr>
            <p:ph idx="1"/>
          </p:nvPr>
        </p:nvSpPr>
        <p:spPr/>
        <p:txBody>
          <a:bodyPr vert="horz" lIns="91440" tIns="45720" rIns="91440" bIns="45720" rtlCol="0" anchor="t">
            <a:noAutofit/>
          </a:bodyPr>
          <a:lstStyle/>
          <a:p>
            <a:r>
              <a:rPr lang="en-US" sz="2800" dirty="0">
                <a:latin typeface="+mn-lt"/>
                <a:cs typeface="Segoe UI"/>
              </a:rPr>
              <a:t>For this week, districts </a:t>
            </a:r>
            <a:r>
              <a:rPr lang="en-US" sz="2800" b="1" dirty="0">
                <a:latin typeface="+mn-lt"/>
                <a:cs typeface="Segoe UI"/>
              </a:rPr>
              <a:t>must submit their count of opted-in students by Friday, 1/28</a:t>
            </a:r>
            <a:r>
              <a:rPr lang="en-US" sz="2800" dirty="0">
                <a:latin typeface="+mn-lt"/>
                <a:cs typeface="Segoe UI"/>
              </a:rPr>
              <a:t> to receive tests during the week of 1/31.</a:t>
            </a:r>
          </a:p>
          <a:p>
            <a:pPr lvl="1"/>
            <a:r>
              <a:rPr lang="en-US" sz="2400" dirty="0">
                <a:latin typeface="+mn-lt"/>
                <a:cs typeface="Segoe UI"/>
              </a:rPr>
              <a:t>If a district does not submit these numbers by this deadline, they will not receive tests.</a:t>
            </a:r>
          </a:p>
          <a:p>
            <a:pPr lvl="1"/>
            <a:r>
              <a:rPr lang="en-US" sz="2400" b="1" i="1" dirty="0">
                <a:latin typeface="+mn-lt"/>
                <a:cs typeface="Segoe UI"/>
              </a:rPr>
              <a:t>We strongly encourage you to submit numbers by COB today (Wednesday, 1/26) to provide sufficient time to ship all tests, even if you are submitting an estimate</a:t>
            </a:r>
          </a:p>
          <a:p>
            <a:pPr lvl="1"/>
            <a:r>
              <a:rPr lang="en-US" sz="2400" dirty="0">
                <a:latin typeface="+mn-lt"/>
                <a:cs typeface="Segoe UI"/>
              </a:rPr>
              <a:t>If you are having difficulty accessing the Supply Form, please email </a:t>
            </a:r>
            <a:r>
              <a:rPr lang="en-US" sz="2400" dirty="0">
                <a:latin typeface="+mn-lt"/>
                <a:cs typeface="Segoe UI"/>
                <a:hlinkClick r:id="rId3"/>
              </a:rPr>
              <a:t>support@cic-health.com</a:t>
            </a:r>
            <a:r>
              <a:rPr lang="en-US" sz="2400" dirty="0">
                <a:latin typeface="+mn-lt"/>
                <a:cs typeface="Segoe UI"/>
              </a:rPr>
              <a:t> to gain login credentials. </a:t>
            </a:r>
          </a:p>
          <a:p>
            <a:r>
              <a:rPr lang="en-US" sz="2800" dirty="0">
                <a:latin typeface="+mn-lt"/>
                <a:cs typeface="Segoe UI"/>
              </a:rPr>
              <a:t>Moving forward, districts </a:t>
            </a:r>
            <a:r>
              <a:rPr lang="en-US" sz="2800" b="1" dirty="0">
                <a:latin typeface="+mn-lt"/>
                <a:cs typeface="Segoe UI"/>
              </a:rPr>
              <a:t>must confirm their student/staff opt-ins by the Wednesday (COB) </a:t>
            </a:r>
            <a:r>
              <a:rPr lang="en-US" sz="2800" dirty="0">
                <a:latin typeface="+mn-lt"/>
                <a:cs typeface="Segoe UI"/>
              </a:rPr>
              <a:t>preceding a delivery week.</a:t>
            </a:r>
          </a:p>
          <a:p>
            <a:pPr lvl="1"/>
            <a:r>
              <a:rPr lang="en-US" sz="2400" dirty="0">
                <a:latin typeface="+mn-lt"/>
                <a:cs typeface="Segoe UI"/>
              </a:rPr>
              <a:t>If a district does not update this number by Wednesday COB, its shipment will reflect the quantity most recently entered into the CIC portal.</a:t>
            </a:r>
          </a:p>
        </p:txBody>
      </p:sp>
      <p:sp>
        <p:nvSpPr>
          <p:cNvPr id="4" name="Slide Number Placeholder 3">
            <a:extLst>
              <a:ext uri="{FF2B5EF4-FFF2-40B4-BE49-F238E27FC236}">
                <a16:creationId xmlns:a16="http://schemas.microsoft.com/office/drawing/2014/main" id="{568A99B1-5776-4BCB-B2B2-C840172FB1E0}"/>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26611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95E9-D888-4B4A-A20F-E4DD458A8A29}"/>
              </a:ext>
            </a:extLst>
          </p:cNvPr>
          <p:cNvSpPr>
            <a:spLocks noGrp="1"/>
          </p:cNvSpPr>
          <p:nvPr>
            <p:ph type="title"/>
          </p:nvPr>
        </p:nvSpPr>
        <p:spPr/>
        <p:txBody>
          <a:bodyPr/>
          <a:lstStyle/>
          <a:p>
            <a:r>
              <a:rPr lang="en-US"/>
              <a:t>Delivery FAQs</a:t>
            </a:r>
          </a:p>
        </p:txBody>
      </p:sp>
      <p:sp>
        <p:nvSpPr>
          <p:cNvPr id="3" name="Content Placeholder 2">
            <a:extLst>
              <a:ext uri="{FF2B5EF4-FFF2-40B4-BE49-F238E27FC236}">
                <a16:creationId xmlns:a16="http://schemas.microsoft.com/office/drawing/2014/main" id="{A75CCADF-B3B6-4AD8-9C01-188E1CCDB142}"/>
              </a:ext>
            </a:extLst>
          </p:cNvPr>
          <p:cNvSpPr>
            <a:spLocks noGrp="1"/>
          </p:cNvSpPr>
          <p:nvPr>
            <p:ph idx="1"/>
          </p:nvPr>
        </p:nvSpPr>
        <p:spPr/>
        <p:txBody>
          <a:bodyPr/>
          <a:lstStyle/>
          <a:p>
            <a:r>
              <a:rPr lang="en-US" sz="2400" b="1" dirty="0"/>
              <a:t>Question</a:t>
            </a:r>
            <a:r>
              <a:rPr lang="en-US" sz="2400" dirty="0"/>
              <a:t>: I missed the “priority” deadline of 1/21. When will I receive my first set of tests?</a:t>
            </a:r>
          </a:p>
          <a:p>
            <a:pPr lvl="1"/>
            <a:r>
              <a:rPr lang="en-US" sz="2000" b="1" dirty="0"/>
              <a:t>Answer</a:t>
            </a:r>
            <a:r>
              <a:rPr lang="en-US" sz="2000" dirty="0"/>
              <a:t>: Any district that applies after the initial priority deadline of 1/21 </a:t>
            </a:r>
            <a:r>
              <a:rPr lang="en-US" sz="2000" b="1" dirty="0"/>
              <a:t>will be folded into the existing distribution schedule. </a:t>
            </a:r>
          </a:p>
          <a:p>
            <a:pPr lvl="1"/>
            <a:r>
              <a:rPr lang="en-US" sz="2000" dirty="0"/>
              <a:t>For example, if a district is approved on 1/31 and enters their staff/student numbers into the CIC portal, they will receive their first shipment during the week of 2/7 (staff only).</a:t>
            </a:r>
          </a:p>
          <a:p>
            <a:r>
              <a:rPr lang="en-US" sz="2400" b="1" dirty="0"/>
              <a:t>Question:</a:t>
            </a:r>
            <a:r>
              <a:rPr lang="en-US" sz="2400" dirty="0"/>
              <a:t> I did not enter my opt-in count for students and staff by the recurring COB Wednesday deadline. My last entry was from the previous week. How many tests will I receive?</a:t>
            </a:r>
          </a:p>
          <a:p>
            <a:pPr lvl="1"/>
            <a:r>
              <a:rPr lang="en-US" sz="2000" b="1" dirty="0"/>
              <a:t>Answer</a:t>
            </a:r>
            <a:r>
              <a:rPr lang="en-US" sz="2000" dirty="0"/>
              <a:t>: Your school/district will receive kits based on your most recent entry (the previous week).</a:t>
            </a:r>
          </a:p>
          <a:p>
            <a:pPr lvl="1"/>
            <a:endParaRPr lang="en-US" sz="2000" dirty="0"/>
          </a:p>
          <a:p>
            <a:endParaRPr lang="en-US" dirty="0"/>
          </a:p>
        </p:txBody>
      </p:sp>
      <p:sp>
        <p:nvSpPr>
          <p:cNvPr id="4" name="Slide Number Placeholder 3">
            <a:extLst>
              <a:ext uri="{FF2B5EF4-FFF2-40B4-BE49-F238E27FC236}">
                <a16:creationId xmlns:a16="http://schemas.microsoft.com/office/drawing/2014/main" id="{12A6D4C1-BD13-4810-9F55-7F55031A0D95}"/>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2698328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DESE-231-76192</_dlc_DocId>
    <_dlc_DocIdUrl xmlns="733efe1c-5bbe-4968-87dc-d400e65c879f">
      <Url>https://sharepoint.doemass.org/ese/webteam/cps/_layouts/DocIdRedir.aspx?ID=DESE-231-76192</Url>
      <Description>DESE-231-76192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E90AD48-D138-4CF2-A336-EC35AB765B5B}">
  <ds:schemaRefs>
    <ds:schemaRef ds:uri="http://schemas.microsoft.com/sharepoint/v3/contenttype/forms"/>
  </ds:schemaRefs>
</ds:datastoreItem>
</file>

<file path=customXml/itemProps2.xml><?xml version="1.0" encoding="utf-8"?>
<ds:datastoreItem xmlns:ds="http://schemas.openxmlformats.org/officeDocument/2006/customXml" ds:itemID="{33B01983-C860-4245-B767-1D7374320BB3}">
  <ds:schemaRefs>
    <ds:schemaRef ds:uri="http://purl.org/dc/terms/"/>
    <ds:schemaRef ds:uri="733efe1c-5bbe-4968-87dc-d400e65c879f"/>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a4e05da-b9bc-4326-ad73-01ef31b9556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80E5CC0-71AF-4BBB-A1B6-3877A6C69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51CC3B9-5BAA-4D52-9F70-31E3C772106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DESE PowerPoint Template 2021</Template>
  <TotalTime>1634</TotalTime>
  <Words>3459</Words>
  <Application>Microsoft Office PowerPoint</Application>
  <PresentationFormat>Widescreen</PresentationFormat>
  <Paragraphs>491</Paragraphs>
  <Slides>39</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等线</vt:lpstr>
      <vt:lpstr>Arial</vt:lpstr>
      <vt:lpstr>Calibri</vt:lpstr>
      <vt:lpstr>Courier New</vt:lpstr>
      <vt:lpstr>Segoe</vt:lpstr>
      <vt:lpstr>Segoe SemiBold</vt:lpstr>
      <vt:lpstr>Segoe UI</vt:lpstr>
      <vt:lpstr>Segoe UI Semibold</vt:lpstr>
      <vt:lpstr>Wingdings</vt:lpstr>
      <vt:lpstr>ESE​​</vt:lpstr>
      <vt:lpstr>think-cell Slide</vt:lpstr>
      <vt:lpstr>K-12 COVID Response Update</vt:lpstr>
      <vt:lpstr>Today’s Presentation</vt:lpstr>
      <vt:lpstr>CONTENTS</vt:lpstr>
      <vt:lpstr>Available Resources and Review of Delivery Schedule for Tests</vt:lpstr>
      <vt:lpstr>Available Resources</vt:lpstr>
      <vt:lpstr>Overview: delivering at home antigen tests to schools</vt:lpstr>
      <vt:lpstr>Delivery schedule through 3/6 </vt:lpstr>
      <vt:lpstr>Notes on delivery schedule</vt:lpstr>
      <vt:lpstr>Delivery FAQs</vt:lpstr>
      <vt:lpstr>Frequently Asked Questions Regarding At-Home Antigen Program</vt:lpstr>
      <vt:lpstr>At-Home Testing: The Opt-in Process for Districts and Schools</vt:lpstr>
      <vt:lpstr>Submitting the At-Home Testing Survey</vt:lpstr>
      <vt:lpstr>Counting Participating Staff and Students</vt:lpstr>
      <vt:lpstr>Counting Participating Staff and Students (continued)</vt:lpstr>
      <vt:lpstr>Transitioning Away from Contact Tracing and Test &amp; Stay</vt:lpstr>
      <vt:lpstr>Transitioning Away from Contact Tracing and Test &amp; Stay (continued)</vt:lpstr>
      <vt:lpstr>Opt-in Process </vt:lpstr>
      <vt:lpstr>Delivery schedule through 3/6</vt:lpstr>
      <vt:lpstr>Opt-in Process (continued)</vt:lpstr>
      <vt:lpstr>Managing iHealth Inventory</vt:lpstr>
      <vt:lpstr>Managing iHealth Inventory (continued)</vt:lpstr>
      <vt:lpstr>iHealth Tests: Temperature Sensitivity</vt:lpstr>
      <vt:lpstr>Delivery schedule through 3/6  </vt:lpstr>
      <vt:lpstr>Beginning Testing</vt:lpstr>
      <vt:lpstr>Quarantine Protocols</vt:lpstr>
      <vt:lpstr>CIC support staff roles</vt:lpstr>
      <vt:lpstr>CIC support staff roles: updating opt-in numbers</vt:lpstr>
      <vt:lpstr>Test Availability and Administration Guidelines</vt:lpstr>
      <vt:lpstr>Intended Use of At-Home Antigen Test Kits</vt:lpstr>
      <vt:lpstr>Intended Use of At-Home Antigen Test Kits (continued)</vt:lpstr>
      <vt:lpstr>Timing of Pooled Testing and At-Home Testing</vt:lpstr>
      <vt:lpstr>Reporting Positive Cases</vt:lpstr>
      <vt:lpstr>Vaccines</vt:lpstr>
      <vt:lpstr>Summary of Next Steps and Other Notes</vt:lpstr>
      <vt:lpstr>Key dates to begin new program during the week of 1/31</vt:lpstr>
      <vt:lpstr>Important Reminders</vt:lpstr>
      <vt:lpstr>Reminder: Mobile Vaccination Program Process</vt:lpstr>
      <vt:lpstr>Important links on DESE website</vt:lpstr>
      <vt:lpstr>Have a question? 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K-12 COVID Response Update, January 26, 2022</dc:title>
  <dc:creator>DESE</dc:creator>
  <cp:lastModifiedBy>Zou, Dong (EOE)</cp:lastModifiedBy>
  <cp:revision>4</cp:revision>
  <cp:lastPrinted>2017-08-07T14:46:10Z</cp:lastPrinted>
  <dcterms:created xsi:type="dcterms:W3CDTF">2022-01-24T18:22:34Z</dcterms:created>
  <dcterms:modified xsi:type="dcterms:W3CDTF">2022-01-26T19:49:32Z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26 2022</vt:lpwstr>
  </property>
</Properties>
</file>