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0"/>
  </p:notesMasterIdLst>
  <p:handoutMasterIdLst>
    <p:handoutMasterId r:id="rId31"/>
  </p:handoutMasterIdLst>
  <p:sldIdLst>
    <p:sldId id="277" r:id="rId6"/>
    <p:sldId id="338" r:id="rId7"/>
    <p:sldId id="354" r:id="rId8"/>
    <p:sldId id="399" r:id="rId9"/>
    <p:sldId id="423" r:id="rId10"/>
    <p:sldId id="260" r:id="rId11"/>
    <p:sldId id="424" r:id="rId12"/>
    <p:sldId id="478" r:id="rId13"/>
    <p:sldId id="485" r:id="rId14"/>
    <p:sldId id="420" r:id="rId15"/>
    <p:sldId id="425" r:id="rId16"/>
    <p:sldId id="481" r:id="rId17"/>
    <p:sldId id="479" r:id="rId18"/>
    <p:sldId id="480" r:id="rId19"/>
    <p:sldId id="465" r:id="rId20"/>
    <p:sldId id="483" r:id="rId21"/>
    <p:sldId id="473" r:id="rId22"/>
    <p:sldId id="422" r:id="rId23"/>
    <p:sldId id="484" r:id="rId24"/>
    <p:sldId id="363" r:id="rId25"/>
    <p:sldId id="476" r:id="rId26"/>
    <p:sldId id="475" r:id="rId27"/>
    <p:sldId id="477" r:id="rId28"/>
    <p:sldId id="392" r:id="rId29"/>
  </p:sldIdLst>
  <p:sldSz cx="12192000" cy="6858000"/>
  <p:notesSz cx="7010400" cy="92964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38"/>
            <p14:sldId id="354"/>
            <p14:sldId id="399"/>
            <p14:sldId id="423"/>
            <p14:sldId id="260"/>
            <p14:sldId id="424"/>
            <p14:sldId id="478"/>
            <p14:sldId id="485"/>
            <p14:sldId id="420"/>
            <p14:sldId id="425"/>
            <p14:sldId id="481"/>
            <p14:sldId id="479"/>
            <p14:sldId id="480"/>
            <p14:sldId id="465"/>
            <p14:sldId id="483"/>
            <p14:sldId id="473"/>
            <p14:sldId id="422"/>
            <p14:sldId id="484"/>
            <p14:sldId id="363"/>
            <p14:sldId id="476"/>
            <p14:sldId id="475"/>
            <p14:sldId id="477"/>
            <p14:sldId id="392"/>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E85794-49E9-AE1C-9AB1-D3263B083F0E}" name="Johnston, Russell (DESE)" initials="JR(" userId="S::russell.johnston@mass.gov::9dc7468c-4e37-4531-b5d7-de3dc3343d55" providerId="AD"/>
  <p188:author id="{5A3F0EF4-3C0D-73A3-27C7-E90D66090C92}" name="Woo, Lauren (DESE)" initials="WL(" userId="S::Lauren.Woo@mass.gov::891b1bf9-83ca-4481-960c-a0625b521a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oo, Lauren (DESE)" initials="WL(" lastIdx="26" clrIdx="0"/>
  <p:cmAuthor id="2" name="Johnston, Russell (DESE)" initials="J(" lastIdx="2" clrIdx="1"/>
  <p:cmAuthor id="3" name="eliza" initials="el" lastIdx="6" clrIdx="2"/>
  <p:cmAuthor id="4" name="Hay, Jeremiah (EHS)" initials="H(" lastIdx="9" clrIdx="3"/>
  <p:cmAuthor id="5" name="Larsen, Elizabeth (EHS)" initials="L(" lastIdx="1" clrIdx="4"/>
  <p:cmAuthor id="6" name="Hay, Jeremiah (EHS)" initials="HJ(" lastIdx="25" clrIdx="5"/>
  <p:cmAuthor id="7" name="Sean Burpoe" initials="SB" lastIdx="35" clrIdx="6"/>
  <p:cmAuthor id="8" name="Sean Burpoe" initials="SB [2]" lastIdx="1" clrIdx="7"/>
  <p:cmAuthor id="9" name="LaMontagne, Elizabeth (GOV)" initials="LE(" lastIdx="14" clrIdx="8"/>
  <p:cmAuthor id="10" name="Larsen, Elizabeth (EHS)" initials="LE(" lastIdx="28" clrIdx="9"/>
  <p:cmAuthor id="11" name="Jeremiah Hay" initials="JH" lastIdx="16" clrIdx="10"/>
  <p:cmAuthor id="12" name="Burpoe, Sean (EHS)" initials="BS(" lastIdx="8" clrIdx="11">
    <p:extLst>
      <p:ext uri="{19B8F6BF-5375-455C-9EA6-DF929625EA0E}">
        <p15:presenceInfo xmlns:p15="http://schemas.microsoft.com/office/powerpoint/2012/main" userId="Burpoe, Sean (EHS)" providerId="None"/>
      </p:ext>
    </p:extLst>
  </p:cmAuthor>
  <p:cmAuthor id="13" name="Burpoe, Sean (EHS)" initials="BS( [2]" lastIdx="5" clrIdx="12">
    <p:extLst>
      <p:ext uri="{19B8F6BF-5375-455C-9EA6-DF929625EA0E}">
        <p15:presenceInfo xmlns:p15="http://schemas.microsoft.com/office/powerpoint/2012/main" userId="S::Sean.Burpoe@mass.gov::8ac0b20a-7813-464f-a29c-2da0cb7f6a97" providerId="AD"/>
      </p:ext>
    </p:extLst>
  </p:cmAuthor>
  <p:cmAuthor id="14" name="Johnston, Russell (DESE)" initials="JR(" lastIdx="2" clrIdx="13">
    <p:extLst>
      <p:ext uri="{19B8F6BF-5375-455C-9EA6-DF929625EA0E}">
        <p15:presenceInfo xmlns:p15="http://schemas.microsoft.com/office/powerpoint/2012/main" userId="S::russell.johnston@mass.gov::9dc7468c-4e37-4531-b5d7-de3dc3343d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91C"/>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324" autoAdjust="0"/>
  </p:normalViewPr>
  <p:slideViewPr>
    <p:cSldViewPr snapToGrid="0">
      <p:cViewPr varScale="1">
        <p:scale>
          <a:sx n="103" d="100"/>
          <a:sy n="103" d="100"/>
        </p:scale>
        <p:origin x="150" y="96"/>
      </p:cViewPr>
      <p:guideLst>
        <p:guide orient="horz" pos="2160"/>
        <p:guide pos="3840"/>
      </p:guideLst>
    </p:cSldViewPr>
  </p:slideViewPr>
  <p:outlineViewPr>
    <p:cViewPr>
      <p:scale>
        <a:sx n="33" d="100"/>
        <a:sy n="33" d="100"/>
      </p:scale>
      <p:origin x="0" y="-133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 Lauren (DESE)" userId="891b1bf9-83ca-4481-960c-a0625b521a43" providerId="ADAL" clId="{308F0484-7F43-40AA-B73B-1C7413F92D0E}"/>
    <pc:docChg chg="delSld modSld modSection">
      <pc:chgData name="Woo, Lauren (DESE)" userId="891b1bf9-83ca-4481-960c-a0625b521a43" providerId="ADAL" clId="{308F0484-7F43-40AA-B73B-1C7413F92D0E}" dt="2022-02-09T17:58:34.662" v="4" actId="20577"/>
      <pc:docMkLst>
        <pc:docMk/>
      </pc:docMkLst>
      <pc:sldChg chg="modSp mod">
        <pc:chgData name="Woo, Lauren (DESE)" userId="891b1bf9-83ca-4481-960c-a0625b521a43" providerId="ADAL" clId="{308F0484-7F43-40AA-B73B-1C7413F92D0E}" dt="2022-02-09T17:58:34.662" v="4" actId="20577"/>
        <pc:sldMkLst>
          <pc:docMk/>
          <pc:sldMk cId="2828020010" sldId="479"/>
        </pc:sldMkLst>
        <pc:spChg chg="mod">
          <ac:chgData name="Woo, Lauren (DESE)" userId="891b1bf9-83ca-4481-960c-a0625b521a43" providerId="ADAL" clId="{308F0484-7F43-40AA-B73B-1C7413F92D0E}" dt="2022-02-09T17:58:34.662" v="4" actId="20577"/>
          <ac:spMkLst>
            <pc:docMk/>
            <pc:sldMk cId="2828020010" sldId="479"/>
            <ac:spMk id="3" creationId="{475CE637-F764-473A-B822-65E69D902BAC}"/>
          </ac:spMkLst>
        </pc:spChg>
      </pc:sldChg>
      <pc:sldChg chg="del">
        <pc:chgData name="Woo, Lauren (DESE)" userId="891b1bf9-83ca-4481-960c-a0625b521a43" providerId="ADAL" clId="{308F0484-7F43-40AA-B73B-1C7413F92D0E}" dt="2022-02-09T17:53:44.250" v="0" actId="47"/>
        <pc:sldMkLst>
          <pc:docMk/>
          <pc:sldMk cId="2520379626" sldId="48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2CE3E7-F5B2-4BAB-891E-9CA37B3F68B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BD98931-4342-469C-BA12-BBF6DA46B5D6}">
      <dgm:prSet phldrT="[Text]"/>
      <dgm:spPr/>
      <dgm:t>
        <a:bodyPr/>
        <a:lstStyle/>
        <a:p>
          <a:r>
            <a:rPr lang="en-US" dirty="0"/>
            <a:t>Staff and student numbers need to be added or updated </a:t>
          </a:r>
          <a:r>
            <a:rPr lang="en-US" u="sng" dirty="0"/>
            <a:t>by COB today </a:t>
          </a:r>
          <a:br>
            <a:rPr lang="en-US" u="sng" dirty="0"/>
          </a:br>
          <a:r>
            <a:rPr lang="en-US" u="sng" dirty="0"/>
            <a:t>(5pm, 2/9)</a:t>
          </a:r>
        </a:p>
      </dgm:t>
    </dgm:pt>
    <dgm:pt modelId="{009FBE80-73AD-41DE-9A24-8B3A3D6231AF}" type="parTrans" cxnId="{19171E0F-FD6C-4554-B020-D3BD9CD802D4}">
      <dgm:prSet/>
      <dgm:spPr/>
      <dgm:t>
        <a:bodyPr/>
        <a:lstStyle/>
        <a:p>
          <a:endParaRPr lang="en-US"/>
        </a:p>
      </dgm:t>
    </dgm:pt>
    <dgm:pt modelId="{CBA46251-8860-4016-A063-47FE935FC950}" type="sibTrans" cxnId="{19171E0F-FD6C-4554-B020-D3BD9CD802D4}">
      <dgm:prSet/>
      <dgm:spPr/>
      <dgm:t>
        <a:bodyPr/>
        <a:lstStyle/>
        <a:p>
          <a:endParaRPr lang="en-US"/>
        </a:p>
      </dgm:t>
    </dgm:pt>
    <dgm:pt modelId="{CA939A38-B180-4431-9287-DEFF199EFB14}">
      <dgm:prSet phldrT="[Text]"/>
      <dgm:spPr/>
      <dgm:t>
        <a:bodyPr/>
        <a:lstStyle/>
        <a:p>
          <a:r>
            <a:rPr lang="en-US"/>
            <a:t>If the numbers you have entered have not changed, you do not need to update them.</a:t>
          </a:r>
        </a:p>
      </dgm:t>
    </dgm:pt>
    <dgm:pt modelId="{3C5A5320-DCCC-462A-91BF-E634AC62C0C4}" type="parTrans" cxnId="{12D9C2F0-1305-43B5-880B-02DDD1414F02}">
      <dgm:prSet/>
      <dgm:spPr/>
      <dgm:t>
        <a:bodyPr/>
        <a:lstStyle/>
        <a:p>
          <a:endParaRPr lang="en-US"/>
        </a:p>
      </dgm:t>
    </dgm:pt>
    <dgm:pt modelId="{622C5664-9D62-4689-B29E-908822FC6F88}" type="sibTrans" cxnId="{12D9C2F0-1305-43B5-880B-02DDD1414F02}">
      <dgm:prSet/>
      <dgm:spPr/>
      <dgm:t>
        <a:bodyPr/>
        <a:lstStyle/>
        <a:p>
          <a:endParaRPr lang="en-US"/>
        </a:p>
      </dgm:t>
    </dgm:pt>
    <dgm:pt modelId="{283E1DE4-AE44-474F-AF93-C640AB421A4F}">
      <dgm:prSet phldrT="[Text]"/>
      <dgm:spPr/>
      <dgm:t>
        <a:bodyPr/>
        <a:lstStyle/>
        <a:p>
          <a:r>
            <a:rPr lang="en-US" dirty="0"/>
            <a:t>If your numbers have changed (increase or decrease in need), please update by the deadline</a:t>
          </a:r>
        </a:p>
      </dgm:t>
    </dgm:pt>
    <dgm:pt modelId="{36277453-86D9-448C-800C-5379EF8F1A1A}" type="parTrans" cxnId="{2F3F3F96-00EC-4BAC-AE19-F1F9DE26CE92}">
      <dgm:prSet/>
      <dgm:spPr/>
      <dgm:t>
        <a:bodyPr/>
        <a:lstStyle/>
        <a:p>
          <a:endParaRPr lang="en-US"/>
        </a:p>
      </dgm:t>
    </dgm:pt>
    <dgm:pt modelId="{40444BC5-676E-4103-96C9-FFF3305540D6}" type="sibTrans" cxnId="{2F3F3F96-00EC-4BAC-AE19-F1F9DE26CE92}">
      <dgm:prSet/>
      <dgm:spPr/>
      <dgm:t>
        <a:bodyPr/>
        <a:lstStyle/>
        <a:p>
          <a:endParaRPr lang="en-US"/>
        </a:p>
      </dgm:t>
    </dgm:pt>
    <dgm:pt modelId="{668622E7-7D83-4659-BFD1-6E88F56C3E4E}" type="pres">
      <dgm:prSet presAssocID="{292CE3E7-F5B2-4BAB-891E-9CA37B3F68B5}" presName="diagram" presStyleCnt="0">
        <dgm:presLayoutVars>
          <dgm:dir/>
          <dgm:resizeHandles val="exact"/>
        </dgm:presLayoutVars>
      </dgm:prSet>
      <dgm:spPr/>
    </dgm:pt>
    <dgm:pt modelId="{7629AAC6-FF12-42EF-AAF9-CA7A7690B89F}" type="pres">
      <dgm:prSet presAssocID="{BBD98931-4342-469C-BA12-BBF6DA46B5D6}" presName="node" presStyleLbl="node1" presStyleIdx="0" presStyleCnt="3" custLinFactNeighborX="54013" custLinFactNeighborY="1737">
        <dgm:presLayoutVars>
          <dgm:bulletEnabled val="1"/>
        </dgm:presLayoutVars>
      </dgm:prSet>
      <dgm:spPr/>
    </dgm:pt>
    <dgm:pt modelId="{09889FF1-4287-4970-9F92-FC3D0DBAC7D0}" type="pres">
      <dgm:prSet presAssocID="{CBA46251-8860-4016-A063-47FE935FC950}" presName="sibTrans" presStyleCnt="0"/>
      <dgm:spPr/>
    </dgm:pt>
    <dgm:pt modelId="{0046E633-9DCE-4E3A-AF7E-7E843C208479}" type="pres">
      <dgm:prSet presAssocID="{CA939A38-B180-4431-9287-DEFF199EFB14}" presName="node" presStyleLbl="node1" presStyleIdx="1" presStyleCnt="3" custLinFactX="-9679" custLinFactY="15932" custLinFactNeighborX="-100000" custLinFactNeighborY="100000">
        <dgm:presLayoutVars>
          <dgm:bulletEnabled val="1"/>
        </dgm:presLayoutVars>
      </dgm:prSet>
      <dgm:spPr/>
    </dgm:pt>
    <dgm:pt modelId="{9EBC6202-96E2-4F69-BDDE-AC02307E30E7}" type="pres">
      <dgm:prSet presAssocID="{622C5664-9D62-4689-B29E-908822FC6F88}" presName="sibTrans" presStyleCnt="0"/>
      <dgm:spPr/>
    </dgm:pt>
    <dgm:pt modelId="{F70245FC-8B33-43B5-B8BB-962465E148FC}" type="pres">
      <dgm:prSet presAssocID="{283E1DE4-AE44-474F-AF93-C640AB421A4F}" presName="node" presStyleLbl="node1" presStyleIdx="2" presStyleCnt="3" custLinFactNeighborX="53134" custLinFactNeighborY="-1303">
        <dgm:presLayoutVars>
          <dgm:bulletEnabled val="1"/>
        </dgm:presLayoutVars>
      </dgm:prSet>
      <dgm:spPr/>
    </dgm:pt>
  </dgm:ptLst>
  <dgm:cxnLst>
    <dgm:cxn modelId="{19171E0F-FD6C-4554-B020-D3BD9CD802D4}" srcId="{292CE3E7-F5B2-4BAB-891E-9CA37B3F68B5}" destId="{BBD98931-4342-469C-BA12-BBF6DA46B5D6}" srcOrd="0" destOrd="0" parTransId="{009FBE80-73AD-41DE-9A24-8B3A3D6231AF}" sibTransId="{CBA46251-8860-4016-A063-47FE935FC950}"/>
    <dgm:cxn modelId="{71D96228-01AE-42F3-B458-24A654596319}" type="presOf" srcId="{292CE3E7-F5B2-4BAB-891E-9CA37B3F68B5}" destId="{668622E7-7D83-4659-BFD1-6E88F56C3E4E}" srcOrd="0" destOrd="0" presId="urn:microsoft.com/office/officeart/2005/8/layout/default"/>
    <dgm:cxn modelId="{2C58A24F-E0B1-4370-9897-FF1F6BECB77C}" type="presOf" srcId="{BBD98931-4342-469C-BA12-BBF6DA46B5D6}" destId="{7629AAC6-FF12-42EF-AAF9-CA7A7690B89F}" srcOrd="0" destOrd="0" presId="urn:microsoft.com/office/officeart/2005/8/layout/default"/>
    <dgm:cxn modelId="{2F3F3F96-00EC-4BAC-AE19-F1F9DE26CE92}" srcId="{292CE3E7-F5B2-4BAB-891E-9CA37B3F68B5}" destId="{283E1DE4-AE44-474F-AF93-C640AB421A4F}" srcOrd="2" destOrd="0" parTransId="{36277453-86D9-448C-800C-5379EF8F1A1A}" sibTransId="{40444BC5-676E-4103-96C9-FFF3305540D6}"/>
    <dgm:cxn modelId="{E6CFF7C8-6981-472C-A17F-35A43C4A7DD3}" type="presOf" srcId="{283E1DE4-AE44-474F-AF93-C640AB421A4F}" destId="{F70245FC-8B33-43B5-B8BB-962465E148FC}" srcOrd="0" destOrd="0" presId="urn:microsoft.com/office/officeart/2005/8/layout/default"/>
    <dgm:cxn modelId="{A63BADCD-9F1C-4100-A0AA-F0B52A2C11EB}" type="presOf" srcId="{CA939A38-B180-4431-9287-DEFF199EFB14}" destId="{0046E633-9DCE-4E3A-AF7E-7E843C208479}" srcOrd="0" destOrd="0" presId="urn:microsoft.com/office/officeart/2005/8/layout/default"/>
    <dgm:cxn modelId="{12D9C2F0-1305-43B5-880B-02DDD1414F02}" srcId="{292CE3E7-F5B2-4BAB-891E-9CA37B3F68B5}" destId="{CA939A38-B180-4431-9287-DEFF199EFB14}" srcOrd="1" destOrd="0" parTransId="{3C5A5320-DCCC-462A-91BF-E634AC62C0C4}" sibTransId="{622C5664-9D62-4689-B29E-908822FC6F88}"/>
    <dgm:cxn modelId="{62EEFE93-A6E2-43E5-BBFE-0CFCE1270538}" type="presParOf" srcId="{668622E7-7D83-4659-BFD1-6E88F56C3E4E}" destId="{7629AAC6-FF12-42EF-AAF9-CA7A7690B89F}" srcOrd="0" destOrd="0" presId="urn:microsoft.com/office/officeart/2005/8/layout/default"/>
    <dgm:cxn modelId="{D431D6AB-C106-40BB-AC48-995939E59EF8}" type="presParOf" srcId="{668622E7-7D83-4659-BFD1-6E88F56C3E4E}" destId="{09889FF1-4287-4970-9F92-FC3D0DBAC7D0}" srcOrd="1" destOrd="0" presId="urn:microsoft.com/office/officeart/2005/8/layout/default"/>
    <dgm:cxn modelId="{BB29E879-5C9D-4977-AA5D-906869F0EB78}" type="presParOf" srcId="{668622E7-7D83-4659-BFD1-6E88F56C3E4E}" destId="{0046E633-9DCE-4E3A-AF7E-7E843C208479}" srcOrd="2" destOrd="0" presId="urn:microsoft.com/office/officeart/2005/8/layout/default"/>
    <dgm:cxn modelId="{D6DD80FB-6019-4444-ADA8-533DED9AD7D3}" type="presParOf" srcId="{668622E7-7D83-4659-BFD1-6E88F56C3E4E}" destId="{9EBC6202-96E2-4F69-BDDE-AC02307E30E7}" srcOrd="3" destOrd="0" presId="urn:microsoft.com/office/officeart/2005/8/layout/default"/>
    <dgm:cxn modelId="{AFA02DB3-8AB2-411F-BA36-CC031B8CAECB}" type="presParOf" srcId="{668622E7-7D83-4659-BFD1-6E88F56C3E4E}" destId="{F70245FC-8B33-43B5-B8BB-962465E148F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9AAC6-FF12-42EF-AAF9-CA7A7690B89F}">
      <dsp:nvSpPr>
        <dsp:cNvPr id="0" name=""/>
        <dsp:cNvSpPr/>
      </dsp:nvSpPr>
      <dsp:spPr>
        <a:xfrm>
          <a:off x="3982976" y="42439"/>
          <a:ext cx="3815113" cy="22890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Staff and student numbers need to be added or updated </a:t>
          </a:r>
          <a:r>
            <a:rPr lang="en-US" sz="2700" u="sng" kern="1200" dirty="0"/>
            <a:t>by COB today </a:t>
          </a:r>
          <a:br>
            <a:rPr lang="en-US" sz="2700" u="sng" kern="1200" dirty="0"/>
          </a:br>
          <a:r>
            <a:rPr lang="en-US" sz="2700" u="sng" kern="1200" dirty="0"/>
            <a:t>(5pm, 2/9)</a:t>
          </a:r>
        </a:p>
      </dsp:txBody>
      <dsp:txXfrm>
        <a:off x="3982976" y="42439"/>
        <a:ext cx="3815113" cy="2289068"/>
      </dsp:txXfrm>
    </dsp:sp>
    <dsp:sp modelId="{0046E633-9DCE-4E3A-AF7E-7E843C208479}">
      <dsp:nvSpPr>
        <dsp:cNvPr id="0" name=""/>
        <dsp:cNvSpPr/>
      </dsp:nvSpPr>
      <dsp:spPr>
        <a:xfrm>
          <a:off x="1934566" y="2656440"/>
          <a:ext cx="3815113" cy="22890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If the numbers you have entered have not changed, you do not need to update them.</a:t>
          </a:r>
        </a:p>
      </dsp:txBody>
      <dsp:txXfrm>
        <a:off x="1934566" y="2656440"/>
        <a:ext cx="3815113" cy="2289068"/>
      </dsp:txXfrm>
    </dsp:sp>
    <dsp:sp modelId="{F70245FC-8B33-43B5-B8BB-962465E148FC}">
      <dsp:nvSpPr>
        <dsp:cNvPr id="0" name=""/>
        <dsp:cNvSpPr/>
      </dsp:nvSpPr>
      <dsp:spPr>
        <a:xfrm>
          <a:off x="6047754" y="2643431"/>
          <a:ext cx="3815113" cy="22890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If your numbers have changed (increase or decrease in need), please update by the deadline</a:t>
          </a:r>
        </a:p>
      </dsp:txBody>
      <dsp:txXfrm>
        <a:off x="6047754" y="2643431"/>
        <a:ext cx="3815113" cy="22890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2022/2/9</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2022/2/9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37035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Russell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48144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82521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4211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1802344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2875469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15909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4117666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0" name="Slide Number Placeholder 11">
            <a:extLst>
              <a:ext uri="{FF2B5EF4-FFF2-40B4-BE49-F238E27FC236}">
                <a16:creationId xmlns:a16="http://schemas.microsoft.com/office/drawing/2014/main" id="{9C1D0482-B19A-495C-B41F-9F3B52B4C0C9}"/>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DE727BA8-95B1-42A6-930E-3CA0AEB72708}"/>
              </a:ext>
            </a:extLst>
          </p:cNvPr>
          <p:cNvGraphicFramePr>
            <a:graphicFrameLocks noChangeAspect="1"/>
          </p:cNvGraphicFramePr>
          <p:nvPr userDrawn="1">
            <p:custDataLst>
              <p:tags r:id="rId14"/>
            </p:custDataLst>
            <p:extLst>
              <p:ext uri="{D42A27DB-BD31-4B8C-83A1-F6EECF244321}">
                <p14:modId xmlns:p14="http://schemas.microsoft.com/office/powerpoint/2010/main" val="3331129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15" imgW="425" imgH="426" progId="TCLayout.ActiveDocument.1">
                  <p:embed/>
                </p:oleObj>
              </mc:Choice>
              <mc:Fallback>
                <p:oleObj name="think-cell Slide" r:id="rId15" imgW="425" imgH="426" progId="TCLayout.ActiveDocument.1">
                  <p:embed/>
                  <p:pic>
                    <p:nvPicPr>
                      <p:cNvPr id="10" name="Object 9" hidden="1">
                        <a:extLst>
                          <a:ext uri="{FF2B5EF4-FFF2-40B4-BE49-F238E27FC236}">
                            <a16:creationId xmlns:a16="http://schemas.microsoft.com/office/drawing/2014/main" id="{DE727BA8-95B1-42A6-930E-3CA0AEB7270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2/9/2022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mailto:k12covid19testing@mass.gov"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hyperlink" Target="mailto:support@cic-health.com" TargetMode="External"/><Relationship Id="rId2" Type="http://schemas.openxmlformats.org/officeDocument/2006/relationships/hyperlink" Target="https://cich-ma.zendesk.com/hc/en-us/signin?return_to=https%3A%2F%2Fcich-ma.zendesk.com%2Fhc%2Fen-us%2Farticles%2F4405740773915-School-Consent-Database-and-Supply-Ordering"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fda.gov/media/153924/download" TargetMode="External"/><Relationship Id="rId2" Type="http://schemas.openxmlformats.org/officeDocument/2006/relationships/hyperlink" Target="https://www.mass.gov/lists/covid-19-self-test-at-home-instructions-graphic" TargetMode="External"/><Relationship Id="rId1" Type="http://schemas.openxmlformats.org/officeDocument/2006/relationships/slideLayout" Target="../slideLayouts/slideLayout5.xml"/><Relationship Id="rId4" Type="http://schemas.openxmlformats.org/officeDocument/2006/relationships/hyperlink" Target="https://www.doe.mass.edu/covid19/testing/default.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doe.mass.edu/covid19/on-desktop.html" TargetMode="External"/><Relationship Id="rId2" Type="http://schemas.openxmlformats.org/officeDocument/2006/relationships/hyperlink" Target="https://www.doe.mass.edu/covid19/testing/" TargetMode="External"/><Relationship Id="rId1" Type="http://schemas.openxmlformats.org/officeDocument/2006/relationships/slideLayout" Target="../slideLayouts/slideLayout5.xml"/><Relationship Id="rId5" Type="http://schemas.openxmlformats.org/officeDocument/2006/relationships/hyperlink" Target="https://mass.us14.list-manage.com/subscribe?u=d8f37d1a90dacd97f207f0b4a&amp;id=985a04b483" TargetMode="External"/><Relationship Id="rId4" Type="http://schemas.openxmlformats.org/officeDocument/2006/relationships/hyperlink" Target="https://www.doe.mass.edu/covid19/faq/"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k12covid19testing@mass.gov" TargetMode="External"/><Relationship Id="rId2" Type="http://schemas.openxmlformats.org/officeDocument/2006/relationships/hyperlink" Target="mailto:support@cic-health.com" TargetMode="External"/><Relationship Id="rId1" Type="http://schemas.openxmlformats.org/officeDocument/2006/relationships/slideLayout" Target="../slideLayouts/slideLayout5.xml"/><Relationship Id="rId4" Type="http://schemas.openxmlformats.org/officeDocument/2006/relationships/hyperlink" Target="mailto:CovidEdTesting@ShahFoundatio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doe.mass.edu/covid19/on-desktop/protocols/"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outlook.office365.com/mail/inbox/id/AAQkADkwYzAwYzliLTZlMWEtNDgzZi1iMWZjLWM3YjdmYjc2NjdiNAAQAKEqUjxq1knqmu5sEB5LjwM%3D#x__ftn1" TargetMode="External"/><Relationship Id="rId2" Type="http://schemas.openxmlformats.org/officeDocument/2006/relationships/hyperlink" Target="https://www.mass.gov/info-details/ppe-testing-and-vaccine-supply-resources-during-covid-19" TargetMode="External"/><Relationship Id="rId1" Type="http://schemas.openxmlformats.org/officeDocument/2006/relationships/slideLayout" Target="../slideLayouts/slideLayout5.xml"/><Relationship Id="rId5" Type="http://schemas.openxmlformats.org/officeDocument/2006/relationships/hyperlink" Target="https://www.mass.gov/info-details/covid-19-mask-requirements#mask-requirements-in-certain-locations-" TargetMode="External"/><Relationship Id="rId4" Type="http://schemas.openxmlformats.org/officeDocument/2006/relationships/hyperlink" Target="https://outlook.office365.com/mail/inbox/id/AAQkADkwYzAwYzliLTZlMWEtNDgzZi1iMWZjLWM3YjdmYjc2NjdiNAAQAKEqUjxq1knqmu5sEB5LjwM%3D#x__ftn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1332" y="1950576"/>
            <a:ext cx="6309648" cy="1656272"/>
          </a:xfrm>
        </p:spPr>
        <p:txBody>
          <a:bodyPr vert="horz"/>
          <a:lstStyle/>
          <a:p>
            <a:r>
              <a:rPr lang="en-US" sz="3600" dirty="0">
                <a:latin typeface="+mj-lt"/>
                <a:cs typeface="Arial"/>
              </a:rPr>
              <a:t>K-12 COVID Response Update</a:t>
            </a:r>
          </a:p>
        </p:txBody>
      </p:sp>
      <p:sp>
        <p:nvSpPr>
          <p:cNvPr id="4" name="TextBox 3"/>
          <p:cNvSpPr txBox="1"/>
          <p:nvPr/>
        </p:nvSpPr>
        <p:spPr>
          <a:xfrm>
            <a:off x="7795260" y="3985260"/>
            <a:ext cx="3855720" cy="369332"/>
          </a:xfrm>
          <a:prstGeom prst="rect">
            <a:avLst/>
          </a:prstGeom>
          <a:noFill/>
        </p:spPr>
        <p:txBody>
          <a:bodyPr wrap="square" rtlCol="0">
            <a:spAutoFit/>
          </a:bodyPr>
          <a:lstStyle/>
          <a:p>
            <a:pPr algn="r"/>
            <a:r>
              <a:rPr lang="en-US">
                <a:solidFill>
                  <a:schemeClr val="bg1"/>
                </a:solidFill>
              </a:rPr>
              <a:t>February 9,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03</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panose="020B0604020202020204" pitchFamily="34" charset="0"/>
              </a:rPr>
              <a:t>Using At-Home Tests Over February Break</a:t>
            </a:r>
          </a:p>
        </p:txBody>
      </p:sp>
    </p:spTree>
    <p:extLst>
      <p:ext uri="{BB962C8B-B14F-4D97-AF65-F5344CB8AC3E}">
        <p14:creationId xmlns:p14="http://schemas.microsoft.com/office/powerpoint/2010/main" val="2809062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07A3-70CB-4571-B877-F73EF0A9DCE3}"/>
              </a:ext>
            </a:extLst>
          </p:cNvPr>
          <p:cNvSpPr>
            <a:spLocks noGrp="1"/>
          </p:cNvSpPr>
          <p:nvPr>
            <p:ph type="title"/>
          </p:nvPr>
        </p:nvSpPr>
        <p:spPr/>
        <p:txBody>
          <a:bodyPr/>
          <a:lstStyle/>
          <a:p>
            <a:r>
              <a:rPr lang="en-US" dirty="0"/>
              <a:t>Testing over February break – for participating schools</a:t>
            </a:r>
          </a:p>
        </p:txBody>
      </p:sp>
      <p:sp>
        <p:nvSpPr>
          <p:cNvPr id="3" name="Content Placeholder 2">
            <a:extLst>
              <a:ext uri="{FF2B5EF4-FFF2-40B4-BE49-F238E27FC236}">
                <a16:creationId xmlns:a16="http://schemas.microsoft.com/office/drawing/2014/main" id="{72DE102D-F9B1-4966-AA18-D4359642BB02}"/>
              </a:ext>
            </a:extLst>
          </p:cNvPr>
          <p:cNvSpPr>
            <a:spLocks noGrp="1"/>
          </p:cNvSpPr>
          <p:nvPr>
            <p:ph idx="1"/>
          </p:nvPr>
        </p:nvSpPr>
        <p:spPr>
          <a:xfrm>
            <a:off x="567743" y="1175539"/>
            <a:ext cx="11370972" cy="5049746"/>
          </a:xfrm>
        </p:spPr>
        <p:txBody>
          <a:bodyPr/>
          <a:lstStyle/>
          <a:p>
            <a:r>
              <a:rPr lang="en-US" dirty="0">
                <a:effectLst/>
                <a:latin typeface="+mn-lt"/>
                <a:ea typeface="Calibri" panose="020F0502020204030204" pitchFamily="34" charset="0"/>
                <a:cs typeface="Times New Roman" panose="02020603050405020304" pitchFamily="18" charset="0"/>
              </a:rPr>
              <a:t>To promote a safe return to in-person learning immediately after February vacation, DESE is making at-home tests for all interested staff available next week so that they can self-test before returning from vacation.</a:t>
            </a:r>
            <a:endParaRPr lang="en-US" sz="4800" dirty="0">
              <a:latin typeface="+mn-lt"/>
            </a:endParaRPr>
          </a:p>
        </p:txBody>
      </p:sp>
      <p:sp>
        <p:nvSpPr>
          <p:cNvPr id="4" name="Slide Number Placeholder 3">
            <a:extLst>
              <a:ext uri="{FF2B5EF4-FFF2-40B4-BE49-F238E27FC236}">
                <a16:creationId xmlns:a16="http://schemas.microsoft.com/office/drawing/2014/main" id="{E02CFC1C-79AE-4F90-85A3-43989C4B5845}"/>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3835017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07A3-70CB-4571-B877-F73EF0A9DCE3}"/>
              </a:ext>
            </a:extLst>
          </p:cNvPr>
          <p:cNvSpPr>
            <a:spLocks noGrp="1"/>
          </p:cNvSpPr>
          <p:nvPr>
            <p:ph type="title"/>
          </p:nvPr>
        </p:nvSpPr>
        <p:spPr/>
        <p:txBody>
          <a:bodyPr/>
          <a:lstStyle/>
          <a:p>
            <a:r>
              <a:rPr lang="en-US"/>
              <a:t>Testing over February break – for participating schools</a:t>
            </a:r>
          </a:p>
        </p:txBody>
      </p:sp>
      <p:sp>
        <p:nvSpPr>
          <p:cNvPr id="3" name="Content Placeholder 2">
            <a:extLst>
              <a:ext uri="{FF2B5EF4-FFF2-40B4-BE49-F238E27FC236}">
                <a16:creationId xmlns:a16="http://schemas.microsoft.com/office/drawing/2014/main" id="{72DE102D-F9B1-4966-AA18-D4359642BB02}"/>
              </a:ext>
            </a:extLst>
          </p:cNvPr>
          <p:cNvSpPr>
            <a:spLocks noGrp="1"/>
          </p:cNvSpPr>
          <p:nvPr>
            <p:ph idx="1"/>
          </p:nvPr>
        </p:nvSpPr>
        <p:spPr>
          <a:xfrm>
            <a:off x="567743" y="1175539"/>
            <a:ext cx="11370972" cy="5049746"/>
          </a:xfrm>
        </p:spPr>
        <p:txBody>
          <a:bodyPr vert="horz" lIns="91440" tIns="45720" rIns="91440" bIns="45720" rtlCol="0" anchor="t">
            <a:noAutofit/>
          </a:bodyPr>
          <a:lstStyle/>
          <a:p>
            <a:r>
              <a:rPr lang="en-US">
                <a:latin typeface="Segoe UI"/>
                <a:cs typeface="Segoe UI"/>
              </a:rPr>
              <a:t>Districts and schools participating in the at-home testing option must update their student and staff participation numbers by COB today (Wednesday, February 9).</a:t>
            </a:r>
          </a:p>
          <a:p>
            <a:pPr lvl="1"/>
            <a:r>
              <a:rPr lang="en-US">
                <a:latin typeface="+mn-lt"/>
                <a:cs typeface="Segoe UI"/>
              </a:rPr>
              <a:t>Tests will be shipped to districts during the week of February 14 for distribution prior to February break.</a:t>
            </a:r>
          </a:p>
          <a:p>
            <a:pPr lvl="1"/>
            <a:r>
              <a:rPr lang="en-US" b="0" i="0">
                <a:solidFill>
                  <a:srgbClr val="000000"/>
                </a:solidFill>
                <a:effectLst/>
                <a:latin typeface="+mn-lt"/>
                <a:cs typeface="Segoe UI"/>
              </a:rPr>
              <a:t>Please estimate the number of tests you will need and consider ordering </a:t>
            </a:r>
            <a:r>
              <a:rPr lang="en-US">
                <a:solidFill>
                  <a:srgbClr val="000000"/>
                </a:solidFill>
                <a:latin typeface="+mn-lt"/>
                <a:cs typeface="Segoe UI"/>
              </a:rPr>
              <a:t>a small number of</a:t>
            </a:r>
            <a:r>
              <a:rPr lang="en-US" b="0" i="0">
                <a:solidFill>
                  <a:srgbClr val="000000"/>
                </a:solidFill>
                <a:effectLst/>
                <a:latin typeface="+mn-lt"/>
                <a:cs typeface="Segoe UI"/>
              </a:rPr>
              <a:t> additional tests if more individuals opt in before February vacation.</a:t>
            </a:r>
          </a:p>
          <a:p>
            <a:pPr lvl="1"/>
            <a:r>
              <a:rPr lang="en-US">
                <a:solidFill>
                  <a:srgbClr val="000000"/>
                </a:solidFill>
                <a:latin typeface="+mn-lt"/>
                <a:cs typeface="Segoe UI"/>
              </a:rPr>
              <a:t>If you have already entered updated numbers, or you have no updates to make, you do not need to take further action.</a:t>
            </a:r>
            <a:endParaRPr lang="en-US">
              <a:latin typeface="+mn-lt"/>
              <a:cs typeface="Segoe UI"/>
            </a:endParaRPr>
          </a:p>
        </p:txBody>
      </p:sp>
      <p:sp>
        <p:nvSpPr>
          <p:cNvPr id="4" name="Slide Number Placeholder 3">
            <a:extLst>
              <a:ext uri="{FF2B5EF4-FFF2-40B4-BE49-F238E27FC236}">
                <a16:creationId xmlns:a16="http://schemas.microsoft.com/office/drawing/2014/main" id="{E02CFC1C-79AE-4F90-85A3-43989C4B5845}"/>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1625835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CC3F-C696-4502-83E4-E790615E1732}"/>
              </a:ext>
            </a:extLst>
          </p:cNvPr>
          <p:cNvSpPr>
            <a:spLocks noGrp="1"/>
          </p:cNvSpPr>
          <p:nvPr>
            <p:ph type="title"/>
          </p:nvPr>
        </p:nvSpPr>
        <p:spPr/>
        <p:txBody>
          <a:bodyPr/>
          <a:lstStyle/>
          <a:p>
            <a:r>
              <a:rPr lang="en-US" dirty="0"/>
              <a:t>Schools </a:t>
            </a:r>
            <a:r>
              <a:rPr lang="en-US" u="sng" dirty="0"/>
              <a:t>not</a:t>
            </a:r>
            <a:r>
              <a:rPr lang="en-US" dirty="0"/>
              <a:t> participating in the at-home testing program</a:t>
            </a:r>
          </a:p>
        </p:txBody>
      </p:sp>
      <p:sp>
        <p:nvSpPr>
          <p:cNvPr id="3" name="Content Placeholder 2">
            <a:extLst>
              <a:ext uri="{FF2B5EF4-FFF2-40B4-BE49-F238E27FC236}">
                <a16:creationId xmlns:a16="http://schemas.microsoft.com/office/drawing/2014/main" id="{475CE637-F764-473A-B822-65E69D902BAC}"/>
              </a:ext>
            </a:extLst>
          </p:cNvPr>
          <p:cNvSpPr>
            <a:spLocks noGrp="1"/>
          </p:cNvSpPr>
          <p:nvPr>
            <p:ph idx="1"/>
          </p:nvPr>
        </p:nvSpPr>
        <p:spPr/>
        <p:txBody>
          <a:bodyPr/>
          <a:lstStyle/>
          <a:p>
            <a:r>
              <a:rPr lang="en-US" dirty="0"/>
              <a:t>Districts and schools </a:t>
            </a:r>
            <a:r>
              <a:rPr lang="en-US" u="sng" dirty="0"/>
              <a:t>not</a:t>
            </a:r>
            <a:r>
              <a:rPr lang="en-US" dirty="0"/>
              <a:t> participating in the at-home testing program are eligible to receive at-home tests for participating staff to be used prior to the return to school.</a:t>
            </a:r>
          </a:p>
          <a:p>
            <a:r>
              <a:rPr lang="en-US" b="1" dirty="0"/>
              <a:t>These districts and schools will receive additional information via email and must respond </a:t>
            </a:r>
            <a:r>
              <a:rPr lang="en-US" b="1"/>
              <a:t>by noon </a:t>
            </a:r>
            <a:r>
              <a:rPr lang="en-US" b="1" dirty="0"/>
              <a:t>Friday, February 11 to the survey located in the email.</a:t>
            </a:r>
          </a:p>
          <a:p>
            <a:pPr lvl="1"/>
            <a:r>
              <a:rPr lang="en-US" dirty="0"/>
              <a:t>If you are not participating in the at-home testing option and do not receive the email by close of business today, please contact </a:t>
            </a:r>
            <a:r>
              <a:rPr lang="en-US" dirty="0">
                <a:hlinkClick r:id="rId2"/>
              </a:rPr>
              <a:t>k12covid19testing@mass.gov</a:t>
            </a:r>
            <a:r>
              <a:rPr lang="en-US" dirty="0"/>
              <a:t> </a:t>
            </a:r>
          </a:p>
          <a:p>
            <a:endParaRPr lang="en-US" dirty="0"/>
          </a:p>
        </p:txBody>
      </p:sp>
      <p:sp>
        <p:nvSpPr>
          <p:cNvPr id="4" name="Slide Number Placeholder 3">
            <a:extLst>
              <a:ext uri="{FF2B5EF4-FFF2-40B4-BE49-F238E27FC236}">
                <a16:creationId xmlns:a16="http://schemas.microsoft.com/office/drawing/2014/main" id="{F475D78E-D199-4FA4-99A7-5AABDB0B6228}"/>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spTree>
    <p:extLst>
      <p:ext uri="{BB962C8B-B14F-4D97-AF65-F5344CB8AC3E}">
        <p14:creationId xmlns:p14="http://schemas.microsoft.com/office/powerpoint/2010/main" val="282802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1F5D-3D4B-4C6F-B989-34AFAE8AA2D0}"/>
              </a:ext>
            </a:extLst>
          </p:cNvPr>
          <p:cNvSpPr>
            <a:spLocks noGrp="1"/>
          </p:cNvSpPr>
          <p:nvPr>
            <p:ph type="title"/>
          </p:nvPr>
        </p:nvSpPr>
        <p:spPr/>
        <p:txBody>
          <a:bodyPr/>
          <a:lstStyle/>
          <a:p>
            <a:r>
              <a:rPr lang="en-US" dirty="0"/>
              <a:t>Testing over break – best practices</a:t>
            </a:r>
          </a:p>
        </p:txBody>
      </p:sp>
      <p:sp>
        <p:nvSpPr>
          <p:cNvPr id="3" name="Content Placeholder 2">
            <a:extLst>
              <a:ext uri="{FF2B5EF4-FFF2-40B4-BE49-F238E27FC236}">
                <a16:creationId xmlns:a16="http://schemas.microsoft.com/office/drawing/2014/main" id="{D75C92FD-770C-4ACE-BD8A-985183BC2943}"/>
              </a:ext>
            </a:extLst>
          </p:cNvPr>
          <p:cNvSpPr>
            <a:spLocks noGrp="1"/>
          </p:cNvSpPr>
          <p:nvPr>
            <p:ph idx="1"/>
          </p:nvPr>
        </p:nvSpPr>
        <p:spPr/>
        <p:txBody>
          <a:bodyPr/>
          <a:lstStyle/>
          <a:p>
            <a:r>
              <a:rPr lang="en-US" dirty="0"/>
              <a:t>Interested staff are recommended to use one at-home test 24 hours prior to the return to school (i.e., Sunday, February 27 if returning on Monday, February 28).</a:t>
            </a:r>
          </a:p>
          <a:p>
            <a:pPr lvl="1"/>
            <a:r>
              <a:rPr lang="en-US" dirty="0"/>
              <a:t>Staff must notify their school leaders if they test positive.</a:t>
            </a:r>
          </a:p>
          <a:p>
            <a:r>
              <a:rPr lang="en-US" sz="3600" b="1"/>
              <a:t>Testing prior to the return to school should be optional, not required. </a:t>
            </a:r>
          </a:p>
        </p:txBody>
      </p:sp>
      <p:sp>
        <p:nvSpPr>
          <p:cNvPr id="4" name="Slide Number Placeholder 3">
            <a:extLst>
              <a:ext uri="{FF2B5EF4-FFF2-40B4-BE49-F238E27FC236}">
                <a16:creationId xmlns:a16="http://schemas.microsoft.com/office/drawing/2014/main" id="{D22675FB-4305-4854-8D7C-ABB403B984D9}"/>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66384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8DE3-95DE-4E74-9B59-B8009AE3C081}"/>
              </a:ext>
            </a:extLst>
          </p:cNvPr>
          <p:cNvSpPr>
            <a:spLocks noGrp="1"/>
          </p:cNvSpPr>
          <p:nvPr>
            <p:ph type="title"/>
          </p:nvPr>
        </p:nvSpPr>
        <p:spPr/>
        <p:txBody>
          <a:bodyPr/>
          <a:lstStyle/>
          <a:p>
            <a:r>
              <a:rPr lang="en-US"/>
              <a:t>Delivery schedule through 3/6 </a:t>
            </a:r>
          </a:p>
        </p:txBody>
      </p:sp>
      <p:sp>
        <p:nvSpPr>
          <p:cNvPr id="3" name="Content Placeholder 2">
            <a:extLst>
              <a:ext uri="{FF2B5EF4-FFF2-40B4-BE49-F238E27FC236}">
                <a16:creationId xmlns:a16="http://schemas.microsoft.com/office/drawing/2014/main" id="{5CB313FA-AE36-41B7-84C8-FBF4FCDCB97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7187DFF-DF57-4B8F-8AC0-906195274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graphicFrame>
        <p:nvGraphicFramePr>
          <p:cNvPr id="5" name="Table 4">
            <a:extLst>
              <a:ext uri="{FF2B5EF4-FFF2-40B4-BE49-F238E27FC236}">
                <a16:creationId xmlns:a16="http://schemas.microsoft.com/office/drawing/2014/main" id="{480046EF-D8DC-4E00-83E7-98DE930F7229}"/>
              </a:ext>
            </a:extLst>
          </p:cNvPr>
          <p:cNvGraphicFramePr>
            <a:graphicFrameLocks noGrp="1"/>
          </p:cNvGraphicFramePr>
          <p:nvPr/>
        </p:nvGraphicFramePr>
        <p:xfrm>
          <a:off x="405245" y="1230403"/>
          <a:ext cx="11180619" cy="5104735"/>
        </p:xfrm>
        <a:graphic>
          <a:graphicData uri="http://schemas.openxmlformats.org/drawingml/2006/table">
            <a:tbl>
              <a:tblPr firstRow="1" bandRow="1">
                <a:tableStyleId>{5C22544A-7EE6-4342-B048-85BDC9FD1C3A}</a:tableStyleId>
              </a:tblPr>
              <a:tblGrid>
                <a:gridCol w="1647638">
                  <a:extLst>
                    <a:ext uri="{9D8B030D-6E8A-4147-A177-3AD203B41FA5}">
                      <a16:colId xmlns:a16="http://schemas.microsoft.com/office/drawing/2014/main" val="3223288321"/>
                    </a:ext>
                  </a:extLst>
                </a:gridCol>
                <a:gridCol w="1647638">
                  <a:extLst>
                    <a:ext uri="{9D8B030D-6E8A-4147-A177-3AD203B41FA5}">
                      <a16:colId xmlns:a16="http://schemas.microsoft.com/office/drawing/2014/main" val="2579202116"/>
                    </a:ext>
                  </a:extLst>
                </a:gridCol>
                <a:gridCol w="1647638">
                  <a:extLst>
                    <a:ext uri="{9D8B030D-6E8A-4147-A177-3AD203B41FA5}">
                      <a16:colId xmlns:a16="http://schemas.microsoft.com/office/drawing/2014/main" val="940603746"/>
                    </a:ext>
                  </a:extLst>
                </a:gridCol>
                <a:gridCol w="1647638">
                  <a:extLst>
                    <a:ext uri="{9D8B030D-6E8A-4147-A177-3AD203B41FA5}">
                      <a16:colId xmlns:a16="http://schemas.microsoft.com/office/drawing/2014/main" val="472444764"/>
                    </a:ext>
                  </a:extLst>
                </a:gridCol>
                <a:gridCol w="1647638">
                  <a:extLst>
                    <a:ext uri="{9D8B030D-6E8A-4147-A177-3AD203B41FA5}">
                      <a16:colId xmlns:a16="http://schemas.microsoft.com/office/drawing/2014/main" val="3535305649"/>
                    </a:ext>
                  </a:extLst>
                </a:gridCol>
                <a:gridCol w="1647638">
                  <a:extLst>
                    <a:ext uri="{9D8B030D-6E8A-4147-A177-3AD203B41FA5}">
                      <a16:colId xmlns:a16="http://schemas.microsoft.com/office/drawing/2014/main" val="774502010"/>
                    </a:ext>
                  </a:extLst>
                </a:gridCol>
                <a:gridCol w="1294791">
                  <a:extLst>
                    <a:ext uri="{9D8B030D-6E8A-4147-A177-3AD203B41FA5}">
                      <a16:colId xmlns:a16="http://schemas.microsoft.com/office/drawing/2014/main" val="3446864031"/>
                    </a:ext>
                  </a:extLst>
                </a:gridCol>
              </a:tblGrid>
              <a:tr h="368807">
                <a:tc>
                  <a:txBody>
                    <a:bodyPr/>
                    <a:lstStyle/>
                    <a:p>
                      <a:r>
                        <a:rPr lang="en-US"/>
                        <a:t>Sun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Mon</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Tues</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Weds</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Thurs</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Fri</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r>
                        <a:rPr lang="en-US"/>
                        <a:t>Sat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501027492"/>
                  </a:ext>
                </a:extLst>
              </a:tr>
              <a:tr h="591991">
                <a:tc>
                  <a:txBody>
                    <a:bodyPr/>
                    <a:lstStyle/>
                    <a:p>
                      <a:r>
                        <a:rPr lang="en-US" sz="1000" b="1"/>
                        <a:t>16</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17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dirty="0"/>
                        <a:t>18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19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21</a:t>
                      </a:r>
                    </a:p>
                    <a:p>
                      <a:r>
                        <a:rPr lang="en-US" sz="900" b="0" i="1"/>
                        <a:t>Last day for staff delivery inputs for priority districts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22</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4350105"/>
                  </a:ext>
                </a:extLst>
              </a:tr>
              <a:tr h="591991">
                <a:tc>
                  <a:txBody>
                    <a:bodyPr/>
                    <a:lstStyle/>
                    <a:p>
                      <a:r>
                        <a:rPr lang="en-US" sz="1000" b="1"/>
                        <a:t>23</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25</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1"/>
                        <a:t>Last day for student delivery inputs for priority districts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29</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19193136"/>
                  </a:ext>
                </a:extLst>
              </a:tr>
              <a:tr h="591991">
                <a:tc>
                  <a:txBody>
                    <a:bodyPr/>
                    <a:lstStyle/>
                    <a:p>
                      <a:r>
                        <a:rPr lang="en-US" sz="1000" b="1"/>
                        <a:t>30</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31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000" b="1"/>
                        <a:t>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5</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50030644"/>
                  </a:ext>
                </a:extLst>
              </a:tr>
              <a:tr h="591991">
                <a:tc>
                  <a:txBody>
                    <a:bodyPr/>
                    <a:lstStyle/>
                    <a:p>
                      <a:r>
                        <a:rPr lang="en-US" sz="1000" b="1" dirty="0"/>
                        <a:t>6</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12</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17776206"/>
                  </a:ext>
                </a:extLst>
              </a:tr>
              <a:tr h="591991">
                <a:tc>
                  <a:txBody>
                    <a:bodyPr/>
                    <a:lstStyle/>
                    <a:p>
                      <a:r>
                        <a:rPr lang="en-US" sz="1000" b="1"/>
                        <a:t>13</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15</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dirty="0"/>
                        <a:t>17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19</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214961"/>
                  </a:ext>
                </a:extLst>
              </a:tr>
              <a:tr h="591991">
                <a:tc>
                  <a:txBody>
                    <a:bodyPr/>
                    <a:lstStyle/>
                    <a:p>
                      <a:r>
                        <a:rPr lang="en-US" sz="1000" b="1"/>
                        <a:t>20</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dirty="0"/>
                        <a:t>25</a:t>
                      </a:r>
                    </a:p>
                    <a:p>
                      <a:endParaRPr lang="en-US" sz="10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26</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07461226"/>
                  </a:ext>
                </a:extLst>
              </a:tr>
              <a:tr h="591991">
                <a:tc>
                  <a:txBody>
                    <a:bodyPr/>
                    <a:lstStyle/>
                    <a:p>
                      <a:r>
                        <a:rPr lang="en-US" sz="1000" b="1"/>
                        <a:t>27</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28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000" b="1"/>
                        <a:t>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5</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99672463"/>
                  </a:ext>
                </a:extLst>
              </a:tr>
              <a:tr h="591991">
                <a:tc>
                  <a:txBody>
                    <a:bodyPr/>
                    <a:lstStyle/>
                    <a:p>
                      <a:r>
                        <a:rPr lang="en-US" sz="1000" b="1"/>
                        <a:t>6</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10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a:t>11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b="1" dirty="0"/>
                        <a:t>12</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66381403"/>
                  </a:ext>
                </a:extLst>
              </a:tr>
            </a:tbl>
          </a:graphicData>
        </a:graphic>
      </p:graphicFrame>
      <p:sp>
        <p:nvSpPr>
          <p:cNvPr id="6" name="Rectangle 5">
            <a:extLst>
              <a:ext uri="{FF2B5EF4-FFF2-40B4-BE49-F238E27FC236}">
                <a16:creationId xmlns:a16="http://schemas.microsoft.com/office/drawing/2014/main" id="{B748B7E6-B59A-4AC1-8412-8530B637A31E}"/>
              </a:ext>
            </a:extLst>
          </p:cNvPr>
          <p:cNvSpPr/>
          <p:nvPr/>
        </p:nvSpPr>
        <p:spPr>
          <a:xfrm>
            <a:off x="2067794" y="2459504"/>
            <a:ext cx="2795005"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203B6A"/>
                </a:solidFill>
                <a:effectLst/>
                <a:uLnTx/>
                <a:uFillTx/>
                <a:latin typeface="Segoe UI"/>
                <a:ea typeface="+mn-ea"/>
                <a:cs typeface="+mn-cs"/>
              </a:rPr>
              <a:t>Staff deliveries</a:t>
            </a:r>
          </a:p>
        </p:txBody>
      </p:sp>
      <p:sp>
        <p:nvSpPr>
          <p:cNvPr id="7" name="Rectangle 6">
            <a:extLst>
              <a:ext uri="{FF2B5EF4-FFF2-40B4-BE49-F238E27FC236}">
                <a16:creationId xmlns:a16="http://schemas.microsoft.com/office/drawing/2014/main" id="{5E1225CB-EAB2-426E-AE15-46F9066F4F8C}"/>
              </a:ext>
            </a:extLst>
          </p:cNvPr>
          <p:cNvSpPr/>
          <p:nvPr/>
        </p:nvSpPr>
        <p:spPr>
          <a:xfrm>
            <a:off x="2067794" y="3049546"/>
            <a:ext cx="2795005"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203B6A"/>
                </a:solidFill>
                <a:effectLst/>
                <a:uLnTx/>
                <a:uFillTx/>
                <a:latin typeface="Segoe UI"/>
                <a:ea typeface="+mn-ea"/>
                <a:cs typeface="+mn-cs"/>
              </a:rPr>
              <a:t>Student deliveries</a:t>
            </a:r>
          </a:p>
        </p:txBody>
      </p:sp>
      <p:sp>
        <p:nvSpPr>
          <p:cNvPr id="8" name="Rectangle 7">
            <a:extLst>
              <a:ext uri="{FF2B5EF4-FFF2-40B4-BE49-F238E27FC236}">
                <a16:creationId xmlns:a16="http://schemas.microsoft.com/office/drawing/2014/main" id="{981E2005-7A20-4D55-AACE-F4133B77A2F9}"/>
              </a:ext>
            </a:extLst>
          </p:cNvPr>
          <p:cNvSpPr/>
          <p:nvPr/>
        </p:nvSpPr>
        <p:spPr>
          <a:xfrm>
            <a:off x="2067794" y="3639588"/>
            <a:ext cx="2795005"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203B6A"/>
                </a:solidFill>
                <a:effectLst/>
                <a:uLnTx/>
                <a:uFillTx/>
                <a:latin typeface="Segoe UI"/>
                <a:ea typeface="+mn-ea"/>
                <a:cs typeface="+mn-cs"/>
              </a:rPr>
              <a:t>Staff deliveries</a:t>
            </a:r>
          </a:p>
        </p:txBody>
      </p:sp>
      <p:sp>
        <p:nvSpPr>
          <p:cNvPr id="10" name="Rectangle 9">
            <a:extLst>
              <a:ext uri="{FF2B5EF4-FFF2-40B4-BE49-F238E27FC236}">
                <a16:creationId xmlns:a16="http://schemas.microsoft.com/office/drawing/2014/main" id="{37C740D8-2FC4-4DCF-AD05-BC8499290883}"/>
              </a:ext>
            </a:extLst>
          </p:cNvPr>
          <p:cNvSpPr/>
          <p:nvPr/>
        </p:nvSpPr>
        <p:spPr>
          <a:xfrm>
            <a:off x="2067794" y="4819672"/>
            <a:ext cx="3720153"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203B6A"/>
                </a:solidFill>
                <a:effectLst/>
                <a:uLnTx/>
                <a:uFillTx/>
                <a:latin typeface="Segoe UI"/>
                <a:ea typeface="+mn-ea"/>
                <a:cs typeface="+mn-cs"/>
              </a:rPr>
              <a:t>No deliveries (Feb. break)</a:t>
            </a:r>
          </a:p>
        </p:txBody>
      </p:sp>
      <p:sp>
        <p:nvSpPr>
          <p:cNvPr id="11" name="Rectangle 10">
            <a:extLst>
              <a:ext uri="{FF2B5EF4-FFF2-40B4-BE49-F238E27FC236}">
                <a16:creationId xmlns:a16="http://schemas.microsoft.com/office/drawing/2014/main" id="{43F422B8-34A0-4B40-9C9B-E7BD1413CAF1}"/>
              </a:ext>
            </a:extLst>
          </p:cNvPr>
          <p:cNvSpPr/>
          <p:nvPr/>
        </p:nvSpPr>
        <p:spPr>
          <a:xfrm>
            <a:off x="2067794" y="5409714"/>
            <a:ext cx="3720153"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203B6A"/>
                </a:solidFill>
                <a:effectLst/>
                <a:uLnTx/>
                <a:uFillTx/>
                <a:latin typeface="Segoe UI"/>
                <a:ea typeface="+mn-ea"/>
                <a:cs typeface="+mn-cs"/>
              </a:rPr>
              <a:t>Staff  + student deliveries</a:t>
            </a:r>
          </a:p>
        </p:txBody>
      </p:sp>
      <p:sp>
        <p:nvSpPr>
          <p:cNvPr id="12" name="Rectangle 11">
            <a:extLst>
              <a:ext uri="{FF2B5EF4-FFF2-40B4-BE49-F238E27FC236}">
                <a16:creationId xmlns:a16="http://schemas.microsoft.com/office/drawing/2014/main" id="{312D0CA3-0DC6-4753-BCDB-D5BB62F41B14}"/>
              </a:ext>
            </a:extLst>
          </p:cNvPr>
          <p:cNvSpPr/>
          <p:nvPr/>
        </p:nvSpPr>
        <p:spPr>
          <a:xfrm>
            <a:off x="2067794" y="5999757"/>
            <a:ext cx="3720153"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203B6A"/>
                </a:solidFill>
                <a:effectLst/>
                <a:uLnTx/>
                <a:uFillTx/>
                <a:latin typeface="Segoe UI"/>
                <a:ea typeface="+mn-ea"/>
                <a:cs typeface="+mn-cs"/>
              </a:rPr>
              <a:t>No deliveries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203B6A"/>
                </a:solidFill>
                <a:effectLst/>
                <a:uLnTx/>
                <a:uFillTx/>
                <a:latin typeface="Segoe UI"/>
                <a:ea typeface="+mn-ea"/>
                <a:cs typeface="+mn-cs"/>
              </a:rPr>
              <a:t>All received previous week</a:t>
            </a:r>
          </a:p>
        </p:txBody>
      </p:sp>
      <p:sp>
        <p:nvSpPr>
          <p:cNvPr id="13" name="Rectangle 12">
            <a:extLst>
              <a:ext uri="{FF2B5EF4-FFF2-40B4-BE49-F238E27FC236}">
                <a16:creationId xmlns:a16="http://schemas.microsoft.com/office/drawing/2014/main" id="{BA918D81-EB1E-4C98-B138-E61CF32F8772}"/>
              </a:ext>
            </a:extLst>
          </p:cNvPr>
          <p:cNvSpPr/>
          <p:nvPr/>
        </p:nvSpPr>
        <p:spPr>
          <a:xfrm>
            <a:off x="454293" y="6460542"/>
            <a:ext cx="892092" cy="2324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03B6A"/>
                </a:solidFill>
                <a:effectLst/>
                <a:uLnTx/>
                <a:uFillTx/>
                <a:latin typeface="Segoe UI"/>
                <a:ea typeface="+mn-ea"/>
                <a:cs typeface="+mn-cs"/>
              </a:rPr>
              <a:t>January</a:t>
            </a:r>
          </a:p>
        </p:txBody>
      </p:sp>
      <p:sp>
        <p:nvSpPr>
          <p:cNvPr id="14" name="Rectangle 13">
            <a:extLst>
              <a:ext uri="{FF2B5EF4-FFF2-40B4-BE49-F238E27FC236}">
                <a16:creationId xmlns:a16="http://schemas.microsoft.com/office/drawing/2014/main" id="{A4845E2E-A835-4585-ACCB-8C8C557B189A}"/>
              </a:ext>
            </a:extLst>
          </p:cNvPr>
          <p:cNvSpPr/>
          <p:nvPr/>
        </p:nvSpPr>
        <p:spPr>
          <a:xfrm>
            <a:off x="1496662" y="6460541"/>
            <a:ext cx="892092" cy="23245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03B6A"/>
                </a:solidFill>
                <a:effectLst/>
                <a:uLnTx/>
                <a:uFillTx/>
                <a:latin typeface="Segoe UI"/>
                <a:ea typeface="+mn-ea"/>
                <a:cs typeface="+mn-cs"/>
              </a:rPr>
              <a:t>February</a:t>
            </a:r>
          </a:p>
        </p:txBody>
      </p:sp>
      <p:sp>
        <p:nvSpPr>
          <p:cNvPr id="15" name="Rectangle 14">
            <a:extLst>
              <a:ext uri="{FF2B5EF4-FFF2-40B4-BE49-F238E27FC236}">
                <a16:creationId xmlns:a16="http://schemas.microsoft.com/office/drawing/2014/main" id="{0AC8DA3A-C4F5-448D-AACB-CF18DE608595}"/>
              </a:ext>
            </a:extLst>
          </p:cNvPr>
          <p:cNvSpPr/>
          <p:nvPr/>
        </p:nvSpPr>
        <p:spPr>
          <a:xfrm>
            <a:off x="2539031" y="6460540"/>
            <a:ext cx="892092" cy="23245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03B6A"/>
                </a:solidFill>
                <a:effectLst/>
                <a:uLnTx/>
                <a:uFillTx/>
                <a:latin typeface="Segoe UI"/>
                <a:ea typeface="+mn-ea"/>
                <a:cs typeface="+mn-cs"/>
              </a:rPr>
              <a:t>March</a:t>
            </a:r>
          </a:p>
        </p:txBody>
      </p:sp>
      <p:sp>
        <p:nvSpPr>
          <p:cNvPr id="16" name="TextBox 15">
            <a:extLst>
              <a:ext uri="{FF2B5EF4-FFF2-40B4-BE49-F238E27FC236}">
                <a16:creationId xmlns:a16="http://schemas.microsoft.com/office/drawing/2014/main" id="{1B8481A2-16B1-4E8D-8AF9-D713A0B553EC}"/>
              </a:ext>
            </a:extLst>
          </p:cNvPr>
          <p:cNvSpPr txBox="1"/>
          <p:nvPr/>
        </p:nvSpPr>
        <p:spPr bwMode="auto">
          <a:xfrm>
            <a:off x="3581401" y="6417392"/>
            <a:ext cx="6757554" cy="275599"/>
          </a:xfrm>
          <a:prstGeom prst="rect">
            <a:avLst/>
          </a:prstGeom>
          <a:solidFill>
            <a:schemeClr val="bg1"/>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Note: </a:t>
            </a:r>
            <a:r>
              <a:rPr kumimoji="0" lang="en-US" sz="1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Staff will receive back-to-back deliveries during week of 2/6 and 2/13.</a:t>
            </a:r>
          </a:p>
        </p:txBody>
      </p:sp>
      <p:cxnSp>
        <p:nvCxnSpPr>
          <p:cNvPr id="18" name="Straight Arrow Connector 17" descr="Staff deliveries January 24-27">
            <a:extLst>
              <a:ext uri="{FF2B5EF4-FFF2-40B4-BE49-F238E27FC236}">
                <a16:creationId xmlns:a16="http://schemas.microsoft.com/office/drawing/2014/main" id="{27E975BA-4F82-4D79-B813-63A093C6214F}"/>
              </a:ext>
            </a:extLst>
          </p:cNvPr>
          <p:cNvCxnSpPr>
            <a:cxnSpLocks/>
          </p:cNvCxnSpPr>
          <p:nvPr/>
        </p:nvCxnSpPr>
        <p:spPr>
          <a:xfrm>
            <a:off x="4187536" y="2535382"/>
            <a:ext cx="3865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descr="Student deliveries Jan. 31-Feb. 3">
            <a:extLst>
              <a:ext uri="{FF2B5EF4-FFF2-40B4-BE49-F238E27FC236}">
                <a16:creationId xmlns:a16="http://schemas.microsoft.com/office/drawing/2014/main" id="{806F622E-540B-4C5D-9539-675AB7112633}"/>
              </a:ext>
            </a:extLst>
          </p:cNvPr>
          <p:cNvCxnSpPr>
            <a:cxnSpLocks/>
          </p:cNvCxnSpPr>
          <p:nvPr/>
        </p:nvCxnSpPr>
        <p:spPr>
          <a:xfrm>
            <a:off x="4187536" y="3128241"/>
            <a:ext cx="3865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10473EB-9F9A-4863-BFA0-6D97F025E188}"/>
              </a:ext>
            </a:extLst>
          </p:cNvPr>
          <p:cNvSpPr txBox="1"/>
          <p:nvPr/>
        </p:nvSpPr>
        <p:spPr>
          <a:xfrm>
            <a:off x="5352615" y="2931704"/>
            <a:ext cx="1578119" cy="400110"/>
          </a:xfrm>
          <a:prstGeom prst="rect">
            <a:avLst/>
          </a:prstGeom>
          <a:solidFill>
            <a:schemeClr val="accent5">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203B6A"/>
                </a:solidFill>
                <a:effectLst/>
                <a:uLnTx/>
                <a:uFillTx/>
                <a:latin typeface="Segoe UI"/>
                <a:ea typeface="+mn-ea"/>
                <a:cs typeface="+mn-cs"/>
              </a:rPr>
              <a:t>Deadline for staff quantity (qty.) changes</a:t>
            </a:r>
          </a:p>
        </p:txBody>
      </p:sp>
      <p:cxnSp>
        <p:nvCxnSpPr>
          <p:cNvPr id="33" name="Straight Arrow Connector 32" descr="Staff deliveries Feb 7-10">
            <a:extLst>
              <a:ext uri="{FF2B5EF4-FFF2-40B4-BE49-F238E27FC236}">
                <a16:creationId xmlns:a16="http://schemas.microsoft.com/office/drawing/2014/main" id="{93A1FAD4-BC68-41F3-9864-634EF49E56DC}"/>
              </a:ext>
            </a:extLst>
          </p:cNvPr>
          <p:cNvCxnSpPr>
            <a:cxnSpLocks/>
          </p:cNvCxnSpPr>
          <p:nvPr/>
        </p:nvCxnSpPr>
        <p:spPr>
          <a:xfrm>
            <a:off x="4187536" y="3721100"/>
            <a:ext cx="3865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descr="Staff and student deliveries Feb. 14-17">
            <a:extLst>
              <a:ext uri="{FF2B5EF4-FFF2-40B4-BE49-F238E27FC236}">
                <a16:creationId xmlns:a16="http://schemas.microsoft.com/office/drawing/2014/main" id="{27E0B09D-FAE2-47EE-8D72-C3F2FC5633FB}"/>
              </a:ext>
            </a:extLst>
          </p:cNvPr>
          <p:cNvCxnSpPr>
            <a:cxnSpLocks/>
          </p:cNvCxnSpPr>
          <p:nvPr/>
        </p:nvCxnSpPr>
        <p:spPr>
          <a:xfrm>
            <a:off x="5081155" y="4313959"/>
            <a:ext cx="2971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descr="Staff and student deliveries Feb. 28-March 3">
            <a:extLst>
              <a:ext uri="{FF2B5EF4-FFF2-40B4-BE49-F238E27FC236}">
                <a16:creationId xmlns:a16="http://schemas.microsoft.com/office/drawing/2014/main" id="{225E792F-3B73-43C5-93D3-3FEFB7BD3F62}"/>
              </a:ext>
            </a:extLst>
          </p:cNvPr>
          <p:cNvCxnSpPr>
            <a:cxnSpLocks/>
          </p:cNvCxnSpPr>
          <p:nvPr/>
        </p:nvCxnSpPr>
        <p:spPr>
          <a:xfrm>
            <a:off x="5081155" y="5499677"/>
            <a:ext cx="2971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849D6A6-A110-4A45-BA31-B55643F5A0E3}"/>
              </a:ext>
            </a:extLst>
          </p:cNvPr>
          <p:cNvSpPr/>
          <p:nvPr/>
        </p:nvSpPr>
        <p:spPr>
          <a:xfrm>
            <a:off x="2067794" y="4229630"/>
            <a:ext cx="3720153" cy="214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Segoe UI"/>
                <a:ea typeface="+mn-ea"/>
                <a:cs typeface="+mn-cs"/>
              </a:rPr>
              <a:t>Staff  + student deliveries</a:t>
            </a:r>
          </a:p>
        </p:txBody>
      </p:sp>
      <p:sp>
        <p:nvSpPr>
          <p:cNvPr id="30" name="TextBox 29">
            <a:extLst>
              <a:ext uri="{FF2B5EF4-FFF2-40B4-BE49-F238E27FC236}">
                <a16:creationId xmlns:a16="http://schemas.microsoft.com/office/drawing/2014/main" id="{91E06E2E-E765-453B-B9B4-0B74E7721EF4}"/>
              </a:ext>
            </a:extLst>
          </p:cNvPr>
          <p:cNvSpPr txBox="1"/>
          <p:nvPr/>
        </p:nvSpPr>
        <p:spPr>
          <a:xfrm>
            <a:off x="5402747" y="3390908"/>
            <a:ext cx="1578118" cy="553998"/>
          </a:xfrm>
          <a:prstGeom prst="rect">
            <a:avLst/>
          </a:prstGeom>
          <a:solidFill>
            <a:schemeClr val="accent5">
              <a:lumMod val="20000"/>
              <a:lumOff val="80000"/>
            </a:schemeClr>
          </a:solidFill>
        </p:spPr>
        <p:txBody>
          <a:bodyPr wrap="square" lIns="91440" tIns="45720" rIns="91440" bIns="45720" anchor="t">
            <a:spAutoFit/>
          </a:bodyPr>
          <a:lstStyle/>
          <a:p>
            <a:pPr algn="ctr">
              <a:defRPr/>
            </a:pPr>
            <a:r>
              <a:rPr kumimoji="0" lang="en-US" sz="1000" b="0" i="1" u="none" strike="noStrike" kern="1200" cap="none" spc="0" normalizeH="0" baseline="0" noProof="0">
                <a:ln>
                  <a:noFill/>
                </a:ln>
                <a:solidFill>
                  <a:srgbClr val="203B6A"/>
                </a:solidFill>
                <a:effectLst/>
                <a:uLnTx/>
                <a:uFillTx/>
                <a:latin typeface="Segoe UI"/>
                <a:ea typeface="+mn-ea"/>
                <a:cs typeface="+mn-cs"/>
              </a:rPr>
              <a:t>Deadline for </a:t>
            </a:r>
            <a:r>
              <a:rPr lang="en-US" sz="1000" i="1">
                <a:solidFill>
                  <a:srgbClr val="203B6A"/>
                </a:solidFill>
                <a:latin typeface="Segoe UI"/>
              </a:rPr>
              <a:t>staff + student</a:t>
            </a:r>
            <a:r>
              <a:rPr kumimoji="0" lang="en-US" sz="1000" b="0" i="1" u="none" strike="noStrike" kern="1200" cap="none" spc="0" normalizeH="0" baseline="0" noProof="0">
                <a:ln>
                  <a:noFill/>
                </a:ln>
                <a:solidFill>
                  <a:srgbClr val="203B6A"/>
                </a:solidFill>
                <a:effectLst/>
                <a:uLnTx/>
                <a:uFillTx/>
                <a:latin typeface="Segoe UI"/>
                <a:ea typeface="+mn-ea"/>
                <a:cs typeface="+mn-cs"/>
              </a:rPr>
              <a:t> quantity </a:t>
            </a:r>
            <a:r>
              <a:rPr lang="en-US" sz="1000" i="1">
                <a:solidFill>
                  <a:srgbClr val="203B6A"/>
                </a:solidFill>
                <a:latin typeface="Segoe UI"/>
              </a:rPr>
              <a:t> </a:t>
            </a:r>
            <a:r>
              <a:rPr kumimoji="0" lang="en-US" sz="1000" b="0" i="1" u="none" strike="noStrike" kern="1200" cap="none" spc="0" normalizeH="0" baseline="0" noProof="0">
                <a:ln>
                  <a:noFill/>
                </a:ln>
                <a:solidFill>
                  <a:srgbClr val="203B6A"/>
                </a:solidFill>
                <a:effectLst/>
                <a:uLnTx/>
                <a:uFillTx/>
                <a:latin typeface="Segoe UI"/>
                <a:ea typeface="+mn-ea"/>
                <a:cs typeface="+mn-cs"/>
              </a:rPr>
              <a:t>changes</a:t>
            </a:r>
            <a:endParaRPr kumimoji="0" lang="en-US" sz="1000" b="0" i="1" u="none" strike="noStrike" kern="1200" cap="none" spc="0" normalizeH="0" baseline="0" noProof="0">
              <a:ln>
                <a:noFill/>
              </a:ln>
              <a:solidFill>
                <a:srgbClr val="203B6A"/>
              </a:solidFill>
              <a:effectLst/>
              <a:uLnTx/>
              <a:uFillTx/>
              <a:latin typeface="Segoe UI"/>
            </a:endParaRPr>
          </a:p>
        </p:txBody>
      </p:sp>
      <p:sp>
        <p:nvSpPr>
          <p:cNvPr id="31" name="TextBox 30">
            <a:extLst>
              <a:ext uri="{FF2B5EF4-FFF2-40B4-BE49-F238E27FC236}">
                <a16:creationId xmlns:a16="http://schemas.microsoft.com/office/drawing/2014/main" id="{E06DB1A8-3D13-409A-BA12-CFF91E872EB3}"/>
              </a:ext>
            </a:extLst>
          </p:cNvPr>
          <p:cNvSpPr txBox="1"/>
          <p:nvPr/>
        </p:nvSpPr>
        <p:spPr>
          <a:xfrm>
            <a:off x="5442852" y="4728862"/>
            <a:ext cx="1487884" cy="410136"/>
          </a:xfrm>
          <a:prstGeom prst="rect">
            <a:avLst/>
          </a:prstGeom>
          <a:solidFill>
            <a:schemeClr val="accent5">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203B6A"/>
                </a:solidFill>
                <a:effectLst/>
                <a:uLnTx/>
                <a:uFillTx/>
                <a:latin typeface="Segoe UI"/>
                <a:ea typeface="+mn-ea"/>
                <a:cs typeface="+mn-cs"/>
              </a:rPr>
              <a:t>Deadline for staff +student qty. changes</a:t>
            </a:r>
          </a:p>
        </p:txBody>
      </p:sp>
      <p:sp>
        <p:nvSpPr>
          <p:cNvPr id="32" name="TextBox 31">
            <a:extLst>
              <a:ext uri="{FF2B5EF4-FFF2-40B4-BE49-F238E27FC236}">
                <a16:creationId xmlns:a16="http://schemas.microsoft.com/office/drawing/2014/main" id="{B0980718-890A-415E-B0D9-0281269E70A2}"/>
              </a:ext>
            </a:extLst>
          </p:cNvPr>
          <p:cNvSpPr txBox="1"/>
          <p:nvPr/>
        </p:nvSpPr>
        <p:spPr>
          <a:xfrm>
            <a:off x="5352615" y="5921166"/>
            <a:ext cx="1627977" cy="400110"/>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203B6A"/>
                </a:solidFill>
                <a:effectLst/>
                <a:uLnTx/>
                <a:uFillTx/>
                <a:latin typeface="Segoe UI"/>
                <a:ea typeface="+mn-ea"/>
                <a:cs typeface="+mn-cs"/>
              </a:rPr>
              <a:t>Deadline for staff +student qty. changes</a:t>
            </a:r>
          </a:p>
        </p:txBody>
      </p:sp>
      <p:sp>
        <p:nvSpPr>
          <p:cNvPr id="17" name="Oval 16" descr="Deadline for staff and student quantity changes">
            <a:extLst>
              <a:ext uri="{FF2B5EF4-FFF2-40B4-BE49-F238E27FC236}">
                <a16:creationId xmlns:a16="http://schemas.microsoft.com/office/drawing/2014/main" id="{1FEF001B-799F-4DB0-A824-E4B1548EF9D2}"/>
              </a:ext>
            </a:extLst>
          </p:cNvPr>
          <p:cNvSpPr/>
          <p:nvPr/>
        </p:nvSpPr>
        <p:spPr>
          <a:xfrm>
            <a:off x="5155246" y="3286243"/>
            <a:ext cx="2063095" cy="7630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118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D5C7-91E9-46E7-8EE7-0E66376F77D9}"/>
              </a:ext>
            </a:extLst>
          </p:cNvPr>
          <p:cNvSpPr>
            <a:spLocks noGrp="1"/>
          </p:cNvSpPr>
          <p:nvPr>
            <p:ph type="title"/>
          </p:nvPr>
        </p:nvSpPr>
        <p:spPr/>
        <p:txBody>
          <a:bodyPr/>
          <a:lstStyle/>
          <a:p>
            <a:r>
              <a:rPr lang="en-US" dirty="0"/>
              <a:t>Test kit distribution 	</a:t>
            </a:r>
          </a:p>
        </p:txBody>
      </p:sp>
      <p:sp>
        <p:nvSpPr>
          <p:cNvPr id="3" name="Content Placeholder 2">
            <a:extLst>
              <a:ext uri="{FF2B5EF4-FFF2-40B4-BE49-F238E27FC236}">
                <a16:creationId xmlns:a16="http://schemas.microsoft.com/office/drawing/2014/main" id="{A50FD7EB-8C1E-422D-A32E-17C29A926596}"/>
              </a:ext>
            </a:extLst>
          </p:cNvPr>
          <p:cNvSpPr>
            <a:spLocks noGrp="1"/>
          </p:cNvSpPr>
          <p:nvPr>
            <p:ph idx="1"/>
          </p:nvPr>
        </p:nvSpPr>
        <p:spPr/>
        <p:txBody>
          <a:bodyPr/>
          <a:lstStyle/>
          <a:p>
            <a:r>
              <a:rPr lang="en-US" sz="2800" dirty="0"/>
              <a:t>Next week (week of February 14), participating districts and schools will receive tests for staff and students. </a:t>
            </a:r>
          </a:p>
          <a:p>
            <a:pPr lvl="1"/>
            <a:r>
              <a:rPr lang="en-US" sz="2400" dirty="0"/>
              <a:t>These tests are to be distributed during the week of February 14</a:t>
            </a:r>
          </a:p>
          <a:p>
            <a:pPr lvl="1"/>
            <a:r>
              <a:rPr lang="en-US" sz="2400" dirty="0"/>
              <a:t>Staff and students should be directed to take one test during the week of February 21 (ideally, Sunday, February 27) and one test during the week of February 28. </a:t>
            </a:r>
          </a:p>
          <a:p>
            <a:r>
              <a:rPr lang="en-US" sz="2800" dirty="0"/>
              <a:t>During the week of February 28, participating districts and schools will receive tests for staff and students based on numbers inputted by February 23. </a:t>
            </a:r>
          </a:p>
          <a:p>
            <a:pPr lvl="1"/>
            <a:r>
              <a:rPr lang="en-US" sz="2400" dirty="0"/>
              <a:t>These tests are to be distributed during the week of February 28 for administration during the weeks of April 7 and April 14.</a:t>
            </a:r>
          </a:p>
        </p:txBody>
      </p:sp>
      <p:sp>
        <p:nvSpPr>
          <p:cNvPr id="4" name="Slide Number Placeholder 3">
            <a:extLst>
              <a:ext uri="{FF2B5EF4-FFF2-40B4-BE49-F238E27FC236}">
                <a16:creationId xmlns:a16="http://schemas.microsoft.com/office/drawing/2014/main" id="{B9D2CE87-5697-4C3D-8D89-A4BCC31148F2}"/>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1497021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88293A-EFF8-4AAF-B609-0E957E06071C}"/>
              </a:ext>
            </a:extLst>
          </p:cNvPr>
          <p:cNvSpPr>
            <a:spLocks noGrp="1"/>
          </p:cNvSpPr>
          <p:nvPr>
            <p:ph type="title"/>
          </p:nvPr>
        </p:nvSpPr>
        <p:spPr/>
        <p:txBody>
          <a:bodyPr/>
          <a:lstStyle/>
          <a:p>
            <a:r>
              <a:rPr lang="en-US" dirty="0"/>
              <a:t>Reminders</a:t>
            </a:r>
          </a:p>
        </p:txBody>
      </p:sp>
      <p:graphicFrame>
        <p:nvGraphicFramePr>
          <p:cNvPr id="7" name="Content Placeholder 6" descr="Reminders slide">
            <a:extLst>
              <a:ext uri="{FF2B5EF4-FFF2-40B4-BE49-F238E27FC236}">
                <a16:creationId xmlns:a16="http://schemas.microsoft.com/office/drawing/2014/main" id="{21467B2E-024D-4548-ACA7-D3DDEEB62715}"/>
              </a:ext>
            </a:extLst>
          </p:cNvPr>
          <p:cNvGraphicFramePr>
            <a:graphicFrameLocks noGrp="1"/>
          </p:cNvGraphicFramePr>
          <p:nvPr>
            <p:ph idx="1"/>
            <p:extLst>
              <p:ext uri="{D42A27DB-BD31-4B8C-83A1-F6EECF244321}">
                <p14:modId xmlns:p14="http://schemas.microsoft.com/office/powerpoint/2010/main" val="3068526154"/>
              </p:ext>
            </p:extLst>
          </p:nvPr>
        </p:nvGraphicFramePr>
        <p:xfrm>
          <a:off x="205483" y="1230314"/>
          <a:ext cx="11856378" cy="4965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AB95361C-9872-4C13-80BF-6754EE506B54}"/>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a:p>
        </p:txBody>
      </p:sp>
    </p:spTree>
    <p:extLst>
      <p:ext uri="{BB962C8B-B14F-4D97-AF65-F5344CB8AC3E}">
        <p14:creationId xmlns:p14="http://schemas.microsoft.com/office/powerpoint/2010/main" val="357798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D8C0-8EB4-410C-9195-36E6D5182710}"/>
              </a:ext>
            </a:extLst>
          </p:cNvPr>
          <p:cNvSpPr>
            <a:spLocks noGrp="1"/>
          </p:cNvSpPr>
          <p:nvPr>
            <p:ph type="title"/>
          </p:nvPr>
        </p:nvSpPr>
        <p:spPr/>
        <p:txBody>
          <a:bodyPr/>
          <a:lstStyle/>
          <a:p>
            <a:r>
              <a:rPr lang="en-US" dirty="0"/>
              <a:t>Updating participating student and staff numbers</a:t>
            </a:r>
          </a:p>
        </p:txBody>
      </p:sp>
      <p:sp>
        <p:nvSpPr>
          <p:cNvPr id="3" name="Content Placeholder 2">
            <a:extLst>
              <a:ext uri="{FF2B5EF4-FFF2-40B4-BE49-F238E27FC236}">
                <a16:creationId xmlns:a16="http://schemas.microsoft.com/office/drawing/2014/main" id="{AF4694FD-D92D-4E13-840C-23287410E5C3}"/>
              </a:ext>
            </a:extLst>
          </p:cNvPr>
          <p:cNvSpPr>
            <a:spLocks noGrp="1"/>
          </p:cNvSpPr>
          <p:nvPr>
            <p:ph idx="1"/>
          </p:nvPr>
        </p:nvSpPr>
        <p:spPr/>
        <p:txBody>
          <a:bodyPr/>
          <a:lstStyle/>
          <a:p>
            <a:pPr algn="l" fontAlgn="base">
              <a:spcBef>
                <a:spcPts val="0"/>
              </a:spcBef>
              <a:spcAft>
                <a:spcPts val="0"/>
              </a:spcAft>
              <a:buFont typeface="Arial" panose="020B0604020202020204" pitchFamily="34" charset="0"/>
              <a:buChar char="•"/>
            </a:pPr>
            <a:r>
              <a:rPr lang="en-US" sz="2800" b="0" i="0" dirty="0">
                <a:solidFill>
                  <a:srgbClr val="000000"/>
                </a:solidFill>
                <a:effectLst/>
                <a:latin typeface="Segoe UI" panose="020B0502040204020203" pitchFamily="34" charset="0"/>
              </a:rPr>
              <a:t>Navigate to the </a:t>
            </a:r>
            <a:r>
              <a:rPr lang="en-US" sz="2800" b="0" i="0" u="sng" dirty="0">
                <a:solidFill>
                  <a:srgbClr val="0563C1"/>
                </a:solidFill>
                <a:effectLst/>
                <a:latin typeface="Segoe UI" panose="020B0502040204020203" pitchFamily="34" charset="0"/>
                <a:hlinkClick r:id="rId2"/>
              </a:rPr>
              <a:t>CIC Health Supply Form</a:t>
            </a:r>
            <a:r>
              <a:rPr lang="en-US" sz="2800" b="0" i="0" dirty="0">
                <a:solidFill>
                  <a:srgbClr val="000000"/>
                </a:solidFill>
                <a:effectLst/>
                <a:latin typeface="Segoe UI" panose="020B0502040204020203" pitchFamily="34" charset="0"/>
              </a:rPr>
              <a:t> for your school in CIC Health’s School and Consent Database</a:t>
            </a:r>
          </a:p>
          <a:p>
            <a:pPr marL="742950" lvl="1" indent="-285750" algn="l" fontAlgn="base">
              <a:spcBef>
                <a:spcPts val="0"/>
              </a:spcBef>
              <a:spcAft>
                <a:spcPts val="0"/>
              </a:spcAft>
              <a:buFont typeface="Courier New" panose="02070309020205020404" pitchFamily="49" charset="0"/>
              <a:buChar char="o"/>
            </a:pPr>
            <a:r>
              <a:rPr lang="en-US" sz="2400" b="0" i="0" dirty="0">
                <a:solidFill>
                  <a:srgbClr val="000000"/>
                </a:solidFill>
                <a:effectLst/>
                <a:latin typeface="Segoe UI" panose="020B0502040204020203" pitchFamily="34" charset="0"/>
              </a:rPr>
              <a:t>If you do not have access to the supply form, please email </a:t>
            </a:r>
            <a:r>
              <a:rPr lang="en-US" sz="2400" b="0" i="0" u="sng" dirty="0">
                <a:solidFill>
                  <a:srgbClr val="0563C1"/>
                </a:solidFill>
                <a:effectLst/>
                <a:latin typeface="Segoe UI" panose="020B0502040204020203" pitchFamily="34" charset="0"/>
                <a:hlinkClick r:id="rId3"/>
              </a:rPr>
              <a:t>support@cic-health.com</a:t>
            </a:r>
            <a:r>
              <a:rPr lang="en-US" sz="2400" b="0" i="0" dirty="0">
                <a:solidFill>
                  <a:srgbClr val="000000"/>
                </a:solidFill>
                <a:effectLst/>
                <a:latin typeface="Segoe UI" panose="020B0502040204020203" pitchFamily="34" charset="0"/>
              </a:rPr>
              <a:t> to request access</a:t>
            </a:r>
          </a:p>
          <a:p>
            <a:pPr algn="l" fontAlgn="base">
              <a:spcBef>
                <a:spcPts val="0"/>
              </a:spcBef>
              <a:spcAft>
                <a:spcPts val="0"/>
              </a:spcAft>
              <a:buFont typeface="Arial" panose="020B0604020202020204" pitchFamily="34" charset="0"/>
              <a:buChar char="•"/>
            </a:pPr>
            <a:r>
              <a:rPr lang="en-US" sz="2800" b="0" i="0" dirty="0">
                <a:solidFill>
                  <a:srgbClr val="000000"/>
                </a:solidFill>
                <a:effectLst/>
                <a:latin typeface="Segoe UI" panose="020B0502040204020203" pitchFamily="34" charset="0"/>
              </a:rPr>
              <a:t>Select the “At Home Antigen Test” button</a:t>
            </a:r>
          </a:p>
          <a:p>
            <a:pPr algn="l" fontAlgn="base">
              <a:spcBef>
                <a:spcPts val="0"/>
              </a:spcBef>
              <a:spcAft>
                <a:spcPts val="0"/>
              </a:spcAft>
              <a:buFont typeface="Arial" panose="020B0604020202020204" pitchFamily="34" charset="0"/>
              <a:buChar char="•"/>
            </a:pPr>
            <a:r>
              <a:rPr lang="en-US" sz="2800" b="0" i="0" dirty="0">
                <a:solidFill>
                  <a:srgbClr val="000000"/>
                </a:solidFill>
                <a:effectLst/>
                <a:latin typeface="Segoe UI" panose="020B0502040204020203" pitchFamily="34" charset="0"/>
              </a:rPr>
              <a:t>A popup will appear. Select “Add/Update Opt-In Numbers”</a:t>
            </a:r>
          </a:p>
          <a:p>
            <a:pPr marL="742950" lvl="1" indent="-285750" algn="l" fontAlgn="base">
              <a:spcBef>
                <a:spcPts val="0"/>
              </a:spcBef>
              <a:spcAft>
                <a:spcPts val="0"/>
              </a:spcAft>
              <a:buFont typeface="Courier New" panose="02070309020205020404" pitchFamily="49" charset="0"/>
              <a:buChar char="o"/>
            </a:pPr>
            <a:r>
              <a:rPr lang="en-US" sz="2400" b="0" i="0" dirty="0">
                <a:solidFill>
                  <a:srgbClr val="000000"/>
                </a:solidFill>
                <a:effectLst/>
                <a:latin typeface="Segoe UI" panose="020B0502040204020203" pitchFamily="34" charset="0"/>
              </a:rPr>
              <a:t>Complete all fields: District, Full Name, Staff Opted-In, Students Opted-In</a:t>
            </a:r>
          </a:p>
          <a:p>
            <a:pPr marL="742950" lvl="1" indent="-285750" algn="l" fontAlgn="base">
              <a:spcBef>
                <a:spcPts val="0"/>
              </a:spcBef>
              <a:spcAft>
                <a:spcPts val="0"/>
              </a:spcAft>
              <a:buFont typeface="Courier New" panose="02070309020205020404" pitchFamily="49" charset="0"/>
              <a:buChar char="o"/>
            </a:pPr>
            <a:r>
              <a:rPr lang="en-US" sz="2400" b="0" i="0" dirty="0">
                <a:solidFill>
                  <a:srgbClr val="000000"/>
                </a:solidFill>
                <a:effectLst/>
                <a:latin typeface="Segoe UI" panose="020B0502040204020203" pitchFamily="34" charset="0"/>
              </a:rPr>
              <a:t>Click Submit </a:t>
            </a:r>
          </a:p>
          <a:p>
            <a:pPr marL="1149350" lvl="2" indent="-285750" fontAlgn="base">
              <a:spcBef>
                <a:spcPts val="0"/>
              </a:spcBef>
              <a:buFont typeface="Courier New" panose="02070309020205020404" pitchFamily="49" charset="0"/>
              <a:buChar char="o"/>
            </a:pPr>
            <a:r>
              <a:rPr lang="en-US" sz="2000" dirty="0">
                <a:solidFill>
                  <a:srgbClr val="000000"/>
                </a:solidFill>
              </a:rPr>
              <a:t>Y</a:t>
            </a:r>
            <a:r>
              <a:rPr lang="en-US" sz="2000" b="0" i="0" dirty="0">
                <a:solidFill>
                  <a:srgbClr val="000000"/>
                </a:solidFill>
                <a:effectLst/>
                <a:latin typeface="Segoe UI" panose="020B0502040204020203" pitchFamily="34" charset="0"/>
              </a:rPr>
              <a:t>ou </a:t>
            </a:r>
            <a:r>
              <a:rPr lang="en-US" sz="2000" b="0" i="0" u="sng" dirty="0">
                <a:solidFill>
                  <a:srgbClr val="000000"/>
                </a:solidFill>
                <a:effectLst/>
                <a:latin typeface="Segoe UI" panose="020B0502040204020203" pitchFamily="34" charset="0"/>
              </a:rPr>
              <a:t>will not</a:t>
            </a:r>
            <a:r>
              <a:rPr lang="en-US" sz="2000" b="0" i="0" dirty="0">
                <a:solidFill>
                  <a:srgbClr val="000000"/>
                </a:solidFill>
                <a:effectLst/>
                <a:latin typeface="Segoe UI" panose="020B0502040204020203" pitchFamily="34" charset="0"/>
              </a:rPr>
              <a:t> receive a confirmation email. Shipments occur automatically based on the numbers submitted.</a:t>
            </a:r>
          </a:p>
          <a:p>
            <a:pPr marL="234950" indent="-285750" fontAlgn="base">
              <a:spcBef>
                <a:spcPts val="0"/>
              </a:spcBef>
              <a:buFont typeface="Courier New" panose="02070309020205020404" pitchFamily="49" charset="0"/>
              <a:buChar char="o"/>
            </a:pPr>
            <a:r>
              <a:rPr lang="en-US" sz="2800" dirty="0">
                <a:solidFill>
                  <a:srgbClr val="000000"/>
                </a:solidFill>
              </a:rPr>
              <a:t>Please note, you may also update the centralized shipping location in this area</a:t>
            </a:r>
            <a:endParaRPr lang="en-US" sz="2800" b="0" i="0" dirty="0">
              <a:solidFill>
                <a:srgbClr val="000000"/>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CF57D7F9-7312-4A98-8F3D-61A570A2DBBC}"/>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Tree>
    <p:extLst>
      <p:ext uri="{BB962C8B-B14F-4D97-AF65-F5344CB8AC3E}">
        <p14:creationId xmlns:p14="http://schemas.microsoft.com/office/powerpoint/2010/main" val="1197966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A6D52-EE00-443D-9034-B176FD44DC27}"/>
              </a:ext>
            </a:extLst>
          </p:cNvPr>
          <p:cNvSpPr>
            <a:spLocks noGrp="1"/>
          </p:cNvSpPr>
          <p:nvPr>
            <p:ph type="title"/>
          </p:nvPr>
        </p:nvSpPr>
        <p:spPr/>
        <p:txBody>
          <a:bodyPr/>
          <a:lstStyle/>
          <a:p>
            <a:r>
              <a:rPr lang="en-US" dirty="0"/>
              <a:t>Updated </a:t>
            </a:r>
            <a:r>
              <a:rPr lang="en-US" dirty="0" err="1"/>
              <a:t>iHealth</a:t>
            </a:r>
            <a:r>
              <a:rPr lang="en-US" dirty="0"/>
              <a:t> </a:t>
            </a:r>
            <a:r>
              <a:rPr lang="en-US"/>
              <a:t>information and </a:t>
            </a:r>
            <a:r>
              <a:rPr lang="en-US" dirty="0"/>
              <a:t>translations on DESE website</a:t>
            </a:r>
          </a:p>
        </p:txBody>
      </p:sp>
      <p:sp>
        <p:nvSpPr>
          <p:cNvPr id="3" name="Content Placeholder 2">
            <a:extLst>
              <a:ext uri="{FF2B5EF4-FFF2-40B4-BE49-F238E27FC236}">
                <a16:creationId xmlns:a16="http://schemas.microsoft.com/office/drawing/2014/main" id="{C633C16B-BC9D-400F-9432-0A02E169F389}"/>
              </a:ext>
            </a:extLst>
          </p:cNvPr>
          <p:cNvSpPr>
            <a:spLocks noGrp="1"/>
          </p:cNvSpPr>
          <p:nvPr>
            <p:ph idx="1"/>
          </p:nvPr>
        </p:nvSpPr>
        <p:spPr/>
        <p:txBody>
          <a:bodyPr vert="horz" lIns="91440" tIns="45720" rIns="91440" bIns="45720" rtlCol="0" anchor="t">
            <a:noAutofit/>
          </a:bodyPr>
          <a:lstStyle/>
          <a:p>
            <a:r>
              <a:rPr lang="en-US" sz="2400" dirty="0">
                <a:latin typeface="Segoe UI"/>
                <a:cs typeface="Segoe UI"/>
              </a:rPr>
              <a:t>Some </a:t>
            </a:r>
            <a:r>
              <a:rPr lang="en-US" sz="2400" dirty="0" err="1">
                <a:latin typeface="Segoe UI"/>
                <a:cs typeface="Segoe UI"/>
              </a:rPr>
              <a:t>iHealth</a:t>
            </a:r>
            <a:r>
              <a:rPr lang="en-US" sz="2400" dirty="0">
                <a:latin typeface="Segoe UI"/>
                <a:cs typeface="Segoe UI"/>
              </a:rPr>
              <a:t> kits will have slightly different instructions for setup.</a:t>
            </a:r>
            <a:endParaRPr lang="en-US" sz="2400" dirty="0"/>
          </a:p>
          <a:p>
            <a:pPr lvl="1"/>
            <a:r>
              <a:rPr lang="en-US" sz="2000" dirty="0">
                <a:latin typeface="Segoe UI"/>
                <a:cs typeface="Segoe UI"/>
              </a:rPr>
              <a:t>"Test 1' instructions have been translated here: </a:t>
            </a:r>
            <a:r>
              <a:rPr lang="en-US" sz="2000" dirty="0">
                <a:latin typeface="Segoe UI"/>
                <a:cs typeface="Segoe UI"/>
                <a:hlinkClick r:id="rId2"/>
              </a:rPr>
              <a:t>https://www.mass.gov/lists/covid-19-self-test-at-home-instructions-graphic</a:t>
            </a:r>
            <a:r>
              <a:rPr lang="en-US" sz="2000" dirty="0">
                <a:latin typeface="Segoe UI"/>
                <a:cs typeface="Segoe UI"/>
              </a:rPr>
              <a:t> </a:t>
            </a:r>
            <a:endParaRPr lang="en-US" sz="2000" dirty="0"/>
          </a:p>
          <a:p>
            <a:pPr lvl="1"/>
            <a:r>
              <a:rPr lang="en-US" sz="2000" dirty="0">
                <a:latin typeface="Segoe UI"/>
                <a:cs typeface="Segoe UI"/>
              </a:rPr>
              <a:t>"Test 2" contains an additional step (Step 1: Preparing Materials), that is not located in the translations above. </a:t>
            </a:r>
            <a:endParaRPr lang="en-US" sz="2000" dirty="0"/>
          </a:p>
          <a:p>
            <a:pPr lvl="2"/>
            <a:r>
              <a:rPr lang="en-US" sz="2000" dirty="0">
                <a:latin typeface="Segoe UI"/>
                <a:cs typeface="Segoe UI"/>
              </a:rPr>
              <a:t>See full set of instructions here: </a:t>
            </a:r>
            <a:r>
              <a:rPr lang="en-US" sz="2000" dirty="0">
                <a:latin typeface="Segoe UI"/>
                <a:cs typeface="Segoe UI"/>
                <a:hlinkClick r:id="rId3"/>
              </a:rPr>
              <a:t>https://www.fda.gov/media/153924/download</a:t>
            </a:r>
            <a:r>
              <a:rPr lang="en-US" sz="2000" dirty="0">
                <a:latin typeface="Segoe UI"/>
                <a:cs typeface="Segoe UI"/>
              </a:rPr>
              <a:t> </a:t>
            </a:r>
          </a:p>
          <a:p>
            <a:r>
              <a:rPr lang="en-US" sz="2400" dirty="0">
                <a:latin typeface="Segoe UI"/>
                <a:cs typeface="Segoe UI"/>
              </a:rPr>
              <a:t>We have provided additional translated instructions for </a:t>
            </a:r>
            <a:r>
              <a:rPr lang="en-US" sz="2400" i="1" dirty="0">
                <a:latin typeface="Segoe UI"/>
                <a:cs typeface="Segoe UI"/>
              </a:rPr>
              <a:t>Step 1: Preparing Materials</a:t>
            </a:r>
            <a:r>
              <a:rPr lang="en-US" sz="2400" dirty="0">
                <a:latin typeface="Segoe UI"/>
                <a:cs typeface="Segoe UI"/>
              </a:rPr>
              <a:t> on the DESE website. </a:t>
            </a:r>
            <a:endParaRPr lang="en-US" sz="2400" dirty="0"/>
          </a:p>
          <a:p>
            <a:r>
              <a:rPr lang="en-US" sz="2400" dirty="0">
                <a:latin typeface="Segoe UI"/>
                <a:cs typeface="Segoe UI"/>
              </a:rPr>
              <a:t>We recommend districts send the Step 1: Preparing Materials instructions with all tests.</a:t>
            </a:r>
          </a:p>
          <a:p>
            <a:pPr lvl="1"/>
            <a:r>
              <a:rPr lang="en-US" sz="2000" dirty="0">
                <a:latin typeface="Segoe UI"/>
                <a:cs typeface="Segoe UI"/>
              </a:rPr>
              <a:t>Additional translations will be posted to our COVID-19 Testing website: </a:t>
            </a:r>
            <a:r>
              <a:rPr lang="en-US" sz="2000" dirty="0">
                <a:latin typeface="Segoe UI"/>
                <a:cs typeface="Segoe UI"/>
                <a:hlinkClick r:id="rId4"/>
              </a:rPr>
              <a:t>https://www.doe.mass.edu/covid19/testing/default.html</a:t>
            </a:r>
            <a:r>
              <a:rPr lang="en-US" sz="2000" dirty="0">
                <a:latin typeface="Segoe UI"/>
                <a:cs typeface="Segoe UI"/>
              </a:rPr>
              <a:t> </a:t>
            </a:r>
            <a:endParaRPr lang="en-US" sz="2000" dirty="0"/>
          </a:p>
        </p:txBody>
      </p:sp>
      <p:sp>
        <p:nvSpPr>
          <p:cNvPr id="4" name="Slide Number Placeholder 3">
            <a:extLst>
              <a:ext uri="{FF2B5EF4-FFF2-40B4-BE49-F238E27FC236}">
                <a16:creationId xmlns:a16="http://schemas.microsoft.com/office/drawing/2014/main" id="{4857130C-2BE7-4B3B-A1DC-8F317F7BC6FB}"/>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spTree>
    <p:extLst>
      <p:ext uri="{BB962C8B-B14F-4D97-AF65-F5344CB8AC3E}">
        <p14:creationId xmlns:p14="http://schemas.microsoft.com/office/powerpoint/2010/main" val="3569276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F69EA1-58B4-4443-886E-6075610B84B4}"/>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
        <p:nvSpPr>
          <p:cNvPr id="8" name="Content Placeholder 7">
            <a:extLst>
              <a:ext uri="{FF2B5EF4-FFF2-40B4-BE49-F238E27FC236}">
                <a16:creationId xmlns:a16="http://schemas.microsoft.com/office/drawing/2014/main" id="{AFC8D810-9E23-48E7-AB20-A1927ACE830B}"/>
              </a:ext>
            </a:extLst>
          </p:cNvPr>
          <p:cNvSpPr>
            <a:spLocks noGrp="1"/>
          </p:cNvSpPr>
          <p:nvPr>
            <p:ph idx="13"/>
          </p:nvPr>
        </p:nvSpPr>
        <p:spPr>
          <a:xfrm>
            <a:off x="4153713" y="2341808"/>
            <a:ext cx="3241625" cy="3799267"/>
          </a:xfrm>
        </p:spPr>
        <p:txBody>
          <a:bodyPr/>
          <a:lstStyle/>
          <a:p>
            <a:r>
              <a:rPr lang="en-US" sz="2000" b="1"/>
              <a:t>Ross Wilson, </a:t>
            </a:r>
            <a:r>
              <a:rPr lang="en-US" sz="2000" i="1"/>
              <a:t>Executive Director</a:t>
            </a:r>
            <a:endParaRPr lang="en-US" sz="2000"/>
          </a:p>
          <a:p>
            <a:r>
              <a:rPr lang="en-US" sz="2000" b="1"/>
              <a:t>Eliza Novick, </a:t>
            </a:r>
            <a:r>
              <a:rPr lang="en-US" sz="2000" i="1"/>
              <a:t>Project Manager</a:t>
            </a:r>
          </a:p>
          <a:p>
            <a:r>
              <a:rPr lang="en-US" sz="2000" b="1"/>
              <a:t>Marisa Meldonian, </a:t>
            </a:r>
            <a:r>
              <a:rPr lang="en-US" sz="2000" i="1"/>
              <a:t>Associate Director</a:t>
            </a:r>
          </a:p>
          <a:p>
            <a:r>
              <a:rPr lang="en-US" sz="2000" b="1"/>
              <a:t>Lizzie Gordon, </a:t>
            </a:r>
            <a:r>
              <a:rPr lang="en-US" sz="2000" i="1"/>
              <a:t>Project Associate</a:t>
            </a:r>
            <a:endParaRPr lang="en-US" sz="2000" b="1"/>
          </a:p>
          <a:p>
            <a:endParaRPr lang="en-US" sz="2000" b="1"/>
          </a:p>
        </p:txBody>
      </p:sp>
      <p:sp>
        <p:nvSpPr>
          <p:cNvPr id="7" name="Text Placeholder 6">
            <a:extLst>
              <a:ext uri="{FF2B5EF4-FFF2-40B4-BE49-F238E27FC236}">
                <a16:creationId xmlns:a16="http://schemas.microsoft.com/office/drawing/2014/main" id="{35CC4292-3CA3-4037-A609-C6A3385B82BF}"/>
              </a:ext>
            </a:extLst>
          </p:cNvPr>
          <p:cNvSpPr>
            <a:spLocks noGrp="1"/>
          </p:cNvSpPr>
          <p:nvPr>
            <p:ph type="body" idx="1"/>
          </p:nvPr>
        </p:nvSpPr>
        <p:spPr>
          <a:xfrm>
            <a:off x="435430" y="1336504"/>
            <a:ext cx="3241626" cy="930041"/>
          </a:xfrm>
          <a:solidFill>
            <a:srgbClr val="D6791C"/>
          </a:solidFill>
        </p:spPr>
        <p:txBody>
          <a:bodyPr/>
          <a:lstStyle/>
          <a:p>
            <a:pPr algn="ctr"/>
            <a:r>
              <a:rPr lang="en-US" sz="2000"/>
              <a:t>Department of Elementary and Secondary Education</a:t>
            </a:r>
          </a:p>
        </p:txBody>
      </p:sp>
      <p:sp>
        <p:nvSpPr>
          <p:cNvPr id="9" name="Text Placeholder 8">
            <a:extLst>
              <a:ext uri="{FF2B5EF4-FFF2-40B4-BE49-F238E27FC236}">
                <a16:creationId xmlns:a16="http://schemas.microsoft.com/office/drawing/2014/main" id="{D9AB8DE8-621D-4AE2-9CCE-C8994C1D629D}"/>
              </a:ext>
            </a:extLst>
          </p:cNvPr>
          <p:cNvSpPr>
            <a:spLocks noGrp="1"/>
          </p:cNvSpPr>
          <p:nvPr>
            <p:ph type="body" idx="15"/>
          </p:nvPr>
        </p:nvSpPr>
        <p:spPr>
          <a:xfrm>
            <a:off x="4153712" y="1336505"/>
            <a:ext cx="3241626" cy="930040"/>
          </a:xfrm>
          <a:solidFill>
            <a:srgbClr val="D6791C"/>
          </a:solidFill>
        </p:spPr>
        <p:txBody>
          <a:bodyPr/>
          <a:lstStyle/>
          <a:p>
            <a:pPr algn="ctr"/>
            <a:r>
              <a:rPr lang="en-US" sz="2000">
                <a:latin typeface="Segoe UI Semibold"/>
                <a:cs typeface="Segoe UI Semibold"/>
              </a:rPr>
              <a:t>Shah Foundation</a:t>
            </a:r>
            <a:endParaRPr lang="en-US" sz="2000"/>
          </a:p>
        </p:txBody>
      </p:sp>
      <p:sp>
        <p:nvSpPr>
          <p:cNvPr id="2" name="Title 1">
            <a:extLst>
              <a:ext uri="{FF2B5EF4-FFF2-40B4-BE49-F238E27FC236}">
                <a16:creationId xmlns:a16="http://schemas.microsoft.com/office/drawing/2014/main" id="{583E9537-4F6A-46DB-AD72-657BE96D43DC}"/>
              </a:ext>
            </a:extLst>
          </p:cNvPr>
          <p:cNvSpPr>
            <a:spLocks noGrp="1"/>
          </p:cNvSpPr>
          <p:nvPr>
            <p:ph type="title"/>
          </p:nvPr>
        </p:nvSpPr>
        <p:spPr/>
        <p:txBody>
          <a:bodyPr/>
          <a:lstStyle/>
          <a:p>
            <a:r>
              <a:rPr lang="en-US" sz="3600">
                <a:latin typeface="+mj-lt"/>
                <a:cs typeface="Arial"/>
              </a:rPr>
              <a:t>Today’s Presentation</a:t>
            </a:r>
            <a:endParaRPr lang="en-US" sz="3600">
              <a:latin typeface="+mj-lt"/>
              <a:cs typeface="Arial" panose="020B0604020202020204" pitchFamily="34" charset="0"/>
            </a:endParaRPr>
          </a:p>
        </p:txBody>
      </p:sp>
      <p:sp>
        <p:nvSpPr>
          <p:cNvPr id="11" name="Content Placeholder 7">
            <a:extLst>
              <a:ext uri="{FF2B5EF4-FFF2-40B4-BE49-F238E27FC236}">
                <a16:creationId xmlns:a16="http://schemas.microsoft.com/office/drawing/2014/main" id="{AFC8D810-9E23-48E7-AB20-A1927ACE830B}"/>
              </a:ext>
            </a:extLst>
          </p:cNvPr>
          <p:cNvSpPr txBox="1">
            <a:spLocks/>
          </p:cNvSpPr>
          <p:nvPr/>
        </p:nvSpPr>
        <p:spPr>
          <a:xfrm>
            <a:off x="435430" y="2341808"/>
            <a:ext cx="3309720" cy="37992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28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18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Russell Johnston, </a:t>
            </a:r>
            <a:r>
              <a:rPr lang="en-US" sz="2000" i="1"/>
              <a:t>Deputy Commissioner</a:t>
            </a:r>
            <a:endParaRPr lang="en-US" sz="2000" b="1" i="1"/>
          </a:p>
          <a:p>
            <a:r>
              <a:rPr lang="en-US" sz="2000" b="1"/>
              <a:t>Lauren Woo, </a:t>
            </a:r>
            <a:r>
              <a:rPr lang="en-US" sz="2000" i="1"/>
              <a:t>Strategic Transformation Director</a:t>
            </a:r>
            <a:endParaRPr lang="en-US" sz="2000" b="1" i="1"/>
          </a:p>
        </p:txBody>
      </p:sp>
      <p:sp>
        <p:nvSpPr>
          <p:cNvPr id="12" name="Content Placeholder 7">
            <a:extLst>
              <a:ext uri="{FF2B5EF4-FFF2-40B4-BE49-F238E27FC236}">
                <a16:creationId xmlns:a16="http://schemas.microsoft.com/office/drawing/2014/main" id="{BB5999E9-A828-49C9-907F-0EA7159F9A74}"/>
              </a:ext>
            </a:extLst>
          </p:cNvPr>
          <p:cNvSpPr txBox="1">
            <a:spLocks/>
          </p:cNvSpPr>
          <p:nvPr/>
        </p:nvSpPr>
        <p:spPr>
          <a:xfrm>
            <a:off x="7871996" y="2341808"/>
            <a:ext cx="3241625" cy="3799267"/>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28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18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latin typeface="Segoe UI"/>
                <a:cs typeface="Segoe UI"/>
              </a:rPr>
              <a:t>Jeremiah Hay, </a:t>
            </a:r>
            <a:r>
              <a:rPr lang="en-US" sz="2000" i="1">
                <a:latin typeface="Segoe UI"/>
                <a:cs typeface="Segoe UI"/>
              </a:rPr>
              <a:t>Deputy Chief of Staff, </a:t>
            </a:r>
            <a:r>
              <a:rPr lang="en-US" sz="2000" i="1" err="1">
                <a:latin typeface="Segoe UI"/>
                <a:cs typeface="Segoe UI"/>
              </a:rPr>
              <a:t>EoHHS</a:t>
            </a:r>
            <a:endParaRPr lang="en-US" sz="2000" i="1">
              <a:latin typeface="Segoe UI"/>
              <a:cs typeface="Segoe UI"/>
            </a:endParaRPr>
          </a:p>
          <a:p>
            <a:endParaRPr lang="en-US" sz="2000" i="1"/>
          </a:p>
          <a:p>
            <a:pPr marL="0" indent="0">
              <a:buNone/>
            </a:pPr>
            <a:endParaRPr lang="en-US" sz="2000" i="1"/>
          </a:p>
        </p:txBody>
      </p:sp>
      <p:sp>
        <p:nvSpPr>
          <p:cNvPr id="13" name="Text Placeholder 8">
            <a:extLst>
              <a:ext uri="{FF2B5EF4-FFF2-40B4-BE49-F238E27FC236}">
                <a16:creationId xmlns:a16="http://schemas.microsoft.com/office/drawing/2014/main" id="{F60C4F73-E6AA-4767-8E39-1DB9EBEB6A15}"/>
              </a:ext>
            </a:extLst>
          </p:cNvPr>
          <p:cNvSpPr txBox="1">
            <a:spLocks/>
          </p:cNvSpPr>
          <p:nvPr/>
        </p:nvSpPr>
        <p:spPr>
          <a:xfrm>
            <a:off x="7871994" y="1336505"/>
            <a:ext cx="3241626" cy="930039"/>
          </a:xfrm>
          <a:prstGeom prst="rect">
            <a:avLst/>
          </a:prstGeom>
          <a:solidFill>
            <a:srgbClr val="D6791C"/>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sz="2800" b="1" kern="1200" baseline="0">
                <a:solidFill>
                  <a:schemeClr val="bg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Clr>
                <a:srgbClr val="E38526"/>
              </a:buClr>
              <a:buFont typeface="Courier New" panose="02070309020205020404" pitchFamily="49" charset="0"/>
              <a:buNone/>
              <a:defRPr sz="2000" b="1" kern="1200">
                <a:solidFill>
                  <a:schemeClr val="accent1">
                    <a:lumMod val="50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E38526"/>
              </a:buClr>
              <a:buFont typeface="Wingdings" panose="05000000000000000000" pitchFamily="2" charset="2"/>
              <a:buNone/>
              <a:defRPr sz="1800" b="1" kern="1200">
                <a:solidFill>
                  <a:schemeClr val="accent1">
                    <a:lumMod val="50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a:latin typeface="Segoe UI Semibold"/>
                <a:cs typeface="Segoe UI Semibold"/>
              </a:rPr>
              <a:t>Executive Office of Health and Human Services</a:t>
            </a:r>
            <a:endParaRPr lang="en-US" sz="2000"/>
          </a:p>
        </p:txBody>
      </p:sp>
    </p:spTree>
    <p:extLst>
      <p:ext uri="{BB962C8B-B14F-4D97-AF65-F5344CB8AC3E}">
        <p14:creationId xmlns:p14="http://schemas.microsoft.com/office/powerpoint/2010/main" val="207227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04</a:t>
            </a: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panose="020B0604020202020204" pitchFamily="34" charset="0"/>
              </a:rPr>
              <a:t>Updates on the K-12 Testing Program </a:t>
            </a:r>
          </a:p>
        </p:txBody>
      </p:sp>
    </p:spTree>
    <p:extLst>
      <p:ext uri="{BB962C8B-B14F-4D97-AF65-F5344CB8AC3E}">
        <p14:creationId xmlns:p14="http://schemas.microsoft.com/office/powerpoint/2010/main" val="3690988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A35D-573B-41C3-9DDF-50619C353FD8}"/>
              </a:ext>
            </a:extLst>
          </p:cNvPr>
          <p:cNvSpPr>
            <a:spLocks noGrp="1"/>
          </p:cNvSpPr>
          <p:nvPr>
            <p:ph type="title"/>
          </p:nvPr>
        </p:nvSpPr>
        <p:spPr/>
        <p:txBody>
          <a:bodyPr/>
          <a:lstStyle/>
          <a:p>
            <a:r>
              <a:rPr lang="en-US"/>
              <a:t>At-home antigen test updates</a:t>
            </a:r>
          </a:p>
        </p:txBody>
      </p:sp>
      <p:sp>
        <p:nvSpPr>
          <p:cNvPr id="3" name="Content Placeholder 2">
            <a:extLst>
              <a:ext uri="{FF2B5EF4-FFF2-40B4-BE49-F238E27FC236}">
                <a16:creationId xmlns:a16="http://schemas.microsoft.com/office/drawing/2014/main" id="{8255965C-8652-4072-AB18-7451E15092FB}"/>
              </a:ext>
            </a:extLst>
          </p:cNvPr>
          <p:cNvSpPr>
            <a:spLocks noGrp="1"/>
          </p:cNvSpPr>
          <p:nvPr>
            <p:ph idx="1"/>
          </p:nvPr>
        </p:nvSpPr>
        <p:spPr/>
        <p:txBody>
          <a:bodyPr vert="horz" lIns="91440" tIns="45720" rIns="91440" bIns="45720" rtlCol="0" anchor="t">
            <a:noAutofit/>
          </a:bodyPr>
          <a:lstStyle/>
          <a:p>
            <a:r>
              <a:rPr lang="en-US">
                <a:latin typeface="Segoe UI"/>
                <a:cs typeface="Segoe UI"/>
              </a:rPr>
              <a:t>Using at-home antigen tests for symptomatic individuals</a:t>
            </a:r>
          </a:p>
          <a:p>
            <a:pPr lvl="1"/>
            <a:r>
              <a:rPr lang="en-US">
                <a:latin typeface="Segoe UI"/>
                <a:cs typeface="Segoe UI"/>
              </a:rPr>
              <a:t>All participating individuals will receive the equivalent of one test per week (reminder: each </a:t>
            </a:r>
            <a:r>
              <a:rPr lang="en-US" err="1">
                <a:latin typeface="Segoe UI"/>
                <a:cs typeface="Segoe UI"/>
              </a:rPr>
              <a:t>iHealth</a:t>
            </a:r>
            <a:r>
              <a:rPr lang="en-US">
                <a:latin typeface="Segoe UI"/>
                <a:cs typeface="Segoe UI"/>
              </a:rPr>
              <a:t> kit comes with two tests).</a:t>
            </a:r>
          </a:p>
          <a:p>
            <a:pPr lvl="2"/>
            <a:r>
              <a:rPr lang="en-US">
                <a:latin typeface="Segoe UI"/>
                <a:cs typeface="Segoe UI"/>
              </a:rPr>
              <a:t>Schools may determine the distribution cycle to participating staff and students</a:t>
            </a:r>
          </a:p>
          <a:p>
            <a:pPr lvl="1"/>
            <a:r>
              <a:rPr lang="en-US">
                <a:latin typeface="Segoe UI"/>
                <a:cs typeface="Segoe UI"/>
              </a:rPr>
              <a:t>Schools are encouraged to identify the day during the week that participating individuals should take the test at home. </a:t>
            </a:r>
            <a:endParaRPr lang="en-US"/>
          </a:p>
          <a:p>
            <a:pPr lvl="1"/>
            <a:r>
              <a:rPr lang="en-US">
                <a:latin typeface="Segoe UI"/>
                <a:cs typeface="Segoe UI"/>
              </a:rPr>
              <a:t>Schools can also inform participating individuals that they can use their one test per week earlier than expected, if they have symptoms.</a:t>
            </a:r>
          </a:p>
          <a:p>
            <a:pPr marL="0" indent="0">
              <a:buNone/>
            </a:pPr>
            <a:endParaRPr lang="en-US"/>
          </a:p>
        </p:txBody>
      </p:sp>
      <p:sp>
        <p:nvSpPr>
          <p:cNvPr id="4" name="Slide Number Placeholder 3">
            <a:extLst>
              <a:ext uri="{FF2B5EF4-FFF2-40B4-BE49-F238E27FC236}">
                <a16:creationId xmlns:a16="http://schemas.microsoft.com/office/drawing/2014/main" id="{3179E481-9D0F-4545-8AD7-2AF9D45F2105}"/>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344784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4AF5-567F-4CFB-A49F-A9D63282528E}"/>
              </a:ext>
            </a:extLst>
          </p:cNvPr>
          <p:cNvSpPr>
            <a:spLocks noGrp="1"/>
          </p:cNvSpPr>
          <p:nvPr>
            <p:ph type="title"/>
          </p:nvPr>
        </p:nvSpPr>
        <p:spPr/>
        <p:txBody>
          <a:bodyPr/>
          <a:lstStyle/>
          <a:p>
            <a:r>
              <a:rPr lang="en-US"/>
              <a:t>Using at-home antigen tests for symptomatic individuals</a:t>
            </a:r>
          </a:p>
        </p:txBody>
      </p:sp>
      <p:sp>
        <p:nvSpPr>
          <p:cNvPr id="3" name="Content Placeholder 2">
            <a:extLst>
              <a:ext uri="{FF2B5EF4-FFF2-40B4-BE49-F238E27FC236}">
                <a16:creationId xmlns:a16="http://schemas.microsoft.com/office/drawing/2014/main" id="{AEE95199-604E-4CA2-BCE8-2667F36CD2F1}"/>
              </a:ext>
            </a:extLst>
          </p:cNvPr>
          <p:cNvSpPr>
            <a:spLocks noGrp="1"/>
          </p:cNvSpPr>
          <p:nvPr>
            <p:ph idx="1"/>
          </p:nvPr>
        </p:nvSpPr>
        <p:spPr/>
        <p:txBody>
          <a:bodyPr vert="horz" lIns="91440" tIns="45720" rIns="91440" bIns="45720" rtlCol="0" anchor="t">
            <a:noAutofit/>
          </a:bodyPr>
          <a:lstStyle/>
          <a:p>
            <a:r>
              <a:rPr lang="en-US">
                <a:latin typeface="Segoe UI"/>
                <a:cs typeface="Segoe UI"/>
              </a:rPr>
              <a:t>Per Protocol C of the DPH/DESE COVID Protocols, return to school is based on symptom resolution</a:t>
            </a:r>
          </a:p>
          <a:p>
            <a:pPr lvl="1"/>
            <a:r>
              <a:rPr lang="en-US">
                <a:latin typeface="Segoe UI"/>
                <a:cs typeface="Segoe UI"/>
              </a:rPr>
              <a:t>It is also </a:t>
            </a:r>
            <a:r>
              <a:rPr lang="en-US" i="1">
                <a:latin typeface="Segoe UI"/>
                <a:cs typeface="Segoe UI"/>
              </a:rPr>
              <a:t>recommended </a:t>
            </a:r>
            <a:r>
              <a:rPr lang="en-US">
                <a:latin typeface="Segoe UI"/>
                <a:cs typeface="Segoe UI"/>
              </a:rPr>
              <a:t>that individuals receive a negative PCR or rapid antigen test. </a:t>
            </a:r>
            <a:endParaRPr lang="en-US"/>
          </a:p>
          <a:p>
            <a:pPr lvl="1"/>
            <a:r>
              <a:rPr lang="en-US">
                <a:latin typeface="Segoe UI"/>
                <a:cs typeface="Segoe UI"/>
              </a:rPr>
              <a:t>The once per week at-home antigen test may be used for this purpose, if available &amp; desired. </a:t>
            </a:r>
            <a:endParaRPr lang="en-US"/>
          </a:p>
          <a:p>
            <a:r>
              <a:rPr lang="en-US">
                <a:latin typeface="Segoe UI"/>
                <a:cs typeface="Segoe UI"/>
              </a:rPr>
              <a:t>Additional tests are not available if participating individuals use their at-home test for symptoms.</a:t>
            </a:r>
          </a:p>
          <a:p>
            <a:pPr lvl="1"/>
            <a:r>
              <a:rPr lang="en-US">
                <a:latin typeface="Segoe UI"/>
                <a:cs typeface="Segoe UI"/>
              </a:rPr>
              <a:t>Individuals that report positive at-home test results, should follow Protocol A for COVID positive individuals.</a:t>
            </a:r>
          </a:p>
          <a:p>
            <a:endParaRPr lang="en-US"/>
          </a:p>
        </p:txBody>
      </p:sp>
      <p:sp>
        <p:nvSpPr>
          <p:cNvPr id="4" name="Slide Number Placeholder 3">
            <a:extLst>
              <a:ext uri="{FF2B5EF4-FFF2-40B4-BE49-F238E27FC236}">
                <a16:creationId xmlns:a16="http://schemas.microsoft.com/office/drawing/2014/main" id="{182659D4-1D44-4FA4-AFF1-F722AE19D5C8}"/>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713228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0BFC-95F8-4094-8A9B-164702731C1E}"/>
              </a:ext>
            </a:extLst>
          </p:cNvPr>
          <p:cNvSpPr>
            <a:spLocks noGrp="1"/>
          </p:cNvSpPr>
          <p:nvPr>
            <p:ph type="title"/>
          </p:nvPr>
        </p:nvSpPr>
        <p:spPr/>
        <p:txBody>
          <a:bodyPr/>
          <a:lstStyle/>
          <a:p>
            <a:r>
              <a:rPr lang="en-US"/>
              <a:t>Important links	on DESE website</a:t>
            </a:r>
          </a:p>
        </p:txBody>
      </p:sp>
      <p:sp>
        <p:nvSpPr>
          <p:cNvPr id="3" name="Content Placeholder 2">
            <a:extLst>
              <a:ext uri="{FF2B5EF4-FFF2-40B4-BE49-F238E27FC236}">
                <a16:creationId xmlns:a16="http://schemas.microsoft.com/office/drawing/2014/main" id="{956DBDDB-CE71-4810-8FD3-BA2BEFFF18CB}"/>
              </a:ext>
            </a:extLst>
          </p:cNvPr>
          <p:cNvSpPr>
            <a:spLocks noGrp="1"/>
          </p:cNvSpPr>
          <p:nvPr>
            <p:ph idx="1"/>
          </p:nvPr>
        </p:nvSpPr>
        <p:spPr/>
        <p:txBody>
          <a:bodyPr/>
          <a:lstStyle/>
          <a:p>
            <a:r>
              <a:rPr lang="en-US" sz="2400" b="1" dirty="0"/>
              <a:t>Order supplies and update student/staff numbers: </a:t>
            </a:r>
            <a:r>
              <a:rPr lang="en-US" sz="2400" b="0" dirty="0">
                <a:solidFill>
                  <a:schemeClr val="accent1">
                    <a:lumMod val="50000"/>
                  </a:schemeClr>
                </a:solidFill>
                <a:latin typeface="Segoe UI" panose="020B0502040204020203" pitchFamily="34" charset="0"/>
                <a:cs typeface="Segoe UI" panose="020B0502040204020203" pitchFamily="34" charset="0"/>
              </a:rPr>
              <a:t>cich-ma.zendesk.com </a:t>
            </a:r>
            <a:endParaRPr lang="en-US" sz="2400" b="1" dirty="0"/>
          </a:p>
          <a:p>
            <a:r>
              <a:rPr lang="en-US" sz="2400" b="1" dirty="0"/>
              <a:t>COVID-19 Testing Program</a:t>
            </a:r>
            <a:r>
              <a:rPr lang="en-US" sz="2400" dirty="0"/>
              <a:t>: </a:t>
            </a:r>
            <a:r>
              <a:rPr lang="en-US" sz="2400" dirty="0">
                <a:hlinkClick r:id="rId2"/>
              </a:rPr>
              <a:t>https://www.doe.mass.edu/covid19/testing/</a:t>
            </a:r>
            <a:r>
              <a:rPr lang="en-US" sz="2400" dirty="0"/>
              <a:t>  </a:t>
            </a:r>
          </a:p>
          <a:p>
            <a:pPr lvl="1"/>
            <a:r>
              <a:rPr lang="en-US" sz="2000" dirty="0"/>
              <a:t>District Opt-in Form for At-Home Testing Option</a:t>
            </a:r>
          </a:p>
          <a:p>
            <a:pPr lvl="1"/>
            <a:r>
              <a:rPr lang="en-US" sz="2000" dirty="0"/>
              <a:t>Authorized School Application (for pooled and/or symptomatic testing)</a:t>
            </a:r>
          </a:p>
          <a:p>
            <a:pPr lvl="1"/>
            <a:r>
              <a:rPr lang="en-US" sz="2000" dirty="0"/>
              <a:t>Webinar recordings and slides</a:t>
            </a:r>
            <a:endParaRPr lang="en-US" sz="1600" dirty="0"/>
          </a:p>
          <a:p>
            <a:pPr lvl="1"/>
            <a:r>
              <a:rPr lang="en-US" sz="2000" dirty="0"/>
              <a:t>Template consent forms, opt-in forms, and parent/staff letters</a:t>
            </a:r>
          </a:p>
          <a:p>
            <a:r>
              <a:rPr lang="en-US" sz="2400" b="1" dirty="0"/>
              <a:t>On the Desktop</a:t>
            </a:r>
            <a:r>
              <a:rPr lang="en-US" sz="2400" dirty="0"/>
              <a:t>: </a:t>
            </a:r>
            <a:r>
              <a:rPr lang="en-US" sz="2400" dirty="0">
                <a:hlinkClick r:id="rId3"/>
              </a:rPr>
              <a:t>https://www.doe.mass.edu/covid19/on-desktop.html</a:t>
            </a:r>
            <a:r>
              <a:rPr lang="en-US" sz="2400" dirty="0"/>
              <a:t> </a:t>
            </a:r>
          </a:p>
          <a:p>
            <a:pPr lvl="1"/>
            <a:r>
              <a:rPr lang="en-US" sz="2000" dirty="0"/>
              <a:t>Protocols for Responding to COVID-19 Scenarios</a:t>
            </a:r>
          </a:p>
          <a:p>
            <a:r>
              <a:rPr lang="en-US" sz="2400" b="1" dirty="0"/>
              <a:t>General FAQs</a:t>
            </a:r>
            <a:r>
              <a:rPr lang="en-US" sz="2400" dirty="0"/>
              <a:t>: </a:t>
            </a:r>
            <a:r>
              <a:rPr lang="en-US" sz="2400" dirty="0">
                <a:hlinkClick r:id="rId4"/>
              </a:rPr>
              <a:t>https://www.doe.mass.edu/covid19/faq/</a:t>
            </a:r>
            <a:r>
              <a:rPr lang="en-US" sz="2400" dirty="0"/>
              <a:t> </a:t>
            </a:r>
          </a:p>
          <a:p>
            <a:pPr lvl="1"/>
            <a:r>
              <a:rPr lang="en-US" sz="2000" dirty="0"/>
              <a:t>Protocols and other reopening FAQs (also sent out in the </a:t>
            </a:r>
            <a:r>
              <a:rPr lang="en-US" sz="2000" dirty="0">
                <a:hlinkClick r:id="rId5"/>
              </a:rPr>
              <a:t>Commissioner’s Weekly Update</a:t>
            </a:r>
            <a:r>
              <a:rPr lang="en-US" sz="2000" dirty="0"/>
              <a:t>)</a:t>
            </a:r>
          </a:p>
          <a:p>
            <a:endParaRPr lang="en-US" sz="2400" b="1" dirty="0"/>
          </a:p>
        </p:txBody>
      </p:sp>
      <p:sp>
        <p:nvSpPr>
          <p:cNvPr id="4" name="Slide Number Placeholder 3">
            <a:extLst>
              <a:ext uri="{FF2B5EF4-FFF2-40B4-BE49-F238E27FC236}">
                <a16:creationId xmlns:a16="http://schemas.microsoft.com/office/drawing/2014/main" id="{6D9F64AA-C1F3-425B-A69B-8902EE934784}"/>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spTree>
    <p:extLst>
      <p:ext uri="{BB962C8B-B14F-4D97-AF65-F5344CB8AC3E}">
        <p14:creationId xmlns:p14="http://schemas.microsoft.com/office/powerpoint/2010/main" val="3522263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3062-01D7-4D11-A0A0-53164B0AF362}"/>
              </a:ext>
            </a:extLst>
          </p:cNvPr>
          <p:cNvSpPr>
            <a:spLocks noGrp="1"/>
          </p:cNvSpPr>
          <p:nvPr>
            <p:ph type="title"/>
          </p:nvPr>
        </p:nvSpPr>
        <p:spPr/>
        <p:txBody>
          <a:bodyPr/>
          <a:lstStyle/>
          <a:p>
            <a:r>
              <a:rPr lang="en-US"/>
              <a:t>Have a question? Need help?</a:t>
            </a:r>
          </a:p>
        </p:txBody>
      </p:sp>
      <p:sp>
        <p:nvSpPr>
          <p:cNvPr id="3" name="Content Placeholder 2">
            <a:extLst>
              <a:ext uri="{FF2B5EF4-FFF2-40B4-BE49-F238E27FC236}">
                <a16:creationId xmlns:a16="http://schemas.microsoft.com/office/drawing/2014/main" id="{1FFC714F-047A-4C99-B028-A648C20328D9}"/>
              </a:ext>
            </a:extLst>
          </p:cNvPr>
          <p:cNvSpPr>
            <a:spLocks noGrp="1"/>
          </p:cNvSpPr>
          <p:nvPr>
            <p:ph idx="1"/>
          </p:nvPr>
        </p:nvSpPr>
        <p:spPr/>
        <p:txBody>
          <a:bodyPr vert="horz" lIns="91440" tIns="45720" rIns="91440" bIns="45720" rtlCol="0" anchor="t">
            <a:noAutofit/>
          </a:bodyPr>
          <a:lstStyle/>
          <a:p>
            <a:r>
              <a:rPr lang="en-US">
                <a:latin typeface="Segoe UI"/>
                <a:cs typeface="Segoe UI"/>
              </a:rPr>
              <a:t>Here’s how to get in touch:</a:t>
            </a:r>
          </a:p>
          <a:p>
            <a:pPr lvl="1"/>
            <a:r>
              <a:rPr lang="en-US" b="1">
                <a:latin typeface="Segoe UI"/>
                <a:cs typeface="Segoe UI"/>
              </a:rPr>
              <a:t>First, contact your Program Coordinator</a:t>
            </a:r>
          </a:p>
          <a:p>
            <a:pPr lvl="2"/>
            <a:r>
              <a:rPr lang="en-US" sz="2000">
                <a:latin typeface="Segoe UI"/>
                <a:cs typeface="Segoe UI"/>
              </a:rPr>
              <a:t>They are your best first line of defense. </a:t>
            </a:r>
          </a:p>
          <a:p>
            <a:pPr lvl="1"/>
            <a:r>
              <a:rPr lang="en-US" b="1">
                <a:latin typeface="Segoe UI"/>
                <a:cs typeface="Segoe UI"/>
              </a:rPr>
              <a:t>If you don’t hear back, contact CIC support</a:t>
            </a:r>
          </a:p>
          <a:p>
            <a:pPr lvl="2"/>
            <a:r>
              <a:rPr lang="en-US" sz="2000">
                <a:latin typeface="Segoe UI"/>
                <a:cs typeface="Segoe UI"/>
                <a:hlinkClick r:id="rId2"/>
              </a:rPr>
              <a:t>support@cic-health.com</a:t>
            </a:r>
            <a:r>
              <a:rPr lang="en-US" sz="2000">
                <a:latin typeface="Segoe UI"/>
                <a:cs typeface="Segoe UI"/>
              </a:rPr>
              <a:t> </a:t>
            </a:r>
            <a:endParaRPr lang="en-US" sz="2000" i="1">
              <a:highlight>
                <a:srgbClr val="FFFF00"/>
              </a:highlight>
              <a:latin typeface="Segoe UI"/>
              <a:cs typeface="Segoe UI"/>
            </a:endParaRPr>
          </a:p>
          <a:p>
            <a:pPr lvl="2"/>
            <a:r>
              <a:rPr lang="en-US" sz="2000">
                <a:latin typeface="Segoe UI"/>
                <a:cs typeface="Segoe UI"/>
              </a:rPr>
              <a:t>Please allow a few hours for a response during the next few weeks</a:t>
            </a:r>
          </a:p>
          <a:p>
            <a:pPr lvl="1"/>
            <a:r>
              <a:rPr lang="en-US" b="1">
                <a:latin typeface="Segoe UI"/>
                <a:cs typeface="Segoe UI"/>
              </a:rPr>
              <a:t>Still don’t have what you need? Send us a note!</a:t>
            </a:r>
          </a:p>
          <a:p>
            <a:pPr lvl="2"/>
            <a:r>
              <a:rPr lang="en-US" sz="2000">
                <a:latin typeface="Segoe UI"/>
                <a:cs typeface="Segoe UI"/>
              </a:rPr>
              <a:t>DESE: </a:t>
            </a:r>
            <a:r>
              <a:rPr lang="en-US" sz="2000">
                <a:latin typeface="Segoe UI"/>
                <a:cs typeface="Segoe UI"/>
                <a:hlinkClick r:id="rId3"/>
              </a:rPr>
              <a:t>k12covid19testing@mass.gov</a:t>
            </a:r>
            <a:r>
              <a:rPr lang="en-US" sz="2000">
                <a:latin typeface="Segoe UI"/>
                <a:cs typeface="Segoe UI"/>
              </a:rPr>
              <a:t>  </a:t>
            </a:r>
            <a:endParaRPr lang="en-US" sz="2000"/>
          </a:p>
          <a:p>
            <a:pPr lvl="2"/>
            <a:r>
              <a:rPr lang="en-US" sz="2000">
                <a:latin typeface="Segoe UI"/>
                <a:cs typeface="Segoe UI"/>
              </a:rPr>
              <a:t>Shah Foundation:</a:t>
            </a:r>
            <a:r>
              <a:rPr lang="en-US" sz="2000" b="1">
                <a:latin typeface="Segoe UI"/>
                <a:cs typeface="Segoe UI"/>
              </a:rPr>
              <a:t> </a:t>
            </a:r>
            <a:r>
              <a:rPr lang="en-US" sz="2000">
                <a:latin typeface="Segoe UI"/>
                <a:cs typeface="Segoe UI"/>
                <a:hlinkClick r:id="rId4"/>
              </a:rPr>
              <a:t>CovidEdTesting@ShahFoundation.org</a:t>
            </a:r>
            <a:endParaRPr lang="en-US" sz="2000">
              <a:latin typeface="Segoe UI"/>
              <a:cs typeface="Segoe UI"/>
            </a:endParaRPr>
          </a:p>
          <a:p>
            <a:endParaRPr lang="en-US"/>
          </a:p>
        </p:txBody>
      </p:sp>
      <p:sp>
        <p:nvSpPr>
          <p:cNvPr id="4" name="Slide Number Placeholder 3">
            <a:extLst>
              <a:ext uri="{FF2B5EF4-FFF2-40B4-BE49-F238E27FC236}">
                <a16:creationId xmlns:a16="http://schemas.microsoft.com/office/drawing/2014/main" id="{81DCEC29-AC5A-405B-AF9F-F9CB0836661C}"/>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
        <p:nvSpPr>
          <p:cNvPr id="5" name="Rectangle 4">
            <a:extLst>
              <a:ext uri="{FF2B5EF4-FFF2-40B4-BE49-F238E27FC236}">
                <a16:creationId xmlns:a16="http://schemas.microsoft.com/office/drawing/2014/main" id="{56F965E9-5B12-47E4-BA02-3D61DF85D28B}"/>
              </a:ext>
            </a:extLst>
          </p:cNvPr>
          <p:cNvSpPr/>
          <p:nvPr/>
        </p:nvSpPr>
        <p:spPr>
          <a:xfrm>
            <a:off x="8777980" y="4351883"/>
            <a:ext cx="3160735" cy="179839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Please note</a:t>
            </a:r>
            <a:r>
              <a:rPr lang="en-US" b="1">
                <a:solidFill>
                  <a:prstClr val="black"/>
                </a:solidFill>
                <a:latin typeface="Calibri" panose="020F0502020204030204"/>
              </a:rPr>
              <a:t>:</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If you need help, please reach out as early as possible. All teams are experiencing a high volume and the sooner we hear from you the better. </a:t>
            </a:r>
          </a:p>
        </p:txBody>
      </p:sp>
    </p:spTree>
    <p:extLst>
      <p:ext uri="{BB962C8B-B14F-4D97-AF65-F5344CB8AC3E}">
        <p14:creationId xmlns:p14="http://schemas.microsoft.com/office/powerpoint/2010/main" val="23832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Recap of Pooled Testing Program"/>
          <p:cNvGrpSpPr/>
          <p:nvPr/>
        </p:nvGrpSpPr>
        <p:grpSpPr>
          <a:xfrm>
            <a:off x="3061062" y="1028934"/>
            <a:ext cx="8839199" cy="1998479"/>
            <a:chOff x="3061064" y="438164"/>
            <a:chExt cx="8839199" cy="1998479"/>
          </a:xfrm>
        </p:grpSpPr>
        <p:sp>
          <p:nvSpPr>
            <p:cNvPr id="8" name="矩形 7">
              <a:extLst>
                <a:ext uri="{FF2B5EF4-FFF2-40B4-BE49-F238E27FC236}">
                  <a16:creationId xmlns:a16="http://schemas.microsoft.com/office/drawing/2014/main" id="{C0795994-20AF-4E22-89F5-60153C5543DF}"/>
                </a:ext>
              </a:extLst>
            </p:cNvPr>
            <p:cNvSpPr/>
            <p:nvPr/>
          </p:nvSpPr>
          <p:spPr>
            <a:xfrm>
              <a:off x="3061064" y="438164"/>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01</a:t>
              </a:r>
              <a:endParaRPr lang="zh-CN" altLang="en-US" sz="3200">
                <a:latin typeface="+mj-lt"/>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627185"/>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mj-lt"/>
                  <a:cs typeface="Arial"/>
                </a:rPr>
                <a:t>Mask Requirement in Schools</a:t>
              </a:r>
              <a:endParaRPr lang="zh-CN" altLang="en-US" sz="3200" dirty="0">
                <a:solidFill>
                  <a:schemeClr val="accent1">
                    <a:lumMod val="50000"/>
                  </a:schemeClr>
                </a:solidFill>
                <a:latin typeface="+mj-lt"/>
                <a:cs typeface="Arial"/>
              </a:endParaRPr>
            </a:p>
          </p:txBody>
        </p:sp>
      </p:grpSp>
      <p:grpSp>
        <p:nvGrpSpPr>
          <p:cNvPr id="21" name="Group 20" descr="District Responsibilities"/>
          <p:cNvGrpSpPr/>
          <p:nvPr/>
        </p:nvGrpSpPr>
        <p:grpSpPr>
          <a:xfrm>
            <a:off x="3061062" y="4671622"/>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04</a:t>
              </a:r>
              <a:endParaRPr lang="zh-CN" altLang="en-US" sz="3200">
                <a:latin typeface="+mj-lt"/>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panose="020B0604020202020204" pitchFamily="34" charset="0"/>
                </a:rPr>
                <a:t>Updates on the K-12 Testing Program</a:t>
              </a:r>
            </a:p>
          </p:txBody>
        </p:sp>
      </p:grpSp>
      <p:sp>
        <p:nvSpPr>
          <p:cNvPr id="2" name="Title 1">
            <a:extLst>
              <a:ext uri="{FF2B5EF4-FFF2-40B4-BE49-F238E27FC236}">
                <a16:creationId xmlns:a16="http://schemas.microsoft.com/office/drawing/2014/main" id="{C10B6439-896A-4327-BA37-401DCC59F3AC}"/>
              </a:ext>
            </a:extLst>
          </p:cNvPr>
          <p:cNvSpPr>
            <a:spLocks noGrp="1"/>
          </p:cNvSpPr>
          <p:nvPr>
            <p:ph type="title" idx="4294967295"/>
          </p:nvPr>
        </p:nvSpPr>
        <p:spPr>
          <a:xfrm>
            <a:off x="290620" y="2832511"/>
            <a:ext cx="2526792" cy="1325563"/>
          </a:xfrm>
        </p:spPr>
        <p:txBody>
          <a:bodyPr/>
          <a:lstStyle/>
          <a:p>
            <a:pPr rtl="0" eaLnBrk="1" latinLnBrk="0" hangingPunct="1"/>
            <a:r>
              <a:rPr lang="en-US" sz="3200" kern="120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a:effectLst/>
            </a:endParaRPr>
          </a:p>
        </p:txBody>
      </p:sp>
      <p:sp>
        <p:nvSpPr>
          <p:cNvPr id="13" name="矩形 7">
            <a:extLst>
              <a:ext uri="{FF2B5EF4-FFF2-40B4-BE49-F238E27FC236}">
                <a16:creationId xmlns:a16="http://schemas.microsoft.com/office/drawing/2014/main" id="{78100357-6D62-4EA8-9540-D45BE9FE7C94}"/>
              </a:ext>
            </a:extLst>
          </p:cNvPr>
          <p:cNvSpPr/>
          <p:nvPr/>
        </p:nvSpPr>
        <p:spPr>
          <a:xfrm>
            <a:off x="3061062" y="2217955"/>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02</a:t>
            </a:r>
            <a:endParaRPr lang="zh-CN" altLang="en-US" sz="3200">
              <a:latin typeface="+mj-lt"/>
              <a:cs typeface="Segoe SemiBold" panose="020B0703040204020203" pitchFamily="34" charset="0"/>
            </a:endParaRPr>
          </a:p>
        </p:txBody>
      </p:sp>
      <p:grpSp>
        <p:nvGrpSpPr>
          <p:cNvPr id="22" name="Group 21" descr="Next Steps">
            <a:extLst>
              <a:ext uri="{FF2B5EF4-FFF2-40B4-BE49-F238E27FC236}">
                <a16:creationId xmlns:a16="http://schemas.microsoft.com/office/drawing/2014/main" id="{E8970F77-33C5-4051-A06A-BE88BAA1053D}"/>
              </a:ext>
            </a:extLst>
          </p:cNvPr>
          <p:cNvGrpSpPr/>
          <p:nvPr/>
        </p:nvGrpSpPr>
        <p:grpSpPr>
          <a:xfrm>
            <a:off x="3061061" y="3485614"/>
            <a:ext cx="8839200" cy="825995"/>
            <a:chOff x="3063335" y="6511498"/>
            <a:chExt cx="8839200" cy="825995"/>
          </a:xfrm>
        </p:grpSpPr>
        <p:sp>
          <p:nvSpPr>
            <p:cNvPr id="23" name="矩形 13">
              <a:extLst>
                <a:ext uri="{FF2B5EF4-FFF2-40B4-BE49-F238E27FC236}">
                  <a16:creationId xmlns:a16="http://schemas.microsoft.com/office/drawing/2014/main" id="{F0616228-4478-4196-98F0-127403841719}"/>
                </a:ext>
              </a:extLst>
            </p:cNvPr>
            <p:cNvSpPr/>
            <p:nvPr/>
          </p:nvSpPr>
          <p:spPr>
            <a:xfrm>
              <a:off x="3063335" y="6511498"/>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03</a:t>
              </a:r>
              <a:endParaRPr lang="zh-CN" altLang="en-US" sz="3200">
                <a:latin typeface="+mj-lt"/>
                <a:cs typeface="Segoe SemiBold" panose="020B0703040204020203" pitchFamily="34" charset="0"/>
              </a:endParaRPr>
            </a:p>
          </p:txBody>
        </p:sp>
        <p:sp>
          <p:nvSpPr>
            <p:cNvPr id="25" name="文本框 14">
              <a:extLst>
                <a:ext uri="{FF2B5EF4-FFF2-40B4-BE49-F238E27FC236}">
                  <a16:creationId xmlns:a16="http://schemas.microsoft.com/office/drawing/2014/main" id="{61C03DD1-6B8D-462D-BE72-1867DA6DB4F4}"/>
                </a:ext>
              </a:extLst>
            </p:cNvPr>
            <p:cNvSpPr txBox="1"/>
            <p:nvPr/>
          </p:nvSpPr>
          <p:spPr>
            <a:xfrm>
              <a:off x="3921125" y="6578821"/>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panose="020B0604020202020204" pitchFamily="34" charset="0"/>
                </a:rPr>
                <a:t>Using At-Home Tests Over February Break</a:t>
              </a:r>
            </a:p>
          </p:txBody>
        </p:sp>
      </p:grpSp>
      <p:sp>
        <p:nvSpPr>
          <p:cNvPr id="26" name="文本框 8">
            <a:extLst>
              <a:ext uri="{FF2B5EF4-FFF2-40B4-BE49-F238E27FC236}">
                <a16:creationId xmlns:a16="http://schemas.microsoft.com/office/drawing/2014/main" id="{CCFED3AA-BF2B-435B-B95C-873C1C5C89BD}"/>
              </a:ext>
            </a:extLst>
          </p:cNvPr>
          <p:cNvSpPr txBox="1"/>
          <p:nvPr/>
        </p:nvSpPr>
        <p:spPr>
          <a:xfrm>
            <a:off x="3918851" y="991122"/>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a:rPr>
              <a:t>COVID Testing Data</a:t>
            </a:r>
            <a:endParaRPr lang="zh-CN" altLang="en-US" sz="3200">
              <a:solidFill>
                <a:schemeClr val="accent1">
                  <a:lumMod val="50000"/>
                </a:schemeClr>
              </a:solidFill>
              <a:latin typeface="+mj-lt"/>
              <a:cs typeface="Arial"/>
            </a:endParaRPr>
          </a:p>
        </p:txBody>
      </p:sp>
    </p:spTree>
    <p:extLst>
      <p:ext uri="{BB962C8B-B14F-4D97-AF65-F5344CB8AC3E}">
        <p14:creationId xmlns:p14="http://schemas.microsoft.com/office/powerpoint/2010/main" val="77671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01</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a:rPr>
              <a:t>COVID Testing Data</a:t>
            </a:r>
            <a:endParaRPr lang="zh-CN" altLang="en-US" sz="4000">
              <a:solidFill>
                <a:schemeClr val="accent1">
                  <a:lumMod val="50000"/>
                </a:schemeClr>
              </a:solidFill>
              <a:latin typeface="+mj-lt"/>
              <a:cs typeface="Arial"/>
            </a:endParaRPr>
          </a:p>
        </p:txBody>
      </p:sp>
    </p:spTree>
    <p:extLst>
      <p:ext uri="{BB962C8B-B14F-4D97-AF65-F5344CB8AC3E}">
        <p14:creationId xmlns:p14="http://schemas.microsoft.com/office/powerpoint/2010/main" val="300245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View of K-12 Testing page for reported COVID positive cases">
            <a:extLst>
              <a:ext uri="{FF2B5EF4-FFF2-40B4-BE49-F238E27FC236}">
                <a16:creationId xmlns:a16="http://schemas.microsoft.com/office/drawing/2014/main" id="{A4D19ACD-00EC-40A6-B6D9-3C115DFB1FD5}"/>
              </a:ext>
            </a:extLst>
          </p:cNvPr>
          <p:cNvPicPr>
            <a:picLocks noChangeAspect="1"/>
          </p:cNvPicPr>
          <p:nvPr/>
        </p:nvPicPr>
        <p:blipFill>
          <a:blip r:embed="rId2"/>
          <a:stretch>
            <a:fillRect/>
          </a:stretch>
        </p:blipFill>
        <p:spPr>
          <a:xfrm>
            <a:off x="1453442" y="643466"/>
            <a:ext cx="9285115" cy="5571067"/>
          </a:xfrm>
          <a:prstGeom prst="rect">
            <a:avLst/>
          </a:prstGeom>
        </p:spPr>
      </p:pic>
      <p:sp>
        <p:nvSpPr>
          <p:cNvPr id="4" name="Slide Number Placeholder 3">
            <a:extLst>
              <a:ext uri="{FF2B5EF4-FFF2-40B4-BE49-F238E27FC236}">
                <a16:creationId xmlns:a16="http://schemas.microsoft.com/office/drawing/2014/main" id="{8EF219BD-0990-4AB9-BB58-EC4C7B7A9E9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F27229C-EC7B-4063-A33B-28A5E87E32ED}" type="slidenum">
              <a:rPr lang="en-US" altLang="zh-CN" smtClean="0">
                <a:solidFill>
                  <a:schemeClr val="tx1">
                    <a:tint val="75000"/>
                  </a:schemeClr>
                </a:solidFill>
              </a:rPr>
              <a:pPr>
                <a:spcAft>
                  <a:spcPts val="600"/>
                </a:spcAft>
              </a:pPr>
              <a:t>5</a:t>
            </a:fld>
            <a:endParaRPr lang="en-US" altLang="zh-CN">
              <a:solidFill>
                <a:schemeClr val="tx1">
                  <a:tint val="75000"/>
                </a:schemeClr>
              </a:solidFill>
            </a:endParaRPr>
          </a:p>
        </p:txBody>
      </p:sp>
      <p:sp>
        <p:nvSpPr>
          <p:cNvPr id="2" name="Title 1">
            <a:extLst>
              <a:ext uri="{FF2B5EF4-FFF2-40B4-BE49-F238E27FC236}">
                <a16:creationId xmlns:a16="http://schemas.microsoft.com/office/drawing/2014/main" id="{C4E74FFC-891A-48B5-845A-0E8ED612CCBD}"/>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K-12 Testing COVID positive page view</a:t>
            </a:r>
          </a:p>
        </p:txBody>
      </p:sp>
    </p:spTree>
    <p:extLst>
      <p:ext uri="{BB962C8B-B14F-4D97-AF65-F5344CB8AC3E}">
        <p14:creationId xmlns:p14="http://schemas.microsoft.com/office/powerpoint/2010/main" val="790217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02</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dirty="0">
                <a:solidFill>
                  <a:schemeClr val="accent1">
                    <a:lumMod val="50000"/>
                  </a:schemeClr>
                </a:solidFill>
                <a:latin typeface="+mj-lt"/>
                <a:cs typeface="Arial"/>
              </a:rPr>
              <a:t>Mask Requirement in Schools</a:t>
            </a:r>
            <a:endParaRPr lang="zh-CN" altLang="en-US" sz="4000" dirty="0">
              <a:solidFill>
                <a:schemeClr val="accent1">
                  <a:lumMod val="50000"/>
                </a:schemeClr>
              </a:solidFill>
              <a:latin typeface="+mj-lt"/>
              <a:cs typeface="Arial"/>
            </a:endParaRPr>
          </a:p>
        </p:txBody>
      </p:sp>
    </p:spTree>
    <p:extLst>
      <p:ext uri="{BB962C8B-B14F-4D97-AF65-F5344CB8AC3E}">
        <p14:creationId xmlns:p14="http://schemas.microsoft.com/office/powerpoint/2010/main" val="1350330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1C1D4-3470-4970-B32A-502078E94FAB}"/>
              </a:ext>
            </a:extLst>
          </p:cNvPr>
          <p:cNvSpPr>
            <a:spLocks noGrp="1"/>
          </p:cNvSpPr>
          <p:nvPr>
            <p:ph type="title"/>
          </p:nvPr>
        </p:nvSpPr>
        <p:spPr/>
        <p:txBody>
          <a:bodyPr/>
          <a:lstStyle/>
          <a:p>
            <a:r>
              <a:rPr lang="en-US" dirty="0"/>
              <a:t>Mask requirement will revert to local control effective February 28</a:t>
            </a:r>
          </a:p>
        </p:txBody>
      </p:sp>
      <p:sp>
        <p:nvSpPr>
          <p:cNvPr id="3" name="Content Placeholder 2">
            <a:extLst>
              <a:ext uri="{FF2B5EF4-FFF2-40B4-BE49-F238E27FC236}">
                <a16:creationId xmlns:a16="http://schemas.microsoft.com/office/drawing/2014/main" id="{09E3C3B7-A064-4C7C-92AA-0C3F1C87BED1}"/>
              </a:ext>
            </a:extLst>
          </p:cNvPr>
          <p:cNvSpPr>
            <a:spLocks noGrp="1"/>
          </p:cNvSpPr>
          <p:nvPr>
            <p:ph idx="1"/>
          </p:nvPr>
        </p:nvSpPr>
        <p:spPr/>
        <p:txBody>
          <a:bodyPr/>
          <a:lstStyle/>
          <a:p>
            <a:r>
              <a:rPr lang="en-US" sz="3600" dirty="0"/>
              <a:t>Earlier today, Governor Baker and Commissioner Riley announced the state mask requirement in schools will be lifted effective February 28, 2022. </a:t>
            </a:r>
          </a:p>
          <a:p>
            <a:pPr lvl="1"/>
            <a:r>
              <a:rPr lang="en-US" sz="3200" dirty="0"/>
              <a:t>Masking policies will revert to local control.</a:t>
            </a:r>
          </a:p>
          <a:p>
            <a:pPr lvl="1"/>
            <a:r>
              <a:rPr lang="en-US" sz="3200" dirty="0"/>
              <a:t>Masking continues to be required on all school buses, per federal order.</a:t>
            </a:r>
          </a:p>
          <a:p>
            <a:r>
              <a:rPr lang="en-US" sz="3600" b="1" dirty="0">
                <a:solidFill>
                  <a:srgbClr val="222222"/>
                </a:solidFill>
                <a:latin typeface="+mn-lt"/>
                <a:ea typeface="Calibri" panose="020F0502020204030204" pitchFamily="34" charset="0"/>
              </a:rPr>
              <a:t>A</a:t>
            </a:r>
            <a:r>
              <a:rPr lang="en-US" sz="3600" b="1" dirty="0">
                <a:solidFill>
                  <a:srgbClr val="222222"/>
                </a:solidFill>
                <a:effectLst/>
                <a:latin typeface="+mn-lt"/>
                <a:ea typeface="Calibri" panose="020F0502020204030204" pitchFamily="34" charset="0"/>
              </a:rPr>
              <a:t>ny individual who wishes to continue to mask, including those who face higher risk from COVID-19, should be supported in that choice</a:t>
            </a:r>
            <a:r>
              <a:rPr lang="en-US" b="1" dirty="0">
                <a:solidFill>
                  <a:srgbClr val="222222"/>
                </a:solidFill>
                <a:effectLst/>
                <a:latin typeface="+mn-lt"/>
                <a:ea typeface="Calibri" panose="020F0502020204030204" pitchFamily="34" charset="0"/>
              </a:rPr>
              <a:t>. </a:t>
            </a:r>
            <a:endParaRPr lang="en-US" sz="4800" dirty="0">
              <a:latin typeface="+mn-lt"/>
            </a:endParaRPr>
          </a:p>
        </p:txBody>
      </p:sp>
      <p:sp>
        <p:nvSpPr>
          <p:cNvPr id="4" name="Slide Number Placeholder 3">
            <a:extLst>
              <a:ext uri="{FF2B5EF4-FFF2-40B4-BE49-F238E27FC236}">
                <a16:creationId xmlns:a16="http://schemas.microsoft.com/office/drawing/2014/main" id="{DC8E1B62-A09A-461F-AEA7-22A49740B00D}"/>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1293466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6F979D-81D4-4368-A28E-D59F53A27F99}"/>
              </a:ext>
            </a:extLst>
          </p:cNvPr>
          <p:cNvSpPr>
            <a:spLocks noGrp="1"/>
          </p:cNvSpPr>
          <p:nvPr>
            <p:ph idx="1"/>
          </p:nvPr>
        </p:nvSpPr>
        <p:spPr/>
        <p:txBody>
          <a:bodyPr/>
          <a:lstStyle/>
          <a:p>
            <a:r>
              <a:rPr lang="en-US" dirty="0"/>
              <a:t>In alignment with </a:t>
            </a:r>
            <a:r>
              <a:rPr lang="en-US" dirty="0">
                <a:hlinkClick r:id="rId2"/>
              </a:rPr>
              <a:t>DESE/DPH Protocols for Responding to K-12 Scenarios</a:t>
            </a:r>
            <a:r>
              <a:rPr lang="en-US" dirty="0"/>
              <a:t>, DESE and DPH guidance will continue to strongly recommend:</a:t>
            </a:r>
          </a:p>
          <a:p>
            <a:pPr marL="850900" lvl="1" indent="-342900" fontAlgn="base">
              <a:spcBef>
                <a:spcPts val="0"/>
              </a:spcBef>
              <a:buFont typeface="Symbol" panose="05050102010706020507" pitchFamily="18" charset="2"/>
              <a:buChar char=""/>
            </a:pPr>
            <a:r>
              <a:rPr lang="en-US" sz="2400" dirty="0">
                <a:solidFill>
                  <a:srgbClr val="222222"/>
                </a:solidFill>
                <a:effectLst/>
                <a:latin typeface="+mn-lt"/>
                <a:ea typeface="Times New Roman" panose="02020603050405020304" pitchFamily="18" charset="0"/>
              </a:rPr>
              <a:t>After a five-day isolation and/or quarantine period, wear a mask around others for an additional five days, except when eating, drinking, or outdoors.</a:t>
            </a:r>
            <a:endParaRPr lang="en-US" sz="2400" dirty="0">
              <a:effectLst/>
              <a:latin typeface="+mn-lt"/>
              <a:ea typeface="Times New Roman" panose="02020603050405020304" pitchFamily="18" charset="0"/>
            </a:endParaRPr>
          </a:p>
          <a:p>
            <a:pPr marL="850900" lvl="1" indent="-342900" fontAlgn="base">
              <a:spcBef>
                <a:spcPts val="0"/>
              </a:spcBef>
              <a:buFont typeface="Symbol" panose="05050102010706020507" pitchFamily="18" charset="2"/>
              <a:buChar char=""/>
            </a:pPr>
            <a:r>
              <a:rPr lang="en-US" sz="2400" dirty="0">
                <a:solidFill>
                  <a:srgbClr val="222222"/>
                </a:solidFill>
                <a:effectLst/>
                <a:latin typeface="+mn-lt"/>
                <a:ea typeface="Times New Roman" panose="02020603050405020304" pitchFamily="18" charset="0"/>
              </a:rPr>
              <a:t>Individuals who experience COVID-19 symptoms should stay home and obtain testing. If they receive a negative result and their symptoms improve (including remaining fever-free for a 24-hour period without fever-reducing medication), they can return to school but should also wear a mask until their symptoms fully resolve. </a:t>
            </a:r>
            <a:endParaRPr lang="en-US" sz="2400" dirty="0">
              <a:effectLst/>
              <a:latin typeface="+mn-lt"/>
              <a:ea typeface="Times New Roman" panose="02020603050405020304" pitchFamily="18" charset="0"/>
            </a:endParaRPr>
          </a:p>
          <a:p>
            <a:pPr marL="850900" lvl="1" indent="-342900" fontAlgn="base">
              <a:spcBef>
                <a:spcPts val="0"/>
              </a:spcBef>
              <a:buFont typeface="Symbol" panose="05050102010706020507" pitchFamily="18" charset="2"/>
              <a:buChar char=""/>
            </a:pPr>
            <a:r>
              <a:rPr lang="en-US" sz="2400" dirty="0">
                <a:solidFill>
                  <a:srgbClr val="222222"/>
                </a:solidFill>
                <a:effectLst/>
                <a:latin typeface="+mn-lt"/>
                <a:ea typeface="Times New Roman" panose="02020603050405020304" pitchFamily="18" charset="0"/>
              </a:rPr>
              <a:t>Unvaccinated individuals should continue to wear masks in school settings. </a:t>
            </a:r>
          </a:p>
        </p:txBody>
      </p:sp>
      <p:sp>
        <p:nvSpPr>
          <p:cNvPr id="4" name="Slide Number Placeholder 3">
            <a:extLst>
              <a:ext uri="{FF2B5EF4-FFF2-40B4-BE49-F238E27FC236}">
                <a16:creationId xmlns:a16="http://schemas.microsoft.com/office/drawing/2014/main" id="{B0742CF6-42DE-4AA8-AE81-71FD4232D4DD}"/>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
        <p:nvSpPr>
          <p:cNvPr id="5" name="Title 1">
            <a:extLst>
              <a:ext uri="{FF2B5EF4-FFF2-40B4-BE49-F238E27FC236}">
                <a16:creationId xmlns:a16="http://schemas.microsoft.com/office/drawing/2014/main" id="{E63E8AA4-B413-48D3-BC73-C632575D6277}"/>
              </a:ext>
            </a:extLst>
          </p:cNvPr>
          <p:cNvSpPr txBox="1">
            <a:spLocks/>
          </p:cNvSpPr>
          <p:nvPr/>
        </p:nvSpPr>
        <p:spPr>
          <a:xfrm>
            <a:off x="567743" y="309705"/>
            <a:ext cx="11370972" cy="6799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bg1"/>
                </a:solidFill>
                <a:latin typeface="Segoe UI Semibold" panose="020B0702040204020203" pitchFamily="34" charset="0"/>
                <a:ea typeface="+mj-ea"/>
                <a:cs typeface="Segoe UI Semibold" panose="020B0702040204020203" pitchFamily="34" charset="0"/>
              </a:defRPr>
            </a:lvl1pPr>
          </a:lstStyle>
          <a:p>
            <a:r>
              <a:rPr lang="en-US" dirty="0"/>
              <a:t>Mask requirement will revert to local control effective February 28</a:t>
            </a:r>
          </a:p>
        </p:txBody>
      </p:sp>
      <p:sp>
        <p:nvSpPr>
          <p:cNvPr id="2" name="Title 1">
            <a:extLst>
              <a:ext uri="{FF2B5EF4-FFF2-40B4-BE49-F238E27FC236}">
                <a16:creationId xmlns:a16="http://schemas.microsoft.com/office/drawing/2014/main" id="{BC5CF629-7F4F-48AF-A292-CF4E2DC246D4}"/>
              </a:ext>
            </a:extLst>
          </p:cNvPr>
          <p:cNvSpPr>
            <a:spLocks noGrp="1"/>
          </p:cNvSpPr>
          <p:nvPr>
            <p:ph type="title"/>
          </p:nvPr>
        </p:nvSpPr>
        <p:spPr>
          <a:xfrm>
            <a:off x="567743" y="-679905"/>
            <a:ext cx="11370972" cy="679905"/>
          </a:xfrm>
        </p:spPr>
        <p:txBody>
          <a:bodyPr vert="horz" lIns="91440" tIns="45720" rIns="91440" bIns="45720" rtlCol="0" anchor="b">
            <a:noAutofit/>
          </a:bodyPr>
          <a:lstStyle/>
          <a:p>
            <a:r>
              <a:rPr lang="en-US" dirty="0"/>
              <a:t>Mask requirement will revert to local control effective February 28</a:t>
            </a:r>
          </a:p>
        </p:txBody>
      </p:sp>
    </p:spTree>
    <p:extLst>
      <p:ext uri="{BB962C8B-B14F-4D97-AF65-F5344CB8AC3E}">
        <p14:creationId xmlns:p14="http://schemas.microsoft.com/office/powerpoint/2010/main" val="4174068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B0E6-2BB2-44C9-AF66-9D6140ABEE55}"/>
              </a:ext>
            </a:extLst>
          </p:cNvPr>
          <p:cNvSpPr>
            <a:spLocks noGrp="1"/>
          </p:cNvSpPr>
          <p:nvPr>
            <p:ph type="title"/>
          </p:nvPr>
        </p:nvSpPr>
        <p:spPr/>
        <p:txBody>
          <a:bodyPr/>
          <a:lstStyle/>
          <a:p>
            <a:r>
              <a:rPr lang="en-US"/>
              <a:t>Masks and School Health Offices</a:t>
            </a:r>
          </a:p>
        </p:txBody>
      </p:sp>
      <p:sp>
        <p:nvSpPr>
          <p:cNvPr id="3" name="Content Placeholder 2">
            <a:extLst>
              <a:ext uri="{FF2B5EF4-FFF2-40B4-BE49-F238E27FC236}">
                <a16:creationId xmlns:a16="http://schemas.microsoft.com/office/drawing/2014/main" id="{822B5BF9-8C0C-487D-B275-4D562EB600C6}"/>
              </a:ext>
            </a:extLst>
          </p:cNvPr>
          <p:cNvSpPr>
            <a:spLocks noGrp="1"/>
          </p:cNvSpPr>
          <p:nvPr>
            <p:ph idx="1"/>
          </p:nvPr>
        </p:nvSpPr>
        <p:spPr/>
        <p:txBody>
          <a:bodyPr/>
          <a:lstStyle/>
          <a:p>
            <a:pPr marL="0" indent="0">
              <a:spcBef>
                <a:spcPts val="0"/>
              </a:spcBef>
              <a:buNone/>
            </a:pPr>
            <a:r>
              <a:rPr lang="en-US" sz="2400" dirty="0">
                <a:solidFill>
                  <a:srgbClr val="201F1E"/>
                </a:solidFill>
                <a:effectLst/>
                <a:latin typeface="+mn-lt"/>
              </a:rPr>
              <a:t>Schools and districts should follow the </a:t>
            </a:r>
            <a:r>
              <a:rPr lang="en-US" sz="2400" u="sng" dirty="0">
                <a:solidFill>
                  <a:srgbClr val="0563C1"/>
                </a:solidFill>
                <a:effectLst/>
                <a:latin typeface="+mn-lt"/>
                <a:hlinkClick r:id="rId2"/>
              </a:rPr>
              <a:t>DPH Comprehensive PPE guidance</a:t>
            </a:r>
            <a:r>
              <a:rPr lang="en-US" sz="2400" dirty="0">
                <a:solidFill>
                  <a:srgbClr val="201F1E"/>
                </a:solidFill>
                <a:effectLst/>
                <a:latin typeface="+mn-lt"/>
              </a:rPr>
              <a:t> to guide the proper PPE needed to care for students and staff in the school setting.  School health offices and medical waiting rooms, as the health care practice locations of licensed clinical providers, are subject to the mask requirements for certain locations.</a:t>
            </a:r>
            <a:r>
              <a:rPr lang="en-US" sz="2400" u="sng" baseline="30000" dirty="0">
                <a:solidFill>
                  <a:srgbClr val="0563C1"/>
                </a:solidFill>
                <a:effectLst/>
                <a:latin typeface="+mn-lt"/>
                <a:hlinkClick r:id="rId3"/>
              </a:rPr>
              <a:t>[1]</a:t>
            </a:r>
            <a:r>
              <a:rPr lang="en-US" sz="2400" dirty="0">
                <a:solidFill>
                  <a:srgbClr val="201F1E"/>
                </a:solidFill>
                <a:effectLst/>
                <a:latin typeface="+mn-lt"/>
              </a:rPr>
              <a:t> Additionally, clinical staff providing care to students with presumed or confirmed COVID-19 should wear a fit-tested N-95 respirator, eye protection, gown, and gloves.</a:t>
            </a:r>
            <a:r>
              <a:rPr lang="en-US" sz="2400" u="sng" baseline="30000" dirty="0">
                <a:solidFill>
                  <a:srgbClr val="0563C1"/>
                </a:solidFill>
                <a:effectLst/>
                <a:latin typeface="+mn-lt"/>
                <a:hlinkClick r:id="rId4"/>
              </a:rPr>
              <a:t>[2]</a:t>
            </a:r>
            <a:endParaRPr lang="en-US" sz="2400" dirty="0">
              <a:solidFill>
                <a:srgbClr val="201F1E"/>
              </a:solidFill>
              <a:effectLst/>
              <a:latin typeface="+mn-lt"/>
            </a:endParaRPr>
          </a:p>
          <a:p>
            <a:pPr marL="0" marR="0" indent="0" algn="l">
              <a:spcBef>
                <a:spcPts val="0"/>
              </a:spcBef>
              <a:spcAft>
                <a:spcPts val="0"/>
              </a:spcAft>
              <a:buNone/>
            </a:pPr>
            <a:r>
              <a:rPr lang="en-US" sz="2400" b="0" dirty="0">
                <a:solidFill>
                  <a:srgbClr val="201F1E"/>
                </a:solidFill>
                <a:effectLst/>
                <a:latin typeface="+mn-lt"/>
              </a:rPr>
              <a:t> </a:t>
            </a:r>
          </a:p>
          <a:p>
            <a:pPr marL="0" marR="0" indent="0" algn="l">
              <a:spcBef>
                <a:spcPts val="0"/>
              </a:spcBef>
              <a:spcAft>
                <a:spcPts val="0"/>
              </a:spcAft>
              <a:buNone/>
            </a:pPr>
            <a:endParaRPr lang="en-US" sz="2400" b="0" dirty="0">
              <a:solidFill>
                <a:srgbClr val="201F1E"/>
              </a:solidFill>
              <a:effectLst/>
              <a:latin typeface="+mn-lt"/>
            </a:endParaRPr>
          </a:p>
          <a:p>
            <a:pPr marL="0" marR="0" indent="0" algn="l">
              <a:spcBef>
                <a:spcPts val="0"/>
              </a:spcBef>
              <a:spcAft>
                <a:spcPts val="0"/>
              </a:spcAft>
              <a:buNone/>
            </a:pPr>
            <a:r>
              <a:rPr lang="en-US" sz="2400" baseline="30000" dirty="0">
                <a:solidFill>
                  <a:srgbClr val="201F1E"/>
                </a:solidFill>
                <a:effectLst/>
                <a:latin typeface="+mn-lt"/>
              </a:rPr>
              <a:t>[1]</a:t>
            </a:r>
            <a:r>
              <a:rPr lang="en-US" sz="2400" dirty="0">
                <a:solidFill>
                  <a:srgbClr val="201F1E"/>
                </a:solidFill>
                <a:effectLst/>
                <a:latin typeface="+mn-lt"/>
              </a:rPr>
              <a:t> </a:t>
            </a:r>
            <a:r>
              <a:rPr lang="en-US" sz="2400" u="sng" dirty="0">
                <a:solidFill>
                  <a:srgbClr val="0563C1"/>
                </a:solidFill>
                <a:effectLst/>
                <a:latin typeface="+mn-lt"/>
                <a:hlinkClick r:id="rId5"/>
              </a:rPr>
              <a:t>https://www.mass.gov/info-details/covid-19-mask-requirements#mask-requirements-in-certain-locations-</a:t>
            </a:r>
            <a:endParaRPr lang="en-US" sz="2400" dirty="0">
              <a:solidFill>
                <a:srgbClr val="201F1E"/>
              </a:solidFill>
              <a:effectLst/>
              <a:latin typeface="+mn-lt"/>
            </a:endParaRPr>
          </a:p>
          <a:p>
            <a:pPr marL="0" marR="0" indent="0" algn="l">
              <a:spcBef>
                <a:spcPts val="0"/>
              </a:spcBef>
              <a:spcAft>
                <a:spcPts val="0"/>
              </a:spcAft>
              <a:buNone/>
            </a:pPr>
            <a:r>
              <a:rPr lang="en-US" sz="2400" baseline="30000" dirty="0">
                <a:solidFill>
                  <a:srgbClr val="201F1E"/>
                </a:solidFill>
                <a:latin typeface="+mn-lt"/>
              </a:rPr>
              <a:t>[</a:t>
            </a:r>
            <a:r>
              <a:rPr lang="en-US" sz="2400" baseline="30000" dirty="0">
                <a:solidFill>
                  <a:srgbClr val="201F1E"/>
                </a:solidFill>
                <a:effectLst/>
                <a:latin typeface="+mn-lt"/>
              </a:rPr>
              <a:t>2] </a:t>
            </a:r>
            <a:r>
              <a:rPr lang="en-US" sz="2400" u="sng" dirty="0">
                <a:solidFill>
                  <a:srgbClr val="0563C1"/>
                </a:solidFill>
                <a:effectLst/>
                <a:latin typeface="+mn-lt"/>
                <a:hlinkClick r:id="rId2"/>
              </a:rPr>
              <a:t>https://www.mass.gov/info-details/ppe-testing-and-vaccine-supply-resources-during-covid-19</a:t>
            </a:r>
            <a:endParaRPr lang="en-US" sz="2400" dirty="0">
              <a:solidFill>
                <a:srgbClr val="201F1E"/>
              </a:solidFill>
              <a:effectLst/>
              <a:latin typeface="+mn-lt"/>
            </a:endParaRPr>
          </a:p>
          <a:p>
            <a:pPr marL="0" marR="0" indent="0" algn="l">
              <a:spcBef>
                <a:spcPts val="0"/>
              </a:spcBef>
              <a:spcAft>
                <a:spcPts val="0"/>
              </a:spcAft>
              <a:buNone/>
            </a:pPr>
            <a:r>
              <a:rPr lang="en-US" sz="2400" dirty="0">
                <a:solidFill>
                  <a:srgbClr val="201F1E"/>
                </a:solidFill>
                <a:effectLst/>
                <a:latin typeface="+mn-lt"/>
              </a:rPr>
              <a:t> </a:t>
            </a:r>
          </a:p>
          <a:p>
            <a:endParaRPr lang="en-US" dirty="0"/>
          </a:p>
        </p:txBody>
      </p:sp>
      <p:sp>
        <p:nvSpPr>
          <p:cNvPr id="4" name="Slide Number Placeholder 3">
            <a:extLst>
              <a:ext uri="{FF2B5EF4-FFF2-40B4-BE49-F238E27FC236}">
                <a16:creationId xmlns:a16="http://schemas.microsoft.com/office/drawing/2014/main" id="{1404EEC7-4373-44B0-A0FC-29772CB3CAD4}"/>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4840534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DESE-231-76571</_dlc_DocId>
    <_dlc_DocIdUrl xmlns="733efe1c-5bbe-4968-87dc-d400e65c879f">
      <Url>https://sharepoint.doemass.org/ese/webteam/cps/_layouts/DocIdRedir.aspx?ID=DESE-231-76571</Url>
      <Description>DESE-231-76571</Description>
    </_dlc_DocIdUrl>
  </documentManagement>
</p:properties>
</file>

<file path=customXml/itemProps1.xml><?xml version="1.0" encoding="utf-8"?>
<ds:datastoreItem xmlns:ds="http://schemas.openxmlformats.org/officeDocument/2006/customXml" ds:itemID="{2E878065-3602-4035-A1B5-FCF62F090F37}">
  <ds:schemaRefs>
    <ds:schemaRef ds:uri="http://schemas.microsoft.com/sharepoint/events"/>
  </ds:schemaRefs>
</ds:datastoreItem>
</file>

<file path=customXml/itemProps2.xml><?xml version="1.0" encoding="utf-8"?>
<ds:datastoreItem xmlns:ds="http://schemas.openxmlformats.org/officeDocument/2006/customXml" ds:itemID="{1B825025-BDDA-40A6-97D8-0999E78A45AB}">
  <ds:schemaRefs>
    <ds:schemaRef ds:uri="0a4e05da-b9bc-4326-ad73-01ef31b95567"/>
    <ds:schemaRef ds:uri="733efe1c-5bbe-4968-87dc-d400e65c87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37E2849-135A-4223-95D9-54FD982AFE6F}">
  <ds:schemaRefs>
    <ds:schemaRef ds:uri="http://schemas.microsoft.com/sharepoint/v3/contenttype/forms"/>
  </ds:schemaRefs>
</ds:datastoreItem>
</file>

<file path=customXml/itemProps4.xml><?xml version="1.0" encoding="utf-8"?>
<ds:datastoreItem xmlns:ds="http://schemas.openxmlformats.org/officeDocument/2006/customXml" ds:itemID="{990237B6-0C05-463C-9E8B-BA5823F40B9A}">
  <ds:schemaRefs>
    <ds:schemaRef ds:uri="http://schemas.microsoft.com/office/2006/metadata/properties"/>
    <ds:schemaRef ds:uri="0a4e05da-b9bc-4326-ad73-01ef31b95567"/>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733efe1c-5bbe-4968-87dc-d400e65c879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TotalTime>
  <Words>1812</Words>
  <Application>Microsoft Office PowerPoint</Application>
  <PresentationFormat>Widescreen</PresentationFormat>
  <Paragraphs>236</Paragraphs>
  <Slides>24</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6" baseType="lpstr">
      <vt:lpstr>等线</vt:lpstr>
      <vt:lpstr>Arial</vt:lpstr>
      <vt:lpstr>Calibri</vt:lpstr>
      <vt:lpstr>Courier New</vt:lpstr>
      <vt:lpstr>Segoe</vt:lpstr>
      <vt:lpstr>Segoe SemiBold</vt:lpstr>
      <vt:lpstr>Segoe UI</vt:lpstr>
      <vt:lpstr>Segoe UI Semibold</vt:lpstr>
      <vt:lpstr>Symbol</vt:lpstr>
      <vt:lpstr>Wingdings</vt:lpstr>
      <vt:lpstr>ESE​​</vt:lpstr>
      <vt:lpstr>think-cell Slide</vt:lpstr>
      <vt:lpstr>K-12 COVID Response Update</vt:lpstr>
      <vt:lpstr>Today’s Presentation</vt:lpstr>
      <vt:lpstr>CONTENTS</vt:lpstr>
      <vt:lpstr>COVID Testing Data</vt:lpstr>
      <vt:lpstr>K-12 Testing COVID positive page view</vt:lpstr>
      <vt:lpstr>Mask Requirement in Schools</vt:lpstr>
      <vt:lpstr>Mask requirement will revert to local control effective February 28</vt:lpstr>
      <vt:lpstr>Mask requirement will revert to local control effective February 28</vt:lpstr>
      <vt:lpstr>Masks and School Health Offices</vt:lpstr>
      <vt:lpstr>Using At-Home Tests Over February Break</vt:lpstr>
      <vt:lpstr>Testing over February break – for participating schools</vt:lpstr>
      <vt:lpstr>Testing over February break – for participating schools</vt:lpstr>
      <vt:lpstr>Schools not participating in the at-home testing program</vt:lpstr>
      <vt:lpstr>Testing over break – best practices</vt:lpstr>
      <vt:lpstr>Delivery schedule through 3/6 </vt:lpstr>
      <vt:lpstr>Test kit distribution  </vt:lpstr>
      <vt:lpstr>Reminders</vt:lpstr>
      <vt:lpstr>Updating participating student and staff numbers</vt:lpstr>
      <vt:lpstr>Updated iHealth information and translations on DESE website</vt:lpstr>
      <vt:lpstr>Updates on the K-12 Testing Program </vt:lpstr>
      <vt:lpstr>At-home antigen test updates</vt:lpstr>
      <vt:lpstr>Using at-home antigen tests for symptomatic individuals</vt:lpstr>
      <vt:lpstr>Important links on DESE website</vt:lpstr>
      <vt:lpstr>Have a question? Need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SY22 Updated COVID-19 Testing Program Webinar Slides, February 9, 2022​</dc:title>
  <dc:creator>DESE</dc:creator>
  <cp:lastModifiedBy>Zou, Dong (EOE)</cp:lastModifiedBy>
  <cp:revision>4</cp:revision>
  <dcterms:created xsi:type="dcterms:W3CDTF">2020-08-17T18:45:14Z</dcterms:created>
  <dcterms:modified xsi:type="dcterms:W3CDTF">2022-02-09T22:41:14Z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9 2022</vt:lpwstr>
  </property>
</Properties>
</file>