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77" r:id="rId6"/>
    <p:sldId id="338" r:id="rId7"/>
    <p:sldId id="354" r:id="rId8"/>
    <p:sldId id="399" r:id="rId9"/>
    <p:sldId id="524" r:id="rId10"/>
    <p:sldId id="525" r:id="rId11"/>
    <p:sldId id="526" r:id="rId12"/>
    <p:sldId id="527" r:id="rId13"/>
    <p:sldId id="260" r:id="rId14"/>
    <p:sldId id="528" r:id="rId15"/>
    <p:sldId id="363" r:id="rId16"/>
    <p:sldId id="529" r:id="rId17"/>
    <p:sldId id="531" r:id="rId18"/>
    <p:sldId id="530" r:id="rId19"/>
    <p:sldId id="523" r:id="rId20"/>
  </p:sldIdLst>
  <p:sldSz cx="12192000" cy="6858000"/>
  <p:notesSz cx="7010400" cy="92964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354"/>
            <p14:sldId id="399"/>
            <p14:sldId id="524"/>
            <p14:sldId id="525"/>
            <p14:sldId id="526"/>
            <p14:sldId id="527"/>
            <p14:sldId id="260"/>
            <p14:sldId id="528"/>
            <p14:sldId id="363"/>
            <p14:sldId id="529"/>
            <p14:sldId id="531"/>
            <p14:sldId id="530"/>
          </p14:sldIdLst>
        </p14:section>
        <p14:section name="Basic text box" id="{DCD4DD07-CAF7-4E7A-9DCD-CDE5ABF2F349}">
          <p14:sldIdLst>
            <p14:sldId id="523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ED1831-5635-7CB2-C0C7-231D22BA87AF}" name="Hay, Jeremiah (EHS)" initials="HJ(" userId="S::Jeremiah.Hay1@mass.gov::fc8926cf-5bbb-4f28-b849-35530ea0c8f1" providerId="AD"/>
  <p188:author id="{BBEA6B7A-A2CA-04FB-2142-88B5AF60DEF2}" name="Hay, Jeremiah (EHS)" initials="HJ(" userId="Hay, Jeremiah (EHS)" providerId="None"/>
  <p188:author id="{4544017C-12F6-718E-8E6A-4430824BFC4B}" name="McEvoy, Meghan (EHS)" initials="MM(" userId="S::Meghan.McEvoy@mass.gov::7f96c7c9-deec-4bb3-aa4d-382052c5a893" providerId="AD"/>
  <p188:author id="{50E85794-49E9-AE1C-9AB1-D3263B083F0E}" name="Johnston, Russell (DESE)" initials="JR(" userId="S::russell.johnston@mass.gov::9dc7468c-4e37-4531-b5d7-de3dc3343d55" providerId="AD"/>
  <p188:author id="{D91404A8-0AE6-BF7D-4A56-40226C5453BA}" name="Castner, Kristin (DESE)" initials="CK(" userId="S::Kristin.Castner@mass.gov::1d8d5ffd-bb00-4b2f-9ec9-0da637ba0a15" providerId="AD"/>
  <p188:author id="{486281B9-19F9-208F-E444-F67114DFC47E}" name="Hay, Jeremiah (EHS)" initials="H(" userId="S::jeremiah.hay1@mass.gov::fc8926cf-5bbb-4f28-b849-35530ea0c8f1" providerId="AD"/>
  <p188:author id="{1B0707E1-ECD2-90FA-4D1A-BF222CA53DD6}" name="Johnston, Russell (DESE)" initials="JR(" userId="S::Russell.Johnston@mass.gov::7c120461-dde6-4347-b09f-f9c0472c7017" providerId="AD"/>
  <p188:author id="{5A3F0EF4-3C0D-73A3-27C7-E90D66090C92}" name="Woo, Lauren (DESE)" initials="WL(" userId="S::Lauren.Woo@mass.gov::891b1bf9-83ca-4481-960c-a0625b521a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, Lauren (DESE)" initials="WL(" lastIdx="26" clrIdx="0"/>
  <p:cmAuthor id="2" name="Johnston, Russell (DESE)" initials="J(" lastIdx="2" clrIdx="1"/>
  <p:cmAuthor id="3" name="eliza" initials="el" lastIdx="6" clrIdx="2"/>
  <p:cmAuthor id="4" name="Hay, Jeremiah (EHS)" initials="H(" lastIdx="9" clrIdx="3"/>
  <p:cmAuthor id="5" name="Larsen, Elizabeth (EHS)" initials="L(" lastIdx="1" clrIdx="4"/>
  <p:cmAuthor id="6" name="Hay, Jeremiah (EHS)" initials="HJ(" lastIdx="25" clrIdx="5"/>
  <p:cmAuthor id="7" name="Sean Burpoe" initials="SB" lastIdx="35" clrIdx="6"/>
  <p:cmAuthor id="8" name="Sean Burpoe" initials="SB [2]" lastIdx="1" clrIdx="7"/>
  <p:cmAuthor id="9" name="LaMontagne, Elizabeth (GOV)" initials="LE(" lastIdx="14" clrIdx="8"/>
  <p:cmAuthor id="10" name="Larsen, Elizabeth (EHS)" initials="LE(" lastIdx="28" clrIdx="9"/>
  <p:cmAuthor id="11" name="Jeremiah Hay" initials="JH" lastIdx="16" clrIdx="10"/>
  <p:cmAuthor id="12" name="Burpoe, Sean (EHS)" initials="BS(" lastIdx="8" clrIdx="11">
    <p:extLst>
      <p:ext uri="{19B8F6BF-5375-455C-9EA6-DF929625EA0E}">
        <p15:presenceInfo xmlns:p15="http://schemas.microsoft.com/office/powerpoint/2012/main" userId="Burpoe, Sean (EHS)" providerId="None"/>
      </p:ext>
    </p:extLst>
  </p:cmAuthor>
  <p:cmAuthor id="13" name="Burpoe, Sean (EHS)" initials="BS( [2]" lastIdx="5" clrIdx="12">
    <p:extLst>
      <p:ext uri="{19B8F6BF-5375-455C-9EA6-DF929625EA0E}">
        <p15:presenceInfo xmlns:p15="http://schemas.microsoft.com/office/powerpoint/2012/main" userId="S::Sean.Burpoe@mass.gov::8ac0b20a-7813-464f-a29c-2da0cb7f6a97" providerId="AD"/>
      </p:ext>
    </p:extLst>
  </p:cmAuthor>
  <p:cmAuthor id="14" name="Johnston, Russell (DESE)" initials="JR(" lastIdx="2" clrIdx="13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40030-F7BE-4620-9BF0-29E918A7D35E}" v="51" dt="2022-10-06T16:13:33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s, Jacqueline (DESE)" userId="aa37f990-0fff-42a8-b528-76ed07452333" providerId="ADAL" clId="{74C40030-F7BE-4620-9BF0-29E918A7D35E}"/>
    <pc:docChg chg="modSld">
      <pc:chgData name="Reis, Jacqueline (DESE)" userId="aa37f990-0fff-42a8-b528-76ed07452333" providerId="ADAL" clId="{74C40030-F7BE-4620-9BF0-29E918A7D35E}" dt="2022-10-06T16:13:33.839" v="79" actId="962"/>
      <pc:docMkLst>
        <pc:docMk/>
      </pc:docMkLst>
      <pc:sldChg chg="modSp">
        <pc:chgData name="Reis, Jacqueline (DESE)" userId="aa37f990-0fff-42a8-b528-76ed07452333" providerId="ADAL" clId="{74C40030-F7BE-4620-9BF0-29E918A7D35E}" dt="2022-10-06T16:13:05.470" v="77" actId="962"/>
        <pc:sldMkLst>
          <pc:docMk/>
          <pc:sldMk cId="1350330162" sldId="260"/>
        </pc:sldMkLst>
        <pc:spChg chg="mod">
          <ac:chgData name="Reis, Jacqueline (DESE)" userId="aa37f990-0fff-42a8-b528-76ed07452333" providerId="ADAL" clId="{74C40030-F7BE-4620-9BF0-29E918A7D35E}" dt="2022-10-06T16:13:05.470" v="77" actId="962"/>
          <ac:spMkLst>
            <pc:docMk/>
            <pc:sldMk cId="1350330162" sldId="260"/>
            <ac:spMk id="5" creationId="{9AD0AFD2-1B95-417A-8608-AD39EE5AF1E1}"/>
          </ac:spMkLst>
        </pc:spChg>
      </pc:sldChg>
      <pc:sldChg chg="modSp">
        <pc:chgData name="Reis, Jacqueline (DESE)" userId="aa37f990-0fff-42a8-b528-76ed07452333" providerId="ADAL" clId="{74C40030-F7BE-4620-9BF0-29E918A7D35E}" dt="2022-10-06T16:10:29.200" v="63"/>
        <pc:sldMkLst>
          <pc:docMk/>
          <pc:sldMk cId="2072273155" sldId="338"/>
        </pc:sldMkLst>
        <pc:spChg chg="mod">
          <ac:chgData name="Reis, Jacqueline (DESE)" userId="aa37f990-0fff-42a8-b528-76ed07452333" providerId="ADAL" clId="{74C40030-F7BE-4620-9BF0-29E918A7D35E}" dt="2022-10-06T16:10:16.143" v="62"/>
          <ac:spMkLst>
            <pc:docMk/>
            <pc:sldMk cId="2072273155" sldId="338"/>
            <ac:spMk id="2" creationId="{583E9537-4F6A-46DB-AD72-657BE96D43DC}"/>
          </ac:spMkLst>
        </pc:spChg>
        <pc:spChg chg="mod">
          <ac:chgData name="Reis, Jacqueline (DESE)" userId="aa37f990-0fff-42a8-b528-76ed07452333" providerId="ADAL" clId="{74C40030-F7BE-4620-9BF0-29E918A7D35E}" dt="2022-10-06T16:10:29.200" v="63"/>
          <ac:spMkLst>
            <pc:docMk/>
            <pc:sldMk cId="2072273155" sldId="338"/>
            <ac:spMk id="12" creationId="{BB5999E9-A828-49C9-907F-0EA7159F9A74}"/>
          </ac:spMkLst>
        </pc:spChg>
      </pc:sldChg>
      <pc:sldChg chg="modSp">
        <pc:chgData name="Reis, Jacqueline (DESE)" userId="aa37f990-0fff-42a8-b528-76ed07452333" providerId="ADAL" clId="{74C40030-F7BE-4620-9BF0-29E918A7D35E}" dt="2022-10-06T16:11:50.072" v="73" actId="962"/>
        <pc:sldMkLst>
          <pc:docMk/>
          <pc:sldMk cId="776713918" sldId="354"/>
        </pc:sldMkLst>
        <pc:spChg chg="mod">
          <ac:chgData name="Reis, Jacqueline (DESE)" userId="aa37f990-0fff-42a8-b528-76ed07452333" providerId="ADAL" clId="{74C40030-F7BE-4620-9BF0-29E918A7D35E}" dt="2022-10-06T16:11:19.695" v="68"/>
          <ac:spMkLst>
            <pc:docMk/>
            <pc:sldMk cId="776713918" sldId="354"/>
            <ac:spMk id="2" creationId="{C10B6439-896A-4327-BA37-401DCC59F3AC}"/>
          </ac:spMkLst>
        </pc:spChg>
        <pc:spChg chg="mod">
          <ac:chgData name="Reis, Jacqueline (DESE)" userId="aa37f990-0fff-42a8-b528-76ed07452333" providerId="ADAL" clId="{74C40030-F7BE-4620-9BF0-29E918A7D35E}" dt="2022-10-06T16:11:37.249" v="69" actId="962"/>
          <ac:spMkLst>
            <pc:docMk/>
            <pc:sldMk cId="776713918" sldId="354"/>
            <ac:spMk id="13" creationId="{78100357-6D62-4EA8-9540-D45BE9FE7C94}"/>
          </ac:spMkLst>
        </pc:spChg>
        <pc:spChg chg="mod">
          <ac:chgData name="Reis, Jacqueline (DESE)" userId="aa37f990-0fff-42a8-b528-76ed07452333" providerId="ADAL" clId="{74C40030-F7BE-4620-9BF0-29E918A7D35E}" dt="2022-10-06T16:11:40.940" v="70" actId="962"/>
          <ac:spMkLst>
            <pc:docMk/>
            <pc:sldMk cId="776713918" sldId="354"/>
            <ac:spMk id="26" creationId="{CCFED3AA-BF2B-435B-B95C-873C1C5C89BD}"/>
          </ac:spMkLst>
        </pc:spChg>
        <pc:grpChg chg="mod">
          <ac:chgData name="Reis, Jacqueline (DESE)" userId="aa37f990-0fff-42a8-b528-76ed07452333" providerId="ADAL" clId="{74C40030-F7BE-4620-9BF0-29E918A7D35E}" dt="2022-10-06T16:11:50.072" v="73" actId="962"/>
          <ac:grpSpMkLst>
            <pc:docMk/>
            <pc:sldMk cId="776713918" sldId="354"/>
            <ac:grpSpMk id="21" creationId="{00000000-0000-0000-0000-000000000000}"/>
          </ac:grpSpMkLst>
        </pc:grpChg>
      </pc:sldChg>
      <pc:sldChg chg="modSp">
        <pc:chgData name="Reis, Jacqueline (DESE)" userId="aa37f990-0fff-42a8-b528-76ed07452333" providerId="ADAL" clId="{74C40030-F7BE-4620-9BF0-29E918A7D35E}" dt="2022-10-06T16:13:21.459" v="78" actId="962"/>
        <pc:sldMkLst>
          <pc:docMk/>
          <pc:sldMk cId="3690988543" sldId="363"/>
        </pc:sldMkLst>
        <pc:spChg chg="mod">
          <ac:chgData name="Reis, Jacqueline (DESE)" userId="aa37f990-0fff-42a8-b528-76ed07452333" providerId="ADAL" clId="{74C40030-F7BE-4620-9BF0-29E918A7D35E}" dt="2022-10-06T16:13:21.459" v="78" actId="962"/>
          <ac:spMkLst>
            <pc:docMk/>
            <pc:sldMk cId="3690988543" sldId="363"/>
            <ac:spMk id="3" creationId="{CD1339F8-8D02-41F1-BC13-8A7F7814425B}"/>
          </ac:spMkLst>
        </pc:spChg>
      </pc:sldChg>
      <pc:sldChg chg="modSp">
        <pc:chgData name="Reis, Jacqueline (DESE)" userId="aa37f990-0fff-42a8-b528-76ed07452333" providerId="ADAL" clId="{74C40030-F7BE-4620-9BF0-29E918A7D35E}" dt="2022-10-06T16:12:14.366" v="74" actId="962"/>
        <pc:sldMkLst>
          <pc:docMk/>
          <pc:sldMk cId="3002458709" sldId="399"/>
        </pc:sldMkLst>
        <pc:spChg chg="mod">
          <ac:chgData name="Reis, Jacqueline (DESE)" userId="aa37f990-0fff-42a8-b528-76ed07452333" providerId="ADAL" clId="{74C40030-F7BE-4620-9BF0-29E918A7D35E}" dt="2022-10-06T16:12:14.366" v="74" actId="962"/>
          <ac:spMkLst>
            <pc:docMk/>
            <pc:sldMk cId="3002458709" sldId="399"/>
            <ac:spMk id="3" creationId="{CD1339F8-8D02-41F1-BC13-8A7F7814425B}"/>
          </ac:spMkLst>
        </pc:spChg>
      </pc:sldChg>
      <pc:sldChg chg="addSp modSp mod">
        <pc:chgData name="Reis, Jacqueline (DESE)" userId="aa37f990-0fff-42a8-b528-76ed07452333" providerId="ADAL" clId="{74C40030-F7BE-4620-9BF0-29E918A7D35E}" dt="2022-10-06T16:13:33.839" v="79" actId="962"/>
        <pc:sldMkLst>
          <pc:docMk/>
          <pc:sldMk cId="1734503004" sldId="523"/>
        </pc:sldMkLst>
        <pc:spChg chg="add mod">
          <ac:chgData name="Reis, Jacqueline (DESE)" userId="aa37f990-0fff-42a8-b528-76ed07452333" providerId="ADAL" clId="{74C40030-F7BE-4620-9BF0-29E918A7D35E}" dt="2022-10-06T16:13:33.839" v="79" actId="962"/>
          <ac:spMkLst>
            <pc:docMk/>
            <pc:sldMk cId="1734503004" sldId="523"/>
            <ac:spMk id="3" creationId="{AD13F52B-6686-D4E2-82FB-672FFEAC6E33}"/>
          </ac:spMkLst>
        </pc:spChg>
      </pc:sldChg>
      <pc:sldChg chg="modSp mod">
        <pc:chgData name="Reis, Jacqueline (DESE)" userId="aa37f990-0fff-42a8-b528-76ed07452333" providerId="ADAL" clId="{74C40030-F7BE-4620-9BF0-29E918A7D35E}" dt="2022-10-06T16:12:37.253" v="76"/>
        <pc:sldMkLst>
          <pc:docMk/>
          <pc:sldMk cId="2283592034" sldId="527"/>
        </pc:sldMkLst>
        <pc:spChg chg="mod">
          <ac:chgData name="Reis, Jacqueline (DESE)" userId="aa37f990-0fff-42a8-b528-76ed07452333" providerId="ADAL" clId="{74C40030-F7BE-4620-9BF0-29E918A7D35E}" dt="2022-10-06T16:12:37.253" v="76"/>
          <ac:spMkLst>
            <pc:docMk/>
            <pc:sldMk cId="2283592034" sldId="527"/>
            <ac:spMk id="4" creationId="{8D8826AB-D52D-7B08-7B3A-D16AF2820650}"/>
          </ac:spMkLst>
        </pc:spChg>
        <pc:picChg chg="mod">
          <ac:chgData name="Reis, Jacqueline (DESE)" userId="aa37f990-0fff-42a8-b528-76ed07452333" providerId="ADAL" clId="{74C40030-F7BE-4620-9BF0-29E918A7D35E}" dt="2022-10-06T16:07:25.332" v="31" actId="962"/>
          <ac:picMkLst>
            <pc:docMk/>
            <pc:sldMk cId="2283592034" sldId="527"/>
            <ac:picMk id="9" creationId="{CA2017AB-5838-A78A-6D16-8F35F7D5D48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4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6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0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3112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10/6/2022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default.html#:~:text=COVID%2D19%20Testing%20FAQs%20%E2%80%94%20October%203%2C%202022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axfinder.mass.gov/" TargetMode="External"/><Relationship Id="rId2" Type="http://schemas.openxmlformats.org/officeDocument/2006/relationships/hyperlink" Target="https://www.mass.gov/info-details/prepare-for-back-to-school-with-free-covid-19-vaccination-clinics#flyers-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ss.gov/info-details/covid-19-in-home-vaccination-progra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alchemer.com/s3/7032448/Application-for-coverage-under-2022-2023-statewide-CLIA-Certificate-of-Waiver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CMS-Forms/CMS-Forms/Downloads/CMS116.pdf" TargetMode="External"/><Relationship Id="rId2" Type="http://schemas.openxmlformats.org/officeDocument/2006/relationships/hyperlink" Target="https://www.mass.gov/how-to/apply-for-a-clinical-laboratory-improvement-amendment-clia-certificat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LIALab@mass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CMS-Forms/CMS-Forms/Downloads/CMS116.pdf" TargetMode="External"/><Relationship Id="rId7" Type="http://schemas.openxmlformats.org/officeDocument/2006/relationships/hyperlink" Target="https://pixnio.com/media/face-mask-hygiene-mask-medical-care-pharmacology" TargetMode="External"/><Relationship Id="rId2" Type="http://schemas.openxmlformats.org/officeDocument/2006/relationships/hyperlink" Target="https://www.doe.mass.edu/covid19/testing/faq.doc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s://www.cms.gov/Regulations-and-Guidance/Legislation/CLIA/Downloads/HowObtainCertificateofWaiver.pdf" TargetMode="External"/><Relationship Id="rId4" Type="http://schemas.openxmlformats.org/officeDocument/2006/relationships/hyperlink" Target="https://www.cms.gov/files/document/laboratory-quick-start-guide-cms-clia-certificatio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332" y="2240782"/>
            <a:ext cx="5577039" cy="2113502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r>
              <a:rPr lang="en-US" sz="3600" dirty="0">
                <a:latin typeface="+mj-lt"/>
                <a:cs typeface="Arial"/>
              </a:rPr>
              <a:t>CLIA and COVID Updates</a:t>
            </a:r>
            <a:br>
              <a:rPr lang="en-US" sz="3600" dirty="0">
                <a:latin typeface="+mj-lt"/>
                <a:cs typeface="Arial"/>
              </a:rPr>
            </a:br>
            <a:br>
              <a:rPr lang="en-US" sz="3600" dirty="0">
                <a:latin typeface="+mj-lt"/>
                <a:cs typeface="Arial"/>
              </a:rPr>
            </a:br>
            <a:r>
              <a:rPr lang="en-US" sz="2400" dirty="0">
                <a:latin typeface="+mj-lt"/>
                <a:cs typeface="Arial"/>
              </a:rPr>
              <a:t>Thursday, October 6, 2022</a:t>
            </a:r>
            <a:br>
              <a:rPr lang="en-US" sz="3600" dirty="0">
                <a:latin typeface="+mj-lt"/>
                <a:cs typeface="Arial"/>
              </a:rPr>
            </a:br>
            <a:br>
              <a:rPr lang="en-US" sz="28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sz="3200" dirty="0">
                <a:latin typeface="+mj-lt"/>
                <a:cs typeface="Arial"/>
              </a:rPr>
            </a:br>
            <a:b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sz="36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6C78-3490-AC2D-BF9B-3BEC399F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Testing FAQ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A033-7C50-7414-B216-930D391C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On October 3, we also released a new, updated version of our Testing FAQ</a:t>
            </a:r>
          </a:p>
          <a:p>
            <a:pPr algn="l"/>
            <a:r>
              <a:rPr lang="en-US" sz="2800">
                <a:latin typeface="+mn-lt"/>
              </a:rPr>
              <a:t>The document, entitled </a:t>
            </a:r>
            <a:r>
              <a:rPr lang="en-US" sz="2800" b="1" i="0" u="none" strike="noStrike" baseline="0">
                <a:solidFill>
                  <a:srgbClr val="2E5395"/>
                </a:solidFill>
                <a:latin typeface="+mn-lt"/>
                <a:hlinkClick r:id="rId2"/>
              </a:rPr>
              <a:t>Frequently Asked Questions – CLIA &amp; General Testing Questions for Schools, Districts and School Nurses, October 3, 2022 </a:t>
            </a:r>
            <a:r>
              <a:rPr lang="en-US" sz="2800" i="0" u="none" strike="noStrike" baseline="0">
                <a:latin typeface="+mn-lt"/>
              </a:rPr>
              <a:t>includes updated information for schools and districts on CLIA Certificates of Waiver and COVID Testing</a:t>
            </a:r>
            <a:endParaRPr lang="en-US" sz="280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EDBFB-1955-BC09-D508-CB12FB1F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7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0616" y="2460004"/>
            <a:ext cx="8257032" cy="1325563"/>
          </a:xfrm>
        </p:spPr>
        <p:txBody>
          <a:bodyPr/>
          <a:lstStyle/>
          <a:p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COVID Response Update</a:t>
            </a: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altLang="zh-CN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8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1AD4-E4D7-4BC7-B7B7-6CE85C2B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284C-AB1A-4624-9BF5-173DCFD5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Family friendly, free COVID-19 Vaccine Resources</a:t>
            </a:r>
            <a:endParaRPr lang="en-US"/>
          </a:p>
          <a:p>
            <a:r>
              <a:rPr lang="en-US">
                <a:hlinkClick r:id="rId3"/>
              </a:rPr>
              <a:t>COVID-19 Vaccine Finder</a:t>
            </a:r>
            <a:endParaRPr lang="en-US"/>
          </a:p>
          <a:p>
            <a:r>
              <a:rPr lang="en-US">
                <a:hlinkClick r:id="rId4"/>
              </a:rPr>
              <a:t>COVID-19 In-Home Vaccination Program</a:t>
            </a:r>
            <a:r>
              <a:rPr lang="en-US"/>
              <a:t> (for anyone who has difficulty getting to or using a community vaccination location)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AC1A-6B2D-4078-A899-8ED819DF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5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A897-69EA-1DE6-BC85-8935E44D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Response Help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2FE1-3D5E-9452-E168-BE905EFE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  <a:ea typeface="Calibri" panose="020F0502020204030204" pitchFamily="34" charset="0"/>
              </a:rPr>
              <a:t>Please contact the </a:t>
            </a:r>
            <a:r>
              <a:rPr lang="en-US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Help Center at 781-338-3500 with any questions. </a:t>
            </a:r>
          </a:p>
          <a:p>
            <a:r>
              <a:rPr lang="en-US">
                <a:effectLst/>
                <a:ea typeface="Calibri" panose="020F0502020204030204" pitchFamily="34" charset="0"/>
              </a:rPr>
              <a:t>Districts and schools </a:t>
            </a:r>
            <a:r>
              <a:rPr lang="en-US" u="sng">
                <a:effectLst/>
                <a:ea typeface="Calibri" panose="020F0502020204030204" pitchFamily="34" charset="0"/>
              </a:rPr>
              <a:t>must</a:t>
            </a:r>
            <a:r>
              <a:rPr lang="en-US">
                <a:effectLst/>
                <a:ea typeface="Calibri" panose="020F0502020204030204" pitchFamily="34" charset="0"/>
              </a:rPr>
              <a:t> contact the </a:t>
            </a:r>
            <a:r>
              <a:rPr lang="en-US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Help Center for guidance if they are experiencing a high volume of cases. </a:t>
            </a:r>
          </a:p>
          <a:p>
            <a:r>
              <a:rPr lang="en-US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Notification should also be provided to local boards of health and district leadership.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7E32-AB51-BE3E-E817-45F3D64A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1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1801-596A-417C-85B0-2B820214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A688-B0EF-412C-8272-9267AE88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Planning for cold and flu season</a:t>
            </a:r>
          </a:p>
          <a:p>
            <a:pPr lvl="1"/>
            <a:r>
              <a:rPr lang="en-US"/>
              <a:t>Fevers are associated with other illnesses, not just COVID-19</a:t>
            </a:r>
          </a:p>
          <a:p>
            <a:pPr lvl="1"/>
            <a:r>
              <a:rPr lang="en-US"/>
              <a:t>Supporting school health professionals with their assessments of student symptoms</a:t>
            </a:r>
          </a:p>
          <a:p>
            <a:pPr lvl="1"/>
            <a:r>
              <a:rPr lang="en-US"/>
              <a:t>Importance of flu shots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3199D-F0D9-49BF-AC6C-B46659B1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20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CBFF8-F338-4E91-B606-51DB6A3BA6B3}"/>
              </a:ext>
            </a:extLst>
          </p:cNvPr>
          <p:cNvSpPr txBox="1"/>
          <p:nvPr/>
        </p:nvSpPr>
        <p:spPr>
          <a:xfrm>
            <a:off x="3883843" y="1932495"/>
            <a:ext cx="472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3F52B-6686-D4E2-82FB-672FFEAC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50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Arial"/>
              </a:rPr>
              <a:t>Today’s Presentation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094" y="1379241"/>
            <a:ext cx="4459009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/>
              <a:t>Department of Elementary and Secondary Education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643093" y="2678165"/>
            <a:ext cx="445901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Russell Johnston, </a:t>
            </a:r>
            <a:r>
              <a:rPr lang="en-US" sz="2000" i="1"/>
              <a:t>Deputy Commissioner</a:t>
            </a:r>
            <a:endParaRPr lang="en-US" sz="2000" b="1" i="1"/>
          </a:p>
          <a:p>
            <a:r>
              <a:rPr lang="en-US" sz="2000" b="1"/>
              <a:t>Anne Marie Stronach, </a:t>
            </a:r>
            <a:r>
              <a:rPr lang="en-US" sz="2000" i="1"/>
              <a:t>LEA Operations Support, Commissioner’s Office </a:t>
            </a:r>
          </a:p>
          <a:p>
            <a:endParaRPr lang="en-US" sz="2000" i="1"/>
          </a:p>
          <a:p>
            <a:endParaRPr lang="en-US" sz="2000" b="1" i="1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6284621" y="1379241"/>
            <a:ext cx="4775889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latin typeface="Segoe UI Semibold"/>
                <a:cs typeface="Segoe UI Semibold"/>
              </a:rPr>
              <a:t>Executive Office of Health and Human Services/Department of Public Health</a:t>
            </a:r>
            <a:endParaRPr lang="en-US" sz="200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6284621" y="2640344"/>
            <a:ext cx="4587268" cy="3799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Segoe UI"/>
                <a:cs typeface="Segoe UI"/>
              </a:rPr>
              <a:t>Jennifer Barrelle</a:t>
            </a:r>
            <a:r>
              <a:rPr lang="en-US" sz="2000" b="1" i="1">
                <a:latin typeface="Segoe UI"/>
                <a:cs typeface="Segoe UI"/>
              </a:rPr>
              <a:t>, </a:t>
            </a:r>
            <a:r>
              <a:rPr lang="en-US" sz="2000" i="1">
                <a:latin typeface="Segoe UI"/>
                <a:cs typeface="Segoe UI"/>
              </a:rPr>
              <a:t>Deputy Commissioner, DPH</a:t>
            </a:r>
          </a:p>
          <a:p>
            <a:r>
              <a:rPr lang="en-US" sz="2000" b="1">
                <a:latin typeface="Segoe UI"/>
                <a:cs typeface="Segoe UI"/>
              </a:rPr>
              <a:t>Torey McNamara</a:t>
            </a:r>
            <a:r>
              <a:rPr lang="en-US" sz="2000" b="1" i="1">
                <a:latin typeface="Segoe UI"/>
                <a:cs typeface="Segoe UI"/>
              </a:rPr>
              <a:t>, </a:t>
            </a:r>
            <a:r>
              <a:rPr lang="en-US" sz="2000" i="1">
                <a:latin typeface="Segoe UI"/>
                <a:cs typeface="Segoe UI"/>
              </a:rPr>
              <a:t>Chief of Staff, DPH</a:t>
            </a:r>
          </a:p>
          <a:p>
            <a:r>
              <a:rPr lang="en-US" sz="2000" b="1">
                <a:latin typeface="Segoe UI"/>
                <a:cs typeface="Segoe UI"/>
              </a:rPr>
              <a:t>Jeremiah Hay, </a:t>
            </a:r>
            <a:r>
              <a:rPr lang="en-US" sz="2000" i="1">
                <a:latin typeface="Segoe UI"/>
                <a:cs typeface="Segoe UI"/>
              </a:rPr>
              <a:t>Deputy Chief of Staff, EOHHS</a:t>
            </a:r>
          </a:p>
          <a:p>
            <a:r>
              <a:rPr lang="en-US" sz="2000" b="1">
                <a:latin typeface="Segoe UI"/>
                <a:cs typeface="Segoe UI"/>
              </a:rPr>
              <a:t>Jennifer Robertson</a:t>
            </a:r>
            <a:r>
              <a:rPr lang="en-US" sz="2000" i="1">
                <a:latin typeface="Segoe UI"/>
                <a:cs typeface="Segoe UI"/>
              </a:rPr>
              <a:t>, Director of Strategic Initiatives, DPH</a:t>
            </a:r>
          </a:p>
          <a:p>
            <a:r>
              <a:rPr lang="en-US" sz="2000" b="1">
                <a:latin typeface="Segoe UI"/>
                <a:cs typeface="Segoe UI"/>
              </a:rPr>
              <a:t>Karen Robitaille</a:t>
            </a:r>
            <a:r>
              <a:rPr lang="en-US" sz="2000" b="1" i="1">
                <a:latin typeface="Segoe UI"/>
                <a:cs typeface="Segoe UI"/>
              </a:rPr>
              <a:t>, </a:t>
            </a:r>
            <a:r>
              <a:rPr lang="en-US" sz="2000" i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Director, School Health Services, DPH</a:t>
            </a:r>
            <a:endParaRPr lang="en-US" sz="2000" i="1">
              <a:effectLst/>
              <a:latin typeface="+mn-lt"/>
              <a:ea typeface="Calibri" panose="020F0502020204030204" pitchFamily="34" charset="0"/>
            </a:endParaRPr>
          </a:p>
          <a:p>
            <a:endParaRPr lang="en-US" sz="2000" b="1" i="1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 dirty="0">
              <a:effectLst/>
            </a:endParaRPr>
          </a:p>
        </p:txBody>
      </p:sp>
      <p:grpSp>
        <p:nvGrpSpPr>
          <p:cNvPr id="18" name="Group 17" descr="Recap of Pooled Testing Program"/>
          <p:cNvGrpSpPr/>
          <p:nvPr/>
        </p:nvGrpSpPr>
        <p:grpSpPr>
          <a:xfrm>
            <a:off x="3061062" y="1370577"/>
            <a:ext cx="8839199" cy="2058769"/>
            <a:chOff x="3061064" y="799903"/>
            <a:chExt cx="8839199" cy="205876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799903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2049214"/>
              <a:ext cx="7981410" cy="8094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/>
                </a:rPr>
                <a:t>New General Testing FAQ Document </a:t>
              </a:r>
            </a:p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/>
                </a:rPr>
                <a:t>(Released October 3, 2022)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21" name="Group 20" descr="District Responsibiliti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061061" y="3824273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COVID Response Update</a:t>
              </a:r>
            </a:p>
          </p:txBody>
        </p:sp>
      </p:grpSp>
      <p:sp>
        <p:nvSpPr>
          <p:cNvPr id="13" name="矩形 7">
            <a:extLst>
              <a:ext uri="{FF2B5EF4-FFF2-40B4-BE49-F238E27FC236}">
                <a16:creationId xmlns:a16="http://schemas.microsoft.com/office/drawing/2014/main" id="{78100357-6D62-4EA8-9540-D45BE9FE7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1062" y="2629936"/>
            <a:ext cx="809458" cy="809458"/>
          </a:xfrm>
          <a:prstGeom prst="rect">
            <a:avLst/>
          </a:prstGeom>
          <a:solidFill>
            <a:srgbClr val="D67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latin typeface="+mj-lt"/>
                <a:cs typeface="Segoe SemiBold" panose="020B0703040204020203" pitchFamily="34" charset="0"/>
              </a:rPr>
              <a:t>02</a:t>
            </a:r>
            <a:endParaRPr lang="zh-CN" altLang="en-US" sz="3200">
              <a:latin typeface="+mj-lt"/>
              <a:cs typeface="Segoe SemiBold" panose="020B0703040204020203" pitchFamily="34" charset="0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CCFED3AA-BF2B-435B-B95C-873C1C5C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8851" y="1403103"/>
            <a:ext cx="7981410" cy="80945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sz="3200" b="1" i="0" u="none" strike="noStrike" baseline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Memorandum for Schools Conducting On-Site Clinical Testing 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5" y="2329211"/>
            <a:ext cx="8609733" cy="1325563"/>
          </a:xfrm>
        </p:spPr>
        <p:txBody>
          <a:bodyPr/>
          <a:lstStyle/>
          <a:p>
            <a:r>
              <a:rPr lang="en-US" sz="4000" b="1" i="0" u="none" strike="noStrike" baseline="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Memorandum for Schools Conducting On-Site Clinical Testing 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5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1258-5979-DC18-70F0-F9AD061A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Memorandum for Schools Conducting On-Site Clinical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2508-9013-7B7D-A057-20EFB39C2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sz="2400">
                <a:latin typeface="+mn-lt"/>
              </a:rPr>
              <a:t>On Monday, October 3, the Massachusetts Department of Public Health (DPH) released a memo to provide</a:t>
            </a:r>
            <a:r>
              <a:rPr lang="en-US" sz="2400" b="1">
                <a:latin typeface="+mn-lt"/>
              </a:rPr>
              <a:t> an update</a:t>
            </a:r>
            <a:r>
              <a:rPr lang="en-US" sz="24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i="0" u="none" strike="noStrike" baseline="0">
                <a:solidFill>
                  <a:srgbClr val="000000"/>
                </a:solidFill>
                <a:latin typeface="+mn-lt"/>
              </a:rPr>
              <a:t>on the process and requirements for schools and districts conducting certain on-site clinical testing this year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>
                <a:latin typeface="+mn-lt"/>
              </a:rPr>
              <a:t>The Centers for Medicare &amp; Medicaid Services Clinical Laboratory Improvement Amendments (CLIA) regulations require that </a:t>
            </a:r>
            <a:r>
              <a:rPr lang="en-US" sz="2400" b="1">
                <a:latin typeface="+mn-lt"/>
              </a:rPr>
              <a:t>any district or school administering CLIA-waived tests, including but not limited to certain glucose, ketone, and COVID-19 tests, must apply for a CLIA Certificate of Waiver</a:t>
            </a:r>
            <a:r>
              <a:rPr lang="en-US" sz="2400">
                <a:latin typeface="+mn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619A6-F084-756B-72FB-1520B866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73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29E8-589E-C776-F377-950872C0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CLIA 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946D-2DAB-F619-7886-F86E2DDD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Districts and schools that were participating in the statewide COVID-19 testing program </a:t>
            </a:r>
            <a:r>
              <a:rPr lang="en-US" sz="2400" b="1"/>
              <a:t>and did not have their own CLIA Certificate of Waiver </a:t>
            </a:r>
            <a:r>
              <a:rPr lang="en-US" sz="2400"/>
              <a:t>had been doing so under a </a:t>
            </a:r>
            <a:r>
              <a:rPr lang="en-US" sz="2400" b="1"/>
              <a:t>statewide Certificate of Waiver</a:t>
            </a:r>
            <a:r>
              <a:rPr lang="en-US" sz="2400"/>
              <a:t>. </a:t>
            </a:r>
          </a:p>
          <a:p>
            <a:r>
              <a:rPr lang="en-US" sz="2400"/>
              <a:t>For districts and schools that would like to conduct COVID-19, glucose and ketone CLIA-waived testing, DPH has obtained a statewide waiver through the 2022-2023 school year. </a:t>
            </a:r>
          </a:p>
          <a:p>
            <a:pPr lvl="1"/>
            <a:r>
              <a:rPr lang="en-US" sz="2000"/>
              <a:t>In order to be added to this waiver, schools and districts must complete this </a:t>
            </a:r>
            <a:r>
              <a:rPr lang="en-US" sz="2000">
                <a:hlinkClick r:id="rId2"/>
              </a:rPr>
              <a:t>online form</a:t>
            </a:r>
            <a:r>
              <a:rPr lang="en-US" sz="2000"/>
              <a:t>. </a:t>
            </a:r>
          </a:p>
          <a:p>
            <a:pPr lvl="1"/>
            <a:r>
              <a:rPr lang="en-US" sz="2000" b="1"/>
              <a:t>Districts and schools that have already obtained or applied for their own CLIA waiver do not need to fill out the form or be added to the statewide waiver.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E5818-13D8-2484-2714-FB8EFE61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22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943D-4FDA-F388-D9D0-ECA7CF9C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2023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E481-625B-A759-2A17-5B9F2EF5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districts or schools administering or planning to administer CLIA-waived tests in and beyond fall 2023 </a:t>
            </a:r>
            <a:r>
              <a:rPr lang="en-US" u="sng"/>
              <a:t>must </a:t>
            </a:r>
            <a:r>
              <a:rPr lang="en-US"/>
              <a:t>still apply for their own CLIA waiver by March 31, 2023 to ensure transition to their own waiver for the 2023-2024 school year.</a:t>
            </a:r>
            <a:endParaRPr lang="en-US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Applications should be submitted through the </a:t>
            </a:r>
            <a:r>
              <a:rPr lang="en-US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2"/>
              </a:rPr>
              <a:t>Department of Public Health (DPH) Clinical Laboratory Program 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by e-mailing the completed </a:t>
            </a:r>
            <a:r>
              <a:rPr lang="en-US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3"/>
              </a:rPr>
              <a:t>CMS-116 CLIA application 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4"/>
              </a:rPr>
              <a:t>CLIALab@mass.gov</a:t>
            </a:r>
            <a:r>
              <a:rPr lang="en-US">
                <a:solidFill>
                  <a:srgbClr val="0462C1"/>
                </a:solidFill>
                <a:latin typeface="Calibri" panose="020F0502020204030204" pitchFamily="34" charset="0"/>
              </a:rPr>
              <a:t>.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916F8-AC1C-B09B-A006-E27E446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08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26AB-D52D-7B08-7B3A-D16AF28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66DAE-9EA7-A39C-7C0D-8A2B6E92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8C6B-C819-FA04-5AB5-4E5133A8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/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Frequently Asked Questions – General Testing Questions for Schools, Districts and School Nurses, June 9, 2022, updated October 3, 2022 </a:t>
            </a:r>
            <a:r>
              <a:rPr lang="en-US" sz="2800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2"/>
              </a:rPr>
              <a:t>https://www.doe.mass.edu/covid19/testing/faq.docx </a:t>
            </a:r>
            <a:endParaRPr lang="en-US" sz="2800" b="0" i="0" u="none" strike="noStrike" baseline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marL="182880"/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CLIA Application - </a:t>
            </a:r>
            <a:r>
              <a:rPr lang="en-US" sz="2800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3"/>
              </a:rPr>
              <a:t>CMS-116 CLIA application </a:t>
            </a:r>
            <a:endParaRPr lang="en-US" sz="2800" b="0" i="0" u="none" strike="noStrike" baseline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marL="182880"/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CMS CLIA Application </a:t>
            </a:r>
            <a:r>
              <a:rPr lang="en-US" sz="2800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4"/>
              </a:rPr>
              <a:t>Quick Start Guide </a:t>
            </a:r>
            <a:endParaRPr lang="en-US" sz="2800" b="0" i="0" u="none" strike="noStrike" baseline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marL="182880"/>
            <a:r>
              <a:rPr lang="en-US" sz="2800" b="0" i="0" u="none" strike="noStrike" baseline="0">
                <a:solidFill>
                  <a:srgbClr val="0462C1"/>
                </a:solidFill>
                <a:latin typeface="Calibri" panose="020F0502020204030204" pitchFamily="34" charset="0"/>
                <a:hlinkClick r:id="rId5"/>
              </a:rPr>
              <a:t>FAQ </a:t>
            </a:r>
            <a:r>
              <a:rPr lang="en-US" sz="2800" b="0" i="0" u="none" strike="noStrike" baseline="0">
                <a:solidFill>
                  <a:srgbClr val="0462C1"/>
                </a:solidFill>
                <a:latin typeface="Calibri" panose="020F0502020204030204" pitchFamily="34" charset="0"/>
              </a:rPr>
              <a:t>on the CLIA Certificate of Waiver Process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9" name="Picture 8" descr="picture of masks">
            <a:extLst>
              <a:ext uri="{FF2B5EF4-FFF2-40B4-BE49-F238E27FC236}">
                <a16:creationId xmlns:a16="http://schemas.microsoft.com/office/drawing/2014/main" id="{CA2017AB-5838-A78A-6D16-8F35F7D5D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10514" y="3655923"/>
            <a:ext cx="3443286" cy="22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New General Testing FAQ Document (Released October 3, 2022)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DESE-231-76571</_dlc_DocId>
    <_dlc_DocIdUrl xmlns="733efe1c-5bbe-4968-87dc-d400e65c879f">
      <Url>https://sharepoint.doemass.org/ese/webteam/cps/_layouts/DocIdRedir.aspx?ID=DESE-231-76571</Url>
      <Description>DESE-231-76571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878065-3602-4035-A1B5-FCF62F090F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90237B6-0C05-463C-9E8B-BA5823F40B9A}">
  <ds:schemaRefs>
    <ds:schemaRef ds:uri="0a4e05da-b9bc-4326-ad73-01ef31b95567"/>
    <ds:schemaRef ds:uri="733efe1c-5bbe-4968-87dc-d400e65c87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7E2849-135A-4223-95D9-54FD982AFE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825025-BDDA-40A6-97D8-0999E78A45AB}">
  <ds:schemaRefs>
    <ds:schemaRef ds:uri="0a4e05da-b9bc-4326-ad73-01ef31b95567"/>
    <ds:schemaRef ds:uri="733efe1c-5bbe-4968-87dc-d400e65c8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696</Words>
  <Application>Microsoft Office PowerPoint</Application>
  <PresentationFormat>Widescreen</PresentationFormat>
  <Paragraphs>77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think-cell Slide</vt:lpstr>
      <vt:lpstr>    CLIA and COVID Updates  Thursday, October 6, 2022     </vt:lpstr>
      <vt:lpstr>Today’s Presentation</vt:lpstr>
      <vt:lpstr>CONTENTS</vt:lpstr>
      <vt:lpstr>Memorandum for Schools Conducting On-Site Clinical Testing </vt:lpstr>
      <vt:lpstr>Memorandum for Schools Conducting On-Site Clinical Testing</vt:lpstr>
      <vt:lpstr>CLIA Waivers</vt:lpstr>
      <vt:lpstr>Fall 2023 and Beyond</vt:lpstr>
      <vt:lpstr>Resources</vt:lpstr>
      <vt:lpstr>New General Testing FAQ Document (Released October 3, 2022)</vt:lpstr>
      <vt:lpstr>New Testing FAQ Document</vt:lpstr>
      <vt:lpstr>   COVID Response Update    </vt:lpstr>
      <vt:lpstr>Vaccine Resources</vt:lpstr>
      <vt:lpstr>Rapid Response Help Center</vt:lpstr>
      <vt:lpstr>Additional Topics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CLIA and COVID-19 Update Webinar Slides, October 6, 2022</dc:title>
  <dc:creator>DESE</dc:creator>
  <cp:lastModifiedBy>Zou, Dong (EOE)</cp:lastModifiedBy>
  <cp:revision>3</cp:revision>
  <dcterms:created xsi:type="dcterms:W3CDTF">2020-08-17T18:45:14Z</dcterms:created>
  <dcterms:modified xsi:type="dcterms:W3CDTF">2022-10-06T19:27:18Z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6 2022</vt:lpwstr>
  </property>
</Properties>
</file>