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9"/>
  </p:notesMasterIdLst>
  <p:handoutMasterIdLst>
    <p:handoutMasterId r:id="rId10"/>
  </p:handoutMasterIdLst>
  <p:sldIdLst>
    <p:sldId id="613" r:id="rId6"/>
    <p:sldId id="304" r:id="rId7"/>
    <p:sldId id="317" r:id="rId8"/>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613"/>
            <p14:sldId id="304"/>
            <p14:sldId id="317"/>
          </p14:sldIdLst>
        </p14:section>
        <p14:section name="Overview of Our Way Forward" id="{915DA223-5D82-4D71-ABC3-0EFCDCC087F2}">
          <p14:sldIdLst/>
        </p14:section>
        <p14:section name="MA Educators and Teachers by Race/Ethnicity" id="{72CCFE11-24D6-4CD4-B10D-EBB217A8F043}">
          <p14:sldIdLst/>
        </p14:section>
        <p14:section name="MA Educator Preparation Program Demographics" id="{87C14D3A-068C-412D-A757-6DEA512440CA}">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sai, Chintan (DESE)" initials="DC(" lastIdx="4" clrIdx="0">
    <p:extLst>
      <p:ext uri="{19B8F6BF-5375-455C-9EA6-DF929625EA0E}">
        <p15:presenceInfo xmlns:p15="http://schemas.microsoft.com/office/powerpoint/2012/main" userId="Desai, Chintan (DE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4472C4"/>
    <a:srgbClr val="B0B0B0"/>
    <a:srgbClr val="197EC6"/>
    <a:srgbClr val="000000"/>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5" autoAdjust="0"/>
    <p:restoredTop sz="78360" autoAdjust="0"/>
  </p:normalViewPr>
  <p:slideViewPr>
    <p:cSldViewPr snapToGrid="0">
      <p:cViewPr varScale="1">
        <p:scale>
          <a:sx n="90" d="100"/>
          <a:sy n="90" d="100"/>
        </p:scale>
        <p:origin x="1392" y="90"/>
      </p:cViewPr>
      <p:guideLst>
        <p:guide orient="horz" pos="2160"/>
        <p:guide pos="3840"/>
      </p:guideLst>
    </p:cSldViewPr>
  </p:slideViewPr>
  <p:outlineViewPr>
    <p:cViewPr>
      <p:scale>
        <a:sx n="33" d="100"/>
        <a:sy n="33" d="100"/>
      </p:scale>
      <p:origin x="0" y="-823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2684"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notesMaster" Target="notesMasters/notesMaster1.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ESE-FPS-MAL-001.doe.mass.edu\SHARED\Educational%20Options\Educational%20Options\2019%20LEE%20Fellow%20Folder_CDesai\Educator%20Diversification\3.19.19%20Conference\3.19.19%20Conference%20DAta.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ESE-FPS-MAL-001.doe.mass.edu\SHARED\Educational%20Options\Educational%20Options\2019%20LEE%20Fellow%20Folder_CDesai\Educator%20Diversification\3.19.19%20Conference\3.19.19%20Conference%20DAt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en-US" sz="2800" b="1" i="0" u="none" strike="noStrike" kern="1200" spc="0" baseline="0">
                <a:solidFill>
                  <a:sysClr val="windowText" lastClr="000000">
                    <a:lumMod val="65000"/>
                    <a:lumOff val="35000"/>
                  </a:sysClr>
                </a:solidFill>
                <a:latin typeface="+mn-lt"/>
                <a:ea typeface="+mn-ea"/>
                <a:cs typeface="+mn-cs"/>
              </a:defRPr>
            </a:pPr>
            <a:r>
              <a:rPr lang="en-US" sz="2800" b="1" i="0" u="none" strike="noStrike" kern="1200" spc="0" baseline="0" dirty="0">
                <a:solidFill>
                  <a:srgbClr val="197EC6"/>
                </a:solidFill>
                <a:latin typeface="Segoe UI" panose="020B0502040204020203" pitchFamily="34" charset="0"/>
                <a:ea typeface="+mn-ea"/>
                <a:cs typeface="Segoe UI" panose="020B0502040204020203" pitchFamily="34" charset="0"/>
              </a:rPr>
              <a:t>2018-2019</a:t>
            </a:r>
          </a:p>
        </c:rich>
      </c:tx>
      <c:layout>
        <c:manualLayout>
          <c:xMode val="edge"/>
          <c:yMode val="edge"/>
          <c:x val="0.44093463224326646"/>
          <c:y val="5.9322033898305086E-2"/>
        </c:manualLayout>
      </c:layout>
      <c:overlay val="0"/>
      <c:spPr>
        <a:noFill/>
        <a:ln>
          <a:noFill/>
        </a:ln>
        <a:effectLst/>
      </c:spPr>
      <c:txPr>
        <a:bodyPr rot="0" spcFirstLastPara="1" vertOverflow="ellipsis" vert="horz" wrap="square" anchor="ctr" anchorCtr="1"/>
        <a:lstStyle/>
        <a:p>
          <a:pPr algn="ctr" rtl="0">
            <a:defRPr lang="en-US" sz="2800" b="1"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manualLayout>
          <c:layoutTarget val="inner"/>
          <c:xMode val="edge"/>
          <c:yMode val="edge"/>
          <c:x val="0.17504629450015996"/>
          <c:y val="0.16062529932743855"/>
          <c:w val="0.79388975322841848"/>
          <c:h val="0.64313341625052156"/>
        </c:manualLayout>
      </c:layout>
      <c:barChart>
        <c:barDir val="bar"/>
        <c:grouping val="percentStacked"/>
        <c:varyColors val="0"/>
        <c:ser>
          <c:idx val="0"/>
          <c:order val="0"/>
          <c:tx>
            <c:strRef>
              <c:f>Sheet1!$B$10</c:f>
              <c:strCache>
                <c:ptCount val="1"/>
                <c:pt idx="0">
                  <c:v>African American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Sheet1!$A$11:$A$12</c:f>
              <c:strCache>
                <c:ptCount val="2"/>
                <c:pt idx="0">
                  <c:v>MA Public School Teachers</c:v>
                </c:pt>
                <c:pt idx="1">
                  <c:v>MA Public School Educators</c:v>
                </c:pt>
              </c:strCache>
            </c:strRef>
          </c:cat>
          <c:val>
            <c:numRef>
              <c:f>Sheet1!$B$11:$B$12</c:f>
              <c:numCache>
                <c:formatCode>0%</c:formatCode>
                <c:ptCount val="2"/>
                <c:pt idx="0">
                  <c:v>2.9000000000000001E-2</c:v>
                </c:pt>
                <c:pt idx="1">
                  <c:v>0.04</c:v>
                </c:pt>
              </c:numCache>
            </c:numRef>
          </c:val>
          <c:extLst>
            <c:ext xmlns:c16="http://schemas.microsoft.com/office/drawing/2014/chart" uri="{C3380CC4-5D6E-409C-BE32-E72D297353CC}">
              <c16:uniqueId val="{00000000-0AA2-442A-B762-72B1B6C838EC}"/>
            </c:ext>
          </c:extLst>
        </c:ser>
        <c:ser>
          <c:idx val="1"/>
          <c:order val="1"/>
          <c:tx>
            <c:strRef>
              <c:f>Sheet1!$C$10</c:f>
              <c:strCache>
                <c:ptCount val="1"/>
                <c:pt idx="0">
                  <c:v>Asian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Sheet1!$A$11:$A$12</c:f>
              <c:strCache>
                <c:ptCount val="2"/>
                <c:pt idx="0">
                  <c:v>MA Public School Teachers</c:v>
                </c:pt>
                <c:pt idx="1">
                  <c:v>MA Public School Educators</c:v>
                </c:pt>
              </c:strCache>
            </c:strRef>
          </c:cat>
          <c:val>
            <c:numRef>
              <c:f>Sheet1!$C$11:$C$12</c:f>
              <c:numCache>
                <c:formatCode>0%</c:formatCode>
                <c:ptCount val="2"/>
                <c:pt idx="0">
                  <c:v>1.4999999999999999E-2</c:v>
                </c:pt>
                <c:pt idx="1">
                  <c:v>1.4999999999999999E-2</c:v>
                </c:pt>
              </c:numCache>
            </c:numRef>
          </c:val>
          <c:extLst>
            <c:ext xmlns:c16="http://schemas.microsoft.com/office/drawing/2014/chart" uri="{C3380CC4-5D6E-409C-BE32-E72D297353CC}">
              <c16:uniqueId val="{00000001-0AA2-442A-B762-72B1B6C838EC}"/>
            </c:ext>
          </c:extLst>
        </c:ser>
        <c:ser>
          <c:idx val="2"/>
          <c:order val="2"/>
          <c:tx>
            <c:strRef>
              <c:f>Sheet1!$D$10</c:f>
              <c:strCache>
                <c:ptCount val="1"/>
                <c:pt idx="0">
                  <c:v>Hispanic</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D6A84C82-2CCF-436D-90E8-B7ADCB01E745}" type="VALUE">
                      <a:rPr lang="en-US" sz="900">
                        <a:solidFill>
                          <a:schemeClr val="bg1"/>
                        </a:solidFill>
                      </a:rPr>
                      <a:pPr>
                        <a:defRPr>
                          <a:solidFill>
                            <a:schemeClr val="bg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AA2-442A-B762-72B1B6C838EC}"/>
                </c:ext>
              </c:extLst>
            </c:dLbl>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0AA2-442A-B762-72B1B6C838E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Sheet1!$A$11:$A$12</c:f>
              <c:strCache>
                <c:ptCount val="2"/>
                <c:pt idx="0">
                  <c:v>MA Public School Teachers</c:v>
                </c:pt>
                <c:pt idx="1">
                  <c:v>MA Public School Educators</c:v>
                </c:pt>
              </c:strCache>
            </c:strRef>
          </c:cat>
          <c:val>
            <c:numRef>
              <c:f>Sheet1!$D$11:$D$12</c:f>
              <c:numCache>
                <c:formatCode>0%</c:formatCode>
                <c:ptCount val="2"/>
                <c:pt idx="0">
                  <c:v>0.03</c:v>
                </c:pt>
                <c:pt idx="1">
                  <c:v>4.2999999999999997E-2</c:v>
                </c:pt>
              </c:numCache>
            </c:numRef>
          </c:val>
          <c:extLst>
            <c:ext xmlns:c16="http://schemas.microsoft.com/office/drawing/2014/chart" uri="{C3380CC4-5D6E-409C-BE32-E72D297353CC}">
              <c16:uniqueId val="{00000004-0AA2-442A-B762-72B1B6C838EC}"/>
            </c:ext>
          </c:extLst>
        </c:ser>
        <c:ser>
          <c:idx val="3"/>
          <c:order val="3"/>
          <c:tx>
            <c:strRef>
              <c:f>Sheet1!$E$10</c:f>
              <c:strCache>
                <c:ptCount val="1"/>
                <c:pt idx="0">
                  <c:v>Native American</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Sheet1!$A$11:$A$12</c:f>
              <c:strCache>
                <c:ptCount val="2"/>
                <c:pt idx="0">
                  <c:v>MA Public School Teachers</c:v>
                </c:pt>
                <c:pt idx="1">
                  <c:v>MA Public School Educators</c:v>
                </c:pt>
              </c:strCache>
            </c:strRef>
          </c:cat>
          <c:val>
            <c:numRef>
              <c:f>Sheet1!$E$11:$E$12</c:f>
              <c:numCache>
                <c:formatCode>0%</c:formatCode>
                <c:ptCount val="2"/>
                <c:pt idx="0">
                  <c:v>1E-3</c:v>
                </c:pt>
                <c:pt idx="1">
                  <c:v>1E-3</c:v>
                </c:pt>
              </c:numCache>
            </c:numRef>
          </c:val>
          <c:extLst>
            <c:ext xmlns:c16="http://schemas.microsoft.com/office/drawing/2014/chart" uri="{C3380CC4-5D6E-409C-BE32-E72D297353CC}">
              <c16:uniqueId val="{00000005-0AA2-442A-B762-72B1B6C838EC}"/>
            </c:ext>
          </c:extLst>
        </c:ser>
        <c:ser>
          <c:idx val="4"/>
          <c:order val="4"/>
          <c:tx>
            <c:strRef>
              <c:f>Sheet1!$F$10</c:f>
              <c:strCache>
                <c:ptCount val="1"/>
                <c:pt idx="0">
                  <c:v>Native Hawaiian, Pacific Islander</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Sheet1!$A$11:$A$12</c:f>
              <c:strCache>
                <c:ptCount val="2"/>
                <c:pt idx="0">
                  <c:v>MA Public School Teachers</c:v>
                </c:pt>
                <c:pt idx="1">
                  <c:v>MA Public School Educators</c:v>
                </c:pt>
              </c:strCache>
            </c:strRef>
          </c:cat>
          <c:val>
            <c:numRef>
              <c:f>Sheet1!$F$11:$F$12</c:f>
              <c:numCache>
                <c:formatCode>0%</c:formatCode>
                <c:ptCount val="2"/>
                <c:pt idx="0">
                  <c:v>0</c:v>
                </c:pt>
                <c:pt idx="1">
                  <c:v>1E-3</c:v>
                </c:pt>
              </c:numCache>
            </c:numRef>
          </c:val>
          <c:extLst>
            <c:ext xmlns:c16="http://schemas.microsoft.com/office/drawing/2014/chart" uri="{C3380CC4-5D6E-409C-BE32-E72D297353CC}">
              <c16:uniqueId val="{00000006-0AA2-442A-B762-72B1B6C838EC}"/>
            </c:ext>
          </c:extLst>
        </c:ser>
        <c:ser>
          <c:idx val="5"/>
          <c:order val="5"/>
          <c:tx>
            <c:strRef>
              <c:f>Sheet1!$G$10</c:f>
              <c:strCache>
                <c:ptCount val="1"/>
                <c:pt idx="0">
                  <c:v>Multi-Race, Non-Hispanic</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Sheet1!$A$11:$A$12</c:f>
              <c:strCache>
                <c:ptCount val="2"/>
                <c:pt idx="0">
                  <c:v>MA Public School Teachers</c:v>
                </c:pt>
                <c:pt idx="1">
                  <c:v>MA Public School Educators</c:v>
                </c:pt>
              </c:strCache>
            </c:strRef>
          </c:cat>
          <c:val>
            <c:numRef>
              <c:f>Sheet1!$G$11:$G$12</c:f>
              <c:numCache>
                <c:formatCode>0%</c:formatCode>
                <c:ptCount val="2"/>
                <c:pt idx="0">
                  <c:v>6.0000000000000001E-3</c:v>
                </c:pt>
                <c:pt idx="1">
                  <c:v>6.0000000000000001E-3</c:v>
                </c:pt>
              </c:numCache>
            </c:numRef>
          </c:val>
          <c:extLst>
            <c:ext xmlns:c16="http://schemas.microsoft.com/office/drawing/2014/chart" uri="{C3380CC4-5D6E-409C-BE32-E72D297353CC}">
              <c16:uniqueId val="{00000007-0AA2-442A-B762-72B1B6C838EC}"/>
            </c:ext>
          </c:extLst>
        </c:ser>
        <c:ser>
          <c:idx val="6"/>
          <c:order val="6"/>
          <c:tx>
            <c:strRef>
              <c:f>Sheet1!$H$10</c:f>
              <c:strCache>
                <c:ptCount val="1"/>
                <c:pt idx="0">
                  <c:v>White</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Sheet1!$A$11:$A$12</c:f>
              <c:strCache>
                <c:ptCount val="2"/>
                <c:pt idx="0">
                  <c:v>MA Public School Teachers</c:v>
                </c:pt>
                <c:pt idx="1">
                  <c:v>MA Public School Educators</c:v>
                </c:pt>
              </c:strCache>
            </c:strRef>
          </c:cat>
          <c:val>
            <c:numRef>
              <c:f>Sheet1!$H$11:$H$12</c:f>
              <c:numCache>
                <c:formatCode>0%</c:formatCode>
                <c:ptCount val="2"/>
                <c:pt idx="0">
                  <c:v>0.91800000000000004</c:v>
                </c:pt>
                <c:pt idx="1">
                  <c:v>0.89500000000000002</c:v>
                </c:pt>
              </c:numCache>
            </c:numRef>
          </c:val>
          <c:extLst>
            <c:ext xmlns:c16="http://schemas.microsoft.com/office/drawing/2014/chart" uri="{C3380CC4-5D6E-409C-BE32-E72D297353CC}">
              <c16:uniqueId val="{00000008-0AA2-442A-B762-72B1B6C838EC}"/>
            </c:ext>
          </c:extLst>
        </c:ser>
        <c:dLbls>
          <c:showLegendKey val="0"/>
          <c:showVal val="0"/>
          <c:showCatName val="0"/>
          <c:showSerName val="0"/>
          <c:showPercent val="0"/>
          <c:showBubbleSize val="0"/>
        </c:dLbls>
        <c:gapWidth val="150"/>
        <c:overlap val="100"/>
        <c:axId val="540910376"/>
        <c:axId val="540910704"/>
      </c:barChart>
      <c:catAx>
        <c:axId val="54091037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70C0"/>
                </a:solidFill>
                <a:latin typeface="+mn-lt"/>
                <a:ea typeface="+mn-ea"/>
                <a:cs typeface="+mn-cs"/>
              </a:defRPr>
            </a:pPr>
            <a:endParaRPr lang="en-US"/>
          </a:p>
        </c:txPr>
        <c:crossAx val="540910704"/>
        <c:crosses val="autoZero"/>
        <c:auto val="0"/>
        <c:lblAlgn val="ctr"/>
        <c:lblOffset val="100"/>
        <c:noMultiLvlLbl val="0"/>
      </c:catAx>
      <c:valAx>
        <c:axId val="540910704"/>
        <c:scaling>
          <c:orientation val="minMax"/>
        </c:scaling>
        <c:delete val="0"/>
        <c:axPos val="b"/>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70C0"/>
                </a:solidFill>
                <a:latin typeface="+mn-lt"/>
                <a:ea typeface="+mn-ea"/>
                <a:cs typeface="+mn-cs"/>
              </a:defRPr>
            </a:pPr>
            <a:endParaRPr lang="en-US"/>
          </a:p>
        </c:txPr>
        <c:crossAx val="540910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0070C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en-US" sz="2800" b="1" dirty="0"/>
              <a:t>2017-2018 </a:t>
            </a:r>
          </a:p>
        </c:rich>
      </c:tx>
      <c:layout>
        <c:manualLayout>
          <c:xMode val="edge"/>
          <c:yMode val="edge"/>
          <c:x val="0.40509316178071664"/>
          <c:y val="3.5797992211822637E-2"/>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F72D-4840-BEEF-C8E193E33465}"/>
              </c:ext>
            </c:extLst>
          </c:dPt>
          <c:dLbls>
            <c:dLbl>
              <c:idx val="0"/>
              <c:layout>
                <c:manualLayout>
                  <c:x val="-0.35041322314049594"/>
                  <c:y val="-1.3236910864656166E-16"/>
                </c:manualLayout>
              </c:layout>
              <c:tx>
                <c:rich>
                  <a:bodyPr/>
                  <a:lstStyle/>
                  <a:p>
                    <a:fld id="{5AD4A860-82AD-4BD6-8AF8-CFD6A263CC4F}"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72D-4840-BEEF-C8E193E33465}"/>
                </c:ext>
              </c:extLst>
            </c:dLbl>
            <c:dLbl>
              <c:idx val="1"/>
              <c:layout>
                <c:manualLayout>
                  <c:x val="-7.4931129476584021E-2"/>
                  <c:y val="0"/>
                </c:manualLayout>
              </c:layout>
              <c:tx>
                <c:rich>
                  <a:bodyPr/>
                  <a:lstStyle/>
                  <a:p>
                    <a:fld id="{37B7CE12-0074-4E3A-B0DE-82A592513722}"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72D-4840-BEEF-C8E193E3346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[2]Sheet1!$A$14:$A$15</c:f>
              <c:strCache>
                <c:ptCount val="2"/>
                <c:pt idx="0">
                  <c:v>White</c:v>
                </c:pt>
                <c:pt idx="1">
                  <c:v>Person of Color</c:v>
                </c:pt>
              </c:strCache>
            </c:strRef>
          </c:cat>
          <c:val>
            <c:numRef>
              <c:f>[2]Sheet1!$B$14:$B$15</c:f>
              <c:numCache>
                <c:formatCode>General</c:formatCode>
                <c:ptCount val="2"/>
                <c:pt idx="0">
                  <c:v>0.86</c:v>
                </c:pt>
                <c:pt idx="1">
                  <c:v>0.14000000000000001</c:v>
                </c:pt>
              </c:numCache>
            </c:numRef>
          </c:val>
          <c:extLst>
            <c:ext xmlns:c16="http://schemas.microsoft.com/office/drawing/2014/chart" uri="{C3380CC4-5D6E-409C-BE32-E72D297353CC}">
              <c16:uniqueId val="{00000003-F72D-4840-BEEF-C8E193E33465}"/>
            </c:ext>
          </c:extLst>
        </c:ser>
        <c:dLbls>
          <c:showLegendKey val="0"/>
          <c:showVal val="0"/>
          <c:showCatName val="0"/>
          <c:showSerName val="0"/>
          <c:showPercent val="0"/>
          <c:showBubbleSize val="0"/>
        </c:dLbls>
        <c:gapWidth val="219"/>
        <c:axId val="470950192"/>
        <c:axId val="470953144"/>
      </c:barChart>
      <c:catAx>
        <c:axId val="470950192"/>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70953144"/>
        <c:crosses val="autoZero"/>
        <c:auto val="1"/>
        <c:lblAlgn val="ctr"/>
        <c:lblOffset val="100"/>
        <c:noMultiLvlLbl val="0"/>
      </c:catAx>
      <c:valAx>
        <c:axId val="470953144"/>
        <c:scaling>
          <c:orientation val="minMax"/>
        </c:scaling>
        <c:delete val="0"/>
        <c:axPos val="b"/>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70950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2020/10/26</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2020/10/26</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7" name="Footer Placeholder 6">
            <a:extLst>
              <a:ext uri="{FF2B5EF4-FFF2-40B4-BE49-F238E27FC236}">
                <a16:creationId xmlns:a16="http://schemas.microsoft.com/office/drawing/2014/main" id="{77112839-540D-412C-9E07-31357F15D0E1}"/>
              </a:ext>
            </a:extLst>
          </p:cNvPr>
          <p:cNvSpPr>
            <a:spLocks noGrp="1"/>
          </p:cNvSpPr>
          <p:nvPr>
            <p:ph type="ftr" sz="quarter" idx="4"/>
          </p:nvPr>
        </p:nvSpPr>
        <p:spPr/>
        <p:txBody>
          <a:bodyPr/>
          <a:lstStyle/>
          <a:p>
            <a:pPr>
              <a:defRPr/>
            </a:pPr>
            <a:endParaRPr lang="en-US"/>
          </a:p>
        </p:txBody>
      </p:sp>
      <p:sp>
        <p:nvSpPr>
          <p:cNvPr id="8" name="Header Placeholder 7">
            <a:extLst>
              <a:ext uri="{FF2B5EF4-FFF2-40B4-BE49-F238E27FC236}">
                <a16:creationId xmlns:a16="http://schemas.microsoft.com/office/drawing/2014/main" id="{02C6372F-8F62-4497-9058-32659618309C}"/>
              </a:ext>
            </a:extLst>
          </p:cNvPr>
          <p:cNvSpPr>
            <a:spLocks noGrp="1"/>
          </p:cNvSpPr>
          <p:nvPr>
            <p:ph type="hdr" sz="quarter"/>
          </p:nvPr>
        </p:nvSpPr>
        <p:spPr/>
        <p:txBody>
          <a:bodyPr/>
          <a:lstStyle/>
          <a:p>
            <a:pPr>
              <a:defRPr/>
            </a:pPr>
            <a:endParaRPr lang="en-US"/>
          </a:p>
        </p:txBody>
      </p:sp>
      <p:sp>
        <p:nvSpPr>
          <p:cNvPr id="9" name="Date Placeholder 8">
            <a:extLst>
              <a:ext uri="{FF2B5EF4-FFF2-40B4-BE49-F238E27FC236}">
                <a16:creationId xmlns:a16="http://schemas.microsoft.com/office/drawing/2014/main" id="{E36F797B-F169-4FB7-9C29-F5DFC7FE7F5A}"/>
              </a:ext>
            </a:extLst>
          </p:cNvPr>
          <p:cNvSpPr>
            <a:spLocks noGrp="1"/>
          </p:cNvSpPr>
          <p:nvPr>
            <p:ph type="dt" idx="1"/>
          </p:nvPr>
        </p:nvSpPr>
        <p:spPr/>
        <p:txBody>
          <a:bodyPr/>
          <a:lstStyle/>
          <a:p>
            <a:pPr>
              <a:defRPr/>
            </a:pPr>
            <a:endParaRPr lang="en-US"/>
          </a:p>
        </p:txBody>
      </p:sp>
    </p:spTree>
    <p:extLst>
      <p:ext uri="{BB962C8B-B14F-4D97-AF65-F5344CB8AC3E}">
        <p14:creationId xmlns:p14="http://schemas.microsoft.com/office/powerpoint/2010/main" val="1420719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Shay</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3535607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36078535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rge Text Box">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79120" y="1219200"/>
            <a:ext cx="11033760" cy="50932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3"/>
          <p:cNvSpPr>
            <a:spLocks noGrp="1" noChangeArrowheads="1"/>
          </p:cNvSpPr>
          <p:nvPr>
            <p:ph type="title"/>
          </p:nvPr>
        </p:nvSpPr>
        <p:spPr bwMode="auto">
          <a:xfrm>
            <a:off x="416957" y="228600"/>
            <a:ext cx="11358088"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en-US"/>
              <a:t>Click to edit Master title style</a:t>
            </a:r>
          </a:p>
        </p:txBody>
      </p:sp>
      <p:sp>
        <p:nvSpPr>
          <p:cNvPr id="15" name="Text Placeholder 14"/>
          <p:cNvSpPr>
            <a:spLocks noGrp="1"/>
          </p:cNvSpPr>
          <p:nvPr>
            <p:ph type="body" sz="quarter" idx="11"/>
          </p:nvPr>
        </p:nvSpPr>
        <p:spPr>
          <a:xfrm>
            <a:off x="416957" y="6432514"/>
            <a:ext cx="9245600" cy="304800"/>
          </a:xfrm>
        </p:spPr>
        <p:txBody>
          <a:bodyPr lIns="0" tIns="0" rIns="0" bIns="0" anchor="b" anchorCtr="0"/>
          <a:lstStyle>
            <a:lvl1pPr marL="0" indent="0">
              <a:buNone/>
              <a:defRPr lang="en-US" sz="1100" b="0" smtClean="0">
                <a:effectLst/>
              </a:defRPr>
            </a:lvl1pPr>
          </a:lstStyle>
          <a:p>
            <a:endParaRPr lang="en-US" sz="1100" b="1">
              <a:solidFill>
                <a:srgbClr val="00A4C7"/>
              </a:solidFill>
              <a:effectLst/>
              <a:latin typeface="Segoe UI" panose="020B0502040204020203"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07962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10/26/2020</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 id="2147483666" r:id="rId12"/>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43EBE4-3C98-466C-8F89-3553DC4F81DC}"/>
              </a:ext>
            </a:extLst>
          </p:cNvPr>
          <p:cNvSpPr>
            <a:spLocks noGrp="1"/>
          </p:cNvSpPr>
          <p:nvPr>
            <p:ph type="title"/>
          </p:nvPr>
        </p:nvSpPr>
        <p:spPr/>
        <p:txBody>
          <a:bodyPr/>
          <a:lstStyle/>
          <a:p>
            <a:pPr algn="ctr"/>
            <a:r>
              <a:rPr lang="en-US" dirty="0"/>
              <a:t>Commissioner Riley’s Report: Our Way Forward</a:t>
            </a:r>
          </a:p>
        </p:txBody>
      </p:sp>
      <p:sp>
        <p:nvSpPr>
          <p:cNvPr id="4" name="Text Placeholder 3">
            <a:extLst>
              <a:ext uri="{FF2B5EF4-FFF2-40B4-BE49-F238E27FC236}">
                <a16:creationId xmlns:a16="http://schemas.microsoft.com/office/drawing/2014/main" id="{A5E523A4-B26D-4FA5-ABFC-D23BC5FA84B4}"/>
              </a:ext>
            </a:extLst>
          </p:cNvPr>
          <p:cNvSpPr>
            <a:spLocks noGrp="1"/>
          </p:cNvSpPr>
          <p:nvPr>
            <p:ph type="body" sz="quarter" idx="11"/>
          </p:nvPr>
        </p:nvSpPr>
        <p:spPr>
          <a:xfrm>
            <a:off x="1836718" y="6021552"/>
            <a:ext cx="6934200" cy="304800"/>
          </a:xfrm>
        </p:spPr>
        <p:txBody>
          <a:bodyPr/>
          <a:lstStyle/>
          <a:p>
            <a:r>
              <a:rPr lang="en-US" sz="1000"/>
              <a:t>Source: Commissioner Riley’s Report to the Board: </a:t>
            </a:r>
            <a:r>
              <a:rPr lang="en-US" sz="1000" i="1"/>
              <a:t>Our Way Forward</a:t>
            </a:r>
            <a:r>
              <a:rPr lang="en-US" sz="1000"/>
              <a:t> </a:t>
            </a:r>
          </a:p>
        </p:txBody>
      </p:sp>
      <p:graphicFrame>
        <p:nvGraphicFramePr>
          <p:cNvPr id="5" name="Table 4">
            <a:extLst>
              <a:ext uri="{FF2B5EF4-FFF2-40B4-BE49-F238E27FC236}">
                <a16:creationId xmlns:a16="http://schemas.microsoft.com/office/drawing/2014/main" id="{CA4F6B00-8E75-4EFB-8D7A-BC4E69227912}"/>
              </a:ext>
            </a:extLst>
          </p:cNvPr>
          <p:cNvGraphicFramePr>
            <a:graphicFrameLocks noGrp="1"/>
          </p:cNvGraphicFramePr>
          <p:nvPr/>
        </p:nvGraphicFramePr>
        <p:xfrm>
          <a:off x="1836718" y="1094740"/>
          <a:ext cx="8597602" cy="4533900"/>
        </p:xfrm>
        <a:graphic>
          <a:graphicData uri="http://schemas.openxmlformats.org/drawingml/2006/table">
            <a:tbl>
              <a:tblPr firstRow="1" bandRow="1">
                <a:tableStyleId>{2D5ABB26-0587-4C30-8999-92F81FD0307C}</a:tableStyleId>
              </a:tblPr>
              <a:tblGrid>
                <a:gridCol w="3172971">
                  <a:extLst>
                    <a:ext uri="{9D8B030D-6E8A-4147-A177-3AD203B41FA5}">
                      <a16:colId xmlns:a16="http://schemas.microsoft.com/office/drawing/2014/main" val="65069458"/>
                    </a:ext>
                  </a:extLst>
                </a:gridCol>
                <a:gridCol w="5424631">
                  <a:extLst>
                    <a:ext uri="{9D8B030D-6E8A-4147-A177-3AD203B41FA5}">
                      <a16:colId xmlns:a16="http://schemas.microsoft.com/office/drawing/2014/main" val="1842210540"/>
                    </a:ext>
                  </a:extLst>
                </a:gridCol>
              </a:tblGrid>
              <a:tr h="1133475">
                <a:tc>
                  <a:txBody>
                    <a:bodyPr/>
                    <a:lstStyle/>
                    <a:p>
                      <a:r>
                        <a:rPr lang="en-US" sz="2400" dirty="0">
                          <a:solidFill>
                            <a:srgbClr val="024873"/>
                          </a:solidFill>
                          <a:latin typeface="Tw Cen MT Condensed" panose="020B0606020104020203" pitchFamily="34" charset="0"/>
                        </a:rPr>
                        <a:t>Deeper Learning for All</a:t>
                      </a:r>
                    </a:p>
                  </a:txBody>
                  <a:tcPr anchor="ctr"/>
                </a:tc>
                <a:tc>
                  <a:txBody>
                    <a:bodyPr/>
                    <a:lstStyle/>
                    <a:p>
                      <a:r>
                        <a:rPr lang="en-US" sz="1400" dirty="0">
                          <a:solidFill>
                            <a:schemeClr val="tx1"/>
                          </a:solidFill>
                          <a:latin typeface="+mn-lt"/>
                        </a:rPr>
                        <a:t>Ensuring that </a:t>
                      </a:r>
                      <a:r>
                        <a:rPr lang="en-US" sz="1400" i="1" dirty="0">
                          <a:solidFill>
                            <a:schemeClr val="tx1"/>
                          </a:solidFill>
                          <a:latin typeface="+mn-lt"/>
                        </a:rPr>
                        <a:t>all</a:t>
                      </a:r>
                      <a:r>
                        <a:rPr lang="en-US" sz="1400" i="0" dirty="0">
                          <a:solidFill>
                            <a:schemeClr val="tx1"/>
                          </a:solidFill>
                          <a:latin typeface="+mn-lt"/>
                        </a:rPr>
                        <a:t> students have access to instruction that is rigorous and aligned with the demands of college and career.</a:t>
                      </a:r>
                      <a:endParaRPr lang="en-US" sz="1400" dirty="0">
                        <a:solidFill>
                          <a:schemeClr val="tx1"/>
                        </a:solidFill>
                        <a:latin typeface="+mn-lt"/>
                      </a:endParaRPr>
                    </a:p>
                  </a:txBody>
                  <a:tcPr anchor="ctr"/>
                </a:tc>
                <a:extLst>
                  <a:ext uri="{0D108BD9-81ED-4DB2-BD59-A6C34878D82A}">
                    <a16:rowId xmlns:a16="http://schemas.microsoft.com/office/drawing/2014/main" val="478123655"/>
                  </a:ext>
                </a:extLst>
              </a:tr>
              <a:tr h="1133475">
                <a:tc>
                  <a:txBody>
                    <a:bodyPr/>
                    <a:lstStyle/>
                    <a:p>
                      <a:r>
                        <a:rPr lang="en-US" sz="2400">
                          <a:solidFill>
                            <a:srgbClr val="024873"/>
                          </a:solidFill>
                          <a:latin typeface="Tw Cen MT Condensed" panose="020B0606020104020203" pitchFamily="34" charset="0"/>
                        </a:rPr>
                        <a:t>Holistic Support &amp; Enrichment</a:t>
                      </a:r>
                    </a:p>
                  </a:txBody>
                  <a:tcPr anchor="ctr"/>
                </a:tc>
                <a:tc>
                  <a:txBody>
                    <a:bodyPr/>
                    <a:lstStyle/>
                    <a:p>
                      <a:r>
                        <a:rPr lang="en-US" sz="1400" i="0" dirty="0">
                          <a:solidFill>
                            <a:schemeClr val="tx1"/>
                          </a:solidFill>
                          <a:latin typeface="+mn-lt"/>
                        </a:rPr>
                        <a:t>Through effective family and community engagement, e</a:t>
                      </a:r>
                      <a:r>
                        <a:rPr lang="en-US" sz="1400" dirty="0">
                          <a:solidFill>
                            <a:schemeClr val="tx1"/>
                          </a:solidFill>
                          <a:latin typeface="+mn-lt"/>
                        </a:rPr>
                        <a:t>nsuring that </a:t>
                      </a:r>
                      <a:r>
                        <a:rPr lang="en-US" sz="1400" i="1" dirty="0">
                          <a:solidFill>
                            <a:schemeClr val="tx1"/>
                          </a:solidFill>
                          <a:latin typeface="+mn-lt"/>
                        </a:rPr>
                        <a:t>all</a:t>
                      </a:r>
                      <a:r>
                        <a:rPr lang="en-US" sz="1400" i="0" dirty="0">
                          <a:solidFill>
                            <a:schemeClr val="tx1"/>
                          </a:solidFill>
                          <a:latin typeface="+mn-lt"/>
                        </a:rPr>
                        <a:t> students have access to social emotional supports and enrichment activities to meet their goals.</a:t>
                      </a:r>
                      <a:endParaRPr lang="en-US" sz="1400" dirty="0">
                        <a:solidFill>
                          <a:schemeClr val="tx1"/>
                        </a:solidFill>
                        <a:latin typeface="+mn-lt"/>
                      </a:endParaRPr>
                    </a:p>
                  </a:txBody>
                  <a:tcPr anchor="ctr"/>
                </a:tc>
                <a:extLst>
                  <a:ext uri="{0D108BD9-81ED-4DB2-BD59-A6C34878D82A}">
                    <a16:rowId xmlns:a16="http://schemas.microsoft.com/office/drawing/2014/main" val="3880875332"/>
                  </a:ext>
                </a:extLst>
              </a:tr>
              <a:tr h="1133475">
                <a:tc>
                  <a:txBody>
                    <a:bodyPr/>
                    <a:lstStyle/>
                    <a:p>
                      <a:r>
                        <a:rPr lang="en-US" sz="2400">
                          <a:solidFill>
                            <a:srgbClr val="024873"/>
                          </a:solidFill>
                          <a:latin typeface="Tw Cen MT Condensed" panose="020B0606020104020203" pitchFamily="34" charset="0"/>
                        </a:rPr>
                        <a:t>Innovation &amp; Evidence-Based Practice</a:t>
                      </a:r>
                    </a:p>
                  </a:txBody>
                  <a:tcPr anchor="ctr"/>
                </a:tc>
                <a:tc>
                  <a:txBody>
                    <a:bodyPr/>
                    <a:lstStyle/>
                    <a:p>
                      <a:r>
                        <a:rPr lang="en-US" sz="1400" dirty="0">
                          <a:solidFill>
                            <a:schemeClr val="tx1"/>
                          </a:solidFill>
                          <a:latin typeface="+mn-lt"/>
                        </a:rPr>
                        <a:t>Leveraging research </a:t>
                      </a:r>
                      <a:r>
                        <a:rPr lang="en-US" sz="1400" i="1" dirty="0">
                          <a:solidFill>
                            <a:schemeClr val="tx1"/>
                          </a:solidFill>
                          <a:latin typeface="+mn-lt"/>
                        </a:rPr>
                        <a:t>and</a:t>
                      </a:r>
                      <a:r>
                        <a:rPr lang="en-US" sz="1400" i="0" dirty="0">
                          <a:solidFill>
                            <a:schemeClr val="tx1"/>
                          </a:solidFill>
                          <a:latin typeface="+mn-lt"/>
                        </a:rPr>
                        <a:t> district efforts to support innovation around teacher diversification, curricular materials and partnerships to support improved student learning.</a:t>
                      </a:r>
                      <a:endParaRPr lang="en-US" sz="1400" dirty="0">
                        <a:solidFill>
                          <a:schemeClr val="tx1"/>
                        </a:solidFill>
                        <a:latin typeface="+mn-lt"/>
                      </a:endParaRPr>
                    </a:p>
                  </a:txBody>
                  <a:tcPr anchor="ctr"/>
                </a:tc>
                <a:extLst>
                  <a:ext uri="{0D108BD9-81ED-4DB2-BD59-A6C34878D82A}">
                    <a16:rowId xmlns:a16="http://schemas.microsoft.com/office/drawing/2014/main" val="980090357"/>
                  </a:ext>
                </a:extLst>
              </a:tr>
              <a:tr h="1133475">
                <a:tc>
                  <a:txBody>
                    <a:bodyPr/>
                    <a:lstStyle/>
                    <a:p>
                      <a:r>
                        <a:rPr lang="en-US" sz="2400">
                          <a:solidFill>
                            <a:srgbClr val="024873"/>
                          </a:solidFill>
                          <a:latin typeface="Tw Cen MT Condensed" panose="020B0606020104020203" pitchFamily="34" charset="0"/>
                        </a:rPr>
                        <a:t>State as Partner</a:t>
                      </a:r>
                    </a:p>
                  </a:txBody>
                  <a:tcPr anchor="ctr"/>
                </a:tc>
                <a:tc>
                  <a:txBody>
                    <a:bodyPr/>
                    <a:lstStyle/>
                    <a:p>
                      <a:r>
                        <a:rPr lang="en-US" sz="1400" dirty="0">
                          <a:solidFill>
                            <a:schemeClr val="tx1"/>
                          </a:solidFill>
                          <a:latin typeface="+mn-lt"/>
                        </a:rPr>
                        <a:t>Aligned with these priorities, exploring opportunities to increase individualized support from the state, while reducing administrative burdens. </a:t>
                      </a:r>
                    </a:p>
                  </a:txBody>
                  <a:tcPr anchor="ctr"/>
                </a:tc>
                <a:extLst>
                  <a:ext uri="{0D108BD9-81ED-4DB2-BD59-A6C34878D82A}">
                    <a16:rowId xmlns:a16="http://schemas.microsoft.com/office/drawing/2014/main" val="3732169229"/>
                  </a:ext>
                </a:extLst>
              </a:tr>
            </a:tbl>
          </a:graphicData>
        </a:graphic>
      </p:graphicFrame>
    </p:spTree>
    <p:extLst>
      <p:ext uri="{BB962C8B-B14F-4D97-AF65-F5344CB8AC3E}">
        <p14:creationId xmlns:p14="http://schemas.microsoft.com/office/powerpoint/2010/main" val="3774107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F8B32-69C0-4361-AB6C-31F644E0466F}"/>
              </a:ext>
            </a:extLst>
          </p:cNvPr>
          <p:cNvSpPr>
            <a:spLocks noGrp="1"/>
          </p:cNvSpPr>
          <p:nvPr>
            <p:ph type="title"/>
          </p:nvPr>
        </p:nvSpPr>
        <p:spPr/>
        <p:txBody>
          <a:bodyPr/>
          <a:lstStyle/>
          <a:p>
            <a:r>
              <a:rPr lang="en-US" dirty="0"/>
              <a:t>Massachusetts Educator and Teacher Figures by Race/Ethnicity</a:t>
            </a:r>
          </a:p>
        </p:txBody>
      </p:sp>
      <p:sp>
        <p:nvSpPr>
          <p:cNvPr id="4" name="Slide Number Placeholder 3">
            <a:extLst>
              <a:ext uri="{FF2B5EF4-FFF2-40B4-BE49-F238E27FC236}">
                <a16:creationId xmlns:a16="http://schemas.microsoft.com/office/drawing/2014/main" id="{85DCA1D4-D115-45FC-AAB7-9C4A9DA57A0C}"/>
              </a:ext>
            </a:extLst>
          </p:cNvPr>
          <p:cNvSpPr>
            <a:spLocks noGrp="1"/>
          </p:cNvSpPr>
          <p:nvPr>
            <p:ph type="sldNum" sz="quarter" idx="12"/>
          </p:nvPr>
        </p:nvSpPr>
        <p:spPr/>
        <p:txBody>
          <a:bodyPr/>
          <a:lstStyle/>
          <a:p>
            <a:fld id="{FF27229C-EC7B-4063-A33B-28A5E87E32ED}" type="slidenum">
              <a:rPr lang="zh-CN" altLang="en-US" smtClean="0"/>
              <a:pPr/>
              <a:t>2</a:t>
            </a:fld>
            <a:endParaRPr lang="zh-CN" altLang="en-US" dirty="0"/>
          </a:p>
        </p:txBody>
      </p:sp>
      <p:graphicFrame>
        <p:nvGraphicFramePr>
          <p:cNvPr id="6" name="Chart 5" descr="Bar graph with two horizontal bars showing the percentage breakdown of educators (top bar) and teachers (bottom bar) in Massachusetts by race/ethnicity. 90% of educators in Massachusetts are white and 92% of teachers in Massachusetts are white.">
            <a:extLst>
              <a:ext uri="{FF2B5EF4-FFF2-40B4-BE49-F238E27FC236}">
                <a16:creationId xmlns:a16="http://schemas.microsoft.com/office/drawing/2014/main" id="{596E9CE8-5234-4BE1-8DC6-F32F4C898CA7}"/>
              </a:ext>
            </a:extLst>
          </p:cNvPr>
          <p:cNvGraphicFramePr>
            <a:graphicFrameLocks/>
          </p:cNvGraphicFramePr>
          <p:nvPr>
            <p:extLst>
              <p:ext uri="{D42A27DB-BD31-4B8C-83A1-F6EECF244321}">
                <p14:modId xmlns:p14="http://schemas.microsoft.com/office/powerpoint/2010/main" val="358708871"/>
              </p:ext>
            </p:extLst>
          </p:nvPr>
        </p:nvGraphicFramePr>
        <p:xfrm>
          <a:off x="567743" y="1400175"/>
          <a:ext cx="11281357"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478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Massachusetts Educator Preparation Program Demographics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a:t>
            </a:fld>
            <a:endParaRPr lang="zh-CN" altLang="en-US" dirty="0"/>
          </a:p>
        </p:txBody>
      </p:sp>
      <p:graphicFrame>
        <p:nvGraphicFramePr>
          <p:cNvPr id="7" name="Chart 6" descr="Bar graph with two horizontal bars showing the percentage of persons of color in Massachusetts educator preparation programs (top bar) and the percentage of white people in Massachusetts educator preparation programs. The graph shows that 14 percent of people in educator preparation programs are persons of color and 86 percent are white.">
            <a:extLst>
              <a:ext uri="{FF2B5EF4-FFF2-40B4-BE49-F238E27FC236}">
                <a16:creationId xmlns:a16="http://schemas.microsoft.com/office/drawing/2014/main" id="{622AB16F-07C6-404C-B8E2-C63933B54367}"/>
              </a:ext>
            </a:extLst>
          </p:cNvPr>
          <p:cNvGraphicFramePr>
            <a:graphicFrameLocks/>
          </p:cNvGraphicFramePr>
          <p:nvPr>
            <p:extLst>
              <p:ext uri="{D42A27DB-BD31-4B8C-83A1-F6EECF244321}">
                <p14:modId xmlns:p14="http://schemas.microsoft.com/office/powerpoint/2010/main" val="1063342377"/>
              </p:ext>
            </p:extLst>
          </p:nvPr>
        </p:nvGraphicFramePr>
        <p:xfrm>
          <a:off x="567743" y="1533979"/>
          <a:ext cx="11370972" cy="42572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9934988"/>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DESE-231-64141</_dlc_DocId>
    <_dlc_DocIdUrl xmlns="733efe1c-5bbe-4968-87dc-d400e65c879f">
      <Url>https://sharepoint.doemass.org/ese/webteam/cps/_layouts/DocIdRedir.aspx?ID=DESE-231-64141</Url>
      <Description>DESE-231-64141</Description>
    </_dlc_DocIdUrl>
  </documentManagement>
</p:properties>
</file>

<file path=customXml/item2.xml><?xml version="1.0" encoding="utf-8"?>
<?mso-contentType ?>
<FormTemplates xmlns="http://schemas.microsoft.com/sharepoint/v3/contenttype/forms">
  <Display>DocumentLibraryForm</Display>
  <Edit>DropOffZoneRoutingForm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FC43D5-F815-441A-8380-25FD434BA252}">
  <ds:schemaRefs>
    <ds:schemaRef ds:uri="http://schemas.microsoft.com/office/2006/documentManagement/types"/>
    <ds:schemaRef ds:uri="http://purl.org/dc/elements/1.1/"/>
    <ds:schemaRef ds:uri="http://schemas.microsoft.com/office/2006/metadata/properties"/>
    <ds:schemaRef ds:uri="733efe1c-5bbe-4968-87dc-d400e65c879f"/>
    <ds:schemaRef ds:uri="http://purl.org/dc/terms/"/>
    <ds:schemaRef ds:uri="http://schemas.microsoft.com/office/infopath/2007/PartnerControls"/>
    <ds:schemaRef ds:uri="http://purl.org/dc/dcmitype/"/>
    <ds:schemaRef ds:uri="http://schemas.openxmlformats.org/package/2006/metadata/core-properties"/>
    <ds:schemaRef ds:uri="0a4e05da-b9bc-4326-ad73-01ef31b95567"/>
    <ds:schemaRef ds:uri="http://www.w3.org/XML/1998/namespace"/>
  </ds:schemaRefs>
</ds:datastoreItem>
</file>

<file path=customXml/itemProps2.xml><?xml version="1.0" encoding="utf-8"?>
<ds:datastoreItem xmlns:ds="http://schemas.openxmlformats.org/officeDocument/2006/customXml" ds:itemID="{8B51AF7F-DC4A-4D9F-B4CB-D0D5D07D7AC0}">
  <ds:schemaRefs>
    <ds:schemaRef ds:uri="http://schemas.microsoft.com/sharepoint/v3/contenttype/forms"/>
  </ds:schemaRefs>
</ds:datastoreItem>
</file>

<file path=customXml/itemProps3.xml><?xml version="1.0" encoding="utf-8"?>
<ds:datastoreItem xmlns:ds="http://schemas.openxmlformats.org/officeDocument/2006/customXml" ds:itemID="{68D14E74-F938-4421-9A30-FB4124580ACF}">
  <ds:schemaRefs>
    <ds:schemaRef ds:uri="http://schemas.microsoft.com/sharepoint/events"/>
  </ds:schemaRefs>
</ds:datastoreItem>
</file>

<file path=customXml/itemProps4.xml><?xml version="1.0" encoding="utf-8"?>
<ds:datastoreItem xmlns:ds="http://schemas.openxmlformats.org/officeDocument/2006/customXml" ds:itemID="{40B186EA-E005-48A6-ADA3-3819D5F610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1814</TotalTime>
  <Words>146</Words>
  <Application>Microsoft Office PowerPoint</Application>
  <PresentationFormat>Widescreen</PresentationFormat>
  <Paragraphs>22</Paragraphs>
  <Slides>3</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vt:i4>
      </vt:variant>
    </vt:vector>
  </HeadingPairs>
  <TitlesOfParts>
    <vt:vector size="14" baseType="lpstr">
      <vt:lpstr>等线</vt:lpstr>
      <vt:lpstr>Arial</vt:lpstr>
      <vt:lpstr>Calibri</vt:lpstr>
      <vt:lpstr>Courier New</vt:lpstr>
      <vt:lpstr>Segoe</vt:lpstr>
      <vt:lpstr>Segoe SemiBold</vt:lpstr>
      <vt:lpstr>Segoe UI</vt:lpstr>
      <vt:lpstr>Segoe UI Semibold</vt:lpstr>
      <vt:lpstr>Tw Cen MT Condensed</vt:lpstr>
      <vt:lpstr>Wingdings</vt:lpstr>
      <vt:lpstr>ESE​​</vt:lpstr>
      <vt:lpstr>Commissioner Riley’s Report: Our Way Forward</vt:lpstr>
      <vt:lpstr>Massachusetts Educator and Teacher Figures by Race/Ethnicity</vt:lpstr>
      <vt:lpstr>Massachusetts Educator Preparation Program Demographics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Educator Diversification Initiatives</dc:title>
  <dc:creator>DESE</dc:creator>
  <cp:lastModifiedBy>Giovanni, Danielle (EOE)</cp:lastModifiedBy>
  <cp:revision>121</cp:revision>
  <dcterms:created xsi:type="dcterms:W3CDTF">2019-03-14T16:58:14Z</dcterms:created>
  <dcterms:modified xsi:type="dcterms:W3CDTF">2020-10-26T12:06:30Z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d04292bb-60ed-4fb4-b2f7-836678da8800</vt:lpwstr>
  </property>
  <property fmtid="{D5CDD505-2E9C-101B-9397-08002B2CF9AE}" pid="3" name="ContentTypeId">
    <vt:lpwstr>0x010100524261BFE874874F899C38CF9C771BFF</vt:lpwstr>
  </property>
  <property fmtid="{D5CDD505-2E9C-101B-9397-08002B2CF9AE}" pid="4" name="metadate">
    <vt:lpwstr>Oct 26 2020</vt:lpwstr>
  </property>
</Properties>
</file>