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6"/>
  </p:sldMasterIdLst>
  <p:notesMasterIdLst>
    <p:notesMasterId r:id="rId46"/>
  </p:notesMasterIdLst>
  <p:handoutMasterIdLst>
    <p:handoutMasterId r:id="rId47"/>
  </p:handoutMasterIdLst>
  <p:sldIdLst>
    <p:sldId id="333" r:id="rId7"/>
    <p:sldId id="446" r:id="rId8"/>
    <p:sldId id="500" r:id="rId9"/>
    <p:sldId id="501" r:id="rId10"/>
    <p:sldId id="449" r:id="rId11"/>
    <p:sldId id="450" r:id="rId12"/>
    <p:sldId id="496" r:id="rId13"/>
    <p:sldId id="502" r:id="rId14"/>
    <p:sldId id="452" r:id="rId15"/>
    <p:sldId id="453" r:id="rId16"/>
    <p:sldId id="495" r:id="rId17"/>
    <p:sldId id="468" r:id="rId18"/>
    <p:sldId id="469" r:id="rId19"/>
    <p:sldId id="505" r:id="rId20"/>
    <p:sldId id="467" r:id="rId21"/>
    <p:sldId id="494" r:id="rId22"/>
    <p:sldId id="470" r:id="rId23"/>
    <p:sldId id="471" r:id="rId24"/>
    <p:sldId id="497" r:id="rId25"/>
    <p:sldId id="472" r:id="rId26"/>
    <p:sldId id="498" r:id="rId27"/>
    <p:sldId id="473" r:id="rId28"/>
    <p:sldId id="474" r:id="rId29"/>
    <p:sldId id="475" r:id="rId30"/>
    <p:sldId id="476" r:id="rId31"/>
    <p:sldId id="477" r:id="rId32"/>
    <p:sldId id="478" r:id="rId33"/>
    <p:sldId id="479" r:id="rId34"/>
    <p:sldId id="480" r:id="rId35"/>
    <p:sldId id="482" r:id="rId36"/>
    <p:sldId id="483" r:id="rId37"/>
    <p:sldId id="485" r:id="rId38"/>
    <p:sldId id="486" r:id="rId39"/>
    <p:sldId id="487" r:id="rId40"/>
    <p:sldId id="492" r:id="rId41"/>
    <p:sldId id="488" r:id="rId42"/>
    <p:sldId id="493" r:id="rId43"/>
    <p:sldId id="360" r:id="rId44"/>
    <p:sldId id="503" r:id="rId4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16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ggshall, Jane (McConnochie)" initials="CJ("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50A2D"/>
    <a:srgbClr val="008000"/>
    <a:srgbClr val="0D1969"/>
    <a:srgbClr val="1561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27" autoAdjust="0"/>
    <p:restoredTop sz="91960" autoAdjust="0"/>
  </p:normalViewPr>
  <p:slideViewPr>
    <p:cSldViewPr>
      <p:cViewPr varScale="1">
        <p:scale>
          <a:sx n="129" d="100"/>
          <a:sy n="129" d="100"/>
        </p:scale>
        <p:origin x="114" y="126"/>
      </p:cViewPr>
      <p:guideLst>
        <p:guide orient="horz" pos="2160"/>
        <p:guide pos="3168"/>
      </p:guideLst>
    </p:cSldViewPr>
  </p:slideViewPr>
  <p:outlineViewPr>
    <p:cViewPr>
      <p:scale>
        <a:sx n="33" d="100"/>
        <a:sy n="33" d="100"/>
      </p:scale>
      <p:origin x="42" y="27288"/>
    </p:cViewPr>
  </p:outlineViewPr>
  <p:notesTextViewPr>
    <p:cViewPr>
      <p:scale>
        <a:sx n="100" d="100"/>
        <a:sy n="100" d="100"/>
      </p:scale>
      <p:origin x="0" y="0"/>
    </p:cViewPr>
  </p:notesTextViewPr>
  <p:sorterViewPr>
    <p:cViewPr>
      <p:scale>
        <a:sx n="100" d="100"/>
        <a:sy n="100" d="100"/>
      </p:scale>
      <p:origin x="0" y="2496"/>
    </p:cViewPr>
  </p:sorterViewPr>
  <p:notesViewPr>
    <p:cSldViewPr>
      <p:cViewPr>
        <p:scale>
          <a:sx n="75" d="100"/>
          <a:sy n="75" d="100"/>
        </p:scale>
        <p:origin x="-2310" y="5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71F7F52E-41D0-4DCE-A4CE-7956F919002C}" type="datetime1">
              <a:rPr lang="en-US"/>
              <a:pPr>
                <a:defRPr/>
              </a:pPr>
              <a:t>12/3/2018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Massachusetts Department of Elementary and Secondary Education</a:t>
            </a:r>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5D17F252-B092-43FC-A3E2-E90C0D76E981}" type="slidenum">
              <a:rPr lang="en-US" altLang="en-US"/>
              <a:pPr/>
              <a:t>‹#›</a:t>
            </a:fld>
            <a:endParaRPr lang="en-US" altLang="en-US"/>
          </a:p>
        </p:txBody>
      </p:sp>
    </p:spTree>
    <p:extLst>
      <p:ext uri="{BB962C8B-B14F-4D97-AF65-F5344CB8AC3E}">
        <p14:creationId xmlns:p14="http://schemas.microsoft.com/office/powerpoint/2010/main" val="341066486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86C69C5F-728D-4EAE-B51E-264B4711D3CE}" type="datetime1">
              <a:rPr lang="en-US"/>
              <a:pPr>
                <a:defRPr/>
              </a:pPr>
              <a:t>12/3/2018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Massachusetts Department of Elementary and Secondary Education</a:t>
            </a:r>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1BF6BB2C-025E-4153-9AB1-BE4CE5CDD4E6}" type="slidenum">
              <a:rPr lang="en-US" altLang="en-US"/>
              <a:pPr/>
              <a:t>‹#›</a:t>
            </a:fld>
            <a:endParaRPr lang="en-US" altLang="en-US"/>
          </a:p>
        </p:txBody>
      </p:sp>
    </p:spTree>
    <p:extLst>
      <p:ext uri="{BB962C8B-B14F-4D97-AF65-F5344CB8AC3E}">
        <p14:creationId xmlns:p14="http://schemas.microsoft.com/office/powerpoint/2010/main" val="369945652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S PGothic" pitchFamily="34" charset="-128"/>
        <a:cs typeface="MS PGothic"/>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S PGothic"/>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S PGothic"/>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S PGothic"/>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S PGothic"/>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txBox="1">
            <a:spLocks noGrp="1"/>
          </p:cNvSpPr>
          <p:nvPr/>
        </p:nvSpPr>
        <p:spPr>
          <a:xfrm>
            <a:off x="0" y="8829675"/>
            <a:ext cx="3038475" cy="465138"/>
          </a:xfrm>
          <a:prstGeom prst="rect">
            <a:avLst/>
          </a:prstGeom>
          <a:noFill/>
        </p:spPr>
        <p:txBody>
          <a:bodyPr anchor="b"/>
          <a:lstStyle/>
          <a:p>
            <a:pPr eaLnBrk="1" fontAlgn="auto" hangingPunct="1">
              <a:spcBef>
                <a:spcPts val="0"/>
              </a:spcBef>
              <a:spcAft>
                <a:spcPts val="0"/>
              </a:spcAft>
              <a:defRPr/>
            </a:pPr>
            <a:r>
              <a:rPr lang="en-US" sz="1200" dirty="0">
                <a:latin typeface="+mn-lt"/>
                <a:cs typeface="+mn-cs"/>
              </a:rPr>
              <a:t>Massachusetts Department of Elementary and Secondary Education</a:t>
            </a:r>
          </a:p>
        </p:txBody>
      </p:sp>
      <p:sp>
        <p:nvSpPr>
          <p:cNvPr id="8197" name="Slide Number Placeholder 4"/>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lgn="r" eaLnBrk="1" hangingPunct="1">
              <a:spcBef>
                <a:spcPct val="0"/>
              </a:spcBef>
            </a:pPr>
            <a:fld id="{4ABF56C6-06F6-4089-B413-40B064029C64}" type="slidenum">
              <a:rPr lang="en-US" altLang="en-US"/>
              <a:pPr algn="r" eaLnBrk="1" hangingPunct="1">
                <a:spcBef>
                  <a:spcPct val="0"/>
                </a:spcBef>
              </a:pPr>
              <a:t>1</a:t>
            </a:fld>
            <a:endParaRPr lang="en-US" altLang="en-US"/>
          </a:p>
        </p:txBody>
      </p:sp>
    </p:spTree>
    <p:extLst>
      <p:ext uri="{BB962C8B-B14F-4D97-AF65-F5344CB8AC3E}">
        <p14:creationId xmlns:p14="http://schemas.microsoft.com/office/powerpoint/2010/main" val="3753513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solidFill>
                <a:srgbClr val="FF0000"/>
              </a:solidFill>
            </a:endParaRP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501B8558-7C6A-420D-9A1C-18C37E7297AF}" type="slidenum">
              <a:rPr lang="en-US" altLang="en-US"/>
              <a:pPr>
                <a:spcBef>
                  <a:spcPct val="0"/>
                </a:spcBef>
              </a:pPr>
              <a:t>20</a:t>
            </a:fld>
            <a:endParaRPr lang="en-US" altLang="en-US"/>
          </a:p>
        </p:txBody>
      </p:sp>
    </p:spTree>
    <p:extLst>
      <p:ext uri="{BB962C8B-B14F-4D97-AF65-F5344CB8AC3E}">
        <p14:creationId xmlns:p14="http://schemas.microsoft.com/office/powerpoint/2010/main" val="2183832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solidFill>
                <a:srgbClr val="FF0000"/>
              </a:solidFill>
            </a:endParaRPr>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689A8D5A-DF96-4AA7-A7E5-9353DB223A04}" type="slidenum">
              <a:rPr lang="en-US" altLang="en-US"/>
              <a:pPr>
                <a:spcBef>
                  <a:spcPct val="0"/>
                </a:spcBef>
              </a:pPr>
              <a:t>21</a:t>
            </a:fld>
            <a:endParaRPr lang="en-US" altLang="en-US"/>
          </a:p>
        </p:txBody>
      </p:sp>
    </p:spTree>
    <p:extLst>
      <p:ext uri="{BB962C8B-B14F-4D97-AF65-F5344CB8AC3E}">
        <p14:creationId xmlns:p14="http://schemas.microsoft.com/office/powerpoint/2010/main" val="3537607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3D870819-D39E-4F7A-81E4-7C267EDCC8D1}" type="slidenum">
              <a:rPr lang="en-US" altLang="en-US"/>
              <a:pPr>
                <a:spcBef>
                  <a:spcPct val="0"/>
                </a:spcBef>
              </a:pPr>
              <a:t>23</a:t>
            </a:fld>
            <a:endParaRPr lang="en-US" altLang="en-US"/>
          </a:p>
        </p:txBody>
      </p:sp>
    </p:spTree>
    <p:extLst>
      <p:ext uri="{BB962C8B-B14F-4D97-AF65-F5344CB8AC3E}">
        <p14:creationId xmlns:p14="http://schemas.microsoft.com/office/powerpoint/2010/main" val="2306882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01A072C3-330A-46C7-B546-17AD4CFC1CA2}" type="slidenum">
              <a:rPr lang="en-US" altLang="en-US"/>
              <a:pPr>
                <a:spcBef>
                  <a:spcPct val="0"/>
                </a:spcBef>
              </a:pPr>
              <a:t>24</a:t>
            </a:fld>
            <a:endParaRPr lang="en-US" altLang="en-US"/>
          </a:p>
        </p:txBody>
      </p:sp>
    </p:spTree>
    <p:extLst>
      <p:ext uri="{BB962C8B-B14F-4D97-AF65-F5344CB8AC3E}">
        <p14:creationId xmlns:p14="http://schemas.microsoft.com/office/powerpoint/2010/main" val="14448193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7472277A-A13E-45B8-87C6-1FF132232B13}" type="slidenum">
              <a:rPr lang="en-US" altLang="en-US"/>
              <a:pPr>
                <a:spcBef>
                  <a:spcPct val="0"/>
                </a:spcBef>
              </a:pPr>
              <a:t>25</a:t>
            </a:fld>
            <a:endParaRPr lang="en-US" altLang="en-US"/>
          </a:p>
        </p:txBody>
      </p:sp>
    </p:spTree>
    <p:extLst>
      <p:ext uri="{BB962C8B-B14F-4D97-AF65-F5344CB8AC3E}">
        <p14:creationId xmlns:p14="http://schemas.microsoft.com/office/powerpoint/2010/main" val="2565201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E5E657ED-659D-4C12-B948-5DE0B1534EFF}" type="slidenum">
              <a:rPr lang="en-US" altLang="en-US"/>
              <a:pPr>
                <a:spcBef>
                  <a:spcPct val="0"/>
                </a:spcBef>
              </a:pPr>
              <a:t>27</a:t>
            </a:fld>
            <a:endParaRPr lang="en-US" altLang="en-US"/>
          </a:p>
        </p:txBody>
      </p:sp>
    </p:spTree>
    <p:extLst>
      <p:ext uri="{BB962C8B-B14F-4D97-AF65-F5344CB8AC3E}">
        <p14:creationId xmlns:p14="http://schemas.microsoft.com/office/powerpoint/2010/main" val="1532817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DCC9701F-3A1B-4145-A692-73D9873C2C5A}" type="slidenum">
              <a:rPr lang="en-US" altLang="en-US"/>
              <a:pPr>
                <a:spcBef>
                  <a:spcPct val="0"/>
                </a:spcBef>
              </a:pPr>
              <a:t>30</a:t>
            </a:fld>
            <a:endParaRPr lang="en-US" altLang="en-US"/>
          </a:p>
        </p:txBody>
      </p:sp>
    </p:spTree>
    <p:extLst>
      <p:ext uri="{BB962C8B-B14F-4D97-AF65-F5344CB8AC3E}">
        <p14:creationId xmlns:p14="http://schemas.microsoft.com/office/powerpoint/2010/main" val="29015480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289DC230-1444-4B82-877E-DDBB6A4BD5D2}" type="slidenum">
              <a:rPr lang="en-US" altLang="en-US"/>
              <a:pPr>
                <a:spcBef>
                  <a:spcPct val="0"/>
                </a:spcBef>
              </a:pPr>
              <a:t>31</a:t>
            </a:fld>
            <a:endParaRPr lang="en-US" altLang="en-US"/>
          </a:p>
        </p:txBody>
      </p:sp>
    </p:spTree>
    <p:extLst>
      <p:ext uri="{BB962C8B-B14F-4D97-AF65-F5344CB8AC3E}">
        <p14:creationId xmlns:p14="http://schemas.microsoft.com/office/powerpoint/2010/main" val="2619734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C381CCF8-8DA5-4DC4-AE15-838D71BE5940}" type="slidenum">
              <a:rPr lang="en-US" altLang="en-US"/>
              <a:pPr>
                <a:spcBef>
                  <a:spcPct val="0"/>
                </a:spcBef>
              </a:pPr>
              <a:t>34</a:t>
            </a:fld>
            <a:endParaRPr lang="en-US" altLang="en-US"/>
          </a:p>
        </p:txBody>
      </p:sp>
    </p:spTree>
    <p:extLst>
      <p:ext uri="{BB962C8B-B14F-4D97-AF65-F5344CB8AC3E}">
        <p14:creationId xmlns:p14="http://schemas.microsoft.com/office/powerpoint/2010/main" val="389871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9D716F5B-FFF0-4BA3-AD39-B93AFD117278}" type="slidenum">
              <a:rPr lang="en-US" altLang="en-US"/>
              <a:pPr>
                <a:spcBef>
                  <a:spcPct val="0"/>
                </a:spcBef>
              </a:pPr>
              <a:t>36</a:t>
            </a:fld>
            <a:endParaRPr lang="en-US" altLang="en-US"/>
          </a:p>
        </p:txBody>
      </p:sp>
    </p:spTree>
    <p:extLst>
      <p:ext uri="{BB962C8B-B14F-4D97-AF65-F5344CB8AC3E}">
        <p14:creationId xmlns:p14="http://schemas.microsoft.com/office/powerpoint/2010/main" val="4042524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102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E5F8523F-7D05-4097-A104-DDB7A4D69BC2}" type="slidenum">
              <a:rPr lang="en-US" altLang="en-US"/>
              <a:pPr>
                <a:spcBef>
                  <a:spcPct val="0"/>
                </a:spcBef>
              </a:pPr>
              <a:t>2</a:t>
            </a:fld>
            <a:endParaRPr lang="en-US" altLang="en-US"/>
          </a:p>
        </p:txBody>
      </p:sp>
    </p:spTree>
    <p:extLst>
      <p:ext uri="{BB962C8B-B14F-4D97-AF65-F5344CB8AC3E}">
        <p14:creationId xmlns:p14="http://schemas.microsoft.com/office/powerpoint/2010/main" val="41815503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8D3D669B-1451-43F8-B71D-17E12D383881}" type="slidenum">
              <a:rPr lang="en-US" altLang="en-US"/>
              <a:pPr>
                <a:spcBef>
                  <a:spcPct val="0"/>
                </a:spcBef>
              </a:pPr>
              <a:t>38</a:t>
            </a:fld>
            <a:endParaRPr lang="en-US" altLang="en-US"/>
          </a:p>
        </p:txBody>
      </p:sp>
    </p:spTree>
    <p:extLst>
      <p:ext uri="{BB962C8B-B14F-4D97-AF65-F5344CB8AC3E}">
        <p14:creationId xmlns:p14="http://schemas.microsoft.com/office/powerpoint/2010/main" val="2129677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F0695427-7F9C-4D08-A7A6-1CF5F308B7E6}" type="slidenum">
              <a:rPr lang="en-US" altLang="en-US"/>
              <a:pPr>
                <a:spcBef>
                  <a:spcPct val="0"/>
                </a:spcBef>
              </a:pPr>
              <a:t>39</a:t>
            </a:fld>
            <a:endParaRPr lang="en-US" altLang="en-US"/>
          </a:p>
        </p:txBody>
      </p:sp>
    </p:spTree>
    <p:extLst>
      <p:ext uri="{BB962C8B-B14F-4D97-AF65-F5344CB8AC3E}">
        <p14:creationId xmlns:p14="http://schemas.microsoft.com/office/powerpoint/2010/main" val="2958216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122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D9A63123-6723-48CC-B0E0-889BE8D0B1B8}" type="slidenum">
              <a:rPr lang="en-US" altLang="en-US"/>
              <a:pPr>
                <a:spcBef>
                  <a:spcPct val="0"/>
                </a:spcBef>
              </a:pPr>
              <a:t>3</a:t>
            </a:fld>
            <a:endParaRPr lang="en-US" altLang="en-US"/>
          </a:p>
        </p:txBody>
      </p:sp>
    </p:spTree>
    <p:extLst>
      <p:ext uri="{BB962C8B-B14F-4D97-AF65-F5344CB8AC3E}">
        <p14:creationId xmlns:p14="http://schemas.microsoft.com/office/powerpoint/2010/main" val="1431993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143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B4F851B6-C98E-4511-A563-48644EC7C343}" type="slidenum">
              <a:rPr lang="en-US" altLang="en-US">
                <a:latin typeface="Calibri" pitchFamily="34" charset="0"/>
              </a:rPr>
              <a:pPr/>
              <a:t>4</a:t>
            </a:fld>
            <a:endParaRPr lang="en-US" altLang="en-US">
              <a:latin typeface="Calibri" pitchFamily="34" charset="0"/>
            </a:endParaRPr>
          </a:p>
        </p:txBody>
      </p:sp>
    </p:spTree>
    <p:extLst>
      <p:ext uri="{BB962C8B-B14F-4D97-AF65-F5344CB8AC3E}">
        <p14:creationId xmlns:p14="http://schemas.microsoft.com/office/powerpoint/2010/main" val="2825596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fld id="{DCA05AF1-1EC4-45B3-9542-BE2B333B9EF6}" type="slidenum">
              <a:rPr lang="en-US" altLang="en-US">
                <a:latin typeface="Calibri" pitchFamily="34" charset="0"/>
              </a:rPr>
              <a:pPr/>
              <a:t>8</a:t>
            </a:fld>
            <a:endParaRPr lang="en-US" altLang="en-US">
              <a:latin typeface="Calibri" pitchFamily="34" charset="0"/>
            </a:endParaRPr>
          </a:p>
        </p:txBody>
      </p:sp>
    </p:spTree>
    <p:extLst>
      <p:ext uri="{BB962C8B-B14F-4D97-AF65-F5344CB8AC3E}">
        <p14:creationId xmlns:p14="http://schemas.microsoft.com/office/powerpoint/2010/main" val="2879077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Footer Placeholder 3"/>
          <p:cNvSpPr>
            <a:spLocks noGrp="1"/>
          </p:cNvSpPr>
          <p:nvPr>
            <p:ph type="ftr" sz="quarter" idx="4"/>
          </p:nvPr>
        </p:nvSpPr>
        <p:spPr/>
        <p:txBody>
          <a:bodyPr/>
          <a:lstStyle/>
          <a:p>
            <a:pPr>
              <a:defRPr/>
            </a:pPr>
            <a:r>
              <a:rPr lang="en-US" smtClean="0"/>
              <a:t>Massachusetts Department of Elementary and Secondary Education</a:t>
            </a:r>
            <a:endParaRPr lang="en-US"/>
          </a:p>
        </p:txBody>
      </p:sp>
      <p:sp>
        <p:nvSpPr>
          <p:cNvPr id="225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485B9EB6-A184-41DE-92F0-875962BC1CA4}" type="slidenum">
              <a:rPr lang="en-US" altLang="en-US"/>
              <a:pPr>
                <a:spcBef>
                  <a:spcPct val="0"/>
                </a:spcBef>
              </a:pPr>
              <a:t>10</a:t>
            </a:fld>
            <a:endParaRPr lang="en-US" altLang="en-US"/>
          </a:p>
        </p:txBody>
      </p:sp>
    </p:spTree>
    <p:extLst>
      <p:ext uri="{BB962C8B-B14F-4D97-AF65-F5344CB8AC3E}">
        <p14:creationId xmlns:p14="http://schemas.microsoft.com/office/powerpoint/2010/main" val="2464036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0DB768F4-131D-461D-AFBB-59C391B16C49}" type="slidenum">
              <a:rPr lang="en-US" altLang="en-US"/>
              <a:pPr>
                <a:spcBef>
                  <a:spcPct val="0"/>
                </a:spcBef>
              </a:pPr>
              <a:t>17</a:t>
            </a:fld>
            <a:endParaRPr lang="en-US" altLang="en-US"/>
          </a:p>
        </p:txBody>
      </p:sp>
    </p:spTree>
    <p:extLst>
      <p:ext uri="{BB962C8B-B14F-4D97-AF65-F5344CB8AC3E}">
        <p14:creationId xmlns:p14="http://schemas.microsoft.com/office/powerpoint/2010/main" val="1018860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BEF94F1F-5A78-40EB-9E0A-2BF2529C861F}" type="slidenum">
              <a:rPr lang="en-US" altLang="en-US"/>
              <a:pPr>
                <a:spcBef>
                  <a:spcPct val="0"/>
                </a:spcBef>
              </a:pPr>
              <a:t>18</a:t>
            </a:fld>
            <a:endParaRPr lang="en-US" altLang="en-US"/>
          </a:p>
        </p:txBody>
      </p:sp>
    </p:spTree>
    <p:extLst>
      <p:ext uri="{BB962C8B-B14F-4D97-AF65-F5344CB8AC3E}">
        <p14:creationId xmlns:p14="http://schemas.microsoft.com/office/powerpoint/2010/main" val="3619161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42950" indent="-285750">
              <a:spcBef>
                <a:spcPct val="30000"/>
              </a:spcBef>
              <a:defRPr sz="1200">
                <a:solidFill>
                  <a:schemeClr val="tx1"/>
                </a:solidFill>
                <a:latin typeface="Calibri" pitchFamily="34" charset="0"/>
                <a:ea typeface="MS PGothic" pitchFamily="34" charset="-128"/>
              </a:defRPr>
            </a:lvl2pPr>
            <a:lvl3pPr marL="1143000" indent="-228600">
              <a:spcBef>
                <a:spcPct val="30000"/>
              </a:spcBef>
              <a:defRPr sz="1200">
                <a:solidFill>
                  <a:schemeClr val="tx1"/>
                </a:solidFill>
                <a:latin typeface="Calibri" pitchFamily="34" charset="0"/>
                <a:ea typeface="MS PGothic" pitchFamily="34" charset="-128"/>
              </a:defRPr>
            </a:lvl3pPr>
            <a:lvl4pPr marL="1600200" indent="-228600">
              <a:spcBef>
                <a:spcPct val="30000"/>
              </a:spcBef>
              <a:defRPr sz="1200">
                <a:solidFill>
                  <a:schemeClr val="tx1"/>
                </a:solidFill>
                <a:latin typeface="Calibri" pitchFamily="34" charset="0"/>
                <a:ea typeface="MS PGothic" pitchFamily="34" charset="-128"/>
              </a:defRPr>
            </a:lvl4pPr>
            <a:lvl5pPr marL="2057400" indent="-228600">
              <a:spcBef>
                <a:spcPct val="30000"/>
              </a:spcBef>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1C1D6251-67EE-46F8-9A78-CC2D5C314463}" type="slidenum">
              <a:rPr lang="en-US" altLang="en-US"/>
              <a:pPr>
                <a:spcBef>
                  <a:spcPct val="0"/>
                </a:spcBef>
              </a:pPr>
              <a:t>19</a:t>
            </a:fld>
            <a:endParaRPr lang="en-US" altLang="en-US"/>
          </a:p>
        </p:txBody>
      </p:sp>
    </p:spTree>
    <p:extLst>
      <p:ext uri="{BB962C8B-B14F-4D97-AF65-F5344CB8AC3E}">
        <p14:creationId xmlns:p14="http://schemas.microsoft.com/office/powerpoint/2010/main" val="39260787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5" descr="ESE Logo"/>
          <p:cNvPicPr>
            <a:picLocks noChangeAspect="1"/>
          </p:cNvPicPr>
          <p:nvPr/>
        </p:nvPicPr>
        <p:blipFill>
          <a:blip r:embed="rId2" cstate="print">
            <a:lum bright="20000"/>
            <a:extLst>
              <a:ext uri="{28A0092B-C50C-407E-A947-70E740481C1C}">
                <a14:useLocalDpi xmlns:a14="http://schemas.microsoft.com/office/drawing/2010/main" val="0"/>
              </a:ext>
            </a:extLst>
          </a:blip>
          <a:srcRect r="77994"/>
          <a:stretch>
            <a:fillRect/>
          </a:stretch>
        </p:blipFill>
        <p:spPr bwMode="auto">
          <a:xfrm>
            <a:off x="5867400" y="-381000"/>
            <a:ext cx="3505200" cy="774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ESE Logo"/>
          <p:cNvPicPr>
            <a:picLocks noChangeAspect="1"/>
          </p:cNvPicPr>
          <p:nvPr/>
        </p:nvPicPr>
        <p:blipFill>
          <a:blip r:embed="rId3" cstate="print">
            <a:extLst>
              <a:ext uri="{28A0092B-C50C-407E-A947-70E740481C1C}">
                <a14:useLocalDpi xmlns:a14="http://schemas.microsoft.com/office/drawing/2010/main" val="0"/>
              </a:ext>
            </a:extLst>
          </a:blip>
          <a:srcRect l="22374" t="42899"/>
          <a:stretch>
            <a:fillRect/>
          </a:stretch>
        </p:blipFill>
        <p:spPr bwMode="auto">
          <a:xfrm>
            <a:off x="533400" y="5322888"/>
            <a:ext cx="2611438"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ctrTitle"/>
          </p:nvPr>
        </p:nvSpPr>
        <p:spPr>
          <a:xfrm>
            <a:off x="533400" y="990600"/>
            <a:ext cx="5715000" cy="2895599"/>
          </a:xfrm>
        </p:spPr>
        <p:txBody>
          <a:bodyPr/>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4267200"/>
            <a:ext cx="6400800" cy="1066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81166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6871138C-7293-4C02-AAD7-D1E9E097E4F3}" type="datetime1">
              <a:rPr lang="en-US" smtClean="0"/>
              <a:pPr>
                <a:defRPr/>
              </a:pPr>
              <a:t>12/3/2018</a:t>
            </a:fld>
            <a:endParaRPr lang="en-US" dirty="0"/>
          </a:p>
        </p:txBody>
      </p:sp>
      <p:sp>
        <p:nvSpPr>
          <p:cNvPr id="8" name="Footer Placeholder 7"/>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p>
            <a:fld id="{2DF32930-7E04-4C89-BB27-48CEA6ACF098}" type="slidenum">
              <a:rPr lang="en-US" altLang="en-US" smtClean="0"/>
              <a:pPr/>
              <a:t>‹#›</a:t>
            </a:fld>
            <a:endParaRPr lang="en-US" altLang="en-US"/>
          </a:p>
        </p:txBody>
      </p:sp>
    </p:spTree>
    <p:extLst>
      <p:ext uri="{BB962C8B-B14F-4D97-AF65-F5344CB8AC3E}">
        <p14:creationId xmlns:p14="http://schemas.microsoft.com/office/powerpoint/2010/main" val="382076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6871138C-7293-4C02-AAD7-D1E9E097E4F3}" type="datetime1">
              <a:rPr lang="en-US" smtClean="0"/>
              <a:pPr>
                <a:defRPr/>
              </a:pPr>
              <a:t>12/3/2018</a:t>
            </a:fld>
            <a:endParaRPr lang="en-US" dirty="0"/>
          </a:p>
        </p:txBody>
      </p:sp>
      <p:sp>
        <p:nvSpPr>
          <p:cNvPr id="6" name="Footer Placeholder 5"/>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p>
            <a:fld id="{2DF32930-7E04-4C89-BB27-48CEA6ACF098}" type="slidenum">
              <a:rPr lang="en-US" altLang="en-US" smtClean="0"/>
              <a:pPr/>
              <a:t>‹#›</a:t>
            </a:fld>
            <a:endParaRPr lang="en-US" altLang="en-US"/>
          </a:p>
        </p:txBody>
      </p:sp>
    </p:spTree>
    <p:extLst>
      <p:ext uri="{BB962C8B-B14F-4D97-AF65-F5344CB8AC3E}">
        <p14:creationId xmlns:p14="http://schemas.microsoft.com/office/powerpoint/2010/main" val="224594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ECAED32B-60FE-4FE6-B0EE-14E7198E760A}" type="datetime1">
              <a:rPr lang="en-US"/>
              <a:pPr>
                <a:defRPr/>
              </a:pPr>
              <a:t>12/3/2018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6" name="Slide Number Placeholder 5"/>
          <p:cNvSpPr>
            <a:spLocks noGrp="1"/>
          </p:cNvSpPr>
          <p:nvPr>
            <p:ph type="sldNum" sz="quarter" idx="12"/>
          </p:nvPr>
        </p:nvSpPr>
        <p:spPr/>
        <p:txBody>
          <a:bodyPr/>
          <a:lstStyle>
            <a:lvl1pPr>
              <a:defRPr/>
            </a:lvl1pPr>
          </a:lstStyle>
          <a:p>
            <a:fld id="{10D47E28-0F58-4B68-99A3-4B53CFA1A2B2}" type="slidenum">
              <a:rPr lang="en-US" altLang="en-US"/>
              <a:pPr/>
              <a:t>‹#›</a:t>
            </a:fld>
            <a:endParaRPr lang="en-US" altLang="en-US"/>
          </a:p>
        </p:txBody>
      </p:sp>
    </p:spTree>
    <p:extLst>
      <p:ext uri="{BB962C8B-B14F-4D97-AF65-F5344CB8AC3E}">
        <p14:creationId xmlns:p14="http://schemas.microsoft.com/office/powerpoint/2010/main" val="107946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1524000"/>
            <a:ext cx="7924800" cy="222408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09600" y="3900488"/>
            <a:ext cx="7924800" cy="222567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D7DA961-F5AD-409B-888F-B8B619FF9D6A}" type="datetime1">
              <a:rPr lang="en-US"/>
              <a:pPr>
                <a:defRPr/>
              </a:pPr>
              <a:t>12/3/2018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7" name="Slide Number Placeholder 5"/>
          <p:cNvSpPr>
            <a:spLocks noGrp="1"/>
          </p:cNvSpPr>
          <p:nvPr>
            <p:ph type="sldNum" sz="quarter" idx="12"/>
          </p:nvPr>
        </p:nvSpPr>
        <p:spPr/>
        <p:txBody>
          <a:bodyPr/>
          <a:lstStyle>
            <a:lvl1pPr>
              <a:defRPr/>
            </a:lvl1pPr>
          </a:lstStyle>
          <a:p>
            <a:fld id="{E7212594-CF68-4446-98DD-C30B9B247C04}" type="slidenum">
              <a:rPr lang="en-US" altLang="en-US"/>
              <a:pPr/>
              <a:t>‹#›</a:t>
            </a:fld>
            <a:endParaRPr lang="en-US" altLang="en-US"/>
          </a:p>
        </p:txBody>
      </p:sp>
    </p:spTree>
    <p:extLst>
      <p:ext uri="{BB962C8B-B14F-4D97-AF65-F5344CB8AC3E}">
        <p14:creationId xmlns:p14="http://schemas.microsoft.com/office/powerpoint/2010/main" val="1136608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1524000"/>
            <a:ext cx="3886200" cy="46021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24000"/>
            <a:ext cx="3886200" cy="46021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91F2C96-CCF4-44C7-8B86-CCC99C205C52}" type="datetime1">
              <a:rPr lang="en-US"/>
              <a:pPr>
                <a:defRPr/>
              </a:pPr>
              <a:t>12/3/2018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Massachusetts Department of Elementary and Secondary Education</a:t>
            </a:r>
          </a:p>
        </p:txBody>
      </p:sp>
      <p:sp>
        <p:nvSpPr>
          <p:cNvPr id="8" name="Slide Number Placeholder 3"/>
          <p:cNvSpPr>
            <a:spLocks noGrp="1"/>
          </p:cNvSpPr>
          <p:nvPr>
            <p:ph type="sldNum" sz="quarter" idx="12"/>
          </p:nvPr>
        </p:nvSpPr>
        <p:spPr>
          <a:xfrm>
            <a:off x="8420100" y="5275263"/>
            <a:ext cx="561975" cy="457200"/>
          </a:xfrm>
        </p:spPr>
        <p:txBody>
          <a:bodyPr/>
          <a:lstStyle>
            <a:lvl1pPr algn="r">
              <a:defRPr/>
            </a:lvl1pPr>
          </a:lstStyle>
          <a:p>
            <a:fld id="{86783815-86F4-473D-B0A6-4343786DEED8}" type="slidenum">
              <a:rPr lang="en-US" altLang="en-US"/>
              <a:pPr/>
              <a:t>‹#›</a:t>
            </a:fld>
            <a:endParaRPr lang="en-US" altLang="en-US"/>
          </a:p>
        </p:txBody>
      </p:sp>
    </p:spTree>
    <p:extLst>
      <p:ext uri="{BB962C8B-B14F-4D97-AF65-F5344CB8AC3E}">
        <p14:creationId xmlns:p14="http://schemas.microsoft.com/office/powerpoint/2010/main" val="344041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Bulleted Tex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687526" y="2055813"/>
            <a:ext cx="8224699" cy="3852006"/>
          </a:xfrm>
        </p:spPr>
        <p:txBody>
          <a:bodyPr/>
          <a:lstStyle>
            <a:lvl1pPr>
              <a:defRPr>
                <a:solidFill>
                  <a:schemeClr val="tx1"/>
                </a:solidFill>
                <a:latin typeface="+mn-lt"/>
                <a:cs typeface="Franklin Gothic Book" pitchFamily="34" charset="0"/>
              </a:defRPr>
            </a:lvl1pPr>
            <a:lvl2pPr>
              <a:defRPr sz="1800">
                <a:solidFill>
                  <a:schemeClr val="tx1"/>
                </a:solidFill>
                <a:latin typeface="+mn-lt"/>
                <a:cs typeface="Franklin Gothic Book" pitchFamily="34" charset="0"/>
              </a:defRPr>
            </a:lvl2pPr>
            <a:lvl3pPr>
              <a:defRPr sz="1400" baseline="0">
                <a:solidFill>
                  <a:schemeClr val="tx1"/>
                </a:solidFill>
                <a:latin typeface="+mn-lt"/>
                <a:cs typeface="Franklin Gothic Book" pitchFamily="34" charset="0"/>
              </a:defRPr>
            </a:lvl3pPr>
            <a:lvl4pPr marL="915988" indent="-228600">
              <a:defRPr sz="1400" baseline="0">
                <a:solidFill>
                  <a:schemeClr val="tx1"/>
                </a:solidFill>
                <a:latin typeface="+mn-lt"/>
                <a:cs typeface="Arial" pitchFamily="34" charset="0"/>
              </a:defRPr>
            </a:lvl4pPr>
            <a:lvl5pPr marL="1143000" indent="-228600">
              <a:defRPr sz="1400" baseline="0">
                <a:solidFill>
                  <a:schemeClr val="tx1"/>
                </a:solidFill>
                <a:latin typeface="+mn-lt"/>
                <a:cs typeface="Arial" pitchFamily="34" charset="0"/>
              </a:defRPr>
            </a:lvl5pPr>
            <a:lvl6pPr marL="1377950" indent="-228600">
              <a:defRPr sz="1400" baseline="0">
                <a:solidFill>
                  <a:schemeClr val="tx1"/>
                </a:solidFill>
                <a:latin typeface="+mn-lt"/>
              </a:defRPr>
            </a:lvl6pPr>
            <a:lvl7pPr marL="1597025" indent="-228600">
              <a:defRPr sz="1400" baseline="0">
                <a:solidFill>
                  <a:schemeClr val="tx1"/>
                </a:solidFill>
                <a:latin typeface="+mn-lt"/>
              </a:defRPr>
            </a:lvl7pPr>
            <a:lvl8pPr marL="1830388" indent="-228600">
              <a:defRPr sz="1400" baseline="0">
                <a:solidFill>
                  <a:schemeClr val="tx1"/>
                </a:solidFill>
                <a:latin typeface="+mn-lt"/>
              </a:defRPr>
            </a:lvl8pPr>
            <a:lvl9pPr marL="2057400" indent="-228600">
              <a:defRPr sz="1400" baseline="0">
                <a:solidFill>
                  <a:schemeClr val="tx1"/>
                </a:solidFill>
                <a:latin typeface="+mn-l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a:t>
            </a:r>
          </a:p>
          <a:p>
            <a:pPr lvl="4"/>
            <a:r>
              <a:rPr lang="en-US" dirty="0" smtClean="0"/>
              <a:t>Five</a:t>
            </a:r>
          </a:p>
          <a:p>
            <a:pPr lvl="5"/>
            <a:r>
              <a:rPr lang="en-US" dirty="0" smtClean="0"/>
              <a:t>Six</a:t>
            </a:r>
          </a:p>
          <a:p>
            <a:pPr lvl="6"/>
            <a:r>
              <a:rPr lang="en-US" dirty="0" smtClean="0"/>
              <a:t>Seven	</a:t>
            </a:r>
          </a:p>
          <a:p>
            <a:pPr lvl="7"/>
            <a:r>
              <a:rPr lang="en-US" dirty="0" smtClean="0"/>
              <a:t>Eight</a:t>
            </a:r>
          </a:p>
          <a:p>
            <a:pPr lvl="8"/>
            <a:r>
              <a:rPr lang="en-US" dirty="0" smtClean="0"/>
              <a:t>Nine</a:t>
            </a:r>
            <a:endParaRPr lang="en-US" dirty="0"/>
          </a:p>
        </p:txBody>
      </p:sp>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4" name="Slide Number Placeholder 3"/>
          <p:cNvSpPr>
            <a:spLocks noGrp="1"/>
          </p:cNvSpPr>
          <p:nvPr>
            <p:ph type="sldNum" sz="quarter" idx="10"/>
          </p:nvPr>
        </p:nvSpPr>
        <p:spPr>
          <a:xfrm>
            <a:off x="8420100" y="5275263"/>
            <a:ext cx="561975" cy="457200"/>
          </a:xfrm>
        </p:spPr>
        <p:txBody>
          <a:bodyPr/>
          <a:lstStyle>
            <a:lvl1pPr algn="r">
              <a:defRPr/>
            </a:lvl1pPr>
          </a:lstStyle>
          <a:p>
            <a:fld id="{86783815-86F4-473D-B0A6-4343786DEED8}" type="slidenum">
              <a:rPr lang="en-US" altLang="en-US"/>
              <a:pPr/>
              <a:t>‹#›</a:t>
            </a:fld>
            <a:endParaRPr lang="en-US" altLang="en-US"/>
          </a:p>
        </p:txBody>
      </p:sp>
      <p:sp>
        <p:nvSpPr>
          <p:cNvPr id="5" name="Date Placeholder 4"/>
          <p:cNvSpPr>
            <a:spLocks noGrp="1"/>
          </p:cNvSpPr>
          <p:nvPr>
            <p:ph type="dt" sz="half" idx="11"/>
          </p:nvPr>
        </p:nvSpPr>
        <p:spPr/>
        <p:txBody>
          <a:bodyPr/>
          <a:lstStyle/>
          <a:p>
            <a:pPr>
              <a:defRPr/>
            </a:pPr>
            <a:fld id="{6871138C-7293-4C02-AAD7-D1E9E097E4F3}" type="datetime1">
              <a:rPr lang="en-US" smtClean="0"/>
              <a:pPr>
                <a:defRPr/>
              </a:pPr>
              <a:t>12/3/2018</a:t>
            </a:fld>
            <a:endParaRPr lang="en-US" dirty="0"/>
          </a:p>
        </p:txBody>
      </p:sp>
      <p:sp>
        <p:nvSpPr>
          <p:cNvPr id="6" name="Footer Placeholder 5"/>
          <p:cNvSpPr>
            <a:spLocks noGrp="1"/>
          </p:cNvSpPr>
          <p:nvPr>
            <p:ph type="ftr" sz="quarter" idx="12"/>
          </p:nvPr>
        </p:nvSpPr>
        <p:spPr/>
        <p:txBody>
          <a:bodyPr/>
          <a:lstStyle/>
          <a:p>
            <a:pPr>
              <a:defRPr/>
            </a:pPr>
            <a:r>
              <a:rPr lang="en-US" smtClean="0"/>
              <a:t>Massachusetts Department of Elementary and Secondary Education</a:t>
            </a:r>
            <a:endParaRPr lang="en-US"/>
          </a:p>
        </p:txBody>
      </p:sp>
    </p:spTree>
    <p:extLst>
      <p:ext uri="{BB962C8B-B14F-4D97-AF65-F5344CB8AC3E}">
        <p14:creationId xmlns:p14="http://schemas.microsoft.com/office/powerpoint/2010/main" val="407925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wo Column Bulleted Tex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687526" y="2055813"/>
            <a:ext cx="3972629" cy="3852006"/>
          </a:xfrm>
        </p:spPr>
        <p:txBody>
          <a:bodyPr/>
          <a:lstStyle>
            <a:lvl1pPr>
              <a:defRPr>
                <a:solidFill>
                  <a:schemeClr val="tx1"/>
                </a:solidFill>
                <a:latin typeface="+mn-lt"/>
                <a:cs typeface="Franklin Gothic Book" pitchFamily="34" charset="0"/>
              </a:defRPr>
            </a:lvl1pPr>
            <a:lvl2pPr>
              <a:defRPr sz="1800">
                <a:solidFill>
                  <a:schemeClr val="tx1"/>
                </a:solidFill>
                <a:latin typeface="+mn-lt"/>
                <a:cs typeface="Franklin Gothic Book" pitchFamily="34" charset="0"/>
              </a:defRPr>
            </a:lvl2pPr>
            <a:lvl3pPr>
              <a:defRPr sz="1400" baseline="0">
                <a:solidFill>
                  <a:schemeClr val="tx1"/>
                </a:solidFill>
                <a:latin typeface="+mn-lt"/>
                <a:cs typeface="Franklin Gothic Book" pitchFamily="34" charset="0"/>
              </a:defRPr>
            </a:lvl3pPr>
            <a:lvl4pPr marL="915988" indent="-228600">
              <a:defRPr sz="1400" baseline="0">
                <a:solidFill>
                  <a:schemeClr val="tx1"/>
                </a:solidFill>
                <a:latin typeface="+mn-lt"/>
                <a:cs typeface="Arial" pitchFamily="34" charset="0"/>
              </a:defRPr>
            </a:lvl4pPr>
            <a:lvl5pPr marL="1143000" indent="-228600">
              <a:defRPr sz="1400" baseline="0">
                <a:solidFill>
                  <a:schemeClr val="tx1"/>
                </a:solidFill>
                <a:latin typeface="+mn-lt"/>
                <a:cs typeface="Arial" pitchFamily="34" charset="0"/>
              </a:defRPr>
            </a:lvl5pPr>
            <a:lvl6pPr marL="1377950" indent="-228600">
              <a:defRPr sz="1400" baseline="0">
                <a:solidFill>
                  <a:schemeClr val="tx1"/>
                </a:solidFill>
                <a:latin typeface="+mn-lt"/>
              </a:defRPr>
            </a:lvl6pPr>
            <a:lvl7pPr marL="1597025" indent="-228600">
              <a:defRPr sz="1400" baseline="0">
                <a:solidFill>
                  <a:schemeClr val="tx1"/>
                </a:solidFill>
                <a:latin typeface="+mn-lt"/>
              </a:defRPr>
            </a:lvl7pPr>
            <a:lvl8pPr marL="1830388" indent="-228600">
              <a:defRPr sz="1400" baseline="0">
                <a:solidFill>
                  <a:schemeClr val="tx1"/>
                </a:solidFill>
                <a:latin typeface="+mn-lt"/>
              </a:defRPr>
            </a:lvl8pPr>
            <a:lvl9pPr marL="2057400" indent="-228600">
              <a:defRPr sz="1400" baseline="0">
                <a:solidFill>
                  <a:schemeClr val="tx1"/>
                </a:solidFill>
                <a:latin typeface="+mn-l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a:t>
            </a:r>
          </a:p>
          <a:p>
            <a:pPr lvl="4"/>
            <a:r>
              <a:rPr lang="en-US" dirty="0" smtClean="0"/>
              <a:t>Five</a:t>
            </a:r>
          </a:p>
          <a:p>
            <a:pPr lvl="5"/>
            <a:r>
              <a:rPr lang="en-US" dirty="0" smtClean="0"/>
              <a:t>Six</a:t>
            </a:r>
          </a:p>
          <a:p>
            <a:pPr lvl="6"/>
            <a:r>
              <a:rPr lang="en-US" dirty="0" smtClean="0"/>
              <a:t>Seven	</a:t>
            </a:r>
          </a:p>
          <a:p>
            <a:pPr lvl="7"/>
            <a:r>
              <a:rPr lang="en-US" dirty="0" smtClean="0"/>
              <a:t>Eight</a:t>
            </a:r>
          </a:p>
          <a:p>
            <a:pPr lvl="8"/>
            <a:r>
              <a:rPr lang="en-US" dirty="0" smtClean="0"/>
              <a:t>Nine</a:t>
            </a:r>
            <a:endParaRPr lang="en-US" dirty="0"/>
          </a:p>
        </p:txBody>
      </p:sp>
      <p:sp>
        <p:nvSpPr>
          <p:cNvPr id="4" name="Content Placeholder 2"/>
          <p:cNvSpPr>
            <a:spLocks noGrp="1"/>
          </p:cNvSpPr>
          <p:nvPr>
            <p:ph idx="10"/>
          </p:nvPr>
        </p:nvSpPr>
        <p:spPr bwMode="gray">
          <a:xfrm>
            <a:off x="4939596" y="2055813"/>
            <a:ext cx="3972629" cy="3852006"/>
          </a:xfrm>
        </p:spPr>
        <p:txBody>
          <a:bodyPr/>
          <a:lstStyle>
            <a:lvl1pPr>
              <a:defRPr>
                <a:solidFill>
                  <a:schemeClr val="tx1"/>
                </a:solidFill>
                <a:latin typeface="+mn-lt"/>
                <a:cs typeface="Franklin Gothic Book" pitchFamily="34" charset="0"/>
              </a:defRPr>
            </a:lvl1pPr>
            <a:lvl2pPr>
              <a:defRPr sz="1800">
                <a:solidFill>
                  <a:schemeClr val="tx1"/>
                </a:solidFill>
                <a:latin typeface="+mn-lt"/>
                <a:cs typeface="Franklin Gothic Book" pitchFamily="34" charset="0"/>
              </a:defRPr>
            </a:lvl2pPr>
            <a:lvl3pPr>
              <a:defRPr sz="1400" baseline="0">
                <a:solidFill>
                  <a:schemeClr val="tx1"/>
                </a:solidFill>
                <a:latin typeface="+mn-lt"/>
                <a:cs typeface="Franklin Gothic Book" pitchFamily="34" charset="0"/>
              </a:defRPr>
            </a:lvl3pPr>
            <a:lvl4pPr marL="915988" indent="-228600">
              <a:defRPr sz="1400" baseline="0">
                <a:solidFill>
                  <a:schemeClr val="tx1"/>
                </a:solidFill>
                <a:latin typeface="+mn-lt"/>
                <a:cs typeface="Arial" pitchFamily="34" charset="0"/>
              </a:defRPr>
            </a:lvl4pPr>
            <a:lvl5pPr marL="1143000" indent="-228600">
              <a:defRPr sz="1400" baseline="0">
                <a:solidFill>
                  <a:schemeClr val="tx1"/>
                </a:solidFill>
                <a:latin typeface="+mn-lt"/>
                <a:cs typeface="Arial" pitchFamily="34" charset="0"/>
              </a:defRPr>
            </a:lvl5pPr>
            <a:lvl6pPr marL="1377950" indent="-228600">
              <a:defRPr sz="1400" baseline="0">
                <a:solidFill>
                  <a:schemeClr val="tx1"/>
                </a:solidFill>
                <a:latin typeface="+mn-lt"/>
              </a:defRPr>
            </a:lvl6pPr>
            <a:lvl7pPr marL="1597025" indent="-228600">
              <a:defRPr sz="1400" baseline="0">
                <a:solidFill>
                  <a:schemeClr val="tx1"/>
                </a:solidFill>
                <a:latin typeface="+mn-lt"/>
              </a:defRPr>
            </a:lvl7pPr>
            <a:lvl8pPr marL="1830388" indent="-228600">
              <a:defRPr sz="1400" baseline="0">
                <a:solidFill>
                  <a:schemeClr val="tx1"/>
                </a:solidFill>
                <a:latin typeface="+mn-lt"/>
              </a:defRPr>
            </a:lvl8pPr>
            <a:lvl9pPr marL="2057400" indent="-228600">
              <a:defRPr sz="1400" baseline="0">
                <a:solidFill>
                  <a:schemeClr val="tx1"/>
                </a:solidFill>
                <a:latin typeface="+mn-l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a:t>
            </a:r>
          </a:p>
          <a:p>
            <a:pPr lvl="4"/>
            <a:r>
              <a:rPr lang="en-US" dirty="0" smtClean="0"/>
              <a:t>Five</a:t>
            </a:r>
          </a:p>
          <a:p>
            <a:pPr lvl="5"/>
            <a:r>
              <a:rPr lang="en-US" dirty="0" smtClean="0"/>
              <a:t>Six</a:t>
            </a:r>
          </a:p>
          <a:p>
            <a:pPr lvl="6"/>
            <a:r>
              <a:rPr lang="en-US" dirty="0" smtClean="0"/>
              <a:t>Seven	</a:t>
            </a:r>
          </a:p>
          <a:p>
            <a:pPr lvl="7"/>
            <a:r>
              <a:rPr lang="en-US" dirty="0" smtClean="0"/>
              <a:t>Eight</a:t>
            </a:r>
          </a:p>
          <a:p>
            <a:pPr lvl="8"/>
            <a:r>
              <a:rPr lang="en-US" dirty="0" smtClean="0"/>
              <a:t>Nine</a:t>
            </a:r>
            <a:endParaRPr lang="en-US" dirty="0"/>
          </a:p>
        </p:txBody>
      </p:sp>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6" name="Date Placeholder 5"/>
          <p:cNvSpPr>
            <a:spLocks noGrp="1"/>
          </p:cNvSpPr>
          <p:nvPr>
            <p:ph type="dt" sz="half" idx="12"/>
          </p:nvPr>
        </p:nvSpPr>
        <p:spPr/>
        <p:txBody>
          <a:bodyPr/>
          <a:lstStyle/>
          <a:p>
            <a:pPr>
              <a:defRPr/>
            </a:pPr>
            <a:fld id="{6871138C-7293-4C02-AAD7-D1E9E097E4F3}" type="datetime1">
              <a:rPr lang="en-US" smtClean="0"/>
              <a:pPr>
                <a:defRPr/>
              </a:pPr>
              <a:t>12/3/2018</a:t>
            </a:fld>
            <a:endParaRPr lang="en-US" dirty="0"/>
          </a:p>
        </p:txBody>
      </p:sp>
      <p:sp>
        <p:nvSpPr>
          <p:cNvPr id="7" name="Footer Placeholder 6"/>
          <p:cNvSpPr>
            <a:spLocks noGrp="1"/>
          </p:cNvSpPr>
          <p:nvPr>
            <p:ph type="ftr" sz="quarter" idx="13"/>
          </p:nvPr>
        </p:nvSpPr>
        <p:spPr/>
        <p:txBody>
          <a:bodyPr/>
          <a:lstStyle/>
          <a:p>
            <a:pPr>
              <a:defRPr/>
            </a:pPr>
            <a:r>
              <a:rPr lang="en-US" smtClean="0"/>
              <a:t>Massachusetts Department of Elementary and Secondary Education</a:t>
            </a:r>
            <a:endParaRPr lang="en-US"/>
          </a:p>
        </p:txBody>
      </p:sp>
      <p:sp>
        <p:nvSpPr>
          <p:cNvPr id="8" name="Slide Number Placeholder 3"/>
          <p:cNvSpPr>
            <a:spLocks noGrp="1"/>
          </p:cNvSpPr>
          <p:nvPr>
            <p:ph type="sldNum" sz="quarter" idx="14"/>
          </p:nvPr>
        </p:nvSpPr>
        <p:spPr>
          <a:xfrm>
            <a:off x="8420100" y="5275263"/>
            <a:ext cx="561975" cy="457200"/>
          </a:xfrm>
        </p:spPr>
        <p:txBody>
          <a:bodyPr/>
          <a:lstStyle>
            <a:lvl1pPr algn="r">
              <a:defRPr/>
            </a:lvl1pPr>
          </a:lstStyle>
          <a:p>
            <a:fld id="{86783815-86F4-473D-B0A6-4343786DEED8}" type="slidenum">
              <a:rPr lang="en-US" altLang="en-US"/>
              <a:pPr/>
              <a:t>‹#›</a:t>
            </a:fld>
            <a:endParaRPr lang="en-US" altLang="en-US"/>
          </a:p>
        </p:txBody>
      </p:sp>
    </p:spTree>
    <p:extLst>
      <p:ext uri="{BB962C8B-B14F-4D97-AF65-F5344CB8AC3E}">
        <p14:creationId xmlns:p14="http://schemas.microsoft.com/office/powerpoint/2010/main" val="450478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ESE_StarLogo_2881_1401_transparent_color.gif"/>
          <p:cNvPicPr>
            <a:picLocks noChangeAspect="1"/>
          </p:cNvPicPr>
          <p:nvPr/>
        </p:nvPicPr>
        <p:blipFill>
          <a:blip r:embed="rId10" cstate="print">
            <a:lum bright="40000"/>
            <a:extLst>
              <a:ext uri="{28A0092B-C50C-407E-A947-70E740481C1C}">
                <a14:useLocalDpi xmlns:a14="http://schemas.microsoft.com/office/drawing/2010/main" val="0"/>
              </a:ext>
            </a:extLst>
          </a:blip>
          <a:srcRect r="76031"/>
          <a:stretch>
            <a:fillRect/>
          </a:stretch>
        </p:blipFill>
        <p:spPr bwMode="auto">
          <a:xfrm>
            <a:off x="8258175" y="4953000"/>
            <a:ext cx="914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7" descr="ESE_StarLogo_2881_1401_transparent_color.gif"/>
          <p:cNvPicPr>
            <a:picLocks noChangeAspect="1"/>
          </p:cNvPicPr>
          <p:nvPr/>
        </p:nvPicPr>
        <p:blipFill>
          <a:blip r:embed="rId10" cstate="print">
            <a:lum bright="40000"/>
            <a:extLst>
              <a:ext uri="{28A0092B-C50C-407E-A947-70E740481C1C}">
                <a14:useLocalDpi xmlns:a14="http://schemas.microsoft.com/office/drawing/2010/main" val="0"/>
              </a:ext>
            </a:extLst>
          </a:blip>
          <a:srcRect r="76031"/>
          <a:stretch>
            <a:fillRect/>
          </a:stretch>
        </p:blipFill>
        <p:spPr bwMode="auto">
          <a:xfrm>
            <a:off x="8258175" y="4953000"/>
            <a:ext cx="914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6" descr="ESE Logo"/>
          <p:cNvPicPr>
            <a:picLocks noChangeAspect="1"/>
          </p:cNvPicPr>
          <p:nvPr/>
        </p:nvPicPr>
        <p:blipFill>
          <a:blip r:embed="rId10" cstate="print">
            <a:lum bright="40000"/>
            <a:extLst>
              <a:ext uri="{28A0092B-C50C-407E-A947-70E740481C1C}">
                <a14:useLocalDpi xmlns:a14="http://schemas.microsoft.com/office/drawing/2010/main" val="0"/>
              </a:ext>
            </a:extLst>
          </a:blip>
          <a:srcRect r="76031"/>
          <a:stretch>
            <a:fillRect/>
          </a:stretch>
        </p:blipFill>
        <p:spPr bwMode="auto">
          <a:xfrm>
            <a:off x="8258175" y="4953000"/>
            <a:ext cx="914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p:cNvSpPr>
            <a:spLocks noGrp="1"/>
          </p:cNvSpPr>
          <p:nvPr>
            <p:ph type="title"/>
          </p:nvPr>
        </p:nvSpPr>
        <p:spPr bwMode="auto">
          <a:xfrm>
            <a:off x="609600" y="274638"/>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Text Placeholder 2"/>
          <p:cNvSpPr>
            <a:spLocks noGrp="1"/>
          </p:cNvSpPr>
          <p:nvPr>
            <p:ph type="body" idx="1"/>
          </p:nvPr>
        </p:nvSpPr>
        <p:spPr bwMode="auto">
          <a:xfrm>
            <a:off x="609600" y="1524000"/>
            <a:ext cx="7924800" cy="460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6858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A8BA1"/>
                </a:solidFill>
                <a:latin typeface="Tahoma" pitchFamily="34" charset="0"/>
                <a:cs typeface="Arial" charset="0"/>
              </a:defRPr>
            </a:lvl1pPr>
          </a:lstStyle>
          <a:p>
            <a:pPr>
              <a:defRPr/>
            </a:pPr>
            <a:fld id="{6871138C-7293-4C02-AAD7-D1E9E097E4F3}" type="datetime1">
              <a:rPr lang="en-US"/>
              <a:pPr>
                <a:defRPr/>
              </a:pPr>
              <a:t>12/3/2018</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A8BA1"/>
                </a:solidFill>
                <a:latin typeface="Tahoma" pitchFamily="34" charset="0"/>
                <a:cs typeface="Arial" charset="0"/>
              </a:defRPr>
            </a:lvl1pPr>
          </a:lstStyle>
          <a:p>
            <a:pPr>
              <a:defRPr/>
            </a:pPr>
            <a:r>
              <a:rPr lang="en-US"/>
              <a:t>Massachusetts Department of Elementary and Secondary Education</a:t>
            </a:r>
          </a:p>
        </p:txBody>
      </p:sp>
      <p:sp>
        <p:nvSpPr>
          <p:cNvPr id="6" name="Slide Number Placeholder 5"/>
          <p:cNvSpPr>
            <a:spLocks noGrp="1"/>
          </p:cNvSpPr>
          <p:nvPr>
            <p:ph type="sldNum" sz="quarter" idx="4"/>
          </p:nvPr>
        </p:nvSpPr>
        <p:spPr>
          <a:xfrm>
            <a:off x="8486775" y="5257800"/>
            <a:ext cx="533400" cy="457200"/>
          </a:xfrm>
          <a:prstGeom prst="rect">
            <a:avLst/>
          </a:prstGeom>
        </p:spPr>
        <p:txBody>
          <a:bodyPr vert="horz" wrap="none" lIns="91440" tIns="45720" rIns="91440" bIns="45720" numCol="1" anchor="ctr" anchorCtr="0" compatLnSpc="1">
            <a:prstTxWarp prst="textNoShape">
              <a:avLst/>
            </a:prstTxWarp>
          </a:bodyPr>
          <a:lstStyle>
            <a:lvl1pPr algn="ctr" eaLnBrk="1" hangingPunct="1">
              <a:defRPr sz="2000">
                <a:solidFill>
                  <a:srgbClr val="8A8BA1"/>
                </a:solidFill>
                <a:latin typeface="Georgia" pitchFamily="18" charset="0"/>
              </a:defRPr>
            </a:lvl1pPr>
          </a:lstStyle>
          <a:p>
            <a:fld id="{2DF32930-7E04-4C89-BB27-48CEA6ACF09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26" r:id="rId1"/>
    <p:sldLayoutId id="2147484021" r:id="rId2"/>
    <p:sldLayoutId id="2147484022" r:id="rId3"/>
    <p:sldLayoutId id="2147484023" r:id="rId4"/>
    <p:sldLayoutId id="2147484024" r:id="rId5"/>
    <p:sldLayoutId id="2147484025" r:id="rId6"/>
    <p:sldLayoutId id="2147484027" r:id="rId7"/>
    <p:sldLayoutId id="2147484028" r:id="rId8"/>
  </p:sldLayoutIdLst>
  <p:hf hdr="0" dt="0"/>
  <p:txStyles>
    <p:titleStyle>
      <a:lvl1pPr algn="l" rtl="0" eaLnBrk="0" fontAlgn="base" hangingPunct="0">
        <a:spcBef>
          <a:spcPct val="0"/>
        </a:spcBef>
        <a:spcAft>
          <a:spcPct val="0"/>
        </a:spcAft>
        <a:defRPr sz="4400" kern="1200">
          <a:solidFill>
            <a:schemeClr val="tx1"/>
          </a:solidFill>
          <a:latin typeface="+mj-lt"/>
          <a:ea typeface="MS PGothic" pitchFamily="34" charset="-128"/>
          <a:cs typeface="MS PGothic"/>
        </a:defRPr>
      </a:lvl1pPr>
      <a:lvl2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2pPr>
      <a:lvl3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3pPr>
      <a:lvl4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4pPr>
      <a:lvl5pPr algn="l" rtl="0" eaLnBrk="0" fontAlgn="base" hangingPunct="0">
        <a:spcBef>
          <a:spcPct val="0"/>
        </a:spcBef>
        <a:spcAft>
          <a:spcPct val="0"/>
        </a:spcAft>
        <a:defRPr sz="4400">
          <a:solidFill>
            <a:schemeClr val="tx1"/>
          </a:solidFill>
          <a:latin typeface="Georgia" pitchFamily="18" charset="0"/>
          <a:ea typeface="MS PGothic" pitchFamily="34" charset="-128"/>
          <a:cs typeface="MS PGothic"/>
        </a:defRPr>
      </a:lvl5pPr>
      <a:lvl6pPr marL="457200" algn="l" rtl="0" eaLnBrk="1" fontAlgn="base" hangingPunct="1">
        <a:spcBef>
          <a:spcPct val="0"/>
        </a:spcBef>
        <a:spcAft>
          <a:spcPct val="0"/>
        </a:spcAft>
        <a:defRPr sz="4400">
          <a:solidFill>
            <a:schemeClr val="tx1"/>
          </a:solidFill>
          <a:latin typeface="Georgia" pitchFamily="18" charset="0"/>
        </a:defRPr>
      </a:lvl6pPr>
      <a:lvl7pPr marL="914400" algn="l" rtl="0" eaLnBrk="1" fontAlgn="base" hangingPunct="1">
        <a:spcBef>
          <a:spcPct val="0"/>
        </a:spcBef>
        <a:spcAft>
          <a:spcPct val="0"/>
        </a:spcAft>
        <a:defRPr sz="4400">
          <a:solidFill>
            <a:schemeClr val="tx1"/>
          </a:solidFill>
          <a:latin typeface="Georgia" pitchFamily="18" charset="0"/>
        </a:defRPr>
      </a:lvl7pPr>
      <a:lvl8pPr marL="1371600" algn="l" rtl="0" eaLnBrk="1" fontAlgn="base" hangingPunct="1">
        <a:spcBef>
          <a:spcPct val="0"/>
        </a:spcBef>
        <a:spcAft>
          <a:spcPct val="0"/>
        </a:spcAft>
        <a:defRPr sz="4400">
          <a:solidFill>
            <a:schemeClr val="tx1"/>
          </a:solidFill>
          <a:latin typeface="Georgia" pitchFamily="18" charset="0"/>
        </a:defRPr>
      </a:lvl8pPr>
      <a:lvl9pPr marL="1828800" algn="l" rtl="0" eaLnBrk="1" fontAlgn="base" hangingPunct="1">
        <a:spcBef>
          <a:spcPct val="0"/>
        </a:spcBef>
        <a:spcAft>
          <a:spcPct val="0"/>
        </a:spcAft>
        <a:defRPr sz="4400">
          <a:solidFill>
            <a:schemeClr val="tx1"/>
          </a:solidFill>
          <a:latin typeface="Georgia" pitchFamily="18" charset="0"/>
        </a:defRPr>
      </a:lvl9pPr>
    </p:titleStyle>
    <p:bodyStyle>
      <a:lvl1pPr marL="342900" indent="-342900" algn="l" rtl="0" eaLnBrk="0" fontAlgn="base" hangingPunct="0">
        <a:spcBef>
          <a:spcPct val="20000"/>
        </a:spcBef>
        <a:spcAft>
          <a:spcPct val="0"/>
        </a:spcAft>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rtl="0" eaLnBrk="0" fontAlgn="base" hangingPunct="0">
        <a:spcBef>
          <a:spcPct val="20000"/>
        </a:spcBef>
        <a:spcAft>
          <a:spcPct val="0"/>
        </a:spcAft>
        <a:buClr>
          <a:schemeClr val="accent1"/>
        </a:buClr>
        <a:buFont typeface="Courier New" pitchFamily="49" charset="0"/>
        <a:buChar char="o"/>
        <a:defRPr sz="2400" kern="1200">
          <a:solidFill>
            <a:schemeClr val="tx1"/>
          </a:solidFill>
          <a:latin typeface="Tahoma" pitchFamily="34" charset="0"/>
          <a:ea typeface="Tahoma" pitchFamily="34" charset="0"/>
          <a:cs typeface="Tahoma" pitchFamily="34" charset="0"/>
        </a:defRPr>
      </a:lvl2pPr>
      <a:lvl3pPr marL="1143000" indent="-228600" algn="l" rtl="0" eaLnBrk="0" fontAlgn="base" hangingPunct="0">
        <a:spcBef>
          <a:spcPct val="20000"/>
        </a:spcBef>
        <a:spcAft>
          <a:spcPct val="0"/>
        </a:spcAft>
        <a:buClr>
          <a:schemeClr val="accent1"/>
        </a:buClr>
        <a:buFont typeface="Tahoma" pitchFamily="34" charset="0"/>
        <a:buChar char="̶"/>
        <a:defRPr sz="2000" kern="1200">
          <a:solidFill>
            <a:schemeClr val="tx1"/>
          </a:solidFill>
          <a:latin typeface="Tahoma" pitchFamily="34" charset="0"/>
          <a:ea typeface="Tahoma" pitchFamily="34" charset="0"/>
          <a:cs typeface="Tahoma" pitchFamily="34" charset="0"/>
        </a:defRPr>
      </a:lvl3pPr>
      <a:lvl4pPr marL="1600200" indent="-228600" algn="l" rtl="0" eaLnBrk="0" fontAlgn="base" hangingPunct="0">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rtl="0" eaLnBrk="0" fontAlgn="base" hangingPunct="0">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1i8brn1xoauz1pwsvo1ktb7vb1q.wpengine.netdna-cdn.com/wp-content/uploads/2013/10/Melrose-Public-Schools-Professional-Development-Handbook-2014-2015.pdf"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doe.mass.edu/pd/leader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lps.lexingtonma.org/Page/5328"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doe.mass.edu/edeval/resources/QRG-5StepCycle.pdf"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hyperlink" Target="http://melrosecurriculum.wikispaces.com/?responseToken=d6c44d6fd009a796c751a494f8abecfe"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doe.mass.edu/pd/leaders.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mailto:Profdev@doe.mass.edu"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doe.mass.edu/pd/standard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doe.mass.edu/pd/standard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doe.mass.edu/pd/standards.htm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457200" y="1447800"/>
            <a:ext cx="6248400" cy="3429000"/>
          </a:xfrm>
        </p:spPr>
        <p:txBody>
          <a:bodyPr/>
          <a:lstStyle/>
          <a:p>
            <a:pPr eaLnBrk="1" hangingPunct="1"/>
            <a:r>
              <a:rPr lang="en-US" altLang="en-US" sz="3600" b="1" dirty="0" smtClean="0"/>
              <a:t>Seven Levers for Establishing High Quality Professional Development</a:t>
            </a:r>
            <a:br>
              <a:rPr lang="en-US" altLang="en-US" sz="3600" b="1" dirty="0" smtClean="0"/>
            </a:br>
            <a:r>
              <a:rPr lang="en-US" altLang="en-US" sz="2000" b="1" dirty="0" smtClean="0"/>
              <a:t/>
            </a:r>
            <a:br>
              <a:rPr lang="en-US" altLang="en-US" sz="2000" b="1" dirty="0" smtClean="0"/>
            </a:br>
            <a:r>
              <a:rPr lang="en-US" altLang="en-US" sz="3200" dirty="0" smtClean="0"/>
              <a:t>Findings From Interviews With Massachusetts Educators</a:t>
            </a:r>
            <a:br>
              <a:rPr lang="en-US" altLang="en-US" sz="3200" dirty="0" smtClean="0"/>
            </a:br>
            <a:endParaRPr lang="en-US" altLang="en-US" sz="3200" b="1" dirty="0" smtClean="0"/>
          </a:p>
        </p:txBody>
      </p:sp>
      <p:sp>
        <p:nvSpPr>
          <p:cNvPr id="7171" name="Subtitle 2"/>
          <p:cNvSpPr>
            <a:spLocks noGrp="1"/>
          </p:cNvSpPr>
          <p:nvPr>
            <p:ph type="subTitle" idx="1"/>
          </p:nvPr>
        </p:nvSpPr>
        <p:spPr>
          <a:xfrm>
            <a:off x="457200" y="4648200"/>
            <a:ext cx="6553200" cy="914400"/>
          </a:xfrm>
        </p:spPr>
        <p:txBody>
          <a:bodyPr/>
          <a:lstStyle/>
          <a:p>
            <a:pPr eaLnBrk="1" hangingPunct="1"/>
            <a:r>
              <a:rPr lang="en-US" altLang="en-US" sz="3600" smtClean="0">
                <a:solidFill>
                  <a:srgbClr val="8A8BA1"/>
                </a:solidFill>
              </a:rPr>
              <a:t>May 2015</a:t>
            </a:r>
          </a:p>
        </p:txBody>
      </p:sp>
      <p:sp>
        <p:nvSpPr>
          <p:cNvPr id="7172" name="Slide Number Placeholder 5"/>
          <p:cNvSpPr>
            <a:spLocks noGrp="1"/>
          </p:cNvSpPr>
          <p:nvPr>
            <p:ph type="sldNum" sz="quarter" idx="4294967295"/>
          </p:nvPr>
        </p:nvSpPr>
        <p:spPr bwMode="auto">
          <a:xfrm>
            <a:off x="8610600" y="6400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74333C68-CFF6-4BEC-AC6F-3BED24E62ADA}" type="slidenum">
              <a:rPr lang="en-US" altLang="en-US" sz="2000">
                <a:solidFill>
                  <a:srgbClr val="8A8BA1"/>
                </a:solidFill>
                <a:latin typeface="Georgia" pitchFamily="18" charset="0"/>
                <a:cs typeface="Arial" pitchFamily="34" charset="0"/>
              </a:rPr>
              <a:pPr>
                <a:spcBef>
                  <a:spcPct val="0"/>
                </a:spcBef>
                <a:buClrTx/>
                <a:buFontTx/>
                <a:buNone/>
              </a:pPr>
              <a:t>1</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7"/>
          <p:cNvSpPr>
            <a:spLocks noGrp="1"/>
          </p:cNvSpPr>
          <p:nvPr>
            <p:ph type="ctrTitle"/>
          </p:nvPr>
        </p:nvSpPr>
        <p:spPr>
          <a:xfrm>
            <a:off x="685800" y="304800"/>
            <a:ext cx="7772400" cy="1470025"/>
          </a:xfrm>
        </p:spPr>
        <p:txBody>
          <a:bodyPr/>
          <a:lstStyle/>
          <a:p>
            <a:pPr algn="l" eaLnBrk="1" hangingPunct="1"/>
            <a:r>
              <a:rPr lang="en-US" altLang="en-US" sz="4000" smtClean="0"/>
              <a:t>What Is the HQPD Planning and Assessment Process? </a:t>
            </a:r>
            <a:endParaRPr lang="en-US" altLang="en-US" sz="2400" smtClean="0"/>
          </a:p>
        </p:txBody>
      </p:sp>
      <p:sp>
        <p:nvSpPr>
          <p:cNvPr id="9" name="TextBox 8"/>
          <p:cNvSpPr txBox="1"/>
          <p:nvPr/>
        </p:nvSpPr>
        <p:spPr>
          <a:xfrm>
            <a:off x="2166938" y="6076950"/>
            <a:ext cx="4800600" cy="338138"/>
          </a:xfrm>
          <a:prstGeom prst="rect">
            <a:avLst/>
          </a:prstGeom>
          <a:noFill/>
        </p:spPr>
        <p:txBody>
          <a:bodyPr>
            <a:spAutoFit/>
          </a:bodyPr>
          <a:lstStyle/>
          <a:p>
            <a:pPr eaLnBrk="1" hangingPunct="1">
              <a:defRPr/>
            </a:pPr>
            <a:r>
              <a:rPr lang="en-US" sz="1600" b="1" dirty="0">
                <a:solidFill>
                  <a:schemeClr val="bg2">
                    <a:lumMod val="10000"/>
                  </a:schemeClr>
                </a:solidFill>
                <a:latin typeface="Arial" charset="0"/>
                <a:cs typeface="Arial" charset="0"/>
              </a:rPr>
              <a:t>The HQPD Planning &amp; Assessment Process </a:t>
            </a:r>
          </a:p>
        </p:txBody>
      </p:sp>
      <p:pic>
        <p:nvPicPr>
          <p:cNvPr id="21510" name="Picture 1" descr="HQPD Implementation cycle which shows the four aspects of building an HQPD Planning and Assessment Process: Set Goals, Plan, Assess, and Reflect."/>
          <p:cNvPicPr>
            <a:picLocks noChangeAspect="1"/>
          </p:cNvPicPr>
          <p:nvPr/>
        </p:nvPicPr>
        <p:blipFill>
          <a:blip r:embed="rId3" cstate="print">
            <a:extLst>
              <a:ext uri="{28A0092B-C50C-407E-A947-70E740481C1C}">
                <a14:useLocalDpi xmlns:a14="http://schemas.microsoft.com/office/drawing/2010/main" val="0"/>
              </a:ext>
            </a:extLst>
          </a:blip>
          <a:srcRect l="23636" t="30910" r="24545" b="31158"/>
          <a:stretch>
            <a:fillRect/>
          </a:stretch>
        </p:blipFill>
        <p:spPr bwMode="auto">
          <a:xfrm>
            <a:off x="2438400" y="1817688"/>
            <a:ext cx="4114800"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2150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DA200D51-F8E2-4D11-8354-96A7FE45F595}" type="slidenum">
              <a:rPr lang="en-US" altLang="en-US" sz="2000">
                <a:solidFill>
                  <a:srgbClr val="8A8BA1"/>
                </a:solidFill>
                <a:latin typeface="Georgia" pitchFamily="18" charset="0"/>
                <a:cs typeface="Arial" pitchFamily="34" charset="0"/>
              </a:rPr>
              <a:pPr>
                <a:spcBef>
                  <a:spcPct val="0"/>
                </a:spcBef>
                <a:buClrTx/>
                <a:buFontTx/>
                <a:buNone/>
              </a:pPr>
              <a:t>10</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Lesson Study</a:t>
            </a:r>
            <a:endParaRPr lang="en-US" sz="4000" dirty="0"/>
          </a:p>
        </p:txBody>
      </p:sp>
      <p:sp>
        <p:nvSpPr>
          <p:cNvPr id="3" name="Content Placeholder 2"/>
          <p:cNvSpPr>
            <a:spLocks noGrp="1"/>
          </p:cNvSpPr>
          <p:nvPr>
            <p:ph idx="1"/>
          </p:nvPr>
        </p:nvSpPr>
        <p:spPr>
          <a:xfrm>
            <a:off x="609600" y="1143000"/>
            <a:ext cx="7924800" cy="4602163"/>
          </a:xfrm>
        </p:spPr>
        <p:txBody>
          <a:bodyPr/>
          <a:lstStyle/>
          <a:p>
            <a:pPr marL="742950" lvl="2" indent="-342900">
              <a:buFont typeface="Wingdings 2" pitchFamily="18" charset="2"/>
              <a:buChar char=""/>
              <a:defRPr/>
            </a:pPr>
            <a:r>
              <a:rPr lang="en-US" dirty="0" smtClean="0">
                <a:latin typeface="+mn-lt"/>
                <a:ea typeface="ＭＳ Ｐゴシック" pitchFamily="-48" charset="-128"/>
                <a:cs typeface="ＭＳ Ｐゴシック"/>
              </a:rPr>
              <a:t>Lesson study </a:t>
            </a:r>
            <a:r>
              <a:rPr lang="en-US" dirty="0">
                <a:latin typeface="+mn-lt"/>
                <a:ea typeface="ＭＳ Ｐゴシック" pitchFamily="-48" charset="-128"/>
                <a:cs typeface="ＭＳ Ｐゴシック"/>
              </a:rPr>
              <a:t>is a teaching improvement process that has origins in Japanese elementary education. </a:t>
            </a:r>
            <a:r>
              <a:rPr lang="en-US" dirty="0" smtClean="0">
                <a:latin typeface="+mn-lt"/>
                <a:ea typeface="ＭＳ Ｐゴシック" pitchFamily="-48" charset="-128"/>
                <a:cs typeface="ＭＳ Ｐゴシック"/>
              </a:rPr>
              <a:t>Collaborating in small groups, teachers set learning </a:t>
            </a:r>
            <a:r>
              <a:rPr lang="en-US" dirty="0">
                <a:latin typeface="+mn-lt"/>
                <a:ea typeface="ＭＳ Ｐゴシック" pitchFamily="-48" charset="-128"/>
                <a:cs typeface="ＭＳ Ｐゴシック"/>
              </a:rPr>
              <a:t>goals, </a:t>
            </a:r>
            <a:r>
              <a:rPr lang="en-US" dirty="0" smtClean="0">
                <a:latin typeface="+mn-lt"/>
                <a:ea typeface="ＭＳ Ｐゴシック" pitchFamily="-48" charset="-128"/>
                <a:cs typeface="ＭＳ Ｐゴシック"/>
              </a:rPr>
              <a:t>plan a classroom lesson together, </a:t>
            </a:r>
            <a:r>
              <a:rPr lang="en-US" dirty="0">
                <a:latin typeface="+mn-lt"/>
                <a:ea typeface="ＭＳ Ｐゴシック" pitchFamily="-48" charset="-128"/>
                <a:cs typeface="ＭＳ Ｐゴシック"/>
              </a:rPr>
              <a:t>observe how it works in practice, and then revise </a:t>
            </a:r>
            <a:r>
              <a:rPr lang="en-US" dirty="0" smtClean="0">
                <a:latin typeface="+mn-lt"/>
                <a:ea typeface="ＭＳ Ｐゴシック" pitchFamily="-48" charset="-128"/>
                <a:cs typeface="ＭＳ Ｐゴシック"/>
              </a:rPr>
              <a:t>the lesson and </a:t>
            </a:r>
            <a:r>
              <a:rPr lang="en-US" dirty="0">
                <a:latin typeface="+mn-lt"/>
                <a:ea typeface="ＭＳ Ｐゴシック" pitchFamily="-48" charset="-128"/>
                <a:cs typeface="ＭＳ Ｐゴシック"/>
              </a:rPr>
              <a:t>report on the results so that other teachers can benefit from </a:t>
            </a:r>
            <a:r>
              <a:rPr lang="en-US" dirty="0" smtClean="0">
                <a:latin typeface="+mn-lt"/>
                <a:ea typeface="ＭＳ Ｐゴシック" pitchFamily="-48" charset="-128"/>
                <a:cs typeface="ＭＳ Ｐゴシック"/>
              </a:rPr>
              <a:t>the group’s learning. </a:t>
            </a:r>
          </a:p>
          <a:p>
            <a:pPr marL="742950" lvl="2" indent="-342900">
              <a:buFont typeface="Wingdings 2" pitchFamily="18" charset="2"/>
              <a:buChar char=""/>
              <a:defRPr/>
            </a:pPr>
            <a:endParaRPr lang="en-US" sz="1100" dirty="0" smtClean="0">
              <a:latin typeface="+mn-lt"/>
              <a:ea typeface="ＭＳ Ｐゴシック" pitchFamily="-48" charset="-128"/>
              <a:cs typeface="ＭＳ Ｐゴシック"/>
            </a:endParaRPr>
          </a:p>
          <a:p>
            <a:pPr marL="400050" lvl="2" indent="0">
              <a:buFont typeface="Tahoma" pitchFamily="34" charset="0"/>
              <a:buNone/>
              <a:defRPr/>
            </a:pPr>
            <a:r>
              <a:rPr lang="en-US" sz="1400" dirty="0">
                <a:ea typeface="ＭＳ Ｐゴシック" pitchFamily="-48" charset="-128"/>
                <a:cs typeface="ＭＳ Ｐゴシック"/>
              </a:rPr>
              <a:t>See: Stigler, J. W</a:t>
            </a:r>
            <a:r>
              <a:rPr lang="en-US" sz="1400" dirty="0" smtClean="0">
                <a:ea typeface="ＭＳ Ｐゴシック" pitchFamily="-48" charset="-128"/>
                <a:cs typeface="ＭＳ Ｐゴシック"/>
              </a:rPr>
              <a:t>., </a:t>
            </a:r>
            <a:r>
              <a:rPr lang="en-US" sz="1400" dirty="0">
                <a:ea typeface="ＭＳ Ｐゴシック" pitchFamily="-48" charset="-128"/>
                <a:cs typeface="ＭＳ Ｐゴシック"/>
              </a:rPr>
              <a:t>&amp; </a:t>
            </a:r>
            <a:r>
              <a:rPr lang="en-US" sz="1400" dirty="0" err="1">
                <a:ea typeface="ＭＳ Ｐゴシック" pitchFamily="-48" charset="-128"/>
                <a:cs typeface="ＭＳ Ｐゴシック"/>
              </a:rPr>
              <a:t>Hiebert</a:t>
            </a:r>
            <a:r>
              <a:rPr lang="en-US" sz="1400" dirty="0">
                <a:ea typeface="ＭＳ Ｐゴシック" pitchFamily="-48" charset="-128"/>
                <a:cs typeface="ＭＳ Ｐゴシック"/>
              </a:rPr>
              <a:t>, J. (1999). </a:t>
            </a:r>
            <a:r>
              <a:rPr lang="en-US" sz="1400" i="1" dirty="0">
                <a:ea typeface="ＭＳ Ｐゴシック" pitchFamily="-48" charset="-128"/>
                <a:cs typeface="ＭＳ Ｐゴシック"/>
              </a:rPr>
              <a:t>The </a:t>
            </a:r>
            <a:r>
              <a:rPr lang="en-US" sz="1400" i="1" dirty="0" smtClean="0">
                <a:ea typeface="ＭＳ Ｐゴシック" pitchFamily="-48" charset="-128"/>
                <a:cs typeface="ＭＳ Ｐゴシック"/>
              </a:rPr>
              <a:t>teaching gap: </a:t>
            </a:r>
            <a:r>
              <a:rPr lang="en-US" sz="1400" i="1" dirty="0">
                <a:ea typeface="ＭＳ Ｐゴシック" pitchFamily="-48" charset="-128"/>
                <a:cs typeface="ＭＳ Ｐゴシック"/>
              </a:rPr>
              <a:t>Best ideas from the </a:t>
            </a:r>
            <a:r>
              <a:rPr lang="en-US" sz="1400" i="1" dirty="0" smtClean="0">
                <a:ea typeface="ＭＳ Ｐゴシック" pitchFamily="-48" charset="-128"/>
                <a:cs typeface="ＭＳ Ｐゴシック"/>
              </a:rPr>
              <a:t>world's teachers for improving education in the classroo</a:t>
            </a:r>
            <a:r>
              <a:rPr lang="en-US" sz="1400" dirty="0" smtClean="0">
                <a:ea typeface="ＭＳ Ｐゴシック" pitchFamily="-48" charset="-128"/>
                <a:cs typeface="ＭＳ Ｐゴシック"/>
              </a:rPr>
              <a:t>m. </a:t>
            </a:r>
            <a:r>
              <a:rPr lang="en-US" sz="1400" dirty="0">
                <a:ea typeface="ＭＳ Ｐゴシック" pitchFamily="-48" charset="-128"/>
                <a:cs typeface="ＭＳ Ｐゴシック"/>
              </a:rPr>
              <a:t>New York: Free Press.</a:t>
            </a:r>
            <a:endParaRPr lang="en-US" dirty="0" smtClean="0">
              <a:latin typeface="ITC Franklin Gothic Std Bk Cd"/>
              <a:ea typeface="ＭＳ Ｐゴシック" pitchFamily="-48" charset="-128"/>
              <a:cs typeface="ＭＳ Ｐゴシック"/>
            </a:endParaRPr>
          </a:p>
          <a:p>
            <a:pPr marL="0" lvl="1" indent="0">
              <a:spcBef>
                <a:spcPts val="1200"/>
              </a:spcBef>
              <a:buFont typeface="Courier New" pitchFamily="49" charset="0"/>
              <a:buNone/>
              <a:defRPr/>
            </a:pPr>
            <a:r>
              <a:rPr lang="en-US" sz="4000" dirty="0" smtClean="0">
                <a:latin typeface="+mj-lt"/>
              </a:rPr>
              <a:t>Action Research</a:t>
            </a:r>
          </a:p>
          <a:p>
            <a:pPr marL="742950" lvl="2" indent="-342900">
              <a:buFont typeface="Wingdings 2" pitchFamily="18" charset="2"/>
              <a:buChar char=""/>
              <a:defRPr/>
            </a:pPr>
            <a:r>
              <a:rPr lang="en-US" dirty="0" smtClean="0">
                <a:latin typeface="+mn-lt"/>
                <a:ea typeface="ＭＳ Ｐゴシック" pitchFamily="-48" charset="-128"/>
                <a:cs typeface="ＭＳ Ｐゴシック"/>
              </a:rPr>
              <a:t>Action </a:t>
            </a:r>
            <a:r>
              <a:rPr lang="en-US" dirty="0">
                <a:latin typeface="+mn-lt"/>
                <a:ea typeface="ＭＳ Ｐゴシック" pitchFamily="-48" charset="-128"/>
                <a:cs typeface="ＭＳ Ｐゴシック"/>
              </a:rPr>
              <a:t>research is </a:t>
            </a:r>
            <a:r>
              <a:rPr lang="en-US" dirty="0" smtClean="0">
                <a:latin typeface="+mn-lt"/>
                <a:ea typeface="ＭＳ Ｐゴシック" pitchFamily="-48" charset="-128"/>
                <a:cs typeface="ＭＳ Ｐゴシック"/>
              </a:rPr>
              <a:t>a disciplined inquiry </a:t>
            </a:r>
            <a:r>
              <a:rPr lang="en-US" dirty="0">
                <a:latin typeface="+mn-lt"/>
                <a:ea typeface="ＭＳ Ｐゴシック" pitchFamily="-48" charset="-128"/>
                <a:cs typeface="ＭＳ Ｐゴシック"/>
              </a:rPr>
              <a:t>process </a:t>
            </a:r>
            <a:r>
              <a:rPr lang="en-US" dirty="0" smtClean="0">
                <a:latin typeface="+mn-lt"/>
                <a:ea typeface="ＭＳ Ｐゴシック" pitchFamily="-48" charset="-128"/>
                <a:cs typeface="ＭＳ Ｐゴシック"/>
              </a:rPr>
              <a:t>conducted by those taking a particular action or set of actions for the purpose of improving or refining those actions. </a:t>
            </a:r>
          </a:p>
          <a:p>
            <a:pPr marL="742950" lvl="2" indent="-342900">
              <a:buFont typeface="Wingdings 2" pitchFamily="18" charset="2"/>
              <a:buChar char=""/>
              <a:defRPr/>
            </a:pPr>
            <a:endParaRPr lang="en-US" sz="1100" dirty="0">
              <a:solidFill>
                <a:schemeClr val="tx2">
                  <a:lumMod val="75000"/>
                </a:schemeClr>
              </a:solidFill>
              <a:latin typeface="+mn-lt"/>
              <a:ea typeface="ＭＳ Ｐゴシック" pitchFamily="-48" charset="-128"/>
              <a:cs typeface="ＭＳ Ｐゴシック"/>
            </a:endParaRPr>
          </a:p>
          <a:p>
            <a:pPr marL="400050" lvl="2" indent="0">
              <a:buFont typeface="Tahoma" pitchFamily="34" charset="0"/>
              <a:buNone/>
              <a:defRPr/>
            </a:pPr>
            <a:r>
              <a:rPr lang="en-US" sz="1400" dirty="0" smtClean="0">
                <a:latin typeface="+mn-lt"/>
                <a:ea typeface="ＭＳ Ｐゴシック" pitchFamily="-48" charset="-128"/>
                <a:cs typeface="ＭＳ Ｐゴシック"/>
              </a:rPr>
              <a:t>See: </a:t>
            </a:r>
            <a:r>
              <a:rPr lang="en-US" sz="1400" dirty="0">
                <a:latin typeface="+mn-lt"/>
                <a:ea typeface="ＭＳ Ｐゴシック" pitchFamily="-48" charset="-128"/>
                <a:cs typeface="ＭＳ Ｐゴシック"/>
              </a:rPr>
              <a:t>Bradbury, H., &amp; Reason, P. (Eds.). (2002). </a:t>
            </a:r>
            <a:r>
              <a:rPr lang="en-US" sz="1400" i="1" dirty="0">
                <a:latin typeface="+mn-lt"/>
                <a:ea typeface="ＭＳ Ｐゴシック" pitchFamily="-48" charset="-128"/>
                <a:cs typeface="ＭＳ Ｐゴシック"/>
              </a:rPr>
              <a:t>Handbook of action research: Participative inquiry and practice.</a:t>
            </a:r>
            <a:r>
              <a:rPr lang="en-US" sz="1400" dirty="0">
                <a:latin typeface="+mn-lt"/>
                <a:ea typeface="ＭＳ Ｐゴシック" pitchFamily="-48" charset="-128"/>
                <a:cs typeface="ＭＳ Ｐゴシック"/>
              </a:rPr>
              <a:t> Sage Publications.</a:t>
            </a:r>
          </a:p>
        </p:txBody>
      </p:sp>
      <p:sp>
        <p:nvSpPr>
          <p:cNvPr id="23555"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dirty="0" smtClean="0">
                <a:solidFill>
                  <a:srgbClr val="8A8BA1"/>
                </a:solidFill>
                <a:cs typeface="Arial" pitchFamily="34" charset="0"/>
              </a:rPr>
              <a:t>Massachusetts Department of Elementary and Secondary Education</a:t>
            </a:r>
          </a:p>
        </p:txBody>
      </p:sp>
      <p:sp>
        <p:nvSpPr>
          <p:cNvPr id="23556"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86AEA41F-727E-490A-9A02-762DB70361E7}" type="slidenum">
              <a:rPr lang="en-US" altLang="en-US" sz="2000">
                <a:solidFill>
                  <a:srgbClr val="8A8BA1"/>
                </a:solidFill>
                <a:latin typeface="Georgia" pitchFamily="18" charset="0"/>
                <a:cs typeface="Arial" pitchFamily="34" charset="0"/>
              </a:rPr>
              <a:pPr>
                <a:spcBef>
                  <a:spcPct val="0"/>
                </a:spcBef>
                <a:buClrTx/>
                <a:buFontTx/>
                <a:buNone/>
              </a:pPr>
              <a:t>11</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1"/>
          <p:cNvSpPr>
            <a:spLocks noGrp="1"/>
          </p:cNvSpPr>
          <p:nvPr>
            <p:ph type="title"/>
          </p:nvPr>
        </p:nvSpPr>
        <p:spPr/>
        <p:txBody>
          <a:bodyPr/>
          <a:lstStyle/>
          <a:p>
            <a:r>
              <a:rPr lang="en-US" altLang="en-US" sz="4000" smtClean="0"/>
              <a:t>What Is a “Growth Mindset”?</a:t>
            </a:r>
          </a:p>
        </p:txBody>
      </p:sp>
      <p:sp>
        <p:nvSpPr>
          <p:cNvPr id="9" name="Content Placeholder 2"/>
          <p:cNvSpPr>
            <a:spLocks noGrp="1"/>
          </p:cNvSpPr>
          <p:nvPr>
            <p:ph idx="1"/>
          </p:nvPr>
        </p:nvSpPr>
        <p:spPr>
          <a:xfrm>
            <a:off x="658813" y="1295400"/>
            <a:ext cx="8224837" cy="4583113"/>
          </a:xfrm>
        </p:spPr>
        <p:txBody>
          <a:bodyPr/>
          <a:lstStyle/>
          <a:p>
            <a:pPr>
              <a:defRPr/>
            </a:pPr>
            <a:r>
              <a:rPr lang="en-US" sz="2400" dirty="0"/>
              <a:t>Dr. Carol Dweck, </a:t>
            </a:r>
            <a:r>
              <a:rPr lang="en-US" sz="2400" dirty="0" smtClean="0"/>
              <a:t>a Stanford </a:t>
            </a:r>
            <a:r>
              <a:rPr lang="en-US" sz="2400" dirty="0"/>
              <a:t>psychologist, describes a continuum of beliefs about </a:t>
            </a:r>
            <a:r>
              <a:rPr lang="en-US" sz="2400" dirty="0" smtClean="0"/>
              <a:t>success, from </a:t>
            </a:r>
            <a:r>
              <a:rPr lang="en-US" sz="2400" dirty="0"/>
              <a:t>a </a:t>
            </a:r>
            <a:r>
              <a:rPr lang="en-US" sz="2400" i="1" dirty="0"/>
              <a:t>fixed</a:t>
            </a:r>
            <a:r>
              <a:rPr lang="en-US" sz="2400" dirty="0"/>
              <a:t> to a </a:t>
            </a:r>
            <a:r>
              <a:rPr lang="en-US" sz="2400" i="1" dirty="0"/>
              <a:t>growth</a:t>
            </a:r>
            <a:r>
              <a:rPr lang="en-US" sz="2400" dirty="0"/>
              <a:t> </a:t>
            </a:r>
            <a:r>
              <a:rPr lang="en-US" sz="2400" dirty="0" smtClean="0"/>
              <a:t>mindset (</a:t>
            </a:r>
            <a:r>
              <a:rPr lang="en-US" sz="2400" dirty="0" err="1" smtClean="0"/>
              <a:t>Dweck</a:t>
            </a:r>
            <a:r>
              <a:rPr lang="en-US" sz="2400" dirty="0" smtClean="0"/>
              <a:t>, 2006):</a:t>
            </a:r>
            <a:endParaRPr lang="en-US" sz="2400" dirty="0"/>
          </a:p>
          <a:p>
            <a:pPr marL="0" indent="0">
              <a:buFont typeface="Wingdings 2" pitchFamily="18" charset="2"/>
              <a:buNone/>
              <a:defRPr/>
            </a:pPr>
            <a:endParaRPr lang="en-US" dirty="0" smtClean="0"/>
          </a:p>
        </p:txBody>
      </p:sp>
      <p:graphicFrame>
        <p:nvGraphicFramePr>
          <p:cNvPr id="2" name="Table 1" descr="Table of fixed and growth mindset attributes"/>
          <p:cNvGraphicFramePr>
            <a:graphicFrameLocks noGrp="1"/>
          </p:cNvGraphicFramePr>
          <p:nvPr>
            <p:extLst>
              <p:ext uri="{D42A27DB-BD31-4B8C-83A1-F6EECF244321}">
                <p14:modId xmlns:p14="http://schemas.microsoft.com/office/powerpoint/2010/main" val="1059646828"/>
              </p:ext>
            </p:extLst>
          </p:nvPr>
        </p:nvGraphicFramePr>
        <p:xfrm>
          <a:off x="914400" y="2743200"/>
          <a:ext cx="7315200" cy="3352800"/>
        </p:xfrm>
        <a:graphic>
          <a:graphicData uri="http://schemas.openxmlformats.org/drawingml/2006/table">
            <a:tbl>
              <a:tblPr firstRow="1" bandRow="1">
                <a:tableStyleId>{5C22544A-7EE6-4342-B048-85BDC9FD1C3A}</a:tableStyleId>
              </a:tblPr>
              <a:tblGrid>
                <a:gridCol w="3547158">
                  <a:extLst>
                    <a:ext uri="{9D8B030D-6E8A-4147-A177-3AD203B41FA5}">
                      <a16:colId xmlns:a16="http://schemas.microsoft.com/office/drawing/2014/main" val="20000"/>
                    </a:ext>
                  </a:extLst>
                </a:gridCol>
                <a:gridCol w="3768042">
                  <a:extLst>
                    <a:ext uri="{9D8B030D-6E8A-4147-A177-3AD203B41FA5}">
                      <a16:colId xmlns:a16="http://schemas.microsoft.com/office/drawing/2014/main" val="20001"/>
                    </a:ext>
                  </a:extLst>
                </a:gridCol>
              </a:tblGrid>
              <a:tr h="508844">
                <a:tc>
                  <a:txBody>
                    <a:bodyPr/>
                    <a:lstStyle/>
                    <a:p>
                      <a:pPr marL="0" marR="0" algn="ctr">
                        <a:spcBef>
                          <a:spcPts val="0"/>
                        </a:spcBef>
                        <a:spcAft>
                          <a:spcPts val="0"/>
                        </a:spcAft>
                      </a:pPr>
                      <a:r>
                        <a:rPr lang="en-US" sz="1800" kern="1200" dirty="0">
                          <a:effectLst/>
                        </a:rPr>
                        <a:t>Fixed Mindset</a:t>
                      </a:r>
                      <a:endParaRPr lang="en-US" sz="1400" dirty="0">
                        <a:effectLst/>
                        <a:latin typeface="Calibri"/>
                        <a:ea typeface="Calibri"/>
                        <a:cs typeface="Times New Roman"/>
                      </a:endParaRPr>
                    </a:p>
                  </a:txBody>
                  <a:tcPr/>
                </a:tc>
                <a:tc>
                  <a:txBody>
                    <a:bodyPr/>
                    <a:lstStyle/>
                    <a:p>
                      <a:pPr marL="0" marR="0" algn="ctr">
                        <a:spcBef>
                          <a:spcPts val="0"/>
                        </a:spcBef>
                        <a:spcAft>
                          <a:spcPts val="0"/>
                        </a:spcAft>
                      </a:pPr>
                      <a:r>
                        <a:rPr lang="en-US" sz="1800" kern="1200" dirty="0">
                          <a:effectLst/>
                        </a:rPr>
                        <a:t>Growth Mindset</a:t>
                      </a:r>
                      <a:endParaRPr lang="en-US" sz="1400" dirty="0">
                        <a:effectLst/>
                        <a:latin typeface="Calibri"/>
                        <a:ea typeface="Calibri"/>
                        <a:cs typeface="Times New Roman"/>
                      </a:endParaRPr>
                    </a:p>
                  </a:txBody>
                  <a:tcPr/>
                </a:tc>
                <a:extLst>
                  <a:ext uri="{0D108BD9-81ED-4DB2-BD59-A6C34878D82A}">
                    <a16:rowId xmlns:a16="http://schemas.microsoft.com/office/drawing/2014/main" val="10000"/>
                  </a:ext>
                </a:extLst>
              </a:tr>
              <a:tr h="710989">
                <a:tc>
                  <a:txBody>
                    <a:bodyPr/>
                    <a:lstStyle/>
                    <a:p>
                      <a:pPr marL="0" marR="0">
                        <a:spcBef>
                          <a:spcPts val="0"/>
                        </a:spcBef>
                        <a:spcAft>
                          <a:spcPts val="0"/>
                        </a:spcAft>
                      </a:pPr>
                      <a:r>
                        <a:rPr lang="en-US" sz="1400" kern="1200" dirty="0">
                          <a:effectLst/>
                        </a:rPr>
                        <a:t>Talent and intelligence are innate and unchangeable</a:t>
                      </a:r>
                      <a:endParaRPr lang="en-US" sz="1100" dirty="0">
                        <a:effectLst/>
                        <a:latin typeface="Calibri"/>
                        <a:ea typeface="Calibri"/>
                        <a:cs typeface="Times New Roman"/>
                      </a:endParaRPr>
                    </a:p>
                  </a:txBody>
                  <a:tcPr/>
                </a:tc>
                <a:tc>
                  <a:txBody>
                    <a:bodyPr/>
                    <a:lstStyle/>
                    <a:p>
                      <a:pPr marL="0" marR="0">
                        <a:spcBef>
                          <a:spcPts val="0"/>
                        </a:spcBef>
                        <a:spcAft>
                          <a:spcPts val="0"/>
                        </a:spcAft>
                      </a:pPr>
                      <a:r>
                        <a:rPr lang="en-US" sz="1400" kern="1200" dirty="0">
                          <a:effectLst/>
                        </a:rPr>
                        <a:t>Talent and intelligence are just a starting point</a:t>
                      </a:r>
                      <a:endParaRPr lang="en-US" sz="1100" dirty="0">
                        <a:effectLst/>
                        <a:latin typeface="Calibri"/>
                        <a:ea typeface="Calibri"/>
                        <a:cs typeface="Times New Roman"/>
                      </a:endParaRPr>
                    </a:p>
                  </a:txBody>
                  <a:tcPr/>
                </a:tc>
                <a:extLst>
                  <a:ext uri="{0D108BD9-81ED-4DB2-BD59-A6C34878D82A}">
                    <a16:rowId xmlns:a16="http://schemas.microsoft.com/office/drawing/2014/main" val="10001"/>
                  </a:ext>
                </a:extLst>
              </a:tr>
              <a:tr h="710989">
                <a:tc>
                  <a:txBody>
                    <a:bodyPr/>
                    <a:lstStyle/>
                    <a:p>
                      <a:pPr marL="0" marR="0">
                        <a:spcBef>
                          <a:spcPts val="0"/>
                        </a:spcBef>
                        <a:spcAft>
                          <a:spcPts val="0"/>
                        </a:spcAft>
                      </a:pPr>
                      <a:r>
                        <a:rPr lang="en-US" sz="1400" kern="1200" dirty="0">
                          <a:effectLst/>
                        </a:rPr>
                        <a:t>Failure is a negative statement on basic abilities</a:t>
                      </a:r>
                      <a:endParaRPr lang="en-US" sz="1100" dirty="0">
                        <a:effectLst/>
                        <a:latin typeface="Calibri"/>
                        <a:ea typeface="Calibri"/>
                        <a:cs typeface="Times New Roman"/>
                      </a:endParaRPr>
                    </a:p>
                  </a:txBody>
                  <a:tcPr/>
                </a:tc>
                <a:tc>
                  <a:txBody>
                    <a:bodyPr/>
                    <a:lstStyle/>
                    <a:p>
                      <a:pPr marL="0" marR="0">
                        <a:spcBef>
                          <a:spcPts val="0"/>
                        </a:spcBef>
                        <a:spcAft>
                          <a:spcPts val="0"/>
                        </a:spcAft>
                      </a:pPr>
                      <a:r>
                        <a:rPr lang="en-US" sz="1400" kern="1200" dirty="0">
                          <a:effectLst/>
                        </a:rPr>
                        <a:t>Learning comes from failure (performance can be improved)</a:t>
                      </a:r>
                      <a:endParaRPr lang="en-US" sz="1100" dirty="0">
                        <a:effectLst/>
                        <a:latin typeface="Calibri"/>
                        <a:ea typeface="Calibri"/>
                        <a:cs typeface="Times New Roman"/>
                      </a:endParaRPr>
                    </a:p>
                  </a:txBody>
                  <a:tcPr/>
                </a:tc>
                <a:extLst>
                  <a:ext uri="{0D108BD9-81ED-4DB2-BD59-A6C34878D82A}">
                    <a16:rowId xmlns:a16="http://schemas.microsoft.com/office/drawing/2014/main" val="10002"/>
                  </a:ext>
                </a:extLst>
              </a:tr>
              <a:tr h="710989">
                <a:tc>
                  <a:txBody>
                    <a:bodyPr/>
                    <a:lstStyle/>
                    <a:p>
                      <a:pPr marL="0" marR="0">
                        <a:spcBef>
                          <a:spcPts val="0"/>
                        </a:spcBef>
                        <a:spcAft>
                          <a:spcPts val="0"/>
                        </a:spcAft>
                      </a:pPr>
                      <a:r>
                        <a:rPr lang="en-US" sz="1400" kern="1200" dirty="0">
                          <a:effectLst/>
                        </a:rPr>
                        <a:t>Hunger for approval, avoid challenges and obstacles</a:t>
                      </a:r>
                      <a:endParaRPr lang="en-US" sz="1100" dirty="0">
                        <a:effectLst/>
                        <a:latin typeface="Calibri"/>
                        <a:ea typeface="Calibri"/>
                        <a:cs typeface="Times New Roman"/>
                      </a:endParaRPr>
                    </a:p>
                  </a:txBody>
                  <a:tcPr/>
                </a:tc>
                <a:tc>
                  <a:txBody>
                    <a:bodyPr/>
                    <a:lstStyle/>
                    <a:p>
                      <a:pPr marL="0" marR="0">
                        <a:spcBef>
                          <a:spcPts val="0"/>
                        </a:spcBef>
                        <a:spcAft>
                          <a:spcPts val="0"/>
                        </a:spcAft>
                      </a:pPr>
                      <a:r>
                        <a:rPr lang="en-US" sz="1400" kern="1200" dirty="0">
                          <a:effectLst/>
                        </a:rPr>
                        <a:t>Passion for learning, embrace challenges and pursuit of obstacles </a:t>
                      </a:r>
                      <a:endParaRPr lang="en-US" sz="1100" dirty="0">
                        <a:effectLst/>
                        <a:latin typeface="Calibri"/>
                        <a:ea typeface="Calibri"/>
                        <a:cs typeface="Times New Roman"/>
                      </a:endParaRPr>
                    </a:p>
                  </a:txBody>
                  <a:tcPr/>
                </a:tc>
                <a:extLst>
                  <a:ext uri="{0D108BD9-81ED-4DB2-BD59-A6C34878D82A}">
                    <a16:rowId xmlns:a16="http://schemas.microsoft.com/office/drawing/2014/main" val="10003"/>
                  </a:ext>
                </a:extLst>
              </a:tr>
              <a:tr h="710989">
                <a:tc>
                  <a:txBody>
                    <a:bodyPr/>
                    <a:lstStyle/>
                    <a:p>
                      <a:pPr marL="0" marR="0">
                        <a:spcBef>
                          <a:spcPts val="0"/>
                        </a:spcBef>
                        <a:spcAft>
                          <a:spcPts val="0"/>
                        </a:spcAft>
                      </a:pPr>
                      <a:r>
                        <a:rPr lang="en-US" sz="1400" kern="1200" dirty="0">
                          <a:effectLst/>
                        </a:rPr>
                        <a:t>The success of others is threatening</a:t>
                      </a:r>
                      <a:endParaRPr lang="en-US" sz="1100" dirty="0">
                        <a:effectLst/>
                        <a:latin typeface="Calibri"/>
                        <a:ea typeface="Calibri"/>
                        <a:cs typeface="Times New Roman"/>
                      </a:endParaRPr>
                    </a:p>
                  </a:txBody>
                  <a:tcPr/>
                </a:tc>
                <a:tc>
                  <a:txBody>
                    <a:bodyPr/>
                    <a:lstStyle/>
                    <a:p>
                      <a:pPr marL="0" marR="0">
                        <a:spcBef>
                          <a:spcPts val="0"/>
                        </a:spcBef>
                        <a:spcAft>
                          <a:spcPts val="0"/>
                        </a:spcAft>
                      </a:pPr>
                      <a:r>
                        <a:rPr lang="en-US" sz="1400" kern="1200" dirty="0">
                          <a:effectLst/>
                        </a:rPr>
                        <a:t>Find lessons and inspiration in success of others</a:t>
                      </a:r>
                      <a:endParaRPr lang="en-US" sz="1100" dirty="0">
                        <a:effectLst/>
                        <a:latin typeface="Calibri"/>
                        <a:ea typeface="Calibri"/>
                        <a:cs typeface="Times New Roman"/>
                      </a:endParaRPr>
                    </a:p>
                  </a:txBody>
                  <a:tcPr/>
                </a:tc>
                <a:extLst>
                  <a:ext uri="{0D108BD9-81ED-4DB2-BD59-A6C34878D82A}">
                    <a16:rowId xmlns:a16="http://schemas.microsoft.com/office/drawing/2014/main" val="10004"/>
                  </a:ext>
                </a:extLst>
              </a:tr>
            </a:tbl>
          </a:graphicData>
        </a:graphic>
      </p:graphicFrame>
      <p:sp>
        <p:nvSpPr>
          <p:cNvPr id="24601" name="Rectangle 2"/>
          <p:cNvSpPr>
            <a:spLocks noChangeArrowheads="1"/>
          </p:cNvSpPr>
          <p:nvPr/>
        </p:nvSpPr>
        <p:spPr bwMode="auto">
          <a:xfrm>
            <a:off x="914400" y="6169025"/>
            <a:ext cx="7315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5715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lvl="2">
              <a:spcBef>
                <a:spcPct val="0"/>
              </a:spcBef>
              <a:buClrTx/>
              <a:buFont typeface="Tahoma" pitchFamily="34" charset="0"/>
              <a:buNone/>
            </a:pPr>
            <a:r>
              <a:rPr lang="en-US" altLang="en-US" sz="1400">
                <a:latin typeface="Arial" pitchFamily="34" charset="0"/>
                <a:ea typeface="MS PGothic" pitchFamily="34" charset="-128"/>
                <a:cs typeface="Arial" pitchFamily="34" charset="0"/>
              </a:rPr>
              <a:t>Source: Dweck, C. (2006). </a:t>
            </a:r>
            <a:r>
              <a:rPr lang="en-US" altLang="en-US" sz="1400" i="1">
                <a:latin typeface="Arial" pitchFamily="34" charset="0"/>
                <a:ea typeface="MS PGothic" pitchFamily="34" charset="-128"/>
                <a:cs typeface="Arial" pitchFamily="34" charset="0"/>
              </a:rPr>
              <a:t>Mindset: The new psychology of success</a:t>
            </a:r>
            <a:r>
              <a:rPr lang="en-US" altLang="en-US" sz="1400">
                <a:latin typeface="Arial" pitchFamily="34" charset="0"/>
                <a:ea typeface="MS PGothic" pitchFamily="34" charset="-128"/>
                <a:cs typeface="Arial" pitchFamily="34" charset="0"/>
              </a:rPr>
              <a:t>. Random House.</a:t>
            </a:r>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24580" name="Slide Number Placeholder 2"/>
          <p:cNvSpPr>
            <a:spLocks noGrp="1"/>
          </p:cNvSpPr>
          <p:nvPr>
            <p:ph type="sldNum" sz="quarter" idx="10"/>
          </p:nvPr>
        </p:nvSpPr>
        <p:spPr bwMode="auto">
          <a:xfrm>
            <a:off x="8382000" y="5334000"/>
            <a:ext cx="53340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B9EA597A-453D-451B-8592-1C7435BE941A}" type="slidenum">
              <a:rPr lang="en-US" altLang="en-US" sz="2000">
                <a:solidFill>
                  <a:srgbClr val="8A8BA1"/>
                </a:solidFill>
                <a:latin typeface="Georgia" pitchFamily="18" charset="0"/>
                <a:cs typeface="Arial" pitchFamily="34" charset="0"/>
              </a:rPr>
              <a:pPr>
                <a:spcBef>
                  <a:spcPct val="0"/>
                </a:spcBef>
                <a:buClrTx/>
                <a:buFontTx/>
                <a:buNone/>
              </a:pPr>
              <a:t>12</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2"/>
          <p:cNvSpPr>
            <a:spLocks noGrp="1"/>
          </p:cNvSpPr>
          <p:nvPr>
            <p:ph type="title"/>
          </p:nvPr>
        </p:nvSpPr>
        <p:spPr/>
        <p:txBody>
          <a:bodyPr/>
          <a:lstStyle/>
          <a:p>
            <a:r>
              <a:rPr lang="en-US" altLang="en-US" sz="4000" smtClean="0"/>
              <a:t>Implications of a Growth Mindset for Educators </a:t>
            </a:r>
          </a:p>
        </p:txBody>
      </p:sp>
      <p:sp>
        <p:nvSpPr>
          <p:cNvPr id="2" name="Content Placeholder 1"/>
          <p:cNvSpPr>
            <a:spLocks noGrp="1"/>
          </p:cNvSpPr>
          <p:nvPr>
            <p:ph idx="1"/>
          </p:nvPr>
        </p:nvSpPr>
        <p:spPr>
          <a:xfrm>
            <a:off x="687388" y="1828800"/>
            <a:ext cx="7694612" cy="4078288"/>
          </a:xfrm>
        </p:spPr>
        <p:txBody>
          <a:bodyPr/>
          <a:lstStyle/>
          <a:p>
            <a:pPr>
              <a:defRPr/>
            </a:pPr>
            <a:r>
              <a:rPr lang="en-US" dirty="0"/>
              <a:t>In a growth mindset, educators believe that: </a:t>
            </a:r>
          </a:p>
          <a:p>
            <a:pPr lvl="1">
              <a:spcBef>
                <a:spcPts val="600"/>
              </a:spcBef>
              <a:defRPr/>
            </a:pPr>
            <a:r>
              <a:rPr lang="en-US" dirty="0"/>
              <a:t>All students can learn and meet high </a:t>
            </a:r>
            <a:r>
              <a:rPr lang="en-US" dirty="0" smtClean="0"/>
              <a:t>standards, </a:t>
            </a:r>
            <a:r>
              <a:rPr lang="en-US" dirty="0"/>
              <a:t>no matter their seeming innate ability or other challenges</a:t>
            </a:r>
          </a:p>
          <a:p>
            <a:pPr lvl="1">
              <a:spcBef>
                <a:spcPts val="600"/>
              </a:spcBef>
              <a:defRPr/>
            </a:pPr>
            <a:r>
              <a:rPr lang="en-US" dirty="0"/>
              <a:t>Low student achievement is something that teachers and leaders and their colleagues can change (both individually and collectively)</a:t>
            </a:r>
          </a:p>
          <a:p>
            <a:pPr lvl="1">
              <a:spcBef>
                <a:spcPts val="600"/>
              </a:spcBef>
              <a:defRPr/>
            </a:pPr>
            <a:r>
              <a:rPr lang="en-US" dirty="0"/>
              <a:t>Teachers can become better at teaching through hard work, practice, study, and coaching</a:t>
            </a:r>
          </a:p>
          <a:p>
            <a:pPr lvl="1">
              <a:spcBef>
                <a:spcPts val="600"/>
              </a:spcBef>
              <a:defRPr/>
            </a:pPr>
            <a:r>
              <a:rPr lang="en-US" dirty="0"/>
              <a:t>School leaders can become better at leading through hard work, practice, study, and coaching</a:t>
            </a:r>
          </a:p>
          <a:p>
            <a:pPr lvl="1">
              <a:spcBef>
                <a:spcPts val="600"/>
              </a:spcBef>
              <a:defRPr/>
            </a:pPr>
            <a:r>
              <a:rPr lang="en-US" dirty="0"/>
              <a:t>Even the best teachers and leaders can always get better</a:t>
            </a:r>
            <a:r>
              <a:rPr lang="en-US" dirty="0" smtClean="0"/>
              <a:t>! </a:t>
            </a:r>
            <a:br>
              <a:rPr lang="en-US" dirty="0" smtClean="0"/>
            </a:br>
            <a:r>
              <a:rPr lang="en-US" dirty="0" smtClean="0"/>
              <a:t>(</a:t>
            </a:r>
            <a:r>
              <a:rPr lang="en-US" dirty="0" err="1" smtClean="0"/>
              <a:t>Dweck</a:t>
            </a:r>
            <a:r>
              <a:rPr lang="en-US" dirty="0" smtClean="0"/>
              <a:t>, 2006)</a:t>
            </a:r>
            <a:endParaRPr lang="en-US" dirty="0"/>
          </a:p>
          <a:p>
            <a:pPr marL="0" indent="0">
              <a:buFont typeface="Wingdings 2" pitchFamily="18" charset="2"/>
              <a:buNone/>
              <a:defRPr/>
            </a:pPr>
            <a:endParaRPr lang="en-US" dirty="0"/>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2560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FAF0C09D-0B2B-40EE-BA2E-493AB603CB6E}" type="slidenum">
              <a:rPr lang="en-US" altLang="en-US" sz="2000">
                <a:solidFill>
                  <a:srgbClr val="8A8BA1"/>
                </a:solidFill>
                <a:latin typeface="Georgia" pitchFamily="18" charset="0"/>
                <a:cs typeface="Arial" pitchFamily="34" charset="0"/>
              </a:rPr>
              <a:pPr>
                <a:spcBef>
                  <a:spcPct val="0"/>
                </a:spcBef>
                <a:buClrTx/>
                <a:buFontTx/>
                <a:buNone/>
              </a:pPr>
              <a:t>13</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are the profiled sites ensuring HQPD? </a:t>
            </a:r>
            <a:endParaRPr lang="en-US" dirty="0"/>
          </a:p>
        </p:txBody>
      </p:sp>
      <p:sp>
        <p:nvSpPr>
          <p:cNvPr id="4" name="Footer Placeholder 3"/>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10D47E28-0F58-4B68-99A3-4B53CFA1A2B2}" type="slidenum">
              <a:rPr lang="en-US" altLang="en-US" smtClean="0"/>
              <a:pPr/>
              <a:t>14</a:t>
            </a:fld>
            <a:endParaRPr lang="en-US" altLang="en-US"/>
          </a:p>
        </p:txBody>
      </p:sp>
    </p:spTree>
    <p:extLst>
      <p:ext uri="{BB962C8B-B14F-4D97-AF65-F5344CB8AC3E}">
        <p14:creationId xmlns:p14="http://schemas.microsoft.com/office/powerpoint/2010/main" val="1890561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5800" y="1219200"/>
            <a:ext cx="8229600" cy="1446213"/>
          </a:xfrm>
        </p:spPr>
        <p:txBody>
          <a:bodyPr/>
          <a:lstStyle/>
          <a:p>
            <a:r>
              <a:rPr lang="en-US" altLang="en-US" sz="4000" dirty="0" smtClean="0">
                <a:solidFill>
                  <a:schemeClr val="accent1"/>
                </a:solidFill>
              </a:rPr>
              <a:t>Lever 1.</a:t>
            </a:r>
            <a:r>
              <a:rPr lang="en-US" altLang="en-US" sz="4000" dirty="0" smtClean="0"/>
              <a:t> Instilling a “Growth Mindset” Among Educators</a:t>
            </a:r>
          </a:p>
        </p:txBody>
      </p:sp>
      <p:sp>
        <p:nvSpPr>
          <p:cNvPr id="26627" name="Text Placeholder 2"/>
          <p:cNvSpPr>
            <a:spLocks noGrp="1"/>
          </p:cNvSpPr>
          <p:nvPr>
            <p:ph idx="1"/>
          </p:nvPr>
        </p:nvSpPr>
        <p:spPr>
          <a:xfrm>
            <a:off x="762000" y="2971800"/>
            <a:ext cx="7696200" cy="2697163"/>
          </a:xfrm>
        </p:spPr>
        <p:txBody>
          <a:bodyPr/>
          <a:lstStyle/>
          <a:p>
            <a:r>
              <a:rPr lang="en-US" altLang="en-US" sz="2400" dirty="0" smtClean="0"/>
              <a:t>All four sites profiled sought to instill a “growth mindset” among their educators, and believed that this shift was necessary for the successful implementation of high quality professional development.</a:t>
            </a:r>
          </a:p>
        </p:txBody>
      </p:sp>
      <p:sp>
        <p:nvSpPr>
          <p:cNvPr id="2" name="Footer Placeholder 1"/>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26628" name="Slide Number Placeholder 7"/>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2B7799B9-C295-48AB-A7AE-9C3F5A36BB68}" type="slidenum">
              <a:rPr lang="en-US" altLang="en-US" sz="2000">
                <a:solidFill>
                  <a:srgbClr val="8A8BA1"/>
                </a:solidFill>
                <a:latin typeface="Georgia" pitchFamily="18" charset="0"/>
                <a:cs typeface="Arial" pitchFamily="34" charset="0"/>
              </a:rPr>
              <a:pPr>
                <a:spcBef>
                  <a:spcPct val="0"/>
                </a:spcBef>
                <a:buClrTx/>
                <a:buFontTx/>
                <a:buNone/>
              </a:pPr>
              <a:t>15</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09600" y="762000"/>
            <a:ext cx="7924800" cy="655638"/>
          </a:xfrm>
        </p:spPr>
        <p:txBody>
          <a:bodyPr/>
          <a:lstStyle/>
          <a:p>
            <a:pPr marL="461963" indent="-461963"/>
            <a:r>
              <a:rPr lang="en-US" altLang="en-US" sz="3600" smtClean="0">
                <a:solidFill>
                  <a:schemeClr val="accent1"/>
                </a:solidFill>
              </a:rPr>
              <a:t>1. </a:t>
            </a:r>
            <a:r>
              <a:rPr lang="en-US" altLang="en-US" sz="3600" smtClean="0"/>
              <a:t>How Are the Profiled Sites Cultivating a Growth Mindset Among Educators?</a:t>
            </a:r>
          </a:p>
        </p:txBody>
      </p:sp>
      <p:sp>
        <p:nvSpPr>
          <p:cNvPr id="3" name="Content Placeholder 2"/>
          <p:cNvSpPr>
            <a:spLocks noGrp="1"/>
          </p:cNvSpPr>
          <p:nvPr>
            <p:ph idx="1"/>
          </p:nvPr>
        </p:nvSpPr>
        <p:spPr>
          <a:xfrm>
            <a:off x="609600" y="2209800"/>
            <a:ext cx="7924800" cy="3916363"/>
          </a:xfrm>
        </p:spPr>
        <p:txBody>
          <a:bodyPr/>
          <a:lstStyle/>
          <a:p>
            <a:pPr marL="457200" indent="-457200">
              <a:spcAft>
                <a:spcPts val="600"/>
              </a:spcAft>
              <a:buFont typeface="+mj-lt"/>
              <a:buAutoNum type="arabicPeriod"/>
              <a:defRPr/>
            </a:pPr>
            <a:r>
              <a:rPr lang="en-US" sz="2000" dirty="0" smtClean="0"/>
              <a:t>Constantly </a:t>
            </a:r>
            <a:r>
              <a:rPr lang="en-US" sz="2000" dirty="0"/>
              <a:t>communicating about and focusing on student </a:t>
            </a:r>
            <a:r>
              <a:rPr lang="en-US" sz="2000" dirty="0" smtClean="0"/>
              <a:t>learning to galvanize and sustain an orientation toward continuous improvement</a:t>
            </a:r>
            <a:r>
              <a:rPr lang="en-US" sz="1100" dirty="0"/>
              <a:t> </a:t>
            </a:r>
            <a:endParaRPr lang="en-US" sz="2000" dirty="0" smtClean="0"/>
          </a:p>
          <a:p>
            <a:pPr marL="457200" indent="-457200">
              <a:spcAft>
                <a:spcPts val="600"/>
              </a:spcAft>
              <a:buFont typeface="+mj-lt"/>
              <a:buAutoNum type="arabicPeriod"/>
              <a:defRPr/>
            </a:pPr>
            <a:r>
              <a:rPr lang="en-US" sz="2000" dirty="0" smtClean="0"/>
              <a:t>Collaboratively </a:t>
            </a:r>
            <a:r>
              <a:rPr lang="en-US" sz="2000" dirty="0"/>
              <a:t>reviewing data to see the need for change, as well as its </a:t>
            </a:r>
            <a:r>
              <a:rPr lang="en-US" sz="2000" dirty="0" smtClean="0"/>
              <a:t>impact</a:t>
            </a:r>
          </a:p>
          <a:p>
            <a:pPr marL="457200" indent="-457200">
              <a:spcAft>
                <a:spcPts val="600"/>
              </a:spcAft>
              <a:buFont typeface="+mj-lt"/>
              <a:buAutoNum type="arabicPeriod"/>
              <a:defRPr/>
            </a:pPr>
            <a:r>
              <a:rPr lang="en-US" sz="2000" dirty="0" smtClean="0"/>
              <a:t>Discussing books, articles, or videos </a:t>
            </a:r>
            <a:r>
              <a:rPr lang="en-US" sz="2000" dirty="0"/>
              <a:t>on the concept of </a:t>
            </a:r>
            <a:r>
              <a:rPr lang="en-US" sz="2000" dirty="0" smtClean="0"/>
              <a:t>mindset</a:t>
            </a:r>
          </a:p>
          <a:p>
            <a:pPr marL="457200" indent="-457200">
              <a:spcAft>
                <a:spcPts val="600"/>
              </a:spcAft>
              <a:buFont typeface="+mj-lt"/>
              <a:buAutoNum type="arabicPeriod"/>
              <a:defRPr/>
            </a:pPr>
            <a:r>
              <a:rPr lang="en-US" sz="2000" dirty="0" smtClean="0"/>
              <a:t>Leveraging </a:t>
            </a:r>
            <a:r>
              <a:rPr lang="en-US" sz="2000" dirty="0"/>
              <a:t>the new </a:t>
            </a:r>
            <a:r>
              <a:rPr lang="en-US" sz="2000" dirty="0" smtClean="0"/>
              <a:t>model educator evaluation framework </a:t>
            </a:r>
            <a:r>
              <a:rPr lang="en-US" sz="2000" dirty="0"/>
              <a:t>to encourage teacher engagement in professional </a:t>
            </a:r>
            <a:r>
              <a:rPr lang="en-US" sz="2000" dirty="0" smtClean="0"/>
              <a:t>learning</a:t>
            </a:r>
          </a:p>
          <a:p>
            <a:pPr marL="457200" indent="-457200">
              <a:buFont typeface="+mj-lt"/>
              <a:buAutoNum type="arabicPeriod"/>
              <a:defRPr/>
            </a:pPr>
            <a:r>
              <a:rPr lang="en-US" sz="2000" dirty="0" smtClean="0"/>
              <a:t>Providing </a:t>
            </a:r>
            <a:r>
              <a:rPr lang="en-US" sz="2000" dirty="0"/>
              <a:t>teachers with options for professional development that </a:t>
            </a:r>
            <a:r>
              <a:rPr lang="en-US" sz="2000" dirty="0" smtClean="0"/>
              <a:t>address </a:t>
            </a:r>
            <a:r>
              <a:rPr lang="en-US" sz="2000" dirty="0"/>
              <a:t>their </a:t>
            </a:r>
            <a:r>
              <a:rPr lang="en-US" sz="2000" dirty="0" smtClean="0"/>
              <a:t>individual goals</a:t>
            </a:r>
            <a:endParaRPr lang="en-US" sz="2000" dirty="0"/>
          </a:p>
          <a:p>
            <a:pPr>
              <a:defRPr/>
            </a:pPr>
            <a:endParaRPr lang="en-US" sz="2000" dirty="0"/>
          </a:p>
          <a:p>
            <a:pPr>
              <a:defRPr/>
            </a:pPr>
            <a:endParaRPr lang="en-US" dirty="0"/>
          </a:p>
        </p:txBody>
      </p:sp>
      <p:sp>
        <p:nvSpPr>
          <p:cNvPr id="27652"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27653"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13C53EFD-8B6C-4F26-940D-395DD5BA05FC}" type="slidenum">
              <a:rPr lang="en-US" altLang="en-US" sz="2000">
                <a:solidFill>
                  <a:srgbClr val="8A8BA1"/>
                </a:solidFill>
                <a:latin typeface="Georgia" pitchFamily="18" charset="0"/>
                <a:cs typeface="Arial" pitchFamily="34" charset="0"/>
              </a:rPr>
              <a:pPr>
                <a:spcBef>
                  <a:spcPct val="0"/>
                </a:spcBef>
                <a:buClrTx/>
                <a:buFontTx/>
                <a:buNone/>
              </a:pPr>
              <a:t>16</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itle 2"/>
          <p:cNvSpPr>
            <a:spLocks noGrp="1"/>
          </p:cNvSpPr>
          <p:nvPr>
            <p:ph type="title"/>
          </p:nvPr>
        </p:nvSpPr>
        <p:spPr>
          <a:xfrm>
            <a:off x="304800" y="381000"/>
            <a:ext cx="8458200" cy="1143000"/>
          </a:xfrm>
        </p:spPr>
        <p:txBody>
          <a:bodyPr/>
          <a:lstStyle/>
          <a:p>
            <a:pPr marL="682625" indent="-682625"/>
            <a:r>
              <a:rPr lang="en-US" altLang="en-US" sz="3600" dirty="0" smtClean="0"/>
              <a:t>1.1 Constantly communicating about and focusing on student learning</a:t>
            </a:r>
          </a:p>
        </p:txBody>
      </p:sp>
      <p:sp>
        <p:nvSpPr>
          <p:cNvPr id="2" name="Content Placeholder 1"/>
          <p:cNvSpPr>
            <a:spLocks noGrp="1"/>
          </p:cNvSpPr>
          <p:nvPr>
            <p:ph idx="1"/>
          </p:nvPr>
        </p:nvSpPr>
        <p:spPr>
          <a:xfrm>
            <a:off x="533400" y="1828800"/>
            <a:ext cx="8077200" cy="4306888"/>
          </a:xfrm>
        </p:spPr>
        <p:txBody>
          <a:bodyPr/>
          <a:lstStyle/>
          <a:p>
            <a:pPr marL="0" indent="0">
              <a:spcAft>
                <a:spcPts val="600"/>
              </a:spcAft>
              <a:buFont typeface="Wingdings 2" pitchFamily="18" charset="2"/>
              <a:buNone/>
              <a:defRPr/>
            </a:pPr>
            <a:r>
              <a:rPr lang="en-US" sz="2000" b="1" dirty="0" smtClean="0"/>
              <a:t>Examples:</a:t>
            </a:r>
          </a:p>
          <a:p>
            <a:pPr>
              <a:spcAft>
                <a:spcPts val="1200"/>
              </a:spcAft>
              <a:defRPr/>
            </a:pPr>
            <a:r>
              <a:rPr lang="en-US" sz="1800" dirty="0" smtClean="0"/>
              <a:t>The Lexington </a:t>
            </a:r>
            <a:r>
              <a:rPr lang="en-US" sz="1800" dirty="0"/>
              <a:t>Public </a:t>
            </a:r>
            <a:r>
              <a:rPr lang="en-US" sz="1800" dirty="0" smtClean="0"/>
              <a:t>Schools (LPS) mission </a:t>
            </a:r>
            <a:r>
              <a:rPr lang="en-US" sz="1800" dirty="0"/>
              <a:t>of “high achievement for all students” and related theory of action to achieve that mission is revisited </a:t>
            </a:r>
            <a:r>
              <a:rPr lang="en-US" sz="1800" dirty="0" smtClean="0"/>
              <a:t>at almost </a:t>
            </a:r>
            <a:r>
              <a:rPr lang="en-US" sz="1800" dirty="0"/>
              <a:t>every </a:t>
            </a:r>
            <a:r>
              <a:rPr lang="en-US" sz="1800" dirty="0" smtClean="0"/>
              <a:t>meeting, including faculty meetings, school committee meetings, professional learning community meetings, etc. This consistent message helps reinforce a growth mindset among faculty. </a:t>
            </a:r>
          </a:p>
          <a:p>
            <a:pPr>
              <a:spcAft>
                <a:spcPts val="1200"/>
              </a:spcAft>
              <a:defRPr/>
            </a:pPr>
            <a:r>
              <a:rPr lang="en-US" sz="1800" dirty="0" smtClean="0"/>
              <a:t>At Easthampton High School (EHS), educators use the “Inquiry Cycle” model (Love, Stiles, </a:t>
            </a:r>
            <a:r>
              <a:rPr lang="en-US" sz="1800" dirty="0" err="1" smtClean="0"/>
              <a:t>Mundry</a:t>
            </a:r>
            <a:r>
              <a:rPr lang="en-US" sz="1800" dirty="0" smtClean="0"/>
              <a:t>, &amp; </a:t>
            </a:r>
            <a:r>
              <a:rPr lang="en-US" sz="1800" dirty="0" err="1" smtClean="0"/>
              <a:t>DiRanna</a:t>
            </a:r>
            <a:r>
              <a:rPr lang="en-US" sz="1800" dirty="0" smtClean="0"/>
              <a:t>, 2008) as a basis for their action research approach. Throughout the cycle, educators meet multiple times to examine and discuss student learning data, and work in small inquiry groups </a:t>
            </a:r>
            <a:r>
              <a:rPr lang="en-US" sz="1800" dirty="0"/>
              <a:t>to generate solutions </a:t>
            </a:r>
            <a:r>
              <a:rPr lang="en-US" sz="1800" dirty="0" smtClean="0"/>
              <a:t>for learning challenges. As the groups see the success of their efforts reflected in the data, the focus on student learning helps create a growth mindset.</a:t>
            </a:r>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2867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79951141-38C1-46B9-B52E-5756D632C59C}" type="slidenum">
              <a:rPr lang="en-US" altLang="en-US" sz="2000">
                <a:solidFill>
                  <a:srgbClr val="8A8BA1"/>
                </a:solidFill>
                <a:latin typeface="Georgia" pitchFamily="18" charset="0"/>
                <a:cs typeface="Arial" pitchFamily="34" charset="0"/>
              </a:rPr>
              <a:pPr>
                <a:spcBef>
                  <a:spcPct val="0"/>
                </a:spcBef>
                <a:buClrTx/>
                <a:buFontTx/>
                <a:buNone/>
              </a:pPr>
              <a:t>17</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2"/>
          <p:cNvSpPr>
            <a:spLocks noGrp="1"/>
          </p:cNvSpPr>
          <p:nvPr>
            <p:ph type="title"/>
          </p:nvPr>
        </p:nvSpPr>
        <p:spPr>
          <a:xfrm>
            <a:off x="609600" y="274638"/>
            <a:ext cx="7924800" cy="1630362"/>
          </a:xfrm>
        </p:spPr>
        <p:txBody>
          <a:bodyPr/>
          <a:lstStyle/>
          <a:p>
            <a:pPr marL="741363" indent="-741363"/>
            <a:r>
              <a:rPr lang="en-US" altLang="en-US" sz="3600" dirty="0" smtClean="0">
                <a:solidFill>
                  <a:schemeClr val="accent1"/>
                </a:solidFill>
              </a:rPr>
              <a:t>1.2</a:t>
            </a:r>
            <a:r>
              <a:rPr lang="en-US" altLang="en-US" sz="3600" dirty="0" smtClean="0"/>
              <a:t> Collaboratively reviewing data to see the need for change, as well as its impact </a:t>
            </a:r>
          </a:p>
        </p:txBody>
      </p:sp>
      <p:sp>
        <p:nvSpPr>
          <p:cNvPr id="2" name="Content Placeholder 1"/>
          <p:cNvSpPr>
            <a:spLocks noGrp="1"/>
          </p:cNvSpPr>
          <p:nvPr>
            <p:ph idx="1"/>
          </p:nvPr>
        </p:nvSpPr>
        <p:spPr>
          <a:xfrm>
            <a:off x="609600" y="2209800"/>
            <a:ext cx="8077200" cy="3621088"/>
          </a:xfrm>
        </p:spPr>
        <p:txBody>
          <a:bodyPr/>
          <a:lstStyle/>
          <a:p>
            <a:pPr marL="0" indent="0">
              <a:spcBef>
                <a:spcPts val="1200"/>
              </a:spcBef>
              <a:buFont typeface="Wingdings 2" pitchFamily="18" charset="2"/>
              <a:buNone/>
              <a:defRPr/>
            </a:pPr>
            <a:r>
              <a:rPr lang="en-US" sz="2000" b="1" dirty="0" smtClean="0">
                <a:solidFill>
                  <a:schemeClr val="tx1"/>
                </a:solidFill>
              </a:rPr>
              <a:t>Examples:</a:t>
            </a:r>
          </a:p>
          <a:p>
            <a:pPr>
              <a:spcBef>
                <a:spcPts val="1200"/>
              </a:spcBef>
              <a:defRPr/>
            </a:pPr>
            <a:r>
              <a:rPr lang="en-US" sz="2000" dirty="0" smtClean="0">
                <a:solidFill>
                  <a:schemeClr val="tx1"/>
                </a:solidFill>
              </a:rPr>
              <a:t>EHS staff </a:t>
            </a:r>
            <a:r>
              <a:rPr lang="en-US" sz="2000" dirty="0">
                <a:solidFill>
                  <a:schemeClr val="tx1"/>
                </a:solidFill>
              </a:rPr>
              <a:t>regularly </a:t>
            </a:r>
            <a:r>
              <a:rPr lang="en-US" sz="2000" dirty="0" smtClean="0">
                <a:solidFill>
                  <a:schemeClr val="tx1"/>
                </a:solidFill>
              </a:rPr>
              <a:t>engage </a:t>
            </a:r>
            <a:r>
              <a:rPr lang="en-US" sz="2000" dirty="0">
                <a:solidFill>
                  <a:schemeClr val="tx1"/>
                </a:solidFill>
              </a:rPr>
              <a:t>in </a:t>
            </a:r>
            <a:r>
              <a:rPr lang="en-US" sz="2000" dirty="0" smtClean="0">
                <a:solidFill>
                  <a:schemeClr val="tx1"/>
                </a:solidFill>
              </a:rPr>
              <a:t>Learning Walks </a:t>
            </a:r>
            <a:r>
              <a:rPr lang="en-US" sz="2000" dirty="0">
                <a:solidFill>
                  <a:schemeClr val="tx1"/>
                </a:solidFill>
              </a:rPr>
              <a:t>and </a:t>
            </a:r>
            <a:r>
              <a:rPr lang="en-US" sz="2000" dirty="0" smtClean="0">
                <a:solidFill>
                  <a:schemeClr val="tx1"/>
                </a:solidFill>
              </a:rPr>
              <a:t>discuss </a:t>
            </a:r>
            <a:r>
              <a:rPr lang="en-US" sz="2000" dirty="0">
                <a:solidFill>
                  <a:schemeClr val="tx1"/>
                </a:solidFill>
              </a:rPr>
              <a:t>the findings of the walks </a:t>
            </a:r>
            <a:r>
              <a:rPr lang="en-US" sz="2000" dirty="0" smtClean="0">
                <a:solidFill>
                  <a:schemeClr val="tx1"/>
                </a:solidFill>
              </a:rPr>
              <a:t>with </a:t>
            </a:r>
            <a:r>
              <a:rPr lang="en-US" sz="2000" dirty="0">
                <a:solidFill>
                  <a:schemeClr val="tx1"/>
                </a:solidFill>
              </a:rPr>
              <a:t>teachers </a:t>
            </a:r>
            <a:r>
              <a:rPr lang="en-US" sz="2000" dirty="0" smtClean="0">
                <a:solidFill>
                  <a:schemeClr val="tx1"/>
                </a:solidFill>
              </a:rPr>
              <a:t>to gather their input on how to interpret the data and identify student and educator learning needs. </a:t>
            </a:r>
            <a:endParaRPr lang="en-US" sz="2000" dirty="0">
              <a:solidFill>
                <a:schemeClr val="tx1"/>
              </a:solidFill>
            </a:endParaRPr>
          </a:p>
          <a:p>
            <a:pPr>
              <a:spcBef>
                <a:spcPts val="1200"/>
              </a:spcBef>
              <a:defRPr/>
            </a:pPr>
            <a:r>
              <a:rPr lang="en-US" sz="2000" dirty="0" smtClean="0">
                <a:solidFill>
                  <a:schemeClr val="tx1"/>
                </a:solidFill>
              </a:rPr>
              <a:t>LPS holds bimonthly school-level data </a:t>
            </a:r>
            <a:r>
              <a:rPr lang="en-US" sz="2000" dirty="0">
                <a:solidFill>
                  <a:schemeClr val="tx1"/>
                </a:solidFill>
              </a:rPr>
              <a:t>meetings to </a:t>
            </a:r>
            <a:r>
              <a:rPr lang="en-US" sz="2000" dirty="0" smtClean="0">
                <a:solidFill>
                  <a:schemeClr val="tx1"/>
                </a:solidFill>
              </a:rPr>
              <a:t>collaboratively identify and </a:t>
            </a:r>
            <a:r>
              <a:rPr lang="en-US" sz="2000" dirty="0">
                <a:solidFill>
                  <a:schemeClr val="tx1"/>
                </a:solidFill>
              </a:rPr>
              <a:t>share where instruction, curriculum, assessments, </a:t>
            </a:r>
            <a:r>
              <a:rPr lang="en-US" sz="2000" dirty="0" smtClean="0">
                <a:solidFill>
                  <a:schemeClr val="tx1"/>
                </a:solidFill>
              </a:rPr>
              <a:t>interventions, and extensions can be strengthened.</a:t>
            </a:r>
            <a:endParaRPr lang="en-US" sz="2000" dirty="0">
              <a:solidFill>
                <a:schemeClr val="tx1"/>
              </a:solidFill>
            </a:endParaRPr>
          </a:p>
          <a:p>
            <a:pPr>
              <a:spcBef>
                <a:spcPts val="1200"/>
              </a:spcBef>
              <a:defRPr/>
            </a:pPr>
            <a:r>
              <a:rPr lang="en-US" sz="2000" dirty="0" smtClean="0">
                <a:solidFill>
                  <a:schemeClr val="tx1"/>
                </a:solidFill>
              </a:rPr>
              <a:t>Melrose Public Schools (MPS) has </a:t>
            </a:r>
            <a:r>
              <a:rPr lang="en-US" sz="2000" dirty="0">
                <a:solidFill>
                  <a:schemeClr val="tx1"/>
                </a:solidFill>
              </a:rPr>
              <a:t>staff bring student work to </a:t>
            </a:r>
            <a:r>
              <a:rPr lang="en-US" sz="2000" dirty="0" smtClean="0">
                <a:solidFill>
                  <a:schemeClr val="tx1"/>
                </a:solidFill>
              </a:rPr>
              <a:t>faculty meetings</a:t>
            </a:r>
            <a:r>
              <a:rPr lang="en-US" sz="2000" dirty="0">
                <a:solidFill>
                  <a:schemeClr val="tx1"/>
                </a:solidFill>
              </a:rPr>
              <a:t>, where they </a:t>
            </a:r>
            <a:r>
              <a:rPr lang="en-US" sz="2000" dirty="0" smtClean="0">
                <a:solidFill>
                  <a:schemeClr val="tx1"/>
                </a:solidFill>
              </a:rPr>
              <a:t>identify </a:t>
            </a:r>
            <a:r>
              <a:rPr lang="en-US" sz="2000" dirty="0">
                <a:solidFill>
                  <a:schemeClr val="tx1"/>
                </a:solidFill>
              </a:rPr>
              <a:t>opportunities to enhance student learning through changes in teaching </a:t>
            </a:r>
            <a:r>
              <a:rPr lang="en-US" sz="2000" dirty="0" smtClean="0">
                <a:solidFill>
                  <a:schemeClr val="tx1"/>
                </a:solidFill>
              </a:rPr>
              <a:t>practice.</a:t>
            </a:r>
            <a:endParaRPr lang="en-US" dirty="0">
              <a:solidFill>
                <a:schemeClr val="tx1"/>
              </a:solidFill>
            </a:endParaRPr>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3072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EC8FD030-7B29-4D96-BB6F-3F6462E4D859}" type="slidenum">
              <a:rPr lang="en-US" altLang="en-US" sz="2000">
                <a:solidFill>
                  <a:srgbClr val="8A8BA1"/>
                </a:solidFill>
                <a:latin typeface="Georgia" pitchFamily="18" charset="0"/>
                <a:cs typeface="Arial" pitchFamily="34" charset="0"/>
              </a:rPr>
              <a:pPr>
                <a:spcBef>
                  <a:spcPct val="0"/>
                </a:spcBef>
                <a:buClrTx/>
                <a:buFontTx/>
                <a:buNone/>
              </a:pPr>
              <a:t>18</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itle 4"/>
          <p:cNvSpPr>
            <a:spLocks noGrp="1"/>
          </p:cNvSpPr>
          <p:nvPr>
            <p:ph type="title"/>
          </p:nvPr>
        </p:nvSpPr>
        <p:spPr>
          <a:xfrm>
            <a:off x="381000" y="304800"/>
            <a:ext cx="8458200" cy="1143000"/>
          </a:xfrm>
        </p:spPr>
        <p:txBody>
          <a:bodyPr/>
          <a:lstStyle/>
          <a:p>
            <a:pPr marL="746125" indent="-746125"/>
            <a:r>
              <a:rPr lang="en-US" altLang="en-US" sz="3600" smtClean="0">
                <a:solidFill>
                  <a:schemeClr val="accent1"/>
                </a:solidFill>
              </a:rPr>
              <a:t>1.3</a:t>
            </a:r>
            <a:r>
              <a:rPr lang="en-US" altLang="en-US" sz="3600" smtClean="0"/>
              <a:t> Discussing books, articles, or videos on the concept of mindset</a:t>
            </a:r>
          </a:p>
        </p:txBody>
      </p:sp>
      <p:sp>
        <p:nvSpPr>
          <p:cNvPr id="2" name="Content Placeholder 1"/>
          <p:cNvSpPr>
            <a:spLocks noGrp="1"/>
          </p:cNvSpPr>
          <p:nvPr>
            <p:ph idx="1"/>
          </p:nvPr>
        </p:nvSpPr>
        <p:spPr>
          <a:xfrm>
            <a:off x="687388" y="2514600"/>
            <a:ext cx="8224837" cy="3392488"/>
          </a:xfrm>
        </p:spPr>
        <p:txBody>
          <a:bodyPr/>
          <a:lstStyle/>
          <a:p>
            <a:pPr marL="1146175" indent="-1146175">
              <a:spcBef>
                <a:spcPts val="1200"/>
              </a:spcBef>
              <a:spcAft>
                <a:spcPts val="1200"/>
              </a:spcAft>
              <a:buFont typeface="Wingdings 2" pitchFamily="18" charset="2"/>
              <a:buNone/>
              <a:defRPr/>
            </a:pPr>
            <a:r>
              <a:rPr lang="en-US" sz="2000" b="1" dirty="0" smtClean="0"/>
              <a:t>Examples</a:t>
            </a:r>
            <a:r>
              <a:rPr lang="en-US" sz="2000" dirty="0" smtClean="0"/>
              <a:t>: </a:t>
            </a:r>
          </a:p>
          <a:p>
            <a:pPr>
              <a:spcBef>
                <a:spcPts val="1200"/>
              </a:spcBef>
              <a:spcAft>
                <a:spcPts val="1200"/>
              </a:spcAft>
              <a:defRPr/>
            </a:pPr>
            <a:r>
              <a:rPr lang="en-US" sz="2000" dirty="0" smtClean="0"/>
              <a:t>MPS requires all new teachers to read </a:t>
            </a:r>
            <a:r>
              <a:rPr lang="en-US" sz="2000" i="1" dirty="0" smtClean="0"/>
              <a:t>Mindset: The new psychology of success</a:t>
            </a:r>
            <a:r>
              <a:rPr lang="en-US" sz="2000" dirty="0" smtClean="0"/>
              <a:t> (</a:t>
            </a:r>
            <a:r>
              <a:rPr lang="en-US" sz="2000" dirty="0" err="1" smtClean="0"/>
              <a:t>Dweck</a:t>
            </a:r>
            <a:r>
              <a:rPr lang="en-US" sz="2000" dirty="0" smtClean="0"/>
              <a:t>, 2006) during their first year. </a:t>
            </a:r>
          </a:p>
          <a:p>
            <a:pPr>
              <a:defRPr/>
            </a:pPr>
            <a:r>
              <a:rPr lang="en-US" sz="2000" dirty="0" smtClean="0"/>
              <a:t>CPS sponsored a workshop during the summer CPS Educator Excellence Institute titled </a:t>
            </a:r>
            <a:r>
              <a:rPr lang="en-US" sz="2000" i="1" dirty="0" smtClean="0"/>
              <a:t>Mindset: Transforming Student Math Experiences,</a:t>
            </a:r>
            <a:r>
              <a:rPr lang="en-US" sz="2000" dirty="0" smtClean="0"/>
              <a:t> in which participants watched a video on mindset and applied the concept during learning activities.</a:t>
            </a:r>
            <a:endParaRPr lang="en-US" sz="2000" dirty="0"/>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32771"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565E8724-3480-4936-8E50-8B47BA3C7C54}" type="slidenum">
              <a:rPr lang="en-US" altLang="en-US" sz="2000">
                <a:solidFill>
                  <a:srgbClr val="8A8BA1"/>
                </a:solidFill>
                <a:latin typeface="Georgia" pitchFamily="18" charset="0"/>
                <a:cs typeface="Arial" pitchFamily="34" charset="0"/>
              </a:rPr>
              <a:pPr>
                <a:spcBef>
                  <a:spcPct val="0"/>
                </a:spcBef>
                <a:buClrTx/>
                <a:buFontTx/>
                <a:buNone/>
              </a:pPr>
              <a:t>19</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z="4000" smtClean="0"/>
              <a:t>Background </a:t>
            </a:r>
          </a:p>
        </p:txBody>
      </p:sp>
      <p:sp>
        <p:nvSpPr>
          <p:cNvPr id="9219" name="Content Placeholder 2"/>
          <p:cNvSpPr>
            <a:spLocks noGrp="1"/>
          </p:cNvSpPr>
          <p:nvPr>
            <p:ph idx="1"/>
          </p:nvPr>
        </p:nvSpPr>
        <p:spPr/>
        <p:txBody>
          <a:bodyPr/>
          <a:lstStyle/>
          <a:p>
            <a:pPr>
              <a:spcBef>
                <a:spcPts val="1200"/>
              </a:spcBef>
            </a:pPr>
            <a:r>
              <a:rPr lang="en-US" altLang="en-US" sz="2000" dirty="0" smtClean="0"/>
              <a:t>The purpose of this set of three presentations to is to convey key findings from a study conducted by the American Institutes for Research and the Concord Evaluation Group on behalf of the Massachusetts Department of Elementary and Secondary Education. </a:t>
            </a:r>
          </a:p>
          <a:p>
            <a:pPr>
              <a:spcBef>
                <a:spcPts val="1200"/>
              </a:spcBef>
            </a:pPr>
            <a:r>
              <a:rPr lang="en-US" altLang="en-US" sz="2000" dirty="0" smtClean="0"/>
              <a:t>These presentations are one component of a larger project to help Massachusetts educators envision what it takes to ensure that all educators have access to </a:t>
            </a:r>
            <a:r>
              <a:rPr lang="en-US" altLang="en-US" sz="2000" b="1" dirty="0" smtClean="0"/>
              <a:t>high quality professional development (HQPD)</a:t>
            </a:r>
            <a:r>
              <a:rPr lang="en-US" altLang="en-US" sz="2000" dirty="0" smtClean="0"/>
              <a:t>.</a:t>
            </a:r>
            <a:r>
              <a:rPr lang="en-US" altLang="en-US" sz="2000" b="1" dirty="0" smtClean="0"/>
              <a:t> </a:t>
            </a:r>
          </a:p>
          <a:p>
            <a:pPr>
              <a:spcBef>
                <a:spcPts val="1200"/>
              </a:spcBef>
            </a:pPr>
            <a:r>
              <a:rPr lang="en-US" altLang="en-US" sz="2000" dirty="0" smtClean="0"/>
              <a:t>The focus of this presentation is on how educators in four nominated sites in Massachusetts have used five key levers to establish HQPD. </a:t>
            </a:r>
          </a:p>
        </p:txBody>
      </p:sp>
      <p:sp>
        <p:nvSpPr>
          <p:cNvPr id="9220"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9221"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71A72D76-6690-4B46-AD19-C322D577E6C9}" type="slidenum">
              <a:rPr lang="en-US" altLang="en-US" sz="2000">
                <a:solidFill>
                  <a:srgbClr val="8A8BA1"/>
                </a:solidFill>
                <a:latin typeface="Georgia" pitchFamily="18" charset="0"/>
                <a:cs typeface="Arial" pitchFamily="34" charset="0"/>
              </a:rPr>
              <a:pPr>
                <a:spcBef>
                  <a:spcPct val="0"/>
                </a:spcBef>
                <a:buClrTx/>
                <a:buFontTx/>
                <a:buNone/>
              </a:pPr>
              <a:t>2</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601133"/>
            <a:ext cx="8153400" cy="1143000"/>
          </a:xfrm>
        </p:spPr>
        <p:txBody>
          <a:bodyPr/>
          <a:lstStyle/>
          <a:p>
            <a:pPr marL="741363" lvl="0" indent="-741363">
              <a:spcBef>
                <a:spcPct val="20000"/>
              </a:spcBef>
              <a:defRPr/>
            </a:pPr>
            <a:r>
              <a:rPr lang="en-US" sz="3600" dirty="0">
                <a:solidFill>
                  <a:srgbClr val="E86B01"/>
                </a:solidFill>
                <a:ea typeface="Tahoma" pitchFamily="34" charset="0"/>
                <a:cs typeface="Franklin Gothic Book" pitchFamily="34" charset="0"/>
              </a:rPr>
              <a:t>1.4 </a:t>
            </a:r>
            <a:r>
              <a:rPr lang="en-US" sz="3600" dirty="0">
                <a:solidFill>
                  <a:srgbClr val="0D1969"/>
                </a:solidFill>
                <a:ea typeface="Tahoma" pitchFamily="34" charset="0"/>
                <a:cs typeface="Franklin Gothic Book" pitchFamily="34" charset="0"/>
              </a:rPr>
              <a:t>Leveraging the new model educator evaluation framework to encourage teacher engagement in PD</a:t>
            </a:r>
          </a:p>
        </p:txBody>
      </p:sp>
      <p:sp>
        <p:nvSpPr>
          <p:cNvPr id="2" name="Content Placeholder 1"/>
          <p:cNvSpPr>
            <a:spLocks noGrp="1"/>
          </p:cNvSpPr>
          <p:nvPr>
            <p:ph idx="1"/>
          </p:nvPr>
        </p:nvSpPr>
        <p:spPr>
          <a:xfrm>
            <a:off x="685800" y="2286000"/>
            <a:ext cx="7772400" cy="4602163"/>
          </a:xfrm>
        </p:spPr>
        <p:txBody>
          <a:bodyPr/>
          <a:lstStyle/>
          <a:p>
            <a:pPr marL="0" indent="0">
              <a:buFont typeface="Wingdings 2" pitchFamily="18" charset="2"/>
              <a:buNone/>
              <a:defRPr/>
            </a:pPr>
            <a:r>
              <a:rPr lang="en-US" sz="2000" b="1" dirty="0" smtClean="0">
                <a:solidFill>
                  <a:schemeClr val="tx1"/>
                </a:solidFill>
              </a:rPr>
              <a:t>Examples</a:t>
            </a:r>
            <a:r>
              <a:rPr lang="en-US" sz="2000" dirty="0" smtClean="0">
                <a:solidFill>
                  <a:schemeClr val="tx1"/>
                </a:solidFill>
              </a:rPr>
              <a:t>: </a:t>
            </a:r>
          </a:p>
          <a:p>
            <a:pPr>
              <a:spcBef>
                <a:spcPts val="1200"/>
              </a:spcBef>
              <a:spcAft>
                <a:spcPts val="1200"/>
              </a:spcAft>
              <a:defRPr/>
            </a:pPr>
            <a:r>
              <a:rPr lang="en-US" sz="1800" dirty="0" smtClean="0">
                <a:solidFill>
                  <a:schemeClr val="tx1"/>
                </a:solidFill>
              </a:rPr>
              <a:t>As they worked to implement the 5-Step Cycle of evaluation, EHS leaders said to staff</a:t>
            </a:r>
            <a:r>
              <a:rPr lang="en-US" sz="1800" dirty="0">
                <a:solidFill>
                  <a:schemeClr val="tx1"/>
                </a:solidFill>
              </a:rPr>
              <a:t>, “We want to spread best practice the best way we </a:t>
            </a:r>
            <a:r>
              <a:rPr lang="en-US" sz="1800" dirty="0" smtClean="0">
                <a:solidFill>
                  <a:schemeClr val="tx1"/>
                </a:solidFill>
              </a:rPr>
              <a:t>can, </a:t>
            </a:r>
            <a:r>
              <a:rPr lang="en-US" sz="1800" dirty="0">
                <a:solidFill>
                  <a:schemeClr val="tx1"/>
                </a:solidFill>
              </a:rPr>
              <a:t>and this is a great platform </a:t>
            </a:r>
            <a:r>
              <a:rPr lang="en-US" sz="1800" dirty="0" smtClean="0">
                <a:solidFill>
                  <a:schemeClr val="tx1"/>
                </a:solidFill>
              </a:rPr>
              <a:t>from which to </a:t>
            </a:r>
            <a:r>
              <a:rPr lang="en-US" sz="1800" dirty="0">
                <a:solidFill>
                  <a:schemeClr val="tx1"/>
                </a:solidFill>
              </a:rPr>
              <a:t>do it</a:t>
            </a:r>
            <a:r>
              <a:rPr lang="en-US" sz="1800" dirty="0" smtClean="0">
                <a:solidFill>
                  <a:schemeClr val="tx1"/>
                </a:solidFill>
              </a:rPr>
              <a:t>.” So they used educator evaluation processes to extend their collaborative inquiry work. </a:t>
            </a:r>
            <a:endParaRPr lang="en-US" sz="1800" dirty="0">
              <a:solidFill>
                <a:schemeClr val="tx1"/>
              </a:solidFill>
            </a:endParaRPr>
          </a:p>
          <a:p>
            <a:pPr>
              <a:defRPr/>
            </a:pPr>
            <a:r>
              <a:rPr lang="en-US" sz="1800" dirty="0" smtClean="0">
                <a:solidFill>
                  <a:schemeClr val="tx1"/>
                </a:solidFill>
              </a:rPr>
              <a:t>LPS </a:t>
            </a:r>
            <a:r>
              <a:rPr lang="en-US" sz="1800" dirty="0">
                <a:solidFill>
                  <a:schemeClr val="tx1"/>
                </a:solidFill>
              </a:rPr>
              <a:t>educators upload artifacts </a:t>
            </a:r>
            <a:r>
              <a:rPr lang="en-US" sz="1800" dirty="0" smtClean="0">
                <a:solidFill>
                  <a:schemeClr val="tx1"/>
                </a:solidFill>
              </a:rPr>
              <a:t>to </a:t>
            </a:r>
            <a:r>
              <a:rPr lang="en-US" sz="1800" dirty="0">
                <a:solidFill>
                  <a:schemeClr val="tx1"/>
                </a:solidFill>
              </a:rPr>
              <a:t>their Supervision and Evaluation database </a:t>
            </a:r>
            <a:r>
              <a:rPr lang="en-US" sz="1800" dirty="0" smtClean="0">
                <a:solidFill>
                  <a:schemeClr val="tx1"/>
                </a:solidFill>
              </a:rPr>
              <a:t>aligned to the Educator Evaluation Model System</a:t>
            </a:r>
            <a:r>
              <a:rPr lang="en-US" sz="1800" dirty="0">
                <a:solidFill>
                  <a:schemeClr val="tx1"/>
                </a:solidFill>
              </a:rPr>
              <a:t> to exemplify and describe the </a:t>
            </a:r>
            <a:r>
              <a:rPr lang="en-US" sz="1800" dirty="0" smtClean="0">
                <a:solidFill>
                  <a:schemeClr val="tx1"/>
                </a:solidFill>
              </a:rPr>
              <a:t>standards of effective practice they </a:t>
            </a:r>
            <a:r>
              <a:rPr lang="en-US" sz="1800" dirty="0">
                <a:solidFill>
                  <a:schemeClr val="tx1"/>
                </a:solidFill>
              </a:rPr>
              <a:t>have been able to excel </a:t>
            </a:r>
            <a:r>
              <a:rPr lang="en-US" sz="1800" dirty="0" smtClean="0">
                <a:solidFill>
                  <a:schemeClr val="tx1"/>
                </a:solidFill>
              </a:rPr>
              <a:t>at. Educators upload pictures and descriptions of evidence (e.g., a product they produced in a PD course, or a lesson plan they developed) related to their professional </a:t>
            </a:r>
            <a:r>
              <a:rPr lang="en-US" sz="1800" dirty="0">
                <a:solidFill>
                  <a:schemeClr val="tx1"/>
                </a:solidFill>
              </a:rPr>
              <a:t>p</a:t>
            </a:r>
            <a:r>
              <a:rPr lang="en-US" sz="1800" dirty="0" smtClean="0">
                <a:solidFill>
                  <a:schemeClr val="tx1"/>
                </a:solidFill>
              </a:rPr>
              <a:t>ractice goals. Evaluators and supervisors can offer feedback to educators based on this evidence. </a:t>
            </a:r>
            <a:endParaRPr lang="en-US" sz="1800" dirty="0">
              <a:solidFill>
                <a:schemeClr val="tx1"/>
              </a:solidFill>
            </a:endParaRPr>
          </a:p>
        </p:txBody>
      </p:sp>
      <p:sp>
        <p:nvSpPr>
          <p:cNvPr id="5" name="Footer Placeholder 4"/>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34819"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FDA09B0C-20EB-404D-AFF0-BE469A553788}" type="slidenum">
              <a:rPr lang="en-US" altLang="en-US" sz="2000">
                <a:solidFill>
                  <a:srgbClr val="8A8BA1"/>
                </a:solidFill>
                <a:latin typeface="Georgia" pitchFamily="18" charset="0"/>
                <a:cs typeface="Arial" pitchFamily="34" charset="0"/>
              </a:rPr>
              <a:pPr>
                <a:spcBef>
                  <a:spcPct val="0"/>
                </a:spcBef>
                <a:buClrTx/>
                <a:buFontTx/>
                <a:buNone/>
              </a:pPr>
              <a:t>20</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2"/>
          <p:cNvSpPr>
            <a:spLocks noGrp="1"/>
          </p:cNvSpPr>
          <p:nvPr>
            <p:ph type="title"/>
          </p:nvPr>
        </p:nvSpPr>
        <p:spPr>
          <a:xfrm>
            <a:off x="609600" y="274638"/>
            <a:ext cx="7924800" cy="2316162"/>
          </a:xfrm>
        </p:spPr>
        <p:txBody>
          <a:bodyPr/>
          <a:lstStyle/>
          <a:p>
            <a:pPr marL="685800" indent="-685800"/>
            <a:r>
              <a:rPr lang="en-US" altLang="en-US" sz="3600" smtClean="0">
                <a:solidFill>
                  <a:schemeClr val="accent1"/>
                </a:solidFill>
              </a:rPr>
              <a:t>1.5</a:t>
            </a:r>
            <a:r>
              <a:rPr lang="en-US" altLang="en-US" sz="3600" smtClean="0"/>
              <a:t> Providing teachers with options for professional development that address their individual goals</a:t>
            </a:r>
          </a:p>
        </p:txBody>
      </p:sp>
      <p:sp>
        <p:nvSpPr>
          <p:cNvPr id="2" name="Content Placeholder 1"/>
          <p:cNvSpPr>
            <a:spLocks noGrp="1"/>
          </p:cNvSpPr>
          <p:nvPr>
            <p:ph idx="1"/>
          </p:nvPr>
        </p:nvSpPr>
        <p:spPr>
          <a:xfrm>
            <a:off x="533400" y="2743200"/>
            <a:ext cx="8224838" cy="2630488"/>
          </a:xfrm>
        </p:spPr>
        <p:txBody>
          <a:bodyPr/>
          <a:lstStyle/>
          <a:p>
            <a:pPr marL="741363" indent="-741363">
              <a:buFont typeface="Wingdings 2" pitchFamily="18" charset="2"/>
              <a:buNone/>
              <a:defRPr/>
            </a:pPr>
            <a:r>
              <a:rPr lang="en-US" sz="2000" b="1" dirty="0"/>
              <a:t>Example:</a:t>
            </a:r>
            <a:r>
              <a:rPr lang="en-US" sz="2000" dirty="0"/>
              <a:t> </a:t>
            </a:r>
          </a:p>
          <a:p>
            <a:pPr>
              <a:spcBef>
                <a:spcPts val="1200"/>
              </a:spcBef>
              <a:spcAft>
                <a:spcPts val="1200"/>
              </a:spcAft>
              <a:defRPr/>
            </a:pPr>
            <a:r>
              <a:rPr lang="en-US" sz="2000" dirty="0" smtClean="0">
                <a:solidFill>
                  <a:schemeClr val="tx1"/>
                </a:solidFill>
              </a:rPr>
              <a:t>Cambridge Public Schools (CPS) gives its teachers </a:t>
            </a:r>
            <a:r>
              <a:rPr lang="en-US" sz="2000" dirty="0">
                <a:solidFill>
                  <a:schemeClr val="tx1"/>
                </a:solidFill>
              </a:rPr>
              <a:t>choice in the professional development courses they take, allowing them to decide what topics they feel they most need to improve on</a:t>
            </a:r>
            <a:r>
              <a:rPr lang="en-US" sz="2000" dirty="0" smtClean="0">
                <a:solidFill>
                  <a:schemeClr val="tx1"/>
                </a:solidFill>
              </a:rPr>
              <a:t>.</a:t>
            </a:r>
          </a:p>
          <a:p>
            <a:pPr>
              <a:defRPr/>
            </a:pPr>
            <a:r>
              <a:rPr lang="en-US" sz="2000" dirty="0" smtClean="0">
                <a:solidFill>
                  <a:schemeClr val="tx1"/>
                </a:solidFill>
              </a:rPr>
              <a:t>LPS sponsored over 35 courses just in the spring of 2015. </a:t>
            </a:r>
            <a:endParaRPr lang="en-US" sz="2000" dirty="0">
              <a:solidFill>
                <a:schemeClr val="tx1"/>
              </a:solidFill>
            </a:endParaRPr>
          </a:p>
          <a:p>
            <a:pPr>
              <a:defRPr/>
            </a:pPr>
            <a:endParaRPr lang="en-US" sz="2000" dirty="0">
              <a:solidFill>
                <a:schemeClr val="tx1"/>
              </a:solidFill>
            </a:endParaRPr>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3686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7DBE4545-1DE5-4546-88CF-A10ED93FB810}" type="slidenum">
              <a:rPr lang="en-US" altLang="en-US" sz="2000">
                <a:solidFill>
                  <a:srgbClr val="8A8BA1"/>
                </a:solidFill>
                <a:latin typeface="Georgia" pitchFamily="18" charset="0"/>
                <a:cs typeface="Arial" pitchFamily="34" charset="0"/>
              </a:rPr>
              <a:pPr>
                <a:spcBef>
                  <a:spcPct val="0"/>
                </a:spcBef>
                <a:buClrTx/>
                <a:buFontTx/>
                <a:buNone/>
              </a:pPr>
              <a:t>21</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762000" y="1447800"/>
            <a:ext cx="8229600" cy="1446213"/>
          </a:xfrm>
        </p:spPr>
        <p:txBody>
          <a:bodyPr/>
          <a:lstStyle/>
          <a:p>
            <a:r>
              <a:rPr lang="en-US" altLang="en-US" sz="4000" smtClean="0">
                <a:solidFill>
                  <a:schemeClr val="accent1"/>
                </a:solidFill>
              </a:rPr>
              <a:t>Lever 2: </a:t>
            </a:r>
            <a:r>
              <a:rPr lang="en-US" altLang="en-US" sz="4000" smtClean="0"/>
              <a:t>Collaborating for Change Using Data </a:t>
            </a:r>
          </a:p>
        </p:txBody>
      </p:sp>
      <p:sp>
        <p:nvSpPr>
          <p:cNvPr id="38915" name="Text Placeholder 2"/>
          <p:cNvSpPr>
            <a:spLocks noGrp="1"/>
          </p:cNvSpPr>
          <p:nvPr>
            <p:ph idx="1"/>
          </p:nvPr>
        </p:nvSpPr>
        <p:spPr>
          <a:xfrm>
            <a:off x="609600" y="3276600"/>
            <a:ext cx="7924800" cy="2849563"/>
          </a:xfrm>
        </p:spPr>
        <p:txBody>
          <a:bodyPr/>
          <a:lstStyle/>
          <a:p>
            <a:r>
              <a:rPr lang="en-US" altLang="en-US" sz="2000" smtClean="0"/>
              <a:t>Two of the sites created a joint labor-and-management PD committee that reviews data and policies on professional learning; both of the committees play an integral role in school and district decision making about professional learning. The other two sites also involve teachers and administrators in HQPD planning and assessment.</a:t>
            </a:r>
          </a:p>
        </p:txBody>
      </p:sp>
      <p:sp>
        <p:nvSpPr>
          <p:cNvPr id="2" name="Footer Placeholder 1"/>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38916" name="Slide Number Placeholder 7"/>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47B9DCAF-D755-45F7-B474-B06749EBD600}" type="slidenum">
              <a:rPr lang="en-US" altLang="en-US" sz="2000">
                <a:solidFill>
                  <a:srgbClr val="8A8BA1"/>
                </a:solidFill>
                <a:latin typeface="Georgia" pitchFamily="18" charset="0"/>
                <a:cs typeface="Arial" pitchFamily="34" charset="0"/>
              </a:rPr>
              <a:pPr>
                <a:spcBef>
                  <a:spcPct val="0"/>
                </a:spcBef>
                <a:buClrTx/>
                <a:buFontTx/>
                <a:buNone/>
              </a:pPr>
              <a:t>22</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itle 2"/>
          <p:cNvSpPr>
            <a:spLocks noGrp="1"/>
          </p:cNvSpPr>
          <p:nvPr>
            <p:ph type="title"/>
          </p:nvPr>
        </p:nvSpPr>
        <p:spPr/>
        <p:txBody>
          <a:bodyPr/>
          <a:lstStyle/>
          <a:p>
            <a:pPr marL="509588" indent="-509588"/>
            <a:r>
              <a:rPr lang="en-US" altLang="en-US" sz="3600" smtClean="0">
                <a:solidFill>
                  <a:schemeClr val="accent1"/>
                </a:solidFill>
              </a:rPr>
              <a:t>2. </a:t>
            </a:r>
            <a:r>
              <a:rPr lang="en-US" altLang="en-US" sz="3600" smtClean="0"/>
              <a:t>How Are the Profiled Sites Collaborating for Change?</a:t>
            </a:r>
          </a:p>
        </p:txBody>
      </p:sp>
      <p:sp>
        <p:nvSpPr>
          <p:cNvPr id="2" name="Content Placeholder 1"/>
          <p:cNvSpPr>
            <a:spLocks noGrp="1"/>
          </p:cNvSpPr>
          <p:nvPr>
            <p:ph idx="1"/>
          </p:nvPr>
        </p:nvSpPr>
        <p:spPr>
          <a:xfrm>
            <a:off x="609600" y="1752600"/>
            <a:ext cx="7696200" cy="4648200"/>
          </a:xfrm>
        </p:spPr>
        <p:txBody>
          <a:bodyPr/>
          <a:lstStyle/>
          <a:p>
            <a:pPr>
              <a:spcBef>
                <a:spcPts val="600"/>
              </a:spcBef>
              <a:spcAft>
                <a:spcPts val="600"/>
              </a:spcAft>
              <a:defRPr/>
            </a:pPr>
            <a:r>
              <a:rPr lang="en-US" sz="1700" dirty="0" smtClean="0"/>
              <a:t>Teachers and administrators have been working together in all four sites to enhance professional development.</a:t>
            </a:r>
          </a:p>
          <a:p>
            <a:pPr>
              <a:spcBef>
                <a:spcPts val="600"/>
              </a:spcBef>
              <a:spcAft>
                <a:spcPts val="600"/>
              </a:spcAft>
              <a:defRPr/>
            </a:pPr>
            <a:r>
              <a:rPr lang="en-US" sz="1700" dirty="0" smtClean="0"/>
              <a:t>CPS and MPS established and empowered joint labor-and-management professional development committees; LPS has an established professional development committee not specifically associated with employee or management associations/unions; and EHS has a school-based PD team. The committees in all four sites are composed of teachers and administrators. </a:t>
            </a:r>
          </a:p>
          <a:p>
            <a:pPr>
              <a:spcBef>
                <a:spcPts val="600"/>
              </a:spcBef>
              <a:spcAft>
                <a:spcPts val="600"/>
              </a:spcAft>
              <a:defRPr/>
            </a:pPr>
            <a:r>
              <a:rPr lang="en-US" sz="1700" dirty="0" smtClean="0"/>
              <a:t>Standing professional development committees enhance communication between district leaders, PD coordinators, and PD participants; this helps ensure that PD meets educators’ goals because it ensures that conversations about PD using evidence take place. </a:t>
            </a:r>
          </a:p>
          <a:p>
            <a:pPr>
              <a:defRPr/>
            </a:pPr>
            <a:r>
              <a:rPr lang="en-US" sz="1700" dirty="0" smtClean="0"/>
              <a:t>PD </a:t>
            </a:r>
            <a:r>
              <a:rPr lang="en-US" sz="1700" dirty="0"/>
              <a:t>c</a:t>
            </a:r>
            <a:r>
              <a:rPr lang="en-US" sz="1700" dirty="0" smtClean="0"/>
              <a:t>ommittees </a:t>
            </a:r>
            <a:r>
              <a:rPr lang="en-US" sz="1700" dirty="0"/>
              <a:t>were viewed by all four sites as helping facilitate changes in professional learning (such as reallocated time for learning</a:t>
            </a:r>
            <a:r>
              <a:rPr lang="en-US" sz="1700" dirty="0" smtClean="0"/>
              <a:t>).</a:t>
            </a:r>
            <a:r>
              <a:rPr lang="en-US" sz="1700" dirty="0"/>
              <a:t> </a:t>
            </a:r>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3994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476A9F90-5C2A-4B89-A120-B383E2D49232}" type="slidenum">
              <a:rPr lang="en-US" altLang="en-US" sz="2000">
                <a:solidFill>
                  <a:srgbClr val="8A8BA1"/>
                </a:solidFill>
                <a:latin typeface="Georgia" pitchFamily="18" charset="0"/>
                <a:cs typeface="Arial" pitchFamily="34" charset="0"/>
              </a:rPr>
              <a:pPr>
                <a:spcBef>
                  <a:spcPct val="0"/>
                </a:spcBef>
                <a:buClrTx/>
                <a:buFontTx/>
                <a:buNone/>
              </a:pPr>
              <a:t>23</a:t>
            </a:fld>
            <a:endParaRPr lang="en-US" altLang="en-US" sz="2000" dirty="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2"/>
          <p:cNvSpPr>
            <a:spLocks noGrp="1"/>
          </p:cNvSpPr>
          <p:nvPr>
            <p:ph type="title"/>
          </p:nvPr>
        </p:nvSpPr>
        <p:spPr/>
        <p:txBody>
          <a:bodyPr/>
          <a:lstStyle/>
          <a:p>
            <a:r>
              <a:rPr lang="en-US" altLang="en-US" sz="4000" smtClean="0"/>
              <a:t>PD Committee Composition and Responsibilities</a:t>
            </a:r>
          </a:p>
        </p:txBody>
      </p:sp>
      <p:graphicFrame>
        <p:nvGraphicFramePr>
          <p:cNvPr id="6" name="Content Placeholder 5" descr="PD Committee Composition and Responsibilities for Cambridge and Melrose Public Schools."/>
          <p:cNvGraphicFramePr>
            <a:graphicFrameLocks noGrp="1"/>
          </p:cNvGraphicFramePr>
          <p:nvPr>
            <p:ph idx="1"/>
            <p:extLst>
              <p:ext uri="{D42A27DB-BD31-4B8C-83A1-F6EECF244321}">
                <p14:modId xmlns:p14="http://schemas.microsoft.com/office/powerpoint/2010/main" val="1088462654"/>
              </p:ext>
            </p:extLst>
          </p:nvPr>
        </p:nvGraphicFramePr>
        <p:xfrm>
          <a:off x="609600" y="1752600"/>
          <a:ext cx="8153400" cy="3184574"/>
        </p:xfrm>
        <a:graphic>
          <a:graphicData uri="http://schemas.openxmlformats.org/drawingml/2006/table">
            <a:tbl>
              <a:tblPr firstRow="1" bandRow="1">
                <a:tableStyleId>{5C22544A-7EE6-4342-B048-85BDC9FD1C3A}</a:tableStyleId>
              </a:tblPr>
              <a:tblGrid>
                <a:gridCol w="1057534">
                  <a:extLst>
                    <a:ext uri="{9D8B030D-6E8A-4147-A177-3AD203B41FA5}">
                      <a16:colId xmlns:a16="http://schemas.microsoft.com/office/drawing/2014/main" val="20000"/>
                    </a:ext>
                  </a:extLst>
                </a:gridCol>
                <a:gridCol w="836689">
                  <a:extLst>
                    <a:ext uri="{9D8B030D-6E8A-4147-A177-3AD203B41FA5}">
                      <a16:colId xmlns:a16="http://schemas.microsoft.com/office/drawing/2014/main" val="20001"/>
                    </a:ext>
                  </a:extLst>
                </a:gridCol>
                <a:gridCol w="2220578">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gridCol w="1981199">
                  <a:extLst>
                    <a:ext uri="{9D8B030D-6E8A-4147-A177-3AD203B41FA5}">
                      <a16:colId xmlns:a16="http://schemas.microsoft.com/office/drawing/2014/main" val="20004"/>
                    </a:ext>
                  </a:extLst>
                </a:gridCol>
              </a:tblGrid>
              <a:tr h="426676">
                <a:tc>
                  <a:txBody>
                    <a:bodyPr/>
                    <a:lstStyle/>
                    <a:p>
                      <a:endParaRPr lang="en-US" sz="1100" baseline="0" dirty="0" smtClean="0"/>
                    </a:p>
                    <a:p>
                      <a:r>
                        <a:rPr lang="en-US" sz="1100" baseline="0" dirty="0" smtClean="0"/>
                        <a:t>Site</a:t>
                      </a:r>
                      <a:endParaRPr lang="en-US" sz="1100" dirty="0"/>
                    </a:p>
                  </a:txBody>
                  <a:tcPr marT="45703" marB="45703"/>
                </a:tc>
                <a:tc>
                  <a:txBody>
                    <a:bodyPr/>
                    <a:lstStyle/>
                    <a:p>
                      <a:r>
                        <a:rPr lang="en-US" sz="1100" dirty="0" smtClean="0"/>
                        <a:t>Year</a:t>
                      </a:r>
                      <a:r>
                        <a:rPr lang="en-US" sz="1100" baseline="0" dirty="0" smtClean="0"/>
                        <a:t> Formed</a:t>
                      </a:r>
                      <a:endParaRPr lang="en-US" sz="1100" dirty="0"/>
                    </a:p>
                  </a:txBody>
                  <a:tcPr marT="45703" marB="45703"/>
                </a:tc>
                <a:tc>
                  <a:txBody>
                    <a:bodyPr/>
                    <a:lstStyle/>
                    <a:p>
                      <a:endParaRPr lang="en-US" sz="1100" dirty="0" smtClean="0"/>
                    </a:p>
                    <a:p>
                      <a:r>
                        <a:rPr lang="en-US" sz="1100" dirty="0" smtClean="0"/>
                        <a:t>Size &amp; Makeup</a:t>
                      </a:r>
                      <a:endParaRPr lang="en-US" sz="1100" dirty="0"/>
                    </a:p>
                  </a:txBody>
                  <a:tcPr marT="45703" marB="45703"/>
                </a:tc>
                <a:tc>
                  <a:txBody>
                    <a:bodyPr/>
                    <a:lstStyle/>
                    <a:p>
                      <a:endParaRPr lang="en-US" sz="1100" dirty="0" smtClean="0"/>
                    </a:p>
                    <a:p>
                      <a:r>
                        <a:rPr lang="en-US" sz="1100" dirty="0" smtClean="0"/>
                        <a:t>First Step</a:t>
                      </a:r>
                      <a:endParaRPr lang="en-US" sz="1100" dirty="0"/>
                    </a:p>
                  </a:txBody>
                  <a:tcPr marT="45703" marB="45703"/>
                </a:tc>
                <a:tc>
                  <a:txBody>
                    <a:bodyPr/>
                    <a:lstStyle/>
                    <a:p>
                      <a:r>
                        <a:rPr lang="en-US" sz="1100" dirty="0" smtClean="0"/>
                        <a:t>Current</a:t>
                      </a:r>
                      <a:r>
                        <a:rPr lang="en-US" sz="1100" baseline="0" dirty="0" smtClean="0"/>
                        <a:t> </a:t>
                      </a:r>
                    </a:p>
                    <a:p>
                      <a:r>
                        <a:rPr lang="en-US" sz="1100" baseline="0" dirty="0" smtClean="0"/>
                        <a:t>Responsibilities</a:t>
                      </a:r>
                      <a:endParaRPr lang="en-US" sz="1100" dirty="0"/>
                    </a:p>
                  </a:txBody>
                  <a:tcPr marT="45703" marB="45703"/>
                </a:tc>
                <a:extLst>
                  <a:ext uri="{0D108BD9-81ED-4DB2-BD59-A6C34878D82A}">
                    <a16:rowId xmlns:a16="http://schemas.microsoft.com/office/drawing/2014/main" val="10000"/>
                  </a:ext>
                </a:extLst>
              </a:tr>
              <a:tr h="1325362">
                <a:tc>
                  <a:txBody>
                    <a:bodyPr/>
                    <a:lstStyle/>
                    <a:p>
                      <a:r>
                        <a:rPr lang="en-US" sz="1100" b="1" dirty="0" smtClean="0"/>
                        <a:t>Cambridge Public Schools</a:t>
                      </a:r>
                      <a:endParaRPr lang="en-US" sz="1100" b="1" dirty="0"/>
                    </a:p>
                  </a:txBody>
                  <a:tcPr marT="45703" marB="45703"/>
                </a:tc>
                <a:tc>
                  <a:txBody>
                    <a:bodyPr/>
                    <a:lstStyle/>
                    <a:p>
                      <a:r>
                        <a:rPr lang="en-US" sz="1100" dirty="0" smtClean="0"/>
                        <a:t>2014</a:t>
                      </a:r>
                      <a:endParaRPr lang="en-US" sz="1100" dirty="0"/>
                    </a:p>
                  </a:txBody>
                  <a:tcPr marT="45703" marB="45703"/>
                </a:tc>
                <a:tc>
                  <a:txBody>
                    <a:bodyPr/>
                    <a:lstStyle/>
                    <a:p>
                      <a:r>
                        <a:rPr lang="en-US" sz="1100" dirty="0" smtClean="0">
                          <a:solidFill>
                            <a:schemeClr val="tx2">
                              <a:lumMod val="75000"/>
                            </a:schemeClr>
                          </a:solidFill>
                        </a:rPr>
                        <a:t>20 teachers</a:t>
                      </a:r>
                      <a:r>
                        <a:rPr lang="en-US" sz="1100" baseline="0" dirty="0" smtClean="0">
                          <a:solidFill>
                            <a:schemeClr val="tx2">
                              <a:lumMod val="75000"/>
                            </a:schemeClr>
                          </a:solidFill>
                        </a:rPr>
                        <a:t> and administrators; co-chaired by the assistant superintendent for curriculum and instruction and the Cambridge Education Association president</a:t>
                      </a:r>
                      <a:endParaRPr lang="en-US" sz="1100" dirty="0">
                        <a:solidFill>
                          <a:schemeClr val="tx2">
                            <a:lumMod val="75000"/>
                          </a:schemeClr>
                        </a:solidFill>
                      </a:endParaRPr>
                    </a:p>
                  </a:txBody>
                  <a:tcPr marT="45703" marB="45703"/>
                </a:tc>
                <a:tc>
                  <a:txBody>
                    <a:bodyPr/>
                    <a:lstStyle/>
                    <a:p>
                      <a:r>
                        <a:rPr lang="en-US" sz="1100" dirty="0" smtClean="0">
                          <a:solidFill>
                            <a:schemeClr val="tx2">
                              <a:lumMod val="75000"/>
                            </a:schemeClr>
                          </a:solidFill>
                        </a:rPr>
                        <a:t>Created</a:t>
                      </a:r>
                      <a:r>
                        <a:rPr lang="en-US" sz="1100" baseline="0" dirty="0" smtClean="0">
                          <a:solidFill>
                            <a:schemeClr val="tx2">
                              <a:lumMod val="75000"/>
                            </a:schemeClr>
                          </a:solidFill>
                        </a:rPr>
                        <a:t> three subcommittees: (1) the five-year plan subcommittee, (2) the new teacher induction program subcommittee, and (3) the end-of-year planning subcommittee</a:t>
                      </a:r>
                    </a:p>
                  </a:txBody>
                  <a:tcPr marT="45703" marB="45703"/>
                </a:tc>
                <a:tc>
                  <a:txBody>
                    <a:bodyPr/>
                    <a:lstStyle/>
                    <a:p>
                      <a:r>
                        <a:rPr lang="en-US" sz="1100" dirty="0" smtClean="0">
                          <a:solidFill>
                            <a:schemeClr val="tx2">
                              <a:lumMod val="75000"/>
                            </a:schemeClr>
                          </a:solidFill>
                        </a:rPr>
                        <a:t>Creating</a:t>
                      </a:r>
                      <a:r>
                        <a:rPr lang="en-US" sz="1100" baseline="0" dirty="0" smtClean="0">
                          <a:solidFill>
                            <a:schemeClr val="tx2">
                              <a:lumMod val="75000"/>
                            </a:schemeClr>
                          </a:solidFill>
                        </a:rPr>
                        <a:t> criteria for professional development offerings and ways to monitor professional development</a:t>
                      </a:r>
                      <a:endParaRPr lang="en-US" sz="1100" dirty="0">
                        <a:solidFill>
                          <a:schemeClr val="tx2">
                            <a:lumMod val="75000"/>
                          </a:schemeClr>
                        </a:solidFill>
                      </a:endParaRPr>
                    </a:p>
                  </a:txBody>
                  <a:tcPr marT="45703" marB="45703"/>
                </a:tc>
                <a:extLst>
                  <a:ext uri="{0D108BD9-81ED-4DB2-BD59-A6C34878D82A}">
                    <a16:rowId xmlns:a16="http://schemas.microsoft.com/office/drawing/2014/main" val="10001"/>
                  </a:ext>
                </a:extLst>
              </a:tr>
              <a:tr h="1432487">
                <a:tc>
                  <a:txBody>
                    <a:bodyPr/>
                    <a:lstStyle/>
                    <a:p>
                      <a:r>
                        <a:rPr lang="en-US" sz="1100" b="1" dirty="0" smtClean="0"/>
                        <a:t>Melrose</a:t>
                      </a:r>
                      <a:r>
                        <a:rPr lang="en-US" sz="1100" b="1" baseline="0" dirty="0" smtClean="0"/>
                        <a:t> Public Schools</a:t>
                      </a:r>
                      <a:endParaRPr lang="en-US" sz="1100" b="1" dirty="0"/>
                    </a:p>
                  </a:txBody>
                  <a:tcPr marT="45703" marB="45703"/>
                </a:tc>
                <a:tc>
                  <a:txBody>
                    <a:bodyPr/>
                    <a:lstStyle/>
                    <a:p>
                      <a:r>
                        <a:rPr lang="en-US" sz="1100" dirty="0" smtClean="0"/>
                        <a:t>2011</a:t>
                      </a:r>
                      <a:endParaRPr lang="en-US" sz="1100" dirty="0"/>
                    </a:p>
                  </a:txBody>
                  <a:tcPr marT="45703" marB="45703"/>
                </a:tc>
                <a:tc>
                  <a:txBody>
                    <a:bodyPr/>
                    <a:lstStyle/>
                    <a:p>
                      <a:r>
                        <a:rPr lang="en-US" sz="1100" dirty="0" smtClean="0">
                          <a:solidFill>
                            <a:schemeClr val="tx2">
                              <a:lumMod val="75000"/>
                            </a:schemeClr>
                          </a:solidFill>
                        </a:rPr>
                        <a:t>12 teachers and administrators, co-chaired</a:t>
                      </a:r>
                      <a:r>
                        <a:rPr lang="en-US" sz="1100" baseline="0" dirty="0" smtClean="0">
                          <a:solidFill>
                            <a:schemeClr val="tx2">
                              <a:lumMod val="75000"/>
                            </a:schemeClr>
                          </a:solidFill>
                        </a:rPr>
                        <a:t> by a member of the teachers association and an administrator. The director of curriculum, a school principal, and representatives from each level and discipline area sit on the committee.</a:t>
                      </a:r>
                      <a:endParaRPr lang="en-US" sz="1100" dirty="0">
                        <a:solidFill>
                          <a:schemeClr val="tx2">
                            <a:lumMod val="75000"/>
                          </a:schemeClr>
                        </a:solidFill>
                      </a:endParaRPr>
                    </a:p>
                  </a:txBody>
                  <a:tcPr marT="45703" marB="45703"/>
                </a:tc>
                <a:tc>
                  <a:txBody>
                    <a:bodyPr/>
                    <a:lstStyle/>
                    <a:p>
                      <a:r>
                        <a:rPr lang="en-US" sz="1100" dirty="0" smtClean="0">
                          <a:solidFill>
                            <a:schemeClr val="tx2">
                              <a:lumMod val="75000"/>
                            </a:schemeClr>
                          </a:solidFill>
                        </a:rPr>
                        <a:t>Created a </a:t>
                      </a:r>
                      <a:r>
                        <a:rPr lang="en-US" sz="1100" dirty="0" smtClean="0">
                          <a:solidFill>
                            <a:schemeClr val="tx2">
                              <a:lumMod val="75000"/>
                            </a:schemeClr>
                          </a:solidFill>
                          <a:hlinkClick r:id="rId3"/>
                        </a:rPr>
                        <a:t>professional</a:t>
                      </a:r>
                      <a:r>
                        <a:rPr lang="en-US" sz="1100" baseline="0" dirty="0" smtClean="0">
                          <a:solidFill>
                            <a:schemeClr val="tx2">
                              <a:lumMod val="75000"/>
                            </a:schemeClr>
                          </a:solidFill>
                          <a:hlinkClick r:id="rId3"/>
                        </a:rPr>
                        <a:t> development handbook</a:t>
                      </a:r>
                      <a:r>
                        <a:rPr lang="en-US" sz="1100" baseline="0" dirty="0" smtClean="0">
                          <a:solidFill>
                            <a:schemeClr val="tx2">
                              <a:lumMod val="75000"/>
                            </a:schemeClr>
                          </a:solidFill>
                        </a:rPr>
                        <a:t> that outlines goals and procedures for professional learning.</a:t>
                      </a:r>
                      <a:endParaRPr lang="en-US" sz="1100" b="1" dirty="0">
                        <a:solidFill>
                          <a:schemeClr val="tx2">
                            <a:lumMod val="75000"/>
                          </a:schemeClr>
                        </a:solidFill>
                      </a:endParaRPr>
                    </a:p>
                  </a:txBody>
                  <a:tcPr marT="45703" marB="45703"/>
                </a:tc>
                <a:tc>
                  <a:txBody>
                    <a:bodyPr/>
                    <a:lstStyle/>
                    <a:p>
                      <a:r>
                        <a:rPr lang="en-US" sz="1100" dirty="0" smtClean="0">
                          <a:solidFill>
                            <a:schemeClr val="tx2">
                              <a:lumMod val="75000"/>
                            </a:schemeClr>
                          </a:solidFill>
                        </a:rPr>
                        <a:t>Working</a:t>
                      </a:r>
                      <a:r>
                        <a:rPr lang="en-US" sz="1100" baseline="0" dirty="0" smtClean="0">
                          <a:solidFill>
                            <a:schemeClr val="tx2">
                              <a:lumMod val="75000"/>
                            </a:schemeClr>
                          </a:solidFill>
                        </a:rPr>
                        <a:t> with the data team and school leadership committee to review student and teacher data to identify professional development needs and assess progress toward meeting goals</a:t>
                      </a:r>
                      <a:endParaRPr lang="en-US" sz="1100" dirty="0">
                        <a:solidFill>
                          <a:schemeClr val="tx2">
                            <a:lumMod val="75000"/>
                          </a:schemeClr>
                        </a:solidFill>
                      </a:endParaRPr>
                    </a:p>
                  </a:txBody>
                  <a:tcPr marT="45703" marB="45703"/>
                </a:tc>
                <a:extLst>
                  <a:ext uri="{0D108BD9-81ED-4DB2-BD59-A6C34878D82A}">
                    <a16:rowId xmlns:a16="http://schemas.microsoft.com/office/drawing/2014/main" val="10002"/>
                  </a:ext>
                </a:extLst>
              </a:tr>
            </a:tbl>
          </a:graphicData>
        </a:graphic>
      </p:graphicFrame>
      <p:sp>
        <p:nvSpPr>
          <p:cNvPr id="2" name="Footer Placeholder 1"/>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41987"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45F417C6-21F4-4876-9AF3-DC5D715085F3}" type="slidenum">
              <a:rPr lang="en-US" altLang="en-US" sz="2000">
                <a:solidFill>
                  <a:srgbClr val="8A8BA1"/>
                </a:solidFill>
                <a:latin typeface="Georgia" pitchFamily="18" charset="0"/>
                <a:cs typeface="Arial" pitchFamily="34" charset="0"/>
              </a:rPr>
              <a:pPr>
                <a:spcBef>
                  <a:spcPct val="0"/>
                </a:spcBef>
                <a:buClrTx/>
                <a:buFontTx/>
                <a:buNone/>
              </a:pPr>
              <a:t>24</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2"/>
          <p:cNvSpPr>
            <a:spLocks noGrp="1"/>
          </p:cNvSpPr>
          <p:nvPr>
            <p:ph type="title"/>
          </p:nvPr>
        </p:nvSpPr>
        <p:spPr/>
        <p:txBody>
          <a:bodyPr/>
          <a:lstStyle/>
          <a:p>
            <a:r>
              <a:rPr lang="en-US" altLang="en-US" sz="4000" smtClean="0"/>
              <a:t>PD Committee Composition and Responsibilities</a:t>
            </a:r>
          </a:p>
        </p:txBody>
      </p:sp>
      <p:graphicFrame>
        <p:nvGraphicFramePr>
          <p:cNvPr id="5" name="Content Placeholder 5" descr="PD Committee Composition and Responsibilities for Lexington Public Schools and Easthampton High School."/>
          <p:cNvGraphicFramePr>
            <a:graphicFrameLocks noGrp="1"/>
          </p:cNvGraphicFramePr>
          <p:nvPr>
            <p:ph idx="1"/>
            <p:extLst>
              <p:ext uri="{D42A27DB-BD31-4B8C-83A1-F6EECF244321}">
                <p14:modId xmlns:p14="http://schemas.microsoft.com/office/powerpoint/2010/main" val="746129809"/>
              </p:ext>
            </p:extLst>
          </p:nvPr>
        </p:nvGraphicFramePr>
        <p:xfrm>
          <a:off x="457200" y="1752600"/>
          <a:ext cx="7696200" cy="4206876"/>
        </p:xfrm>
        <a:graphic>
          <a:graphicData uri="http://schemas.openxmlformats.org/drawingml/2006/table">
            <a:tbl>
              <a:tblPr firstRow="1" bandRow="1">
                <a:tableStyleId>{5C22544A-7EE6-4342-B048-85BDC9FD1C3A}</a:tableStyleId>
              </a:tblPr>
              <a:tblGrid>
                <a:gridCol w="1142999">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2248270">
                  <a:extLst>
                    <a:ext uri="{9D8B030D-6E8A-4147-A177-3AD203B41FA5}">
                      <a16:colId xmlns:a16="http://schemas.microsoft.com/office/drawing/2014/main" val="20003"/>
                    </a:ext>
                  </a:extLst>
                </a:gridCol>
                <a:gridCol w="1942731">
                  <a:extLst>
                    <a:ext uri="{9D8B030D-6E8A-4147-A177-3AD203B41FA5}">
                      <a16:colId xmlns:a16="http://schemas.microsoft.com/office/drawing/2014/main" val="20004"/>
                    </a:ext>
                  </a:extLst>
                </a:gridCol>
              </a:tblGrid>
              <a:tr h="426765">
                <a:tc>
                  <a:txBody>
                    <a:bodyPr/>
                    <a:lstStyle/>
                    <a:p>
                      <a:endParaRPr lang="en-US" sz="1100" baseline="0" dirty="0" smtClean="0"/>
                    </a:p>
                    <a:p>
                      <a:r>
                        <a:rPr lang="en-US" sz="1100" baseline="0" dirty="0" smtClean="0"/>
                        <a:t>Site</a:t>
                      </a:r>
                      <a:endParaRPr lang="en-US" sz="1100" dirty="0"/>
                    </a:p>
                  </a:txBody>
                  <a:tcPr marT="45716" marB="45716"/>
                </a:tc>
                <a:tc>
                  <a:txBody>
                    <a:bodyPr/>
                    <a:lstStyle/>
                    <a:p>
                      <a:r>
                        <a:rPr lang="en-US" sz="1100" dirty="0" smtClean="0"/>
                        <a:t>Year</a:t>
                      </a:r>
                      <a:r>
                        <a:rPr lang="en-US" sz="1100" baseline="0" dirty="0" smtClean="0"/>
                        <a:t> Formed</a:t>
                      </a:r>
                      <a:endParaRPr lang="en-US" sz="1100" dirty="0"/>
                    </a:p>
                  </a:txBody>
                  <a:tcPr marT="45716" marB="45716"/>
                </a:tc>
                <a:tc>
                  <a:txBody>
                    <a:bodyPr/>
                    <a:lstStyle/>
                    <a:p>
                      <a:endParaRPr lang="en-US" sz="1100" dirty="0" smtClean="0"/>
                    </a:p>
                    <a:p>
                      <a:r>
                        <a:rPr lang="en-US" sz="1100" dirty="0" smtClean="0"/>
                        <a:t>Size &amp; Makeup</a:t>
                      </a:r>
                      <a:endParaRPr lang="en-US" sz="1100" dirty="0"/>
                    </a:p>
                  </a:txBody>
                  <a:tcPr marT="45716" marB="45716"/>
                </a:tc>
                <a:tc>
                  <a:txBody>
                    <a:bodyPr/>
                    <a:lstStyle/>
                    <a:p>
                      <a:endParaRPr lang="en-US" sz="1100" dirty="0" smtClean="0"/>
                    </a:p>
                    <a:p>
                      <a:r>
                        <a:rPr lang="en-US" sz="1100" dirty="0" smtClean="0"/>
                        <a:t>First Step</a:t>
                      </a:r>
                      <a:endParaRPr lang="en-US" sz="1100" dirty="0"/>
                    </a:p>
                  </a:txBody>
                  <a:tcPr marT="45716" marB="45716"/>
                </a:tc>
                <a:tc>
                  <a:txBody>
                    <a:bodyPr/>
                    <a:lstStyle/>
                    <a:p>
                      <a:r>
                        <a:rPr lang="en-US" sz="1100" dirty="0" smtClean="0"/>
                        <a:t>Current</a:t>
                      </a:r>
                      <a:r>
                        <a:rPr lang="en-US" sz="1100" baseline="0" dirty="0" smtClean="0"/>
                        <a:t> </a:t>
                      </a:r>
                    </a:p>
                    <a:p>
                      <a:r>
                        <a:rPr lang="en-US" sz="1100" baseline="0" dirty="0" smtClean="0"/>
                        <a:t>Responsibilities</a:t>
                      </a:r>
                      <a:endParaRPr lang="en-US" sz="1100" dirty="0"/>
                    </a:p>
                  </a:txBody>
                  <a:tcPr marT="45716" marB="45716"/>
                </a:tc>
                <a:extLst>
                  <a:ext uri="{0D108BD9-81ED-4DB2-BD59-A6C34878D82A}">
                    <a16:rowId xmlns:a16="http://schemas.microsoft.com/office/drawing/2014/main" val="10000"/>
                  </a:ext>
                </a:extLst>
              </a:tr>
              <a:tr h="2012016">
                <a:tc>
                  <a:txBody>
                    <a:bodyPr/>
                    <a:lstStyle/>
                    <a:p>
                      <a:r>
                        <a:rPr lang="en-US" sz="1100" b="1" dirty="0" smtClean="0">
                          <a:solidFill>
                            <a:schemeClr val="tx2">
                              <a:lumMod val="75000"/>
                            </a:schemeClr>
                          </a:solidFill>
                        </a:rPr>
                        <a:t>Lexington Public Schools</a:t>
                      </a:r>
                      <a:endParaRPr lang="en-US" sz="1100" b="1" dirty="0">
                        <a:solidFill>
                          <a:schemeClr val="tx2">
                            <a:lumMod val="75000"/>
                          </a:schemeClr>
                        </a:solidFill>
                      </a:endParaRPr>
                    </a:p>
                  </a:txBody>
                  <a:tcPr marT="45716" marB="45716"/>
                </a:tc>
                <a:tc>
                  <a:txBody>
                    <a:bodyPr/>
                    <a:lstStyle/>
                    <a:p>
                      <a:r>
                        <a:rPr lang="en-US" sz="1100" dirty="0" smtClean="0">
                          <a:solidFill>
                            <a:schemeClr val="tx2">
                              <a:lumMod val="75000"/>
                            </a:schemeClr>
                          </a:solidFill>
                        </a:rPr>
                        <a:t>2009</a:t>
                      </a:r>
                      <a:endParaRPr lang="en-US" sz="1100" dirty="0">
                        <a:solidFill>
                          <a:schemeClr val="tx2">
                            <a:lumMod val="75000"/>
                          </a:schemeClr>
                        </a:solidFill>
                      </a:endParaRPr>
                    </a:p>
                  </a:txBody>
                  <a:tcPr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2">
                              <a:lumMod val="75000"/>
                            </a:schemeClr>
                          </a:solidFill>
                        </a:rPr>
                        <a:t>Teachers and administrators, led by the assistant superintendent and the professional learning coordinator </a:t>
                      </a:r>
                    </a:p>
                    <a:p>
                      <a:endParaRPr lang="en-US" sz="1100" dirty="0">
                        <a:solidFill>
                          <a:schemeClr val="tx2">
                            <a:lumMod val="75000"/>
                          </a:schemeClr>
                        </a:solidFill>
                      </a:endParaRPr>
                    </a:p>
                  </a:txBody>
                  <a:tcPr marT="45716" marB="45716"/>
                </a:tc>
                <a:tc>
                  <a:txBody>
                    <a:bodyPr/>
                    <a:lstStyle/>
                    <a:p>
                      <a:r>
                        <a:rPr lang="en-US" sz="1100" dirty="0" smtClean="0">
                          <a:solidFill>
                            <a:schemeClr val="tx2">
                              <a:lumMod val="75000"/>
                            </a:schemeClr>
                          </a:solidFill>
                        </a:rPr>
                        <a:t>Completed extensive literature review on professional development nationally and internationally</a:t>
                      </a:r>
                      <a:r>
                        <a:rPr lang="en-US" sz="1100" baseline="0" dirty="0" smtClean="0">
                          <a:solidFill>
                            <a:schemeClr val="tx2">
                              <a:lumMod val="75000"/>
                            </a:schemeClr>
                          </a:solidFill>
                        </a:rPr>
                        <a:t> to learn which types of professional development directly impact student outcomes (including collecting survey data from LPS educators on what they believe they need professional development in)</a:t>
                      </a:r>
                      <a:endParaRPr lang="en-US" sz="1100" dirty="0">
                        <a:solidFill>
                          <a:schemeClr val="tx2">
                            <a:lumMod val="75000"/>
                          </a:schemeClr>
                        </a:solidFill>
                      </a:endParaRPr>
                    </a:p>
                  </a:txBody>
                  <a:tcPr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2">
                              <a:lumMod val="75000"/>
                            </a:schemeClr>
                          </a:solidFill>
                        </a:rPr>
                        <a:t>Review </a:t>
                      </a:r>
                      <a:r>
                        <a:rPr lang="en-US" sz="1100" baseline="0" dirty="0" smtClean="0">
                          <a:solidFill>
                            <a:schemeClr val="tx2">
                              <a:lumMod val="75000"/>
                            </a:schemeClr>
                          </a:solidFill>
                        </a:rPr>
                        <a:t>professional development offerings and proposed courses; come up with ideas to get more educators involved in professional learning </a:t>
                      </a:r>
                      <a:endParaRPr lang="en-US" sz="1100" dirty="0">
                        <a:solidFill>
                          <a:schemeClr val="tx2">
                            <a:lumMod val="75000"/>
                          </a:schemeClr>
                        </a:solidFill>
                      </a:endParaRPr>
                    </a:p>
                  </a:txBody>
                  <a:tcPr marT="45716" marB="45716"/>
                </a:tc>
                <a:extLst>
                  <a:ext uri="{0D108BD9-81ED-4DB2-BD59-A6C34878D82A}">
                    <a16:rowId xmlns:a16="http://schemas.microsoft.com/office/drawing/2014/main" val="10001"/>
                  </a:ext>
                </a:extLst>
              </a:tr>
              <a:tr h="1768095">
                <a:tc>
                  <a:txBody>
                    <a:bodyPr/>
                    <a:lstStyle/>
                    <a:p>
                      <a:r>
                        <a:rPr lang="en-US" sz="1100" b="1" dirty="0" smtClean="0">
                          <a:solidFill>
                            <a:schemeClr val="tx2">
                              <a:lumMod val="75000"/>
                            </a:schemeClr>
                          </a:solidFill>
                        </a:rPr>
                        <a:t>Easthampton High</a:t>
                      </a:r>
                      <a:r>
                        <a:rPr lang="en-US" sz="1100" b="1" baseline="0" dirty="0" smtClean="0">
                          <a:solidFill>
                            <a:schemeClr val="tx2">
                              <a:lumMod val="75000"/>
                            </a:schemeClr>
                          </a:solidFill>
                        </a:rPr>
                        <a:t> School</a:t>
                      </a:r>
                      <a:endParaRPr lang="en-US" sz="1100" b="1" dirty="0">
                        <a:solidFill>
                          <a:schemeClr val="tx2">
                            <a:lumMod val="75000"/>
                          </a:schemeClr>
                        </a:solidFill>
                      </a:endParaRPr>
                    </a:p>
                  </a:txBody>
                  <a:tcPr marT="45716" marB="45716"/>
                </a:tc>
                <a:tc>
                  <a:txBody>
                    <a:bodyPr/>
                    <a:lstStyle/>
                    <a:p>
                      <a:r>
                        <a:rPr lang="en-US" sz="1100" dirty="0" smtClean="0">
                          <a:solidFill>
                            <a:schemeClr val="tx2">
                              <a:lumMod val="75000"/>
                            </a:schemeClr>
                          </a:solidFill>
                        </a:rPr>
                        <a:t>2009</a:t>
                      </a:r>
                      <a:endParaRPr lang="en-US" sz="1100" dirty="0">
                        <a:solidFill>
                          <a:schemeClr val="tx2">
                            <a:lumMod val="75000"/>
                          </a:schemeClr>
                        </a:solidFill>
                      </a:endParaRPr>
                    </a:p>
                  </a:txBody>
                  <a:tcPr marT="45716" marB="45716"/>
                </a:tc>
                <a:tc>
                  <a:txBody>
                    <a:bodyPr/>
                    <a:lstStyle/>
                    <a:p>
                      <a:r>
                        <a:rPr lang="en-US" sz="1100" kern="1200" dirty="0" smtClean="0">
                          <a:solidFill>
                            <a:schemeClr val="dk1"/>
                          </a:solidFill>
                          <a:effectLst/>
                          <a:latin typeface="+mn-lt"/>
                          <a:ea typeface="+mn-ea"/>
                          <a:cs typeface="+mn-cs"/>
                        </a:rPr>
                        <a:t>School-level</a:t>
                      </a:r>
                      <a:r>
                        <a:rPr lang="en-US" sz="1100" kern="1200" baseline="0" dirty="0" smtClean="0">
                          <a:solidFill>
                            <a:schemeClr val="dk1"/>
                          </a:solidFill>
                          <a:effectLst/>
                          <a:latin typeface="+mn-lt"/>
                          <a:ea typeface="+mn-ea"/>
                          <a:cs typeface="+mn-cs"/>
                        </a:rPr>
                        <a:t> </a:t>
                      </a:r>
                      <a:r>
                        <a:rPr lang="en-US" sz="1100" kern="1200" dirty="0" smtClean="0">
                          <a:solidFill>
                            <a:schemeClr val="dk1"/>
                          </a:solidFill>
                          <a:effectLst/>
                          <a:latin typeface="+mn-lt"/>
                          <a:ea typeface="+mn-ea"/>
                          <a:cs typeface="+mn-cs"/>
                        </a:rPr>
                        <a:t>PD Team includes about 15 members,</a:t>
                      </a:r>
                      <a:r>
                        <a:rPr lang="en-US" sz="1100" kern="1200" baseline="0" dirty="0" smtClean="0">
                          <a:solidFill>
                            <a:schemeClr val="dk1"/>
                          </a:solidFill>
                          <a:effectLst/>
                          <a:latin typeface="+mn-lt"/>
                          <a:ea typeface="+mn-ea"/>
                          <a:cs typeface="+mn-cs"/>
                        </a:rPr>
                        <a:t> including </a:t>
                      </a:r>
                      <a:r>
                        <a:rPr lang="en-US" sz="1100" kern="1200" dirty="0" smtClean="0">
                          <a:solidFill>
                            <a:schemeClr val="dk1"/>
                          </a:solidFill>
                          <a:effectLst/>
                          <a:latin typeface="+mn-lt"/>
                          <a:ea typeface="+mn-ea"/>
                          <a:cs typeface="+mn-cs"/>
                        </a:rPr>
                        <a:t>the principal, vice principal, professional development coordinator, members of a Data Team, and a Learning Walk team</a:t>
                      </a:r>
                      <a:r>
                        <a:rPr lang="en-US" sz="1100" dirty="0" smtClean="0">
                          <a:effectLst/>
                        </a:rPr>
                        <a:t> </a:t>
                      </a:r>
                      <a:endParaRPr lang="en-US" sz="1100" dirty="0">
                        <a:solidFill>
                          <a:schemeClr val="tx2">
                            <a:lumMod val="75000"/>
                          </a:schemeClr>
                        </a:solidFill>
                      </a:endParaRPr>
                    </a:p>
                  </a:txBody>
                  <a:tcPr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After</a:t>
                      </a:r>
                      <a:r>
                        <a:rPr lang="en-US" sz="1100" kern="1200" baseline="0" dirty="0" smtClean="0">
                          <a:solidFill>
                            <a:schemeClr val="dk1"/>
                          </a:solidFill>
                          <a:effectLst/>
                          <a:latin typeface="+mn-lt"/>
                          <a:ea typeface="+mn-ea"/>
                          <a:cs typeface="+mn-cs"/>
                        </a:rPr>
                        <a:t> </a:t>
                      </a:r>
                      <a:r>
                        <a:rPr lang="en-US" sz="1100" kern="1200" dirty="0" smtClean="0">
                          <a:solidFill>
                            <a:schemeClr val="dk1"/>
                          </a:solidFill>
                          <a:effectLst/>
                          <a:latin typeface="+mn-lt"/>
                          <a:ea typeface="+mn-ea"/>
                          <a:cs typeface="+mn-cs"/>
                        </a:rPr>
                        <a:t>establishing the PD Team, the team met to consider the district student learning goals in its own planning while simultaneously</a:t>
                      </a:r>
                      <a:r>
                        <a:rPr lang="en-US" sz="1100" kern="1200" baseline="0" dirty="0" smtClean="0">
                          <a:solidFill>
                            <a:schemeClr val="dk1"/>
                          </a:solidFill>
                          <a:effectLst/>
                          <a:latin typeface="+mn-lt"/>
                          <a:ea typeface="+mn-ea"/>
                          <a:cs typeface="+mn-cs"/>
                        </a:rPr>
                        <a:t> </a:t>
                      </a:r>
                      <a:r>
                        <a:rPr lang="en-US" sz="1100" kern="1200" dirty="0" smtClean="0">
                          <a:solidFill>
                            <a:schemeClr val="dk1"/>
                          </a:solidFill>
                          <a:effectLst/>
                          <a:latin typeface="+mn-lt"/>
                          <a:ea typeface="+mn-ea"/>
                          <a:cs typeface="+mn-cs"/>
                        </a:rPr>
                        <a:t>making sure that the school’s goals are relevant to the teachers at EHS</a:t>
                      </a:r>
                    </a:p>
                    <a:p>
                      <a:endParaRPr lang="en-US" sz="1100" dirty="0">
                        <a:solidFill>
                          <a:schemeClr val="tx2">
                            <a:lumMod val="75000"/>
                          </a:schemeClr>
                        </a:solidFill>
                      </a:endParaRPr>
                    </a:p>
                  </a:txBody>
                  <a:tcPr marT="45716" marB="45716"/>
                </a:tc>
                <a:tc>
                  <a:txBody>
                    <a:bodyPr/>
                    <a:lstStyle/>
                    <a:p>
                      <a:r>
                        <a:rPr lang="en-US" sz="1100" kern="1200" dirty="0" smtClean="0">
                          <a:solidFill>
                            <a:schemeClr val="dk1"/>
                          </a:solidFill>
                          <a:effectLst/>
                          <a:latin typeface="+mn-lt"/>
                          <a:ea typeface="+mn-ea"/>
                          <a:cs typeface="+mn-cs"/>
                        </a:rPr>
                        <a:t>Coordinate all professional learning activities at the school; collaborate with educators to </a:t>
                      </a:r>
                      <a:r>
                        <a:rPr lang="en-US" sz="1100" kern="1200" baseline="0" dirty="0" smtClean="0">
                          <a:solidFill>
                            <a:schemeClr val="dk1"/>
                          </a:solidFill>
                          <a:effectLst/>
                          <a:latin typeface="+mn-lt"/>
                          <a:ea typeface="+mn-ea"/>
                          <a:cs typeface="+mn-cs"/>
                        </a:rPr>
                        <a:t>collect and </a:t>
                      </a:r>
                      <a:r>
                        <a:rPr lang="en-US" sz="1100" kern="1200" dirty="0" smtClean="0">
                          <a:solidFill>
                            <a:schemeClr val="dk1"/>
                          </a:solidFill>
                          <a:effectLst/>
                          <a:latin typeface="+mn-lt"/>
                          <a:ea typeface="+mn-ea"/>
                          <a:cs typeface="+mn-cs"/>
                        </a:rPr>
                        <a:t>review any and all data available on student and professional</a:t>
                      </a:r>
                      <a:r>
                        <a:rPr lang="en-US" sz="1100" kern="1200" baseline="0" dirty="0" smtClean="0">
                          <a:solidFill>
                            <a:schemeClr val="dk1"/>
                          </a:solidFill>
                          <a:effectLst/>
                          <a:latin typeface="+mn-lt"/>
                          <a:ea typeface="+mn-ea"/>
                          <a:cs typeface="+mn-cs"/>
                        </a:rPr>
                        <a:t> learning, including Learning Walk data</a:t>
                      </a:r>
                      <a:endParaRPr lang="en-US" sz="1100" kern="1200" dirty="0" smtClean="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2">
                            <a:lumMod val="75000"/>
                          </a:schemeClr>
                        </a:solidFill>
                      </a:endParaRPr>
                    </a:p>
                  </a:txBody>
                  <a:tcPr marT="45716" marB="45716"/>
                </a:tc>
                <a:extLst>
                  <a:ext uri="{0D108BD9-81ED-4DB2-BD59-A6C34878D82A}">
                    <a16:rowId xmlns:a16="http://schemas.microsoft.com/office/drawing/2014/main" val="10002"/>
                  </a:ext>
                </a:extLst>
              </a:tr>
            </a:tbl>
          </a:graphicData>
        </a:graphic>
      </p:graphicFrame>
      <p:sp>
        <p:nvSpPr>
          <p:cNvPr id="2" name="Footer Placeholder 1"/>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44035"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A1E2848C-9443-49A4-81CD-11692F271D9F}" type="slidenum">
              <a:rPr lang="en-US" altLang="en-US" sz="2000">
                <a:solidFill>
                  <a:srgbClr val="8A8BA1"/>
                </a:solidFill>
                <a:latin typeface="Georgia" pitchFamily="18" charset="0"/>
                <a:cs typeface="Arial" pitchFamily="34" charset="0"/>
              </a:rPr>
              <a:pPr>
                <a:spcBef>
                  <a:spcPct val="0"/>
                </a:spcBef>
                <a:buClrTx/>
                <a:buFontTx/>
                <a:buNone/>
              </a:pPr>
              <a:t>25</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533400" y="1447800"/>
            <a:ext cx="8229600" cy="1446213"/>
          </a:xfrm>
        </p:spPr>
        <p:txBody>
          <a:bodyPr/>
          <a:lstStyle/>
          <a:p>
            <a:r>
              <a:rPr lang="en-US" altLang="en-US" sz="4000" smtClean="0">
                <a:solidFill>
                  <a:schemeClr val="accent1"/>
                </a:solidFill>
              </a:rPr>
              <a:t>Lever 3: </a:t>
            </a:r>
            <a:r>
              <a:rPr lang="en-US" altLang="en-US" sz="4000" smtClean="0"/>
              <a:t>Leveraging Existing Time for Learning</a:t>
            </a:r>
          </a:p>
        </p:txBody>
      </p:sp>
      <p:sp>
        <p:nvSpPr>
          <p:cNvPr id="46083" name="Text Placeholder 2"/>
          <p:cNvSpPr>
            <a:spLocks noGrp="1"/>
          </p:cNvSpPr>
          <p:nvPr>
            <p:ph idx="1"/>
          </p:nvPr>
        </p:nvSpPr>
        <p:spPr>
          <a:xfrm>
            <a:off x="609600" y="3200400"/>
            <a:ext cx="7924800" cy="2925763"/>
          </a:xfrm>
        </p:spPr>
        <p:txBody>
          <a:bodyPr/>
          <a:lstStyle/>
          <a:p>
            <a:r>
              <a:rPr lang="en-US" altLang="en-US" sz="2400" smtClean="0"/>
              <a:t>None of the districts renegotiated the amount of protected time for teacher professional development in employee contracts; all sought to use the time they did have better.  </a:t>
            </a:r>
          </a:p>
        </p:txBody>
      </p:sp>
      <p:sp>
        <p:nvSpPr>
          <p:cNvPr id="2" name="Footer Placeholder 1"/>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46084" name="Slide Number Placeholder 7"/>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D5FA844F-EA7A-4A2E-AC96-D33A258DA1DE}" type="slidenum">
              <a:rPr lang="en-US" altLang="en-US" sz="2000">
                <a:solidFill>
                  <a:srgbClr val="8A8BA1"/>
                </a:solidFill>
                <a:latin typeface="Georgia" pitchFamily="18" charset="0"/>
                <a:cs typeface="Arial" pitchFamily="34" charset="0"/>
              </a:rPr>
              <a:pPr>
                <a:spcBef>
                  <a:spcPct val="0"/>
                </a:spcBef>
                <a:buClrTx/>
                <a:buFontTx/>
                <a:buNone/>
              </a:pPr>
              <a:t>26</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Title 2"/>
          <p:cNvSpPr>
            <a:spLocks noGrp="1"/>
          </p:cNvSpPr>
          <p:nvPr>
            <p:ph type="title"/>
          </p:nvPr>
        </p:nvSpPr>
        <p:spPr/>
        <p:txBody>
          <a:bodyPr/>
          <a:lstStyle/>
          <a:p>
            <a:pPr marL="568325" indent="-568325"/>
            <a:r>
              <a:rPr lang="en-US" altLang="en-US" sz="3600" smtClean="0">
                <a:solidFill>
                  <a:schemeClr val="accent1"/>
                </a:solidFill>
              </a:rPr>
              <a:t>3. </a:t>
            </a:r>
            <a:r>
              <a:rPr lang="en-US" altLang="en-US" sz="3600" smtClean="0"/>
              <a:t>How Are the Profiled Sites Making Time for HQPD?</a:t>
            </a:r>
          </a:p>
        </p:txBody>
      </p:sp>
      <p:sp>
        <p:nvSpPr>
          <p:cNvPr id="2" name="Content Placeholder 1"/>
          <p:cNvSpPr>
            <a:spLocks noGrp="1"/>
          </p:cNvSpPr>
          <p:nvPr>
            <p:ph idx="1"/>
          </p:nvPr>
        </p:nvSpPr>
        <p:spPr>
          <a:xfrm>
            <a:off x="381000" y="1600200"/>
            <a:ext cx="8305800" cy="4078288"/>
          </a:xfrm>
        </p:spPr>
        <p:txBody>
          <a:bodyPr/>
          <a:lstStyle/>
          <a:p>
            <a:pPr>
              <a:spcBef>
                <a:spcPts val="1200"/>
              </a:spcBef>
              <a:spcAft>
                <a:spcPts val="600"/>
              </a:spcAft>
              <a:defRPr/>
            </a:pPr>
            <a:r>
              <a:rPr lang="en-US" sz="1800" dirty="0" smtClean="0"/>
              <a:t>Using faculty </a:t>
            </a:r>
            <a:r>
              <a:rPr lang="en-US" sz="1800" dirty="0"/>
              <a:t>m</a:t>
            </a:r>
            <a:r>
              <a:rPr lang="en-US" sz="1800" dirty="0" smtClean="0"/>
              <a:t>eeting time for learning</a:t>
            </a:r>
          </a:p>
          <a:p>
            <a:pPr lvl="1">
              <a:spcBef>
                <a:spcPts val="0"/>
              </a:spcBef>
              <a:spcAft>
                <a:spcPts val="0"/>
              </a:spcAft>
              <a:defRPr/>
            </a:pPr>
            <a:r>
              <a:rPr lang="en-US" sz="1500" b="1" dirty="0" smtClean="0"/>
              <a:t>Example: </a:t>
            </a:r>
            <a:r>
              <a:rPr lang="en-US" sz="1500" dirty="0" smtClean="0"/>
              <a:t>EHS </a:t>
            </a:r>
            <a:r>
              <a:rPr lang="en-US" sz="1500" dirty="0"/>
              <a:t>&amp; LPS take care of administrative items over email rather than in faculty meetings so teachers can use </a:t>
            </a:r>
            <a:r>
              <a:rPr lang="en-US" sz="1500" dirty="0" smtClean="0"/>
              <a:t>their required PD</a:t>
            </a:r>
            <a:r>
              <a:rPr lang="en-US" sz="1500" dirty="0"/>
              <a:t> time to </a:t>
            </a:r>
            <a:r>
              <a:rPr lang="en-US" sz="1500" dirty="0" smtClean="0"/>
              <a:t>learn. </a:t>
            </a:r>
            <a:endParaRPr lang="en-US" sz="1500" dirty="0"/>
          </a:p>
          <a:p>
            <a:pPr>
              <a:spcBef>
                <a:spcPts val="1200"/>
              </a:spcBef>
              <a:spcAft>
                <a:spcPts val="600"/>
              </a:spcAft>
              <a:defRPr/>
            </a:pPr>
            <a:r>
              <a:rPr lang="en-US" sz="1800" dirty="0"/>
              <a:t>Reducing administrative duties</a:t>
            </a:r>
          </a:p>
          <a:p>
            <a:pPr lvl="1">
              <a:spcBef>
                <a:spcPts val="0"/>
              </a:spcBef>
              <a:spcAft>
                <a:spcPts val="0"/>
              </a:spcAft>
              <a:defRPr/>
            </a:pPr>
            <a:r>
              <a:rPr lang="en-US" sz="1500" b="1" dirty="0" smtClean="0"/>
              <a:t>Example: </a:t>
            </a:r>
            <a:r>
              <a:rPr lang="en-US" sz="1500" dirty="0" smtClean="0"/>
              <a:t>MPS has prioritized common planning and learning time over administrative duties, creatively covering non-teaching duty assignments with either fewer staff or other workarounds.</a:t>
            </a:r>
          </a:p>
          <a:p>
            <a:pPr>
              <a:spcBef>
                <a:spcPts val="1200"/>
              </a:spcBef>
              <a:spcAft>
                <a:spcPts val="600"/>
              </a:spcAft>
              <a:defRPr/>
            </a:pPr>
            <a:r>
              <a:rPr lang="en-US" sz="1800" dirty="0"/>
              <a:t>Giving teachers more control over contracted PD hours</a:t>
            </a:r>
          </a:p>
          <a:p>
            <a:pPr lvl="1">
              <a:spcBef>
                <a:spcPts val="0"/>
              </a:spcBef>
              <a:spcAft>
                <a:spcPts val="0"/>
              </a:spcAft>
              <a:defRPr/>
            </a:pPr>
            <a:r>
              <a:rPr lang="en-US" sz="1500" b="1" dirty="0" smtClean="0"/>
              <a:t>Example: </a:t>
            </a:r>
            <a:r>
              <a:rPr lang="en-US" sz="1500" dirty="0" smtClean="0"/>
              <a:t>CPS </a:t>
            </a:r>
            <a:r>
              <a:rPr lang="en-US" sz="1500" dirty="0"/>
              <a:t>reallocated the 35 </a:t>
            </a:r>
            <a:r>
              <a:rPr lang="en-US" sz="1500" dirty="0" smtClean="0"/>
              <a:t>contractual PD hours to </a:t>
            </a:r>
            <a:r>
              <a:rPr lang="en-US" sz="1500" dirty="0"/>
              <a:t>ensure teachers could choose to engage in relevant professional </a:t>
            </a:r>
            <a:r>
              <a:rPr lang="en-US" sz="1500" dirty="0" smtClean="0"/>
              <a:t>development. Now, 10 hours are designated as “teacher’s choice,” while the remaining hours are spent working with their principal or department chair on learning activities relevant to school or department goals. </a:t>
            </a:r>
          </a:p>
          <a:p>
            <a:pPr>
              <a:spcBef>
                <a:spcPts val="1200"/>
              </a:spcBef>
              <a:spcAft>
                <a:spcPts val="600"/>
              </a:spcAft>
              <a:defRPr/>
            </a:pPr>
            <a:r>
              <a:rPr lang="en-US" sz="1800" dirty="0"/>
              <a:t>Providing optional HQPD in the summertime</a:t>
            </a:r>
          </a:p>
          <a:p>
            <a:pPr lvl="1">
              <a:spcBef>
                <a:spcPts val="0"/>
              </a:spcBef>
              <a:spcAft>
                <a:spcPts val="0"/>
              </a:spcAft>
              <a:defRPr/>
            </a:pPr>
            <a:r>
              <a:rPr lang="en-US" sz="1500" b="1" dirty="0" smtClean="0"/>
              <a:t>Example: </a:t>
            </a:r>
            <a:r>
              <a:rPr lang="en-US" sz="1500" dirty="0" smtClean="0"/>
              <a:t>LPS </a:t>
            </a:r>
            <a:r>
              <a:rPr lang="en-US" sz="1500" dirty="0"/>
              <a:t>has increased </a:t>
            </a:r>
            <a:r>
              <a:rPr lang="en-US" sz="1500" dirty="0" smtClean="0"/>
              <a:t>summer </a:t>
            </a:r>
            <a:r>
              <a:rPr lang="en-US" sz="1500" dirty="0"/>
              <a:t>offerings for educators who want </a:t>
            </a:r>
            <a:r>
              <a:rPr lang="en-US" sz="1500" dirty="0" smtClean="0"/>
              <a:t/>
            </a:r>
            <a:br>
              <a:rPr lang="en-US" sz="1500" dirty="0" smtClean="0"/>
            </a:br>
            <a:r>
              <a:rPr lang="en-US" sz="1500" dirty="0" smtClean="0"/>
              <a:t>to </a:t>
            </a:r>
            <a:r>
              <a:rPr lang="en-US" sz="1500" dirty="0"/>
              <a:t>be more involved in PD courses but do not have time during the </a:t>
            </a:r>
            <a:r>
              <a:rPr lang="en-US" sz="1500" dirty="0" smtClean="0"/>
              <a:t/>
            </a:r>
            <a:br>
              <a:rPr lang="en-US" sz="1500" dirty="0" smtClean="0"/>
            </a:br>
            <a:r>
              <a:rPr lang="en-US" sz="1500" dirty="0" smtClean="0"/>
              <a:t>school </a:t>
            </a:r>
            <a:r>
              <a:rPr lang="en-US" sz="1500" dirty="0"/>
              <a:t>year to take part in more than the required PD </a:t>
            </a:r>
            <a:r>
              <a:rPr lang="en-US" sz="1500" dirty="0" smtClean="0"/>
              <a:t>hours. </a:t>
            </a:r>
            <a:endParaRPr lang="en-US" sz="1500" dirty="0"/>
          </a:p>
          <a:p>
            <a:pPr marL="0" indent="0">
              <a:buFont typeface="Wingdings 2" pitchFamily="18" charset="2"/>
              <a:buNone/>
              <a:defRPr/>
            </a:pPr>
            <a:endParaRPr lang="en-US" sz="2000" dirty="0"/>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4710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4544BD09-46A1-4FD6-B280-257D7878D771}" type="slidenum">
              <a:rPr lang="en-US" altLang="en-US" sz="2000">
                <a:solidFill>
                  <a:srgbClr val="8A8BA1"/>
                </a:solidFill>
                <a:latin typeface="Georgia" pitchFamily="18" charset="0"/>
                <a:cs typeface="Arial" pitchFamily="34" charset="0"/>
              </a:rPr>
              <a:pPr>
                <a:spcBef>
                  <a:spcPct val="0"/>
                </a:spcBef>
                <a:buClrTx/>
                <a:buFontTx/>
                <a:buNone/>
              </a:pPr>
              <a:t>27</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685800" y="1219200"/>
            <a:ext cx="8229600" cy="2124075"/>
          </a:xfrm>
        </p:spPr>
        <p:txBody>
          <a:bodyPr/>
          <a:lstStyle/>
          <a:p>
            <a:r>
              <a:rPr lang="en-US" altLang="en-US" sz="4000" smtClean="0">
                <a:solidFill>
                  <a:schemeClr val="accent1"/>
                </a:solidFill>
              </a:rPr>
              <a:t>Lever 4: </a:t>
            </a:r>
            <a:r>
              <a:rPr lang="en-US" altLang="en-US" sz="4000" smtClean="0"/>
              <a:t>Embedding Professional Learning in Educators’ Daily Work</a:t>
            </a:r>
          </a:p>
        </p:txBody>
      </p:sp>
      <p:sp>
        <p:nvSpPr>
          <p:cNvPr id="49155" name="Content Placeholder 2"/>
          <p:cNvSpPr>
            <a:spLocks noGrp="1"/>
          </p:cNvSpPr>
          <p:nvPr>
            <p:ph idx="1"/>
          </p:nvPr>
        </p:nvSpPr>
        <p:spPr>
          <a:xfrm>
            <a:off x="609600" y="3581400"/>
            <a:ext cx="7924800" cy="2544763"/>
          </a:xfrm>
        </p:spPr>
        <p:txBody>
          <a:bodyPr/>
          <a:lstStyle/>
          <a:p>
            <a:r>
              <a:rPr lang="en-US" altLang="en-US" sz="2400" smtClean="0"/>
              <a:t>Across the sites, HQPD was not seen as a separate activity, but something educators do every day as part of their jobs. </a:t>
            </a:r>
          </a:p>
          <a:p>
            <a:endParaRPr lang="en-US" altLang="en-US" smtClean="0"/>
          </a:p>
        </p:txBody>
      </p:sp>
      <p:sp>
        <p:nvSpPr>
          <p:cNvPr id="2" name="Footer Placeholder 1"/>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49156" name="Slide Number Placeholder 3"/>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BB01273B-BE07-4F60-9730-811422CC69C6}" type="slidenum">
              <a:rPr lang="en-US" altLang="en-US" sz="2000">
                <a:solidFill>
                  <a:srgbClr val="8A8BA1"/>
                </a:solidFill>
                <a:latin typeface="Georgia" pitchFamily="18" charset="0"/>
                <a:cs typeface="Arial" pitchFamily="34" charset="0"/>
              </a:rPr>
              <a:pPr>
                <a:spcBef>
                  <a:spcPct val="0"/>
                </a:spcBef>
                <a:buClrTx/>
                <a:buFontTx/>
                <a:buNone/>
              </a:pPr>
              <a:t>28</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Title 2"/>
          <p:cNvSpPr>
            <a:spLocks noGrp="1"/>
          </p:cNvSpPr>
          <p:nvPr>
            <p:ph type="title"/>
          </p:nvPr>
        </p:nvSpPr>
        <p:spPr>
          <a:xfrm>
            <a:off x="609600" y="533400"/>
            <a:ext cx="7924800" cy="1143000"/>
          </a:xfrm>
        </p:spPr>
        <p:txBody>
          <a:bodyPr/>
          <a:lstStyle/>
          <a:p>
            <a:pPr marL="517525" indent="-517525"/>
            <a:r>
              <a:rPr lang="en-US" altLang="en-US" sz="3600" smtClean="0">
                <a:solidFill>
                  <a:schemeClr val="accent1"/>
                </a:solidFill>
              </a:rPr>
              <a:t>4. </a:t>
            </a:r>
            <a:r>
              <a:rPr lang="en-US" altLang="en-US" sz="3600" smtClean="0"/>
              <a:t>How Did the Profiled Sites Embed HQPD in Educators’ Daily Work?</a:t>
            </a:r>
          </a:p>
        </p:txBody>
      </p:sp>
      <p:sp>
        <p:nvSpPr>
          <p:cNvPr id="2" name="Content Placeholder 1"/>
          <p:cNvSpPr>
            <a:spLocks noGrp="1"/>
          </p:cNvSpPr>
          <p:nvPr>
            <p:ph idx="1"/>
          </p:nvPr>
        </p:nvSpPr>
        <p:spPr>
          <a:xfrm>
            <a:off x="687388" y="2362200"/>
            <a:ext cx="8224837" cy="3544888"/>
          </a:xfrm>
        </p:spPr>
        <p:txBody>
          <a:bodyPr/>
          <a:lstStyle/>
          <a:p>
            <a:pPr marL="514350" indent="-514350">
              <a:buFont typeface="+mj-lt"/>
              <a:buAutoNum type="arabicPeriod"/>
              <a:defRPr/>
            </a:pPr>
            <a:r>
              <a:rPr lang="en-US" dirty="0">
                <a:solidFill>
                  <a:schemeClr val="tx1"/>
                </a:solidFill>
              </a:rPr>
              <a:t>Reframing the task of professional development as </a:t>
            </a:r>
            <a:r>
              <a:rPr lang="en-US" dirty="0" smtClean="0">
                <a:solidFill>
                  <a:schemeClr val="tx1"/>
                </a:solidFill>
              </a:rPr>
              <a:t>improving student learning</a:t>
            </a:r>
            <a:endParaRPr lang="en-US" dirty="0">
              <a:solidFill>
                <a:schemeClr val="tx1"/>
              </a:solidFill>
            </a:endParaRPr>
          </a:p>
          <a:p>
            <a:pPr marL="514350" indent="-514350">
              <a:spcBef>
                <a:spcPts val="1200"/>
              </a:spcBef>
              <a:spcAft>
                <a:spcPts val="1200"/>
              </a:spcAft>
              <a:buFont typeface="+mj-lt"/>
              <a:buAutoNum type="arabicPeriod"/>
              <a:defRPr/>
            </a:pPr>
            <a:r>
              <a:rPr lang="en-US" dirty="0">
                <a:solidFill>
                  <a:schemeClr val="tx1"/>
                </a:solidFill>
              </a:rPr>
              <a:t>Focusing on inquiry-based professional </a:t>
            </a:r>
            <a:r>
              <a:rPr lang="en-US" dirty="0" smtClean="0">
                <a:solidFill>
                  <a:schemeClr val="tx1"/>
                </a:solidFill>
              </a:rPr>
              <a:t>learning</a:t>
            </a:r>
            <a:r>
              <a:rPr lang="en-US" dirty="0">
                <a:solidFill>
                  <a:schemeClr val="tx1"/>
                </a:solidFill>
              </a:rPr>
              <a:t> </a:t>
            </a:r>
            <a:r>
              <a:rPr lang="en-US" dirty="0" smtClean="0">
                <a:solidFill>
                  <a:schemeClr val="tx1"/>
                </a:solidFill>
              </a:rPr>
              <a:t>activities</a:t>
            </a:r>
            <a:endParaRPr lang="en-US" dirty="0">
              <a:solidFill>
                <a:schemeClr val="tx1"/>
              </a:solidFill>
            </a:endParaRPr>
          </a:p>
          <a:p>
            <a:pPr marL="514350" indent="-514350">
              <a:buFont typeface="+mj-lt"/>
              <a:buAutoNum type="arabicPeriod"/>
              <a:defRPr/>
            </a:pPr>
            <a:r>
              <a:rPr lang="en-US" dirty="0">
                <a:solidFill>
                  <a:schemeClr val="tx1"/>
                </a:solidFill>
              </a:rPr>
              <a:t>Tapping internal </a:t>
            </a:r>
            <a:r>
              <a:rPr lang="en-US" dirty="0" smtClean="0">
                <a:solidFill>
                  <a:schemeClr val="tx1"/>
                </a:solidFill>
              </a:rPr>
              <a:t>expertise</a:t>
            </a:r>
            <a:endParaRPr lang="en-US" dirty="0">
              <a:solidFill>
                <a:schemeClr val="tx1"/>
              </a:solidFill>
            </a:endParaRPr>
          </a:p>
          <a:p>
            <a:pPr>
              <a:defRPr/>
            </a:pPr>
            <a:endParaRPr lang="en-US" dirty="0"/>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5018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1F4C33D3-B18B-4287-8FDE-426B49F8005E}" type="slidenum">
              <a:rPr lang="en-US" altLang="en-US" sz="2000">
                <a:solidFill>
                  <a:srgbClr val="8A8BA1"/>
                </a:solidFill>
                <a:latin typeface="Georgia" pitchFamily="18" charset="0"/>
                <a:cs typeface="Arial" pitchFamily="34" charset="0"/>
              </a:rPr>
              <a:pPr>
                <a:spcBef>
                  <a:spcPct val="0"/>
                </a:spcBef>
                <a:buClrTx/>
                <a:buFontTx/>
                <a:buNone/>
              </a:pPr>
              <a:t>29</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z="4000" smtClean="0"/>
              <a:t>About This Project</a:t>
            </a:r>
          </a:p>
        </p:txBody>
      </p:sp>
      <p:sp>
        <p:nvSpPr>
          <p:cNvPr id="5123" name="Content Placeholder 2"/>
          <p:cNvSpPr>
            <a:spLocks noGrp="1"/>
          </p:cNvSpPr>
          <p:nvPr>
            <p:ph idx="1"/>
          </p:nvPr>
        </p:nvSpPr>
        <p:spPr/>
        <p:txBody>
          <a:bodyPr/>
          <a:lstStyle/>
          <a:p>
            <a:pPr marL="0" indent="0">
              <a:spcBef>
                <a:spcPts val="600"/>
              </a:spcBef>
              <a:spcAft>
                <a:spcPts val="600"/>
              </a:spcAft>
              <a:buFont typeface="Wingdings 2" pitchFamily="18" charset="2"/>
              <a:buNone/>
              <a:defRPr/>
            </a:pPr>
            <a:r>
              <a:rPr lang="en-US" sz="1800" b="1" dirty="0" smtClean="0"/>
              <a:t>What is it?</a:t>
            </a:r>
          </a:p>
          <a:p>
            <a:pPr marL="0" indent="0">
              <a:spcBef>
                <a:spcPts val="1200"/>
              </a:spcBef>
              <a:spcAft>
                <a:spcPts val="1200"/>
              </a:spcAft>
              <a:buFont typeface="Wingdings 2" pitchFamily="18" charset="2"/>
              <a:buNone/>
              <a:defRPr/>
            </a:pPr>
            <a:r>
              <a:rPr lang="en-US" sz="1800" dirty="0" smtClean="0"/>
              <a:t>Case profiles of four sites engaged in building systems to support HQPD. The case profiles are based on interviews and collected documents.</a:t>
            </a:r>
            <a:endParaRPr lang="en-US" sz="1100" b="1" dirty="0" smtClean="0"/>
          </a:p>
          <a:p>
            <a:pPr marL="0" indent="0">
              <a:spcBef>
                <a:spcPts val="600"/>
              </a:spcBef>
              <a:spcAft>
                <a:spcPts val="600"/>
              </a:spcAft>
              <a:buFont typeface="Wingdings 2" pitchFamily="18" charset="2"/>
              <a:buNone/>
              <a:defRPr/>
            </a:pPr>
            <a:r>
              <a:rPr lang="en-US" sz="1800" b="1" dirty="0"/>
              <a:t>What are the goals of the project?</a:t>
            </a:r>
          </a:p>
          <a:p>
            <a:pPr marL="0" indent="0">
              <a:spcBef>
                <a:spcPts val="600"/>
              </a:spcBef>
              <a:spcAft>
                <a:spcPts val="600"/>
              </a:spcAft>
              <a:buFont typeface="Wingdings 2" pitchFamily="18" charset="2"/>
              <a:buNone/>
              <a:defRPr/>
            </a:pPr>
            <a:r>
              <a:rPr lang="en-US" sz="1800" dirty="0"/>
              <a:t>To highlight for professional learning leaders across the Commonwealth how some Massachusetts educators are working to establish HQPD in their schools and districts. </a:t>
            </a:r>
            <a:endParaRPr lang="en-US" sz="1800" b="1" dirty="0" smtClean="0"/>
          </a:p>
          <a:p>
            <a:pPr>
              <a:spcBef>
                <a:spcPts val="0"/>
              </a:spcBef>
              <a:spcAft>
                <a:spcPts val="0"/>
              </a:spcAft>
              <a:defRPr/>
            </a:pPr>
            <a:endParaRPr lang="en-US" sz="1800" b="1" dirty="0" smtClean="0"/>
          </a:p>
        </p:txBody>
      </p:sp>
      <p:sp>
        <p:nvSpPr>
          <p:cNvPr id="7" name="Content Placeholder 3"/>
          <p:cNvSpPr txBox="1">
            <a:spLocks/>
          </p:cNvSpPr>
          <p:nvPr/>
        </p:nvSpPr>
        <p:spPr>
          <a:xfrm>
            <a:off x="609600" y="4267200"/>
            <a:ext cx="4800600" cy="2201863"/>
          </a:xfrm>
          <a:prstGeom prst="rect">
            <a:avLst/>
          </a:prstGeom>
        </p:spPr>
        <p:txBody>
          <a:bodyPr/>
          <a:lstStyle>
            <a:lvl1pPr marL="342900" indent="-342900" algn="l" rtl="0" eaLnBrk="0" fontAlgn="base" hangingPunct="0">
              <a:spcBef>
                <a:spcPct val="20000"/>
              </a:spcBef>
              <a:spcAft>
                <a:spcPct val="0"/>
              </a:spcAft>
              <a:buClr>
                <a:schemeClr val="accent1"/>
              </a:buClr>
              <a:buFont typeface="Wingdings 2" panose="05020102010507070707"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rtl="0" eaLnBrk="0" fontAlgn="base" hangingPunct="0">
              <a:spcBef>
                <a:spcPct val="20000"/>
              </a:spcBef>
              <a:spcAft>
                <a:spcPct val="0"/>
              </a:spcAft>
              <a:buClr>
                <a:schemeClr val="accent1"/>
              </a:buClr>
              <a:buFont typeface="Courier New" panose="02070309020205020404" pitchFamily="49" charset="0"/>
              <a:buChar char="o"/>
              <a:defRPr sz="2400" kern="1200">
                <a:solidFill>
                  <a:schemeClr val="tx1"/>
                </a:solidFill>
                <a:latin typeface="Tahoma" pitchFamily="34" charset="0"/>
                <a:ea typeface="Tahoma" pitchFamily="34" charset="0"/>
                <a:cs typeface="Tahoma" pitchFamily="34" charset="0"/>
              </a:defRPr>
            </a:lvl2pPr>
            <a:lvl3pPr marL="1143000" indent="-228600" algn="l" rtl="0" eaLnBrk="0" fontAlgn="base" hangingPunct="0">
              <a:spcBef>
                <a:spcPct val="20000"/>
              </a:spcBef>
              <a:spcAft>
                <a:spcPct val="0"/>
              </a:spcAft>
              <a:buClr>
                <a:schemeClr val="accent1"/>
              </a:buClr>
              <a:buFont typeface="Tahoma" panose="020B0604030504040204" pitchFamily="34" charset="0"/>
              <a:buChar char="̶"/>
              <a:defRPr sz="2000" kern="1200">
                <a:solidFill>
                  <a:schemeClr val="tx1"/>
                </a:solidFill>
                <a:latin typeface="Tahoma" pitchFamily="34" charset="0"/>
                <a:ea typeface="Tahoma" pitchFamily="34" charset="0"/>
                <a:cs typeface="Tahoma" pitchFamily="34" charset="0"/>
              </a:defRPr>
            </a:lvl3pPr>
            <a:lvl4pPr marL="1600200" indent="-228600" algn="l" rtl="0" eaLnBrk="0" fontAlgn="base" hangingPunct="0">
              <a:spcBef>
                <a:spcPct val="20000"/>
              </a:spcBef>
              <a:spcAft>
                <a:spcPct val="0"/>
              </a:spcAft>
              <a:buClr>
                <a:schemeClr val="accent1"/>
              </a:buClr>
              <a:buFont typeface="Wingdings 2" panose="05020102010507070707"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rtl="0" eaLnBrk="0" fontAlgn="base" hangingPunct="0">
              <a:spcBef>
                <a:spcPct val="20000"/>
              </a:spcBef>
              <a:spcAft>
                <a:spcPct val="0"/>
              </a:spcAft>
              <a:buClr>
                <a:schemeClr val="accent1"/>
              </a:buClr>
              <a:buFont typeface="Wingdings 2" panose="05020102010507070707"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spcAft>
                <a:spcPts val="600"/>
              </a:spcAft>
              <a:buFont typeface="Wingdings 2" panose="05020102010507070707" pitchFamily="18" charset="2"/>
              <a:buNone/>
              <a:defRPr/>
            </a:pPr>
            <a:r>
              <a:rPr lang="en-US" sz="1800" b="1" dirty="0" smtClean="0"/>
              <a:t>Which sites participated?</a:t>
            </a:r>
          </a:p>
          <a:p>
            <a:pPr>
              <a:spcBef>
                <a:spcPts val="600"/>
              </a:spcBef>
              <a:spcAft>
                <a:spcPts val="600"/>
              </a:spcAft>
              <a:defRPr/>
            </a:pPr>
            <a:r>
              <a:rPr lang="en-US" sz="1800" dirty="0" smtClean="0"/>
              <a:t>Cambridge Public Schools </a:t>
            </a:r>
          </a:p>
          <a:p>
            <a:pPr>
              <a:spcBef>
                <a:spcPts val="0"/>
              </a:spcBef>
              <a:spcAft>
                <a:spcPts val="600"/>
              </a:spcAft>
              <a:defRPr/>
            </a:pPr>
            <a:r>
              <a:rPr lang="en-US" sz="1800" dirty="0" smtClean="0"/>
              <a:t>Easthampton High School of Easthampton Public Schools</a:t>
            </a:r>
          </a:p>
          <a:p>
            <a:pPr>
              <a:spcBef>
                <a:spcPts val="0"/>
              </a:spcBef>
              <a:spcAft>
                <a:spcPts val="600"/>
              </a:spcAft>
              <a:defRPr/>
            </a:pPr>
            <a:r>
              <a:rPr lang="en-US" sz="1800" dirty="0" smtClean="0"/>
              <a:t>Lexington Public Schools</a:t>
            </a:r>
          </a:p>
          <a:p>
            <a:pPr>
              <a:spcBef>
                <a:spcPts val="0"/>
              </a:spcBef>
              <a:spcAft>
                <a:spcPts val="600"/>
              </a:spcAft>
              <a:defRPr/>
            </a:pPr>
            <a:r>
              <a:rPr lang="en-US" sz="1800" dirty="0" smtClean="0"/>
              <a:t>Melrose Public Schools</a:t>
            </a:r>
            <a:endParaRPr lang="en-US" sz="1800" b="1" dirty="0" smtClean="0"/>
          </a:p>
          <a:p>
            <a:pPr>
              <a:defRPr/>
            </a:pPr>
            <a:endParaRPr lang="en-US" dirty="0"/>
          </a:p>
        </p:txBody>
      </p:sp>
      <p:sp>
        <p:nvSpPr>
          <p:cNvPr id="2" name="TextBox 1" descr="Please see ESE’s Resources for PD Leaders and Educators page for relevant PD resources, including the full case studies.&#10;"/>
          <p:cNvSpPr txBox="1"/>
          <p:nvPr/>
        </p:nvSpPr>
        <p:spPr>
          <a:xfrm>
            <a:off x="5410200" y="3962400"/>
            <a:ext cx="3124200" cy="14773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eaLnBrk="1" hangingPunct="1">
              <a:defRPr/>
            </a:pPr>
            <a:r>
              <a:rPr lang="en-US" dirty="0" smtClean="0"/>
              <a:t>Please see ESE’s </a:t>
            </a:r>
            <a:r>
              <a:rPr lang="en-US" dirty="0" smtClean="0">
                <a:hlinkClick r:id="rId3"/>
              </a:rPr>
              <a:t>Resources for PD Leaders and Educators </a:t>
            </a:r>
            <a:r>
              <a:rPr lang="en-US" dirty="0" smtClean="0"/>
              <a:t>page for relevant PD resources, including the full case studies.</a:t>
            </a:r>
            <a:endParaRPr lang="en-US" dirty="0">
              <a:solidFill>
                <a:schemeClr val="accent1"/>
              </a:solidFill>
            </a:endParaRPr>
          </a:p>
        </p:txBody>
      </p:sp>
      <p:sp>
        <p:nvSpPr>
          <p:cNvPr id="11270"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11271"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B1FCE877-1BB3-450D-8F1C-A0A08380D930}" type="slidenum">
              <a:rPr lang="en-US" altLang="en-US" sz="2000">
                <a:solidFill>
                  <a:srgbClr val="8A8BA1"/>
                </a:solidFill>
                <a:latin typeface="Georgia" pitchFamily="18" charset="0"/>
                <a:cs typeface="Arial" pitchFamily="34" charset="0"/>
              </a:rPr>
              <a:pPr>
                <a:spcBef>
                  <a:spcPct val="0"/>
                </a:spcBef>
                <a:buClrTx/>
                <a:buFontTx/>
                <a:buNone/>
              </a:pPr>
              <a:t>3</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Title 3"/>
          <p:cNvSpPr>
            <a:spLocks noGrp="1"/>
          </p:cNvSpPr>
          <p:nvPr>
            <p:ph type="title"/>
          </p:nvPr>
        </p:nvSpPr>
        <p:spPr>
          <a:xfrm>
            <a:off x="457200" y="152400"/>
            <a:ext cx="7924800" cy="1143000"/>
          </a:xfrm>
        </p:spPr>
        <p:txBody>
          <a:bodyPr/>
          <a:lstStyle/>
          <a:p>
            <a:pPr marL="685800" indent="-685800"/>
            <a:r>
              <a:rPr lang="en-US" altLang="en-US" sz="3600" dirty="0" smtClean="0">
                <a:solidFill>
                  <a:schemeClr val="accent1"/>
                </a:solidFill>
              </a:rPr>
              <a:t>4.1</a:t>
            </a:r>
            <a:r>
              <a:rPr lang="en-US" altLang="en-US" sz="3600" dirty="0" smtClean="0"/>
              <a:t> Reframing Professional Development</a:t>
            </a:r>
          </a:p>
        </p:txBody>
      </p:sp>
      <p:sp>
        <p:nvSpPr>
          <p:cNvPr id="2" name="Content Placeholder 1"/>
          <p:cNvSpPr>
            <a:spLocks noGrp="1"/>
          </p:cNvSpPr>
          <p:nvPr>
            <p:ph idx="1"/>
          </p:nvPr>
        </p:nvSpPr>
        <p:spPr>
          <a:xfrm>
            <a:off x="457200" y="1524000"/>
            <a:ext cx="8305800" cy="4078288"/>
          </a:xfrm>
        </p:spPr>
        <p:txBody>
          <a:bodyPr/>
          <a:lstStyle/>
          <a:p>
            <a:pPr>
              <a:defRPr/>
            </a:pPr>
            <a:r>
              <a:rPr lang="en-US" sz="2000" dirty="0" smtClean="0"/>
              <a:t>PD leaders in several sites saw HQPD not as something separate from the work of teaching, but rather the foundation for curriculum, instruction, assessment, and interventions. </a:t>
            </a:r>
          </a:p>
          <a:p>
            <a:pPr>
              <a:spcBef>
                <a:spcPts val="900"/>
              </a:spcBef>
              <a:spcAft>
                <a:spcPts val="600"/>
              </a:spcAft>
              <a:defRPr/>
            </a:pPr>
            <a:r>
              <a:rPr lang="en-US" sz="2000" dirty="0" smtClean="0"/>
              <a:t>For example, LPS created </a:t>
            </a:r>
            <a:r>
              <a:rPr lang="en-US" sz="2000" dirty="0"/>
              <a:t/>
            </a:r>
            <a:br>
              <a:rPr lang="en-US" sz="2000" dirty="0"/>
            </a:br>
            <a:r>
              <a:rPr lang="en-US" sz="2000" dirty="0" smtClean="0"/>
              <a:t>a visual to describe their </a:t>
            </a:r>
            <a:br>
              <a:rPr lang="en-US" sz="2000" dirty="0" smtClean="0"/>
            </a:br>
            <a:r>
              <a:rPr lang="en-US" sz="2000" dirty="0" smtClean="0"/>
              <a:t>vision of the foundational </a:t>
            </a:r>
            <a:br>
              <a:rPr lang="en-US" sz="2000" dirty="0" smtClean="0"/>
            </a:br>
            <a:r>
              <a:rPr lang="en-US" sz="2000" dirty="0" smtClean="0"/>
              <a:t>role of HQPD:</a:t>
            </a:r>
          </a:p>
        </p:txBody>
      </p:sp>
      <p:pic>
        <p:nvPicPr>
          <p:cNvPr id="33794" name="Content Placeholder 7" descr=" Foundational role of HQPD in LPS' theory of action for ensuring high achievement for all students.&#10;&#10;The top of the figure (the goal) is high achievement for all students, accomplished in the spirit of collaboration, continuous improvement, and respectful and caring relationships (PLCs). &#10;&#10;As illustrated by the figure, four essential questions must be answered, with the promise of equity of access to the curricula and programs for all students, in order to ensure high achievement for all students.&#10;&#10;The four essential questions (from left to right) are:&#10;&#10;1. What do we want all students to know and be able to do? (Curriculum)&#10;2. How do we teach so that all students learn? (Instruction)&#10;3. How will we know when they have learned it? (Assessment)&#10;4. What do we do if they haven't learned it or if they already know it? (Interventions and Extensions)&#10;&#10;The figure illustrates that professional learning in LPS serves as the foundation for this theory of action and is designed to support each of these four areas (curriculum, instruction, assessment, and interventions &amp; extensions) and essential questions, in pursuit of high achievement for all students.&#10;"/>
          <p:cNvPicPr>
            <a:picLocks noGrp="1"/>
          </p:cNvPicPr>
          <p:nvPr>
            <p:ph idx="10"/>
          </p:nvPr>
        </p:nvPicPr>
        <p:blipFill>
          <a:blip r:embed="rId3" cstate="print"/>
          <a:srcRect/>
          <a:stretch>
            <a:fillRect/>
          </a:stretch>
        </p:blipFill>
        <p:spPr>
          <a:xfrm>
            <a:off x="3962400" y="2590800"/>
            <a:ext cx="4114800" cy="3894364"/>
          </a:xfrm>
        </p:spPr>
      </p:pic>
      <p:sp>
        <p:nvSpPr>
          <p:cNvPr id="51206" name="Content Placeholder 2"/>
          <p:cNvSpPr txBox="1">
            <a:spLocks/>
          </p:cNvSpPr>
          <p:nvPr/>
        </p:nvSpPr>
        <p:spPr bwMode="gray">
          <a:xfrm>
            <a:off x="444500" y="3949700"/>
            <a:ext cx="3352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r>
              <a:rPr lang="en-US" altLang="en-US" sz="2000" dirty="0"/>
              <a:t>Also, districts moving to inquiry-based learning (described in the next slide) focus not just on the skills and knowledge that teachers will gain through HQPD but what students will.</a:t>
            </a:r>
          </a:p>
        </p:txBody>
      </p:sp>
      <p:sp>
        <p:nvSpPr>
          <p:cNvPr id="3" name="Footer Placeholder 2"/>
          <p:cNvSpPr>
            <a:spLocks noGrp="1"/>
          </p:cNvSpPr>
          <p:nvPr>
            <p:ph type="ftr" sz="quarter" idx="13"/>
          </p:nvPr>
        </p:nvSpPr>
        <p:spPr/>
        <p:txBody>
          <a:bodyPr/>
          <a:lstStyle/>
          <a:p>
            <a:pPr>
              <a:defRPr/>
            </a:pPr>
            <a:r>
              <a:rPr lang="en-US" smtClean="0"/>
              <a:t>Massachusetts Department of Elementary and Secondary Education</a:t>
            </a:r>
            <a:endParaRPr lang="en-US"/>
          </a:p>
        </p:txBody>
      </p:sp>
      <p:sp>
        <p:nvSpPr>
          <p:cNvPr id="51205" name="Slide Number Placeholder 4"/>
          <p:cNvSpPr>
            <a:spLocks noGrp="1"/>
          </p:cNvSpPr>
          <p:nvPr>
            <p:ph type="sldNum" sz="quarter" idx="14"/>
          </p:nvPr>
        </p:nvSpPr>
        <p:spPr bwMode="auto">
          <a:xfrm>
            <a:off x="8305800" y="5257800"/>
            <a:ext cx="714375"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112BB18E-C89D-44E7-91C3-E35BACB0DDC7}" type="slidenum">
              <a:rPr lang="en-US" altLang="en-US" sz="2000">
                <a:solidFill>
                  <a:srgbClr val="8A8BA1"/>
                </a:solidFill>
                <a:latin typeface="Georgia" pitchFamily="18" charset="0"/>
                <a:cs typeface="Arial" pitchFamily="34" charset="0"/>
              </a:rPr>
              <a:pPr>
                <a:spcBef>
                  <a:spcPct val="0"/>
                </a:spcBef>
                <a:buClrTx/>
                <a:buFontTx/>
                <a:buNone/>
              </a:pPr>
              <a:t>30</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2"/>
          <p:cNvSpPr>
            <a:spLocks noGrp="1"/>
          </p:cNvSpPr>
          <p:nvPr>
            <p:ph type="title"/>
          </p:nvPr>
        </p:nvSpPr>
        <p:spPr/>
        <p:txBody>
          <a:bodyPr/>
          <a:lstStyle/>
          <a:p>
            <a:pPr marL="746125" indent="-746125"/>
            <a:r>
              <a:rPr lang="en-US" altLang="en-US" sz="3600" smtClean="0">
                <a:solidFill>
                  <a:schemeClr val="accent1"/>
                </a:solidFill>
              </a:rPr>
              <a:t>4.2</a:t>
            </a:r>
            <a:r>
              <a:rPr lang="en-US" altLang="en-US" sz="3600" smtClean="0"/>
              <a:t> Focusing on Inquiry-Based Professional Learning</a:t>
            </a:r>
          </a:p>
        </p:txBody>
      </p:sp>
      <p:sp>
        <p:nvSpPr>
          <p:cNvPr id="5" name="Content Placeholder 4"/>
          <p:cNvSpPr>
            <a:spLocks noGrp="1"/>
          </p:cNvSpPr>
          <p:nvPr>
            <p:ph idx="1"/>
          </p:nvPr>
        </p:nvSpPr>
        <p:spPr>
          <a:xfrm>
            <a:off x="533400" y="1524000"/>
            <a:ext cx="7924800" cy="4602163"/>
          </a:xfrm>
        </p:spPr>
        <p:txBody>
          <a:bodyPr/>
          <a:lstStyle/>
          <a:p>
            <a:pPr>
              <a:defRPr/>
            </a:pPr>
            <a:r>
              <a:rPr lang="en-US" sz="2200" dirty="0" smtClean="0"/>
              <a:t>Sites were </a:t>
            </a:r>
            <a:r>
              <a:rPr lang="en-US" sz="2200" dirty="0"/>
              <a:t>beginning to embrace inquiry-based HQPD, in which educators learn through asking questions and collecting evidence to address real problems of </a:t>
            </a:r>
            <a:r>
              <a:rPr lang="en-US" sz="2200" dirty="0" smtClean="0"/>
              <a:t>practice.</a:t>
            </a:r>
          </a:p>
          <a:p>
            <a:pPr marL="0" indent="0">
              <a:spcBef>
                <a:spcPts val="1800"/>
              </a:spcBef>
              <a:buFont typeface="Wingdings 2" pitchFamily="18" charset="2"/>
              <a:buNone/>
              <a:defRPr/>
            </a:pPr>
            <a:r>
              <a:rPr lang="en-US" sz="2000" b="1" dirty="0" smtClean="0"/>
              <a:t>Examples:</a:t>
            </a:r>
            <a:endParaRPr lang="en-US" sz="2000" b="1" dirty="0"/>
          </a:p>
          <a:p>
            <a:pPr lvl="1">
              <a:spcBef>
                <a:spcPts val="1200"/>
              </a:spcBef>
              <a:defRPr/>
            </a:pPr>
            <a:r>
              <a:rPr lang="en-US" sz="1600" dirty="0" smtClean="0"/>
              <a:t>EHS</a:t>
            </a:r>
            <a:r>
              <a:rPr lang="en-US" sz="1600" dirty="0"/>
              <a:t> </a:t>
            </a:r>
            <a:r>
              <a:rPr lang="en-US" sz="1600" dirty="0" smtClean="0"/>
              <a:t>focuses </a:t>
            </a:r>
            <a:r>
              <a:rPr lang="en-US" sz="1600" dirty="0"/>
              <a:t>on action </a:t>
            </a:r>
            <a:r>
              <a:rPr lang="en-US" sz="1600" dirty="0" smtClean="0"/>
              <a:t>research, which </a:t>
            </a:r>
            <a:r>
              <a:rPr lang="en-US" sz="1600" dirty="0"/>
              <a:t>is explicitly tied to district, school, </a:t>
            </a:r>
            <a:r>
              <a:rPr lang="en-US" sz="1600" dirty="0" smtClean="0"/>
              <a:t>professional, </a:t>
            </a:r>
            <a:r>
              <a:rPr lang="en-US" sz="1600" dirty="0"/>
              <a:t>and student goals. EHS staff work in small, differentiated groups throughout the school year to research specific aspects of a problem, identify solutions (best practices in teaching to address the problem), test </a:t>
            </a:r>
            <a:r>
              <a:rPr lang="en-US" sz="1600" dirty="0" smtClean="0"/>
              <a:t>various </a:t>
            </a:r>
            <a:r>
              <a:rPr lang="en-US" sz="1600" dirty="0"/>
              <a:t>solutions, review data generated during the process, and share findings with each other</a:t>
            </a:r>
            <a:r>
              <a:rPr lang="en-US" sz="1600" dirty="0" smtClean="0"/>
              <a:t>.</a:t>
            </a:r>
          </a:p>
          <a:p>
            <a:pPr lvl="1">
              <a:spcBef>
                <a:spcPts val="1200"/>
              </a:spcBef>
              <a:defRPr/>
            </a:pPr>
            <a:r>
              <a:rPr lang="en-US" sz="1600" dirty="0" smtClean="0"/>
              <a:t>MPS </a:t>
            </a:r>
            <a:r>
              <a:rPr lang="en-US" sz="1600" dirty="0"/>
              <a:t>incorporates lesson studies into the New Teacher Induction Program, where new teachers teach lessons repeatedly </a:t>
            </a:r>
            <a:r>
              <a:rPr lang="en-US" sz="1600" dirty="0" smtClean="0"/>
              <a:t>while </a:t>
            </a:r>
            <a:r>
              <a:rPr lang="en-US" sz="1600" dirty="0"/>
              <a:t>being observed by each other and experienced teachers. Following the lesson, student work is reviewed. The data gleaned from the lesson studies have helped teachers improve their practice and look at student work differently.</a:t>
            </a:r>
          </a:p>
          <a:p>
            <a:pPr lvl="1">
              <a:defRPr/>
            </a:pPr>
            <a:endParaRPr lang="en-US" sz="2000" dirty="0"/>
          </a:p>
        </p:txBody>
      </p:sp>
      <p:sp>
        <p:nvSpPr>
          <p:cNvPr id="2" name="Footer Placeholder 1"/>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3252" name="Slide Number Placeholder 3"/>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lgn="r">
              <a:spcBef>
                <a:spcPct val="0"/>
              </a:spcBef>
              <a:buClrTx/>
              <a:buFontTx/>
              <a:buNone/>
            </a:pPr>
            <a:fld id="{D6D96413-7DC2-45AD-854B-A2CFFDB6160A}" type="slidenum">
              <a:rPr lang="en-US" altLang="en-US" sz="2000">
                <a:solidFill>
                  <a:srgbClr val="8A8BA1"/>
                </a:solidFill>
                <a:latin typeface="Georgia" pitchFamily="18" charset="0"/>
                <a:cs typeface="Arial" pitchFamily="34" charset="0"/>
              </a:rPr>
              <a:pPr algn="r">
                <a:spcBef>
                  <a:spcPct val="0"/>
                </a:spcBef>
                <a:buClrTx/>
                <a:buFontTx/>
                <a:buNone/>
              </a:pPr>
              <a:t>31</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2"/>
          <p:cNvSpPr>
            <a:spLocks noGrp="1"/>
          </p:cNvSpPr>
          <p:nvPr>
            <p:ph type="title"/>
          </p:nvPr>
        </p:nvSpPr>
        <p:spPr/>
        <p:txBody>
          <a:bodyPr/>
          <a:lstStyle/>
          <a:p>
            <a:r>
              <a:rPr lang="en-US" altLang="en-US" sz="3600" smtClean="0">
                <a:solidFill>
                  <a:schemeClr val="accent1"/>
                </a:solidFill>
              </a:rPr>
              <a:t>4.3</a:t>
            </a:r>
            <a:r>
              <a:rPr lang="en-US" altLang="en-US" sz="3600" smtClean="0"/>
              <a:t> Tapping Internal Expertise</a:t>
            </a:r>
          </a:p>
        </p:txBody>
      </p:sp>
      <p:sp>
        <p:nvSpPr>
          <p:cNvPr id="5" name="Content Placeholder 4"/>
          <p:cNvSpPr>
            <a:spLocks noGrp="1"/>
          </p:cNvSpPr>
          <p:nvPr>
            <p:ph sz="half" idx="2"/>
          </p:nvPr>
        </p:nvSpPr>
        <p:spPr>
          <a:xfrm>
            <a:off x="762000" y="1524000"/>
            <a:ext cx="7696200" cy="4602163"/>
          </a:xfrm>
        </p:spPr>
        <p:txBody>
          <a:bodyPr/>
          <a:lstStyle/>
          <a:p>
            <a:pPr>
              <a:spcAft>
                <a:spcPts val="1200"/>
              </a:spcAft>
              <a:defRPr/>
            </a:pPr>
            <a:r>
              <a:rPr lang="en-US" sz="2400" dirty="0" smtClean="0"/>
              <a:t>All </a:t>
            </a:r>
            <a:r>
              <a:rPr lang="en-US" sz="2400" dirty="0"/>
              <a:t>four </a:t>
            </a:r>
            <a:r>
              <a:rPr lang="en-US" sz="2400" dirty="0" smtClean="0"/>
              <a:t>sites encouraged teachers </a:t>
            </a:r>
            <a:r>
              <a:rPr lang="en-US" sz="2400" dirty="0"/>
              <a:t>and </a:t>
            </a:r>
            <a:r>
              <a:rPr lang="en-US" sz="2400" dirty="0" smtClean="0"/>
              <a:t>building leaders </a:t>
            </a:r>
            <a:r>
              <a:rPr lang="en-US" sz="2400" dirty="0"/>
              <a:t>to </a:t>
            </a:r>
            <a:r>
              <a:rPr lang="en-US" sz="2400" dirty="0" smtClean="0"/>
              <a:t>lead professional development </a:t>
            </a:r>
            <a:r>
              <a:rPr lang="en-US" sz="2400" dirty="0"/>
              <a:t>c</a:t>
            </a:r>
            <a:r>
              <a:rPr lang="en-US" sz="2400" dirty="0" smtClean="0"/>
              <a:t>ourses </a:t>
            </a:r>
            <a:r>
              <a:rPr lang="en-US" sz="2400" dirty="0"/>
              <a:t>and other </a:t>
            </a:r>
            <a:r>
              <a:rPr lang="en-US" sz="2400" dirty="0" smtClean="0"/>
              <a:t>activities.</a:t>
            </a:r>
            <a:endParaRPr lang="en-US" sz="2000" dirty="0" smtClean="0"/>
          </a:p>
          <a:p>
            <a:pPr marL="0" indent="0">
              <a:buFont typeface="Wingdings 2" pitchFamily="18" charset="2"/>
              <a:buNone/>
              <a:defRPr/>
            </a:pPr>
            <a:r>
              <a:rPr lang="en-US" sz="2000" b="1" dirty="0" smtClean="0"/>
              <a:t>Examples: </a:t>
            </a:r>
          </a:p>
          <a:p>
            <a:pPr lvl="1">
              <a:spcBef>
                <a:spcPts val="600"/>
              </a:spcBef>
              <a:defRPr/>
            </a:pPr>
            <a:r>
              <a:rPr lang="en-US" sz="1800" dirty="0" smtClean="0"/>
              <a:t>CPS and LPS </a:t>
            </a:r>
            <a:r>
              <a:rPr lang="en-US" sz="1800" dirty="0"/>
              <a:t>both </a:t>
            </a:r>
            <a:r>
              <a:rPr lang="en-US" sz="1800" dirty="0" smtClean="0"/>
              <a:t>held professional </a:t>
            </a:r>
            <a:r>
              <a:rPr lang="en-US" sz="1800" dirty="0"/>
              <a:t>development </a:t>
            </a:r>
            <a:r>
              <a:rPr lang="en-US" sz="1800" dirty="0" smtClean="0"/>
              <a:t>institutes </a:t>
            </a:r>
            <a:r>
              <a:rPr lang="en-US" sz="1800" dirty="0"/>
              <a:t>filled with </a:t>
            </a:r>
            <a:r>
              <a:rPr lang="en-US" sz="1800" dirty="0" smtClean="0"/>
              <a:t>workshops that were proposed and led by teachers and school leaders from within the district.</a:t>
            </a:r>
            <a:endParaRPr lang="en-US" sz="1800" dirty="0"/>
          </a:p>
          <a:p>
            <a:pPr lvl="1">
              <a:spcBef>
                <a:spcPts val="600"/>
              </a:spcBef>
              <a:defRPr/>
            </a:pPr>
            <a:r>
              <a:rPr lang="en-US" sz="1800" dirty="0" smtClean="0"/>
              <a:t>MPS relies </a:t>
            </a:r>
            <a:r>
              <a:rPr lang="en-US" sz="1800" dirty="0"/>
              <a:t>on in-house expertise for most of </a:t>
            </a:r>
            <a:r>
              <a:rPr lang="en-US" sz="1800" dirty="0" smtClean="0"/>
              <a:t>its professional </a:t>
            </a:r>
            <a:r>
              <a:rPr lang="en-US" sz="1800" dirty="0"/>
              <a:t>development. </a:t>
            </a:r>
            <a:r>
              <a:rPr lang="en-US" sz="1800" dirty="0" smtClean="0"/>
              <a:t>The district recently </a:t>
            </a:r>
            <a:r>
              <a:rPr lang="en-US" sz="1800" dirty="0"/>
              <a:t>hired instructional coaches </a:t>
            </a:r>
            <a:r>
              <a:rPr lang="en-US" sz="1800" dirty="0" smtClean="0"/>
              <a:t>to provide HQPD to teachers in the content areas as well. </a:t>
            </a:r>
            <a:endParaRPr lang="en-US" dirty="0"/>
          </a:p>
        </p:txBody>
      </p:sp>
      <p:sp>
        <p:nvSpPr>
          <p:cNvPr id="3" name="Footer Placeholder 2"/>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5301" name="Slide Number Placeholder 3"/>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lgn="r">
              <a:spcBef>
                <a:spcPct val="0"/>
              </a:spcBef>
              <a:buClrTx/>
              <a:buFontTx/>
              <a:buNone/>
            </a:pPr>
            <a:fld id="{EBF2F481-EF1D-4B0D-94E1-D7B9AD470770}" type="slidenum">
              <a:rPr lang="en-US" altLang="en-US" sz="2000">
                <a:solidFill>
                  <a:srgbClr val="8A8BA1"/>
                </a:solidFill>
                <a:latin typeface="Georgia" pitchFamily="18" charset="0"/>
                <a:cs typeface="Arial" pitchFamily="34" charset="0"/>
              </a:rPr>
              <a:pPr algn="r">
                <a:spcBef>
                  <a:spcPct val="0"/>
                </a:spcBef>
                <a:buClrTx/>
                <a:buFontTx/>
                <a:buNone/>
              </a:pPr>
              <a:t>32</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685800" y="1295400"/>
            <a:ext cx="7924800" cy="2124075"/>
          </a:xfrm>
        </p:spPr>
        <p:txBody>
          <a:bodyPr/>
          <a:lstStyle/>
          <a:p>
            <a:r>
              <a:rPr lang="en-US" altLang="en-US" sz="4000" smtClean="0">
                <a:solidFill>
                  <a:schemeClr val="accent1"/>
                </a:solidFill>
              </a:rPr>
              <a:t>Lever 5: </a:t>
            </a:r>
            <a:r>
              <a:rPr lang="en-US" altLang="en-US" sz="4000" smtClean="0"/>
              <a:t>Empowering Teachers to Choose Their Own Path Toward Growth</a:t>
            </a:r>
          </a:p>
        </p:txBody>
      </p:sp>
      <p:sp>
        <p:nvSpPr>
          <p:cNvPr id="56323" name="Content Placeholder 2"/>
          <p:cNvSpPr>
            <a:spLocks noGrp="1"/>
          </p:cNvSpPr>
          <p:nvPr>
            <p:ph idx="1"/>
          </p:nvPr>
        </p:nvSpPr>
        <p:spPr>
          <a:xfrm>
            <a:off x="609600" y="3657600"/>
            <a:ext cx="7924800" cy="2468563"/>
          </a:xfrm>
        </p:spPr>
        <p:txBody>
          <a:bodyPr/>
          <a:lstStyle/>
          <a:p>
            <a:r>
              <a:rPr lang="en-US" altLang="en-US" sz="2400" smtClean="0"/>
              <a:t>All four sites gave teachers a choice in which courses to take, often guided by data and professional conversations.   </a:t>
            </a:r>
          </a:p>
        </p:txBody>
      </p:sp>
      <p:sp>
        <p:nvSpPr>
          <p:cNvPr id="2" name="Footer Placeholder 1"/>
          <p:cNvSpPr>
            <a:spLocks noGrp="1"/>
          </p:cNvSpPr>
          <p:nvPr>
            <p:ph type="ftr" sz="quarter" idx="11"/>
          </p:nvPr>
        </p:nvSpPr>
        <p:spPr/>
        <p:txBody>
          <a:bodyPr/>
          <a:lstStyle/>
          <a:p>
            <a:pPr>
              <a:defRPr/>
            </a:pPr>
            <a:r>
              <a:rPr lang="en-US" smtClean="0"/>
              <a:t>Massachusetts Department of Elementary and Secondary Education</a:t>
            </a:r>
            <a:endParaRPr lang="en-US"/>
          </a:p>
        </p:txBody>
      </p:sp>
      <p:sp>
        <p:nvSpPr>
          <p:cNvPr id="56324" name="Slide Number Placeholder 3"/>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58C22BB4-28F8-453D-B030-1CC3453A0298}" type="slidenum">
              <a:rPr lang="en-US" altLang="en-US" sz="2000">
                <a:solidFill>
                  <a:srgbClr val="8A8BA1"/>
                </a:solidFill>
                <a:latin typeface="Georgia" pitchFamily="18" charset="0"/>
                <a:cs typeface="Arial" pitchFamily="34" charset="0"/>
              </a:rPr>
              <a:pPr>
                <a:spcBef>
                  <a:spcPct val="0"/>
                </a:spcBef>
                <a:buClrTx/>
                <a:buFontTx/>
                <a:buNone/>
              </a:pPr>
              <a:t>33</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Title 2"/>
          <p:cNvSpPr>
            <a:spLocks noGrp="1"/>
          </p:cNvSpPr>
          <p:nvPr>
            <p:ph type="title"/>
          </p:nvPr>
        </p:nvSpPr>
        <p:spPr>
          <a:xfrm>
            <a:off x="381000" y="317500"/>
            <a:ext cx="8763000" cy="1487488"/>
          </a:xfrm>
        </p:spPr>
        <p:txBody>
          <a:bodyPr/>
          <a:lstStyle/>
          <a:p>
            <a:pPr marL="509588" indent="-509588"/>
            <a:r>
              <a:rPr lang="en-US" altLang="en-US" sz="3600" smtClean="0">
                <a:solidFill>
                  <a:schemeClr val="accent1"/>
                </a:solidFill>
              </a:rPr>
              <a:t>5. </a:t>
            </a:r>
            <a:r>
              <a:rPr lang="en-US" altLang="en-US" sz="3600" smtClean="0"/>
              <a:t>How Did the Profiled Sites Empower and Support Teachers’ Choice? </a:t>
            </a:r>
          </a:p>
        </p:txBody>
      </p:sp>
      <p:sp>
        <p:nvSpPr>
          <p:cNvPr id="2" name="Content Placeholder 1"/>
          <p:cNvSpPr>
            <a:spLocks noGrp="1"/>
          </p:cNvSpPr>
          <p:nvPr>
            <p:ph idx="1"/>
          </p:nvPr>
        </p:nvSpPr>
        <p:spPr>
          <a:xfrm>
            <a:off x="687388" y="2209800"/>
            <a:ext cx="8224837" cy="3697288"/>
          </a:xfrm>
        </p:spPr>
        <p:txBody>
          <a:bodyPr/>
          <a:lstStyle/>
          <a:p>
            <a:pPr marL="514350" indent="-514350">
              <a:spcBef>
                <a:spcPts val="1200"/>
              </a:spcBef>
              <a:buFont typeface="+mj-lt"/>
              <a:buAutoNum type="arabicPeriod"/>
              <a:defRPr/>
            </a:pPr>
            <a:r>
              <a:rPr lang="en-US" dirty="0" smtClean="0">
                <a:solidFill>
                  <a:schemeClr val="tx1"/>
                </a:solidFill>
              </a:rPr>
              <a:t>Providing multiple options for professional learning and allowing teachers to choose among them</a:t>
            </a:r>
          </a:p>
          <a:p>
            <a:pPr marL="514350" indent="-514350">
              <a:spcBef>
                <a:spcPts val="1200"/>
              </a:spcBef>
              <a:buFont typeface="+mj-lt"/>
              <a:buAutoNum type="arabicPeriod"/>
              <a:defRPr/>
            </a:pPr>
            <a:r>
              <a:rPr lang="en-US" dirty="0" smtClean="0">
                <a:solidFill>
                  <a:schemeClr val="tx1"/>
                </a:solidFill>
              </a:rPr>
              <a:t>Discussing HQPD goals during the 5-Step Cycle of evaluation</a:t>
            </a:r>
          </a:p>
          <a:p>
            <a:pPr marL="514350" indent="-514350">
              <a:spcBef>
                <a:spcPts val="1200"/>
              </a:spcBef>
              <a:buFont typeface="+mj-lt"/>
              <a:buAutoNum type="arabicPeriod"/>
              <a:defRPr/>
            </a:pPr>
            <a:r>
              <a:rPr lang="en-US" dirty="0" smtClean="0">
                <a:solidFill>
                  <a:schemeClr val="tx1"/>
                </a:solidFill>
              </a:rPr>
              <a:t>Providing teachers with learning resources</a:t>
            </a:r>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5734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D114EE01-7774-4BF4-9765-B4562DDB836F}" type="slidenum">
              <a:rPr lang="en-US" altLang="en-US" sz="2000">
                <a:solidFill>
                  <a:srgbClr val="8A8BA1"/>
                </a:solidFill>
                <a:latin typeface="Georgia" pitchFamily="18" charset="0"/>
                <a:cs typeface="Arial" pitchFamily="34" charset="0"/>
              </a:rPr>
              <a:pPr>
                <a:spcBef>
                  <a:spcPct val="0"/>
                </a:spcBef>
                <a:buClrTx/>
                <a:buFontTx/>
                <a:buNone/>
              </a:pPr>
              <a:t>34</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228600" y="274638"/>
            <a:ext cx="8610600" cy="1143000"/>
          </a:xfrm>
        </p:spPr>
        <p:txBody>
          <a:bodyPr/>
          <a:lstStyle/>
          <a:p>
            <a:pPr marL="685800" indent="-685800"/>
            <a:r>
              <a:rPr lang="en-US" altLang="en-US" sz="3600" smtClean="0">
                <a:solidFill>
                  <a:schemeClr val="accent1"/>
                </a:solidFill>
              </a:rPr>
              <a:t>5.1</a:t>
            </a:r>
            <a:r>
              <a:rPr lang="en-US" altLang="en-US" sz="3600" smtClean="0"/>
              <a:t> Providing Teachers With Multiple Options for Professional Learning</a:t>
            </a:r>
          </a:p>
        </p:txBody>
      </p:sp>
      <p:sp>
        <p:nvSpPr>
          <p:cNvPr id="3" name="Content Placeholder 2"/>
          <p:cNvSpPr>
            <a:spLocks noGrp="1"/>
          </p:cNvSpPr>
          <p:nvPr>
            <p:ph idx="1"/>
          </p:nvPr>
        </p:nvSpPr>
        <p:spPr>
          <a:xfrm>
            <a:off x="457200" y="1600200"/>
            <a:ext cx="7924800" cy="4525963"/>
          </a:xfrm>
        </p:spPr>
        <p:txBody>
          <a:bodyPr/>
          <a:lstStyle/>
          <a:p>
            <a:pPr>
              <a:defRPr/>
            </a:pPr>
            <a:r>
              <a:rPr lang="en-US" sz="1600" dirty="0" smtClean="0"/>
              <a:t>Instead of mandating one-size-fits-all workshops or inviting guest speakers to speak to everyone, sites are working to provide a wide range of district-sponsored, educator-driven options to ensure relevance and appropriate differentiation.</a:t>
            </a:r>
          </a:p>
          <a:p>
            <a:pPr marL="0" indent="0">
              <a:spcBef>
                <a:spcPts val="1200"/>
              </a:spcBef>
              <a:buFont typeface="Wingdings 2" pitchFamily="18" charset="2"/>
              <a:buNone/>
              <a:defRPr/>
            </a:pPr>
            <a:r>
              <a:rPr lang="en-US" sz="2000" b="1" dirty="0" smtClean="0"/>
              <a:t>Examples</a:t>
            </a:r>
            <a:r>
              <a:rPr lang="en-US" sz="2000" b="1" dirty="0" smtClean="0">
                <a:solidFill>
                  <a:schemeClr val="tx2">
                    <a:lumMod val="75000"/>
                  </a:schemeClr>
                </a:solidFill>
              </a:rPr>
              <a:t>: </a:t>
            </a:r>
          </a:p>
          <a:p>
            <a:pPr marL="635000" lvl="1">
              <a:spcBef>
                <a:spcPts val="1200"/>
              </a:spcBef>
              <a:defRPr/>
            </a:pPr>
            <a:r>
              <a:rPr lang="en-US" sz="1500" dirty="0" smtClean="0"/>
              <a:t>At CPS, </a:t>
            </a:r>
            <a:r>
              <a:rPr lang="en-US" sz="1500" dirty="0"/>
              <a:t>teachers can decide what course they want to select </a:t>
            </a:r>
            <a:r>
              <a:rPr lang="en-US" sz="1500" dirty="0" smtClean="0"/>
              <a:t>(</a:t>
            </a:r>
            <a:r>
              <a:rPr lang="en-US" sz="1500" dirty="0"/>
              <a:t>through conversation with their evaluators). As a result of this, </a:t>
            </a:r>
            <a:r>
              <a:rPr lang="en-US" sz="1500" dirty="0" smtClean="0"/>
              <a:t>educators are signing </a:t>
            </a:r>
            <a:r>
              <a:rPr lang="en-US" sz="1500" dirty="0"/>
              <a:t>up for more course hours than required. </a:t>
            </a:r>
            <a:r>
              <a:rPr lang="en-US" sz="1500" dirty="0" smtClean="0"/>
              <a:t>Teachers are currently able </a:t>
            </a:r>
            <a:r>
              <a:rPr lang="en-US" sz="1500" dirty="0"/>
              <a:t>to </a:t>
            </a:r>
            <a:r>
              <a:rPr lang="en-US" sz="1500" dirty="0" smtClean="0"/>
              <a:t>choose whatever </a:t>
            </a:r>
            <a:r>
              <a:rPr lang="en-US" sz="1500" dirty="0"/>
              <a:t>course they </a:t>
            </a:r>
            <a:r>
              <a:rPr lang="en-US" sz="1500" dirty="0" smtClean="0"/>
              <a:t>want, </a:t>
            </a:r>
            <a:r>
              <a:rPr lang="en-US" sz="1500" dirty="0"/>
              <a:t>but in the future, </a:t>
            </a:r>
            <a:r>
              <a:rPr lang="en-US" sz="1500" dirty="0" smtClean="0"/>
              <a:t>teachers will work with their evaluators to select courses tied more specifically to school goals as well as their own student learning and professional practice S.M.A.R.T. goals. </a:t>
            </a:r>
          </a:p>
          <a:p>
            <a:pPr marL="635000" lvl="1">
              <a:spcBef>
                <a:spcPts val="1200"/>
              </a:spcBef>
              <a:defRPr/>
            </a:pPr>
            <a:r>
              <a:rPr lang="en-US" sz="1500" dirty="0" smtClean="0"/>
              <a:t>The </a:t>
            </a:r>
            <a:r>
              <a:rPr lang="en-US" sz="1500" dirty="0" smtClean="0">
                <a:hlinkClick r:id="rId2"/>
              </a:rPr>
              <a:t>Lexington </a:t>
            </a:r>
            <a:r>
              <a:rPr lang="en-US" sz="1500" dirty="0">
                <a:hlinkClick r:id="rId2"/>
              </a:rPr>
              <a:t>Learns Together </a:t>
            </a:r>
            <a:r>
              <a:rPr lang="en-US" sz="1500" dirty="0" smtClean="0"/>
              <a:t>PD day</a:t>
            </a:r>
            <a:r>
              <a:rPr lang="en-US" sz="1500" dirty="0"/>
              <a:t> allowed teachers the option to participate in three of 141 possible workshop sessions. This opportunity also allowed </a:t>
            </a:r>
            <a:r>
              <a:rPr lang="en-US" sz="1500" dirty="0" smtClean="0"/>
              <a:t>educators </a:t>
            </a:r>
            <a:r>
              <a:rPr lang="en-US" sz="1500" dirty="0"/>
              <a:t>who were passionate about </a:t>
            </a:r>
            <a:r>
              <a:rPr lang="en-US" sz="1500" dirty="0" smtClean="0"/>
              <a:t>a topic to </a:t>
            </a:r>
            <a:r>
              <a:rPr lang="en-US" sz="1500" dirty="0"/>
              <a:t>host a workshop, sharing their knowledge with other educators in the </a:t>
            </a:r>
            <a:r>
              <a:rPr lang="en-US" sz="1500" dirty="0" smtClean="0"/>
              <a:t>district.</a:t>
            </a:r>
          </a:p>
          <a:p>
            <a:pPr marL="635000" lvl="1">
              <a:spcBef>
                <a:spcPts val="1200"/>
              </a:spcBef>
              <a:defRPr/>
            </a:pPr>
            <a:r>
              <a:rPr lang="en-US" sz="1500" dirty="0" smtClean="0"/>
              <a:t>Educators in each site are encouraged to propose professional development courses that are relevant to their and their colleagues’ learning goals. </a:t>
            </a:r>
            <a:endParaRPr lang="en-US" sz="1500" dirty="0"/>
          </a:p>
          <a:p>
            <a:pPr marL="0" indent="0">
              <a:buFont typeface="Wingdings 2" pitchFamily="18" charset="2"/>
              <a:buNone/>
              <a:defRPr/>
            </a:pPr>
            <a:endParaRPr lang="en-US" dirty="0"/>
          </a:p>
        </p:txBody>
      </p:sp>
      <p:sp>
        <p:nvSpPr>
          <p:cNvPr id="59396"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59397"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7598E1C5-CE91-48CA-86DF-A880B2A24B5C}" type="slidenum">
              <a:rPr lang="en-US" altLang="en-US" sz="2000">
                <a:solidFill>
                  <a:srgbClr val="8A8BA1"/>
                </a:solidFill>
                <a:latin typeface="Georgia" pitchFamily="18" charset="0"/>
                <a:cs typeface="Arial" pitchFamily="34" charset="0"/>
              </a:rPr>
              <a:pPr>
                <a:spcBef>
                  <a:spcPct val="0"/>
                </a:spcBef>
                <a:buClrTx/>
                <a:buFontTx/>
                <a:buNone/>
              </a:pPr>
              <a:t>35</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itle 2"/>
          <p:cNvSpPr>
            <a:spLocks noGrp="1"/>
          </p:cNvSpPr>
          <p:nvPr>
            <p:ph type="title"/>
          </p:nvPr>
        </p:nvSpPr>
        <p:spPr>
          <a:xfrm>
            <a:off x="315913" y="317500"/>
            <a:ext cx="8370887" cy="1816100"/>
          </a:xfrm>
        </p:spPr>
        <p:txBody>
          <a:bodyPr/>
          <a:lstStyle/>
          <a:p>
            <a:pPr marL="746125" indent="-746125"/>
            <a:r>
              <a:rPr lang="en-US" altLang="en-US" sz="3600" smtClean="0">
                <a:solidFill>
                  <a:schemeClr val="accent1"/>
                </a:solidFill>
              </a:rPr>
              <a:t>5.2</a:t>
            </a:r>
            <a:r>
              <a:rPr lang="en-US" altLang="en-US" sz="3600" smtClean="0"/>
              <a:t> Discussing Educators’ HQPD Goals During the 5-Step Cycle of Evaluation </a:t>
            </a:r>
          </a:p>
        </p:txBody>
      </p:sp>
      <p:sp>
        <p:nvSpPr>
          <p:cNvPr id="2" name="Content Placeholder 1"/>
          <p:cNvSpPr>
            <a:spLocks noGrp="1"/>
          </p:cNvSpPr>
          <p:nvPr>
            <p:ph idx="1"/>
          </p:nvPr>
        </p:nvSpPr>
        <p:spPr>
          <a:xfrm>
            <a:off x="685800" y="2514600"/>
            <a:ext cx="8075613" cy="3468688"/>
          </a:xfrm>
        </p:spPr>
        <p:txBody>
          <a:bodyPr/>
          <a:lstStyle/>
          <a:p>
            <a:pPr marL="0" indent="0">
              <a:spcAft>
                <a:spcPts val="1200"/>
              </a:spcAft>
              <a:buFont typeface="Wingdings 2" pitchFamily="18" charset="2"/>
              <a:buNone/>
              <a:defRPr/>
            </a:pPr>
            <a:r>
              <a:rPr lang="en-US" sz="2000" b="1" dirty="0" smtClean="0"/>
              <a:t>Examples: </a:t>
            </a:r>
          </a:p>
          <a:p>
            <a:pPr>
              <a:spcBef>
                <a:spcPts val="600"/>
              </a:spcBef>
              <a:spcAft>
                <a:spcPts val="1200"/>
              </a:spcAft>
              <a:defRPr/>
            </a:pPr>
            <a:r>
              <a:rPr lang="en-US" sz="2000" dirty="0" smtClean="0">
                <a:solidFill>
                  <a:schemeClr val="tx1"/>
                </a:solidFill>
              </a:rPr>
              <a:t>At each site, professional conversations during the </a:t>
            </a:r>
            <a:r>
              <a:rPr lang="en-US" sz="2000" dirty="0" smtClean="0">
                <a:solidFill>
                  <a:schemeClr val="tx1"/>
                </a:solidFill>
                <a:hlinkClick r:id="rId3"/>
              </a:rPr>
              <a:t>5-Step Cycle </a:t>
            </a:r>
            <a:r>
              <a:rPr lang="en-US" sz="2000" dirty="0" smtClean="0">
                <a:solidFill>
                  <a:schemeClr val="tx1"/>
                </a:solidFill>
              </a:rPr>
              <a:t>of evaluation helped crystalize </a:t>
            </a:r>
            <a:r>
              <a:rPr lang="en-US" sz="2000" dirty="0">
                <a:solidFill>
                  <a:schemeClr val="tx1"/>
                </a:solidFill>
              </a:rPr>
              <a:t>educators’ understanding of their own goals for their </a:t>
            </a:r>
            <a:r>
              <a:rPr lang="en-US" sz="2000" dirty="0" smtClean="0">
                <a:solidFill>
                  <a:schemeClr val="tx1"/>
                </a:solidFill>
              </a:rPr>
              <a:t>learning and practice</a:t>
            </a:r>
            <a:r>
              <a:rPr lang="en-US" sz="2000" dirty="0">
                <a:solidFill>
                  <a:schemeClr val="tx1"/>
                </a:solidFill>
              </a:rPr>
              <a:t>. </a:t>
            </a:r>
          </a:p>
          <a:p>
            <a:pPr>
              <a:spcBef>
                <a:spcPts val="600"/>
              </a:spcBef>
              <a:spcAft>
                <a:spcPts val="600"/>
              </a:spcAft>
              <a:defRPr/>
            </a:pPr>
            <a:r>
              <a:rPr lang="en-US" sz="2000" dirty="0" smtClean="0">
                <a:solidFill>
                  <a:schemeClr val="tx1"/>
                </a:solidFill>
              </a:rPr>
              <a:t>At LPS, supervisors focus primarily on educators’ accomplishments during collaborative evaluation meetings, asking them to cite artifacts </a:t>
            </a:r>
            <a:r>
              <a:rPr lang="en-US" sz="2000" dirty="0">
                <a:solidFill>
                  <a:schemeClr val="tx1"/>
                </a:solidFill>
              </a:rPr>
              <a:t>of their work as examples. </a:t>
            </a:r>
          </a:p>
          <a:p>
            <a:pPr>
              <a:defRPr/>
            </a:pPr>
            <a:endParaRPr lang="en-US" sz="2000" dirty="0" smtClean="0"/>
          </a:p>
          <a:p>
            <a:pPr lvl="1">
              <a:defRPr/>
            </a:pPr>
            <a:endParaRPr lang="en-US" dirty="0">
              <a:solidFill>
                <a:srgbClr val="FF0000"/>
              </a:solidFill>
            </a:endParaRPr>
          </a:p>
        </p:txBody>
      </p:sp>
      <p:sp>
        <p:nvSpPr>
          <p:cNvPr id="3" name="Footer Placeholder 2"/>
          <p:cNvSpPr>
            <a:spLocks noGrp="1"/>
          </p:cNvSpPr>
          <p:nvPr>
            <p:ph type="ftr" sz="quarter" idx="12"/>
          </p:nvPr>
        </p:nvSpPr>
        <p:spPr/>
        <p:txBody>
          <a:bodyPr/>
          <a:lstStyle/>
          <a:p>
            <a:pPr>
              <a:defRPr/>
            </a:pPr>
            <a:r>
              <a:rPr lang="en-US" smtClean="0"/>
              <a:t>Massachusetts Department of Elementary and Secondary Education</a:t>
            </a:r>
            <a:endParaRPr lang="en-US"/>
          </a:p>
        </p:txBody>
      </p:sp>
      <p:sp>
        <p:nvSpPr>
          <p:cNvPr id="6042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D5E36FEC-FE58-4D55-9C81-53BAEC0D7AFF}" type="slidenum">
              <a:rPr lang="en-US" altLang="en-US" sz="2000">
                <a:solidFill>
                  <a:srgbClr val="8A8BA1"/>
                </a:solidFill>
                <a:latin typeface="Georgia" pitchFamily="18" charset="0"/>
                <a:cs typeface="Arial" pitchFamily="34" charset="0"/>
              </a:rPr>
              <a:pPr>
                <a:spcBef>
                  <a:spcPct val="0"/>
                </a:spcBef>
                <a:buClrTx/>
                <a:buFontTx/>
                <a:buNone/>
              </a:pPr>
              <a:t>36</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marL="746125" indent="-746125"/>
            <a:r>
              <a:rPr lang="en-US" altLang="en-US" sz="3600" smtClean="0">
                <a:solidFill>
                  <a:schemeClr val="accent1"/>
                </a:solidFill>
              </a:rPr>
              <a:t>5.3</a:t>
            </a:r>
            <a:r>
              <a:rPr lang="en-US" altLang="en-US" sz="3600" smtClean="0"/>
              <a:t> Providing Teachers With Learning Resources</a:t>
            </a:r>
          </a:p>
        </p:txBody>
      </p:sp>
      <p:sp>
        <p:nvSpPr>
          <p:cNvPr id="3" name="Content Placeholder 2"/>
          <p:cNvSpPr>
            <a:spLocks noGrp="1"/>
          </p:cNvSpPr>
          <p:nvPr>
            <p:ph idx="1"/>
          </p:nvPr>
        </p:nvSpPr>
        <p:spPr>
          <a:xfrm>
            <a:off x="609600" y="1752600"/>
            <a:ext cx="7924800" cy="4373563"/>
          </a:xfrm>
        </p:spPr>
        <p:txBody>
          <a:bodyPr/>
          <a:lstStyle/>
          <a:p>
            <a:pPr marL="0" indent="0">
              <a:buFont typeface="Wingdings 2" pitchFamily="18" charset="2"/>
              <a:buNone/>
              <a:defRPr/>
            </a:pPr>
            <a:r>
              <a:rPr lang="en-US" sz="2000" b="1" dirty="0" smtClean="0"/>
              <a:t>Examples</a:t>
            </a:r>
            <a:r>
              <a:rPr lang="en-US" sz="2000" dirty="0" smtClean="0"/>
              <a:t>: </a:t>
            </a:r>
          </a:p>
          <a:p>
            <a:pPr>
              <a:spcBef>
                <a:spcPts val="1200"/>
              </a:spcBef>
              <a:spcAft>
                <a:spcPts val="1200"/>
              </a:spcAft>
              <a:defRPr/>
            </a:pPr>
            <a:r>
              <a:rPr lang="en-US" sz="2000" dirty="0" smtClean="0"/>
              <a:t>MPS has </a:t>
            </a:r>
            <a:r>
              <a:rPr lang="en-US" sz="2000" dirty="0"/>
              <a:t>a set of resources related to </a:t>
            </a:r>
            <a:r>
              <a:rPr lang="en-US" sz="2000" dirty="0" smtClean="0"/>
              <a:t>curriculum and </a:t>
            </a:r>
            <a:r>
              <a:rPr lang="en-US" sz="2000" dirty="0"/>
              <a:t>instruction posted on a </a:t>
            </a:r>
            <a:r>
              <a:rPr lang="en-US" sz="2000" dirty="0">
                <a:hlinkClick r:id="rId2"/>
              </a:rPr>
              <a:t>w</a:t>
            </a:r>
            <a:r>
              <a:rPr lang="en-US" sz="2000" dirty="0" smtClean="0">
                <a:hlinkClick r:id="rId2"/>
              </a:rPr>
              <a:t>ikispace platform </a:t>
            </a:r>
            <a:r>
              <a:rPr lang="en-US" sz="2000" dirty="0"/>
              <a:t>so educators can access them at all times. This platform is designed to extend the learning that teachers are receiving and </a:t>
            </a:r>
            <a:r>
              <a:rPr lang="en-US" sz="2000" dirty="0" smtClean="0"/>
              <a:t>to help </a:t>
            </a:r>
            <a:r>
              <a:rPr lang="en-US" sz="2000" dirty="0"/>
              <a:t>reinforce </a:t>
            </a:r>
            <a:r>
              <a:rPr lang="en-US" sz="2000" dirty="0" smtClean="0"/>
              <a:t>best </a:t>
            </a:r>
            <a:r>
              <a:rPr lang="en-US" sz="2000" dirty="0"/>
              <a:t>practices. </a:t>
            </a:r>
          </a:p>
          <a:p>
            <a:pPr>
              <a:defRPr/>
            </a:pPr>
            <a:r>
              <a:rPr lang="en-US" sz="2000" dirty="0" smtClean="0"/>
              <a:t>EHS </a:t>
            </a:r>
            <a:r>
              <a:rPr lang="en-US" sz="2000" dirty="0"/>
              <a:t>created a Professional Development Plan and </a:t>
            </a:r>
            <a:r>
              <a:rPr lang="en-US" sz="2000" dirty="0" smtClean="0"/>
              <a:t>crosswalk </a:t>
            </a:r>
            <a:r>
              <a:rPr lang="en-US" sz="2000" dirty="0"/>
              <a:t>document </a:t>
            </a:r>
            <a:r>
              <a:rPr lang="en-US" sz="2000" dirty="0" smtClean="0"/>
              <a:t>that articulates </a:t>
            </a:r>
            <a:r>
              <a:rPr lang="en-US" sz="2000" dirty="0"/>
              <a:t>the </a:t>
            </a:r>
            <a:r>
              <a:rPr lang="en-US" sz="2000" dirty="0" smtClean="0"/>
              <a:t>vision, </a:t>
            </a:r>
            <a:r>
              <a:rPr lang="en-US" sz="2000" dirty="0"/>
              <a:t>the theory of action, the schoolwide student learning problems on which they will focus, and the overarching </a:t>
            </a:r>
            <a:r>
              <a:rPr lang="en-US" sz="2000" dirty="0" err="1"/>
              <a:t>schoolwide</a:t>
            </a:r>
            <a:r>
              <a:rPr lang="en-US" sz="2000" dirty="0"/>
              <a:t> </a:t>
            </a:r>
            <a:r>
              <a:rPr lang="en-US" sz="2000" dirty="0" smtClean="0"/>
              <a:t>goal. </a:t>
            </a:r>
            <a:endParaRPr lang="en-US" sz="2000" dirty="0"/>
          </a:p>
          <a:p>
            <a:pPr>
              <a:defRPr/>
            </a:pPr>
            <a:endParaRPr lang="en-US" dirty="0"/>
          </a:p>
        </p:txBody>
      </p:sp>
      <p:sp>
        <p:nvSpPr>
          <p:cNvPr id="62468"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62469"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315C9B02-B616-4033-8843-6CDA151119D7}" type="slidenum">
              <a:rPr lang="en-US" altLang="en-US" sz="2000">
                <a:solidFill>
                  <a:srgbClr val="8A8BA1"/>
                </a:solidFill>
                <a:latin typeface="Georgia" pitchFamily="18" charset="0"/>
                <a:cs typeface="Arial" pitchFamily="34" charset="0"/>
              </a:rPr>
              <a:pPr>
                <a:spcBef>
                  <a:spcPct val="0"/>
                </a:spcBef>
                <a:buClrTx/>
                <a:buFontTx/>
                <a:buNone/>
              </a:pPr>
              <a:t>37</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pPr eaLnBrk="1" hangingPunct="1"/>
            <a:r>
              <a:rPr lang="en-US" altLang="en-US" sz="4000" smtClean="0"/>
              <a:t>References</a:t>
            </a:r>
          </a:p>
        </p:txBody>
      </p:sp>
      <p:sp>
        <p:nvSpPr>
          <p:cNvPr id="32771" name="Content Placeholder 2"/>
          <p:cNvSpPr>
            <a:spLocks noGrp="1"/>
          </p:cNvSpPr>
          <p:nvPr>
            <p:ph idx="1"/>
          </p:nvPr>
        </p:nvSpPr>
        <p:spPr>
          <a:xfrm>
            <a:off x="609600" y="1524000"/>
            <a:ext cx="7543800" cy="4602163"/>
          </a:xfrm>
        </p:spPr>
        <p:txBody>
          <a:bodyPr/>
          <a:lstStyle/>
          <a:p>
            <a:pPr marL="0" lvl="2" indent="0" eaLnBrk="1" hangingPunct="1">
              <a:buFont typeface="Tahoma" pitchFamily="34" charset="0"/>
              <a:buNone/>
              <a:defRPr/>
            </a:pPr>
            <a:r>
              <a:rPr lang="en-US" sz="1400" dirty="0" err="1" smtClean="0"/>
              <a:t>Dweck</a:t>
            </a:r>
            <a:r>
              <a:rPr lang="en-US" sz="1400" dirty="0"/>
              <a:t>, C. (2006). </a:t>
            </a:r>
            <a:r>
              <a:rPr lang="en-US" sz="1400" i="1" dirty="0"/>
              <a:t>Mindset: The new psychology of success</a:t>
            </a:r>
            <a:r>
              <a:rPr lang="en-US" sz="1400" dirty="0"/>
              <a:t>. Random House</a:t>
            </a:r>
            <a:r>
              <a:rPr lang="en-US" sz="1400" dirty="0" smtClean="0"/>
              <a:t>.</a:t>
            </a:r>
          </a:p>
          <a:p>
            <a:pPr marL="0" lvl="2" indent="0" eaLnBrk="1" hangingPunct="1">
              <a:buFont typeface="Tahoma" pitchFamily="34" charset="0"/>
              <a:buNone/>
              <a:defRPr/>
            </a:pPr>
            <a:endParaRPr lang="en-US" sz="1400" dirty="0" smtClean="0"/>
          </a:p>
          <a:p>
            <a:pPr marL="457200" lvl="2" indent="-457200" eaLnBrk="1" hangingPunct="1">
              <a:buFont typeface="Tahoma" pitchFamily="34" charset="0"/>
              <a:buNone/>
              <a:defRPr/>
            </a:pPr>
            <a:r>
              <a:rPr lang="en-US" sz="1400" dirty="0" smtClean="0"/>
              <a:t>Love</a:t>
            </a:r>
            <a:r>
              <a:rPr lang="en-US" sz="1400" dirty="0"/>
              <a:t>, N., Stiles, K. E., </a:t>
            </a:r>
            <a:r>
              <a:rPr lang="en-US" sz="1400" dirty="0" err="1"/>
              <a:t>Mundry</a:t>
            </a:r>
            <a:r>
              <a:rPr lang="en-US" sz="1400" dirty="0"/>
              <a:t>, S., &amp; </a:t>
            </a:r>
            <a:r>
              <a:rPr lang="en-US" sz="1400" dirty="0" err="1"/>
              <a:t>DiRanna</a:t>
            </a:r>
            <a:r>
              <a:rPr lang="en-US" sz="1400" dirty="0"/>
              <a:t>, K. (Eds.). (2008). </a:t>
            </a:r>
            <a:r>
              <a:rPr lang="en-US" sz="1400" i="1" dirty="0"/>
              <a:t>The data coach's guide to </a:t>
            </a:r>
            <a:br>
              <a:rPr lang="en-US" sz="1400" i="1" dirty="0"/>
            </a:br>
            <a:r>
              <a:rPr lang="en-US" sz="1400" i="1" dirty="0"/>
              <a:t>improving learning for all students: Unleashing the power of collaborative inquiry</a:t>
            </a:r>
            <a:r>
              <a:rPr lang="en-US" sz="1400" dirty="0"/>
              <a:t>. Corwin Press.</a:t>
            </a:r>
          </a:p>
          <a:p>
            <a:pPr marL="0" lvl="2" indent="0" eaLnBrk="1" hangingPunct="1">
              <a:buFont typeface="Tahoma" pitchFamily="34" charset="0"/>
              <a:buNone/>
              <a:defRPr/>
            </a:pPr>
            <a:endParaRPr lang="en-US" sz="1400" dirty="0">
              <a:ea typeface="ＭＳ Ｐゴシック" pitchFamily="-48" charset="-128"/>
              <a:cs typeface="ＭＳ Ｐゴシック"/>
            </a:endParaRPr>
          </a:p>
        </p:txBody>
      </p:sp>
      <p:sp>
        <p:nvSpPr>
          <p:cNvPr id="64516"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64517"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F39A7FA0-EC06-42A2-8111-F82132355EEA}" type="slidenum">
              <a:rPr lang="en-US" altLang="en-US" sz="2000">
                <a:solidFill>
                  <a:srgbClr val="8A8BA1"/>
                </a:solidFill>
                <a:latin typeface="Georgia" pitchFamily="18" charset="0"/>
                <a:cs typeface="Arial" pitchFamily="34" charset="0"/>
              </a:rPr>
              <a:pPr>
                <a:spcBef>
                  <a:spcPct val="0"/>
                </a:spcBef>
                <a:buClrTx/>
                <a:buFontTx/>
                <a:buNone/>
              </a:pPr>
              <a:t>38</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609600" y="274638"/>
            <a:ext cx="7924800" cy="1706562"/>
          </a:xfrm>
        </p:spPr>
        <p:txBody>
          <a:bodyPr/>
          <a:lstStyle/>
          <a:p>
            <a:pPr algn="ctr" eaLnBrk="1" hangingPunct="1"/>
            <a:r>
              <a:rPr lang="en-US" altLang="en-US" sz="4000" smtClean="0"/>
              <a:t>For More Information About This Project and to Read the Site Profiles: </a:t>
            </a:r>
          </a:p>
        </p:txBody>
      </p:sp>
      <p:sp>
        <p:nvSpPr>
          <p:cNvPr id="32771" name="Content Placeholder 2"/>
          <p:cNvSpPr>
            <a:spLocks noGrp="1"/>
          </p:cNvSpPr>
          <p:nvPr>
            <p:ph idx="1"/>
          </p:nvPr>
        </p:nvSpPr>
        <p:spPr>
          <a:xfrm>
            <a:off x="609600" y="2286000"/>
            <a:ext cx="7924800" cy="3840163"/>
          </a:xfrm>
        </p:spPr>
        <p:txBody>
          <a:bodyPr/>
          <a:lstStyle/>
          <a:p>
            <a:pPr marL="0" indent="0" eaLnBrk="1" hangingPunct="1">
              <a:buFont typeface="Wingdings 2" pitchFamily="18" charset="2"/>
              <a:buNone/>
              <a:defRPr/>
            </a:pPr>
            <a:endParaRPr lang="en-US" dirty="0" smtClean="0"/>
          </a:p>
          <a:p>
            <a:pPr eaLnBrk="1" hangingPunct="1">
              <a:defRPr/>
            </a:pPr>
            <a:r>
              <a:rPr lang="en-US" dirty="0" smtClean="0"/>
              <a:t>Please see ESE’s </a:t>
            </a:r>
            <a:r>
              <a:rPr lang="en-US" dirty="0" smtClean="0">
                <a:hlinkClick r:id="rId3"/>
              </a:rPr>
              <a:t>Resources for PD Leaders and Educators </a:t>
            </a:r>
            <a:r>
              <a:rPr lang="en-US" dirty="0" smtClean="0"/>
              <a:t>page for relevant PD resources, including the full case studies.</a:t>
            </a:r>
            <a:endParaRPr lang="en-US" dirty="0" smtClean="0">
              <a:solidFill>
                <a:schemeClr val="accent1"/>
              </a:solidFill>
            </a:endParaRPr>
          </a:p>
          <a:p>
            <a:pPr eaLnBrk="1" hangingPunct="1">
              <a:defRPr/>
            </a:pPr>
            <a:r>
              <a:rPr lang="en-US" dirty="0" smtClean="0"/>
              <a:t>Email: </a:t>
            </a:r>
            <a:r>
              <a:rPr lang="en-US" dirty="0" smtClean="0">
                <a:hlinkClick r:id="rId4"/>
              </a:rPr>
              <a:t>Profdev@doe.mass.edu</a:t>
            </a:r>
            <a:endParaRPr lang="en-US" dirty="0" smtClean="0"/>
          </a:p>
          <a:p>
            <a:pPr eaLnBrk="1" hangingPunct="1">
              <a:defRPr/>
            </a:pPr>
            <a:endParaRPr lang="en-US" dirty="0" smtClean="0"/>
          </a:p>
        </p:txBody>
      </p:sp>
      <p:sp>
        <p:nvSpPr>
          <p:cNvPr id="66564"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66565"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C3C028FF-6CD0-4BB0-B35E-5A15FDD3F86B}" type="slidenum">
              <a:rPr lang="en-US" altLang="en-US" sz="2000">
                <a:solidFill>
                  <a:srgbClr val="8A8BA1"/>
                </a:solidFill>
                <a:latin typeface="Georgia" pitchFamily="18" charset="0"/>
                <a:cs typeface="Arial" pitchFamily="34" charset="0"/>
              </a:rPr>
              <a:pPr>
                <a:spcBef>
                  <a:spcPct val="0"/>
                </a:spcBef>
                <a:buClrTx/>
                <a:buFontTx/>
                <a:buNone/>
              </a:pPr>
              <a:t>39</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z="4000" smtClean="0"/>
              <a:t>About the Project</a:t>
            </a:r>
          </a:p>
        </p:txBody>
      </p:sp>
      <p:sp>
        <p:nvSpPr>
          <p:cNvPr id="3" name="Content Placeholder 2"/>
          <p:cNvSpPr>
            <a:spLocks noGrp="1"/>
          </p:cNvSpPr>
          <p:nvPr>
            <p:ph idx="1"/>
          </p:nvPr>
        </p:nvSpPr>
        <p:spPr/>
        <p:txBody>
          <a:bodyPr/>
          <a:lstStyle/>
          <a:p>
            <a:pPr marL="0" indent="0">
              <a:buFont typeface="Wingdings 2" pitchFamily="18" charset="2"/>
              <a:buNone/>
              <a:defRPr/>
            </a:pPr>
            <a:r>
              <a:rPr lang="en-US" sz="1800" b="1" dirty="0"/>
              <a:t>How were sites selected</a:t>
            </a:r>
            <a:r>
              <a:rPr lang="en-US" sz="1800" b="1" dirty="0" smtClean="0"/>
              <a:t>?</a:t>
            </a:r>
            <a:endParaRPr lang="en-US" sz="1800" dirty="0"/>
          </a:p>
          <a:p>
            <a:pPr marL="0" indent="0">
              <a:spcBef>
                <a:spcPts val="600"/>
              </a:spcBef>
              <a:buFont typeface="Wingdings 2" pitchFamily="18" charset="2"/>
              <a:buNone/>
              <a:defRPr/>
            </a:pPr>
            <a:r>
              <a:rPr lang="en-US" sz="1600" dirty="0"/>
              <a:t>Teacher and Principal Advisory Cabinet members nominated districts or schools that were making consistent use of the </a:t>
            </a:r>
            <a:r>
              <a:rPr lang="en-US" sz="1600" dirty="0">
                <a:hlinkClick r:id="rId3"/>
              </a:rPr>
              <a:t>Massachusetts Standards for Professional </a:t>
            </a:r>
            <a:r>
              <a:rPr lang="en-US" sz="1600" dirty="0" smtClean="0">
                <a:hlinkClick r:id="rId3"/>
              </a:rPr>
              <a:t>Development</a:t>
            </a:r>
            <a:r>
              <a:rPr lang="en-US" sz="1600" dirty="0" smtClean="0"/>
              <a:t> to </a:t>
            </a:r>
            <a:r>
              <a:rPr lang="en-US" sz="1600" dirty="0"/>
              <a:t>inform professional </a:t>
            </a:r>
            <a:r>
              <a:rPr lang="en-US" sz="1600" dirty="0" smtClean="0"/>
              <a:t>learning by doing things </a:t>
            </a:r>
            <a:r>
              <a:rPr lang="en-US" sz="1600" dirty="0"/>
              <a:t>such as:</a:t>
            </a:r>
          </a:p>
          <a:p>
            <a:pPr>
              <a:spcBef>
                <a:spcPts val="600"/>
              </a:spcBef>
              <a:buFont typeface="Wingdings" panose="05000000000000000000" pitchFamily="2" charset="2"/>
              <a:buChar char="Ø"/>
              <a:defRPr/>
            </a:pPr>
            <a:r>
              <a:rPr lang="en-US" sz="1600" dirty="0"/>
              <a:t>Building internal staff capacity to facilitate high quality, results-oriented professional development in creative ways</a:t>
            </a:r>
          </a:p>
          <a:p>
            <a:pPr>
              <a:spcBef>
                <a:spcPts val="600"/>
              </a:spcBef>
              <a:buFont typeface="Wingdings" panose="05000000000000000000" pitchFamily="2" charset="2"/>
              <a:buChar char="Ø"/>
              <a:defRPr/>
            </a:pPr>
            <a:r>
              <a:rPr lang="en-US" sz="1600" dirty="0"/>
              <a:t>Doing an exceptional job coordinating/managing professional development and creating the conditions for educators to engage in deep </a:t>
            </a:r>
            <a:r>
              <a:rPr lang="en-US" sz="1600" dirty="0" smtClean="0"/>
              <a:t>learning</a:t>
            </a:r>
            <a:endParaRPr lang="en-US" sz="1600" dirty="0"/>
          </a:p>
          <a:p>
            <a:pPr>
              <a:spcBef>
                <a:spcPts val="600"/>
              </a:spcBef>
              <a:buFont typeface="Wingdings" panose="05000000000000000000" pitchFamily="2" charset="2"/>
              <a:buChar char="Ø"/>
              <a:defRPr/>
            </a:pPr>
            <a:r>
              <a:rPr lang="en-US" sz="1600" dirty="0"/>
              <a:t>Thoughtfully using </a:t>
            </a:r>
            <a:r>
              <a:rPr lang="en-US" sz="1600" dirty="0" smtClean="0"/>
              <a:t>educator evaluation </a:t>
            </a:r>
            <a:r>
              <a:rPr lang="en-US" sz="1600" dirty="0"/>
              <a:t>data to inform planning and delivery of professional development</a:t>
            </a:r>
          </a:p>
          <a:p>
            <a:pPr marL="0" indent="0">
              <a:spcBef>
                <a:spcPts val="600"/>
              </a:spcBef>
              <a:buFont typeface="Wingdings 2" pitchFamily="18" charset="2"/>
              <a:buNone/>
              <a:defRPr/>
            </a:pPr>
            <a:r>
              <a:rPr lang="en-US" sz="1600" dirty="0" smtClean="0"/>
              <a:t>ESE</a:t>
            </a:r>
            <a:r>
              <a:rPr lang="en-US" sz="1600" dirty="0"/>
              <a:t>, in collaboration with AIR, selected four sites from among the many nominated based on the comprehensiveness of their </a:t>
            </a:r>
            <a:r>
              <a:rPr lang="en-US" sz="1600" dirty="0" smtClean="0"/>
              <a:t>approach.</a:t>
            </a:r>
          </a:p>
          <a:p>
            <a:pPr marL="0" indent="0">
              <a:spcBef>
                <a:spcPts val="600"/>
              </a:spcBef>
              <a:buFont typeface="Wingdings 2" pitchFamily="18" charset="2"/>
              <a:buNone/>
              <a:defRPr/>
            </a:pPr>
            <a:endParaRPr lang="en-US" sz="1600" dirty="0"/>
          </a:p>
          <a:p>
            <a:pPr marL="0" indent="0">
              <a:buFont typeface="Wingdings 2" pitchFamily="18" charset="2"/>
              <a:buNone/>
              <a:defRPr/>
            </a:pPr>
            <a:r>
              <a:rPr lang="en-US" sz="1800" b="1" dirty="0" smtClean="0"/>
              <a:t>What were the key themes observed across the sites? </a:t>
            </a:r>
          </a:p>
          <a:p>
            <a:pPr marL="0" indent="0">
              <a:buFont typeface="Wingdings 2" pitchFamily="18" charset="2"/>
              <a:buNone/>
              <a:defRPr/>
            </a:pPr>
            <a:r>
              <a:rPr lang="en-US" sz="1600" dirty="0"/>
              <a:t>S</a:t>
            </a:r>
            <a:r>
              <a:rPr lang="en-US" sz="1600" dirty="0" smtClean="0"/>
              <a:t>even </a:t>
            </a:r>
            <a:r>
              <a:rPr lang="en-US" sz="1600" dirty="0"/>
              <a:t>key themes were identified as important levers in </a:t>
            </a:r>
            <a:r>
              <a:rPr lang="en-US" sz="1600" dirty="0" smtClean="0"/>
              <a:t>ensuring HQPD; </a:t>
            </a:r>
            <a:br>
              <a:rPr lang="en-US" sz="1600" dirty="0" smtClean="0"/>
            </a:br>
            <a:r>
              <a:rPr lang="en-US" sz="1600" dirty="0" smtClean="0"/>
              <a:t>they are listed on the next slide.</a:t>
            </a:r>
            <a:endParaRPr lang="en-US" sz="2400" dirty="0"/>
          </a:p>
        </p:txBody>
      </p:sp>
      <p:sp>
        <p:nvSpPr>
          <p:cNvPr id="13316"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13317"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E757A2CF-5727-4ABC-8854-12A2A7F0F2A4}" type="slidenum">
              <a:rPr lang="en-US" altLang="en-US" sz="2000">
                <a:solidFill>
                  <a:srgbClr val="8A8BA1"/>
                </a:solidFill>
                <a:latin typeface="Georgia" pitchFamily="18" charset="0"/>
                <a:cs typeface="Arial" pitchFamily="34" charset="0"/>
              </a:rPr>
              <a:pPr>
                <a:spcBef>
                  <a:spcPct val="0"/>
                </a:spcBef>
                <a:buClrTx/>
                <a:buFontTx/>
                <a:buNone/>
              </a:pPr>
              <a:t>4</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274638"/>
            <a:ext cx="8686800" cy="1143000"/>
          </a:xfrm>
        </p:spPr>
        <p:txBody>
          <a:bodyPr/>
          <a:lstStyle/>
          <a:p>
            <a:r>
              <a:rPr lang="en-US" altLang="en-US" sz="4000" dirty="0" smtClean="0"/>
              <a:t>Seven Key Levers</a:t>
            </a:r>
          </a:p>
        </p:txBody>
      </p:sp>
      <p:sp>
        <p:nvSpPr>
          <p:cNvPr id="3" name="Content Placeholder 2"/>
          <p:cNvSpPr>
            <a:spLocks noGrp="1"/>
          </p:cNvSpPr>
          <p:nvPr>
            <p:ph idx="1"/>
          </p:nvPr>
        </p:nvSpPr>
        <p:spPr>
          <a:xfrm>
            <a:off x="609600" y="1752600"/>
            <a:ext cx="7924800" cy="4602163"/>
          </a:xfrm>
        </p:spPr>
        <p:txBody>
          <a:bodyPr/>
          <a:lstStyle/>
          <a:p>
            <a:pPr marL="457200" indent="-457200">
              <a:spcAft>
                <a:spcPts val="600"/>
              </a:spcAft>
              <a:buFont typeface="+mj-lt"/>
              <a:buAutoNum type="arabicPeriod"/>
              <a:defRPr/>
            </a:pPr>
            <a:r>
              <a:rPr lang="en-US" sz="2200" dirty="0" smtClean="0"/>
              <a:t>Instilling </a:t>
            </a:r>
            <a:r>
              <a:rPr lang="en-US" sz="2200" dirty="0"/>
              <a:t>a “growth mindset” among educators</a:t>
            </a:r>
          </a:p>
          <a:p>
            <a:pPr marL="457200" indent="-457200">
              <a:spcAft>
                <a:spcPts val="600"/>
              </a:spcAft>
              <a:buFont typeface="+mj-lt"/>
              <a:buAutoNum type="arabicPeriod"/>
              <a:defRPr/>
            </a:pPr>
            <a:r>
              <a:rPr lang="en-US" sz="2200" dirty="0"/>
              <a:t>Collaborating for change using data</a:t>
            </a:r>
          </a:p>
          <a:p>
            <a:pPr marL="457200" indent="-457200">
              <a:spcAft>
                <a:spcPts val="600"/>
              </a:spcAft>
              <a:buFont typeface="+mj-lt"/>
              <a:buAutoNum type="arabicPeriod"/>
              <a:defRPr/>
            </a:pPr>
            <a:r>
              <a:rPr lang="en-US" sz="2200" dirty="0"/>
              <a:t>Making time for learning </a:t>
            </a:r>
          </a:p>
          <a:p>
            <a:pPr marL="457200" indent="-457200">
              <a:spcAft>
                <a:spcPts val="600"/>
              </a:spcAft>
              <a:buFont typeface="+mj-lt"/>
              <a:buAutoNum type="arabicPeriod"/>
              <a:defRPr/>
            </a:pPr>
            <a:r>
              <a:rPr lang="en-US" sz="2200" dirty="0"/>
              <a:t>Embedding professional learning in educators’ daily work </a:t>
            </a:r>
          </a:p>
          <a:p>
            <a:pPr marL="457200" indent="-457200">
              <a:spcAft>
                <a:spcPts val="600"/>
              </a:spcAft>
              <a:buFont typeface="+mj-lt"/>
              <a:buAutoNum type="arabicPeriod"/>
              <a:defRPr/>
            </a:pPr>
            <a:r>
              <a:rPr lang="en-US" sz="2200" dirty="0"/>
              <a:t>Empowering teachers to choose their own path toward growth</a:t>
            </a:r>
          </a:p>
          <a:p>
            <a:pPr marL="457200" indent="-457200">
              <a:spcAft>
                <a:spcPts val="600"/>
              </a:spcAft>
              <a:buFont typeface="+mj-lt"/>
              <a:buAutoNum type="arabicPeriod"/>
              <a:defRPr/>
            </a:pPr>
            <a:r>
              <a:rPr lang="en-US" sz="2200" dirty="0"/>
              <a:t>Using </a:t>
            </a:r>
            <a:r>
              <a:rPr lang="en-US" sz="2200" dirty="0" smtClean="0"/>
              <a:t>data (including goals, evidence, and standards) to plan </a:t>
            </a:r>
            <a:r>
              <a:rPr lang="en-US" sz="2200" dirty="0"/>
              <a:t>HQPD</a:t>
            </a:r>
          </a:p>
          <a:p>
            <a:pPr marL="457200" indent="-457200">
              <a:spcAft>
                <a:spcPts val="600"/>
              </a:spcAft>
              <a:buFont typeface="+mj-lt"/>
              <a:buAutoNum type="arabicPeriod"/>
              <a:defRPr/>
            </a:pPr>
            <a:r>
              <a:rPr lang="en-US" sz="2200" dirty="0"/>
              <a:t>Using data </a:t>
            </a:r>
            <a:r>
              <a:rPr lang="en-US" sz="2200" dirty="0" smtClean="0"/>
              <a:t>to </a:t>
            </a:r>
            <a:r>
              <a:rPr lang="en-US" sz="2200" dirty="0"/>
              <a:t>assess HQPD </a:t>
            </a:r>
          </a:p>
          <a:p>
            <a:pPr>
              <a:defRPr/>
            </a:pPr>
            <a:endParaRPr lang="en-US" dirty="0"/>
          </a:p>
        </p:txBody>
      </p:sp>
      <p:sp>
        <p:nvSpPr>
          <p:cNvPr id="15364"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15365"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73C2BF96-14C8-4100-AB32-767125197079}" type="slidenum">
              <a:rPr lang="en-US" altLang="en-US" sz="2000">
                <a:solidFill>
                  <a:srgbClr val="8A8BA1"/>
                </a:solidFill>
                <a:latin typeface="Georgia" pitchFamily="18" charset="0"/>
                <a:cs typeface="Arial" pitchFamily="34" charset="0"/>
              </a:rPr>
              <a:pPr>
                <a:spcBef>
                  <a:spcPct val="0"/>
                </a:spcBef>
                <a:buClrTx/>
                <a:buFontTx/>
                <a:buNone/>
              </a:pPr>
              <a:t>5</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5"/>
          <p:cNvSpPr>
            <a:spLocks noGrp="1"/>
          </p:cNvSpPr>
          <p:nvPr>
            <p:ph type="title"/>
          </p:nvPr>
        </p:nvSpPr>
        <p:spPr/>
        <p:txBody>
          <a:bodyPr/>
          <a:lstStyle/>
          <a:p>
            <a:pPr>
              <a:spcAft>
                <a:spcPts val="1200"/>
              </a:spcAft>
            </a:pPr>
            <a:r>
              <a:rPr lang="en-US" altLang="en-US" smtClean="0">
                <a:solidFill>
                  <a:schemeClr val="accent1"/>
                </a:solidFill>
              </a:rPr>
              <a:t/>
            </a:r>
            <a:br>
              <a:rPr lang="en-US" altLang="en-US" smtClean="0">
                <a:solidFill>
                  <a:schemeClr val="accent1"/>
                </a:solidFill>
              </a:rPr>
            </a:br>
            <a:r>
              <a:rPr lang="en-US" altLang="en-US" sz="4000" smtClean="0"/>
              <a:t/>
            </a:r>
            <a:br>
              <a:rPr lang="en-US" altLang="en-US" sz="4000" smtClean="0"/>
            </a:br>
            <a:r>
              <a:rPr lang="en-US" altLang="en-US" sz="4000" smtClean="0"/>
              <a:t>About This Presentation</a:t>
            </a:r>
            <a:br>
              <a:rPr lang="en-US" altLang="en-US" sz="4000" smtClean="0"/>
            </a:br>
            <a:r>
              <a:rPr lang="en-US" altLang="en-US" smtClean="0"/>
              <a:t/>
            </a:r>
            <a:br>
              <a:rPr lang="en-US" altLang="en-US" smtClean="0"/>
            </a:br>
            <a:endParaRPr lang="en-US" altLang="en-US" smtClean="0"/>
          </a:p>
        </p:txBody>
      </p:sp>
      <p:sp>
        <p:nvSpPr>
          <p:cNvPr id="16387" name="Content Placeholder 1"/>
          <p:cNvSpPr>
            <a:spLocks noGrp="1"/>
          </p:cNvSpPr>
          <p:nvPr>
            <p:ph idx="1"/>
          </p:nvPr>
        </p:nvSpPr>
        <p:spPr>
          <a:xfrm>
            <a:off x="598488" y="1417638"/>
            <a:ext cx="7924800" cy="4602162"/>
          </a:xfrm>
        </p:spPr>
        <p:txBody>
          <a:bodyPr/>
          <a:lstStyle/>
          <a:p>
            <a:r>
              <a:rPr lang="en-US" altLang="en-US" sz="2400" dirty="0" smtClean="0"/>
              <a:t>Some useful definitions (Slides 7–13) </a:t>
            </a:r>
          </a:p>
          <a:p>
            <a:r>
              <a:rPr lang="en-US" altLang="en-US" sz="2400" dirty="0" smtClean="0"/>
              <a:t>How the profiled sites are establishing HQPD:</a:t>
            </a:r>
          </a:p>
          <a:p>
            <a:pPr lvl="1"/>
            <a:r>
              <a:rPr lang="en-US" altLang="en-US" sz="1800" dirty="0" smtClean="0"/>
              <a:t>Lever 1 (Slides 15–21)</a:t>
            </a:r>
          </a:p>
          <a:p>
            <a:pPr lvl="1"/>
            <a:r>
              <a:rPr lang="en-US" altLang="en-US" sz="1800" dirty="0" smtClean="0"/>
              <a:t>Lever 2 (Slides 22–25) </a:t>
            </a:r>
          </a:p>
          <a:p>
            <a:pPr lvl="1"/>
            <a:r>
              <a:rPr lang="en-US" altLang="en-US" sz="1800" dirty="0" smtClean="0"/>
              <a:t>Lever 3 (Slides 26–27) </a:t>
            </a:r>
          </a:p>
          <a:p>
            <a:pPr lvl="1"/>
            <a:r>
              <a:rPr lang="en-US" altLang="en-US" sz="1800" dirty="0" smtClean="0"/>
              <a:t>Lever 4 (Slides 28–32) </a:t>
            </a:r>
          </a:p>
          <a:p>
            <a:pPr lvl="1"/>
            <a:r>
              <a:rPr lang="en-US" altLang="en-US" sz="1800" dirty="0" smtClean="0"/>
              <a:t>Lever 5 (Slides 33–37) </a:t>
            </a:r>
          </a:p>
          <a:p>
            <a:r>
              <a:rPr lang="en-US" altLang="en-US" sz="2400" dirty="0" smtClean="0"/>
              <a:t>Levers 6 and 7 are discussed in related presentations:</a:t>
            </a:r>
          </a:p>
          <a:p>
            <a:pPr lvl="1"/>
            <a:r>
              <a:rPr lang="en-US" altLang="en-US" sz="1800" dirty="0" smtClean="0"/>
              <a:t>Lever 6: “Using Data to Plan High Quality Professional Development”</a:t>
            </a:r>
          </a:p>
          <a:p>
            <a:pPr lvl="1"/>
            <a:r>
              <a:rPr lang="en-US" altLang="en-US" sz="1800" dirty="0" smtClean="0"/>
              <a:t>Lever 7: “Using Data to Assess High Quality Professional Development” </a:t>
            </a:r>
          </a:p>
        </p:txBody>
      </p:sp>
      <p:sp>
        <p:nvSpPr>
          <p:cNvPr id="16388"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16389"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97CAFB5E-229D-40C6-8576-515CB4888A75}" type="slidenum">
              <a:rPr lang="en-US" altLang="en-US" sz="2000">
                <a:solidFill>
                  <a:srgbClr val="8A8BA1"/>
                </a:solidFill>
                <a:latin typeface="Georgia" pitchFamily="18" charset="0"/>
                <a:cs typeface="Arial" pitchFamily="34" charset="0"/>
              </a:rPr>
              <a:pPr>
                <a:spcBef>
                  <a:spcPct val="0"/>
                </a:spcBef>
                <a:buClrTx/>
                <a:buFontTx/>
                <a:buNone/>
              </a:pPr>
              <a:t>6</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09600" y="2590800"/>
            <a:ext cx="7924800" cy="1143000"/>
          </a:xfrm>
        </p:spPr>
        <p:txBody>
          <a:bodyPr/>
          <a:lstStyle/>
          <a:p>
            <a:pPr algn="ctr"/>
            <a:r>
              <a:rPr lang="en-US" altLang="en-US" smtClean="0"/>
              <a:t>First, Some Definitions</a:t>
            </a:r>
          </a:p>
        </p:txBody>
      </p:sp>
      <p:sp>
        <p:nvSpPr>
          <p:cNvPr id="17411"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17412"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1AFD68AA-CCCF-4E7F-89F8-F8C5E45592D6}" type="slidenum">
              <a:rPr lang="en-US" altLang="en-US" sz="2000">
                <a:solidFill>
                  <a:srgbClr val="8A8BA1"/>
                </a:solidFill>
                <a:latin typeface="Georgia" pitchFamily="18" charset="0"/>
                <a:cs typeface="Arial" pitchFamily="34" charset="0"/>
              </a:rPr>
              <a:pPr>
                <a:spcBef>
                  <a:spcPct val="0"/>
                </a:spcBef>
                <a:buClrTx/>
                <a:buFontTx/>
                <a:buNone/>
              </a:pPr>
              <a:t>7</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z="4000" smtClean="0"/>
              <a:t>What Is HQPD?</a:t>
            </a:r>
          </a:p>
        </p:txBody>
      </p:sp>
      <p:sp>
        <p:nvSpPr>
          <p:cNvPr id="3" name="Content Placeholder 2"/>
          <p:cNvSpPr>
            <a:spLocks noGrp="1"/>
          </p:cNvSpPr>
          <p:nvPr>
            <p:ph idx="1"/>
          </p:nvPr>
        </p:nvSpPr>
        <p:spPr/>
        <p:txBody>
          <a:bodyPr/>
          <a:lstStyle/>
          <a:p>
            <a:pPr>
              <a:defRPr/>
            </a:pPr>
            <a:r>
              <a:rPr lang="en-US" b="1" dirty="0"/>
              <a:t>High Quality Professional </a:t>
            </a:r>
            <a:r>
              <a:rPr lang="en-US" b="1" dirty="0" smtClean="0"/>
              <a:t>Development (HQPD)</a:t>
            </a:r>
            <a:r>
              <a:rPr lang="en-US" dirty="0" smtClean="0"/>
              <a:t> is a set </a:t>
            </a:r>
            <a:r>
              <a:rPr lang="en-US" dirty="0"/>
              <a:t>of coherent learning experiences that is systematic, purposeful, and structured over a sustained period of time with the goal of improving </a:t>
            </a:r>
            <a:r>
              <a:rPr lang="en-US" dirty="0" smtClean="0"/>
              <a:t>educator practice </a:t>
            </a:r>
            <a:r>
              <a:rPr lang="en-US" dirty="0"/>
              <a:t>and student outcomes. </a:t>
            </a:r>
          </a:p>
          <a:p>
            <a:pPr marL="0" indent="0">
              <a:buFont typeface="Wingdings 2" pitchFamily="18" charset="2"/>
              <a:buNone/>
              <a:defRPr/>
            </a:pPr>
            <a:r>
              <a:rPr lang="en-US" dirty="0"/>
              <a:t> </a:t>
            </a:r>
          </a:p>
          <a:p>
            <a:pPr>
              <a:defRPr/>
            </a:pPr>
            <a:r>
              <a:rPr lang="en-US" dirty="0" smtClean="0"/>
              <a:t>Source: </a:t>
            </a:r>
            <a:r>
              <a:rPr lang="en-US" u="sng" dirty="0">
                <a:hlinkClick r:id="rId3"/>
              </a:rPr>
              <a:t>http://www.doe.mass.edu/pd/standards.html</a:t>
            </a:r>
            <a:r>
              <a:rPr lang="en-US" dirty="0"/>
              <a:t> </a:t>
            </a:r>
          </a:p>
          <a:p>
            <a:pPr>
              <a:defRPr/>
            </a:pPr>
            <a:endParaRPr lang="en-US" dirty="0"/>
          </a:p>
        </p:txBody>
      </p:sp>
      <p:sp>
        <p:nvSpPr>
          <p:cNvPr id="18436" name="Footer Placeholder 3"/>
          <p:cNvSpPr>
            <a:spLocks noGrp="1"/>
          </p:cNvSpPr>
          <p:nvPr>
            <p:ph type="ftr" sz="quarter" idx="11"/>
          </p:nvPr>
        </p:nvSpPr>
        <p:spPr bwMode="auto">
          <a:xfrm>
            <a:off x="3124200" y="6356350"/>
            <a:ext cx="541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18437"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D40ADCAE-4E1D-4BA7-879D-AC6B43749450}" type="slidenum">
              <a:rPr lang="en-US" altLang="en-US" sz="2000">
                <a:solidFill>
                  <a:srgbClr val="8A8BA1"/>
                </a:solidFill>
                <a:latin typeface="Georgia" pitchFamily="18" charset="0"/>
                <a:cs typeface="Arial" pitchFamily="34" charset="0"/>
              </a:rPr>
              <a:pPr>
                <a:spcBef>
                  <a:spcPct val="0"/>
                </a:spcBef>
                <a:buClrTx/>
                <a:buFontTx/>
                <a:buNone/>
              </a:pPr>
              <a:t>8</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US" altLang="en-US" sz="4000" smtClean="0"/>
              <a:t>What Are the Massachusetts HQPD Standards?</a:t>
            </a:r>
          </a:p>
        </p:txBody>
      </p:sp>
      <p:sp>
        <p:nvSpPr>
          <p:cNvPr id="8" name="Content Placeholder 7"/>
          <p:cNvSpPr>
            <a:spLocks noGrp="1"/>
          </p:cNvSpPr>
          <p:nvPr>
            <p:ph sz="half" idx="1"/>
          </p:nvPr>
        </p:nvSpPr>
        <p:spPr/>
        <p:txBody>
          <a:bodyPr/>
          <a:lstStyle/>
          <a:p>
            <a:pPr>
              <a:defRPr/>
            </a:pPr>
            <a:r>
              <a:rPr lang="en-US" sz="1800" dirty="0"/>
              <a:t>Released in 2013, the Massachusetts Standards for Professional Development describe the research-based features of </a:t>
            </a:r>
            <a:r>
              <a:rPr lang="en-US" sz="1800" dirty="0" smtClean="0"/>
              <a:t>HQPD.</a:t>
            </a:r>
          </a:p>
          <a:p>
            <a:pPr>
              <a:defRPr/>
            </a:pPr>
            <a:endParaRPr lang="en-US" sz="1800" dirty="0" smtClean="0"/>
          </a:p>
          <a:p>
            <a:pPr marL="0" indent="0">
              <a:buFont typeface="Wingdings 2" pitchFamily="18" charset="2"/>
              <a:buNone/>
              <a:defRPr/>
            </a:pPr>
            <a:endParaRPr lang="en-US" sz="1800" dirty="0" smtClean="0"/>
          </a:p>
          <a:p>
            <a:pPr>
              <a:defRPr/>
            </a:pPr>
            <a:endParaRPr lang="en-US" sz="1800" dirty="0"/>
          </a:p>
          <a:p>
            <a:pPr>
              <a:defRPr/>
            </a:pPr>
            <a:endParaRPr lang="en-US" sz="1800" dirty="0" smtClean="0"/>
          </a:p>
          <a:p>
            <a:pPr>
              <a:defRPr/>
            </a:pPr>
            <a:r>
              <a:rPr lang="en-US" sz="1800" dirty="0" smtClean="0"/>
              <a:t>For </a:t>
            </a:r>
            <a:r>
              <a:rPr lang="en-US" sz="1800" dirty="0"/>
              <a:t>more information visit: </a:t>
            </a:r>
            <a:r>
              <a:rPr lang="en-US" sz="1800" dirty="0">
                <a:hlinkClick r:id="rId2"/>
              </a:rPr>
              <a:t>http://</a:t>
            </a:r>
            <a:r>
              <a:rPr lang="en-US" sz="1800" dirty="0" smtClean="0">
                <a:hlinkClick r:id="rId2"/>
              </a:rPr>
              <a:t>www.doe.mass.edu/pd/standards.html</a:t>
            </a:r>
            <a:endParaRPr lang="en-US" dirty="0"/>
          </a:p>
        </p:txBody>
      </p:sp>
      <p:pic>
        <p:nvPicPr>
          <p:cNvPr id="10" name="Content Placeholder 5" descr="The Massachusetts High Quality Professional Development Standards, with a link to full standards. 1. HQPD has clear goals and objectives relevant to desired student outcomes. 2. HQPD aligns with state, district, school, and/or educator goals or priorities. 3. HQPD is designed based on the analysis of data relevant to the identified goals, objectives, and audience. 4. HQPD is assessed to ensure that it is meeting the targeted goals and objectives. 5. HQPD promotes collaboration among educators to encourage sharing of ideas and working together to achieve the identified goals and objectives. 6. HQPD advances an educator's ability to apply learnings from the professional development to his/her particular content and/or context. 7. HQPD models good pedagogical practice and applies knowledge of adult learning theory to engage educators. 8. HQPD makes use of relevant resources to ensure that the identified goals and objectives are met. 9. HQPD is taught or facilitated by a professional who is knowledgeable about the identified objectives. 10. HQPD sessions connect and build upon each other to provide a coherent and useful learning experience for educators."/>
          <p:cNvPicPr>
            <a:picLocks noGrp="1"/>
          </p:cNvPicPr>
          <p:nvPr>
            <p:ph sz="half" idx="2"/>
          </p:nvPr>
        </p:nvPicPr>
        <p:blipFill rotWithShape="1">
          <a:blip r:embed="rId3" cstate="print">
            <a:extLst>
              <a:ext uri="{28A0092B-C50C-407E-A947-70E740481C1C}">
                <a14:useLocalDpi xmlns:a14="http://schemas.microsoft.com/office/drawing/2010/main" val="0"/>
              </a:ext>
            </a:extLst>
          </a:blip>
          <a:srcRect b="4756"/>
          <a:stretch/>
        </p:blipFill>
        <p:spPr>
          <a:xfrm>
            <a:off x="4995862" y="1557083"/>
            <a:ext cx="3190875" cy="4535996"/>
          </a:xfrm>
          <a:prstGeom prst="rect">
            <a:avLst/>
          </a:prstGeom>
          <a:noFill/>
          <a:ln>
            <a:noFill/>
          </a:ln>
        </p:spPr>
      </p:pic>
      <p:sp>
        <p:nvSpPr>
          <p:cNvPr id="20485"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r>
              <a:rPr lang="en-US" altLang="en-US" sz="1200" smtClean="0">
                <a:solidFill>
                  <a:srgbClr val="8A8BA1"/>
                </a:solidFill>
                <a:cs typeface="Arial" pitchFamily="34" charset="0"/>
              </a:rPr>
              <a:t>Massachusetts Department of Elementary and Secondary Education</a:t>
            </a:r>
          </a:p>
        </p:txBody>
      </p:sp>
      <p:sp>
        <p:nvSpPr>
          <p:cNvPr id="20486" name="Slide Number Placeholder 4"/>
          <p:cNvSpPr>
            <a:spLocks noGrp="1"/>
          </p:cNvSpPr>
          <p:nvPr>
            <p:ph type="sldNum" sz="quarter" idx="12"/>
          </p:nvPr>
        </p:nvSpPr>
        <p:spPr bwMode="auto">
          <a:xfrm>
            <a:off x="8486775" y="5257800"/>
            <a:ext cx="5334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Wingdings 2" pitchFamily="18" charset="2"/>
              <a:buChar char=""/>
              <a:defRPr sz="2800">
                <a:solidFill>
                  <a:schemeClr val="tx1"/>
                </a:solidFill>
                <a:latin typeface="Tahoma" pitchFamily="34" charset="0"/>
                <a:cs typeface="Tahoma" pitchFamily="34" charset="0"/>
              </a:defRPr>
            </a:lvl1pPr>
            <a:lvl2pPr marL="742950" indent="-285750">
              <a:spcBef>
                <a:spcPct val="20000"/>
              </a:spcBef>
              <a:buClr>
                <a:schemeClr val="accent1"/>
              </a:buClr>
              <a:buFont typeface="Courier New" pitchFamily="49" charset="0"/>
              <a:buChar char="o"/>
              <a:defRPr sz="2400">
                <a:solidFill>
                  <a:schemeClr val="tx1"/>
                </a:solidFill>
                <a:latin typeface="Tahoma" pitchFamily="34" charset="0"/>
                <a:cs typeface="Tahoma" pitchFamily="34" charset="0"/>
              </a:defRPr>
            </a:lvl2pPr>
            <a:lvl3pPr marL="1143000" indent="-228600">
              <a:spcBef>
                <a:spcPct val="20000"/>
              </a:spcBef>
              <a:buClr>
                <a:schemeClr val="accent1"/>
              </a:buClr>
              <a:buFont typeface="Tahoma" pitchFamily="34" charset="0"/>
              <a:buChar char="̶"/>
              <a:defRPr sz="2000">
                <a:solidFill>
                  <a:schemeClr val="tx1"/>
                </a:solidFill>
                <a:latin typeface="Tahoma" pitchFamily="34" charset="0"/>
                <a:cs typeface="Tahoma" pitchFamily="34" charset="0"/>
              </a:defRPr>
            </a:lvl3pPr>
            <a:lvl4pPr marL="16002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4pPr>
            <a:lvl5pPr marL="2057400" indent="-228600">
              <a:spcBef>
                <a:spcPct val="20000"/>
              </a:spcBef>
              <a:buClr>
                <a:schemeClr val="accent1"/>
              </a:buClr>
              <a:buFont typeface="Wingdings 2" pitchFamily="18" charset="2"/>
              <a:buChar char="ê"/>
              <a:defRPr sz="2000">
                <a:solidFill>
                  <a:schemeClr val="tx1"/>
                </a:solidFill>
                <a:latin typeface="Tahoma" pitchFamily="34" charset="0"/>
                <a:cs typeface="Tahoma" pitchFamily="34" charset="0"/>
              </a:defRPr>
            </a:lvl5pPr>
            <a:lvl6pPr marL="25146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6pPr>
            <a:lvl7pPr marL="29718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7pPr>
            <a:lvl8pPr marL="34290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8pPr>
            <a:lvl9pPr marL="3886200" indent="-228600" eaLnBrk="0" fontAlgn="base" hangingPunct="0">
              <a:spcBef>
                <a:spcPct val="20000"/>
              </a:spcBef>
              <a:spcAft>
                <a:spcPct val="0"/>
              </a:spcAft>
              <a:buClr>
                <a:schemeClr val="accent1"/>
              </a:buClr>
              <a:buFont typeface="Wingdings 2" pitchFamily="18" charset="2"/>
              <a:buChar char="ê"/>
              <a:defRPr sz="2000">
                <a:solidFill>
                  <a:schemeClr val="tx1"/>
                </a:solidFill>
                <a:latin typeface="Tahoma" pitchFamily="34" charset="0"/>
                <a:cs typeface="Tahoma" pitchFamily="34" charset="0"/>
              </a:defRPr>
            </a:lvl9pPr>
          </a:lstStyle>
          <a:p>
            <a:pPr>
              <a:spcBef>
                <a:spcPct val="0"/>
              </a:spcBef>
              <a:buClrTx/>
              <a:buFontTx/>
              <a:buNone/>
            </a:pPr>
            <a:fld id="{8A7BFECA-DA0F-4F73-AB6C-EBBE0AC9A217}" type="slidenum">
              <a:rPr lang="en-US" altLang="en-US" sz="2000">
                <a:solidFill>
                  <a:srgbClr val="8A8BA1"/>
                </a:solidFill>
                <a:latin typeface="Georgia" pitchFamily="18" charset="0"/>
                <a:cs typeface="Arial" pitchFamily="34" charset="0"/>
              </a:rPr>
              <a:pPr>
                <a:spcBef>
                  <a:spcPct val="0"/>
                </a:spcBef>
                <a:buClrTx/>
                <a:buFontTx/>
                <a:buNone/>
              </a:pPr>
              <a:t>9</a:t>
            </a:fld>
            <a:endParaRPr lang="en-US" altLang="en-US" sz="2000">
              <a:solidFill>
                <a:srgbClr val="8A8BA1"/>
              </a:solidFill>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 EE_ESE PP template for modules_from Getting Started Workshop_2012 1 24">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DropOffZoneRoutingForm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fe35eebca4745372fa53d5050364ca0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69b118e19905d1ad78f6c228cdaca31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 xmlns="733efe1c-5bbe-4968-87dc-d400e65c879f">DESE-231-16022</_dlc_DocId>
    <_dlc_DocIdUrl xmlns="733efe1c-5bbe-4968-87dc-d400e65c879f">
      <Url>https://sharepoint.doemass.org/ese/webteam/cps/_layouts/DocIdRedir.aspx?ID=DESE-231-16022</Url>
      <Description>DESE-231-16022</Description>
    </_dlc_DocIdUrl>
    <_dlc_DocIdPersistId xmlns="733efe1c-5bbe-4968-87dc-d400e65c879f">true</_dlc_DocIdPersistId>
  </documentManagement>
</p:properties>
</file>

<file path=customXml/itemProps1.xml><?xml version="1.0" encoding="utf-8"?>
<ds:datastoreItem xmlns:ds="http://schemas.openxmlformats.org/officeDocument/2006/customXml" ds:itemID="{1512F6BA-7D41-4276-ABB9-C6A91ED446E5}">
  <ds:schemaRefs>
    <ds:schemaRef ds:uri="http://schemas.microsoft.com/office/2006/metadata/longProperties"/>
  </ds:schemaRefs>
</ds:datastoreItem>
</file>

<file path=customXml/itemProps2.xml><?xml version="1.0" encoding="utf-8"?>
<ds:datastoreItem xmlns:ds="http://schemas.openxmlformats.org/officeDocument/2006/customXml" ds:itemID="{AAE8D6C6-C2C7-4188-8816-2ABCB7FFCC62}">
  <ds:schemaRefs>
    <ds:schemaRef ds:uri="http://schemas.microsoft.com/sharepoint/v3/contenttype/forms"/>
  </ds:schemaRefs>
</ds:datastoreItem>
</file>

<file path=customXml/itemProps3.xml><?xml version="1.0" encoding="utf-8"?>
<ds:datastoreItem xmlns:ds="http://schemas.openxmlformats.org/officeDocument/2006/customXml" ds:itemID="{296702A3-57B4-4C9D-8B2B-B52E5A0B781D}">
  <ds:schemaRefs>
    <ds:schemaRef ds:uri="http://schemas.microsoft.com/sharepoint/events"/>
  </ds:schemaRefs>
</ds:datastoreItem>
</file>

<file path=customXml/itemProps4.xml><?xml version="1.0" encoding="utf-8"?>
<ds:datastoreItem xmlns:ds="http://schemas.openxmlformats.org/officeDocument/2006/customXml" ds:itemID="{0413A0C4-1A60-4754-BE49-44CC418FEA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C740D4F6-FDA8-480F-BB32-6C66D158F797}">
  <ds:schemaRefs>
    <ds:schemaRef ds:uri="http://schemas.openxmlformats.org/package/2006/metadata/core-properties"/>
    <ds:schemaRef ds:uri="http://purl.org/dc/dcmitype/"/>
    <ds:schemaRef ds:uri="http://www.w3.org/XML/1998/namespace"/>
    <ds:schemaRef ds:uri="http://purl.org/dc/elements/1.1/"/>
    <ds:schemaRef ds:uri="http://schemas.microsoft.com/office/infopath/2007/PartnerControls"/>
    <ds:schemaRef ds:uri="http://purl.org/dc/terms/"/>
    <ds:schemaRef ds:uri="http://schemas.microsoft.com/office/2006/documentManagement/types"/>
    <ds:schemaRef ds:uri="733efe1c-5bbe-4968-87dc-d400e65c879f"/>
    <ds:schemaRef ds:uri="0a4e05da-b9bc-4326-ad73-01ef31b9556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MA EE_ESE PP template for modules_from Getting Started Workshop_2012 1 24</Template>
  <TotalTime>24603</TotalTime>
  <Words>3133</Words>
  <Application>Microsoft Office PowerPoint</Application>
  <PresentationFormat>On-screen Show (4:3)</PresentationFormat>
  <Paragraphs>330</Paragraphs>
  <Slides>39</Slides>
  <Notes>21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39</vt:i4>
      </vt:variant>
    </vt:vector>
  </HeadingPairs>
  <TitlesOfParts>
    <vt:vector size="52" baseType="lpstr">
      <vt:lpstr>ITC Franklin Gothic Std Bk Cd</vt:lpstr>
      <vt:lpstr>ＭＳ Ｐゴシック</vt:lpstr>
      <vt:lpstr>ＭＳ Ｐゴシック</vt:lpstr>
      <vt:lpstr>Arial</vt:lpstr>
      <vt:lpstr>Calibri</vt:lpstr>
      <vt:lpstr>Courier New</vt:lpstr>
      <vt:lpstr>Franklin Gothic Book</vt:lpstr>
      <vt:lpstr>Georgia</vt:lpstr>
      <vt:lpstr>Tahoma</vt:lpstr>
      <vt:lpstr>Times New Roman</vt:lpstr>
      <vt:lpstr>Wingdings</vt:lpstr>
      <vt:lpstr>Wingdings 2</vt:lpstr>
      <vt:lpstr>MA EE_ESE PP template for modules_from Getting Started Workshop_2012 1 24</vt:lpstr>
      <vt:lpstr>Seven Levers for Establishing High Quality Professional Development  Findings From Interviews With Massachusetts Educators </vt:lpstr>
      <vt:lpstr>Background </vt:lpstr>
      <vt:lpstr>About This Project</vt:lpstr>
      <vt:lpstr>About the Project</vt:lpstr>
      <vt:lpstr>Seven Key Levers</vt:lpstr>
      <vt:lpstr>  About This Presentation  </vt:lpstr>
      <vt:lpstr>First, Some Definitions</vt:lpstr>
      <vt:lpstr>What Is HQPD?</vt:lpstr>
      <vt:lpstr>What Are the Massachusetts HQPD Standards?</vt:lpstr>
      <vt:lpstr>What Is the HQPD Planning and Assessment Process? </vt:lpstr>
      <vt:lpstr>Lesson Study</vt:lpstr>
      <vt:lpstr>What Is a “Growth Mindset”?</vt:lpstr>
      <vt:lpstr>Implications of a Growth Mindset for Educators </vt:lpstr>
      <vt:lpstr>How are the profiled sites ensuring HQPD? </vt:lpstr>
      <vt:lpstr>Lever 1. Instilling a “Growth Mindset” Among Educators</vt:lpstr>
      <vt:lpstr>1. How Are the Profiled Sites Cultivating a Growth Mindset Among Educators?</vt:lpstr>
      <vt:lpstr>1.1 Constantly communicating about and focusing on student learning</vt:lpstr>
      <vt:lpstr>1.2 Collaboratively reviewing data to see the need for change, as well as its impact </vt:lpstr>
      <vt:lpstr>1.3 Discussing books, articles, or videos on the concept of mindset</vt:lpstr>
      <vt:lpstr>1.4 Leveraging the new model educator evaluation framework to encourage teacher engagement in PD</vt:lpstr>
      <vt:lpstr>1.5 Providing teachers with options for professional development that address their individual goals</vt:lpstr>
      <vt:lpstr>Lever 2: Collaborating for Change Using Data </vt:lpstr>
      <vt:lpstr>2. How Are the Profiled Sites Collaborating for Change?</vt:lpstr>
      <vt:lpstr>PD Committee Composition and Responsibilities</vt:lpstr>
      <vt:lpstr>PD Committee Composition and Responsibilities</vt:lpstr>
      <vt:lpstr>Lever 3: Leveraging Existing Time for Learning</vt:lpstr>
      <vt:lpstr>3. How Are the Profiled Sites Making Time for HQPD?</vt:lpstr>
      <vt:lpstr>Lever 4: Embedding Professional Learning in Educators’ Daily Work</vt:lpstr>
      <vt:lpstr>4. How Did the Profiled Sites Embed HQPD in Educators’ Daily Work?</vt:lpstr>
      <vt:lpstr>4.1 Reframing Professional Development</vt:lpstr>
      <vt:lpstr>4.2 Focusing on Inquiry-Based Professional Learning</vt:lpstr>
      <vt:lpstr>4.3 Tapping Internal Expertise</vt:lpstr>
      <vt:lpstr>Lever 5: Empowering Teachers to Choose Their Own Path Toward Growth</vt:lpstr>
      <vt:lpstr>5. How Did the Profiled Sites Empower and Support Teachers’ Choice? </vt:lpstr>
      <vt:lpstr>5.1 Providing Teachers With Multiple Options for Professional Learning</vt:lpstr>
      <vt:lpstr>5.2 Discussing Educators’ HQPD Goals During the 5-Step Cycle of Evaluation </vt:lpstr>
      <vt:lpstr>5.3 Providing Teachers With Learning Resources</vt:lpstr>
      <vt:lpstr>References</vt:lpstr>
      <vt:lpstr>For More Information About This Project and to Read the Site Profiles: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 Levers for Establishing High Quality Professional Development</dc:title>
  <dc:creator>DESE</dc:creator>
  <cp:lastModifiedBy>Zou, Dong (EOE)</cp:lastModifiedBy>
  <cp:revision>657</cp:revision>
  <dcterms:created xsi:type="dcterms:W3CDTF">2012-02-28T15:22:38Z</dcterms:created>
  <dcterms:modified xsi:type="dcterms:W3CDTF">2018-12-03T20:39:57Z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May 28 2015</vt:lpwstr>
  </property>
</Properties>
</file>