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12"/>
  </p:handoutMasterIdLst>
  <p:sldIdLst>
    <p:sldId id="285" r:id="rId6"/>
    <p:sldId id="284" r:id="rId7"/>
    <p:sldId id="289" r:id="rId8"/>
    <p:sldId id="286" r:id="rId9"/>
    <p:sldId id="287" r:id="rId10"/>
    <p:sldId id="288" r:id="rId11"/>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57" autoAdjust="0"/>
    <p:restoredTop sz="86385" autoAdjust="0"/>
  </p:normalViewPr>
  <p:slideViewPr>
    <p:cSldViewPr>
      <p:cViewPr varScale="1">
        <p:scale>
          <a:sx n="95" d="100"/>
          <a:sy n="95" d="100"/>
        </p:scale>
        <p:origin x="39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My%20Documents\Learning%20Walks\Balmer%20trend%20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My%20Documents\Learning%20Walks\NES%20trend%20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My%20Documents\Learning%20Walks\NHS%20trend%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Sheet1!$A$2</c:f>
              <c:strCache>
                <c:ptCount val="1"/>
                <c:pt idx="0">
                  <c:v>Well - structured lessons</c:v>
                </c:pt>
              </c:strCache>
            </c:strRef>
          </c:tx>
          <c:invertIfNegative val="0"/>
          <c:cat>
            <c:strRef>
              <c:f>Sheet1!$B$1:$F$1</c:f>
              <c:strCache>
                <c:ptCount val="5"/>
                <c:pt idx="0">
                  <c:v>Oct.</c:v>
                </c:pt>
                <c:pt idx="1">
                  <c:v>Nov.</c:v>
                </c:pt>
                <c:pt idx="2">
                  <c:v>Dec.</c:v>
                </c:pt>
                <c:pt idx="3">
                  <c:v>Jan.</c:v>
                </c:pt>
                <c:pt idx="4">
                  <c:v>Feb.</c:v>
                </c:pt>
              </c:strCache>
            </c:strRef>
          </c:cat>
          <c:val>
            <c:numRef>
              <c:f>Sheet1!$B$2:$F$2</c:f>
              <c:numCache>
                <c:formatCode>0%</c:formatCode>
                <c:ptCount val="5"/>
                <c:pt idx="0">
                  <c:v>0.48000000000000015</c:v>
                </c:pt>
                <c:pt idx="1">
                  <c:v>0.78</c:v>
                </c:pt>
                <c:pt idx="2">
                  <c:v>0.78</c:v>
                </c:pt>
                <c:pt idx="3">
                  <c:v>0.8</c:v>
                </c:pt>
                <c:pt idx="4">
                  <c:v>0.77</c:v>
                </c:pt>
              </c:numCache>
            </c:numRef>
          </c:val>
          <c:extLst>
            <c:ext xmlns:c16="http://schemas.microsoft.com/office/drawing/2014/chart" uri="{C3380CC4-5D6E-409C-BE32-E72D297353CC}">
              <c16:uniqueId val="{00000000-66C7-4F4B-BC30-25254C2DC878}"/>
            </c:ext>
          </c:extLst>
        </c:ser>
        <c:ser>
          <c:idx val="1"/>
          <c:order val="1"/>
          <c:tx>
            <c:strRef>
              <c:f>Sheet1!$A$3</c:f>
              <c:strCache>
                <c:ptCount val="1"/>
                <c:pt idx="0">
                  <c:v>Adjustments to practice</c:v>
                </c:pt>
              </c:strCache>
            </c:strRef>
          </c:tx>
          <c:invertIfNegative val="0"/>
          <c:cat>
            <c:strRef>
              <c:f>Sheet1!$B$1:$F$1</c:f>
              <c:strCache>
                <c:ptCount val="5"/>
                <c:pt idx="0">
                  <c:v>Oct.</c:v>
                </c:pt>
                <c:pt idx="1">
                  <c:v>Nov.</c:v>
                </c:pt>
                <c:pt idx="2">
                  <c:v>Dec.</c:v>
                </c:pt>
                <c:pt idx="3">
                  <c:v>Jan.</c:v>
                </c:pt>
                <c:pt idx="4">
                  <c:v>Feb.</c:v>
                </c:pt>
              </c:strCache>
            </c:strRef>
          </c:cat>
          <c:val>
            <c:numRef>
              <c:f>Sheet1!$B$3:$F$3</c:f>
              <c:numCache>
                <c:formatCode>0%</c:formatCode>
                <c:ptCount val="5"/>
                <c:pt idx="1">
                  <c:v>0.5900000000000003</c:v>
                </c:pt>
                <c:pt idx="2">
                  <c:v>0.66000000000000036</c:v>
                </c:pt>
                <c:pt idx="3">
                  <c:v>0.83000000000000029</c:v>
                </c:pt>
                <c:pt idx="4">
                  <c:v>0.70000000000000029</c:v>
                </c:pt>
              </c:numCache>
            </c:numRef>
          </c:val>
          <c:extLst>
            <c:ext xmlns:c16="http://schemas.microsoft.com/office/drawing/2014/chart" uri="{C3380CC4-5D6E-409C-BE32-E72D297353CC}">
              <c16:uniqueId val="{00000001-66C7-4F4B-BC30-25254C2DC878}"/>
            </c:ext>
          </c:extLst>
        </c:ser>
        <c:ser>
          <c:idx val="2"/>
          <c:order val="2"/>
          <c:tx>
            <c:strRef>
              <c:f>Sheet1!$A$4</c:f>
              <c:strCache>
                <c:ptCount val="1"/>
                <c:pt idx="0">
                  <c:v>Student engagement</c:v>
                </c:pt>
              </c:strCache>
            </c:strRef>
          </c:tx>
          <c:invertIfNegative val="0"/>
          <c:cat>
            <c:strRef>
              <c:f>Sheet1!$B$1:$F$1</c:f>
              <c:strCache>
                <c:ptCount val="5"/>
                <c:pt idx="0">
                  <c:v>Oct.</c:v>
                </c:pt>
                <c:pt idx="1">
                  <c:v>Nov.</c:v>
                </c:pt>
                <c:pt idx="2">
                  <c:v>Dec.</c:v>
                </c:pt>
                <c:pt idx="3">
                  <c:v>Jan.</c:v>
                </c:pt>
                <c:pt idx="4">
                  <c:v>Feb.</c:v>
                </c:pt>
              </c:strCache>
            </c:strRef>
          </c:cat>
          <c:val>
            <c:numRef>
              <c:f>Sheet1!$B$4:$F$4</c:f>
              <c:numCache>
                <c:formatCode>0%</c:formatCode>
                <c:ptCount val="5"/>
                <c:pt idx="0">
                  <c:v>0.70000000000000029</c:v>
                </c:pt>
                <c:pt idx="1">
                  <c:v>0.65000000000000036</c:v>
                </c:pt>
                <c:pt idx="2">
                  <c:v>0.76000000000000034</c:v>
                </c:pt>
                <c:pt idx="3">
                  <c:v>0.78</c:v>
                </c:pt>
                <c:pt idx="4">
                  <c:v>0.66000000000000036</c:v>
                </c:pt>
              </c:numCache>
            </c:numRef>
          </c:val>
          <c:extLst>
            <c:ext xmlns:c16="http://schemas.microsoft.com/office/drawing/2014/chart" uri="{C3380CC4-5D6E-409C-BE32-E72D297353CC}">
              <c16:uniqueId val="{00000002-66C7-4F4B-BC30-25254C2DC878}"/>
            </c:ext>
          </c:extLst>
        </c:ser>
        <c:ser>
          <c:idx val="3"/>
          <c:order val="3"/>
          <c:tx>
            <c:strRef>
              <c:f>Sheet1!$A$5</c:f>
              <c:strCache>
                <c:ptCount val="1"/>
                <c:pt idx="0">
                  <c:v>Meeting diverse needs</c:v>
                </c:pt>
              </c:strCache>
            </c:strRef>
          </c:tx>
          <c:invertIfNegative val="0"/>
          <c:cat>
            <c:strRef>
              <c:f>Sheet1!$B$1:$F$1</c:f>
              <c:strCache>
                <c:ptCount val="5"/>
                <c:pt idx="0">
                  <c:v>Oct.</c:v>
                </c:pt>
                <c:pt idx="1">
                  <c:v>Nov.</c:v>
                </c:pt>
                <c:pt idx="2">
                  <c:v>Dec.</c:v>
                </c:pt>
                <c:pt idx="3">
                  <c:v>Jan.</c:v>
                </c:pt>
                <c:pt idx="4">
                  <c:v>Feb.</c:v>
                </c:pt>
              </c:strCache>
            </c:strRef>
          </c:cat>
          <c:val>
            <c:numRef>
              <c:f>Sheet1!$B$5:$F$5</c:f>
              <c:numCache>
                <c:formatCode>0%</c:formatCode>
                <c:ptCount val="5"/>
                <c:pt idx="1">
                  <c:v>0.51</c:v>
                </c:pt>
                <c:pt idx="2">
                  <c:v>0.6800000000000006</c:v>
                </c:pt>
                <c:pt idx="3">
                  <c:v>0.91</c:v>
                </c:pt>
                <c:pt idx="4">
                  <c:v>0.75000000000000033</c:v>
                </c:pt>
              </c:numCache>
            </c:numRef>
          </c:val>
          <c:extLst>
            <c:ext xmlns:c16="http://schemas.microsoft.com/office/drawing/2014/chart" uri="{C3380CC4-5D6E-409C-BE32-E72D297353CC}">
              <c16:uniqueId val="{00000003-66C7-4F4B-BC30-25254C2DC878}"/>
            </c:ext>
          </c:extLst>
        </c:ser>
        <c:dLbls>
          <c:showLegendKey val="0"/>
          <c:showVal val="0"/>
          <c:showCatName val="0"/>
          <c:showSerName val="0"/>
          <c:showPercent val="0"/>
          <c:showBubbleSize val="0"/>
        </c:dLbls>
        <c:gapWidth val="150"/>
        <c:axId val="95425664"/>
        <c:axId val="95427200"/>
      </c:barChart>
      <c:catAx>
        <c:axId val="95425664"/>
        <c:scaling>
          <c:orientation val="minMax"/>
        </c:scaling>
        <c:delete val="0"/>
        <c:axPos val="b"/>
        <c:numFmt formatCode="General" sourceLinked="0"/>
        <c:majorTickMark val="out"/>
        <c:minorTickMark val="none"/>
        <c:tickLblPos val="nextTo"/>
        <c:crossAx val="95427200"/>
        <c:crosses val="autoZero"/>
        <c:auto val="1"/>
        <c:lblAlgn val="ctr"/>
        <c:lblOffset val="100"/>
        <c:noMultiLvlLbl val="0"/>
      </c:catAx>
      <c:valAx>
        <c:axId val="95427200"/>
        <c:scaling>
          <c:orientation val="minMax"/>
        </c:scaling>
        <c:delete val="0"/>
        <c:axPos val="l"/>
        <c:majorGridlines/>
        <c:numFmt formatCode="0%" sourceLinked="1"/>
        <c:majorTickMark val="out"/>
        <c:minorTickMark val="none"/>
        <c:tickLblPos val="nextTo"/>
        <c:crossAx val="95425664"/>
        <c:crosses val="autoZero"/>
        <c:crossBetween val="between"/>
      </c:valAx>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Sheet1!$A$2</c:f>
              <c:strCache>
                <c:ptCount val="1"/>
                <c:pt idx="0">
                  <c:v>Well - structured lessons</c:v>
                </c:pt>
              </c:strCache>
            </c:strRef>
          </c:tx>
          <c:invertIfNegative val="0"/>
          <c:cat>
            <c:strRef>
              <c:f>Sheet1!$B$1:$F$1</c:f>
              <c:strCache>
                <c:ptCount val="5"/>
                <c:pt idx="0">
                  <c:v>Oct.</c:v>
                </c:pt>
                <c:pt idx="1">
                  <c:v>Nov.</c:v>
                </c:pt>
                <c:pt idx="2">
                  <c:v>Dec.</c:v>
                </c:pt>
                <c:pt idx="3">
                  <c:v>Jan.</c:v>
                </c:pt>
                <c:pt idx="4">
                  <c:v>Feb.</c:v>
                </c:pt>
              </c:strCache>
            </c:strRef>
          </c:cat>
          <c:val>
            <c:numRef>
              <c:f>Sheet1!$B$2:$F$2</c:f>
              <c:numCache>
                <c:formatCode>0%</c:formatCode>
                <c:ptCount val="5"/>
                <c:pt idx="0">
                  <c:v>0.65000000000000036</c:v>
                </c:pt>
                <c:pt idx="1">
                  <c:v>0.78</c:v>
                </c:pt>
                <c:pt idx="2">
                  <c:v>0.78</c:v>
                </c:pt>
                <c:pt idx="3">
                  <c:v>0.8</c:v>
                </c:pt>
                <c:pt idx="4">
                  <c:v>1</c:v>
                </c:pt>
              </c:numCache>
            </c:numRef>
          </c:val>
          <c:extLst>
            <c:ext xmlns:c16="http://schemas.microsoft.com/office/drawing/2014/chart" uri="{C3380CC4-5D6E-409C-BE32-E72D297353CC}">
              <c16:uniqueId val="{00000000-B8D2-45EF-959F-9F4D88E69D9C}"/>
            </c:ext>
          </c:extLst>
        </c:ser>
        <c:ser>
          <c:idx val="1"/>
          <c:order val="1"/>
          <c:tx>
            <c:strRef>
              <c:f>Sheet1!$A$3</c:f>
              <c:strCache>
                <c:ptCount val="1"/>
                <c:pt idx="0">
                  <c:v>Adjustments to practice</c:v>
                </c:pt>
              </c:strCache>
            </c:strRef>
          </c:tx>
          <c:invertIfNegative val="0"/>
          <c:cat>
            <c:strRef>
              <c:f>Sheet1!$B$1:$F$1</c:f>
              <c:strCache>
                <c:ptCount val="5"/>
                <c:pt idx="0">
                  <c:v>Oct.</c:v>
                </c:pt>
                <c:pt idx="1">
                  <c:v>Nov.</c:v>
                </c:pt>
                <c:pt idx="2">
                  <c:v>Dec.</c:v>
                </c:pt>
                <c:pt idx="3">
                  <c:v>Jan.</c:v>
                </c:pt>
                <c:pt idx="4">
                  <c:v>Feb.</c:v>
                </c:pt>
              </c:strCache>
            </c:strRef>
          </c:cat>
          <c:val>
            <c:numRef>
              <c:f>Sheet1!$B$3:$F$3</c:f>
              <c:numCache>
                <c:formatCode>0%</c:formatCode>
                <c:ptCount val="5"/>
                <c:pt idx="0">
                  <c:v>0.73000000000000032</c:v>
                </c:pt>
                <c:pt idx="1">
                  <c:v>0.74000000000000032</c:v>
                </c:pt>
                <c:pt idx="2">
                  <c:v>0.85000000000000031</c:v>
                </c:pt>
                <c:pt idx="3">
                  <c:v>0.8400000000000003</c:v>
                </c:pt>
                <c:pt idx="4">
                  <c:v>0.85000000000000031</c:v>
                </c:pt>
              </c:numCache>
            </c:numRef>
          </c:val>
          <c:extLst>
            <c:ext xmlns:c16="http://schemas.microsoft.com/office/drawing/2014/chart" uri="{C3380CC4-5D6E-409C-BE32-E72D297353CC}">
              <c16:uniqueId val="{00000001-B8D2-45EF-959F-9F4D88E69D9C}"/>
            </c:ext>
          </c:extLst>
        </c:ser>
        <c:ser>
          <c:idx val="2"/>
          <c:order val="2"/>
          <c:tx>
            <c:strRef>
              <c:f>Sheet1!$A$4</c:f>
              <c:strCache>
                <c:ptCount val="1"/>
                <c:pt idx="0">
                  <c:v>Student engagement</c:v>
                </c:pt>
              </c:strCache>
            </c:strRef>
          </c:tx>
          <c:invertIfNegative val="0"/>
          <c:cat>
            <c:strRef>
              <c:f>Sheet1!$B$1:$F$1</c:f>
              <c:strCache>
                <c:ptCount val="5"/>
                <c:pt idx="0">
                  <c:v>Oct.</c:v>
                </c:pt>
                <c:pt idx="1">
                  <c:v>Nov.</c:v>
                </c:pt>
                <c:pt idx="2">
                  <c:v>Dec.</c:v>
                </c:pt>
                <c:pt idx="3">
                  <c:v>Jan.</c:v>
                </c:pt>
                <c:pt idx="4">
                  <c:v>Feb.</c:v>
                </c:pt>
              </c:strCache>
            </c:strRef>
          </c:cat>
          <c:val>
            <c:numRef>
              <c:f>Sheet1!$B$4:$F$4</c:f>
              <c:numCache>
                <c:formatCode>0%</c:formatCode>
                <c:ptCount val="5"/>
                <c:pt idx="0">
                  <c:v>0.66000000000000036</c:v>
                </c:pt>
                <c:pt idx="1">
                  <c:v>0.79</c:v>
                </c:pt>
                <c:pt idx="2">
                  <c:v>0.76000000000000034</c:v>
                </c:pt>
                <c:pt idx="3">
                  <c:v>0.73000000000000032</c:v>
                </c:pt>
                <c:pt idx="4">
                  <c:v>0.8400000000000003</c:v>
                </c:pt>
              </c:numCache>
            </c:numRef>
          </c:val>
          <c:extLst>
            <c:ext xmlns:c16="http://schemas.microsoft.com/office/drawing/2014/chart" uri="{C3380CC4-5D6E-409C-BE32-E72D297353CC}">
              <c16:uniqueId val="{00000002-B8D2-45EF-959F-9F4D88E69D9C}"/>
            </c:ext>
          </c:extLst>
        </c:ser>
        <c:ser>
          <c:idx val="3"/>
          <c:order val="3"/>
          <c:tx>
            <c:strRef>
              <c:f>Sheet1!$A$5</c:f>
              <c:strCache>
                <c:ptCount val="1"/>
                <c:pt idx="0">
                  <c:v>Meeting diverse needs</c:v>
                </c:pt>
              </c:strCache>
            </c:strRef>
          </c:tx>
          <c:invertIfNegative val="0"/>
          <c:cat>
            <c:strRef>
              <c:f>Sheet1!$B$1:$F$1</c:f>
              <c:strCache>
                <c:ptCount val="5"/>
                <c:pt idx="0">
                  <c:v>Oct.</c:v>
                </c:pt>
                <c:pt idx="1">
                  <c:v>Nov.</c:v>
                </c:pt>
                <c:pt idx="2">
                  <c:v>Dec.</c:v>
                </c:pt>
                <c:pt idx="3">
                  <c:v>Jan.</c:v>
                </c:pt>
                <c:pt idx="4">
                  <c:v>Feb.</c:v>
                </c:pt>
              </c:strCache>
            </c:strRef>
          </c:cat>
          <c:val>
            <c:numRef>
              <c:f>Sheet1!$B$5:$F$5</c:f>
              <c:numCache>
                <c:formatCode>0%</c:formatCode>
                <c:ptCount val="5"/>
                <c:pt idx="0">
                  <c:v>0.77000000000000035</c:v>
                </c:pt>
                <c:pt idx="1">
                  <c:v>0.76000000000000034</c:v>
                </c:pt>
                <c:pt idx="2">
                  <c:v>0.81</c:v>
                </c:pt>
                <c:pt idx="3">
                  <c:v>0.9</c:v>
                </c:pt>
                <c:pt idx="4">
                  <c:v>0.91</c:v>
                </c:pt>
              </c:numCache>
            </c:numRef>
          </c:val>
          <c:extLst>
            <c:ext xmlns:c16="http://schemas.microsoft.com/office/drawing/2014/chart" uri="{C3380CC4-5D6E-409C-BE32-E72D297353CC}">
              <c16:uniqueId val="{00000003-B8D2-45EF-959F-9F4D88E69D9C}"/>
            </c:ext>
          </c:extLst>
        </c:ser>
        <c:dLbls>
          <c:showLegendKey val="0"/>
          <c:showVal val="0"/>
          <c:showCatName val="0"/>
          <c:showSerName val="0"/>
          <c:showPercent val="0"/>
          <c:showBubbleSize val="0"/>
        </c:dLbls>
        <c:gapWidth val="150"/>
        <c:axId val="96729344"/>
        <c:axId val="96747520"/>
      </c:barChart>
      <c:catAx>
        <c:axId val="96729344"/>
        <c:scaling>
          <c:orientation val="minMax"/>
        </c:scaling>
        <c:delete val="0"/>
        <c:axPos val="b"/>
        <c:numFmt formatCode="General" sourceLinked="0"/>
        <c:majorTickMark val="out"/>
        <c:minorTickMark val="none"/>
        <c:tickLblPos val="nextTo"/>
        <c:crossAx val="96747520"/>
        <c:crosses val="autoZero"/>
        <c:auto val="1"/>
        <c:lblAlgn val="ctr"/>
        <c:lblOffset val="100"/>
        <c:noMultiLvlLbl val="0"/>
      </c:catAx>
      <c:valAx>
        <c:axId val="96747520"/>
        <c:scaling>
          <c:orientation val="minMax"/>
        </c:scaling>
        <c:delete val="0"/>
        <c:axPos val="l"/>
        <c:majorGridlines/>
        <c:numFmt formatCode="0%" sourceLinked="1"/>
        <c:majorTickMark val="out"/>
        <c:minorTickMark val="none"/>
        <c:tickLblPos val="nextTo"/>
        <c:crossAx val="96729344"/>
        <c:crosses val="autoZero"/>
        <c:crossBetween val="between"/>
      </c:valAx>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Sheet1!$A$2</c:f>
              <c:strCache>
                <c:ptCount val="1"/>
                <c:pt idx="0">
                  <c:v>Well - structured lessons</c:v>
                </c:pt>
              </c:strCache>
            </c:strRef>
          </c:tx>
          <c:invertIfNegative val="0"/>
          <c:cat>
            <c:strRef>
              <c:f>Sheet1!$B$1:$F$1</c:f>
              <c:strCache>
                <c:ptCount val="5"/>
                <c:pt idx="0">
                  <c:v>Oct.</c:v>
                </c:pt>
                <c:pt idx="1">
                  <c:v>Nov.</c:v>
                </c:pt>
                <c:pt idx="2">
                  <c:v>Dec.</c:v>
                </c:pt>
                <c:pt idx="3">
                  <c:v>Jan.</c:v>
                </c:pt>
                <c:pt idx="4">
                  <c:v>Feb.</c:v>
                </c:pt>
              </c:strCache>
            </c:strRef>
          </c:cat>
          <c:val>
            <c:numRef>
              <c:f>Sheet1!$B$2:$F$2</c:f>
              <c:numCache>
                <c:formatCode>0%</c:formatCode>
                <c:ptCount val="5"/>
                <c:pt idx="0">
                  <c:v>0.8</c:v>
                </c:pt>
                <c:pt idx="1">
                  <c:v>0.9</c:v>
                </c:pt>
                <c:pt idx="2">
                  <c:v>0.65000000000000036</c:v>
                </c:pt>
                <c:pt idx="3">
                  <c:v>0.89</c:v>
                </c:pt>
                <c:pt idx="4">
                  <c:v>0.86000000000000032</c:v>
                </c:pt>
              </c:numCache>
            </c:numRef>
          </c:val>
          <c:extLst>
            <c:ext xmlns:c16="http://schemas.microsoft.com/office/drawing/2014/chart" uri="{C3380CC4-5D6E-409C-BE32-E72D297353CC}">
              <c16:uniqueId val="{00000000-A39E-48CE-AAAC-837189D0220B}"/>
            </c:ext>
          </c:extLst>
        </c:ser>
        <c:ser>
          <c:idx val="1"/>
          <c:order val="1"/>
          <c:tx>
            <c:strRef>
              <c:f>Sheet1!$A$3</c:f>
              <c:strCache>
                <c:ptCount val="1"/>
                <c:pt idx="0">
                  <c:v>Adjustments to practice</c:v>
                </c:pt>
              </c:strCache>
            </c:strRef>
          </c:tx>
          <c:invertIfNegative val="0"/>
          <c:cat>
            <c:strRef>
              <c:f>Sheet1!$B$1:$F$1</c:f>
              <c:strCache>
                <c:ptCount val="5"/>
                <c:pt idx="0">
                  <c:v>Oct.</c:v>
                </c:pt>
                <c:pt idx="1">
                  <c:v>Nov.</c:v>
                </c:pt>
                <c:pt idx="2">
                  <c:v>Dec.</c:v>
                </c:pt>
                <c:pt idx="3">
                  <c:v>Jan.</c:v>
                </c:pt>
                <c:pt idx="4">
                  <c:v>Feb.</c:v>
                </c:pt>
              </c:strCache>
            </c:strRef>
          </c:cat>
          <c:val>
            <c:numRef>
              <c:f>Sheet1!$B$3:$F$3</c:f>
              <c:numCache>
                <c:formatCode>0%</c:formatCode>
                <c:ptCount val="5"/>
                <c:pt idx="0">
                  <c:v>0.70000000000000029</c:v>
                </c:pt>
                <c:pt idx="1">
                  <c:v>0.9</c:v>
                </c:pt>
                <c:pt idx="2">
                  <c:v>0.65000000000000036</c:v>
                </c:pt>
                <c:pt idx="3">
                  <c:v>0.5</c:v>
                </c:pt>
                <c:pt idx="4">
                  <c:v>0.56999999999999995</c:v>
                </c:pt>
              </c:numCache>
            </c:numRef>
          </c:val>
          <c:extLst>
            <c:ext xmlns:c16="http://schemas.microsoft.com/office/drawing/2014/chart" uri="{C3380CC4-5D6E-409C-BE32-E72D297353CC}">
              <c16:uniqueId val="{00000001-A39E-48CE-AAAC-837189D0220B}"/>
            </c:ext>
          </c:extLst>
        </c:ser>
        <c:ser>
          <c:idx val="2"/>
          <c:order val="2"/>
          <c:tx>
            <c:strRef>
              <c:f>Sheet1!$A$4</c:f>
              <c:strCache>
                <c:ptCount val="1"/>
                <c:pt idx="0">
                  <c:v>Student engagement</c:v>
                </c:pt>
              </c:strCache>
            </c:strRef>
          </c:tx>
          <c:invertIfNegative val="0"/>
          <c:cat>
            <c:strRef>
              <c:f>Sheet1!$B$1:$F$1</c:f>
              <c:strCache>
                <c:ptCount val="5"/>
                <c:pt idx="0">
                  <c:v>Oct.</c:v>
                </c:pt>
                <c:pt idx="1">
                  <c:v>Nov.</c:v>
                </c:pt>
                <c:pt idx="2">
                  <c:v>Dec.</c:v>
                </c:pt>
                <c:pt idx="3">
                  <c:v>Jan.</c:v>
                </c:pt>
                <c:pt idx="4">
                  <c:v>Feb.</c:v>
                </c:pt>
              </c:strCache>
            </c:strRef>
          </c:cat>
          <c:val>
            <c:numRef>
              <c:f>Sheet1!$B$4:$F$4</c:f>
              <c:numCache>
                <c:formatCode>0%</c:formatCode>
                <c:ptCount val="5"/>
                <c:pt idx="0">
                  <c:v>0.8</c:v>
                </c:pt>
                <c:pt idx="1">
                  <c:v>0.5</c:v>
                </c:pt>
                <c:pt idx="2">
                  <c:v>1</c:v>
                </c:pt>
                <c:pt idx="3">
                  <c:v>1</c:v>
                </c:pt>
                <c:pt idx="4">
                  <c:v>0.7100000000000003</c:v>
                </c:pt>
              </c:numCache>
            </c:numRef>
          </c:val>
          <c:extLst>
            <c:ext xmlns:c16="http://schemas.microsoft.com/office/drawing/2014/chart" uri="{C3380CC4-5D6E-409C-BE32-E72D297353CC}">
              <c16:uniqueId val="{00000002-A39E-48CE-AAAC-837189D0220B}"/>
            </c:ext>
          </c:extLst>
        </c:ser>
        <c:ser>
          <c:idx val="3"/>
          <c:order val="3"/>
          <c:tx>
            <c:strRef>
              <c:f>Sheet1!$A$5</c:f>
              <c:strCache>
                <c:ptCount val="1"/>
                <c:pt idx="0">
                  <c:v>Meeting diverse needs</c:v>
                </c:pt>
              </c:strCache>
            </c:strRef>
          </c:tx>
          <c:invertIfNegative val="0"/>
          <c:cat>
            <c:strRef>
              <c:f>Sheet1!$B$1:$F$1</c:f>
              <c:strCache>
                <c:ptCount val="5"/>
                <c:pt idx="0">
                  <c:v>Oct.</c:v>
                </c:pt>
                <c:pt idx="1">
                  <c:v>Nov.</c:v>
                </c:pt>
                <c:pt idx="2">
                  <c:v>Dec.</c:v>
                </c:pt>
                <c:pt idx="3">
                  <c:v>Jan.</c:v>
                </c:pt>
                <c:pt idx="4">
                  <c:v>Feb.</c:v>
                </c:pt>
              </c:strCache>
            </c:strRef>
          </c:cat>
          <c:val>
            <c:numRef>
              <c:f>Sheet1!$B$5:$F$5</c:f>
              <c:numCache>
                <c:formatCode>0%</c:formatCode>
                <c:ptCount val="5"/>
                <c:pt idx="0">
                  <c:v>0.4</c:v>
                </c:pt>
                <c:pt idx="1">
                  <c:v>0.2</c:v>
                </c:pt>
                <c:pt idx="2">
                  <c:v>0.39000000000000018</c:v>
                </c:pt>
                <c:pt idx="3">
                  <c:v>0.43000000000000016</c:v>
                </c:pt>
                <c:pt idx="4">
                  <c:v>0.56999999999999995</c:v>
                </c:pt>
              </c:numCache>
            </c:numRef>
          </c:val>
          <c:extLst>
            <c:ext xmlns:c16="http://schemas.microsoft.com/office/drawing/2014/chart" uri="{C3380CC4-5D6E-409C-BE32-E72D297353CC}">
              <c16:uniqueId val="{00000003-A39E-48CE-AAAC-837189D0220B}"/>
            </c:ext>
          </c:extLst>
        </c:ser>
        <c:dLbls>
          <c:showLegendKey val="0"/>
          <c:showVal val="0"/>
          <c:showCatName val="0"/>
          <c:showSerName val="0"/>
          <c:showPercent val="0"/>
          <c:showBubbleSize val="0"/>
        </c:dLbls>
        <c:gapWidth val="150"/>
        <c:axId val="97529216"/>
        <c:axId val="97539200"/>
      </c:barChart>
      <c:catAx>
        <c:axId val="97529216"/>
        <c:scaling>
          <c:orientation val="minMax"/>
        </c:scaling>
        <c:delete val="0"/>
        <c:axPos val="b"/>
        <c:numFmt formatCode="General" sourceLinked="0"/>
        <c:majorTickMark val="out"/>
        <c:minorTickMark val="none"/>
        <c:tickLblPos val="nextTo"/>
        <c:crossAx val="97539200"/>
        <c:crosses val="autoZero"/>
        <c:auto val="1"/>
        <c:lblAlgn val="ctr"/>
        <c:lblOffset val="100"/>
        <c:noMultiLvlLbl val="0"/>
      </c:catAx>
      <c:valAx>
        <c:axId val="97539200"/>
        <c:scaling>
          <c:orientation val="minMax"/>
        </c:scaling>
        <c:delete val="0"/>
        <c:axPos val="l"/>
        <c:majorGridlines/>
        <c:numFmt formatCode="0%" sourceLinked="1"/>
        <c:majorTickMark val="out"/>
        <c:minorTickMark val="none"/>
        <c:tickLblPos val="nextTo"/>
        <c:crossAx val="97529216"/>
        <c:crosses val="autoZero"/>
        <c:crossBetween val="between"/>
      </c:valAx>
    </c:plotArea>
    <c:legend>
      <c:legendPos val="r"/>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FB9E5442-1178-4684-ACA3-8B0CC2CA4BC4}" type="datetimeFigureOut">
              <a:rPr lang="en-US" smtClean="0"/>
              <a:pPr/>
              <a:t>8/20/2020</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0AF05944-EEA1-4410-A2A8-CF544AF98543}" type="slidenum">
              <a:rPr lang="en-US" smtClean="0"/>
              <a:pPr/>
              <a:t>‹#›</a:t>
            </a:fld>
            <a:endParaRPr lang="en-US"/>
          </a:p>
        </p:txBody>
      </p:sp>
    </p:spTree>
    <p:extLst>
      <p:ext uri="{BB962C8B-B14F-4D97-AF65-F5344CB8AC3E}">
        <p14:creationId xmlns:p14="http://schemas.microsoft.com/office/powerpoint/2010/main" val="1924942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9C6FA51-F360-4CF1-B1C2-18093B71163A}" type="datetimeFigureOut">
              <a:rPr lang="en-US" smtClean="0"/>
              <a:pPr/>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1DC0E-8A80-4038-8BDC-664ABCB903E4}" type="slidenum">
              <a:rPr lang="en-US" smtClean="0"/>
              <a:pPr/>
              <a:t>‹#›</a:t>
            </a:fld>
            <a:endParaRPr lang="en-US"/>
          </a:p>
        </p:txBody>
      </p:sp>
    </p:spTree>
    <p:extLst>
      <p:ext uri="{BB962C8B-B14F-4D97-AF65-F5344CB8AC3E}">
        <p14:creationId xmlns:p14="http://schemas.microsoft.com/office/powerpoint/2010/main" val="70169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C6FA51-F360-4CF1-B1C2-18093B71163A}" type="datetimeFigureOut">
              <a:rPr lang="en-US" smtClean="0"/>
              <a:pPr/>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1DC0E-8A80-4038-8BDC-664ABCB903E4}" type="slidenum">
              <a:rPr lang="en-US" smtClean="0"/>
              <a:pPr/>
              <a:t>‹#›</a:t>
            </a:fld>
            <a:endParaRPr lang="en-US"/>
          </a:p>
        </p:txBody>
      </p:sp>
    </p:spTree>
    <p:extLst>
      <p:ext uri="{BB962C8B-B14F-4D97-AF65-F5344CB8AC3E}">
        <p14:creationId xmlns:p14="http://schemas.microsoft.com/office/powerpoint/2010/main" val="216772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C6FA51-F360-4CF1-B1C2-18093B71163A}" type="datetimeFigureOut">
              <a:rPr lang="en-US" smtClean="0"/>
              <a:pPr/>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1DC0E-8A80-4038-8BDC-664ABCB903E4}" type="slidenum">
              <a:rPr lang="en-US" smtClean="0"/>
              <a:pPr/>
              <a:t>‹#›</a:t>
            </a:fld>
            <a:endParaRPr lang="en-US"/>
          </a:p>
        </p:txBody>
      </p:sp>
    </p:spTree>
    <p:extLst>
      <p:ext uri="{BB962C8B-B14F-4D97-AF65-F5344CB8AC3E}">
        <p14:creationId xmlns:p14="http://schemas.microsoft.com/office/powerpoint/2010/main" val="43916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C6FA51-F360-4CF1-B1C2-18093B71163A}" type="datetimeFigureOut">
              <a:rPr lang="en-US" smtClean="0"/>
              <a:pPr/>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1DC0E-8A80-4038-8BDC-664ABCB903E4}" type="slidenum">
              <a:rPr lang="en-US" smtClean="0"/>
              <a:pPr/>
              <a:t>‹#›</a:t>
            </a:fld>
            <a:endParaRPr lang="en-US"/>
          </a:p>
        </p:txBody>
      </p:sp>
    </p:spTree>
    <p:extLst>
      <p:ext uri="{BB962C8B-B14F-4D97-AF65-F5344CB8AC3E}">
        <p14:creationId xmlns:p14="http://schemas.microsoft.com/office/powerpoint/2010/main" val="1942187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C6FA51-F360-4CF1-B1C2-18093B71163A}" type="datetimeFigureOut">
              <a:rPr lang="en-US" smtClean="0"/>
              <a:pPr/>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1DC0E-8A80-4038-8BDC-664ABCB903E4}" type="slidenum">
              <a:rPr lang="en-US" smtClean="0"/>
              <a:pPr/>
              <a:t>‹#›</a:t>
            </a:fld>
            <a:endParaRPr lang="en-US"/>
          </a:p>
        </p:txBody>
      </p:sp>
    </p:spTree>
    <p:extLst>
      <p:ext uri="{BB962C8B-B14F-4D97-AF65-F5344CB8AC3E}">
        <p14:creationId xmlns:p14="http://schemas.microsoft.com/office/powerpoint/2010/main" val="509891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C6FA51-F360-4CF1-B1C2-18093B71163A}" type="datetimeFigureOut">
              <a:rPr lang="en-US" smtClean="0"/>
              <a:pPr/>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1DC0E-8A80-4038-8BDC-664ABCB903E4}" type="slidenum">
              <a:rPr lang="en-US" smtClean="0"/>
              <a:pPr/>
              <a:t>‹#›</a:t>
            </a:fld>
            <a:endParaRPr lang="en-US"/>
          </a:p>
        </p:txBody>
      </p:sp>
    </p:spTree>
    <p:extLst>
      <p:ext uri="{BB962C8B-B14F-4D97-AF65-F5344CB8AC3E}">
        <p14:creationId xmlns:p14="http://schemas.microsoft.com/office/powerpoint/2010/main" val="2593296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C6FA51-F360-4CF1-B1C2-18093B71163A}" type="datetimeFigureOut">
              <a:rPr lang="en-US" smtClean="0"/>
              <a:pPr/>
              <a:t>8/20/2020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61DC0E-8A80-4038-8BDC-664ABCB903E4}" type="slidenum">
              <a:rPr lang="en-US" smtClean="0"/>
              <a:pPr/>
              <a:t>‹#›</a:t>
            </a:fld>
            <a:endParaRPr lang="en-US"/>
          </a:p>
        </p:txBody>
      </p:sp>
    </p:spTree>
    <p:extLst>
      <p:ext uri="{BB962C8B-B14F-4D97-AF65-F5344CB8AC3E}">
        <p14:creationId xmlns:p14="http://schemas.microsoft.com/office/powerpoint/2010/main" val="3790016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C6FA51-F360-4CF1-B1C2-18093B71163A}" type="datetimeFigureOut">
              <a:rPr lang="en-US" smtClean="0"/>
              <a:pPr/>
              <a:t>8/20/2020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61DC0E-8A80-4038-8BDC-664ABCB903E4}" type="slidenum">
              <a:rPr lang="en-US" smtClean="0"/>
              <a:pPr/>
              <a:t>‹#›</a:t>
            </a:fld>
            <a:endParaRPr lang="en-US"/>
          </a:p>
        </p:txBody>
      </p:sp>
    </p:spTree>
    <p:extLst>
      <p:ext uri="{BB962C8B-B14F-4D97-AF65-F5344CB8AC3E}">
        <p14:creationId xmlns:p14="http://schemas.microsoft.com/office/powerpoint/2010/main" val="2660892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C6FA51-F360-4CF1-B1C2-18093B71163A}" type="datetimeFigureOut">
              <a:rPr lang="en-US" smtClean="0"/>
              <a:pPr/>
              <a:t>8/20/2020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61DC0E-8A80-4038-8BDC-664ABCB903E4}" type="slidenum">
              <a:rPr lang="en-US" smtClean="0"/>
              <a:pPr/>
              <a:t>‹#›</a:t>
            </a:fld>
            <a:endParaRPr lang="en-US"/>
          </a:p>
        </p:txBody>
      </p:sp>
    </p:spTree>
    <p:extLst>
      <p:ext uri="{BB962C8B-B14F-4D97-AF65-F5344CB8AC3E}">
        <p14:creationId xmlns:p14="http://schemas.microsoft.com/office/powerpoint/2010/main" val="1869286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C6FA51-F360-4CF1-B1C2-18093B71163A}" type="datetimeFigureOut">
              <a:rPr lang="en-US" smtClean="0"/>
              <a:pPr/>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1DC0E-8A80-4038-8BDC-664ABCB903E4}" type="slidenum">
              <a:rPr lang="en-US" smtClean="0"/>
              <a:pPr/>
              <a:t>‹#›</a:t>
            </a:fld>
            <a:endParaRPr lang="en-US"/>
          </a:p>
        </p:txBody>
      </p:sp>
    </p:spTree>
    <p:extLst>
      <p:ext uri="{BB962C8B-B14F-4D97-AF65-F5344CB8AC3E}">
        <p14:creationId xmlns:p14="http://schemas.microsoft.com/office/powerpoint/2010/main" val="3062715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C6FA51-F360-4CF1-B1C2-18093B71163A}" type="datetimeFigureOut">
              <a:rPr lang="en-US" smtClean="0"/>
              <a:pPr/>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1DC0E-8A80-4038-8BDC-664ABCB903E4}" type="slidenum">
              <a:rPr lang="en-US" smtClean="0"/>
              <a:pPr/>
              <a:t>‹#›</a:t>
            </a:fld>
            <a:endParaRPr lang="en-US"/>
          </a:p>
        </p:txBody>
      </p:sp>
    </p:spTree>
    <p:extLst>
      <p:ext uri="{BB962C8B-B14F-4D97-AF65-F5344CB8AC3E}">
        <p14:creationId xmlns:p14="http://schemas.microsoft.com/office/powerpoint/2010/main" val="1010736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C6FA51-F360-4CF1-B1C2-18093B71163A}" type="datetimeFigureOut">
              <a:rPr lang="en-US" smtClean="0"/>
              <a:pPr/>
              <a:t>8/20/2020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61DC0E-8A80-4038-8BDC-664ABCB903E4}" type="slidenum">
              <a:rPr lang="en-US" smtClean="0"/>
              <a:pPr/>
              <a:t>‹#›</a:t>
            </a:fld>
            <a:endParaRPr lang="en-US"/>
          </a:p>
        </p:txBody>
      </p:sp>
    </p:spTree>
    <p:extLst>
      <p:ext uri="{BB962C8B-B14F-4D97-AF65-F5344CB8AC3E}">
        <p14:creationId xmlns:p14="http://schemas.microsoft.com/office/powerpoint/2010/main" val="3877641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t>TREND DATA</a:t>
            </a:r>
          </a:p>
        </p:txBody>
      </p:sp>
      <p:sp>
        <p:nvSpPr>
          <p:cNvPr id="3" name="TextBox 2"/>
          <p:cNvSpPr txBox="1"/>
          <p:nvPr/>
        </p:nvSpPr>
        <p:spPr>
          <a:xfrm>
            <a:off x="609600" y="1066800"/>
            <a:ext cx="8001000" cy="4708981"/>
          </a:xfrm>
          <a:prstGeom prst="rect">
            <a:avLst/>
          </a:prstGeom>
          <a:noFill/>
        </p:spPr>
        <p:txBody>
          <a:bodyPr wrap="square" rtlCol="0">
            <a:spAutoFit/>
          </a:bodyPr>
          <a:lstStyle/>
          <a:p>
            <a:pPr marL="285750" indent="-285750">
              <a:buFont typeface="Arial" panose="020B0604020202020204" pitchFamily="34" charset="0"/>
              <a:buChar char="•"/>
            </a:pPr>
            <a:r>
              <a:rPr lang="en-US" sz="2000" dirty="0"/>
              <a:t>In order to enhance the quality of feedback provided on our new forms and ensure inter-rater reliability and calibration, we developed “WALK-THROUGH FORMS”, based on our four NORMS, that Evaluators would use to collect monthly “trend data” within each of their buildings.  </a:t>
            </a:r>
          </a:p>
          <a:p>
            <a:endParaRPr lang="en-US" sz="2000" dirty="0"/>
          </a:p>
          <a:p>
            <a:pPr marL="285750" indent="-285750">
              <a:buFont typeface="Arial" panose="020B0604020202020204" pitchFamily="34" charset="0"/>
              <a:buChar char="•"/>
            </a:pPr>
            <a:r>
              <a:rPr lang="en-US" sz="2000" dirty="0"/>
              <a:t>Evaluators use this form to visit as many rooms as they can (3 – 5 minute walk-throughs) when they have a chunk of time available to do so (several times per month.)  </a:t>
            </a:r>
          </a:p>
          <a:p>
            <a:endParaRPr lang="en-US" sz="2000" dirty="0"/>
          </a:p>
          <a:p>
            <a:pPr marL="285750" indent="-285750">
              <a:buFont typeface="Arial" panose="020B0604020202020204" pitchFamily="34" charset="0"/>
              <a:buChar char="•"/>
            </a:pPr>
            <a:r>
              <a:rPr lang="en-US" sz="2000" dirty="0"/>
              <a:t>This data is turned in to the curriculum office (via a tally sheet) put into a comparative graph, and used as a discussion point once a month at our Leadership Meeting to acknowledge areas of  growth within each building, develop strategies for addressing areas which are still in need of improvement, and discuss how this information will be communicated to staff.</a:t>
            </a:r>
          </a:p>
        </p:txBody>
      </p:sp>
    </p:spTree>
    <p:extLst>
      <p:ext uri="{BB962C8B-B14F-4D97-AF65-F5344CB8AC3E}">
        <p14:creationId xmlns:p14="http://schemas.microsoft.com/office/powerpoint/2010/main" val="2576792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9006634"/>
              </p:ext>
            </p:extLst>
          </p:nvPr>
        </p:nvGraphicFramePr>
        <p:xfrm>
          <a:off x="457200" y="609600"/>
          <a:ext cx="8229600" cy="6125129"/>
        </p:xfrm>
        <a:graphic>
          <a:graphicData uri="http://schemas.openxmlformats.org/drawingml/2006/table">
            <a:tbl>
              <a:tblPr firstRow="1" firstCol="1" bandRow="1"/>
              <a:tblGrid>
                <a:gridCol w="3380737">
                  <a:extLst>
                    <a:ext uri="{9D8B030D-6E8A-4147-A177-3AD203B41FA5}">
                      <a16:colId xmlns:a16="http://schemas.microsoft.com/office/drawing/2014/main" val="20000"/>
                    </a:ext>
                  </a:extLst>
                </a:gridCol>
                <a:gridCol w="1010179">
                  <a:extLst>
                    <a:ext uri="{9D8B030D-6E8A-4147-A177-3AD203B41FA5}">
                      <a16:colId xmlns:a16="http://schemas.microsoft.com/office/drawing/2014/main" val="20001"/>
                    </a:ext>
                  </a:extLst>
                </a:gridCol>
                <a:gridCol w="1212215">
                  <a:extLst>
                    <a:ext uri="{9D8B030D-6E8A-4147-A177-3AD203B41FA5}">
                      <a16:colId xmlns:a16="http://schemas.microsoft.com/office/drawing/2014/main" val="20002"/>
                    </a:ext>
                  </a:extLst>
                </a:gridCol>
                <a:gridCol w="2626469">
                  <a:extLst>
                    <a:ext uri="{9D8B030D-6E8A-4147-A177-3AD203B41FA5}">
                      <a16:colId xmlns:a16="http://schemas.microsoft.com/office/drawing/2014/main" val="20003"/>
                    </a:ext>
                  </a:extLst>
                </a:gridCol>
              </a:tblGrid>
              <a:tr h="146747">
                <a:tc>
                  <a:txBody>
                    <a:bodyPr/>
                    <a:lstStyle/>
                    <a:p>
                      <a:pPr marL="0" marR="0" algn="ctr">
                        <a:lnSpc>
                          <a:spcPct val="115000"/>
                        </a:lnSpc>
                        <a:spcBef>
                          <a:spcPts val="0"/>
                        </a:spcBef>
                        <a:spcAft>
                          <a:spcPts val="0"/>
                        </a:spcAft>
                      </a:pPr>
                      <a:r>
                        <a:rPr lang="en-US" sz="1000" b="1" dirty="0">
                          <a:effectLst/>
                          <a:latin typeface="Calibri"/>
                          <a:ea typeface="Calibri"/>
                          <a:cs typeface="Times New Roman"/>
                        </a:rPr>
                        <a:t>Well-Structured Lessons</a:t>
                      </a:r>
                      <a:endParaRPr lang="en-US" sz="1000" dirty="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000" b="1">
                          <a:effectLst/>
                          <a:latin typeface="Calibri"/>
                          <a:ea typeface="Calibri"/>
                          <a:cs typeface="Times New Roman"/>
                        </a:rPr>
                        <a:t>OBS</a:t>
                      </a:r>
                      <a:endParaRPr lang="en-US" sz="100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000" b="1">
                          <a:effectLst/>
                          <a:latin typeface="Calibri"/>
                          <a:ea typeface="Calibri"/>
                          <a:cs typeface="Times New Roman"/>
                        </a:rPr>
                        <a:t>N/O</a:t>
                      </a:r>
                      <a:endParaRPr lang="en-US" sz="100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000" b="1" dirty="0">
                          <a:effectLst/>
                          <a:latin typeface="Calibri"/>
                          <a:ea typeface="Calibri"/>
                          <a:cs typeface="Times New Roman"/>
                        </a:rPr>
                        <a:t>Comments:</a:t>
                      </a:r>
                      <a:endParaRPr lang="en-US" sz="1000" dirty="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370419">
                <a:tc>
                  <a:txBody>
                    <a:bodyPr/>
                    <a:lstStyle/>
                    <a:p>
                      <a:pPr marL="0" marR="0">
                        <a:lnSpc>
                          <a:spcPct val="115000"/>
                        </a:lnSpc>
                        <a:spcBef>
                          <a:spcPts val="0"/>
                        </a:spcBef>
                        <a:spcAft>
                          <a:spcPts val="0"/>
                        </a:spcAft>
                      </a:pPr>
                      <a:r>
                        <a:rPr lang="en-US" sz="900" dirty="0">
                          <a:effectLst/>
                          <a:latin typeface="Calibri"/>
                          <a:ea typeface="Calibri"/>
                          <a:cs typeface="Times New Roman"/>
                        </a:rPr>
                        <a:t>Challenging and measurable standards-based obj. posted and reflected in classroom activities</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b="1" dirty="0">
                          <a:effectLst/>
                          <a:latin typeface="Calibri"/>
                          <a:ea typeface="Calibri"/>
                          <a:cs typeface="Times New Roman"/>
                        </a:rPr>
                        <a:t> </a:t>
                      </a:r>
                      <a:endParaRPr lang="en-US" sz="600" dirty="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b="1">
                          <a:effectLst/>
                          <a:latin typeface="Calibri"/>
                          <a:ea typeface="Calibri"/>
                          <a:cs typeface="Times New Roman"/>
                        </a:rPr>
                        <a:t> </a:t>
                      </a:r>
                      <a:endParaRPr lang="en-US" sz="60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nSpc>
                          <a:spcPct val="115000"/>
                        </a:lnSpc>
                        <a:spcBef>
                          <a:spcPts val="0"/>
                        </a:spcBef>
                        <a:spcAft>
                          <a:spcPts val="0"/>
                        </a:spcAft>
                      </a:pPr>
                      <a:r>
                        <a:rPr lang="en-US" sz="700" b="1">
                          <a:effectLst/>
                          <a:latin typeface="Calibri"/>
                          <a:ea typeface="Calibri"/>
                          <a:cs typeface="Times New Roman"/>
                        </a:rPr>
                        <a:t> </a:t>
                      </a:r>
                      <a:endParaRPr lang="en-US" sz="60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6946">
                <a:tc>
                  <a:txBody>
                    <a:bodyPr/>
                    <a:lstStyle/>
                    <a:p>
                      <a:pPr marL="0" marR="0">
                        <a:lnSpc>
                          <a:spcPct val="115000"/>
                        </a:lnSpc>
                        <a:spcBef>
                          <a:spcPts val="0"/>
                        </a:spcBef>
                        <a:spcAft>
                          <a:spcPts val="0"/>
                        </a:spcAft>
                      </a:pPr>
                      <a:r>
                        <a:rPr lang="en-US" sz="900" dirty="0">
                          <a:effectLst/>
                          <a:latin typeface="Calibri"/>
                          <a:ea typeface="Calibri"/>
                          <a:cs typeface="Times New Roman"/>
                        </a:rPr>
                        <a:t>Lesson appropriately paced and sequenced to meet learning goals/objectives</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2"/>
                  </a:ext>
                </a:extLst>
              </a:tr>
              <a:tr h="472037">
                <a:tc>
                  <a:txBody>
                    <a:bodyPr/>
                    <a:lstStyle/>
                    <a:p>
                      <a:pPr marL="0" marR="0">
                        <a:lnSpc>
                          <a:spcPct val="115000"/>
                        </a:lnSpc>
                        <a:spcBef>
                          <a:spcPts val="0"/>
                        </a:spcBef>
                        <a:spcAft>
                          <a:spcPts val="0"/>
                        </a:spcAft>
                      </a:pPr>
                      <a:r>
                        <a:rPr lang="en-US" sz="900" dirty="0">
                          <a:effectLst/>
                          <a:latin typeface="Calibri"/>
                          <a:ea typeface="Calibri"/>
                          <a:cs typeface="Times New Roman"/>
                        </a:rPr>
                        <a:t>Various resources used to enhance the learning experience and maximize student engagement (</a:t>
                      </a:r>
                      <a:r>
                        <a:rPr lang="en-US" sz="900" dirty="0" err="1">
                          <a:effectLst/>
                          <a:latin typeface="Calibri"/>
                          <a:ea typeface="Calibri"/>
                          <a:cs typeface="Times New Roman"/>
                        </a:rPr>
                        <a:t>manipulatives</a:t>
                      </a:r>
                      <a:r>
                        <a:rPr lang="en-US" sz="900" dirty="0">
                          <a:effectLst/>
                          <a:latin typeface="Calibri"/>
                          <a:ea typeface="Calibri"/>
                          <a:cs typeface="Times New Roman"/>
                        </a:rPr>
                        <a:t>, graphic orgs, diagrams, videos, integrated technology, etc.)</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3"/>
                  </a:ext>
                </a:extLst>
              </a:tr>
              <a:tr h="246946">
                <a:tc>
                  <a:txBody>
                    <a:bodyPr/>
                    <a:lstStyle/>
                    <a:p>
                      <a:pPr marL="0" marR="0">
                        <a:lnSpc>
                          <a:spcPct val="115000"/>
                        </a:lnSpc>
                        <a:spcBef>
                          <a:spcPts val="0"/>
                        </a:spcBef>
                        <a:spcAft>
                          <a:spcPts val="0"/>
                        </a:spcAft>
                      </a:pPr>
                      <a:r>
                        <a:rPr lang="en-US" sz="900" dirty="0">
                          <a:effectLst/>
                          <a:latin typeface="Calibri"/>
                          <a:ea typeface="Calibri"/>
                          <a:cs typeface="Times New Roman"/>
                        </a:rPr>
                        <a:t>Plans using various grouping strategies (i.e. flexible grouping)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4"/>
                  </a:ext>
                </a:extLst>
              </a:tr>
              <a:tr h="146747">
                <a:tc>
                  <a:txBody>
                    <a:bodyPr/>
                    <a:lstStyle/>
                    <a:p>
                      <a:pPr marL="0" marR="0" algn="ctr">
                        <a:lnSpc>
                          <a:spcPct val="115000"/>
                        </a:lnSpc>
                        <a:spcBef>
                          <a:spcPts val="0"/>
                        </a:spcBef>
                        <a:spcAft>
                          <a:spcPts val="0"/>
                        </a:spcAft>
                      </a:pPr>
                      <a:r>
                        <a:rPr lang="en-US" sz="1000" b="1" dirty="0">
                          <a:effectLst/>
                          <a:latin typeface="Calibri"/>
                          <a:ea typeface="Calibri"/>
                          <a:cs typeface="Times New Roman"/>
                        </a:rPr>
                        <a:t>Adjustments to Practice</a:t>
                      </a:r>
                      <a:endParaRPr lang="en-US" sz="1000" dirty="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000" b="1">
                          <a:effectLst/>
                          <a:latin typeface="Calibri"/>
                          <a:ea typeface="Calibri"/>
                          <a:cs typeface="Times New Roman"/>
                        </a:rPr>
                        <a:t>OBS</a:t>
                      </a:r>
                      <a:endParaRPr lang="en-US" sz="100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000" b="1">
                          <a:effectLst/>
                          <a:latin typeface="Calibri"/>
                          <a:ea typeface="Calibri"/>
                          <a:cs typeface="Times New Roman"/>
                        </a:rPr>
                        <a:t>N/O</a:t>
                      </a:r>
                      <a:endParaRPr lang="en-US" sz="100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000" b="1" dirty="0">
                          <a:effectLst/>
                          <a:latin typeface="Calibri"/>
                          <a:ea typeface="Calibri"/>
                          <a:cs typeface="Times New Roman"/>
                        </a:rPr>
                        <a:t>Comments:</a:t>
                      </a:r>
                      <a:endParaRPr lang="en-US" sz="1000" dirty="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5"/>
                  </a:ext>
                </a:extLst>
              </a:tr>
              <a:tr h="370419">
                <a:tc>
                  <a:txBody>
                    <a:bodyPr/>
                    <a:lstStyle/>
                    <a:p>
                      <a:pPr marL="0" marR="0">
                        <a:lnSpc>
                          <a:spcPct val="115000"/>
                        </a:lnSpc>
                        <a:spcBef>
                          <a:spcPts val="0"/>
                        </a:spcBef>
                        <a:spcAft>
                          <a:spcPts val="0"/>
                        </a:spcAft>
                      </a:pPr>
                      <a:r>
                        <a:rPr lang="en-US" sz="900" dirty="0">
                          <a:effectLst/>
                          <a:latin typeface="Calibri"/>
                          <a:ea typeface="Calibri"/>
                          <a:cs typeface="Times New Roman"/>
                        </a:rPr>
                        <a:t>Teacher previews new content and introduces topic to activate prior knowledge “Success starters”</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700" b="1">
                          <a:effectLst/>
                          <a:latin typeface="Calibri"/>
                          <a:ea typeface="Calibri"/>
                          <a:cs typeface="Times New Roman"/>
                        </a:rPr>
                        <a:t> </a:t>
                      </a:r>
                      <a:endParaRPr lang="en-US" sz="60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700" b="1">
                          <a:effectLst/>
                          <a:latin typeface="Calibri"/>
                          <a:ea typeface="Calibri"/>
                          <a:cs typeface="Times New Roman"/>
                        </a:rPr>
                        <a:t> </a:t>
                      </a:r>
                      <a:endParaRPr lang="en-US" sz="60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lgn="ctr">
                        <a:lnSpc>
                          <a:spcPct val="115000"/>
                        </a:lnSpc>
                        <a:spcBef>
                          <a:spcPts val="0"/>
                        </a:spcBef>
                        <a:spcAft>
                          <a:spcPts val="0"/>
                        </a:spcAft>
                      </a:pPr>
                      <a:r>
                        <a:rPr lang="en-US" sz="700" b="1">
                          <a:effectLst/>
                          <a:latin typeface="Calibri"/>
                          <a:ea typeface="Calibri"/>
                          <a:cs typeface="Times New Roman"/>
                        </a:rPr>
                        <a:t> </a:t>
                      </a:r>
                      <a:endParaRPr lang="en-US" sz="60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70419">
                <a:tc>
                  <a:txBody>
                    <a:bodyPr/>
                    <a:lstStyle/>
                    <a:p>
                      <a:pPr marL="0" marR="0">
                        <a:lnSpc>
                          <a:spcPct val="115000"/>
                        </a:lnSpc>
                        <a:spcBef>
                          <a:spcPts val="0"/>
                        </a:spcBef>
                        <a:spcAft>
                          <a:spcPts val="0"/>
                        </a:spcAft>
                      </a:pPr>
                      <a:r>
                        <a:rPr lang="en-US" sz="900" dirty="0">
                          <a:effectLst/>
                          <a:latin typeface="Calibri"/>
                          <a:ea typeface="Calibri"/>
                          <a:cs typeface="Times New Roman"/>
                        </a:rPr>
                        <a:t>Teachers use a variety of frequent formative assessment strategies to ensure ALL students understand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7"/>
                  </a:ext>
                </a:extLst>
              </a:tr>
              <a:tr h="370419">
                <a:tc>
                  <a:txBody>
                    <a:bodyPr/>
                    <a:lstStyle/>
                    <a:p>
                      <a:pPr marL="0" marR="0">
                        <a:lnSpc>
                          <a:spcPct val="115000"/>
                        </a:lnSpc>
                        <a:spcBef>
                          <a:spcPts val="0"/>
                        </a:spcBef>
                        <a:spcAft>
                          <a:spcPts val="0"/>
                        </a:spcAft>
                      </a:pPr>
                      <a:r>
                        <a:rPr lang="en-US" sz="900" dirty="0">
                          <a:effectLst/>
                          <a:latin typeface="Calibri"/>
                          <a:ea typeface="Calibri"/>
                          <a:cs typeface="Times New Roman"/>
                        </a:rPr>
                        <a:t>Teacher uses formative assessment data to adjust practice and implement interventions, enhancements and/or modifications</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246946">
                <a:tc>
                  <a:txBody>
                    <a:bodyPr/>
                    <a:lstStyle/>
                    <a:p>
                      <a:pPr marL="0" marR="0">
                        <a:lnSpc>
                          <a:spcPct val="115000"/>
                        </a:lnSpc>
                        <a:spcBef>
                          <a:spcPts val="0"/>
                        </a:spcBef>
                        <a:spcAft>
                          <a:spcPts val="0"/>
                        </a:spcAft>
                      </a:pPr>
                      <a:r>
                        <a:rPr lang="en-US" sz="900" dirty="0">
                          <a:effectLst/>
                          <a:latin typeface="Calibri"/>
                          <a:ea typeface="Calibri"/>
                          <a:cs typeface="Times New Roman"/>
                        </a:rPr>
                        <a:t>Student(s) receive timely and appropriate support from teacher/support staff</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dirty="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9"/>
                  </a:ext>
                </a:extLst>
              </a:tr>
              <a:tr h="146747">
                <a:tc>
                  <a:txBody>
                    <a:bodyPr/>
                    <a:lstStyle/>
                    <a:p>
                      <a:pPr marL="0" marR="0" algn="ctr">
                        <a:lnSpc>
                          <a:spcPct val="115000"/>
                        </a:lnSpc>
                        <a:spcBef>
                          <a:spcPts val="0"/>
                        </a:spcBef>
                        <a:spcAft>
                          <a:spcPts val="0"/>
                        </a:spcAft>
                      </a:pPr>
                      <a:r>
                        <a:rPr lang="en-US" sz="1000" b="1" dirty="0">
                          <a:effectLst/>
                          <a:latin typeface="Calibri"/>
                          <a:ea typeface="Calibri"/>
                          <a:cs typeface="Times New Roman"/>
                        </a:rPr>
                        <a:t>Student Engagement</a:t>
                      </a:r>
                      <a:endParaRPr lang="en-US" sz="1000" dirty="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000" b="1">
                          <a:effectLst/>
                          <a:latin typeface="Calibri"/>
                          <a:ea typeface="Calibri"/>
                          <a:cs typeface="Times New Roman"/>
                        </a:rPr>
                        <a:t>OBS</a:t>
                      </a:r>
                      <a:endParaRPr lang="en-US" sz="100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000" b="1">
                          <a:effectLst/>
                          <a:latin typeface="Calibri"/>
                          <a:ea typeface="Calibri"/>
                          <a:cs typeface="Times New Roman"/>
                        </a:rPr>
                        <a:t>N/O</a:t>
                      </a:r>
                      <a:endParaRPr lang="en-US" sz="100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000" b="1" dirty="0">
                          <a:effectLst/>
                          <a:latin typeface="Calibri"/>
                          <a:ea typeface="Calibri"/>
                          <a:cs typeface="Times New Roman"/>
                        </a:rPr>
                        <a:t>Comments:</a:t>
                      </a:r>
                      <a:endParaRPr lang="en-US" sz="1000" dirty="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0"/>
                  </a:ext>
                </a:extLst>
              </a:tr>
              <a:tr h="370419">
                <a:tc>
                  <a:txBody>
                    <a:bodyPr/>
                    <a:lstStyle/>
                    <a:p>
                      <a:pPr marL="0" marR="0">
                        <a:lnSpc>
                          <a:spcPct val="115000"/>
                        </a:lnSpc>
                        <a:spcBef>
                          <a:spcPts val="0"/>
                        </a:spcBef>
                        <a:spcAft>
                          <a:spcPts val="0"/>
                        </a:spcAft>
                      </a:pPr>
                      <a:r>
                        <a:rPr lang="en-US" sz="900">
                          <a:effectLst/>
                          <a:latin typeface="Calibri"/>
                          <a:ea typeface="Calibri"/>
                          <a:cs typeface="Times New Roman"/>
                        </a:rPr>
                        <a:t>Teacher recognizes and responds appropriately to students who are not engaged</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nSpc>
                          <a:spcPct val="115000"/>
                        </a:lnSpc>
                        <a:spcBef>
                          <a:spcPts val="0"/>
                        </a:spcBef>
                        <a:spcAft>
                          <a:spcPts val="0"/>
                        </a:spcAft>
                      </a:pPr>
                      <a:r>
                        <a:rPr lang="en-US" sz="600" dirty="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70419">
                <a:tc>
                  <a:txBody>
                    <a:bodyPr/>
                    <a:lstStyle/>
                    <a:p>
                      <a:pPr marL="0" marR="0">
                        <a:lnSpc>
                          <a:spcPct val="115000"/>
                        </a:lnSpc>
                        <a:spcBef>
                          <a:spcPts val="0"/>
                        </a:spcBef>
                        <a:spcAft>
                          <a:spcPts val="0"/>
                        </a:spcAft>
                      </a:pPr>
                      <a:r>
                        <a:rPr lang="en-US" sz="900">
                          <a:effectLst/>
                          <a:latin typeface="Calibri"/>
                          <a:ea typeface="Calibri"/>
                          <a:cs typeface="Times New Roman"/>
                        </a:rPr>
                        <a:t>Teacher uses a variety of instructional strategies that provide students with authentic and challenging learning tasks</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2"/>
                  </a:ext>
                </a:extLst>
              </a:tr>
              <a:tr h="370419">
                <a:tc>
                  <a:txBody>
                    <a:bodyPr/>
                    <a:lstStyle/>
                    <a:p>
                      <a:pPr marL="0" marR="0">
                        <a:lnSpc>
                          <a:spcPct val="115000"/>
                        </a:lnSpc>
                        <a:spcBef>
                          <a:spcPts val="0"/>
                        </a:spcBef>
                        <a:spcAft>
                          <a:spcPts val="0"/>
                        </a:spcAft>
                      </a:pPr>
                      <a:r>
                        <a:rPr lang="en-US" sz="900">
                          <a:effectLst/>
                          <a:latin typeface="Calibri"/>
                          <a:ea typeface="Calibri"/>
                          <a:cs typeface="Times New Roman"/>
                        </a:rPr>
                        <a:t>Teacher consistently asks higher order questions to assess the learning and enhance learning experience</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3"/>
                  </a:ext>
                </a:extLst>
              </a:tr>
              <a:tr h="246946">
                <a:tc>
                  <a:txBody>
                    <a:bodyPr/>
                    <a:lstStyle/>
                    <a:p>
                      <a:pPr marL="0" marR="0">
                        <a:lnSpc>
                          <a:spcPct val="115000"/>
                        </a:lnSpc>
                        <a:spcBef>
                          <a:spcPts val="0"/>
                        </a:spcBef>
                        <a:spcAft>
                          <a:spcPts val="0"/>
                        </a:spcAft>
                      </a:pPr>
                      <a:r>
                        <a:rPr lang="en-US" sz="900" dirty="0">
                          <a:effectLst/>
                          <a:latin typeface="Calibri"/>
                          <a:ea typeface="Calibri"/>
                          <a:cs typeface="Times New Roman"/>
                        </a:rPr>
                        <a:t>Students engage in active and collaborative educational discourse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4"/>
                  </a:ext>
                </a:extLst>
              </a:tr>
              <a:tr h="146747">
                <a:tc>
                  <a:txBody>
                    <a:bodyPr/>
                    <a:lstStyle/>
                    <a:p>
                      <a:pPr marL="0" marR="0" algn="ctr">
                        <a:lnSpc>
                          <a:spcPct val="115000"/>
                        </a:lnSpc>
                        <a:spcBef>
                          <a:spcPts val="0"/>
                        </a:spcBef>
                        <a:spcAft>
                          <a:spcPts val="0"/>
                        </a:spcAft>
                      </a:pPr>
                      <a:r>
                        <a:rPr lang="en-US" sz="1000" b="1" dirty="0">
                          <a:effectLst/>
                          <a:latin typeface="Calibri"/>
                          <a:ea typeface="Calibri"/>
                          <a:cs typeface="Times New Roman"/>
                        </a:rPr>
                        <a:t>Meeting Diverse Needs</a:t>
                      </a:r>
                      <a:endParaRPr lang="en-US" sz="1000" dirty="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000" b="1">
                          <a:effectLst/>
                          <a:latin typeface="Calibri"/>
                          <a:ea typeface="Calibri"/>
                          <a:cs typeface="Times New Roman"/>
                        </a:rPr>
                        <a:t>OBS</a:t>
                      </a:r>
                      <a:endParaRPr lang="en-US" sz="100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000" b="1">
                          <a:effectLst/>
                          <a:latin typeface="Calibri"/>
                          <a:ea typeface="Calibri"/>
                          <a:cs typeface="Times New Roman"/>
                        </a:rPr>
                        <a:t>N/O</a:t>
                      </a:r>
                      <a:endParaRPr lang="en-US" sz="100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000" b="1" dirty="0">
                          <a:effectLst/>
                          <a:latin typeface="Calibri"/>
                          <a:ea typeface="Calibri"/>
                          <a:cs typeface="Times New Roman"/>
                        </a:rPr>
                        <a:t>Comments:</a:t>
                      </a:r>
                      <a:endParaRPr lang="en-US" sz="1000" dirty="0">
                        <a:effectLst/>
                        <a:latin typeface="Calibri"/>
                        <a:ea typeface="Calibri"/>
                        <a:cs typeface="Times New Roman"/>
                      </a:endParaRP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5"/>
                  </a:ext>
                </a:extLst>
              </a:tr>
              <a:tr h="370419">
                <a:tc>
                  <a:txBody>
                    <a:bodyPr/>
                    <a:lstStyle/>
                    <a:p>
                      <a:pPr marL="0" marR="0">
                        <a:lnSpc>
                          <a:spcPct val="115000"/>
                        </a:lnSpc>
                        <a:spcBef>
                          <a:spcPts val="0"/>
                        </a:spcBef>
                        <a:spcAft>
                          <a:spcPts val="0"/>
                        </a:spcAft>
                      </a:pPr>
                      <a:r>
                        <a:rPr lang="en-US" sz="900">
                          <a:effectLst/>
                          <a:latin typeface="Calibri"/>
                          <a:ea typeface="Calibri"/>
                          <a:cs typeface="Times New Roman"/>
                        </a:rPr>
                        <a:t>Teacher uses appropriate strategies (i.e. scaffolding/tiered instruction) to meet the needs and levels of ALL learners</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370419">
                <a:tc>
                  <a:txBody>
                    <a:bodyPr/>
                    <a:lstStyle/>
                    <a:p>
                      <a:pPr marL="0" marR="0">
                        <a:lnSpc>
                          <a:spcPct val="115000"/>
                        </a:lnSpc>
                        <a:spcBef>
                          <a:spcPts val="0"/>
                        </a:spcBef>
                        <a:spcAft>
                          <a:spcPts val="0"/>
                        </a:spcAft>
                      </a:pPr>
                      <a:r>
                        <a:rPr lang="en-US" sz="900">
                          <a:effectLst/>
                          <a:latin typeface="Calibri"/>
                          <a:ea typeface="Calibri"/>
                          <a:cs typeface="Times New Roman"/>
                        </a:rPr>
                        <a:t>Students are assessed frequently and in multiple ways throughout the lesson to check for understanding</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7"/>
                  </a:ext>
                </a:extLst>
              </a:tr>
              <a:tr h="246946">
                <a:tc>
                  <a:txBody>
                    <a:bodyPr/>
                    <a:lstStyle/>
                    <a:p>
                      <a:pPr marL="0" marR="0">
                        <a:lnSpc>
                          <a:spcPct val="115000"/>
                        </a:lnSpc>
                        <a:spcBef>
                          <a:spcPts val="0"/>
                        </a:spcBef>
                        <a:spcAft>
                          <a:spcPts val="0"/>
                        </a:spcAft>
                      </a:pPr>
                      <a:r>
                        <a:rPr lang="en-US" sz="900">
                          <a:effectLst/>
                          <a:latin typeface="Calibri"/>
                          <a:ea typeface="Calibri"/>
                          <a:cs typeface="Times New Roman"/>
                        </a:rPr>
                        <a:t>Teacher and support staff utilize an effective “co-teaching” model</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8"/>
                  </a:ext>
                </a:extLst>
              </a:tr>
              <a:tr h="246946">
                <a:tc>
                  <a:txBody>
                    <a:bodyPr/>
                    <a:lstStyle/>
                    <a:p>
                      <a:pPr marL="0" marR="0">
                        <a:lnSpc>
                          <a:spcPct val="115000"/>
                        </a:lnSpc>
                        <a:spcBef>
                          <a:spcPts val="0"/>
                        </a:spcBef>
                        <a:spcAft>
                          <a:spcPts val="0"/>
                        </a:spcAft>
                      </a:pPr>
                      <a:r>
                        <a:rPr lang="en-US" sz="900" dirty="0">
                          <a:effectLst/>
                          <a:latin typeface="Calibri"/>
                          <a:ea typeface="Calibri"/>
                          <a:cs typeface="Times New Roman"/>
                        </a:rPr>
                        <a:t>Students interests and real-life applications direct development of lessons</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dirty="0">
                          <a:effectLst/>
                          <a:latin typeface="Calibri"/>
                          <a:ea typeface="Calibri"/>
                          <a:cs typeface="Times New Roman"/>
                        </a:rPr>
                        <a:t> </a:t>
                      </a:r>
                    </a:p>
                  </a:txBody>
                  <a:tcPr marL="34932" marR="34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9"/>
                  </a:ext>
                </a:extLst>
              </a:tr>
            </a:tbl>
          </a:graphicData>
        </a:graphic>
      </p:graphicFrame>
      <p:sp>
        <p:nvSpPr>
          <p:cNvPr id="3" name="Rectangle 1"/>
          <p:cNvSpPr>
            <a:spLocks noChangeArrowheads="1"/>
          </p:cNvSpPr>
          <p:nvPr/>
        </p:nvSpPr>
        <p:spPr bwMode="auto">
          <a:xfrm>
            <a:off x="134679" y="25085"/>
            <a:ext cx="8991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Informal “Classroom Visit” Form - Northbridge Public Schools</a:t>
            </a:r>
            <a:endParaRPr kumimoji="0" lang="en-US" altLang="en-US" sz="9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		    Date: _______________          # of Classrooms visited:   __________</a:t>
            </a:r>
            <a:endParaRPr kumimoji="0" lang="en-US" altLang="en-US" sz="900" b="0" i="0" u="none" strike="noStrike" cap="none" normalizeH="0" baseline="0" dirty="0">
              <a:ln>
                <a:noFill/>
              </a:ln>
              <a:solidFill>
                <a:schemeClr val="tx1"/>
              </a:solidFill>
              <a:effectLst/>
              <a:latin typeface="Arial" pitchFamily="34" charset="0"/>
            </a:endParaRPr>
          </a:p>
        </p:txBody>
      </p:sp>
      <p:sp>
        <p:nvSpPr>
          <p:cNvPr id="4" name="Title 3" hidden="1">
            <a:extLst>
              <a:ext uri="{FF2B5EF4-FFF2-40B4-BE49-F238E27FC236}">
                <a16:creationId xmlns:a16="http://schemas.microsoft.com/office/drawing/2014/main" id="{5CEE2FED-EC04-414E-BA49-9BF7DC58FDEB}"/>
              </a:ext>
            </a:extLst>
          </p:cNvPr>
          <p:cNvSpPr>
            <a:spLocks noGrp="1"/>
          </p:cNvSpPr>
          <p:nvPr>
            <p:ph type="title" idx="4294967295"/>
          </p:nvPr>
        </p:nvSpPr>
        <p:spPr>
          <a:xfrm>
            <a:off x="533400" y="-381000"/>
            <a:ext cx="8229600" cy="1143000"/>
          </a:xfrm>
        </p:spPr>
        <p:txBody>
          <a:bodyPr/>
          <a:lstStyle/>
          <a:p>
            <a:pPr rtl="0" eaLnBrk="1" fontAlgn="base" latinLnBrk="0" hangingPunct="1"/>
            <a:r>
              <a:rPr lang="en-US" sz="1400" b="1" i="0" kern="120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Informal “Classroom Visit” Form - Northbridge Public Schools</a:t>
            </a:r>
            <a:endParaRPr lang="en-US" dirty="0"/>
          </a:p>
        </p:txBody>
      </p:sp>
    </p:spTree>
    <p:extLst>
      <p:ext uri="{BB962C8B-B14F-4D97-AF65-F5344CB8AC3E}">
        <p14:creationId xmlns:p14="http://schemas.microsoft.com/office/powerpoint/2010/main" val="545222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50615754"/>
              </p:ext>
            </p:extLst>
          </p:nvPr>
        </p:nvGraphicFramePr>
        <p:xfrm>
          <a:off x="533400" y="457200"/>
          <a:ext cx="8153401" cy="6190499"/>
        </p:xfrm>
        <a:graphic>
          <a:graphicData uri="http://schemas.openxmlformats.org/drawingml/2006/table">
            <a:tbl>
              <a:tblPr firstRow="1"/>
              <a:tblGrid>
                <a:gridCol w="2653352">
                  <a:extLst>
                    <a:ext uri="{9D8B030D-6E8A-4147-A177-3AD203B41FA5}">
                      <a16:colId xmlns:a16="http://schemas.microsoft.com/office/drawing/2014/main" val="20000"/>
                    </a:ext>
                  </a:extLst>
                </a:gridCol>
                <a:gridCol w="756925">
                  <a:extLst>
                    <a:ext uri="{9D8B030D-6E8A-4147-A177-3AD203B41FA5}">
                      <a16:colId xmlns:a16="http://schemas.microsoft.com/office/drawing/2014/main" val="20001"/>
                    </a:ext>
                  </a:extLst>
                </a:gridCol>
                <a:gridCol w="756925">
                  <a:extLst>
                    <a:ext uri="{9D8B030D-6E8A-4147-A177-3AD203B41FA5}">
                      <a16:colId xmlns:a16="http://schemas.microsoft.com/office/drawing/2014/main" val="20002"/>
                    </a:ext>
                  </a:extLst>
                </a:gridCol>
                <a:gridCol w="756925">
                  <a:extLst>
                    <a:ext uri="{9D8B030D-6E8A-4147-A177-3AD203B41FA5}">
                      <a16:colId xmlns:a16="http://schemas.microsoft.com/office/drawing/2014/main" val="20003"/>
                    </a:ext>
                  </a:extLst>
                </a:gridCol>
                <a:gridCol w="756925">
                  <a:extLst>
                    <a:ext uri="{9D8B030D-6E8A-4147-A177-3AD203B41FA5}">
                      <a16:colId xmlns:a16="http://schemas.microsoft.com/office/drawing/2014/main" val="20004"/>
                    </a:ext>
                  </a:extLst>
                </a:gridCol>
                <a:gridCol w="756925">
                  <a:extLst>
                    <a:ext uri="{9D8B030D-6E8A-4147-A177-3AD203B41FA5}">
                      <a16:colId xmlns:a16="http://schemas.microsoft.com/office/drawing/2014/main" val="20005"/>
                    </a:ext>
                  </a:extLst>
                </a:gridCol>
                <a:gridCol w="789835">
                  <a:extLst>
                    <a:ext uri="{9D8B030D-6E8A-4147-A177-3AD203B41FA5}">
                      <a16:colId xmlns:a16="http://schemas.microsoft.com/office/drawing/2014/main" val="20006"/>
                    </a:ext>
                  </a:extLst>
                </a:gridCol>
                <a:gridCol w="925589">
                  <a:extLst>
                    <a:ext uri="{9D8B030D-6E8A-4147-A177-3AD203B41FA5}">
                      <a16:colId xmlns:a16="http://schemas.microsoft.com/office/drawing/2014/main" val="20007"/>
                    </a:ext>
                  </a:extLst>
                </a:gridCol>
              </a:tblGrid>
              <a:tr h="87291">
                <a:tc>
                  <a:txBody>
                    <a:bodyPr/>
                    <a:lstStyle/>
                    <a:p>
                      <a:pPr algn="l" fontAlgn="b"/>
                      <a:endParaRPr lang="en-US" sz="500" b="0" i="0" u="none" strike="noStrike" dirty="0">
                        <a:effectLst/>
                        <a:latin typeface="Arial"/>
                      </a:endParaRPr>
                    </a:p>
                  </a:txBody>
                  <a:tcPr marL="5229" marR="5229" marT="52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a:endParaRPr>
                    </a:p>
                  </a:txBody>
                  <a:tcPr marL="5229" marR="5229" marT="52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a:endParaRPr>
                    </a:p>
                  </a:txBody>
                  <a:tcPr marL="5229" marR="5229" marT="52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a:endParaRPr>
                    </a:p>
                  </a:txBody>
                  <a:tcPr marL="5229" marR="5229" marT="52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a:endParaRPr>
                    </a:p>
                  </a:txBody>
                  <a:tcPr marL="5229" marR="5229" marT="52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a:endParaRPr>
                    </a:p>
                  </a:txBody>
                  <a:tcPr marL="5229" marR="5229" marT="52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a:endParaRPr>
                    </a:p>
                  </a:txBody>
                  <a:tcPr marL="5229" marR="5229" marT="52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a:endParaRPr>
                    </a:p>
                  </a:txBody>
                  <a:tcPr marL="5229" marR="5229" marT="5229"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0501">
                <a:tc>
                  <a:txBody>
                    <a:bodyPr/>
                    <a:lstStyle/>
                    <a:p>
                      <a:pPr algn="l" fontAlgn="b"/>
                      <a:r>
                        <a:rPr lang="en-US" sz="900" b="0" i="0" u="none" strike="noStrike" dirty="0">
                          <a:effectLst/>
                          <a:latin typeface="Arial"/>
                        </a:rPr>
                        <a:t>Week of ___________________</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Mon.</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Tues.</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Wed.</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Thurs.</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Fri.</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1" i="0" u="none" strike="noStrike">
                          <a:effectLst/>
                          <a:latin typeface="Arial"/>
                        </a:rPr>
                        <a:t># OBS</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1" i="0" u="none" strike="noStrike">
                          <a:effectLst/>
                          <a:latin typeface="Arial"/>
                        </a:rPr>
                        <a:t>Total C/R</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01"/>
                  </a:ext>
                </a:extLst>
              </a:tr>
              <a:tr h="190501">
                <a:tc>
                  <a:txBody>
                    <a:bodyPr/>
                    <a:lstStyle/>
                    <a:p>
                      <a:pPr algn="l" fontAlgn="b"/>
                      <a:r>
                        <a:rPr lang="en-US" sz="900" b="0" i="0" u="none" strike="noStrike" dirty="0">
                          <a:effectLst/>
                          <a:latin typeface="Arial"/>
                        </a:rPr>
                        <a:t>Well-structured lesson plans</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02"/>
                  </a:ext>
                </a:extLst>
              </a:tr>
              <a:tr h="152640">
                <a:tc>
                  <a:txBody>
                    <a:bodyPr/>
                    <a:lstStyle/>
                    <a:p>
                      <a:pPr algn="l" fontAlgn="b"/>
                      <a:r>
                        <a:rPr lang="en-US" sz="900" b="0" i="0" u="none" strike="noStrike" dirty="0">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2640">
                <a:tc>
                  <a:txBody>
                    <a:bodyPr/>
                    <a:lstStyle/>
                    <a:p>
                      <a:pPr algn="l" fontAlgn="b"/>
                      <a:r>
                        <a:rPr lang="en-US" sz="900" b="0" i="0" u="none" strike="noStrike" dirty="0">
                          <a:effectLst/>
                          <a:latin typeface="Arial"/>
                        </a:rPr>
                        <a:t>Adjustments to practice</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04"/>
                  </a:ext>
                </a:extLst>
              </a:tr>
              <a:tr h="152640">
                <a:tc>
                  <a:txBody>
                    <a:bodyPr/>
                    <a:lstStyle/>
                    <a:p>
                      <a:pPr algn="l" fontAlgn="b"/>
                      <a:r>
                        <a:rPr lang="en-US" sz="900" b="0" i="0" u="none" strike="noStrike" dirty="0">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2640">
                <a:tc>
                  <a:txBody>
                    <a:bodyPr/>
                    <a:lstStyle/>
                    <a:p>
                      <a:pPr algn="l" fontAlgn="b"/>
                      <a:r>
                        <a:rPr lang="en-US" sz="900" b="0" i="0" u="none" strike="noStrike" dirty="0">
                          <a:effectLst/>
                          <a:latin typeface="Arial"/>
                        </a:rPr>
                        <a:t>Student engagement</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06"/>
                  </a:ext>
                </a:extLst>
              </a:tr>
              <a:tr h="152640">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52640">
                <a:tc>
                  <a:txBody>
                    <a:bodyPr/>
                    <a:lstStyle/>
                    <a:p>
                      <a:pPr algn="l" fontAlgn="b"/>
                      <a:r>
                        <a:rPr lang="en-US" sz="900" b="0" i="0" u="none" strike="noStrike">
                          <a:effectLst/>
                          <a:latin typeface="Arial"/>
                        </a:rPr>
                        <a:t>Meeting diverse needs</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08"/>
                  </a:ext>
                </a:extLst>
              </a:tr>
              <a:tr h="190501">
                <a:tc>
                  <a:txBody>
                    <a:bodyPr/>
                    <a:lstStyle/>
                    <a:p>
                      <a:pPr algn="l" fontAlgn="b"/>
                      <a:r>
                        <a:rPr lang="en-US" sz="900" b="0" i="0" u="none" strike="noStrike" dirty="0">
                          <a:effectLst/>
                          <a:latin typeface="Arial"/>
                        </a:rPr>
                        <a:t>Week of ___________________</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Mon.</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Tues.</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Wed.</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Thurs.</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Fri.</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1" i="0" u="none" strike="noStrike">
                          <a:effectLst/>
                          <a:latin typeface="Arial"/>
                        </a:rPr>
                        <a:t># OBS</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1" i="0" u="none" strike="noStrike">
                          <a:effectLst/>
                          <a:latin typeface="Arial"/>
                        </a:rPr>
                        <a:t>Total C/R</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09"/>
                  </a:ext>
                </a:extLst>
              </a:tr>
              <a:tr h="152640">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90501">
                <a:tc>
                  <a:txBody>
                    <a:bodyPr/>
                    <a:lstStyle/>
                    <a:p>
                      <a:pPr algn="l" fontAlgn="b"/>
                      <a:r>
                        <a:rPr lang="en-US" sz="900" b="0" i="0" u="none" strike="noStrike" dirty="0">
                          <a:effectLst/>
                          <a:latin typeface="Arial"/>
                        </a:rPr>
                        <a:t>Well-structured lesson plans</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11"/>
                  </a:ext>
                </a:extLst>
              </a:tr>
              <a:tr h="152640">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52640">
                <a:tc>
                  <a:txBody>
                    <a:bodyPr/>
                    <a:lstStyle/>
                    <a:p>
                      <a:pPr algn="l" fontAlgn="b"/>
                      <a:r>
                        <a:rPr lang="en-US" sz="900" b="0" i="0" u="none" strike="noStrike" dirty="0">
                          <a:effectLst/>
                          <a:latin typeface="Arial"/>
                        </a:rPr>
                        <a:t>Adjustments to practice</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13"/>
                  </a:ext>
                </a:extLst>
              </a:tr>
              <a:tr h="152640">
                <a:tc>
                  <a:txBody>
                    <a:bodyPr/>
                    <a:lstStyle/>
                    <a:p>
                      <a:pPr algn="l" fontAlgn="b"/>
                      <a:r>
                        <a:rPr lang="en-US" sz="900" b="0" i="0" u="none" strike="noStrike" dirty="0">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52640">
                <a:tc>
                  <a:txBody>
                    <a:bodyPr/>
                    <a:lstStyle/>
                    <a:p>
                      <a:pPr algn="l" fontAlgn="b"/>
                      <a:r>
                        <a:rPr lang="en-US" sz="900" b="0" i="0" u="none" strike="noStrike">
                          <a:effectLst/>
                          <a:latin typeface="Arial"/>
                        </a:rPr>
                        <a:t>Student engagement</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15"/>
                  </a:ext>
                </a:extLst>
              </a:tr>
              <a:tr h="152640">
                <a:tc>
                  <a:txBody>
                    <a:bodyPr/>
                    <a:lstStyle/>
                    <a:p>
                      <a:pPr algn="l" fontAlgn="b"/>
                      <a:r>
                        <a:rPr lang="en-US" sz="900" b="0" i="0" u="none" strike="noStrike" dirty="0">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52640">
                <a:tc>
                  <a:txBody>
                    <a:bodyPr/>
                    <a:lstStyle/>
                    <a:p>
                      <a:pPr algn="l" fontAlgn="b"/>
                      <a:r>
                        <a:rPr lang="en-US" sz="900" b="0" i="0" u="none" strike="noStrike" dirty="0">
                          <a:effectLst/>
                          <a:latin typeface="Arial"/>
                        </a:rPr>
                        <a:t>Meeting diverse needs</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17"/>
                  </a:ext>
                </a:extLst>
              </a:tr>
              <a:tr h="152640">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5229" marR="5229" marT="5229"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5229" marR="5229" marT="5229"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5229" marR="5229" marT="5229"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5229" marR="5229" marT="5229"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5229" marR="5229" marT="5229"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90501">
                <a:tc>
                  <a:txBody>
                    <a:bodyPr/>
                    <a:lstStyle/>
                    <a:p>
                      <a:pPr algn="l" fontAlgn="b"/>
                      <a:r>
                        <a:rPr lang="en-US" sz="900" b="0" i="0" u="none" strike="noStrike">
                          <a:effectLst/>
                          <a:latin typeface="Arial"/>
                        </a:rPr>
                        <a:t>Week of ___________________</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Mon.</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Tues.</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Wed.</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Thurs.</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Fri.</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1" i="0" u="none" strike="noStrike">
                          <a:effectLst/>
                          <a:latin typeface="Arial"/>
                        </a:rPr>
                        <a:t># OBS</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1" i="0" u="none" strike="noStrike">
                          <a:effectLst/>
                          <a:latin typeface="Arial"/>
                        </a:rPr>
                        <a:t>Total C/R</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19"/>
                  </a:ext>
                </a:extLst>
              </a:tr>
              <a:tr h="152640">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90501">
                <a:tc>
                  <a:txBody>
                    <a:bodyPr/>
                    <a:lstStyle/>
                    <a:p>
                      <a:pPr algn="l" fontAlgn="b"/>
                      <a:r>
                        <a:rPr lang="en-US" sz="900" b="0" i="0" u="none" strike="noStrike" dirty="0">
                          <a:effectLst/>
                          <a:latin typeface="Arial"/>
                        </a:rPr>
                        <a:t>Well-structured lesson plans</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21"/>
                  </a:ext>
                </a:extLst>
              </a:tr>
              <a:tr h="152640">
                <a:tc>
                  <a:txBody>
                    <a:bodyPr/>
                    <a:lstStyle/>
                    <a:p>
                      <a:pPr algn="l" fontAlgn="b"/>
                      <a:r>
                        <a:rPr lang="en-US" sz="900" b="0" i="0" u="none" strike="noStrike" dirty="0">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52640">
                <a:tc>
                  <a:txBody>
                    <a:bodyPr/>
                    <a:lstStyle/>
                    <a:p>
                      <a:pPr algn="l" fontAlgn="b"/>
                      <a:r>
                        <a:rPr lang="en-US" sz="900" b="0" i="0" u="none" strike="noStrike">
                          <a:effectLst/>
                          <a:latin typeface="Arial"/>
                        </a:rPr>
                        <a:t>Adjustments to practice</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23"/>
                  </a:ext>
                </a:extLst>
              </a:tr>
              <a:tr h="152640">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152640">
                <a:tc>
                  <a:txBody>
                    <a:bodyPr/>
                    <a:lstStyle/>
                    <a:p>
                      <a:pPr algn="l" fontAlgn="b"/>
                      <a:r>
                        <a:rPr lang="en-US" sz="900" b="0" i="0" u="none" strike="noStrike" dirty="0">
                          <a:effectLst/>
                          <a:latin typeface="Arial"/>
                        </a:rPr>
                        <a:t>Student engagement</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25"/>
                  </a:ext>
                </a:extLst>
              </a:tr>
              <a:tr h="152640">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6"/>
                  </a:ext>
                </a:extLst>
              </a:tr>
              <a:tr h="152640">
                <a:tc>
                  <a:txBody>
                    <a:bodyPr/>
                    <a:lstStyle/>
                    <a:p>
                      <a:pPr algn="l" fontAlgn="b"/>
                      <a:r>
                        <a:rPr lang="en-US" sz="900" b="0" i="0" u="none" strike="noStrike">
                          <a:effectLst/>
                          <a:latin typeface="Arial"/>
                        </a:rPr>
                        <a:t>Meeting diverse needs</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27"/>
                  </a:ext>
                </a:extLst>
              </a:tr>
              <a:tr h="152640">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5229" marR="5229" marT="5229"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5229" marR="5229" marT="5229"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5229" marR="5229" marT="5229"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5229" marR="5229" marT="5229"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5229" marR="5229" marT="5229"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8"/>
                  </a:ext>
                </a:extLst>
              </a:tr>
              <a:tr h="190501">
                <a:tc>
                  <a:txBody>
                    <a:bodyPr/>
                    <a:lstStyle/>
                    <a:p>
                      <a:pPr algn="l" fontAlgn="b"/>
                      <a:r>
                        <a:rPr lang="en-US" sz="900" b="0" i="0" u="none" strike="noStrike">
                          <a:effectLst/>
                          <a:latin typeface="Arial"/>
                        </a:rPr>
                        <a:t>Week of ___________________</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dirty="0">
                          <a:effectLst/>
                          <a:latin typeface="Arial"/>
                        </a:rPr>
                        <a:t>Mon.</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Tues.</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Wed.</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Thurs.</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0" i="0" u="none" strike="noStrike">
                          <a:effectLst/>
                          <a:latin typeface="Arial"/>
                        </a:rPr>
                        <a:t>Fri.</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1" i="0" u="none" strike="noStrike">
                          <a:effectLst/>
                          <a:latin typeface="Arial"/>
                        </a:rPr>
                        <a:t># OBS</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b"/>
                      <a:r>
                        <a:rPr lang="en-US" sz="900" b="1" i="0" u="none" strike="noStrike" dirty="0">
                          <a:effectLst/>
                          <a:latin typeface="Arial"/>
                        </a:rPr>
                        <a:t>Total C/R</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29"/>
                  </a:ext>
                </a:extLst>
              </a:tr>
              <a:tr h="152640">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90501">
                <a:tc>
                  <a:txBody>
                    <a:bodyPr/>
                    <a:lstStyle/>
                    <a:p>
                      <a:pPr algn="l" fontAlgn="b"/>
                      <a:r>
                        <a:rPr lang="en-US" sz="900" b="0" i="0" u="none" strike="noStrike">
                          <a:effectLst/>
                          <a:latin typeface="Arial"/>
                        </a:rPr>
                        <a:t>Well-structured lesson plans</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dirty="0">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31"/>
                  </a:ext>
                </a:extLst>
              </a:tr>
              <a:tr h="152640">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r h="152640">
                <a:tc>
                  <a:txBody>
                    <a:bodyPr/>
                    <a:lstStyle/>
                    <a:p>
                      <a:pPr algn="l" fontAlgn="b"/>
                      <a:r>
                        <a:rPr lang="en-US" sz="900" b="0" i="0" u="none" strike="noStrike">
                          <a:effectLst/>
                          <a:latin typeface="Arial"/>
                        </a:rPr>
                        <a:t>Adjustments to practice</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33"/>
                  </a:ext>
                </a:extLst>
              </a:tr>
              <a:tr h="152640">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4"/>
                  </a:ext>
                </a:extLst>
              </a:tr>
              <a:tr h="152640">
                <a:tc>
                  <a:txBody>
                    <a:bodyPr/>
                    <a:lstStyle/>
                    <a:p>
                      <a:pPr algn="l" fontAlgn="b"/>
                      <a:r>
                        <a:rPr lang="en-US" sz="900" b="0" i="0" u="none" strike="noStrike">
                          <a:effectLst/>
                          <a:latin typeface="Arial"/>
                        </a:rPr>
                        <a:t>Student engagement</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dirty="0">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35"/>
                  </a:ext>
                </a:extLst>
              </a:tr>
              <a:tr h="152640">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6"/>
                  </a:ext>
                </a:extLst>
              </a:tr>
              <a:tr h="152640">
                <a:tc>
                  <a:txBody>
                    <a:bodyPr/>
                    <a:lstStyle/>
                    <a:p>
                      <a:pPr algn="l" fontAlgn="b"/>
                      <a:r>
                        <a:rPr lang="en-US" sz="900" b="0" i="0" u="none" strike="noStrike">
                          <a:effectLst/>
                          <a:latin typeface="Arial"/>
                        </a:rPr>
                        <a:t>Meeting diverse needs</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effectLst/>
                          <a:latin typeface="Arial"/>
                        </a:rPr>
                        <a:t> </a:t>
                      </a:r>
                    </a:p>
                  </a:txBody>
                  <a:tcPr marL="5229" marR="5229" marT="522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900" b="0" i="0" u="none" strike="noStrike" dirty="0">
                          <a:effectLst/>
                          <a:latin typeface="Arial"/>
                        </a:rPr>
                        <a:t> </a:t>
                      </a:r>
                    </a:p>
                  </a:txBody>
                  <a:tcPr marL="5229" marR="5229" marT="522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37"/>
                  </a:ext>
                </a:extLst>
              </a:tr>
              <a:tr h="152640">
                <a:tc>
                  <a:txBody>
                    <a:bodyPr/>
                    <a:lstStyle/>
                    <a:p>
                      <a:pPr algn="l" fontAlgn="b"/>
                      <a:endParaRPr lang="en-US" sz="900" b="0" i="0" u="none" strike="noStrike" dirty="0">
                        <a:effectLst/>
                        <a:latin typeface="Arial"/>
                      </a:endParaRPr>
                    </a:p>
                  </a:txBody>
                  <a:tcPr marL="5229" marR="5229" marT="522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5229" marR="5229" marT="522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dirty="0">
                        <a:effectLst/>
                        <a:latin typeface="Arial"/>
                      </a:endParaRPr>
                    </a:p>
                  </a:txBody>
                  <a:tcPr marL="5229" marR="5229" marT="522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dirty="0">
                        <a:effectLst/>
                        <a:latin typeface="Arial"/>
                      </a:endParaRPr>
                    </a:p>
                  </a:txBody>
                  <a:tcPr marL="5229" marR="5229" marT="522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dirty="0">
                        <a:effectLst/>
                        <a:latin typeface="Arial"/>
                      </a:endParaRPr>
                    </a:p>
                  </a:txBody>
                  <a:tcPr marL="5229" marR="5229" marT="522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dirty="0">
                        <a:effectLst/>
                        <a:latin typeface="Arial"/>
                      </a:endParaRPr>
                    </a:p>
                  </a:txBody>
                  <a:tcPr marL="5229" marR="5229" marT="522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5229" marR="5229" marT="522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dirty="0">
                        <a:effectLst/>
                        <a:latin typeface="Arial"/>
                      </a:endParaRPr>
                    </a:p>
                  </a:txBody>
                  <a:tcPr marL="5229" marR="5229" marT="5229"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38"/>
                  </a:ext>
                </a:extLst>
              </a:tr>
            </a:tbl>
          </a:graphicData>
        </a:graphic>
      </p:graphicFrame>
      <p:sp>
        <p:nvSpPr>
          <p:cNvPr id="3" name="Title 2" hidden="1">
            <a:extLst>
              <a:ext uri="{FF2B5EF4-FFF2-40B4-BE49-F238E27FC236}">
                <a16:creationId xmlns:a16="http://schemas.microsoft.com/office/drawing/2014/main" id="{6FC7FE00-064B-42BE-AEA3-F6C1209EE3C8}"/>
              </a:ext>
            </a:extLst>
          </p:cNvPr>
          <p:cNvSpPr>
            <a:spLocks noGrp="1"/>
          </p:cNvSpPr>
          <p:nvPr>
            <p:ph type="title" idx="4294967295"/>
          </p:nvPr>
        </p:nvSpPr>
        <p:spPr>
          <a:xfrm>
            <a:off x="457199" y="-304800"/>
            <a:ext cx="8229600" cy="1143000"/>
          </a:xfrm>
        </p:spPr>
        <p:txBody>
          <a:bodyPr/>
          <a:lstStyle/>
          <a:p>
            <a:r>
              <a:rPr lang="en-US" dirty="0"/>
              <a:t>Data Sheet</a:t>
            </a:r>
          </a:p>
        </p:txBody>
      </p:sp>
    </p:spTree>
    <p:extLst>
      <p:ext uri="{BB962C8B-B14F-4D97-AF65-F5344CB8AC3E}">
        <p14:creationId xmlns:p14="http://schemas.microsoft.com/office/powerpoint/2010/main" val="663740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70145066"/>
              </p:ext>
            </p:extLst>
          </p:nvPr>
        </p:nvGraphicFramePr>
        <p:xfrm>
          <a:off x="762000" y="457200"/>
          <a:ext cx="7924802" cy="5943605"/>
        </p:xfrm>
        <a:graphic>
          <a:graphicData uri="http://schemas.openxmlformats.org/drawingml/2006/table">
            <a:tbl>
              <a:tblPr firstRow="1"/>
              <a:tblGrid>
                <a:gridCol w="3184732">
                  <a:extLst>
                    <a:ext uri="{9D8B030D-6E8A-4147-A177-3AD203B41FA5}">
                      <a16:colId xmlns:a16="http://schemas.microsoft.com/office/drawing/2014/main" val="20000"/>
                    </a:ext>
                  </a:extLst>
                </a:gridCol>
                <a:gridCol w="948014">
                  <a:extLst>
                    <a:ext uri="{9D8B030D-6E8A-4147-A177-3AD203B41FA5}">
                      <a16:colId xmlns:a16="http://schemas.microsoft.com/office/drawing/2014/main" val="20001"/>
                    </a:ext>
                  </a:extLst>
                </a:gridCol>
                <a:gridCol w="948014">
                  <a:extLst>
                    <a:ext uri="{9D8B030D-6E8A-4147-A177-3AD203B41FA5}">
                      <a16:colId xmlns:a16="http://schemas.microsoft.com/office/drawing/2014/main" val="20002"/>
                    </a:ext>
                  </a:extLst>
                </a:gridCol>
                <a:gridCol w="948014">
                  <a:extLst>
                    <a:ext uri="{9D8B030D-6E8A-4147-A177-3AD203B41FA5}">
                      <a16:colId xmlns:a16="http://schemas.microsoft.com/office/drawing/2014/main" val="20003"/>
                    </a:ext>
                  </a:extLst>
                </a:gridCol>
                <a:gridCol w="948014">
                  <a:extLst>
                    <a:ext uri="{9D8B030D-6E8A-4147-A177-3AD203B41FA5}">
                      <a16:colId xmlns:a16="http://schemas.microsoft.com/office/drawing/2014/main" val="20004"/>
                    </a:ext>
                  </a:extLst>
                </a:gridCol>
                <a:gridCol w="948014">
                  <a:extLst>
                    <a:ext uri="{9D8B030D-6E8A-4147-A177-3AD203B41FA5}">
                      <a16:colId xmlns:a16="http://schemas.microsoft.com/office/drawing/2014/main" val="20005"/>
                    </a:ext>
                  </a:extLst>
                </a:gridCol>
              </a:tblGrid>
              <a:tr h="236797">
                <a:tc>
                  <a:txBody>
                    <a:bodyPr/>
                    <a:lstStyle/>
                    <a:p>
                      <a:pPr algn="ctr" fontAlgn="b"/>
                      <a:r>
                        <a:rPr lang="en-US" sz="1000" b="1" i="0" u="none" strike="noStrike" dirty="0">
                          <a:solidFill>
                            <a:srgbClr val="000000"/>
                          </a:solidFill>
                          <a:effectLst/>
                          <a:latin typeface="Calibri"/>
                        </a:rPr>
                        <a:t>Table 1. Northbridge Norms</a:t>
                      </a:r>
                      <a:r>
                        <a:rPr lang="en-US" sz="1000" b="1" i="0" u="none" strike="noStrike" baseline="0" dirty="0">
                          <a:solidFill>
                            <a:srgbClr val="000000"/>
                          </a:solidFill>
                          <a:effectLst/>
                          <a:latin typeface="Calibri"/>
                        </a:rPr>
                        <a:t> – </a:t>
                      </a:r>
                      <a:r>
                        <a:rPr lang="en-US" sz="1000" b="1" i="0" u="none" strike="noStrike" baseline="0" dirty="0" err="1">
                          <a:solidFill>
                            <a:srgbClr val="000000"/>
                          </a:solidFill>
                          <a:effectLst/>
                          <a:latin typeface="Calibri"/>
                        </a:rPr>
                        <a:t>Balmer</a:t>
                      </a:r>
                      <a:r>
                        <a:rPr lang="en-US" sz="1000" b="1" i="0" u="none" strike="noStrike" baseline="0" dirty="0">
                          <a:solidFill>
                            <a:srgbClr val="000000"/>
                          </a:solidFill>
                          <a:effectLst/>
                          <a:latin typeface="Calibri"/>
                        </a:rPr>
                        <a:t> Elementary</a:t>
                      </a:r>
                      <a:endParaRPr lang="en-US" sz="10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Oct.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Nov.</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Dec.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Jan.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Feb.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236797">
                <a:tc>
                  <a:txBody>
                    <a:bodyPr/>
                    <a:lstStyle/>
                    <a:p>
                      <a:pPr algn="l" fontAlgn="b"/>
                      <a:r>
                        <a:rPr lang="en-US" sz="1000" b="1" i="0" u="none" strike="noStrike">
                          <a:solidFill>
                            <a:srgbClr val="000000"/>
                          </a:solidFill>
                          <a:effectLst/>
                          <a:latin typeface="Calibri"/>
                        </a:rPr>
                        <a:t>Well - structured lessons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6797">
                <a:tc>
                  <a:txBody>
                    <a:bodyPr/>
                    <a:lstStyle/>
                    <a:p>
                      <a:pPr algn="l" fontAlgn="b"/>
                      <a:r>
                        <a:rPr lang="en-US" sz="1000" b="1" i="0" u="none" strike="noStrike">
                          <a:solidFill>
                            <a:srgbClr val="000000"/>
                          </a:solidFill>
                          <a:effectLst/>
                          <a:latin typeface="Calibri"/>
                        </a:rPr>
                        <a:t>Adjustments to practice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59%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6797">
                <a:tc>
                  <a:txBody>
                    <a:bodyPr/>
                    <a:lstStyle/>
                    <a:p>
                      <a:pPr algn="l" fontAlgn="b"/>
                      <a:r>
                        <a:rPr lang="en-US" sz="1000" b="1" i="0" u="none" strike="noStrike">
                          <a:solidFill>
                            <a:srgbClr val="000000"/>
                          </a:solidFill>
                          <a:effectLst/>
                          <a:latin typeface="Calibri"/>
                        </a:rPr>
                        <a:t>Student engagement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65%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6797">
                <a:tc>
                  <a:txBody>
                    <a:bodyPr/>
                    <a:lstStyle/>
                    <a:p>
                      <a:pPr algn="l" fontAlgn="b"/>
                      <a:r>
                        <a:rPr lang="en-US" sz="1000" b="1" i="0" u="none" strike="noStrike">
                          <a:solidFill>
                            <a:srgbClr val="000000"/>
                          </a:solidFill>
                          <a:effectLst/>
                          <a:latin typeface="Calibri"/>
                        </a:rPr>
                        <a:t>Meeting diverse needs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91%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5"/>
                  </a:ext>
                </a:extLst>
              </a:tr>
              <a:tr h="236797">
                <a:tc>
                  <a:txBody>
                    <a:bodyPr/>
                    <a:lstStyle/>
                    <a:p>
                      <a:pPr algn="l" fontAlgn="b"/>
                      <a:endParaRPr lang="en-US" sz="1000" b="0" i="0" u="none" strike="noStrike">
                        <a:solidFill>
                          <a:srgbClr val="000000"/>
                        </a:solidFill>
                        <a:effectLst/>
                        <a:latin typeface="Calibri"/>
                      </a:endParaRPr>
                    </a:p>
                  </a:txBody>
                  <a:tcPr marL="0" marR="0" marT="0" marB="0">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6"/>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7"/>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8"/>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9"/>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0"/>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1"/>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2"/>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3"/>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4"/>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5"/>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6"/>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7"/>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8"/>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9"/>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20"/>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21"/>
                  </a:ext>
                </a:extLst>
              </a:tr>
              <a:tr h="23679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22"/>
                  </a:ext>
                </a:extLst>
              </a:tr>
              <a:tr h="248637">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248637">
                <a:tc gridSpan="6">
                  <a:txBody>
                    <a:bodyPr/>
                    <a:lstStyle/>
                    <a:p>
                      <a:pPr algn="ctr" fontAlgn="b"/>
                      <a:r>
                        <a:rPr lang="en-US" sz="1000" b="1" i="0" u="none" strike="noStrike" dirty="0">
                          <a:solidFill>
                            <a:srgbClr val="000000"/>
                          </a:solidFill>
                          <a:effectLst/>
                          <a:latin typeface="Calibri"/>
                        </a:rPr>
                        <a:t>BALMER ELEMENTARY SCHOOL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24"/>
                  </a:ext>
                </a:extLst>
              </a:tr>
            </a:tbl>
          </a:graphicData>
        </a:graphic>
      </p:graphicFrame>
      <p:graphicFrame>
        <p:nvGraphicFramePr>
          <p:cNvPr id="3" name="Chart 2" descr="Refer to Table 1."/>
          <p:cNvGraphicFramePr/>
          <p:nvPr>
            <p:extLst>
              <p:ext uri="{D42A27DB-BD31-4B8C-83A1-F6EECF244321}">
                <p14:modId xmlns:p14="http://schemas.microsoft.com/office/powerpoint/2010/main" val="748480608"/>
              </p:ext>
            </p:extLst>
          </p:nvPr>
        </p:nvGraphicFramePr>
        <p:xfrm>
          <a:off x="1143000" y="2057401"/>
          <a:ext cx="6781799" cy="379095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3" hidden="1">
            <a:extLst>
              <a:ext uri="{FF2B5EF4-FFF2-40B4-BE49-F238E27FC236}">
                <a16:creationId xmlns:a16="http://schemas.microsoft.com/office/drawing/2014/main" id="{8B4FA629-6BCB-49BA-919E-98092E079E22}"/>
              </a:ext>
            </a:extLst>
          </p:cNvPr>
          <p:cNvSpPr>
            <a:spLocks noGrp="1"/>
          </p:cNvSpPr>
          <p:nvPr>
            <p:ph type="title" idx="4294967295"/>
          </p:nvPr>
        </p:nvSpPr>
        <p:spPr>
          <a:xfrm>
            <a:off x="419099" y="-304800"/>
            <a:ext cx="8229600" cy="1143000"/>
          </a:xfrm>
        </p:spPr>
        <p:txBody>
          <a:bodyPr/>
          <a:lstStyle/>
          <a:p>
            <a:pPr rtl="0" eaLnBrk="1" fontAlgn="b" latinLnBrk="0" hangingPunct="1"/>
            <a:r>
              <a:rPr lang="en-US" sz="1000" b="1" i="0" kern="1200" dirty="0">
                <a:solidFill>
                  <a:srgbClr val="000000"/>
                </a:solidFill>
                <a:effectLst/>
                <a:latin typeface="Calibri" panose="020F0502020204030204" pitchFamily="34" charset="0"/>
                <a:ea typeface="+mn-ea"/>
                <a:cs typeface="+mn-cs"/>
              </a:rPr>
              <a:t>Table 1. Northbridge Norms</a:t>
            </a:r>
            <a:r>
              <a:rPr lang="en-US" sz="1000" b="1" i="0" kern="1200" baseline="0" dirty="0">
                <a:solidFill>
                  <a:srgbClr val="000000"/>
                </a:solidFill>
                <a:effectLst/>
                <a:latin typeface="Calibri" panose="020F0502020204030204" pitchFamily="34" charset="0"/>
                <a:ea typeface="+mn-ea"/>
                <a:cs typeface="+mn-cs"/>
              </a:rPr>
              <a:t> – Balmer Elementary</a:t>
            </a:r>
            <a:endParaRPr lang="en-US" dirty="0"/>
          </a:p>
        </p:txBody>
      </p:sp>
    </p:spTree>
    <p:extLst>
      <p:ext uri="{BB962C8B-B14F-4D97-AF65-F5344CB8AC3E}">
        <p14:creationId xmlns:p14="http://schemas.microsoft.com/office/powerpoint/2010/main" val="1922216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05328534"/>
              </p:ext>
            </p:extLst>
          </p:nvPr>
        </p:nvGraphicFramePr>
        <p:xfrm>
          <a:off x="533399" y="380996"/>
          <a:ext cx="8153400" cy="5867403"/>
        </p:xfrm>
        <a:graphic>
          <a:graphicData uri="http://schemas.openxmlformats.org/drawingml/2006/table">
            <a:tbl>
              <a:tblPr firstRow="1"/>
              <a:tblGrid>
                <a:gridCol w="3276600">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975360">
                  <a:extLst>
                    <a:ext uri="{9D8B030D-6E8A-4147-A177-3AD203B41FA5}">
                      <a16:colId xmlns:a16="http://schemas.microsoft.com/office/drawing/2014/main" val="20002"/>
                    </a:ext>
                  </a:extLst>
                </a:gridCol>
                <a:gridCol w="975360">
                  <a:extLst>
                    <a:ext uri="{9D8B030D-6E8A-4147-A177-3AD203B41FA5}">
                      <a16:colId xmlns:a16="http://schemas.microsoft.com/office/drawing/2014/main" val="20003"/>
                    </a:ext>
                  </a:extLst>
                </a:gridCol>
                <a:gridCol w="975360">
                  <a:extLst>
                    <a:ext uri="{9D8B030D-6E8A-4147-A177-3AD203B41FA5}">
                      <a16:colId xmlns:a16="http://schemas.microsoft.com/office/drawing/2014/main" val="20004"/>
                    </a:ext>
                  </a:extLst>
                </a:gridCol>
                <a:gridCol w="975360">
                  <a:extLst>
                    <a:ext uri="{9D8B030D-6E8A-4147-A177-3AD203B41FA5}">
                      <a16:colId xmlns:a16="http://schemas.microsoft.com/office/drawing/2014/main" val="20005"/>
                    </a:ext>
                  </a:extLst>
                </a:gridCol>
              </a:tblGrid>
              <a:tr h="233761">
                <a:tc>
                  <a:txBody>
                    <a:bodyPr/>
                    <a:lstStyle/>
                    <a:p>
                      <a:pPr algn="ctr" fontAlgn="b"/>
                      <a:r>
                        <a:rPr lang="en-US" sz="1000" b="1" i="0" u="none" strike="noStrike" dirty="0">
                          <a:solidFill>
                            <a:srgbClr val="000000"/>
                          </a:solidFill>
                          <a:effectLst/>
                          <a:latin typeface="Calibri"/>
                        </a:rPr>
                        <a:t>Table 2. Northbridge Norms – Northbridge</a:t>
                      </a:r>
                      <a:r>
                        <a:rPr lang="en-US" sz="1000" b="1" i="0" u="none" strike="noStrike" baseline="0" dirty="0">
                          <a:solidFill>
                            <a:srgbClr val="000000"/>
                          </a:solidFill>
                          <a:effectLst/>
                          <a:latin typeface="Calibri"/>
                        </a:rPr>
                        <a:t> Elementary</a:t>
                      </a:r>
                      <a:endParaRPr lang="en-US" sz="10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Oct.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Nov.</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Dec.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Jan.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Feb.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233761">
                <a:tc>
                  <a:txBody>
                    <a:bodyPr/>
                    <a:lstStyle/>
                    <a:p>
                      <a:pPr algn="l" fontAlgn="b"/>
                      <a:r>
                        <a:rPr lang="en-US" sz="1000" b="1" i="0" u="none" strike="noStrike">
                          <a:solidFill>
                            <a:srgbClr val="000000"/>
                          </a:solidFill>
                          <a:effectLst/>
                          <a:latin typeface="Calibri"/>
                        </a:rPr>
                        <a:t>Well - structured lessons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65%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a:rPr>
                        <a:t>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3761">
                <a:tc>
                  <a:txBody>
                    <a:bodyPr/>
                    <a:lstStyle/>
                    <a:p>
                      <a:pPr algn="l" fontAlgn="b"/>
                      <a:r>
                        <a:rPr lang="en-US" sz="1000" b="1" i="0" u="none" strike="noStrike">
                          <a:solidFill>
                            <a:srgbClr val="000000"/>
                          </a:solidFill>
                          <a:effectLst/>
                          <a:latin typeface="Calibri"/>
                        </a:rPr>
                        <a:t>Adjustments to practice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3761">
                <a:tc>
                  <a:txBody>
                    <a:bodyPr/>
                    <a:lstStyle/>
                    <a:p>
                      <a:pPr algn="l" fontAlgn="b"/>
                      <a:r>
                        <a:rPr lang="en-US" sz="1000" b="1" i="0" u="none" strike="noStrike">
                          <a:solidFill>
                            <a:srgbClr val="000000"/>
                          </a:solidFill>
                          <a:effectLst/>
                          <a:latin typeface="Calibri"/>
                        </a:rPr>
                        <a:t>Student engagement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3761">
                <a:tc>
                  <a:txBody>
                    <a:bodyPr/>
                    <a:lstStyle/>
                    <a:p>
                      <a:pPr algn="l" fontAlgn="b"/>
                      <a:r>
                        <a:rPr lang="en-US" sz="1000" b="1" i="0" u="none" strike="noStrike">
                          <a:solidFill>
                            <a:srgbClr val="000000"/>
                          </a:solidFill>
                          <a:effectLst/>
                          <a:latin typeface="Calibri"/>
                        </a:rPr>
                        <a:t>Meeting diverse needs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81%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91%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5"/>
                  </a:ext>
                </a:extLst>
              </a:tr>
              <a:tr h="233761">
                <a:tc>
                  <a:txBody>
                    <a:bodyPr/>
                    <a:lstStyle/>
                    <a:p>
                      <a:pPr algn="l" fontAlgn="b"/>
                      <a:endParaRPr lang="en-US" sz="1000" b="0" i="0" u="none" strike="noStrike">
                        <a:solidFill>
                          <a:srgbClr val="000000"/>
                        </a:solidFill>
                        <a:effectLst/>
                        <a:latin typeface="Calibri"/>
                      </a:endParaRPr>
                    </a:p>
                  </a:txBody>
                  <a:tcPr marL="0" marR="0" marT="0" marB="0">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6"/>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7"/>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8"/>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9"/>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0"/>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1"/>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2"/>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3"/>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4"/>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5"/>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6"/>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7"/>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8"/>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9"/>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20"/>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21"/>
                  </a:ext>
                </a:extLst>
              </a:tr>
              <a:tr h="233761">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22"/>
                  </a:ext>
                </a:extLst>
              </a:tr>
              <a:tr h="245450">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245450">
                <a:tc gridSpan="6">
                  <a:txBody>
                    <a:bodyPr/>
                    <a:lstStyle/>
                    <a:p>
                      <a:pPr algn="ctr" fontAlgn="b"/>
                      <a:r>
                        <a:rPr lang="en-US" sz="1000" b="1" i="0" u="none" strike="noStrike" dirty="0">
                          <a:solidFill>
                            <a:srgbClr val="000000"/>
                          </a:solidFill>
                          <a:effectLst/>
                          <a:latin typeface="Calibri"/>
                        </a:rPr>
                        <a:t>NORTHBRIDGE ELEMENTARY SCHOOL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24"/>
                  </a:ext>
                </a:extLst>
              </a:tr>
            </a:tbl>
          </a:graphicData>
        </a:graphic>
      </p:graphicFrame>
      <p:graphicFrame>
        <p:nvGraphicFramePr>
          <p:cNvPr id="3" name="Chart 2" descr="Refer to Table 2."/>
          <p:cNvGraphicFramePr/>
          <p:nvPr>
            <p:extLst>
              <p:ext uri="{D42A27DB-BD31-4B8C-83A1-F6EECF244321}">
                <p14:modId xmlns:p14="http://schemas.microsoft.com/office/powerpoint/2010/main" val="2849990224"/>
              </p:ext>
            </p:extLst>
          </p:nvPr>
        </p:nvGraphicFramePr>
        <p:xfrm>
          <a:off x="914400" y="1828800"/>
          <a:ext cx="7543800" cy="4048125"/>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3" hidden="1">
            <a:extLst>
              <a:ext uri="{FF2B5EF4-FFF2-40B4-BE49-F238E27FC236}">
                <a16:creationId xmlns:a16="http://schemas.microsoft.com/office/drawing/2014/main" id="{E5166673-078F-4EE6-B078-4AC9E9EBECE7}"/>
              </a:ext>
            </a:extLst>
          </p:cNvPr>
          <p:cNvSpPr>
            <a:spLocks noGrp="1"/>
          </p:cNvSpPr>
          <p:nvPr>
            <p:ph type="title" idx="4294967295"/>
          </p:nvPr>
        </p:nvSpPr>
        <p:spPr>
          <a:xfrm>
            <a:off x="457200" y="-381000"/>
            <a:ext cx="8229600" cy="1143000"/>
          </a:xfrm>
        </p:spPr>
        <p:txBody>
          <a:bodyPr/>
          <a:lstStyle/>
          <a:p>
            <a:pPr rtl="0" eaLnBrk="1" fontAlgn="b" latinLnBrk="0" hangingPunct="1"/>
            <a:r>
              <a:rPr lang="en-US" sz="1000" b="1" i="0" kern="1200" dirty="0">
                <a:solidFill>
                  <a:srgbClr val="000000"/>
                </a:solidFill>
                <a:effectLst/>
                <a:latin typeface="Calibri" panose="020F0502020204030204" pitchFamily="34" charset="0"/>
                <a:ea typeface="+mn-ea"/>
                <a:cs typeface="+mn-cs"/>
              </a:rPr>
              <a:t>Table 2. Northbridge Norms – Northbridge</a:t>
            </a:r>
            <a:r>
              <a:rPr lang="en-US" sz="1000" b="1" i="0" kern="1200" baseline="0" dirty="0">
                <a:solidFill>
                  <a:srgbClr val="000000"/>
                </a:solidFill>
                <a:effectLst/>
                <a:latin typeface="Calibri" panose="020F0502020204030204" pitchFamily="34" charset="0"/>
                <a:ea typeface="+mn-ea"/>
                <a:cs typeface="+mn-cs"/>
              </a:rPr>
              <a:t> Elementary</a:t>
            </a:r>
            <a:endParaRPr lang="en-US" dirty="0"/>
          </a:p>
        </p:txBody>
      </p:sp>
    </p:spTree>
    <p:extLst>
      <p:ext uri="{BB962C8B-B14F-4D97-AF65-F5344CB8AC3E}">
        <p14:creationId xmlns:p14="http://schemas.microsoft.com/office/powerpoint/2010/main" val="426676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76285674"/>
              </p:ext>
            </p:extLst>
          </p:nvPr>
        </p:nvGraphicFramePr>
        <p:xfrm>
          <a:off x="533400" y="381000"/>
          <a:ext cx="8077199" cy="6172204"/>
        </p:xfrm>
        <a:graphic>
          <a:graphicData uri="http://schemas.openxmlformats.org/drawingml/2006/table">
            <a:tbl>
              <a:tblPr firstRow="1"/>
              <a:tblGrid>
                <a:gridCol w="3245979">
                  <a:extLst>
                    <a:ext uri="{9D8B030D-6E8A-4147-A177-3AD203B41FA5}">
                      <a16:colId xmlns:a16="http://schemas.microsoft.com/office/drawing/2014/main" val="20000"/>
                    </a:ext>
                  </a:extLst>
                </a:gridCol>
                <a:gridCol w="966244">
                  <a:extLst>
                    <a:ext uri="{9D8B030D-6E8A-4147-A177-3AD203B41FA5}">
                      <a16:colId xmlns:a16="http://schemas.microsoft.com/office/drawing/2014/main" val="20001"/>
                    </a:ext>
                  </a:extLst>
                </a:gridCol>
                <a:gridCol w="966244">
                  <a:extLst>
                    <a:ext uri="{9D8B030D-6E8A-4147-A177-3AD203B41FA5}">
                      <a16:colId xmlns:a16="http://schemas.microsoft.com/office/drawing/2014/main" val="20002"/>
                    </a:ext>
                  </a:extLst>
                </a:gridCol>
                <a:gridCol w="966244">
                  <a:extLst>
                    <a:ext uri="{9D8B030D-6E8A-4147-A177-3AD203B41FA5}">
                      <a16:colId xmlns:a16="http://schemas.microsoft.com/office/drawing/2014/main" val="20003"/>
                    </a:ext>
                  </a:extLst>
                </a:gridCol>
                <a:gridCol w="966244">
                  <a:extLst>
                    <a:ext uri="{9D8B030D-6E8A-4147-A177-3AD203B41FA5}">
                      <a16:colId xmlns:a16="http://schemas.microsoft.com/office/drawing/2014/main" val="20004"/>
                    </a:ext>
                  </a:extLst>
                </a:gridCol>
                <a:gridCol w="966244">
                  <a:extLst>
                    <a:ext uri="{9D8B030D-6E8A-4147-A177-3AD203B41FA5}">
                      <a16:colId xmlns:a16="http://schemas.microsoft.com/office/drawing/2014/main" val="20005"/>
                    </a:ext>
                  </a:extLst>
                </a:gridCol>
              </a:tblGrid>
              <a:tr h="236483">
                <a:tc>
                  <a:txBody>
                    <a:bodyPr/>
                    <a:lstStyle/>
                    <a:p>
                      <a:pPr algn="ctr" fontAlgn="b"/>
                      <a:r>
                        <a:rPr lang="en-US" sz="1000" b="1" i="0" u="none" strike="noStrike" dirty="0">
                          <a:solidFill>
                            <a:srgbClr val="000000"/>
                          </a:solidFill>
                          <a:effectLst/>
                          <a:latin typeface="Calibri"/>
                        </a:rPr>
                        <a:t>Table 3. Northbridge Norms –</a:t>
                      </a:r>
                      <a:r>
                        <a:rPr lang="en-US" sz="1000" b="1" i="0" u="none" strike="noStrike" baseline="0" dirty="0">
                          <a:solidFill>
                            <a:srgbClr val="000000"/>
                          </a:solidFill>
                          <a:effectLst/>
                          <a:latin typeface="Calibri"/>
                        </a:rPr>
                        <a:t> Northbridge High</a:t>
                      </a:r>
                      <a:endParaRPr lang="en-US" sz="10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Oct.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Nov.</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Dec.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Jan.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a:rPr>
                        <a:t>Feb.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236483">
                <a:tc>
                  <a:txBody>
                    <a:bodyPr/>
                    <a:lstStyle/>
                    <a:p>
                      <a:pPr algn="l" fontAlgn="b"/>
                      <a:r>
                        <a:rPr lang="en-US" sz="1000" b="1" i="0" u="none" strike="noStrike">
                          <a:solidFill>
                            <a:srgbClr val="000000"/>
                          </a:solidFill>
                          <a:effectLst/>
                          <a:latin typeface="Calibri"/>
                        </a:rPr>
                        <a:t>Well - structured lessons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65%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89%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86%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6483">
                <a:tc>
                  <a:txBody>
                    <a:bodyPr/>
                    <a:lstStyle/>
                    <a:p>
                      <a:pPr algn="l" fontAlgn="b"/>
                      <a:r>
                        <a:rPr lang="en-US" sz="1000" b="1" i="0" u="none" strike="noStrike">
                          <a:solidFill>
                            <a:srgbClr val="000000"/>
                          </a:solidFill>
                          <a:effectLst/>
                          <a:latin typeface="Calibri"/>
                        </a:rPr>
                        <a:t>Adjustments to practice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65%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6483">
                <a:tc>
                  <a:txBody>
                    <a:bodyPr/>
                    <a:lstStyle/>
                    <a:p>
                      <a:pPr algn="l" fontAlgn="b"/>
                      <a:r>
                        <a:rPr lang="en-US" sz="1000" b="1" i="0" u="none" strike="noStrike">
                          <a:solidFill>
                            <a:srgbClr val="000000"/>
                          </a:solidFill>
                          <a:effectLst/>
                          <a:latin typeface="Calibri"/>
                        </a:rPr>
                        <a:t>Student engagement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71%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6483">
                <a:tc>
                  <a:txBody>
                    <a:bodyPr/>
                    <a:lstStyle/>
                    <a:p>
                      <a:pPr algn="l" fontAlgn="b"/>
                      <a:r>
                        <a:rPr lang="en-US" sz="1000" b="1" i="0" u="none" strike="noStrike">
                          <a:solidFill>
                            <a:srgbClr val="000000"/>
                          </a:solidFill>
                          <a:effectLst/>
                          <a:latin typeface="Calibri"/>
                        </a:rPr>
                        <a:t>Meeting diverse needs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a:rPr>
                        <a:t>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5"/>
                  </a:ext>
                </a:extLst>
              </a:tr>
              <a:tr h="236483">
                <a:tc>
                  <a:txBody>
                    <a:bodyPr/>
                    <a:lstStyle/>
                    <a:p>
                      <a:pPr algn="l" fontAlgn="b"/>
                      <a:endParaRPr lang="en-US" sz="1000" b="0" i="0" u="none" strike="noStrike">
                        <a:solidFill>
                          <a:srgbClr val="000000"/>
                        </a:solidFill>
                        <a:effectLst/>
                        <a:latin typeface="Calibri"/>
                      </a:endParaRPr>
                    </a:p>
                  </a:txBody>
                  <a:tcPr marL="0" marR="0" marT="0" marB="0">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6"/>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7"/>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8"/>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9"/>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0"/>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1"/>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2"/>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3"/>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4"/>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5"/>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6"/>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7"/>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8"/>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9"/>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20"/>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21"/>
                  </a:ext>
                </a:extLst>
              </a:tr>
              <a:tr h="236483">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22"/>
                  </a:ext>
                </a:extLst>
              </a:tr>
              <a:tr h="248306">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248306">
                <a:tc gridSpan="6">
                  <a:txBody>
                    <a:bodyPr/>
                    <a:lstStyle/>
                    <a:p>
                      <a:pPr algn="ctr" fontAlgn="b"/>
                      <a:r>
                        <a:rPr lang="en-US" sz="1000" b="1" i="0" u="none" strike="noStrike" dirty="0">
                          <a:solidFill>
                            <a:srgbClr val="000000"/>
                          </a:solidFill>
                          <a:effectLst/>
                          <a:latin typeface="Calibri"/>
                        </a:rPr>
                        <a:t>NORTHBRIDGE HIGH SCHOOL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24"/>
                  </a:ext>
                </a:extLst>
              </a:tr>
              <a:tr h="236483">
                <a:tc>
                  <a:txBody>
                    <a:bodyPr/>
                    <a:lstStyle/>
                    <a:p>
                      <a:pPr algn="l" fontAlgn="b"/>
                      <a:r>
                        <a:rPr lang="en-US" sz="1000" b="0" i="0" u="none" strike="noStrike">
                          <a:solidFill>
                            <a:srgbClr val="000000"/>
                          </a:solidFill>
                          <a:effectLst/>
                          <a:latin typeface="Calibri"/>
                        </a:rPr>
                        <a:t>FOCUS AREA:</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gridSpan="3">
                  <a:txBody>
                    <a:bodyPr/>
                    <a:lstStyle/>
                    <a:p>
                      <a:pPr algn="l" fontAlgn="b"/>
                      <a:r>
                        <a:rPr lang="en-US" sz="1000" b="0" i="0" u="none" strike="noStrike">
                          <a:solidFill>
                            <a:srgbClr val="000000"/>
                          </a:solidFill>
                          <a:effectLst/>
                          <a:latin typeface="Calibri"/>
                        </a:rPr>
                        <a:t>Meeting Diverse Needs</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dirty="0">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25"/>
                  </a:ext>
                </a:extLst>
              </a:tr>
            </a:tbl>
          </a:graphicData>
        </a:graphic>
      </p:graphicFrame>
      <p:graphicFrame>
        <p:nvGraphicFramePr>
          <p:cNvPr id="5" name="Chart 4" descr="Refer to Table 3."/>
          <p:cNvGraphicFramePr/>
          <p:nvPr>
            <p:extLst>
              <p:ext uri="{D42A27DB-BD31-4B8C-83A1-F6EECF244321}">
                <p14:modId xmlns:p14="http://schemas.microsoft.com/office/powerpoint/2010/main" val="3752896899"/>
              </p:ext>
            </p:extLst>
          </p:nvPr>
        </p:nvGraphicFramePr>
        <p:xfrm>
          <a:off x="609600" y="1905001"/>
          <a:ext cx="8000999" cy="38862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hidden="1">
            <a:extLst>
              <a:ext uri="{FF2B5EF4-FFF2-40B4-BE49-F238E27FC236}">
                <a16:creationId xmlns:a16="http://schemas.microsoft.com/office/drawing/2014/main" id="{05A50953-5303-4DE6-94F6-45505CD7F2E8}"/>
              </a:ext>
            </a:extLst>
          </p:cNvPr>
          <p:cNvSpPr>
            <a:spLocks noGrp="1"/>
          </p:cNvSpPr>
          <p:nvPr>
            <p:ph type="title" idx="4294967295"/>
          </p:nvPr>
        </p:nvSpPr>
        <p:spPr>
          <a:xfrm>
            <a:off x="457199" y="1"/>
            <a:ext cx="8229600" cy="1143000"/>
          </a:xfrm>
        </p:spPr>
        <p:txBody>
          <a:bodyPr/>
          <a:lstStyle/>
          <a:p>
            <a:pPr rtl="0" eaLnBrk="1" fontAlgn="b" latinLnBrk="0" hangingPunct="1"/>
            <a:r>
              <a:rPr lang="en-US" sz="1000" b="1" i="0" kern="1200" dirty="0">
                <a:solidFill>
                  <a:srgbClr val="000000"/>
                </a:solidFill>
                <a:effectLst/>
                <a:latin typeface="Calibri" panose="020F0502020204030204" pitchFamily="34" charset="0"/>
                <a:ea typeface="+mn-ea"/>
                <a:cs typeface="+mn-cs"/>
              </a:rPr>
              <a:t>Table 3. Northbridge Norms –</a:t>
            </a:r>
            <a:r>
              <a:rPr lang="en-US" sz="1000" b="1" i="0" kern="1200" baseline="0" dirty="0">
                <a:solidFill>
                  <a:srgbClr val="000000"/>
                </a:solidFill>
                <a:effectLst/>
                <a:latin typeface="Calibri" panose="020F0502020204030204" pitchFamily="34" charset="0"/>
                <a:ea typeface="+mn-ea"/>
                <a:cs typeface="+mn-cs"/>
              </a:rPr>
              <a:t> Northbridge High</a:t>
            </a:r>
            <a:endParaRPr lang="en-US" dirty="0">
              <a:effectLst/>
            </a:endParaRPr>
          </a:p>
          <a:p>
            <a:endParaRPr lang="en-US" dirty="0"/>
          </a:p>
        </p:txBody>
      </p:sp>
    </p:spTree>
    <p:extLst>
      <p:ext uri="{BB962C8B-B14F-4D97-AF65-F5344CB8AC3E}">
        <p14:creationId xmlns:p14="http://schemas.microsoft.com/office/powerpoint/2010/main" val="2685305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DropOffZoneRoutingForm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DESE-231-15596</_dlc_DocId>
    <_dlc_DocIdUrl xmlns="733efe1c-5bbe-4968-87dc-d400e65c879f">
      <Url>https://sharepoint.doemass.org/ese/webteam/cps/_layouts/DocIdRedir.aspx?ID=DESE-231-15596</Url>
      <Description>DESE-231-15596</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fe35eebca4745372fa53d5050364ca0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69b118e19905d1ad78f6c228cdaca31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E4572F-F82F-47F2-921D-C18DF9342237}">
  <ds:schemaRefs>
    <ds:schemaRef ds:uri="http://schemas.microsoft.com/sharepoint/v3/contenttype/forms"/>
  </ds:schemaRefs>
</ds:datastoreItem>
</file>

<file path=customXml/itemProps2.xml><?xml version="1.0" encoding="utf-8"?>
<ds:datastoreItem xmlns:ds="http://schemas.openxmlformats.org/officeDocument/2006/customXml" ds:itemID="{034AB842-C8F9-4E53-B775-AF73174CC38D}">
  <ds:schemaRefs>
    <ds:schemaRef ds:uri="http://schemas.microsoft.com/sharepoint/events"/>
  </ds:schemaRefs>
</ds:datastoreItem>
</file>

<file path=customXml/itemProps3.xml><?xml version="1.0" encoding="utf-8"?>
<ds:datastoreItem xmlns:ds="http://schemas.openxmlformats.org/officeDocument/2006/customXml" ds:itemID="{0111B679-C97E-4B85-8C73-57F5AC1AC79A}">
  <ds:schemaRefs>
    <ds:schemaRef ds:uri="http://purl.org/dc/terms/"/>
    <ds:schemaRef ds:uri="http://schemas.microsoft.com/office/2006/documentManagement/types"/>
    <ds:schemaRef ds:uri="http://purl.org/dc/dcmitype/"/>
    <ds:schemaRef ds:uri="http://purl.org/dc/elements/1.1/"/>
    <ds:schemaRef ds:uri="http://schemas.microsoft.com/office/2006/metadata/properties"/>
    <ds:schemaRef ds:uri="0a4e05da-b9bc-4326-ad73-01ef31b95567"/>
    <ds:schemaRef ds:uri="http://schemas.microsoft.com/office/infopath/2007/PartnerControls"/>
    <ds:schemaRef ds:uri="http://schemas.openxmlformats.org/package/2006/metadata/core-properties"/>
    <ds:schemaRef ds:uri="733efe1c-5bbe-4968-87dc-d400e65c879f"/>
    <ds:schemaRef ds:uri="http://www.w3.org/XML/1998/namespace"/>
  </ds:schemaRefs>
</ds:datastoreItem>
</file>

<file path=customXml/itemProps4.xml><?xml version="1.0" encoding="utf-8"?>
<ds:datastoreItem xmlns:ds="http://schemas.openxmlformats.org/officeDocument/2006/customXml" ds:itemID="{2C2E01A4-CB8F-4377-A606-B81E91E508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197</TotalTime>
  <Words>1093</Words>
  <Application>Microsoft Office PowerPoint</Application>
  <PresentationFormat>On-screen Show (4:3)</PresentationFormat>
  <Paragraphs>462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TREND DATA</vt:lpstr>
      <vt:lpstr>Informal “Classroom Visit” Form - Northbridge Public Schools</vt:lpstr>
      <vt:lpstr>Data Sheet</vt:lpstr>
      <vt:lpstr>Table 1. Northbridge Norms – Balmer Elementary</vt:lpstr>
      <vt:lpstr>Table 2. Northbridge Norms – Northbridge Elementary</vt:lpstr>
      <vt:lpstr>Table 3. Northbridge Norms – Northbridge High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Learning Network Northbridge Walk-Through Trend Data</dc:title>
  <dc:creator>DESE</dc:creator>
  <cp:lastModifiedBy>Zou, Dong (EOE)</cp:lastModifiedBy>
  <cp:revision>25</cp:revision>
  <cp:lastPrinted>2015-04-21T15:17:17Z</cp:lastPrinted>
  <dcterms:created xsi:type="dcterms:W3CDTF">2015-04-21T12:12:21Z</dcterms:created>
  <dcterms:modified xsi:type="dcterms:W3CDTF">2020-08-20T14:51:37Z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Jun 5 2015</vt:lpwstr>
  </property>
</Properties>
</file>