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23"/>
  </p:notesMasterIdLst>
  <p:sldIdLst>
    <p:sldId id="256" r:id="rId5"/>
    <p:sldId id="260" r:id="rId6"/>
    <p:sldId id="275" r:id="rId7"/>
    <p:sldId id="276" r:id="rId8"/>
    <p:sldId id="257" r:id="rId9"/>
    <p:sldId id="271" r:id="rId10"/>
    <p:sldId id="270" r:id="rId11"/>
    <p:sldId id="287" r:id="rId12"/>
    <p:sldId id="290" r:id="rId13"/>
    <p:sldId id="295" r:id="rId14"/>
    <p:sldId id="262" r:id="rId15"/>
    <p:sldId id="279" r:id="rId16"/>
    <p:sldId id="296" r:id="rId17"/>
    <p:sldId id="280" r:id="rId18"/>
    <p:sldId id="293" r:id="rId19"/>
    <p:sldId id="282" r:id="rId20"/>
    <p:sldId id="294" r:id="rId21"/>
    <p:sldId id="269" r:id="rId22"/>
  </p:sldIdLst>
  <p:sldSz cx="18288000" cy="10287000"/>
  <p:notesSz cx="6858000" cy="9144000"/>
  <p:embeddedFontLst>
    <p:embeddedFont>
      <p:font typeface="Codec Pro ExtraBold" panose="020B0604020202020204" charset="0"/>
      <p:regular r:id="rId24"/>
    </p:embeddedFont>
    <p:embeddedFont>
      <p:font typeface="Montserrat Classic" panose="020B0604020202020204" charset="0"/>
      <p:regular r:id="rId25"/>
    </p:embeddedFont>
    <p:embeddedFont>
      <p:font typeface="Montserrat Classic Bold" panose="020B0604020202020204" charset="0"/>
      <p:regular r:id="rId26"/>
    </p:embeddedFont>
    <p:embeddedFont>
      <p:font typeface="Montserrat Light Bold" panose="020B0604020202020204" charset="0"/>
      <p:regular r:id="rId27"/>
    </p:embeddedFont>
    <p:embeddedFont>
      <p:font typeface="Open Sauce" panose="020B0604020202020204" charset="0"/>
      <p:regular r:id="rId28"/>
    </p:embeddedFont>
    <p:embeddedFont>
      <p:font typeface="Poppins Ultra-Bold" panose="020B0604020202020204" charset="0"/>
      <p:regular r:id="rId29"/>
    </p:embeddedFont>
    <p:embeddedFont>
      <p:font typeface="Sailors" panose="02000000000000000000" charset="0"/>
      <p:regular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DDA427-14B7-4F1A-B231-5417B790DC19}" v="1079" dt="2024-06-24T19:34:02.2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2" autoAdjust="0"/>
    <p:restoredTop sz="81114" autoAdjust="0"/>
  </p:normalViewPr>
  <p:slideViewPr>
    <p:cSldViewPr>
      <p:cViewPr varScale="1">
        <p:scale>
          <a:sx n="53" d="100"/>
          <a:sy n="53" d="100"/>
        </p:scale>
        <p:origin x="138" y="13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3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2.fntdata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1.fntdata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microsoft.com/office/2015/10/relationships/revisionInfo" Target="revisionInfo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CAFB159-8CAD-4538-8436-A832433629F9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7BF4DB4-CEBD-45E3-B071-27CF55C8C543}">
      <dgm:prSet phldrT="[Text]"/>
      <dgm:spPr/>
      <dgm:t>
        <a:bodyPr/>
        <a:lstStyle/>
        <a:p>
          <a:r>
            <a:rPr lang="en-US" dirty="0"/>
            <a:t>Step 1: Self-Assessment</a:t>
          </a:r>
        </a:p>
      </dgm:t>
    </dgm:pt>
    <dgm:pt modelId="{E4E5605E-3153-4CC2-97B0-A2254D182E9D}" type="parTrans" cxnId="{7DE06A9F-C6C2-4B93-A1C0-E18B8EF819A1}">
      <dgm:prSet/>
      <dgm:spPr/>
      <dgm:t>
        <a:bodyPr/>
        <a:lstStyle/>
        <a:p>
          <a:endParaRPr lang="en-US"/>
        </a:p>
      </dgm:t>
    </dgm:pt>
    <dgm:pt modelId="{7489DEC8-EDE3-4763-BFFA-168B9176A82B}" type="sibTrans" cxnId="{7DE06A9F-C6C2-4B93-A1C0-E18B8EF819A1}">
      <dgm:prSet/>
      <dgm:spPr/>
      <dgm:t>
        <a:bodyPr/>
        <a:lstStyle/>
        <a:p>
          <a:endParaRPr lang="en-US"/>
        </a:p>
      </dgm:t>
    </dgm:pt>
    <dgm:pt modelId="{C42B5E7D-E9BA-45AB-9D4B-F4EA81EAD507}">
      <dgm:prSet phldrT="[Text]"/>
      <dgm:spPr/>
      <dgm:t>
        <a:bodyPr/>
        <a:lstStyle/>
        <a:p>
          <a:r>
            <a:rPr lang="en-US" dirty="0"/>
            <a:t>Step 2: Goal-Setting &amp; Plan Development</a:t>
          </a:r>
        </a:p>
      </dgm:t>
    </dgm:pt>
    <dgm:pt modelId="{3E5DE3F1-5431-43BD-A364-2199857C2B0C}" type="parTrans" cxnId="{1931BE28-D9F2-42B8-B582-E0B6D83ECA38}">
      <dgm:prSet/>
      <dgm:spPr/>
      <dgm:t>
        <a:bodyPr/>
        <a:lstStyle/>
        <a:p>
          <a:endParaRPr lang="en-US"/>
        </a:p>
      </dgm:t>
    </dgm:pt>
    <dgm:pt modelId="{05018ECB-6FCD-4911-94D6-755AD9E4E385}" type="sibTrans" cxnId="{1931BE28-D9F2-42B8-B582-E0B6D83ECA38}">
      <dgm:prSet/>
      <dgm:spPr/>
      <dgm:t>
        <a:bodyPr/>
        <a:lstStyle/>
        <a:p>
          <a:endParaRPr lang="en-US"/>
        </a:p>
      </dgm:t>
    </dgm:pt>
    <dgm:pt modelId="{39D5CC55-91B3-4E24-ADAA-08CFB6630D5B}">
      <dgm:prSet phldrT="[Text]"/>
      <dgm:spPr/>
      <dgm:t>
        <a:bodyPr/>
        <a:lstStyle/>
        <a:p>
          <a:r>
            <a:rPr lang="en-US" dirty="0"/>
            <a:t>Step 3: Plan Implementation</a:t>
          </a:r>
        </a:p>
      </dgm:t>
    </dgm:pt>
    <dgm:pt modelId="{81EBA309-FBFF-4B87-97A2-666EFE396556}" type="parTrans" cxnId="{11FADAA3-DEDD-459C-B2D0-22BD4999D027}">
      <dgm:prSet/>
      <dgm:spPr/>
      <dgm:t>
        <a:bodyPr/>
        <a:lstStyle/>
        <a:p>
          <a:endParaRPr lang="en-US"/>
        </a:p>
      </dgm:t>
    </dgm:pt>
    <dgm:pt modelId="{427BCF2C-22EB-4D5E-BC78-BD7D0B45CEB8}" type="sibTrans" cxnId="{11FADAA3-DEDD-459C-B2D0-22BD4999D027}">
      <dgm:prSet/>
      <dgm:spPr/>
      <dgm:t>
        <a:bodyPr/>
        <a:lstStyle/>
        <a:p>
          <a:endParaRPr lang="en-US"/>
        </a:p>
      </dgm:t>
    </dgm:pt>
    <dgm:pt modelId="{1B37D31A-BB56-4312-A129-914C076409FE}">
      <dgm:prSet phldrT="[Text]"/>
      <dgm:spPr/>
      <dgm:t>
        <a:bodyPr/>
        <a:lstStyle/>
        <a:p>
          <a:r>
            <a:rPr lang="en-US" dirty="0"/>
            <a:t>Step 4: Formative Assessment/ Evaluation</a:t>
          </a:r>
        </a:p>
      </dgm:t>
    </dgm:pt>
    <dgm:pt modelId="{E7D88E0C-8EAF-4EA8-9E33-4A1712D4A65E}" type="parTrans" cxnId="{41F00984-E891-4FF2-BF35-C7AF1384961F}">
      <dgm:prSet/>
      <dgm:spPr/>
      <dgm:t>
        <a:bodyPr/>
        <a:lstStyle/>
        <a:p>
          <a:endParaRPr lang="en-US"/>
        </a:p>
      </dgm:t>
    </dgm:pt>
    <dgm:pt modelId="{F8BF7ABA-B26D-4F99-AD04-FC4B98E483BE}" type="sibTrans" cxnId="{41F00984-E891-4FF2-BF35-C7AF1384961F}">
      <dgm:prSet/>
      <dgm:spPr/>
      <dgm:t>
        <a:bodyPr/>
        <a:lstStyle/>
        <a:p>
          <a:endParaRPr lang="en-US"/>
        </a:p>
      </dgm:t>
    </dgm:pt>
    <dgm:pt modelId="{04A18981-401D-4929-B799-D0CCC7A228F3}">
      <dgm:prSet phldrT="[Text]"/>
      <dgm:spPr/>
      <dgm:t>
        <a:bodyPr/>
        <a:lstStyle/>
        <a:p>
          <a:r>
            <a:rPr lang="en-US" dirty="0"/>
            <a:t>Step 5: Summative Evaluation</a:t>
          </a:r>
        </a:p>
      </dgm:t>
    </dgm:pt>
    <dgm:pt modelId="{4877EB3E-D5F3-4DB3-8338-D444FAB6EA43}" type="parTrans" cxnId="{5C305B6B-DC6A-4EF7-814A-71CB98FFC59C}">
      <dgm:prSet/>
      <dgm:spPr/>
      <dgm:t>
        <a:bodyPr/>
        <a:lstStyle/>
        <a:p>
          <a:endParaRPr lang="en-US"/>
        </a:p>
      </dgm:t>
    </dgm:pt>
    <dgm:pt modelId="{B49DA7BF-CC24-441E-8060-B0656177CD37}" type="sibTrans" cxnId="{5C305B6B-DC6A-4EF7-814A-71CB98FFC59C}">
      <dgm:prSet/>
      <dgm:spPr/>
      <dgm:t>
        <a:bodyPr/>
        <a:lstStyle/>
        <a:p>
          <a:endParaRPr lang="en-US"/>
        </a:p>
      </dgm:t>
    </dgm:pt>
    <dgm:pt modelId="{BC13ADBA-5AC0-4728-9A76-133CF0E4DB96}" type="pres">
      <dgm:prSet presAssocID="{CCAFB159-8CAD-4538-8436-A832433629F9}" presName="cycle" presStyleCnt="0">
        <dgm:presLayoutVars>
          <dgm:dir/>
          <dgm:resizeHandles val="exact"/>
        </dgm:presLayoutVars>
      </dgm:prSet>
      <dgm:spPr/>
    </dgm:pt>
    <dgm:pt modelId="{116A1AB6-C6CD-4CB8-92CF-5C0EB6486453}" type="pres">
      <dgm:prSet presAssocID="{D7BF4DB4-CEBD-45E3-B071-27CF55C8C543}" presName="node" presStyleLbl="node1" presStyleIdx="0" presStyleCnt="5">
        <dgm:presLayoutVars>
          <dgm:bulletEnabled val="1"/>
        </dgm:presLayoutVars>
      </dgm:prSet>
      <dgm:spPr/>
    </dgm:pt>
    <dgm:pt modelId="{B6847A7D-36B8-4915-A868-A96F12A7BBC1}" type="pres">
      <dgm:prSet presAssocID="{D7BF4DB4-CEBD-45E3-B071-27CF55C8C543}" presName="spNode" presStyleCnt="0"/>
      <dgm:spPr/>
    </dgm:pt>
    <dgm:pt modelId="{44F836C8-9FBC-4A16-B6E8-10486B807465}" type="pres">
      <dgm:prSet presAssocID="{7489DEC8-EDE3-4763-BFFA-168B9176A82B}" presName="sibTrans" presStyleLbl="sibTrans1D1" presStyleIdx="0" presStyleCnt="5"/>
      <dgm:spPr/>
    </dgm:pt>
    <dgm:pt modelId="{E3DA57D0-1AA1-4A67-A81B-C1D2C8B85B38}" type="pres">
      <dgm:prSet presAssocID="{C42B5E7D-E9BA-45AB-9D4B-F4EA81EAD507}" presName="node" presStyleLbl="node1" presStyleIdx="1" presStyleCnt="5">
        <dgm:presLayoutVars>
          <dgm:bulletEnabled val="1"/>
        </dgm:presLayoutVars>
      </dgm:prSet>
      <dgm:spPr/>
    </dgm:pt>
    <dgm:pt modelId="{E54BA7DE-5989-4696-B6E3-452B2176756D}" type="pres">
      <dgm:prSet presAssocID="{C42B5E7D-E9BA-45AB-9D4B-F4EA81EAD507}" presName="spNode" presStyleCnt="0"/>
      <dgm:spPr/>
    </dgm:pt>
    <dgm:pt modelId="{6C27ED1D-8D74-4334-BBB4-C93285B3CF32}" type="pres">
      <dgm:prSet presAssocID="{05018ECB-6FCD-4911-94D6-755AD9E4E385}" presName="sibTrans" presStyleLbl="sibTrans1D1" presStyleIdx="1" presStyleCnt="5"/>
      <dgm:spPr/>
    </dgm:pt>
    <dgm:pt modelId="{B27876E2-3708-457B-B38E-C77438BB3B40}" type="pres">
      <dgm:prSet presAssocID="{39D5CC55-91B3-4E24-ADAA-08CFB6630D5B}" presName="node" presStyleLbl="node1" presStyleIdx="2" presStyleCnt="5">
        <dgm:presLayoutVars>
          <dgm:bulletEnabled val="1"/>
        </dgm:presLayoutVars>
      </dgm:prSet>
      <dgm:spPr/>
    </dgm:pt>
    <dgm:pt modelId="{5D2564F1-E94B-4197-908E-4DC488776A63}" type="pres">
      <dgm:prSet presAssocID="{39D5CC55-91B3-4E24-ADAA-08CFB6630D5B}" presName="spNode" presStyleCnt="0"/>
      <dgm:spPr/>
    </dgm:pt>
    <dgm:pt modelId="{47C30801-86A2-480B-A403-B01D26ADE0AD}" type="pres">
      <dgm:prSet presAssocID="{427BCF2C-22EB-4D5E-BC78-BD7D0B45CEB8}" presName="sibTrans" presStyleLbl="sibTrans1D1" presStyleIdx="2" presStyleCnt="5"/>
      <dgm:spPr/>
    </dgm:pt>
    <dgm:pt modelId="{B2B19A6D-D791-47EC-8163-CEC1C0068706}" type="pres">
      <dgm:prSet presAssocID="{1B37D31A-BB56-4312-A129-914C076409FE}" presName="node" presStyleLbl="node1" presStyleIdx="3" presStyleCnt="5">
        <dgm:presLayoutVars>
          <dgm:bulletEnabled val="1"/>
        </dgm:presLayoutVars>
      </dgm:prSet>
      <dgm:spPr/>
    </dgm:pt>
    <dgm:pt modelId="{5B4C46AD-B6E1-42AF-9387-0FC6DA65F6EE}" type="pres">
      <dgm:prSet presAssocID="{1B37D31A-BB56-4312-A129-914C076409FE}" presName="spNode" presStyleCnt="0"/>
      <dgm:spPr/>
    </dgm:pt>
    <dgm:pt modelId="{F0A9611D-9008-457F-AE13-2490B60CA750}" type="pres">
      <dgm:prSet presAssocID="{F8BF7ABA-B26D-4F99-AD04-FC4B98E483BE}" presName="sibTrans" presStyleLbl="sibTrans1D1" presStyleIdx="3" presStyleCnt="5"/>
      <dgm:spPr/>
    </dgm:pt>
    <dgm:pt modelId="{CB3F47EC-9911-41F0-9441-B20C53E68FE3}" type="pres">
      <dgm:prSet presAssocID="{04A18981-401D-4929-B799-D0CCC7A228F3}" presName="node" presStyleLbl="node1" presStyleIdx="4" presStyleCnt="5">
        <dgm:presLayoutVars>
          <dgm:bulletEnabled val="1"/>
        </dgm:presLayoutVars>
      </dgm:prSet>
      <dgm:spPr/>
    </dgm:pt>
    <dgm:pt modelId="{02311EC7-EDAE-4DA0-832E-B36EA609BD56}" type="pres">
      <dgm:prSet presAssocID="{04A18981-401D-4929-B799-D0CCC7A228F3}" presName="spNode" presStyleCnt="0"/>
      <dgm:spPr/>
    </dgm:pt>
    <dgm:pt modelId="{8DC452EC-5D0F-4BA2-82F3-83AEE032322D}" type="pres">
      <dgm:prSet presAssocID="{B49DA7BF-CC24-441E-8060-B0656177CD37}" presName="sibTrans" presStyleLbl="sibTrans1D1" presStyleIdx="4" presStyleCnt="5"/>
      <dgm:spPr/>
    </dgm:pt>
  </dgm:ptLst>
  <dgm:cxnLst>
    <dgm:cxn modelId="{8A51A303-A958-4481-93BA-8A36A68125FC}" type="presOf" srcId="{F8BF7ABA-B26D-4F99-AD04-FC4B98E483BE}" destId="{F0A9611D-9008-457F-AE13-2490B60CA750}" srcOrd="0" destOrd="0" presId="urn:microsoft.com/office/officeart/2005/8/layout/cycle5"/>
    <dgm:cxn modelId="{1931BE28-D9F2-42B8-B582-E0B6D83ECA38}" srcId="{CCAFB159-8CAD-4538-8436-A832433629F9}" destId="{C42B5E7D-E9BA-45AB-9D4B-F4EA81EAD507}" srcOrd="1" destOrd="0" parTransId="{3E5DE3F1-5431-43BD-A364-2199857C2B0C}" sibTransId="{05018ECB-6FCD-4911-94D6-755AD9E4E385}"/>
    <dgm:cxn modelId="{C74D763D-2DE4-448B-8DB3-62908C81C2FD}" type="presOf" srcId="{39D5CC55-91B3-4E24-ADAA-08CFB6630D5B}" destId="{B27876E2-3708-457B-B38E-C77438BB3B40}" srcOrd="0" destOrd="0" presId="urn:microsoft.com/office/officeart/2005/8/layout/cycle5"/>
    <dgm:cxn modelId="{5C22D73E-AE86-4282-A8C1-079CAD88ED99}" type="presOf" srcId="{CCAFB159-8CAD-4538-8436-A832433629F9}" destId="{BC13ADBA-5AC0-4728-9A76-133CF0E4DB96}" srcOrd="0" destOrd="0" presId="urn:microsoft.com/office/officeart/2005/8/layout/cycle5"/>
    <dgm:cxn modelId="{39F5F667-BA3B-49CF-9940-4AB3E5FA5C1E}" type="presOf" srcId="{D7BF4DB4-CEBD-45E3-B071-27CF55C8C543}" destId="{116A1AB6-C6CD-4CB8-92CF-5C0EB6486453}" srcOrd="0" destOrd="0" presId="urn:microsoft.com/office/officeart/2005/8/layout/cycle5"/>
    <dgm:cxn modelId="{5C305B6B-DC6A-4EF7-814A-71CB98FFC59C}" srcId="{CCAFB159-8CAD-4538-8436-A832433629F9}" destId="{04A18981-401D-4929-B799-D0CCC7A228F3}" srcOrd="4" destOrd="0" parTransId="{4877EB3E-D5F3-4DB3-8338-D444FAB6EA43}" sibTransId="{B49DA7BF-CC24-441E-8060-B0656177CD37}"/>
    <dgm:cxn modelId="{41F00984-E891-4FF2-BF35-C7AF1384961F}" srcId="{CCAFB159-8CAD-4538-8436-A832433629F9}" destId="{1B37D31A-BB56-4312-A129-914C076409FE}" srcOrd="3" destOrd="0" parTransId="{E7D88E0C-8EAF-4EA8-9E33-4A1712D4A65E}" sibTransId="{F8BF7ABA-B26D-4F99-AD04-FC4B98E483BE}"/>
    <dgm:cxn modelId="{7DE06A9F-C6C2-4B93-A1C0-E18B8EF819A1}" srcId="{CCAFB159-8CAD-4538-8436-A832433629F9}" destId="{D7BF4DB4-CEBD-45E3-B071-27CF55C8C543}" srcOrd="0" destOrd="0" parTransId="{E4E5605E-3153-4CC2-97B0-A2254D182E9D}" sibTransId="{7489DEC8-EDE3-4763-BFFA-168B9176A82B}"/>
    <dgm:cxn modelId="{D1721BA0-F44B-46A8-BCF5-E7F2EDC64A63}" type="presOf" srcId="{1B37D31A-BB56-4312-A129-914C076409FE}" destId="{B2B19A6D-D791-47EC-8163-CEC1C0068706}" srcOrd="0" destOrd="0" presId="urn:microsoft.com/office/officeart/2005/8/layout/cycle5"/>
    <dgm:cxn modelId="{11FADAA3-DEDD-459C-B2D0-22BD4999D027}" srcId="{CCAFB159-8CAD-4538-8436-A832433629F9}" destId="{39D5CC55-91B3-4E24-ADAA-08CFB6630D5B}" srcOrd="2" destOrd="0" parTransId="{81EBA309-FBFF-4B87-97A2-666EFE396556}" sibTransId="{427BCF2C-22EB-4D5E-BC78-BD7D0B45CEB8}"/>
    <dgm:cxn modelId="{23E5ABA7-085C-4F21-B1A1-6D782A44D0E4}" type="presOf" srcId="{7489DEC8-EDE3-4763-BFFA-168B9176A82B}" destId="{44F836C8-9FBC-4A16-B6E8-10486B807465}" srcOrd="0" destOrd="0" presId="urn:microsoft.com/office/officeart/2005/8/layout/cycle5"/>
    <dgm:cxn modelId="{D70F43AA-7DA6-46F8-BAB9-C6024E8F8C25}" type="presOf" srcId="{04A18981-401D-4929-B799-D0CCC7A228F3}" destId="{CB3F47EC-9911-41F0-9441-B20C53E68FE3}" srcOrd="0" destOrd="0" presId="urn:microsoft.com/office/officeart/2005/8/layout/cycle5"/>
    <dgm:cxn modelId="{79D261CB-C521-4D91-B706-223E971D7ACD}" type="presOf" srcId="{B49DA7BF-CC24-441E-8060-B0656177CD37}" destId="{8DC452EC-5D0F-4BA2-82F3-83AEE032322D}" srcOrd="0" destOrd="0" presId="urn:microsoft.com/office/officeart/2005/8/layout/cycle5"/>
    <dgm:cxn modelId="{DBC952D4-9623-4F7D-999A-BBA282EC39F6}" type="presOf" srcId="{C42B5E7D-E9BA-45AB-9D4B-F4EA81EAD507}" destId="{E3DA57D0-1AA1-4A67-A81B-C1D2C8B85B38}" srcOrd="0" destOrd="0" presId="urn:microsoft.com/office/officeart/2005/8/layout/cycle5"/>
    <dgm:cxn modelId="{A798B5E6-D75C-4864-84C7-2DFE0DAB21D6}" type="presOf" srcId="{427BCF2C-22EB-4D5E-BC78-BD7D0B45CEB8}" destId="{47C30801-86A2-480B-A403-B01D26ADE0AD}" srcOrd="0" destOrd="0" presId="urn:microsoft.com/office/officeart/2005/8/layout/cycle5"/>
    <dgm:cxn modelId="{D260F5FC-6C4A-4DD1-B270-4095F9240B6B}" type="presOf" srcId="{05018ECB-6FCD-4911-94D6-755AD9E4E385}" destId="{6C27ED1D-8D74-4334-BBB4-C93285B3CF32}" srcOrd="0" destOrd="0" presId="urn:microsoft.com/office/officeart/2005/8/layout/cycle5"/>
    <dgm:cxn modelId="{A235D239-4AE6-4C3B-AAB5-7CC423DC10FE}" type="presParOf" srcId="{BC13ADBA-5AC0-4728-9A76-133CF0E4DB96}" destId="{116A1AB6-C6CD-4CB8-92CF-5C0EB6486453}" srcOrd="0" destOrd="0" presId="urn:microsoft.com/office/officeart/2005/8/layout/cycle5"/>
    <dgm:cxn modelId="{7CA64F94-4F1F-4579-A06C-96CE6022415C}" type="presParOf" srcId="{BC13ADBA-5AC0-4728-9A76-133CF0E4DB96}" destId="{B6847A7D-36B8-4915-A868-A96F12A7BBC1}" srcOrd="1" destOrd="0" presId="urn:microsoft.com/office/officeart/2005/8/layout/cycle5"/>
    <dgm:cxn modelId="{4B988644-112F-4652-973D-9FD9C8D8BC70}" type="presParOf" srcId="{BC13ADBA-5AC0-4728-9A76-133CF0E4DB96}" destId="{44F836C8-9FBC-4A16-B6E8-10486B807465}" srcOrd="2" destOrd="0" presId="urn:microsoft.com/office/officeart/2005/8/layout/cycle5"/>
    <dgm:cxn modelId="{8441393E-5FD1-4512-983E-18E71F2E850C}" type="presParOf" srcId="{BC13ADBA-5AC0-4728-9A76-133CF0E4DB96}" destId="{E3DA57D0-1AA1-4A67-A81B-C1D2C8B85B38}" srcOrd="3" destOrd="0" presId="urn:microsoft.com/office/officeart/2005/8/layout/cycle5"/>
    <dgm:cxn modelId="{91FC22B7-B68C-4993-8F7A-BCE22091DD1F}" type="presParOf" srcId="{BC13ADBA-5AC0-4728-9A76-133CF0E4DB96}" destId="{E54BA7DE-5989-4696-B6E3-452B2176756D}" srcOrd="4" destOrd="0" presId="urn:microsoft.com/office/officeart/2005/8/layout/cycle5"/>
    <dgm:cxn modelId="{9A11F32F-5FB4-4921-A130-04810346B1A2}" type="presParOf" srcId="{BC13ADBA-5AC0-4728-9A76-133CF0E4DB96}" destId="{6C27ED1D-8D74-4334-BBB4-C93285B3CF32}" srcOrd="5" destOrd="0" presId="urn:microsoft.com/office/officeart/2005/8/layout/cycle5"/>
    <dgm:cxn modelId="{58413CD3-8A21-4614-9968-EB478EFC7801}" type="presParOf" srcId="{BC13ADBA-5AC0-4728-9A76-133CF0E4DB96}" destId="{B27876E2-3708-457B-B38E-C77438BB3B40}" srcOrd="6" destOrd="0" presId="urn:microsoft.com/office/officeart/2005/8/layout/cycle5"/>
    <dgm:cxn modelId="{CDD0E2E2-C968-4FDB-BDDB-6B4D6A5DD2CA}" type="presParOf" srcId="{BC13ADBA-5AC0-4728-9A76-133CF0E4DB96}" destId="{5D2564F1-E94B-4197-908E-4DC488776A63}" srcOrd="7" destOrd="0" presId="urn:microsoft.com/office/officeart/2005/8/layout/cycle5"/>
    <dgm:cxn modelId="{3DA2BCDD-1427-4247-AAC5-6842AFA8D997}" type="presParOf" srcId="{BC13ADBA-5AC0-4728-9A76-133CF0E4DB96}" destId="{47C30801-86A2-480B-A403-B01D26ADE0AD}" srcOrd="8" destOrd="0" presId="urn:microsoft.com/office/officeart/2005/8/layout/cycle5"/>
    <dgm:cxn modelId="{1470D871-1C11-43EB-8F89-95B18ADED480}" type="presParOf" srcId="{BC13ADBA-5AC0-4728-9A76-133CF0E4DB96}" destId="{B2B19A6D-D791-47EC-8163-CEC1C0068706}" srcOrd="9" destOrd="0" presId="urn:microsoft.com/office/officeart/2005/8/layout/cycle5"/>
    <dgm:cxn modelId="{310B8C3D-0F09-4F0D-9FA6-5DAAB1B65313}" type="presParOf" srcId="{BC13ADBA-5AC0-4728-9A76-133CF0E4DB96}" destId="{5B4C46AD-B6E1-42AF-9387-0FC6DA65F6EE}" srcOrd="10" destOrd="0" presId="urn:microsoft.com/office/officeart/2005/8/layout/cycle5"/>
    <dgm:cxn modelId="{F2724020-EB61-4993-9049-DA382F80811F}" type="presParOf" srcId="{BC13ADBA-5AC0-4728-9A76-133CF0E4DB96}" destId="{F0A9611D-9008-457F-AE13-2490B60CA750}" srcOrd="11" destOrd="0" presId="urn:microsoft.com/office/officeart/2005/8/layout/cycle5"/>
    <dgm:cxn modelId="{C1E522C2-189F-405F-9E18-A117D686D133}" type="presParOf" srcId="{BC13ADBA-5AC0-4728-9A76-133CF0E4DB96}" destId="{CB3F47EC-9911-41F0-9441-B20C53E68FE3}" srcOrd="12" destOrd="0" presId="urn:microsoft.com/office/officeart/2005/8/layout/cycle5"/>
    <dgm:cxn modelId="{CB7D4E5B-EC0E-4C46-AE2B-0CE50B078CE9}" type="presParOf" srcId="{BC13ADBA-5AC0-4728-9A76-133CF0E4DB96}" destId="{02311EC7-EDAE-4DA0-832E-B36EA609BD56}" srcOrd="13" destOrd="0" presId="urn:microsoft.com/office/officeart/2005/8/layout/cycle5"/>
    <dgm:cxn modelId="{3BD04641-8AFC-4A65-BDEA-956F579FBCD2}" type="presParOf" srcId="{BC13ADBA-5AC0-4728-9A76-133CF0E4DB96}" destId="{8DC452EC-5D0F-4BA2-82F3-83AEE032322D}" srcOrd="14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727CF2E-77CA-4DB5-A44F-646B2768BFF6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5C55A6E-47FE-4BA9-A383-1F064D67930C}">
      <dgm:prSet phldrT="[Text]"/>
      <dgm:spPr/>
      <dgm:t>
        <a:bodyPr/>
        <a:lstStyle/>
        <a:p>
          <a:r>
            <a:rPr lang="en-US" dirty="0"/>
            <a:t>Student Learning Goals</a:t>
          </a:r>
        </a:p>
      </dgm:t>
    </dgm:pt>
    <dgm:pt modelId="{4503ECCD-C495-4B0F-B1D7-199C75F17EC3}" type="parTrans" cxnId="{1A4C5B2B-8FB1-4F82-B482-5D422F497DE5}">
      <dgm:prSet/>
      <dgm:spPr/>
      <dgm:t>
        <a:bodyPr/>
        <a:lstStyle/>
        <a:p>
          <a:endParaRPr lang="en-US"/>
        </a:p>
      </dgm:t>
    </dgm:pt>
    <dgm:pt modelId="{1A9E54E4-E95D-4282-AA2E-42B146144F1B}" type="sibTrans" cxnId="{1A4C5B2B-8FB1-4F82-B482-5D422F497DE5}">
      <dgm:prSet/>
      <dgm:spPr/>
      <dgm:t>
        <a:bodyPr/>
        <a:lstStyle/>
        <a:p>
          <a:endParaRPr lang="en-US"/>
        </a:p>
      </dgm:t>
    </dgm:pt>
    <dgm:pt modelId="{4A0F366D-D58C-43C8-B2CB-42B0CE5936CF}">
      <dgm:prSet phldrT="[Text]"/>
      <dgm:spPr/>
      <dgm:t>
        <a:bodyPr/>
        <a:lstStyle/>
        <a:p>
          <a:r>
            <a:rPr lang="en-US" dirty="0">
              <a:latin typeface="+mj-lt"/>
            </a:rPr>
            <a:t>Support the learning, growth, and achievement of students</a:t>
          </a:r>
        </a:p>
      </dgm:t>
    </dgm:pt>
    <dgm:pt modelId="{958AAD65-73DE-40A5-B909-37B1301F842B}" type="parTrans" cxnId="{5F3F3BE6-F3AF-4DAD-8D99-EAEDFDB8E81A}">
      <dgm:prSet/>
      <dgm:spPr/>
      <dgm:t>
        <a:bodyPr/>
        <a:lstStyle/>
        <a:p>
          <a:endParaRPr lang="en-US"/>
        </a:p>
      </dgm:t>
    </dgm:pt>
    <dgm:pt modelId="{13597542-15B2-4ECD-A298-F731680AD667}" type="sibTrans" cxnId="{5F3F3BE6-F3AF-4DAD-8D99-EAEDFDB8E81A}">
      <dgm:prSet/>
      <dgm:spPr/>
      <dgm:t>
        <a:bodyPr/>
        <a:lstStyle/>
        <a:p>
          <a:endParaRPr lang="en-US"/>
        </a:p>
      </dgm:t>
    </dgm:pt>
    <dgm:pt modelId="{B6082A8B-B4DE-4A95-A29B-70B8CFF80213}">
      <dgm:prSet phldrT="[Text]"/>
      <dgm:spPr/>
      <dgm:t>
        <a:bodyPr/>
        <a:lstStyle/>
        <a:p>
          <a:r>
            <a:rPr lang="en-US" dirty="0">
              <a:effectLst/>
              <a:latin typeface="+mj-lt"/>
              <a:ea typeface="Calibri" panose="020F0502020204030204" pitchFamily="34" charset="0"/>
            </a:rPr>
            <a:t>Driven by the </a:t>
          </a:r>
          <a:r>
            <a:rPr lang="en-US" i="1" dirty="0">
              <a:effectLst/>
              <a:latin typeface="+mj-lt"/>
              <a:ea typeface="Calibri" panose="020F0502020204030204" pitchFamily="34" charset="0"/>
            </a:rPr>
            <a:t>needs of the students </a:t>
          </a:r>
          <a:r>
            <a:rPr lang="en-US" dirty="0">
              <a:effectLst/>
              <a:latin typeface="+mj-lt"/>
              <a:ea typeface="Calibri" panose="020F0502020204030204" pitchFamily="34" charset="0"/>
            </a:rPr>
            <a:t>for whom an educator or team has responsibility. </a:t>
          </a:r>
          <a:endParaRPr lang="en-US" dirty="0">
            <a:latin typeface="+mj-lt"/>
          </a:endParaRPr>
        </a:p>
      </dgm:t>
    </dgm:pt>
    <dgm:pt modelId="{2B27E654-91D0-4485-AEBF-75543C40F4CB}" type="parTrans" cxnId="{47CCAC9D-39BC-41E4-AFCF-2205E534BCD6}">
      <dgm:prSet/>
      <dgm:spPr/>
      <dgm:t>
        <a:bodyPr/>
        <a:lstStyle/>
        <a:p>
          <a:endParaRPr lang="en-US"/>
        </a:p>
      </dgm:t>
    </dgm:pt>
    <dgm:pt modelId="{D9C1FD2A-68F4-4697-AAD2-5BBFE105768A}" type="sibTrans" cxnId="{47CCAC9D-39BC-41E4-AFCF-2205E534BCD6}">
      <dgm:prSet/>
      <dgm:spPr/>
      <dgm:t>
        <a:bodyPr/>
        <a:lstStyle/>
        <a:p>
          <a:endParaRPr lang="en-US"/>
        </a:p>
      </dgm:t>
    </dgm:pt>
    <dgm:pt modelId="{5D77DE2D-BEFA-4A8B-8EE3-781B64B300EC}">
      <dgm:prSet phldrT="[Text]"/>
      <dgm:spPr/>
      <dgm:t>
        <a:bodyPr/>
        <a:lstStyle/>
        <a:p>
          <a:r>
            <a:rPr lang="en-US" dirty="0"/>
            <a:t>Professional Practice Goals</a:t>
          </a:r>
        </a:p>
      </dgm:t>
    </dgm:pt>
    <dgm:pt modelId="{E532B31F-B893-4172-9A9B-85A8200696D9}" type="parTrans" cxnId="{AED2B583-D8B8-4FDB-ABD1-9F7992422F71}">
      <dgm:prSet/>
      <dgm:spPr/>
      <dgm:t>
        <a:bodyPr/>
        <a:lstStyle/>
        <a:p>
          <a:endParaRPr lang="en-US"/>
        </a:p>
      </dgm:t>
    </dgm:pt>
    <dgm:pt modelId="{01339763-2FF2-440F-904E-32FBF61BE858}" type="sibTrans" cxnId="{AED2B583-D8B8-4FDB-ABD1-9F7992422F71}">
      <dgm:prSet/>
      <dgm:spPr/>
      <dgm:t>
        <a:bodyPr/>
        <a:lstStyle/>
        <a:p>
          <a:endParaRPr lang="en-US"/>
        </a:p>
      </dgm:t>
    </dgm:pt>
    <dgm:pt modelId="{B64479C3-405B-4B76-9E9E-68A6EE42974F}">
      <dgm:prSet phldrT="[Text]"/>
      <dgm:spPr/>
      <dgm:t>
        <a:bodyPr/>
        <a:lstStyle/>
        <a:p>
          <a:r>
            <a:rPr lang="en-US" dirty="0">
              <a:latin typeface="+mn-lt"/>
            </a:rPr>
            <a:t>Support the development of the educator’s practice. </a:t>
          </a:r>
        </a:p>
      </dgm:t>
    </dgm:pt>
    <dgm:pt modelId="{7110AD8B-DEF7-4359-97C7-11B4ED9EED1C}" type="parTrans" cxnId="{C3EE56A7-169F-4C2B-AA08-99141D0683EB}">
      <dgm:prSet/>
      <dgm:spPr/>
      <dgm:t>
        <a:bodyPr/>
        <a:lstStyle/>
        <a:p>
          <a:endParaRPr lang="en-US"/>
        </a:p>
      </dgm:t>
    </dgm:pt>
    <dgm:pt modelId="{C88EB5F4-3991-4636-BE41-EDA824A09950}" type="sibTrans" cxnId="{C3EE56A7-169F-4C2B-AA08-99141D0683EB}">
      <dgm:prSet/>
      <dgm:spPr/>
      <dgm:t>
        <a:bodyPr/>
        <a:lstStyle/>
        <a:p>
          <a:endParaRPr lang="en-US"/>
        </a:p>
      </dgm:t>
    </dgm:pt>
    <dgm:pt modelId="{D1A32FE1-87E3-4115-AE75-62B1AFC2FF20}">
      <dgm:prSet phldrT="[Text]"/>
      <dgm:spPr/>
      <dgm:t>
        <a:bodyPr/>
        <a:lstStyle/>
        <a:p>
          <a:r>
            <a:rPr lang="en-US" dirty="0">
              <a:effectLst/>
              <a:latin typeface="+mn-lt"/>
              <a:ea typeface="Calibri" panose="020F0502020204030204" pitchFamily="34" charset="0"/>
            </a:rPr>
            <a:t>Driven by the </a:t>
          </a:r>
          <a:r>
            <a:rPr lang="en-US" i="1" dirty="0">
              <a:effectLst/>
              <a:latin typeface="+mn-lt"/>
              <a:ea typeface="Calibri" panose="020F0502020204030204" pitchFamily="34" charset="0"/>
            </a:rPr>
            <a:t>needs of the educator </a:t>
          </a:r>
          <a:r>
            <a:rPr lang="en-US" dirty="0">
              <a:effectLst/>
              <a:latin typeface="+mn-lt"/>
              <a:ea typeface="Calibri" panose="020F0502020204030204" pitchFamily="34" charset="0"/>
            </a:rPr>
            <a:t>in relation to the Standards of Effective Teaching or Administrative Leadership Practice. </a:t>
          </a:r>
          <a:endParaRPr lang="en-US" dirty="0">
            <a:latin typeface="+mn-lt"/>
          </a:endParaRPr>
        </a:p>
      </dgm:t>
    </dgm:pt>
    <dgm:pt modelId="{1969DB9C-8B8D-484A-A161-AFFA97A5C3AD}" type="parTrans" cxnId="{25C2D6D0-5804-4DE7-9AD2-1920FEA33372}">
      <dgm:prSet/>
      <dgm:spPr/>
      <dgm:t>
        <a:bodyPr/>
        <a:lstStyle/>
        <a:p>
          <a:endParaRPr lang="en-US"/>
        </a:p>
      </dgm:t>
    </dgm:pt>
    <dgm:pt modelId="{4135154C-E9EF-44D0-86FD-E87C905AE00A}" type="sibTrans" cxnId="{25C2D6D0-5804-4DE7-9AD2-1920FEA33372}">
      <dgm:prSet/>
      <dgm:spPr/>
      <dgm:t>
        <a:bodyPr/>
        <a:lstStyle/>
        <a:p>
          <a:endParaRPr lang="en-US"/>
        </a:p>
      </dgm:t>
    </dgm:pt>
    <dgm:pt modelId="{940D2177-A07C-41E2-A94A-3C6274BFAFF9}" type="pres">
      <dgm:prSet presAssocID="{8727CF2E-77CA-4DB5-A44F-646B2768BFF6}" presName="Name0" presStyleCnt="0">
        <dgm:presLayoutVars>
          <dgm:dir/>
          <dgm:animLvl val="lvl"/>
          <dgm:resizeHandles val="exact"/>
        </dgm:presLayoutVars>
      </dgm:prSet>
      <dgm:spPr/>
    </dgm:pt>
    <dgm:pt modelId="{6CC4EA82-D012-405C-B981-CF98C5D43627}" type="pres">
      <dgm:prSet presAssocID="{55C55A6E-47FE-4BA9-A383-1F064D67930C}" presName="linNode" presStyleCnt="0"/>
      <dgm:spPr/>
    </dgm:pt>
    <dgm:pt modelId="{C5CAE04D-5902-4BBD-9EFC-51FE3E1DBA79}" type="pres">
      <dgm:prSet presAssocID="{55C55A6E-47FE-4BA9-A383-1F064D67930C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529DC844-5FAC-48E4-8931-6E354F8110C1}" type="pres">
      <dgm:prSet presAssocID="{55C55A6E-47FE-4BA9-A383-1F064D67930C}" presName="descendantText" presStyleLbl="alignAccFollowNode1" presStyleIdx="0" presStyleCnt="2" custLinFactNeighborX="-1042" custLinFactNeighborY="-949">
        <dgm:presLayoutVars>
          <dgm:bulletEnabled val="1"/>
        </dgm:presLayoutVars>
      </dgm:prSet>
      <dgm:spPr/>
    </dgm:pt>
    <dgm:pt modelId="{D94E5DE2-8AA2-416A-9AF0-229DA2E7BD76}" type="pres">
      <dgm:prSet presAssocID="{1A9E54E4-E95D-4282-AA2E-42B146144F1B}" presName="sp" presStyleCnt="0"/>
      <dgm:spPr/>
    </dgm:pt>
    <dgm:pt modelId="{1E170213-BA89-4C4E-8DBC-4B9D262E65F6}" type="pres">
      <dgm:prSet presAssocID="{5D77DE2D-BEFA-4A8B-8EE3-781B64B300EC}" presName="linNode" presStyleCnt="0"/>
      <dgm:spPr/>
    </dgm:pt>
    <dgm:pt modelId="{6C1EFD84-FDE5-413B-AACE-3B7AB295EE1E}" type="pres">
      <dgm:prSet presAssocID="{5D77DE2D-BEFA-4A8B-8EE3-781B64B300EC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2B905916-86D7-4A7B-A838-5C83BC07195F}" type="pres">
      <dgm:prSet presAssocID="{5D77DE2D-BEFA-4A8B-8EE3-781B64B300EC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1A4C5B2B-8FB1-4F82-B482-5D422F497DE5}" srcId="{8727CF2E-77CA-4DB5-A44F-646B2768BFF6}" destId="{55C55A6E-47FE-4BA9-A383-1F064D67930C}" srcOrd="0" destOrd="0" parTransId="{4503ECCD-C495-4B0F-B1D7-199C75F17EC3}" sibTransId="{1A9E54E4-E95D-4282-AA2E-42B146144F1B}"/>
    <dgm:cxn modelId="{4BB8D74B-DA02-48F1-A332-19D79332E2D1}" type="presOf" srcId="{55C55A6E-47FE-4BA9-A383-1F064D67930C}" destId="{C5CAE04D-5902-4BBD-9EFC-51FE3E1DBA79}" srcOrd="0" destOrd="0" presId="urn:microsoft.com/office/officeart/2005/8/layout/vList5"/>
    <dgm:cxn modelId="{BAA1A956-C90E-4E95-A936-2D47F6E4C68B}" type="presOf" srcId="{8727CF2E-77CA-4DB5-A44F-646B2768BFF6}" destId="{940D2177-A07C-41E2-A94A-3C6274BFAFF9}" srcOrd="0" destOrd="0" presId="urn:microsoft.com/office/officeart/2005/8/layout/vList5"/>
    <dgm:cxn modelId="{AED2B583-D8B8-4FDB-ABD1-9F7992422F71}" srcId="{8727CF2E-77CA-4DB5-A44F-646B2768BFF6}" destId="{5D77DE2D-BEFA-4A8B-8EE3-781B64B300EC}" srcOrd="1" destOrd="0" parTransId="{E532B31F-B893-4172-9A9B-85A8200696D9}" sibTransId="{01339763-2FF2-440F-904E-32FBF61BE858}"/>
    <dgm:cxn modelId="{D9DDF187-127F-427F-BA2F-5CEAA8CFFDF5}" type="presOf" srcId="{B64479C3-405B-4B76-9E9E-68A6EE42974F}" destId="{2B905916-86D7-4A7B-A838-5C83BC07195F}" srcOrd="0" destOrd="0" presId="urn:microsoft.com/office/officeart/2005/8/layout/vList5"/>
    <dgm:cxn modelId="{47CCAC9D-39BC-41E4-AFCF-2205E534BCD6}" srcId="{55C55A6E-47FE-4BA9-A383-1F064D67930C}" destId="{B6082A8B-B4DE-4A95-A29B-70B8CFF80213}" srcOrd="1" destOrd="0" parTransId="{2B27E654-91D0-4485-AEBF-75543C40F4CB}" sibTransId="{D9C1FD2A-68F4-4697-AAD2-5BBFE105768A}"/>
    <dgm:cxn modelId="{C3EE56A7-169F-4C2B-AA08-99141D0683EB}" srcId="{5D77DE2D-BEFA-4A8B-8EE3-781B64B300EC}" destId="{B64479C3-405B-4B76-9E9E-68A6EE42974F}" srcOrd="0" destOrd="0" parTransId="{7110AD8B-DEF7-4359-97C7-11B4ED9EED1C}" sibTransId="{C88EB5F4-3991-4636-BE41-EDA824A09950}"/>
    <dgm:cxn modelId="{DEFA5AAF-4053-4252-BCCA-6D764C74D221}" type="presOf" srcId="{5D77DE2D-BEFA-4A8B-8EE3-781B64B300EC}" destId="{6C1EFD84-FDE5-413B-AACE-3B7AB295EE1E}" srcOrd="0" destOrd="0" presId="urn:microsoft.com/office/officeart/2005/8/layout/vList5"/>
    <dgm:cxn modelId="{25C2D6D0-5804-4DE7-9AD2-1920FEA33372}" srcId="{5D77DE2D-BEFA-4A8B-8EE3-781B64B300EC}" destId="{D1A32FE1-87E3-4115-AE75-62B1AFC2FF20}" srcOrd="1" destOrd="0" parTransId="{1969DB9C-8B8D-484A-A161-AFFA97A5C3AD}" sibTransId="{4135154C-E9EF-44D0-86FD-E87C905AE00A}"/>
    <dgm:cxn modelId="{5F3F3BE6-F3AF-4DAD-8D99-EAEDFDB8E81A}" srcId="{55C55A6E-47FE-4BA9-A383-1F064D67930C}" destId="{4A0F366D-D58C-43C8-B2CB-42B0CE5936CF}" srcOrd="0" destOrd="0" parTransId="{958AAD65-73DE-40A5-B909-37B1301F842B}" sibTransId="{13597542-15B2-4ECD-A298-F731680AD667}"/>
    <dgm:cxn modelId="{75F663E6-0153-47E4-AADC-7420EF8128E6}" type="presOf" srcId="{4A0F366D-D58C-43C8-B2CB-42B0CE5936CF}" destId="{529DC844-5FAC-48E4-8931-6E354F8110C1}" srcOrd="0" destOrd="0" presId="urn:microsoft.com/office/officeart/2005/8/layout/vList5"/>
    <dgm:cxn modelId="{7DD792E8-1B56-428C-AD99-02FBFB04565E}" type="presOf" srcId="{B6082A8B-B4DE-4A95-A29B-70B8CFF80213}" destId="{529DC844-5FAC-48E4-8931-6E354F8110C1}" srcOrd="0" destOrd="1" presId="urn:microsoft.com/office/officeart/2005/8/layout/vList5"/>
    <dgm:cxn modelId="{BA6BCAE9-1CCB-4505-AF5C-8F7CA25D3DDF}" type="presOf" srcId="{D1A32FE1-87E3-4115-AE75-62B1AFC2FF20}" destId="{2B905916-86D7-4A7B-A838-5C83BC07195F}" srcOrd="0" destOrd="1" presId="urn:microsoft.com/office/officeart/2005/8/layout/vList5"/>
    <dgm:cxn modelId="{21ABFDA5-8EE8-4736-9FBA-2658AE8156AA}" type="presParOf" srcId="{940D2177-A07C-41E2-A94A-3C6274BFAFF9}" destId="{6CC4EA82-D012-405C-B981-CF98C5D43627}" srcOrd="0" destOrd="0" presId="urn:microsoft.com/office/officeart/2005/8/layout/vList5"/>
    <dgm:cxn modelId="{6693FD8E-43CE-4A76-AFB7-DFBBF79581F9}" type="presParOf" srcId="{6CC4EA82-D012-405C-B981-CF98C5D43627}" destId="{C5CAE04D-5902-4BBD-9EFC-51FE3E1DBA79}" srcOrd="0" destOrd="0" presId="urn:microsoft.com/office/officeart/2005/8/layout/vList5"/>
    <dgm:cxn modelId="{FE42C8E3-A009-4756-AA29-1924D9D3ABF3}" type="presParOf" srcId="{6CC4EA82-D012-405C-B981-CF98C5D43627}" destId="{529DC844-5FAC-48E4-8931-6E354F8110C1}" srcOrd="1" destOrd="0" presId="urn:microsoft.com/office/officeart/2005/8/layout/vList5"/>
    <dgm:cxn modelId="{959AE43F-F6BE-47EB-9E99-478EDA670C56}" type="presParOf" srcId="{940D2177-A07C-41E2-A94A-3C6274BFAFF9}" destId="{D94E5DE2-8AA2-416A-9AF0-229DA2E7BD76}" srcOrd="1" destOrd="0" presId="urn:microsoft.com/office/officeart/2005/8/layout/vList5"/>
    <dgm:cxn modelId="{41C1D1BD-77A8-4870-80A8-D6EBAD62E35B}" type="presParOf" srcId="{940D2177-A07C-41E2-A94A-3C6274BFAFF9}" destId="{1E170213-BA89-4C4E-8DBC-4B9D262E65F6}" srcOrd="2" destOrd="0" presId="urn:microsoft.com/office/officeart/2005/8/layout/vList5"/>
    <dgm:cxn modelId="{6F0A9C19-954D-4118-9953-42C43FFBE211}" type="presParOf" srcId="{1E170213-BA89-4C4E-8DBC-4B9D262E65F6}" destId="{6C1EFD84-FDE5-413B-AACE-3B7AB295EE1E}" srcOrd="0" destOrd="0" presId="urn:microsoft.com/office/officeart/2005/8/layout/vList5"/>
    <dgm:cxn modelId="{F3EDF60F-6D29-402E-ACC3-95D4F33F43C4}" type="presParOf" srcId="{1E170213-BA89-4C4E-8DBC-4B9D262E65F6}" destId="{2B905916-86D7-4A7B-A838-5C83BC07195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16A1AB6-C6CD-4CB8-92CF-5C0EB6486453}">
      <dsp:nvSpPr>
        <dsp:cNvPr id="0" name=""/>
        <dsp:cNvSpPr/>
      </dsp:nvSpPr>
      <dsp:spPr>
        <a:xfrm>
          <a:off x="2910854" y="871"/>
          <a:ext cx="1950690" cy="12679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Step 1: Self-Assessment</a:t>
          </a:r>
        </a:p>
      </dsp:txBody>
      <dsp:txXfrm>
        <a:off x="2972750" y="62767"/>
        <a:ext cx="1826898" cy="1144156"/>
      </dsp:txXfrm>
    </dsp:sp>
    <dsp:sp modelId="{44F836C8-9FBC-4A16-B6E8-10486B807465}">
      <dsp:nvSpPr>
        <dsp:cNvPr id="0" name=""/>
        <dsp:cNvSpPr/>
      </dsp:nvSpPr>
      <dsp:spPr>
        <a:xfrm>
          <a:off x="1349299" y="634845"/>
          <a:ext cx="5073800" cy="5073800"/>
        </a:xfrm>
        <a:custGeom>
          <a:avLst/>
          <a:gdLst/>
          <a:ahLst/>
          <a:cxnLst/>
          <a:rect l="0" t="0" r="0" b="0"/>
          <a:pathLst>
            <a:path>
              <a:moveTo>
                <a:pt x="3774469" y="322338"/>
              </a:moveTo>
              <a:arcTo wR="2536900" hR="2536900" stAng="17951873" swAng="12140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3DA57D0-1AA1-4A67-A81B-C1D2C8B85B38}">
      <dsp:nvSpPr>
        <dsp:cNvPr id="0" name=""/>
        <dsp:cNvSpPr/>
      </dsp:nvSpPr>
      <dsp:spPr>
        <a:xfrm>
          <a:off x="5323590" y="1753826"/>
          <a:ext cx="1950690" cy="12679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Step 2: Goal-Setting &amp; Plan Development</a:t>
          </a:r>
        </a:p>
      </dsp:txBody>
      <dsp:txXfrm>
        <a:off x="5385486" y="1815722"/>
        <a:ext cx="1826898" cy="1144156"/>
      </dsp:txXfrm>
    </dsp:sp>
    <dsp:sp modelId="{6C27ED1D-8D74-4334-BBB4-C93285B3CF32}">
      <dsp:nvSpPr>
        <dsp:cNvPr id="0" name=""/>
        <dsp:cNvSpPr/>
      </dsp:nvSpPr>
      <dsp:spPr>
        <a:xfrm>
          <a:off x="1349299" y="634845"/>
          <a:ext cx="5073800" cy="5073800"/>
        </a:xfrm>
        <a:custGeom>
          <a:avLst/>
          <a:gdLst/>
          <a:ahLst/>
          <a:cxnLst/>
          <a:rect l="0" t="0" r="0" b="0"/>
          <a:pathLst>
            <a:path>
              <a:moveTo>
                <a:pt x="5067756" y="2711911"/>
              </a:moveTo>
              <a:arcTo wR="2536900" hR="2536900" stAng="21837346" swAng="13616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7876E2-3708-457B-B38E-C77438BB3B40}">
      <dsp:nvSpPr>
        <dsp:cNvPr id="0" name=""/>
        <dsp:cNvSpPr/>
      </dsp:nvSpPr>
      <dsp:spPr>
        <a:xfrm>
          <a:off x="4402007" y="4590166"/>
          <a:ext cx="1950690" cy="12679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Step 3: Plan Implementation</a:t>
          </a:r>
        </a:p>
      </dsp:txBody>
      <dsp:txXfrm>
        <a:off x="4463903" y="4652062"/>
        <a:ext cx="1826898" cy="1144156"/>
      </dsp:txXfrm>
    </dsp:sp>
    <dsp:sp modelId="{47C30801-86A2-480B-A403-B01D26ADE0AD}">
      <dsp:nvSpPr>
        <dsp:cNvPr id="0" name=""/>
        <dsp:cNvSpPr/>
      </dsp:nvSpPr>
      <dsp:spPr>
        <a:xfrm>
          <a:off x="1349299" y="634845"/>
          <a:ext cx="5073800" cy="5073800"/>
        </a:xfrm>
        <a:custGeom>
          <a:avLst/>
          <a:gdLst/>
          <a:ahLst/>
          <a:cxnLst/>
          <a:rect l="0" t="0" r="0" b="0"/>
          <a:pathLst>
            <a:path>
              <a:moveTo>
                <a:pt x="2849211" y="5054502"/>
              </a:moveTo>
              <a:arcTo wR="2536900" hR="2536900" stAng="4975711" swAng="84857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2B19A6D-D791-47EC-8163-CEC1C0068706}">
      <dsp:nvSpPr>
        <dsp:cNvPr id="0" name=""/>
        <dsp:cNvSpPr/>
      </dsp:nvSpPr>
      <dsp:spPr>
        <a:xfrm>
          <a:off x="1419702" y="4590166"/>
          <a:ext cx="1950690" cy="12679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Step 4: Formative Assessment/ Evaluation</a:t>
          </a:r>
        </a:p>
      </dsp:txBody>
      <dsp:txXfrm>
        <a:off x="1481598" y="4652062"/>
        <a:ext cx="1826898" cy="1144156"/>
      </dsp:txXfrm>
    </dsp:sp>
    <dsp:sp modelId="{F0A9611D-9008-457F-AE13-2490B60CA750}">
      <dsp:nvSpPr>
        <dsp:cNvPr id="0" name=""/>
        <dsp:cNvSpPr/>
      </dsp:nvSpPr>
      <dsp:spPr>
        <a:xfrm>
          <a:off x="1349299" y="634845"/>
          <a:ext cx="5073800" cy="5073800"/>
        </a:xfrm>
        <a:custGeom>
          <a:avLst/>
          <a:gdLst/>
          <a:ahLst/>
          <a:cxnLst/>
          <a:rect l="0" t="0" r="0" b="0"/>
          <a:pathLst>
            <a:path>
              <a:moveTo>
                <a:pt x="269509" y="3674793"/>
              </a:moveTo>
              <a:arcTo wR="2536900" hR="2536900" stAng="9201009" swAng="136164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3F47EC-9911-41F0-9441-B20C53E68FE3}">
      <dsp:nvSpPr>
        <dsp:cNvPr id="0" name=""/>
        <dsp:cNvSpPr/>
      </dsp:nvSpPr>
      <dsp:spPr>
        <a:xfrm>
          <a:off x="498119" y="1753826"/>
          <a:ext cx="1950690" cy="1267948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Step 5: Summative Evaluation</a:t>
          </a:r>
        </a:p>
      </dsp:txBody>
      <dsp:txXfrm>
        <a:off x="560015" y="1815722"/>
        <a:ext cx="1826898" cy="1144156"/>
      </dsp:txXfrm>
    </dsp:sp>
    <dsp:sp modelId="{8DC452EC-5D0F-4BA2-82F3-83AEE032322D}">
      <dsp:nvSpPr>
        <dsp:cNvPr id="0" name=""/>
        <dsp:cNvSpPr/>
      </dsp:nvSpPr>
      <dsp:spPr>
        <a:xfrm>
          <a:off x="1349299" y="634845"/>
          <a:ext cx="5073800" cy="5073800"/>
        </a:xfrm>
        <a:custGeom>
          <a:avLst/>
          <a:gdLst/>
          <a:ahLst/>
          <a:cxnLst/>
          <a:rect l="0" t="0" r="0" b="0"/>
          <a:pathLst>
            <a:path>
              <a:moveTo>
                <a:pt x="609796" y="887011"/>
              </a:moveTo>
              <a:arcTo wR="2536900" hR="2536900" stAng="13234108" swAng="1214018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9DC844-5FAC-48E4-8931-6E354F8110C1}">
      <dsp:nvSpPr>
        <dsp:cNvPr id="0" name=""/>
        <dsp:cNvSpPr/>
      </dsp:nvSpPr>
      <dsp:spPr>
        <a:xfrm rot="5400000">
          <a:off x="7167348" y="-2418760"/>
          <a:ext cx="2567195" cy="79979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latin typeface="+mj-lt"/>
            </a:rPr>
            <a:t>Support the learning, growth, and achievement of students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effectLst/>
              <a:latin typeface="+mj-lt"/>
              <a:ea typeface="Calibri" panose="020F0502020204030204" pitchFamily="34" charset="0"/>
            </a:rPr>
            <a:t>Driven by the </a:t>
          </a:r>
          <a:r>
            <a:rPr lang="en-US" sz="3000" i="1" kern="1200" dirty="0">
              <a:effectLst/>
              <a:latin typeface="+mj-lt"/>
              <a:ea typeface="Calibri" panose="020F0502020204030204" pitchFamily="34" charset="0"/>
            </a:rPr>
            <a:t>needs of the students </a:t>
          </a:r>
          <a:r>
            <a:rPr lang="en-US" sz="3000" kern="1200" dirty="0">
              <a:effectLst/>
              <a:latin typeface="+mj-lt"/>
              <a:ea typeface="Calibri" panose="020F0502020204030204" pitchFamily="34" charset="0"/>
            </a:rPr>
            <a:t>for whom an educator or team has responsibility. </a:t>
          </a:r>
          <a:endParaRPr lang="en-US" sz="3000" kern="1200" dirty="0">
            <a:latin typeface="+mj-lt"/>
          </a:endParaRPr>
        </a:p>
      </dsp:txBody>
      <dsp:txXfrm rot="-5400000">
        <a:off x="4451970" y="421938"/>
        <a:ext cx="7872632" cy="2316555"/>
      </dsp:txXfrm>
    </dsp:sp>
    <dsp:sp modelId="{C5CAE04D-5902-4BBD-9EFC-51FE3E1DBA79}">
      <dsp:nvSpPr>
        <dsp:cNvPr id="0" name=""/>
        <dsp:cNvSpPr/>
      </dsp:nvSpPr>
      <dsp:spPr>
        <a:xfrm>
          <a:off x="0" y="80"/>
          <a:ext cx="4498848" cy="3208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Student Learning Goals</a:t>
          </a:r>
        </a:p>
      </dsp:txBody>
      <dsp:txXfrm>
        <a:off x="156650" y="156730"/>
        <a:ext cx="4185548" cy="2895694"/>
      </dsp:txXfrm>
    </dsp:sp>
    <dsp:sp modelId="{2B905916-86D7-4A7B-A838-5C83BC07195F}">
      <dsp:nvSpPr>
        <dsp:cNvPr id="0" name=""/>
        <dsp:cNvSpPr/>
      </dsp:nvSpPr>
      <dsp:spPr>
        <a:xfrm rot="5400000">
          <a:off x="7214226" y="975046"/>
          <a:ext cx="2567195" cy="7997952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latin typeface="+mn-lt"/>
            </a:rPr>
            <a:t>Support the development of the educator’s practice. </a:t>
          </a:r>
        </a:p>
        <a:p>
          <a:pPr marL="285750" lvl="1" indent="-285750" algn="l" defTabSz="1333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3000" kern="1200" dirty="0">
              <a:effectLst/>
              <a:latin typeface="+mn-lt"/>
              <a:ea typeface="Calibri" panose="020F0502020204030204" pitchFamily="34" charset="0"/>
            </a:rPr>
            <a:t>Driven by the </a:t>
          </a:r>
          <a:r>
            <a:rPr lang="en-US" sz="3000" i="1" kern="1200" dirty="0">
              <a:effectLst/>
              <a:latin typeface="+mn-lt"/>
              <a:ea typeface="Calibri" panose="020F0502020204030204" pitchFamily="34" charset="0"/>
            </a:rPr>
            <a:t>needs of the educator </a:t>
          </a:r>
          <a:r>
            <a:rPr lang="en-US" sz="3000" kern="1200" dirty="0">
              <a:effectLst/>
              <a:latin typeface="+mn-lt"/>
              <a:ea typeface="Calibri" panose="020F0502020204030204" pitchFamily="34" charset="0"/>
            </a:rPr>
            <a:t>in relation to the Standards of Effective Teaching or Administrative Leadership Practice. </a:t>
          </a:r>
          <a:endParaRPr lang="en-US" sz="3000" kern="1200" dirty="0">
            <a:latin typeface="+mn-lt"/>
          </a:endParaRPr>
        </a:p>
      </dsp:txBody>
      <dsp:txXfrm rot="-5400000">
        <a:off x="4498848" y="3815744"/>
        <a:ext cx="7872632" cy="2316555"/>
      </dsp:txXfrm>
    </dsp:sp>
    <dsp:sp modelId="{6C1EFD84-FDE5-413B-AACE-3B7AB295EE1E}">
      <dsp:nvSpPr>
        <dsp:cNvPr id="0" name=""/>
        <dsp:cNvSpPr/>
      </dsp:nvSpPr>
      <dsp:spPr>
        <a:xfrm>
          <a:off x="0" y="3369524"/>
          <a:ext cx="4498848" cy="320899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7170" tIns="108585" rIns="217170" bIns="108585" numCol="1" spcCol="1270" anchor="ctr" anchorCtr="0">
          <a:noAutofit/>
        </a:bodyPr>
        <a:lstStyle/>
        <a:p>
          <a:pPr marL="0" lvl="0" indent="0" algn="ctr" defTabSz="2533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5700" kern="1200" dirty="0"/>
            <a:t>Professional Practice Goals</a:t>
          </a:r>
        </a:p>
      </dsp:txBody>
      <dsp:txXfrm>
        <a:off x="156650" y="3526174"/>
        <a:ext cx="4185548" cy="289569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085901-2DE9-41CB-9F43-250D3501DDB3}" type="datetimeFigureOut">
              <a:rPr lang="en-US" smtClean="0"/>
              <a:t>6/27/2024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36C47F-691E-47A7-8B90-C05A67379C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0680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/>
              <a:t>The goal of the educator evaluation system is to ensure that each and every student has access to an </a:t>
            </a:r>
            <a:r>
              <a:rPr lang="en-US" sz="1200" b="1" dirty="0"/>
              <a:t>effective educator.</a:t>
            </a:r>
          </a:p>
          <a:p>
            <a:pPr marL="120650" lvl="0" indent="0" algn="l" rtl="0">
              <a:spcBef>
                <a:spcPts val="1000"/>
              </a:spcBef>
              <a:spcAft>
                <a:spcPts val="1200"/>
              </a:spcAft>
              <a:buSzPts val="1700"/>
              <a:buFont typeface="Arial" panose="020B0604020202020204" pitchFamily="34" charset="0"/>
              <a:buNone/>
            </a:pPr>
            <a:endParaRPr lang="en-US" sz="1200" dirty="0">
              <a:ea typeface="Proxima Nova"/>
              <a:cs typeface="Proxima Nova"/>
              <a:sym typeface="Proxima Nova"/>
            </a:endParaRPr>
          </a:p>
          <a:p>
            <a:pPr marL="120650" lvl="0" indent="0" algn="l" rtl="0">
              <a:spcBef>
                <a:spcPts val="1000"/>
              </a:spcBef>
              <a:spcAft>
                <a:spcPts val="1200"/>
              </a:spcAft>
              <a:buSzPts val="1700"/>
              <a:buFont typeface="Arial" panose="020B0604020202020204" pitchFamily="34" charset="0"/>
              <a:buNone/>
            </a:pPr>
            <a:r>
              <a:rPr lang="en-US" sz="1200" dirty="0">
                <a:ea typeface="Proxima Nova"/>
                <a:cs typeface="Proxima Nova"/>
                <a:sym typeface="Proxima Nova"/>
              </a:rPr>
              <a:t>This is realized by:</a:t>
            </a:r>
          </a:p>
          <a:p>
            <a:pPr marL="292100" lvl="0" indent="-171450" algn="l" rtl="0">
              <a:spcBef>
                <a:spcPts val="1000"/>
              </a:spcBef>
              <a:spcAft>
                <a:spcPts val="1200"/>
              </a:spcAft>
              <a:buSzPts val="1700"/>
              <a:buFont typeface="Arial" panose="020B0604020202020204" pitchFamily="34" charset="0"/>
              <a:buChar char="•"/>
            </a:pPr>
            <a:r>
              <a:rPr lang="en-US" sz="1200" dirty="0">
                <a:ea typeface="Proxima Nova"/>
                <a:cs typeface="Proxima Nova"/>
                <a:sym typeface="Proxima Nova"/>
              </a:rPr>
              <a:t>Promoting educator growth and development through the evaluation process,</a:t>
            </a:r>
          </a:p>
          <a:p>
            <a:pPr marL="292100" lvl="0" indent="-171450" algn="l" rtl="0">
              <a:spcBef>
                <a:spcPts val="1000"/>
              </a:spcBef>
              <a:spcAft>
                <a:spcPts val="1200"/>
              </a:spcAft>
              <a:buSzPts val="1700"/>
              <a:buFont typeface="Arial" panose="020B0604020202020204" pitchFamily="34" charset="0"/>
              <a:buChar char="•"/>
            </a:pPr>
            <a:r>
              <a:rPr lang="en-US" sz="1200" dirty="0">
                <a:ea typeface="Proxima Nova"/>
                <a:cs typeface="Proxima Nova"/>
                <a:sym typeface="Proxima Nova"/>
              </a:rPr>
              <a:t>Placing student learning at the center, using multiple measures of student learning, growth and achievement,  </a:t>
            </a:r>
          </a:p>
          <a:p>
            <a:pPr marL="292100" lvl="0" indent="-171450" algn="l" rtl="0">
              <a:spcBef>
                <a:spcPts val="1000"/>
              </a:spcBef>
              <a:spcAft>
                <a:spcPts val="1200"/>
              </a:spcAft>
              <a:buSzPts val="1700"/>
              <a:buFont typeface="Arial" panose="020B0604020202020204" pitchFamily="34" charset="0"/>
              <a:buChar char="•"/>
            </a:pPr>
            <a:r>
              <a:rPr lang="en-US" sz="1200" dirty="0">
                <a:ea typeface="Proxima Nova"/>
                <a:cs typeface="Proxima Nova"/>
                <a:sym typeface="Proxima Nova"/>
              </a:rPr>
              <a:t>Recognizing excellence in teaching and leading,  </a:t>
            </a:r>
          </a:p>
          <a:p>
            <a:pPr marL="292100" lvl="0" indent="-171450" algn="l" rtl="0">
              <a:spcBef>
                <a:spcPts val="1000"/>
              </a:spcBef>
              <a:spcAft>
                <a:spcPts val="1200"/>
              </a:spcAft>
              <a:buSzPts val="1700"/>
              <a:buFont typeface="Arial" panose="020B0604020202020204" pitchFamily="34" charset="0"/>
              <a:buChar char="•"/>
            </a:pPr>
            <a:r>
              <a:rPr lang="en-US" sz="1200" dirty="0">
                <a:ea typeface="Proxima Nova"/>
                <a:cs typeface="Proxima Nova"/>
                <a:sym typeface="Proxima Nova"/>
              </a:rPr>
              <a:t>Setting a high bar for professional teaching status, and  </a:t>
            </a:r>
          </a:p>
          <a:p>
            <a:pPr marL="292100" lvl="0" indent="-171450" algn="l" rtl="0">
              <a:spcBef>
                <a:spcPts val="1000"/>
              </a:spcBef>
              <a:spcAft>
                <a:spcPts val="1200"/>
              </a:spcAft>
              <a:buSzPts val="1700"/>
              <a:buFont typeface="Arial" panose="020B0604020202020204" pitchFamily="34" charset="0"/>
              <a:buChar char="•"/>
            </a:pPr>
            <a:r>
              <a:rPr lang="en-US" sz="1200" dirty="0">
                <a:ea typeface="Proxima Nova"/>
                <a:cs typeface="Proxima Nova"/>
                <a:sym typeface="Proxima Nova"/>
              </a:rPr>
              <a:t>Creating clear processes and timelines for improvement</a:t>
            </a:r>
            <a:endParaRPr lang="en-US" sz="1400" dirty="0">
              <a:ea typeface="Proxima Nova"/>
              <a:cs typeface="Proxima Nova"/>
              <a:sym typeface="Proxima Nova"/>
            </a:endParaRPr>
          </a:p>
          <a:p>
            <a:endParaRPr lang="en-US" dirty="0"/>
          </a:p>
          <a:p>
            <a:r>
              <a:rPr lang="en-US" dirty="0"/>
              <a:t>The 5-step cycle includes self-assessment, goal-setting, plan implementation, and a formative and summative assessment. Throughout the cycle should be ongoing feedback and reflection.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6C47F-691E-47A7-8B90-C05A67379CB1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5945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Goal-setting is really core to the evaluation process. Good goal setting, informed by a thorough self-assessment of your strengths, areas for growth, and student needs, can become the basis for all of the activities that follow as part of the evaluation cycle – from professional learning, to evidence collection, feedback, and reflection. Setting a strong and meaningful goal is a key way to ensure that your voice as an educator is central to the evaluation process.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6C47F-691E-47A7-8B90-C05A67379CB1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70650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dirty="0"/>
              <a:t>Independently complete a self-assessment using the Focus Indicator Self-Assessment Tool or another tool provided by the district.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6C47F-691E-47A7-8B90-C05A67379CB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7553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S = Specific and Strategic </a:t>
            </a:r>
            <a:r>
              <a:rPr lang="en-US" dirty="0"/>
              <a:t>Goals need to be straightforward and clearly written. A goal is strategic when it serves an important purpose of the school or district as a whole and addresses something that is likely to have a big impact on our overall vision. </a:t>
            </a:r>
          </a:p>
          <a:p>
            <a:endParaRPr lang="en-US" b="1" dirty="0"/>
          </a:p>
          <a:p>
            <a:r>
              <a:rPr lang="en-US" b="1" dirty="0"/>
              <a:t>M = Measurable </a:t>
            </a:r>
            <a:r>
              <a:rPr lang="en-US" dirty="0"/>
              <a:t>How will we know if we’ve achieved the goal? And how will we measure progress along the way? </a:t>
            </a:r>
          </a:p>
          <a:p>
            <a:endParaRPr lang="en-US" dirty="0"/>
          </a:p>
          <a:p>
            <a:r>
              <a:rPr lang="en-US" b="1" dirty="0"/>
              <a:t>A = Action Oriented </a:t>
            </a:r>
            <a:r>
              <a:rPr lang="en-US" dirty="0"/>
              <a:t>Goals should have action steps attached to them tell us “who” is doing “what.” Making clear the key actions required to achieve a goal also helps ensure that it is attainable.</a:t>
            </a:r>
          </a:p>
          <a:p>
            <a:endParaRPr lang="en-US" dirty="0"/>
          </a:p>
          <a:p>
            <a:r>
              <a:rPr lang="en-US" b="1" dirty="0"/>
              <a:t>R = Rigorous, Realistic, and Results-Focused (the 3 Rs) </a:t>
            </a:r>
            <a:r>
              <a:rPr lang="en-US" dirty="0"/>
              <a:t>A goal needs to describe a realistic, yet ambitious result. It needs to stretch the educator, team, school, or district toward improvement but not be out of reach. </a:t>
            </a:r>
          </a:p>
          <a:p>
            <a:endParaRPr lang="en-US" dirty="0"/>
          </a:p>
          <a:p>
            <a:r>
              <a:rPr lang="en-US" b="1" dirty="0"/>
              <a:t>T = Timed </a:t>
            </a:r>
            <a:r>
              <a:rPr lang="en-US" dirty="0"/>
              <a:t>A goal needs to have a clear timeline, so we know when actions will happen and when outcomes will be met.</a:t>
            </a:r>
          </a:p>
          <a:p>
            <a:endParaRPr lang="en-US" dirty="0"/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en-US" sz="12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I = Inclusivity: </a:t>
            </a:r>
            <a:r>
              <a:rPr lang="en-US" sz="1200" i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he extent to which a goal brings historically marginalized people into processes, activities, and decision-making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endParaRPr lang="en-US" sz="1200" b="1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Font typeface="Arial" panose="020B0604020202020204" pitchFamily="34" charset="0"/>
              <a:buNone/>
            </a:pPr>
            <a:r>
              <a:rPr lang="en-US" sz="1200" b="1" i="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 = Equity: </a:t>
            </a:r>
            <a:r>
              <a:rPr lang="en-US" sz="12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The extent to which the goal includes an element of fairness or justice that seeks to address systemic injustice, inequity, or oppression, such as anti-racism). </a:t>
            </a:r>
            <a:endParaRPr lang="en-US" sz="1200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6C47F-691E-47A7-8B90-C05A67379CB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008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6C47F-691E-47A7-8B90-C05A67379CB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16790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6C47F-691E-47A7-8B90-C05A67379CB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614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6C47F-691E-47A7-8B90-C05A67379CB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235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E36C47F-691E-47A7-8B90-C05A67379CB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946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6/27/2024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Relationship Id="rId9" Type="http://schemas.openxmlformats.org/officeDocument/2006/relationships/image" Target="../media/image40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svg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svg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svg"/><Relationship Id="rId5" Type="http://schemas.openxmlformats.org/officeDocument/2006/relationships/image" Target="../media/image14.png"/><Relationship Id="rId4" Type="http://schemas.openxmlformats.org/officeDocument/2006/relationships/image" Target="../media/image13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sv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6.png"/><Relationship Id="rId5" Type="http://schemas.openxmlformats.org/officeDocument/2006/relationships/image" Target="../media/image46.png"/><Relationship Id="rId10" Type="http://schemas.openxmlformats.org/officeDocument/2006/relationships/image" Target="../media/image51.svg"/><Relationship Id="rId4" Type="http://schemas.openxmlformats.org/officeDocument/2006/relationships/image" Target="../media/image45.jpeg"/><Relationship Id="rId9" Type="http://schemas.openxmlformats.org/officeDocument/2006/relationships/image" Target="../media/image5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4" Type="http://schemas.openxmlformats.org/officeDocument/2006/relationships/image" Target="../media/image9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1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23.svg"/><Relationship Id="rId9" Type="http://schemas.microsoft.com/office/2007/relationships/diagramDrawing" Target="../diagrams/drawing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png"/><Relationship Id="rId7" Type="http://schemas.openxmlformats.org/officeDocument/2006/relationships/image" Target="../media/image28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32.sv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svg"/><Relationship Id="rId9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22.pn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image" Target="../media/image23.svg"/><Relationship Id="rId9" Type="http://schemas.microsoft.com/office/2007/relationships/diagramDrawing" Target="../diagrams/drawing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F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974764" y="-207071"/>
            <a:ext cx="3086100" cy="11299900"/>
            <a:chOff x="0" y="0"/>
            <a:chExt cx="812800" cy="2976105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254A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381810"/>
                </a:lnSpc>
              </a:pPr>
              <a:endParaRPr lang="en-US">
                <a:cs typeface="Calibri"/>
              </a:endParaRPr>
            </a:p>
          </p:txBody>
        </p:sp>
      </p:grpSp>
      <p:sp>
        <p:nvSpPr>
          <p:cNvPr id="5" name="Freeform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84715" y="9009597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1894184" y="580047"/>
            <a:ext cx="5482971" cy="9023371"/>
          </a:xfrm>
          <a:custGeom>
            <a:avLst/>
            <a:gdLst/>
            <a:ahLst/>
            <a:cxnLst/>
            <a:rect l="l" t="t" r="r" b="b"/>
            <a:pathLst>
              <a:path w="5482971" h="9023371">
                <a:moveTo>
                  <a:pt x="0" y="0"/>
                </a:moveTo>
                <a:lnTo>
                  <a:pt x="5482971" y="0"/>
                </a:lnTo>
                <a:lnTo>
                  <a:pt x="5482971" y="9023371"/>
                </a:lnTo>
                <a:lnTo>
                  <a:pt x="0" y="902337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404" r="-137143"/>
            </a:stretch>
          </a:blipFill>
          <a:ln w="76200" cap="sq">
            <a:solidFill>
              <a:srgbClr val="254A7E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254A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381810"/>
                </a:lnSpc>
              </a:pPr>
              <a:endParaRPr lang="en-US">
                <a:cs typeface="Calibri"/>
              </a:endParaRPr>
            </a:p>
          </p:txBody>
        </p:sp>
      </p:grp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27773" y="4163622"/>
            <a:ext cx="110236" cy="2818996"/>
            <a:chOff x="0" y="0"/>
            <a:chExt cx="26312" cy="67285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26312" cy="672855"/>
            </a:xfrm>
            <a:custGeom>
              <a:avLst/>
              <a:gdLst/>
              <a:ahLst/>
              <a:cxnLst/>
              <a:rect l="l" t="t" r="r" b="b"/>
              <a:pathLst>
                <a:path w="26312" h="672855">
                  <a:moveTo>
                    <a:pt x="0" y="0"/>
                  </a:moveTo>
                  <a:lnTo>
                    <a:pt x="26312" y="0"/>
                  </a:lnTo>
                  <a:lnTo>
                    <a:pt x="26312" y="672855"/>
                  </a:lnTo>
                  <a:lnTo>
                    <a:pt x="0" y="672855"/>
                  </a:lnTo>
                  <a:close/>
                </a:path>
              </a:pathLst>
            </a:custGeom>
            <a:solidFill>
              <a:srgbClr val="FDFBFB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19050"/>
              <a:ext cx="26312" cy="6919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381810"/>
                </a:lnSpc>
              </a:pPr>
              <a:endParaRPr lang="en-US">
                <a:cs typeface="Calibri"/>
              </a:endParaRPr>
            </a:p>
          </p:txBody>
        </p:sp>
      </p:grpSp>
      <p:sp>
        <p:nvSpPr>
          <p:cNvPr id="16" name="Freeform 1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-2777871" y="-207071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1" y="0"/>
                </a:lnTo>
                <a:lnTo>
                  <a:pt x="3806571" y="2083233"/>
                </a:lnTo>
                <a:lnTo>
                  <a:pt x="0" y="208323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TextBox 19"/>
          <p:cNvSpPr txBox="1">
            <a:spLocks noGrp="1"/>
          </p:cNvSpPr>
          <p:nvPr>
            <p:ph type="title" idx="4294967295"/>
          </p:nvPr>
        </p:nvSpPr>
        <p:spPr>
          <a:xfrm>
            <a:off x="1952278" y="3619500"/>
            <a:ext cx="8883077" cy="249299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259" normalizeH="0" baseline="0" noProof="0" dirty="0">
                <a:ln>
                  <a:noFill/>
                </a:ln>
                <a:solidFill>
                  <a:srgbClr val="254A7E"/>
                </a:solidFill>
                <a:effectLst/>
                <a:uLnTx/>
                <a:uFillTx/>
                <a:latin typeface="Sailors"/>
                <a:ea typeface="+mn-ea"/>
                <a:cs typeface="+mn-cs"/>
              </a:rPr>
              <a:t>teacher workshop series: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259" normalizeH="0" baseline="0" noProof="0" dirty="0">
                <a:ln>
                  <a:noFill/>
                </a:ln>
                <a:solidFill>
                  <a:srgbClr val="254A7E"/>
                </a:solidFill>
                <a:effectLst/>
                <a:uLnTx/>
                <a:uFillTx/>
                <a:latin typeface="Sailors"/>
                <a:ea typeface="+mn-ea"/>
                <a:cs typeface="+mn-cs"/>
              </a:rPr>
              <a:t>The Ma educator evaluation system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2116888" y="7658100"/>
            <a:ext cx="9453445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4000" b="1" spc="144" dirty="0">
                <a:solidFill>
                  <a:srgbClr val="231F20"/>
                </a:solidFill>
                <a:latin typeface="Open Sauce"/>
              </a:rPr>
              <a:t>Session 3: </a:t>
            </a:r>
          </a:p>
          <a:p>
            <a:r>
              <a:rPr lang="en-US" sz="4000" b="1" spc="144" dirty="0">
                <a:solidFill>
                  <a:srgbClr val="231F20"/>
                </a:solidFill>
                <a:latin typeface="Open Sauce"/>
              </a:rPr>
              <a:t>Setting S.M.A.R.T.I.E. Goals</a:t>
            </a:r>
            <a:endParaRPr lang="en-US" dirty="0"/>
          </a:p>
        </p:txBody>
      </p:sp>
      <p:sp>
        <p:nvSpPr>
          <p:cNvPr id="17" name="Freeform 17" descr="DESE Logo"/>
          <p:cNvSpPr/>
          <p:nvPr/>
        </p:nvSpPr>
        <p:spPr>
          <a:xfrm>
            <a:off x="1752928" y="847550"/>
            <a:ext cx="3485898" cy="2057223"/>
          </a:xfrm>
          <a:custGeom>
            <a:avLst/>
            <a:gdLst/>
            <a:ahLst/>
            <a:cxnLst/>
            <a:rect l="l" t="t" r="r" b="b"/>
            <a:pathLst>
              <a:path w="3485898" h="2057223">
                <a:moveTo>
                  <a:pt x="0" y="0"/>
                </a:moveTo>
                <a:lnTo>
                  <a:pt x="3485898" y="0"/>
                </a:lnTo>
                <a:lnTo>
                  <a:pt x="3485898" y="2057223"/>
                </a:lnTo>
                <a:lnTo>
                  <a:pt x="0" y="2057223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t="-1188"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B9FF99BD-075F-4761-A995-6FC574BD25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00" cy="10287000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A7B21A54-9BA3-4EA9-B460-5A829ADD90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5518" y="720090"/>
            <a:ext cx="16856964" cy="88468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FA8F714-B9D8-488A-8CCA-E9948FF913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5199" y="965202"/>
            <a:ext cx="16357600" cy="835659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9C2ECB-7FF3-4DB9-E01C-B15BEE4963C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Breakdown of the SMARTIE Acronym</a:t>
            </a:r>
          </a:p>
        </p:txBody>
      </p:sp>
      <p:pic>
        <p:nvPicPr>
          <p:cNvPr id="2" name="Picture 1" descr="A diagram breaking down the acronym SMARTIE:&#10;S is for specific and strategic&#10;M is for measurable&#10;A is for action-oriented&#10;R is for rigorous, realistic, and results-focused&#10;T is for timed and tracked&#10;I is for inclusive&#10;E is for equitable">
            <a:extLst>
              <a:ext uri="{FF2B5EF4-FFF2-40B4-BE49-F238E27FC236}">
                <a16:creationId xmlns:a16="http://schemas.microsoft.com/office/drawing/2014/main" id="{258B6EA8-E930-7AA0-62D4-721678345E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0715" y="2134920"/>
            <a:ext cx="14926562" cy="6007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6605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15">
            <a:extLst>
              <a:ext uri="{FF2B5EF4-FFF2-40B4-BE49-F238E27FC236}">
                <a16:creationId xmlns:a16="http://schemas.microsoft.com/office/drawing/2014/main" id="{C2EDB4E1-614C-377A-6D43-52A156D4AE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97940" y="7297647"/>
            <a:ext cx="8132660" cy="1596428"/>
            <a:chOff x="0" y="0"/>
            <a:chExt cx="4321206" cy="1449360"/>
          </a:xfrm>
        </p:grpSpPr>
        <p:sp>
          <p:nvSpPr>
            <p:cNvPr id="44" name="Freeform 16">
              <a:extLst>
                <a:ext uri="{FF2B5EF4-FFF2-40B4-BE49-F238E27FC236}">
                  <a16:creationId xmlns:a16="http://schemas.microsoft.com/office/drawing/2014/main" id="{169D75E4-1404-B809-9A3A-C477EB8DD894}"/>
                </a:ext>
              </a:extLst>
            </p:cNvPr>
            <p:cNvSpPr/>
            <p:nvPr/>
          </p:nvSpPr>
          <p:spPr>
            <a:xfrm>
              <a:off x="0" y="0"/>
              <a:ext cx="4321135" cy="1449324"/>
            </a:xfrm>
            <a:custGeom>
              <a:avLst/>
              <a:gdLst/>
              <a:ahLst/>
              <a:cxnLst/>
              <a:rect l="l" t="t" r="r" b="b"/>
              <a:pathLst>
                <a:path w="4321135" h="1449324">
                  <a:moveTo>
                    <a:pt x="35532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9324"/>
                    <a:pt x="0" y="1449324"/>
                    <a:pt x="0" y="1449324"/>
                  </a:cubicBezTo>
                  <a:cubicBezTo>
                    <a:pt x="3553268" y="1449324"/>
                    <a:pt x="3553268" y="1449324"/>
                    <a:pt x="3553268" y="1449324"/>
                  </a:cubicBezTo>
                  <a:cubicBezTo>
                    <a:pt x="3976241" y="1449324"/>
                    <a:pt x="4321135" y="1123823"/>
                    <a:pt x="4321135" y="724662"/>
                  </a:cubicBezTo>
                  <a:cubicBezTo>
                    <a:pt x="4321135" y="325501"/>
                    <a:pt x="3976241" y="0"/>
                    <a:pt x="3553268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ChangeAspect="1"/>
          </p:cNvGrpSpPr>
          <p:nvPr/>
        </p:nvGrpSpPr>
        <p:grpSpPr>
          <a:xfrm>
            <a:off x="0" y="0"/>
            <a:ext cx="9551719" cy="5372843"/>
            <a:chOff x="0" y="0"/>
            <a:chExt cx="6089457" cy="342532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solidFill>
              <a:srgbClr val="F9D5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Freeform 4"/>
            <p:cNvSpPr/>
            <p:nvPr/>
          </p:nvSpPr>
          <p:spPr>
            <a:xfrm>
              <a:off x="0" y="0"/>
              <a:ext cx="6089457" cy="3425320"/>
            </a:xfrm>
            <a:custGeom>
              <a:avLst/>
              <a:gdLst/>
              <a:ahLst/>
              <a:cxnLst/>
              <a:rect l="l" t="t" r="r" b="b"/>
              <a:pathLst>
                <a:path w="6089457" h="3425320">
                  <a:moveTo>
                    <a:pt x="0" y="3425320"/>
                  </a:moveTo>
                  <a:lnTo>
                    <a:pt x="0" y="0"/>
                  </a:lnTo>
                  <a:lnTo>
                    <a:pt x="6089457" y="0"/>
                  </a:lnTo>
                  <a:cubicBezTo>
                    <a:pt x="4059638" y="1141773"/>
                    <a:pt x="2029819" y="2283546"/>
                    <a:pt x="0" y="3425320"/>
                  </a:cubicBezTo>
                  <a:close/>
                </a:path>
              </a:pathLst>
            </a:custGeom>
            <a:blipFill>
              <a:blip r:embed="rId3"/>
              <a:stretch>
                <a:fillRect t="-9222" b="-9222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660488">
            <a:off x="-4233206" y="5189176"/>
            <a:ext cx="8282376" cy="404757"/>
            <a:chOff x="0" y="0"/>
            <a:chExt cx="2181367" cy="10660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181366" cy="106603"/>
            </a:xfrm>
            <a:custGeom>
              <a:avLst/>
              <a:gdLst/>
              <a:ahLst/>
              <a:cxnLst/>
              <a:rect l="l" t="t" r="r" b="b"/>
              <a:pathLst>
                <a:path w="2181366" h="106603">
                  <a:moveTo>
                    <a:pt x="0" y="0"/>
                  </a:moveTo>
                  <a:lnTo>
                    <a:pt x="2181366" y="0"/>
                  </a:lnTo>
                  <a:lnTo>
                    <a:pt x="2181366" y="106603"/>
                  </a:lnTo>
                  <a:lnTo>
                    <a:pt x="0" y="106603"/>
                  </a:lnTo>
                  <a:close/>
                </a:path>
              </a:pathLst>
            </a:custGeom>
            <a:solidFill>
              <a:srgbClr val="254A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2181367" cy="12565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29413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-1747322">
            <a:off x="3921959" y="1003562"/>
            <a:ext cx="8282376" cy="111180"/>
            <a:chOff x="0" y="0"/>
            <a:chExt cx="2181367" cy="29282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181366" cy="29282"/>
            </a:xfrm>
            <a:custGeom>
              <a:avLst/>
              <a:gdLst/>
              <a:ahLst/>
              <a:cxnLst/>
              <a:rect l="l" t="t" r="r" b="b"/>
              <a:pathLst>
                <a:path w="2181366" h="29282">
                  <a:moveTo>
                    <a:pt x="0" y="0"/>
                  </a:moveTo>
                  <a:lnTo>
                    <a:pt x="2181366" y="0"/>
                  </a:lnTo>
                  <a:lnTo>
                    <a:pt x="2181366" y="29282"/>
                  </a:lnTo>
                  <a:lnTo>
                    <a:pt x="0" y="29282"/>
                  </a:lnTo>
                  <a:close/>
                </a:path>
              </a:pathLst>
            </a:custGeom>
            <a:solidFill>
              <a:srgbClr val="254A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2181367" cy="483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294135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Calibri"/>
              </a:endParaRPr>
            </a:p>
          </p:txBody>
        </p:sp>
      </p:grp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1444447" y="2576929"/>
            <a:ext cx="6518881" cy="1594049"/>
            <a:chOff x="0" y="0"/>
            <a:chExt cx="4317606" cy="14472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4317581" cy="1447165"/>
            </a:xfrm>
            <a:custGeom>
              <a:avLst/>
              <a:gdLst/>
              <a:ahLst/>
              <a:cxnLst/>
              <a:rect l="l" t="t" r="r" b="b"/>
              <a:pathLst>
                <a:path w="4317581" h="1447165">
                  <a:moveTo>
                    <a:pt x="355035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7165"/>
                    <a:pt x="0" y="1447165"/>
                    <a:pt x="0" y="1447165"/>
                  </a:cubicBezTo>
                  <a:cubicBezTo>
                    <a:pt x="3550350" y="1447165"/>
                    <a:pt x="3550350" y="1447165"/>
                    <a:pt x="3550350" y="1447165"/>
                  </a:cubicBezTo>
                  <a:cubicBezTo>
                    <a:pt x="3972940" y="1447165"/>
                    <a:pt x="4317581" y="1122172"/>
                    <a:pt x="4317581" y="723519"/>
                  </a:cubicBezTo>
                  <a:cubicBezTo>
                    <a:pt x="4317581" y="324866"/>
                    <a:pt x="3972939" y="0"/>
                    <a:pt x="3550350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3" name="Group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374515" y="1943100"/>
            <a:ext cx="2264977" cy="2263391"/>
            <a:chOff x="0" y="0"/>
            <a:chExt cx="2056320" cy="205488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056384" cy="2054860"/>
            </a:xfrm>
            <a:custGeom>
              <a:avLst/>
              <a:gdLst/>
              <a:ahLst/>
              <a:cxnLst/>
              <a:rect l="l" t="t" r="r" b="b"/>
              <a:pathLst>
                <a:path w="2056384" h="2054860">
                  <a:moveTo>
                    <a:pt x="0" y="1027430"/>
                  </a:moveTo>
                  <a:cubicBezTo>
                    <a:pt x="0" y="459994"/>
                    <a:pt x="460375" y="0"/>
                    <a:pt x="1028192" y="0"/>
                  </a:cubicBezTo>
                  <a:cubicBezTo>
                    <a:pt x="1596009" y="0"/>
                    <a:pt x="2056384" y="459994"/>
                    <a:pt x="2056384" y="1027430"/>
                  </a:cubicBezTo>
                  <a:cubicBezTo>
                    <a:pt x="2056384" y="1594866"/>
                    <a:pt x="1596009" y="2054860"/>
                    <a:pt x="1028192" y="2054860"/>
                  </a:cubicBezTo>
                  <a:cubicBezTo>
                    <a:pt x="460375" y="2054860"/>
                    <a:pt x="0" y="1594866"/>
                    <a:pt x="0" y="1027430"/>
                  </a:cubicBezTo>
                  <a:close/>
                </a:path>
              </a:pathLst>
            </a:custGeom>
            <a:solidFill>
              <a:srgbClr val="254A7E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5" name="Group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48540" y="4929676"/>
            <a:ext cx="7283444" cy="1596428"/>
            <a:chOff x="0" y="0"/>
            <a:chExt cx="4321206" cy="144936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4321135" cy="1449324"/>
            </a:xfrm>
            <a:custGeom>
              <a:avLst/>
              <a:gdLst/>
              <a:ahLst/>
              <a:cxnLst/>
              <a:rect l="l" t="t" r="r" b="b"/>
              <a:pathLst>
                <a:path w="4321135" h="1449324">
                  <a:moveTo>
                    <a:pt x="3553268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449324"/>
                    <a:pt x="0" y="1449324"/>
                    <a:pt x="0" y="1449324"/>
                  </a:cubicBezTo>
                  <a:cubicBezTo>
                    <a:pt x="3553268" y="1449324"/>
                    <a:pt x="3553268" y="1449324"/>
                    <a:pt x="3553268" y="1449324"/>
                  </a:cubicBezTo>
                  <a:cubicBezTo>
                    <a:pt x="3976241" y="1449324"/>
                    <a:pt x="4321135" y="1123823"/>
                    <a:pt x="4321135" y="724662"/>
                  </a:cubicBezTo>
                  <a:cubicBezTo>
                    <a:pt x="4321135" y="325501"/>
                    <a:pt x="3976241" y="0"/>
                    <a:pt x="3553268" y="0"/>
                  </a:cubicBezTo>
                  <a:close/>
                </a:path>
              </a:pathLst>
            </a:custGeom>
            <a:solidFill>
              <a:srgbClr val="F2F2F2"/>
            </a:solid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" name="Group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652437" y="4477930"/>
            <a:ext cx="2267356" cy="2265770"/>
            <a:chOff x="0" y="0"/>
            <a:chExt cx="2058480" cy="205704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2058416" cy="2057146"/>
            </a:xfrm>
            <a:custGeom>
              <a:avLst/>
              <a:gdLst/>
              <a:ahLst/>
              <a:cxnLst/>
              <a:rect l="l" t="t" r="r" b="b"/>
              <a:pathLst>
                <a:path w="2058416" h="2057146">
                  <a:moveTo>
                    <a:pt x="0" y="1028573"/>
                  </a:moveTo>
                  <a:cubicBezTo>
                    <a:pt x="0" y="460502"/>
                    <a:pt x="460756" y="0"/>
                    <a:pt x="1029208" y="0"/>
                  </a:cubicBezTo>
                  <a:cubicBezTo>
                    <a:pt x="1597660" y="0"/>
                    <a:pt x="2058416" y="460502"/>
                    <a:pt x="2058416" y="1028573"/>
                  </a:cubicBezTo>
                  <a:cubicBezTo>
                    <a:pt x="2058416" y="1596644"/>
                    <a:pt x="1597660" y="2057146"/>
                    <a:pt x="1029208" y="2057146"/>
                  </a:cubicBezTo>
                  <a:cubicBezTo>
                    <a:pt x="460756" y="2057146"/>
                    <a:pt x="0" y="1596517"/>
                    <a:pt x="0" y="1028573"/>
                  </a:cubicBezTo>
                  <a:close/>
                </a:path>
              </a:pathLst>
            </a:custGeom>
            <a:solidFill>
              <a:srgbClr val="254A7E"/>
            </a:solidFill>
            <a:ln>
              <a:solidFill>
                <a:schemeClr val="bg1"/>
              </a:solidFill>
            </a:ln>
          </p:spPr>
          <p:txBody>
            <a:bodyPr/>
            <a:lstStyle/>
            <a:p>
              <a:endParaRPr lang="en-US" dirty="0"/>
            </a:p>
          </p:txBody>
        </p:sp>
      </p:grpSp>
      <p:sp>
        <p:nvSpPr>
          <p:cNvPr id="22" name="Freeform 2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62276" y="7015278"/>
            <a:ext cx="2264208" cy="2264208"/>
          </a:xfrm>
          <a:custGeom>
            <a:avLst/>
            <a:gdLst/>
            <a:ahLst/>
            <a:cxnLst/>
            <a:rect l="l" t="t" r="r" b="b"/>
            <a:pathLst>
              <a:path w="2055622" h="2055622">
                <a:moveTo>
                  <a:pt x="0" y="1027811"/>
                </a:moveTo>
                <a:cubicBezTo>
                  <a:pt x="0" y="460121"/>
                  <a:pt x="460121" y="0"/>
                  <a:pt x="1027811" y="0"/>
                </a:cubicBezTo>
                <a:cubicBezTo>
                  <a:pt x="1595501" y="0"/>
                  <a:pt x="2055622" y="460121"/>
                  <a:pt x="2055622" y="1027811"/>
                </a:cubicBezTo>
                <a:cubicBezTo>
                  <a:pt x="2055622" y="1595501"/>
                  <a:pt x="1595501" y="2055622"/>
                  <a:pt x="1027811" y="2055622"/>
                </a:cubicBezTo>
                <a:cubicBezTo>
                  <a:pt x="460121" y="2055622"/>
                  <a:pt x="0" y="1595501"/>
                  <a:pt x="0" y="1027811"/>
                </a:cubicBezTo>
                <a:close/>
              </a:path>
            </a:pathLst>
          </a:custGeom>
          <a:solidFill>
            <a:srgbClr val="254A7E"/>
          </a:solidFill>
        </p:spPr>
        <p:txBody>
          <a:bodyPr/>
          <a:lstStyle/>
          <a:p>
            <a:endParaRPr lang="en-US"/>
          </a:p>
        </p:txBody>
      </p:sp>
      <p:sp>
        <p:nvSpPr>
          <p:cNvPr id="30" name="Freeform 3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00757" y="7320300"/>
            <a:ext cx="1438004" cy="1475564"/>
          </a:xfrm>
          <a:custGeom>
            <a:avLst/>
            <a:gdLst/>
            <a:ahLst/>
            <a:cxnLst/>
            <a:rect l="l" t="t" r="r" b="b"/>
            <a:pathLst>
              <a:path w="1438004" h="1475564">
                <a:moveTo>
                  <a:pt x="0" y="0"/>
                </a:moveTo>
                <a:lnTo>
                  <a:pt x="1438004" y="0"/>
                </a:lnTo>
                <a:lnTo>
                  <a:pt x="1438004" y="1475564"/>
                </a:lnTo>
                <a:lnTo>
                  <a:pt x="0" y="147556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1" name="TextBox 13">
            <a:extLst>
              <a:ext uri="{FF2B5EF4-FFF2-40B4-BE49-F238E27FC236}">
                <a16:creationId xmlns:a16="http://schemas.microsoft.com/office/drawing/2014/main" id="{5F467352-FE02-230B-2947-6557352B0BA4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98665" y="6041704"/>
            <a:ext cx="5528552" cy="135421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771" normalizeH="0" baseline="0" noProof="0" dirty="0">
                <a:ln>
                  <a:noFill/>
                </a:ln>
                <a:solidFill>
                  <a:srgbClr val="254A7E"/>
                </a:solidFill>
                <a:effectLst/>
                <a:uLnTx/>
                <a:uFillTx/>
                <a:latin typeface="Sailors"/>
                <a:ea typeface="+mn-ea"/>
                <a:cs typeface="+mn-cs"/>
              </a:rPr>
              <a:t>Key considerations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CA5E9097-12C9-C55D-D93D-D611EAD7D608}"/>
              </a:ext>
            </a:extLst>
          </p:cNvPr>
          <p:cNvSpPr txBox="1"/>
          <p:nvPr/>
        </p:nvSpPr>
        <p:spPr>
          <a:xfrm>
            <a:off x="12785403" y="2942209"/>
            <a:ext cx="453436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Consider team goals where appropriate.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1E4B52B-87D0-3DE9-F532-3F95FE93E3A4}"/>
              </a:ext>
            </a:extLst>
          </p:cNvPr>
          <p:cNvSpPr txBox="1"/>
          <p:nvPr/>
        </p:nvSpPr>
        <p:spPr>
          <a:xfrm>
            <a:off x="11010428" y="5098417"/>
            <a:ext cx="552855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Identify goals that are aligned to your school and district’s vision and priorities.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9804F805-A7F6-E256-DAF8-E45DEAB9EA37}"/>
              </a:ext>
            </a:extLst>
          </p:cNvPr>
          <p:cNvSpPr txBox="1"/>
          <p:nvPr/>
        </p:nvSpPr>
        <p:spPr>
          <a:xfrm>
            <a:off x="9175865" y="7648709"/>
            <a:ext cx="621606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800" dirty="0"/>
              <a:t>Use your self-assessment to target areas for growth.</a:t>
            </a:r>
          </a:p>
        </p:txBody>
      </p:sp>
      <p:sp>
        <p:nvSpPr>
          <p:cNvPr id="65" name="Freeform 24">
            <a:extLst>
              <a:ext uri="{FF2B5EF4-FFF2-40B4-BE49-F238E27FC236}">
                <a16:creationId xmlns:a16="http://schemas.microsoft.com/office/drawing/2014/main" id="{3AB71237-0F5D-C29E-7384-1696292EE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976304" y="4773653"/>
            <a:ext cx="1619552" cy="1562359"/>
          </a:xfrm>
          <a:custGeom>
            <a:avLst/>
            <a:gdLst/>
            <a:ahLst/>
            <a:cxnLst/>
            <a:rect l="l" t="t" r="r" b="b"/>
            <a:pathLst>
              <a:path w="2170426" h="2170426">
                <a:moveTo>
                  <a:pt x="0" y="0"/>
                </a:moveTo>
                <a:lnTo>
                  <a:pt x="2170426" y="0"/>
                </a:lnTo>
                <a:lnTo>
                  <a:pt x="2170426" y="2170427"/>
                </a:lnTo>
                <a:lnTo>
                  <a:pt x="0" y="217042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>
            <a:solidFill>
              <a:schemeClr val="bg1"/>
            </a:solidFill>
          </a:ln>
        </p:spPr>
        <p:txBody>
          <a:bodyPr/>
          <a:lstStyle/>
          <a:p>
            <a:endParaRPr lang="en-US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F3EA6021-A585-75E9-B014-4F7D915D7B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773138" y="2377269"/>
            <a:ext cx="1486741" cy="148674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216991"/>
            <a:ext cx="18288000" cy="12184380"/>
            <a:chOff x="0" y="-57150"/>
            <a:chExt cx="4816593" cy="27664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/>
              <a:endParaRPr lang="en-US">
                <a:cs typeface="Calibri"/>
              </a:endParaRPr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602205" y="3667662"/>
            <a:ext cx="11083591" cy="32953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7" b="0" i="0" u="none" strike="noStrike" kern="1200" cap="none" spc="1049" normalizeH="0" baseline="0" noProof="0" dirty="0">
                <a:ln>
                  <a:noFill/>
                </a:ln>
                <a:solidFill>
                  <a:srgbClr val="224781"/>
                </a:solidFill>
                <a:effectLst/>
                <a:uLnTx/>
                <a:uFillTx/>
                <a:latin typeface="Sailors"/>
                <a:ea typeface="+mn-ea"/>
                <a:cs typeface="+mn-cs"/>
              </a:rPr>
              <a:t>Goal-setting protocol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Calibri"/>
            </a:endParaRP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-3801253" y="0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6745495"/>
                </a:moveTo>
                <a:lnTo>
                  <a:pt x="0" y="6745495"/>
                </a:lnTo>
                <a:lnTo>
                  <a:pt x="0" y="0"/>
                </a:lnTo>
                <a:lnTo>
                  <a:pt x="7602506" y="0"/>
                </a:lnTo>
                <a:lnTo>
                  <a:pt x="7602506" y="674549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486747" y="3541505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0"/>
                </a:moveTo>
                <a:lnTo>
                  <a:pt x="0" y="0"/>
                </a:lnTo>
                <a:lnTo>
                  <a:pt x="0" y="6745495"/>
                </a:lnTo>
                <a:lnTo>
                  <a:pt x="7602506" y="6745495"/>
                </a:lnTo>
                <a:lnTo>
                  <a:pt x="760250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775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83C224A-C58D-131E-C494-DF6E6E0DF1C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 fontScale="90000"/>
          </a:bodyPr>
          <a:lstStyle/>
          <a:p>
            <a:r>
              <a:rPr lang="en-US" dirty="0"/>
              <a:t>Practice Activity: Choosing a SMARTIE Goal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C1A4BEC-C505-D5E4-4E26-FA10016AABAF}"/>
              </a:ext>
            </a:extLst>
          </p:cNvPr>
          <p:cNvSpPr txBox="1"/>
          <p:nvPr/>
        </p:nvSpPr>
        <p:spPr>
          <a:xfrm>
            <a:off x="990600" y="2781300"/>
            <a:ext cx="7490026" cy="5143524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Choose to work on a student learning or professional practice goals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36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Review the sample goals</a:t>
            </a:r>
          </a:p>
          <a:p>
            <a:pPr marL="742950" marR="0" lvl="0" indent="-742950">
              <a:lnSpc>
                <a:spcPct val="107000"/>
              </a:lnSpc>
              <a:spcBef>
                <a:spcPts val="0"/>
              </a:spcBef>
              <a:spcAft>
                <a:spcPts val="3600"/>
              </a:spcAft>
              <a:buFont typeface="+mj-lt"/>
              <a:buAutoNum type="arabicPeriod"/>
            </a:pPr>
            <a:r>
              <a:rPr lang="en-US" sz="3600" kern="100" dirty="0">
                <a:latin typeface="Aptos" panose="020B0004020202020204" pitchFamily="34" charset="0"/>
                <a:cs typeface="Times New Roman" panose="02020603050405020304" pitchFamily="18" charset="0"/>
              </a:rPr>
              <a:t>Follow the prompts to generate ideas for, and develop, a S.M.A.R.T.I.E. goal</a:t>
            </a:r>
            <a:endParaRPr lang="en-US" sz="7200" dirty="0"/>
          </a:p>
        </p:txBody>
      </p:sp>
      <p:pic>
        <p:nvPicPr>
          <p:cNvPr id="3" name="Picture 2" descr="SMARTIE">
            <a:extLst>
              <a:ext uri="{FF2B5EF4-FFF2-40B4-BE49-F238E27FC236}">
                <a16:creationId xmlns:a16="http://schemas.microsoft.com/office/drawing/2014/main" id="{4032B0B6-B156-8B8A-DFFF-D35BF23C9C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13828" y="342899"/>
            <a:ext cx="9231608" cy="3715721"/>
          </a:xfrm>
          <a:prstGeom prst="rect">
            <a:avLst/>
          </a:prstGeom>
        </p:spPr>
      </p:pic>
      <p:pic>
        <p:nvPicPr>
          <p:cNvPr id="5" name="Picture 4" descr="Screenshot of the Student Learning goal-Setting Template">
            <a:extLst>
              <a:ext uri="{FF2B5EF4-FFF2-40B4-BE49-F238E27FC236}">
                <a16:creationId xmlns:a16="http://schemas.microsoft.com/office/drawing/2014/main" id="{003B51BD-5E41-CF2C-1A7E-55EA71CBDE0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423"/>
          <a:stretch/>
        </p:blipFill>
        <p:spPr>
          <a:xfrm>
            <a:off x="10134600" y="4533900"/>
            <a:ext cx="3929051" cy="51435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6" descr="Screenshot of the Professional Practice Goal-setting Template">
            <a:extLst>
              <a:ext uri="{FF2B5EF4-FFF2-40B4-BE49-F238E27FC236}">
                <a16:creationId xmlns:a16="http://schemas.microsoft.com/office/drawing/2014/main" id="{93DDB522-0443-2CB9-064A-C50DEB78CC8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02359" y="5143500"/>
            <a:ext cx="3929051" cy="500920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22487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216991"/>
            <a:ext cx="18288000" cy="12184380"/>
            <a:chOff x="0" y="-57150"/>
            <a:chExt cx="4816593" cy="27664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171770"/>
                </a:lnSpc>
              </a:pPr>
              <a:endParaRPr lang="en-US">
                <a:cs typeface="Calibri"/>
              </a:endParaRPr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602205" y="3667662"/>
            <a:ext cx="11083591" cy="23151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05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7" b="0" i="0" u="none" strike="noStrike" kern="1200" cap="none" spc="1049" normalizeH="0" baseline="0" noProof="0" dirty="0">
                <a:ln>
                  <a:noFill/>
                </a:ln>
                <a:solidFill>
                  <a:srgbClr val="224781"/>
                </a:solidFill>
                <a:effectLst/>
                <a:uLnTx/>
                <a:uFillTx/>
                <a:latin typeface="Sailors"/>
                <a:ea typeface="+mn-ea"/>
                <a:cs typeface="+mn-cs"/>
              </a:rPr>
              <a:t>discussion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-3801253" y="0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6745495"/>
                </a:moveTo>
                <a:lnTo>
                  <a:pt x="0" y="6745495"/>
                </a:lnTo>
                <a:lnTo>
                  <a:pt x="0" y="0"/>
                </a:lnTo>
                <a:lnTo>
                  <a:pt x="7602506" y="0"/>
                </a:lnTo>
                <a:lnTo>
                  <a:pt x="7602506" y="674549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486747" y="3541505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0"/>
                </a:moveTo>
                <a:lnTo>
                  <a:pt x="0" y="0"/>
                </a:lnTo>
                <a:lnTo>
                  <a:pt x="0" y="6745495"/>
                </a:lnTo>
                <a:lnTo>
                  <a:pt x="7602506" y="6745495"/>
                </a:lnTo>
                <a:lnTo>
                  <a:pt x="760250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7211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0B8EE4-6734-C2C0-EBAD-17A1B1704FB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457200" y="-1143000"/>
            <a:ext cx="8229600" cy="1143000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Discussion Questions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F997D56-3482-1404-688B-E04050957312}"/>
              </a:ext>
            </a:extLst>
          </p:cNvPr>
          <p:cNvSpPr txBox="1"/>
          <p:nvPr/>
        </p:nvSpPr>
        <p:spPr>
          <a:xfrm>
            <a:off x="2720774" y="1205532"/>
            <a:ext cx="13601350" cy="29034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are you considering focusing on for your goal? Why?</a:t>
            </a: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sz="36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How are you centering inclusivity and equity in your goal?</a:t>
            </a:r>
            <a:endParaRPr lang="en-US" sz="3600" kern="100" dirty="0"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1800"/>
              </a:spcAft>
              <a:buFont typeface="Symbol" panose="05050102010706020507" pitchFamily="18" charset="2"/>
              <a:buChar char=""/>
            </a:pP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What school/district resources or professional learning </a:t>
            </a:r>
            <a:r>
              <a:rPr lang="en-US" sz="3600" dirty="0"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opportunities </a:t>
            </a:r>
            <a:r>
              <a:rPr lang="en-US" sz="36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are available to support you in meeting this goal?</a:t>
            </a:r>
            <a:endParaRPr lang="en-US" sz="7200" dirty="0"/>
          </a:p>
        </p:txBody>
      </p:sp>
      <p:pic>
        <p:nvPicPr>
          <p:cNvPr id="2050" name="Picture 2" descr="Talk people icon vector in clipart concept. Conversation ...">
            <a:extLst>
              <a:ext uri="{FF2B5EF4-FFF2-40B4-BE49-F238E27FC236}">
                <a16:creationId xmlns:a16="http://schemas.microsoft.com/office/drawing/2014/main" id="{40674624-2CD3-A329-6172-93D969F6774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duotone>
              <a:schemeClr val="accent1">
                <a:shade val="45000"/>
                <a:satMod val="135000"/>
              </a:schemeClr>
              <a:prstClr val="white"/>
            </a:duotone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304"/>
          <a:stretch/>
        </p:blipFill>
        <p:spPr bwMode="auto">
          <a:xfrm>
            <a:off x="5334000" y="5458099"/>
            <a:ext cx="7924800" cy="482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reeform 51">
            <a:extLst>
              <a:ext uri="{FF2B5EF4-FFF2-40B4-BE49-F238E27FC236}">
                <a16:creationId xmlns:a16="http://schemas.microsoft.com/office/drawing/2014/main" id="{7C313147-D43D-9F4C-21C6-8511445614D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6322124" y="7754894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0" y="0"/>
                </a:moveTo>
                <a:lnTo>
                  <a:pt x="4118443" y="0"/>
                </a:lnTo>
                <a:lnTo>
                  <a:pt x="4118443" y="3654183"/>
                </a:lnTo>
                <a:lnTo>
                  <a:pt x="0" y="365418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2">
            <a:extLst>
              <a:ext uri="{FF2B5EF4-FFF2-40B4-BE49-F238E27FC236}">
                <a16:creationId xmlns:a16="http://schemas.microsoft.com/office/drawing/2014/main" id="{72AB879C-2D4E-9DBD-1152-38730C0FD8F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-2059222" y="-798391"/>
            <a:ext cx="4118443" cy="3654183"/>
          </a:xfrm>
          <a:custGeom>
            <a:avLst/>
            <a:gdLst/>
            <a:ahLst/>
            <a:cxnLst/>
            <a:rect l="l" t="t" r="r" b="b"/>
            <a:pathLst>
              <a:path w="4118443" h="3654183">
                <a:moveTo>
                  <a:pt x="4118444" y="3654182"/>
                </a:moveTo>
                <a:lnTo>
                  <a:pt x="0" y="3654182"/>
                </a:lnTo>
                <a:lnTo>
                  <a:pt x="0" y="0"/>
                </a:lnTo>
                <a:lnTo>
                  <a:pt x="4118444" y="0"/>
                </a:lnTo>
                <a:lnTo>
                  <a:pt x="4118444" y="3654182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82621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216991"/>
            <a:ext cx="18288000" cy="12401373"/>
            <a:chOff x="0" y="-57150"/>
            <a:chExt cx="4816593" cy="32662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3209055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171770"/>
                </a:lnSpc>
              </a:pPr>
              <a:endParaRPr lang="en-US">
                <a:cs typeface="Calibri"/>
              </a:endParaRPr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602205" y="3667662"/>
            <a:ext cx="11083591" cy="2315121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6057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7" b="0" i="0" u="none" strike="noStrike" kern="1200" cap="none" spc="1049" normalizeH="0" baseline="0" noProof="0" dirty="0">
                <a:ln>
                  <a:noFill/>
                </a:ln>
                <a:solidFill>
                  <a:srgbClr val="224781"/>
                </a:solidFill>
                <a:effectLst/>
                <a:uLnTx/>
                <a:uFillTx/>
                <a:latin typeface="Sailors"/>
                <a:ea typeface="+mn-ea"/>
                <a:cs typeface="+mn-cs"/>
              </a:rPr>
              <a:t>Next steps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-3801253" y="0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6745495"/>
                </a:moveTo>
                <a:lnTo>
                  <a:pt x="0" y="6745495"/>
                </a:lnTo>
                <a:lnTo>
                  <a:pt x="0" y="0"/>
                </a:lnTo>
                <a:lnTo>
                  <a:pt x="7602506" y="0"/>
                </a:lnTo>
                <a:lnTo>
                  <a:pt x="7602506" y="674549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486747" y="3541505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0"/>
                </a:moveTo>
                <a:lnTo>
                  <a:pt x="0" y="0"/>
                </a:lnTo>
                <a:lnTo>
                  <a:pt x="0" y="6745495"/>
                </a:lnTo>
                <a:lnTo>
                  <a:pt x="7602506" y="6745495"/>
                </a:lnTo>
                <a:lnTo>
                  <a:pt x="760250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2764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90061" y="3169799"/>
            <a:ext cx="1072295" cy="107229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284081"/>
                </a:lnSpc>
              </a:pPr>
              <a:endParaRPr lang="en-US">
                <a:cs typeface="Calibri"/>
              </a:endParaRPr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27399" y="4495619"/>
            <a:ext cx="1072295" cy="107229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284081"/>
                </a:lnSpc>
              </a:pPr>
              <a:endParaRPr lang="en-US">
                <a:cs typeface="Calibri"/>
              </a:endParaRPr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90062" y="5861835"/>
            <a:ext cx="1072295" cy="1072295"/>
            <a:chOff x="-28301" y="26113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-28301" y="2611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284081"/>
                </a:lnSpc>
              </a:pPr>
              <a:endParaRPr lang="en-US">
                <a:cs typeface="Calibri"/>
              </a:endParaRPr>
            </a:p>
          </p:txBody>
        </p:sp>
      </p:grp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41373" y="7339973"/>
            <a:ext cx="1072295" cy="107229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284081"/>
                </a:lnSpc>
              </a:pPr>
              <a:endParaRPr lang="en-US">
                <a:cs typeface="Calibri"/>
              </a:endParaRPr>
            </a:p>
          </p:txBody>
        </p:sp>
      </p:grpSp>
      <p:sp>
        <p:nvSpPr>
          <p:cNvPr id="23" name="TextBox 23"/>
          <p:cNvSpPr txBox="1">
            <a:spLocks noGrp="1"/>
          </p:cNvSpPr>
          <p:nvPr>
            <p:ph type="title" idx="4294967295"/>
          </p:nvPr>
        </p:nvSpPr>
        <p:spPr>
          <a:xfrm>
            <a:off x="4648162" y="133704"/>
            <a:ext cx="8627338" cy="24189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325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6548F"/>
                </a:solidFill>
                <a:effectLst/>
                <a:uLnTx/>
                <a:uFillTx/>
                <a:latin typeface="Codec Pro ExtraBold" panose="020B0604020202020204" charset="0"/>
                <a:ea typeface="+mn-ea"/>
                <a:cs typeface="+mn-cs"/>
              </a:rPr>
              <a:t>Next session…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dec Pro ExtraBold" panose="020B0604020202020204" charset="0"/>
              <a:ea typeface="+mn-ea"/>
              <a:cs typeface="+mn-cs"/>
            </a:endParaRPr>
          </a:p>
        </p:txBody>
      </p:sp>
      <p:sp>
        <p:nvSpPr>
          <p:cNvPr id="22" name="Freeform 22" descr="Icon: Connecting Ideas"/>
          <p:cNvSpPr/>
          <p:nvPr/>
        </p:nvSpPr>
        <p:spPr>
          <a:xfrm>
            <a:off x="1028700" y="2735258"/>
            <a:ext cx="5601522" cy="6302697"/>
          </a:xfrm>
          <a:custGeom>
            <a:avLst/>
            <a:gdLst/>
            <a:ahLst/>
            <a:cxnLst/>
            <a:rect l="l" t="t" r="r" b="b"/>
            <a:pathLst>
              <a:path w="5601522" h="6302697">
                <a:moveTo>
                  <a:pt x="0" y="0"/>
                </a:moveTo>
                <a:lnTo>
                  <a:pt x="5601522" y="0"/>
                </a:lnTo>
                <a:lnTo>
                  <a:pt x="5601522" y="6302697"/>
                </a:lnTo>
                <a:lnTo>
                  <a:pt x="0" y="630269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 descr="Checkmark"/>
          <p:cNvSpPr/>
          <p:nvPr/>
        </p:nvSpPr>
        <p:spPr>
          <a:xfrm>
            <a:off x="8182750" y="3359918"/>
            <a:ext cx="612223" cy="667273"/>
          </a:xfrm>
          <a:custGeom>
            <a:avLst/>
            <a:gdLst/>
            <a:ahLst/>
            <a:cxnLst/>
            <a:rect l="l" t="t" r="r" b="b"/>
            <a:pathLst>
              <a:path w="612223" h="667273">
                <a:moveTo>
                  <a:pt x="0" y="0"/>
                </a:moveTo>
                <a:lnTo>
                  <a:pt x="612223" y="0"/>
                </a:lnTo>
                <a:lnTo>
                  <a:pt x="612223" y="667272"/>
                </a:lnTo>
                <a:lnTo>
                  <a:pt x="0" y="66727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9343515" y="2925091"/>
            <a:ext cx="8106286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32510"/>
              </a:lnSpc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Poppins Ultra-Bold"/>
              </a:rPr>
              <a:t>Session 1: Rubric Review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8" name="Freeform 18" descr="Checkmark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/>
          <p:nvPr/>
        </p:nvSpPr>
        <p:spPr>
          <a:xfrm>
            <a:off x="8302055" y="4722716"/>
            <a:ext cx="612223" cy="667273"/>
          </a:xfrm>
          <a:custGeom>
            <a:avLst/>
            <a:gdLst/>
            <a:ahLst/>
            <a:cxnLst/>
            <a:rect l="l" t="t" r="r" b="b"/>
            <a:pathLst>
              <a:path w="612223" h="667273">
                <a:moveTo>
                  <a:pt x="0" y="0"/>
                </a:moveTo>
                <a:lnTo>
                  <a:pt x="612223" y="0"/>
                </a:lnTo>
                <a:lnTo>
                  <a:pt x="612223" y="667273"/>
                </a:lnTo>
                <a:lnTo>
                  <a:pt x="0" y="667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9350441" y="4279084"/>
            <a:ext cx="7649085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32510"/>
              </a:lnSpc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Poppins Ultra-Bold"/>
              </a:rPr>
              <a:t>Session 2: Self-Assessment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19" name="Freeform 19" descr="Checkmark"/>
          <p:cNvSpPr/>
          <p:nvPr/>
        </p:nvSpPr>
        <p:spPr>
          <a:xfrm>
            <a:off x="8271408" y="6085413"/>
            <a:ext cx="612223" cy="667273"/>
          </a:xfrm>
          <a:custGeom>
            <a:avLst/>
            <a:gdLst/>
            <a:ahLst/>
            <a:cxnLst/>
            <a:rect l="l" t="t" r="r" b="b"/>
            <a:pathLst>
              <a:path w="612223" h="667273">
                <a:moveTo>
                  <a:pt x="0" y="0"/>
                </a:moveTo>
                <a:lnTo>
                  <a:pt x="612223" y="0"/>
                </a:lnTo>
                <a:lnTo>
                  <a:pt x="612223" y="667273"/>
                </a:lnTo>
                <a:lnTo>
                  <a:pt x="0" y="667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9343514" y="5540392"/>
            <a:ext cx="10734415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32510"/>
              </a:lnSpc>
            </a:pPr>
            <a:r>
              <a:rPr lang="en-US" sz="3600" dirty="0">
                <a:solidFill>
                  <a:schemeClr val="bg1">
                    <a:lumMod val="75000"/>
                  </a:schemeClr>
                </a:solidFill>
                <a:latin typeface="Poppins Ultra-Bold"/>
              </a:rPr>
              <a:t>Session 3: Setting S.M.A.R.T.I.E. Goals</a:t>
            </a:r>
            <a:endParaRPr lang="en-US" sz="2800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20" name="Freeform 20" descr="Checkmark"/>
          <p:cNvSpPr/>
          <p:nvPr/>
        </p:nvSpPr>
        <p:spPr>
          <a:xfrm>
            <a:off x="8310257" y="7545723"/>
            <a:ext cx="612223" cy="667273"/>
          </a:xfrm>
          <a:custGeom>
            <a:avLst/>
            <a:gdLst/>
            <a:ahLst/>
            <a:cxnLst/>
            <a:rect l="l" t="t" r="r" b="b"/>
            <a:pathLst>
              <a:path w="612223" h="667273">
                <a:moveTo>
                  <a:pt x="0" y="0"/>
                </a:moveTo>
                <a:lnTo>
                  <a:pt x="612223" y="0"/>
                </a:lnTo>
                <a:lnTo>
                  <a:pt x="612223" y="667273"/>
                </a:lnTo>
                <a:lnTo>
                  <a:pt x="0" y="667273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9343514" y="7065651"/>
            <a:ext cx="10107717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32510"/>
              </a:lnSpc>
            </a:pPr>
            <a:r>
              <a:rPr lang="en-US" sz="3600" b="1" dirty="0">
                <a:solidFill>
                  <a:schemeClr val="tx2"/>
                </a:solidFill>
                <a:latin typeface="Poppins Ultra-Bold"/>
              </a:rPr>
              <a:t>Session 4: Gathering Evidence </a:t>
            </a:r>
            <a:endParaRPr lang="en-US" sz="2800" b="1" dirty="0">
              <a:solidFill>
                <a:schemeClr val="tx2"/>
              </a:solidFill>
            </a:endParaRPr>
          </a:p>
        </p:txBody>
      </p:sp>
      <p:sp>
        <p:nvSpPr>
          <p:cNvPr id="21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0099" y="8606946"/>
            <a:ext cx="612223" cy="667273"/>
          </a:xfrm>
          <a:custGeom>
            <a:avLst/>
            <a:gdLst/>
            <a:ahLst/>
            <a:cxnLst/>
            <a:rect l="l" t="t" r="r" b="b"/>
            <a:pathLst>
              <a:path w="612223" h="667273">
                <a:moveTo>
                  <a:pt x="0" y="0"/>
                </a:moveTo>
                <a:lnTo>
                  <a:pt x="612223" y="0"/>
                </a:lnTo>
                <a:lnTo>
                  <a:pt x="612223" y="667273"/>
                </a:lnTo>
                <a:lnTo>
                  <a:pt x="0" y="66727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195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18288000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18288000" y="0"/>
                </a:lnTo>
                <a:lnTo>
                  <a:pt x="18288000" y="10287000"/>
                </a:lnTo>
                <a:close/>
              </a:path>
            </a:pathLst>
          </a:custGeom>
          <a:blipFill>
            <a:blip r:embed="rId3"/>
            <a:stretch>
              <a:fillRect t="-38888" b="-38888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9684427" y="0"/>
            <a:ext cx="8603573" cy="10287000"/>
            <a:chOff x="0" y="0"/>
            <a:chExt cx="8603361" cy="10286746"/>
          </a:xfrm>
        </p:grpSpPr>
        <p:sp>
          <p:nvSpPr>
            <p:cNvPr id="4" name="Freeform 4"/>
            <p:cNvSpPr/>
            <p:nvPr/>
          </p:nvSpPr>
          <p:spPr>
            <a:xfrm>
              <a:off x="-2794" y="-127"/>
              <a:ext cx="8606155" cy="10286873"/>
            </a:xfrm>
            <a:custGeom>
              <a:avLst/>
              <a:gdLst/>
              <a:ahLst/>
              <a:cxnLst/>
              <a:rect l="l" t="t" r="r" b="b"/>
              <a:pathLst>
                <a:path w="8606155" h="10286873">
                  <a:moveTo>
                    <a:pt x="8606155" y="10251440"/>
                  </a:moveTo>
                  <a:cubicBezTo>
                    <a:pt x="8606155" y="10284587"/>
                    <a:pt x="8595487" y="10286873"/>
                    <a:pt x="8567674" y="10286873"/>
                  </a:cubicBezTo>
                  <a:cubicBezTo>
                    <a:pt x="5713095" y="10286238"/>
                    <a:pt x="2858643" y="10286238"/>
                    <a:pt x="4064" y="10286238"/>
                  </a:cubicBezTo>
                  <a:cubicBezTo>
                    <a:pt x="0" y="10272395"/>
                    <a:pt x="6350" y="10259822"/>
                    <a:pt x="9271" y="10246995"/>
                  </a:cubicBezTo>
                  <a:cubicBezTo>
                    <a:pt x="134747" y="9685401"/>
                    <a:pt x="260350" y="9123934"/>
                    <a:pt x="386207" y="8562467"/>
                  </a:cubicBezTo>
                  <a:cubicBezTo>
                    <a:pt x="565658" y="7761986"/>
                    <a:pt x="745490" y="6961632"/>
                    <a:pt x="924814" y="6161151"/>
                  </a:cubicBezTo>
                  <a:cubicBezTo>
                    <a:pt x="1146302" y="5172583"/>
                    <a:pt x="1367282" y="4184015"/>
                    <a:pt x="1588643" y="3195574"/>
                  </a:cubicBezTo>
                  <a:cubicBezTo>
                    <a:pt x="1813560" y="2191385"/>
                    <a:pt x="2038604" y="1187323"/>
                    <a:pt x="2264156" y="183261"/>
                  </a:cubicBezTo>
                  <a:cubicBezTo>
                    <a:pt x="2277872" y="122174"/>
                    <a:pt x="2286635" y="59690"/>
                    <a:pt x="2308860" y="635"/>
                  </a:cubicBezTo>
                  <a:cubicBezTo>
                    <a:pt x="4395216" y="635"/>
                    <a:pt x="6481572" y="635"/>
                    <a:pt x="8567928" y="0"/>
                  </a:cubicBezTo>
                  <a:cubicBezTo>
                    <a:pt x="8596249" y="0"/>
                    <a:pt x="8605901" y="3429"/>
                    <a:pt x="8605901" y="35814"/>
                  </a:cubicBezTo>
                  <a:cubicBezTo>
                    <a:pt x="8605139" y="3441065"/>
                    <a:pt x="8605139" y="6846316"/>
                    <a:pt x="8606155" y="10251440"/>
                  </a:cubicBezTo>
                  <a:close/>
                </a:path>
              </a:pathLst>
            </a:custGeom>
            <a:blipFill>
              <a:blip r:embed="rId4"/>
              <a:stretch>
                <a:fillRect l="-47407" r="-47407"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826432">
            <a:off x="-18353104" y="-3567159"/>
            <a:ext cx="21026341" cy="12831921"/>
            <a:chOff x="0" y="0"/>
            <a:chExt cx="5537802" cy="3379601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5537802" cy="3379601"/>
            </a:xfrm>
            <a:custGeom>
              <a:avLst/>
              <a:gdLst/>
              <a:ahLst/>
              <a:cxnLst/>
              <a:rect l="l" t="t" r="r" b="b"/>
              <a:pathLst>
                <a:path w="5537802" h="3379601">
                  <a:moveTo>
                    <a:pt x="0" y="0"/>
                  </a:moveTo>
                  <a:lnTo>
                    <a:pt x="5537802" y="0"/>
                  </a:lnTo>
                  <a:lnTo>
                    <a:pt x="5537802" y="3379601"/>
                  </a:lnTo>
                  <a:lnTo>
                    <a:pt x="0" y="3379601"/>
                  </a:lnTo>
                  <a:close/>
                </a:path>
              </a:pathLst>
            </a:custGeom>
            <a:solidFill>
              <a:srgbClr val="254A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5537802" cy="339865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773821">
            <a:off x="10036024" y="4365564"/>
            <a:ext cx="313833" cy="8482349"/>
            <a:chOff x="0" y="0"/>
            <a:chExt cx="82656" cy="2234034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254A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 rot="773821">
            <a:off x="3741572" y="-4834013"/>
            <a:ext cx="313833" cy="8482349"/>
            <a:chOff x="0" y="0"/>
            <a:chExt cx="82656" cy="2234034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2656" cy="2234034"/>
            </a:xfrm>
            <a:custGeom>
              <a:avLst/>
              <a:gdLst/>
              <a:ahLst/>
              <a:cxnLst/>
              <a:rect l="l" t="t" r="r" b="b"/>
              <a:pathLst>
                <a:path w="82656" h="2234034">
                  <a:moveTo>
                    <a:pt x="0" y="0"/>
                  </a:moveTo>
                  <a:lnTo>
                    <a:pt x="82656" y="0"/>
                  </a:lnTo>
                  <a:lnTo>
                    <a:pt x="82656" y="2234034"/>
                  </a:lnTo>
                  <a:lnTo>
                    <a:pt x="0" y="2234034"/>
                  </a:lnTo>
                  <a:close/>
                </a:path>
              </a:pathLst>
            </a:custGeom>
            <a:solidFill>
              <a:srgbClr val="F9D54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19050"/>
              <a:ext cx="82656" cy="225308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859"/>
                </a:lnSpc>
              </a:pPr>
              <a:endParaRPr/>
            </a:p>
          </p:txBody>
        </p:sp>
      </p:grp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6961" y="8015771"/>
            <a:ext cx="384955" cy="384955"/>
          </a:xfrm>
          <a:custGeom>
            <a:avLst/>
            <a:gdLst/>
            <a:ahLst/>
            <a:cxnLst/>
            <a:rect l="l" t="t" r="r" b="b"/>
            <a:pathLst>
              <a:path w="384955" h="384955">
                <a:moveTo>
                  <a:pt x="0" y="0"/>
                </a:moveTo>
                <a:lnTo>
                  <a:pt x="384955" y="0"/>
                </a:lnTo>
                <a:lnTo>
                  <a:pt x="384955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6961" y="7021738"/>
            <a:ext cx="384955" cy="384955"/>
          </a:xfrm>
          <a:custGeom>
            <a:avLst/>
            <a:gdLst/>
            <a:ahLst/>
            <a:cxnLst/>
            <a:rect l="l" t="t" r="r" b="b"/>
            <a:pathLst>
              <a:path w="384955" h="384955">
                <a:moveTo>
                  <a:pt x="0" y="0"/>
                </a:moveTo>
                <a:lnTo>
                  <a:pt x="384955" y="0"/>
                </a:lnTo>
                <a:lnTo>
                  <a:pt x="384955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9" name="Freeform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3876961" y="7533509"/>
            <a:ext cx="384783" cy="384955"/>
          </a:xfrm>
          <a:custGeom>
            <a:avLst/>
            <a:gdLst/>
            <a:ahLst/>
            <a:cxnLst/>
            <a:rect l="l" t="t" r="r" b="b"/>
            <a:pathLst>
              <a:path w="384783" h="384955">
                <a:moveTo>
                  <a:pt x="0" y="0"/>
                </a:moveTo>
                <a:lnTo>
                  <a:pt x="384783" y="0"/>
                </a:lnTo>
                <a:lnTo>
                  <a:pt x="384783" y="384955"/>
                </a:lnTo>
                <a:lnTo>
                  <a:pt x="0" y="38495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2" name="TextBox 22"/>
          <p:cNvSpPr txBox="1">
            <a:spLocks noGrp="1"/>
          </p:cNvSpPr>
          <p:nvPr>
            <p:ph type="title" idx="4294967295"/>
          </p:nvPr>
        </p:nvSpPr>
        <p:spPr>
          <a:xfrm>
            <a:off x="3463769" y="3563002"/>
            <a:ext cx="6711949" cy="1167948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882" normalizeH="0" baseline="0" noProof="0" dirty="0">
                <a:ln>
                  <a:noFill/>
                </a:ln>
                <a:solidFill>
                  <a:srgbClr val="231F20"/>
                </a:solidFill>
                <a:effectLst/>
                <a:uLnTx/>
                <a:uFillTx/>
                <a:latin typeface="Sailors"/>
                <a:ea typeface="+mn-ea"/>
                <a:cs typeface="+mn-cs"/>
              </a:rPr>
              <a:t>Contact us with questions or feedback</a:t>
            </a:r>
          </a:p>
        </p:txBody>
      </p:sp>
      <p:sp>
        <p:nvSpPr>
          <p:cNvPr id="21" name="Freeform 21" descr="DESE Logo"/>
          <p:cNvSpPr/>
          <p:nvPr/>
        </p:nvSpPr>
        <p:spPr>
          <a:xfrm>
            <a:off x="4459220" y="1069580"/>
            <a:ext cx="3444961" cy="2057223"/>
          </a:xfrm>
          <a:custGeom>
            <a:avLst/>
            <a:gdLst/>
            <a:ahLst/>
            <a:cxnLst/>
            <a:rect l="l" t="t" r="r" b="b"/>
            <a:pathLst>
              <a:path w="3444961" h="2057223">
                <a:moveTo>
                  <a:pt x="0" y="0"/>
                </a:moveTo>
                <a:lnTo>
                  <a:pt x="3444961" y="0"/>
                </a:lnTo>
                <a:lnTo>
                  <a:pt x="3444961" y="2057222"/>
                </a:lnTo>
                <a:lnTo>
                  <a:pt x="0" y="205722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3529584" y="5817810"/>
            <a:ext cx="6152049" cy="86395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468"/>
              </a:lnSpc>
            </a:pPr>
            <a:r>
              <a:rPr lang="en-US" sz="2477" dirty="0">
                <a:solidFill>
                  <a:srgbClr val="000000"/>
                </a:solidFill>
                <a:latin typeface="Montserrat Light Bold"/>
              </a:rPr>
              <a:t>Office of Educator Effectiveness, Center for Instructional Support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4412211" y="6974113"/>
            <a:ext cx="5857379" cy="340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08"/>
              </a:lnSpc>
            </a:pPr>
            <a:r>
              <a:rPr lang="en-US" sz="2077" dirty="0">
                <a:solidFill>
                  <a:srgbClr val="000000"/>
                </a:solidFill>
                <a:latin typeface="Open Sauce"/>
              </a:rPr>
              <a:t>educatordevelopment@mass.gov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4412211" y="7485884"/>
            <a:ext cx="5857379" cy="340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08"/>
              </a:lnSpc>
            </a:pPr>
            <a:r>
              <a:rPr lang="en-US" sz="2077" dirty="0">
                <a:solidFill>
                  <a:srgbClr val="000000"/>
                </a:solidFill>
                <a:latin typeface="Open Sauce"/>
              </a:rPr>
              <a:t>https://www.doe.mass.edu/edeffectiveness/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412210" y="7978108"/>
            <a:ext cx="5417589" cy="34015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908"/>
              </a:lnSpc>
            </a:pPr>
            <a:r>
              <a:rPr lang="en-US" sz="2077" dirty="0">
                <a:solidFill>
                  <a:srgbClr val="000000"/>
                </a:solidFill>
                <a:latin typeface="Open Sauce"/>
              </a:rPr>
              <a:t>135 </a:t>
            </a:r>
            <a:r>
              <a:rPr lang="en-US" sz="2077" dirty="0" err="1">
                <a:solidFill>
                  <a:srgbClr val="000000"/>
                </a:solidFill>
                <a:latin typeface="Open Sauce"/>
              </a:rPr>
              <a:t>Santilli</a:t>
            </a:r>
            <a:r>
              <a:rPr lang="en-US" sz="2077" dirty="0">
                <a:solidFill>
                  <a:srgbClr val="000000"/>
                </a:solidFill>
                <a:latin typeface="Open Sauce"/>
              </a:rPr>
              <a:t> Highway, Everett, MA 02149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633448" y="374453"/>
            <a:ext cx="17021103" cy="3970203"/>
            <a:chOff x="0" y="0"/>
            <a:chExt cx="4482924" cy="104565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482924" cy="1045650"/>
            </a:xfrm>
            <a:custGeom>
              <a:avLst/>
              <a:gdLst/>
              <a:ahLst/>
              <a:cxnLst/>
              <a:rect l="l" t="t" r="r" b="b"/>
              <a:pathLst>
                <a:path w="4482924" h="1045650">
                  <a:moveTo>
                    <a:pt x="0" y="0"/>
                  </a:moveTo>
                  <a:lnTo>
                    <a:pt x="4482924" y="0"/>
                  </a:lnTo>
                  <a:lnTo>
                    <a:pt x="4482924" y="1045650"/>
                  </a:lnTo>
                  <a:lnTo>
                    <a:pt x="0" y="1045650"/>
                  </a:lnTo>
                  <a:close/>
                </a:path>
              </a:pathLst>
            </a:custGeom>
            <a:solidFill>
              <a:srgbClr val="254A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19050"/>
              <a:ext cx="4482924" cy="10647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381810"/>
                </a:lnSpc>
              </a:pPr>
              <a:endParaRPr lang="en-US">
                <a:cs typeface="Calibri"/>
              </a:endParaRPr>
            </a:p>
            <a:p>
              <a:pPr algn="ctr">
                <a:lnSpc>
                  <a:spcPct val="381810"/>
                </a:lnSpc>
              </a:pPr>
              <a:endParaRPr>
                <a:cs typeface="Calibri"/>
              </a:endParaRPr>
            </a:p>
          </p:txBody>
        </p:sp>
      </p:grp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667020" y="395051"/>
            <a:ext cx="16933642" cy="3949605"/>
          </a:xfrm>
          <a:custGeom>
            <a:avLst/>
            <a:gdLst/>
            <a:ahLst/>
            <a:cxnLst/>
            <a:rect l="l" t="t" r="r" b="b"/>
            <a:pathLst>
              <a:path w="16933642" h="3949605">
                <a:moveTo>
                  <a:pt x="0" y="0"/>
                </a:moveTo>
                <a:lnTo>
                  <a:pt x="16933643" y="0"/>
                </a:lnTo>
                <a:lnTo>
                  <a:pt x="16933643" y="3949605"/>
                </a:lnTo>
                <a:lnTo>
                  <a:pt x="0" y="394960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18000"/>
            </a:blip>
            <a:stretch>
              <a:fillRect t="-186185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7" name="Group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964608" y="4874714"/>
            <a:ext cx="47625" cy="4637272"/>
            <a:chOff x="0" y="0"/>
            <a:chExt cx="12543" cy="1221339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2543" cy="1221339"/>
            </a:xfrm>
            <a:custGeom>
              <a:avLst/>
              <a:gdLst/>
              <a:ahLst/>
              <a:cxnLst/>
              <a:rect l="l" t="t" r="r" b="b"/>
              <a:pathLst>
                <a:path w="12543" h="1221339">
                  <a:moveTo>
                    <a:pt x="0" y="0"/>
                  </a:moveTo>
                  <a:lnTo>
                    <a:pt x="12543" y="0"/>
                  </a:lnTo>
                  <a:lnTo>
                    <a:pt x="12543" y="1221339"/>
                  </a:lnTo>
                  <a:lnTo>
                    <a:pt x="0" y="1221339"/>
                  </a:lnTo>
                  <a:close/>
                </a:path>
              </a:pathLst>
            </a:custGeom>
            <a:solidFill>
              <a:srgbClr val="FFDE5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0" y="-19050"/>
              <a:ext cx="12543" cy="124038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381810"/>
                </a:lnSpc>
              </a:pPr>
              <a:endParaRPr lang="en-US">
                <a:cs typeface="Calibri"/>
              </a:endParaRPr>
            </a:p>
          </p:txBody>
        </p:sp>
      </p:grpSp>
      <p:sp>
        <p:nvSpPr>
          <p:cNvPr id="16" name="TextBox 16"/>
          <p:cNvSpPr txBox="1">
            <a:spLocks noGrp="1"/>
          </p:cNvSpPr>
          <p:nvPr>
            <p:ph type="title" idx="4294967295"/>
          </p:nvPr>
        </p:nvSpPr>
        <p:spPr>
          <a:xfrm>
            <a:off x="700592" y="685472"/>
            <a:ext cx="16987531" cy="327583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33321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35" b="0" i="0" u="none" strike="noStrike" kern="1200" cap="none" spc="767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odec Pro ExtraBold"/>
                <a:ea typeface="+mn-ea"/>
                <a:cs typeface="+mn-cs"/>
              </a:rPr>
              <a:t>Series Objectives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EEE4C25-6AAA-5FE4-504B-9328B8FA209E}"/>
              </a:ext>
            </a:extLst>
          </p:cNvPr>
          <p:cNvSpPr txBox="1"/>
          <p:nvPr/>
        </p:nvSpPr>
        <p:spPr>
          <a:xfrm>
            <a:off x="914400" y="747800"/>
            <a:ext cx="13030200" cy="163121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0" lvl="0" indent="0" algn="l">
              <a:spcBef>
                <a:spcPct val="0"/>
              </a:spcBef>
              <a:spcAft>
                <a:spcPts val="1200"/>
              </a:spcAft>
            </a:pPr>
            <a:r>
              <a:rPr lang="en-US" sz="3600" spc="174" dirty="0">
                <a:solidFill>
                  <a:srgbClr val="FFFFFF"/>
                </a:solidFill>
                <a:latin typeface="Open Sauce"/>
              </a:rPr>
              <a:t>Teacher Workshop Series:</a:t>
            </a:r>
          </a:p>
          <a:p>
            <a:pPr marL="0" lvl="0" indent="0" algn="l">
              <a:spcBef>
                <a:spcPct val="0"/>
              </a:spcBef>
            </a:pPr>
            <a:r>
              <a:rPr lang="en-US" sz="3600" spc="174" dirty="0">
                <a:solidFill>
                  <a:srgbClr val="FFFFFF"/>
                </a:solidFill>
                <a:latin typeface="Open Sauce"/>
              </a:rPr>
              <a:t>The MA Educator Evaluation System</a:t>
            </a:r>
          </a:p>
          <a:p>
            <a:endParaRPr lang="en-US" dirty="0"/>
          </a:p>
        </p:txBody>
      </p:sp>
      <p:sp>
        <p:nvSpPr>
          <p:cNvPr id="25" name="Freeform 22" descr="Icon: Bull horn with tablet">
            <a:extLst>
              <a:ext uri="{FF2B5EF4-FFF2-40B4-BE49-F238E27FC236}">
                <a16:creationId xmlns:a16="http://schemas.microsoft.com/office/drawing/2014/main" id="{D71748D4-1985-7802-FBC2-7E1F5A986748}"/>
              </a:ext>
            </a:extLst>
          </p:cNvPr>
          <p:cNvSpPr/>
          <p:nvPr/>
        </p:nvSpPr>
        <p:spPr>
          <a:xfrm>
            <a:off x="3924023" y="5078876"/>
            <a:ext cx="1472039" cy="1628780"/>
          </a:xfrm>
          <a:custGeom>
            <a:avLst/>
            <a:gdLst/>
            <a:ahLst/>
            <a:cxnLst/>
            <a:rect l="l" t="t" r="r" b="b"/>
            <a:pathLst>
              <a:path w="942614" h="1122160">
                <a:moveTo>
                  <a:pt x="0" y="0"/>
                </a:moveTo>
                <a:lnTo>
                  <a:pt x="942614" y="0"/>
                </a:lnTo>
                <a:lnTo>
                  <a:pt x="942614" y="1122160"/>
                </a:lnTo>
                <a:lnTo>
                  <a:pt x="0" y="112216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>
              <a:solidFill>
                <a:schemeClr val="tx2"/>
              </a:solidFill>
            </a:endParaRPr>
          </a:p>
        </p:txBody>
      </p:sp>
      <p:sp>
        <p:nvSpPr>
          <p:cNvPr id="26" name="Freeform 36" descr="Icon: Networking with colleagues">
            <a:extLst>
              <a:ext uri="{FF2B5EF4-FFF2-40B4-BE49-F238E27FC236}">
                <a16:creationId xmlns:a16="http://schemas.microsoft.com/office/drawing/2014/main" id="{741AB64F-6F78-0275-0DB5-CCE1D4C18F04}"/>
              </a:ext>
            </a:extLst>
          </p:cNvPr>
          <p:cNvSpPr/>
          <p:nvPr/>
        </p:nvSpPr>
        <p:spPr>
          <a:xfrm>
            <a:off x="12676029" y="5050645"/>
            <a:ext cx="1453582" cy="1685242"/>
          </a:xfrm>
          <a:custGeom>
            <a:avLst/>
            <a:gdLst/>
            <a:ahLst/>
            <a:cxnLst/>
            <a:rect l="l" t="t" r="r" b="b"/>
            <a:pathLst>
              <a:path w="947798" h="968376">
                <a:moveTo>
                  <a:pt x="0" y="0"/>
                </a:moveTo>
                <a:lnTo>
                  <a:pt x="947798" y="0"/>
                </a:lnTo>
                <a:lnTo>
                  <a:pt x="947798" y="968376"/>
                </a:lnTo>
                <a:lnTo>
                  <a:pt x="0" y="9683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8DCDF0-A60A-D9AB-9FB0-2E00B5B279AF}"/>
              </a:ext>
            </a:extLst>
          </p:cNvPr>
          <p:cNvSpPr txBox="1"/>
          <p:nvPr/>
        </p:nvSpPr>
        <p:spPr>
          <a:xfrm>
            <a:off x="2667000" y="7255625"/>
            <a:ext cx="502919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Understand the key components of the evaluation framework</a:t>
            </a:r>
          </a:p>
          <a:p>
            <a:endParaRPr lang="en-US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65B9A5FB-CCFF-3E60-1C5C-A2795D3DCB8C}"/>
              </a:ext>
            </a:extLst>
          </p:cNvPr>
          <p:cNvSpPr txBox="1"/>
          <p:nvPr/>
        </p:nvSpPr>
        <p:spPr>
          <a:xfrm>
            <a:off x="10601089" y="7255625"/>
            <a:ext cx="573923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Collaborate with colleagues to engage in key activities from the 5-Step Evaluation Cycle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90061" y="3169799"/>
            <a:ext cx="1072295" cy="1072295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284081"/>
                </a:lnSpc>
              </a:pPr>
              <a:endParaRPr lang="en-US">
                <a:cs typeface="Calibri"/>
              </a:endParaRPr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27399" y="4495619"/>
            <a:ext cx="1072295" cy="1072295"/>
            <a:chOff x="0" y="0"/>
            <a:chExt cx="812800" cy="812800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284081"/>
                </a:lnSpc>
              </a:pPr>
              <a:endParaRPr lang="en-US">
                <a:cs typeface="Calibri"/>
              </a:endParaRPr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7990062" y="5861835"/>
            <a:ext cx="1072295" cy="1072295"/>
            <a:chOff x="-28301" y="26113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-28301" y="26113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284081"/>
                </a:lnSpc>
              </a:pPr>
              <a:endParaRPr lang="en-US">
                <a:cs typeface="Calibri"/>
              </a:endParaRPr>
            </a:p>
          </p:txBody>
        </p:sp>
      </p:grpSp>
      <p:grpSp>
        <p:nvGrpSpPr>
          <p:cNvPr id="11" name="Group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8041373" y="7339973"/>
            <a:ext cx="1072295" cy="107229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chemeClr val="accent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284081"/>
                </a:lnSpc>
              </a:pPr>
              <a:endParaRPr lang="en-US">
                <a:cs typeface="Calibri"/>
              </a:endParaRPr>
            </a:p>
          </p:txBody>
        </p:sp>
      </p:grpSp>
      <p:sp>
        <p:nvSpPr>
          <p:cNvPr id="23" name="TextBox 23"/>
          <p:cNvSpPr txBox="1">
            <a:spLocks noGrp="1"/>
          </p:cNvSpPr>
          <p:nvPr>
            <p:ph type="title" idx="4294967295"/>
          </p:nvPr>
        </p:nvSpPr>
        <p:spPr>
          <a:xfrm>
            <a:off x="4648162" y="101644"/>
            <a:ext cx="8627338" cy="241899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32577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26548F"/>
                </a:solidFill>
                <a:effectLst/>
                <a:uLnTx/>
                <a:uFillTx/>
                <a:latin typeface="Codec Pro ExtraBold" panose="020B0604020202020204" charset="0"/>
                <a:ea typeface="+mn-ea"/>
                <a:cs typeface="+mn-cs"/>
              </a:rPr>
              <a:t>Series Overview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odec Pro ExtraBold" panose="020B0604020202020204" charset="0"/>
              <a:ea typeface="+mn-ea"/>
              <a:cs typeface="+mn-cs"/>
            </a:endParaRPr>
          </a:p>
        </p:txBody>
      </p:sp>
      <p:sp>
        <p:nvSpPr>
          <p:cNvPr id="22" name="Freeform 22" descr="Icon: Connecting Ideas"/>
          <p:cNvSpPr/>
          <p:nvPr/>
        </p:nvSpPr>
        <p:spPr>
          <a:xfrm>
            <a:off x="1028700" y="2735258"/>
            <a:ext cx="5601522" cy="6302697"/>
          </a:xfrm>
          <a:custGeom>
            <a:avLst/>
            <a:gdLst/>
            <a:ahLst/>
            <a:cxnLst/>
            <a:rect l="l" t="t" r="r" b="b"/>
            <a:pathLst>
              <a:path w="5601522" h="6302697">
                <a:moveTo>
                  <a:pt x="0" y="0"/>
                </a:moveTo>
                <a:lnTo>
                  <a:pt x="5601522" y="0"/>
                </a:lnTo>
                <a:lnTo>
                  <a:pt x="5601522" y="6302697"/>
                </a:lnTo>
                <a:lnTo>
                  <a:pt x="0" y="630269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7" name="Freeform 17" descr="Checkmark"/>
          <p:cNvSpPr/>
          <p:nvPr/>
        </p:nvSpPr>
        <p:spPr>
          <a:xfrm>
            <a:off x="8182750" y="3359918"/>
            <a:ext cx="612223" cy="667273"/>
          </a:xfrm>
          <a:custGeom>
            <a:avLst/>
            <a:gdLst/>
            <a:ahLst/>
            <a:cxnLst/>
            <a:rect l="l" t="t" r="r" b="b"/>
            <a:pathLst>
              <a:path w="612223" h="667273">
                <a:moveTo>
                  <a:pt x="0" y="0"/>
                </a:moveTo>
                <a:lnTo>
                  <a:pt x="612223" y="0"/>
                </a:lnTo>
                <a:lnTo>
                  <a:pt x="612223" y="667272"/>
                </a:lnTo>
                <a:lnTo>
                  <a:pt x="0" y="66727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4" name="TextBox 24"/>
          <p:cNvSpPr txBox="1"/>
          <p:nvPr/>
        </p:nvSpPr>
        <p:spPr>
          <a:xfrm>
            <a:off x="9343515" y="2925091"/>
            <a:ext cx="8106286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32510"/>
              </a:lnSpc>
            </a:pPr>
            <a:r>
              <a:rPr lang="en-US" sz="3600" dirty="0">
                <a:solidFill>
                  <a:srgbClr val="26548F"/>
                </a:solidFill>
                <a:latin typeface="Poppins Ultra-Bold"/>
              </a:rPr>
              <a:t>Session 1: Rubric Review</a:t>
            </a:r>
            <a:endParaRPr lang="en-US" sz="2800" dirty="0"/>
          </a:p>
        </p:txBody>
      </p:sp>
      <p:sp>
        <p:nvSpPr>
          <p:cNvPr id="18" name="Freeform 18" descr="Checkmark"/>
          <p:cNvSpPr/>
          <p:nvPr/>
        </p:nvSpPr>
        <p:spPr>
          <a:xfrm>
            <a:off x="8302055" y="4722716"/>
            <a:ext cx="612223" cy="667273"/>
          </a:xfrm>
          <a:custGeom>
            <a:avLst/>
            <a:gdLst/>
            <a:ahLst/>
            <a:cxnLst/>
            <a:rect l="l" t="t" r="r" b="b"/>
            <a:pathLst>
              <a:path w="612223" h="667273">
                <a:moveTo>
                  <a:pt x="0" y="0"/>
                </a:moveTo>
                <a:lnTo>
                  <a:pt x="612223" y="0"/>
                </a:lnTo>
                <a:lnTo>
                  <a:pt x="612223" y="667273"/>
                </a:lnTo>
                <a:lnTo>
                  <a:pt x="0" y="667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5" name="TextBox 25"/>
          <p:cNvSpPr txBox="1"/>
          <p:nvPr/>
        </p:nvSpPr>
        <p:spPr>
          <a:xfrm>
            <a:off x="9350441" y="4279084"/>
            <a:ext cx="7649085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32510"/>
              </a:lnSpc>
            </a:pPr>
            <a:r>
              <a:rPr lang="en-US" sz="3600" dirty="0">
                <a:solidFill>
                  <a:srgbClr val="26548F"/>
                </a:solidFill>
                <a:latin typeface="Poppins Ultra-Bold"/>
              </a:rPr>
              <a:t>Session 2: Self-Assessment</a:t>
            </a:r>
            <a:endParaRPr lang="en-US" sz="2800" dirty="0"/>
          </a:p>
        </p:txBody>
      </p:sp>
      <p:sp>
        <p:nvSpPr>
          <p:cNvPr id="19" name="Freeform 19" descr="Checkmark"/>
          <p:cNvSpPr/>
          <p:nvPr/>
        </p:nvSpPr>
        <p:spPr>
          <a:xfrm>
            <a:off x="8271408" y="6085413"/>
            <a:ext cx="612223" cy="667273"/>
          </a:xfrm>
          <a:custGeom>
            <a:avLst/>
            <a:gdLst/>
            <a:ahLst/>
            <a:cxnLst/>
            <a:rect l="l" t="t" r="r" b="b"/>
            <a:pathLst>
              <a:path w="612223" h="667273">
                <a:moveTo>
                  <a:pt x="0" y="0"/>
                </a:moveTo>
                <a:lnTo>
                  <a:pt x="612223" y="0"/>
                </a:lnTo>
                <a:lnTo>
                  <a:pt x="612223" y="667273"/>
                </a:lnTo>
                <a:lnTo>
                  <a:pt x="0" y="667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6" name="TextBox 26"/>
          <p:cNvSpPr txBox="1"/>
          <p:nvPr/>
        </p:nvSpPr>
        <p:spPr>
          <a:xfrm>
            <a:off x="9343514" y="5540392"/>
            <a:ext cx="10734415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32510"/>
              </a:lnSpc>
            </a:pPr>
            <a:r>
              <a:rPr lang="en-US" sz="3600" dirty="0">
                <a:solidFill>
                  <a:srgbClr val="26548F"/>
                </a:solidFill>
                <a:latin typeface="Poppins Ultra-Bold"/>
              </a:rPr>
              <a:t>Session 3: Setting S.M.A.R.T.I.E. Goals</a:t>
            </a:r>
            <a:endParaRPr lang="en-US" sz="2800" dirty="0"/>
          </a:p>
        </p:txBody>
      </p:sp>
      <p:sp>
        <p:nvSpPr>
          <p:cNvPr id="20" name="Freeform 20" descr="Checkmark"/>
          <p:cNvSpPr/>
          <p:nvPr/>
        </p:nvSpPr>
        <p:spPr>
          <a:xfrm>
            <a:off x="8310257" y="7545723"/>
            <a:ext cx="612223" cy="667273"/>
          </a:xfrm>
          <a:custGeom>
            <a:avLst/>
            <a:gdLst/>
            <a:ahLst/>
            <a:cxnLst/>
            <a:rect l="l" t="t" r="r" b="b"/>
            <a:pathLst>
              <a:path w="612223" h="667273">
                <a:moveTo>
                  <a:pt x="0" y="0"/>
                </a:moveTo>
                <a:lnTo>
                  <a:pt x="612223" y="0"/>
                </a:lnTo>
                <a:lnTo>
                  <a:pt x="612223" y="667273"/>
                </a:lnTo>
                <a:lnTo>
                  <a:pt x="0" y="66727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7" name="TextBox 27"/>
          <p:cNvSpPr txBox="1"/>
          <p:nvPr/>
        </p:nvSpPr>
        <p:spPr>
          <a:xfrm>
            <a:off x="9343514" y="7065651"/>
            <a:ext cx="10107717" cy="10900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232510"/>
              </a:lnSpc>
            </a:pPr>
            <a:r>
              <a:rPr lang="en-US" sz="3600" dirty="0">
                <a:solidFill>
                  <a:srgbClr val="26548F"/>
                </a:solidFill>
                <a:latin typeface="Poppins Ultra-Bold"/>
              </a:rPr>
              <a:t>Session 4: Gathering Evidence </a:t>
            </a:r>
            <a:endParaRPr lang="en-US" sz="2800" dirty="0"/>
          </a:p>
        </p:txBody>
      </p:sp>
      <p:sp>
        <p:nvSpPr>
          <p:cNvPr id="21" name="Freeform 2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8220099" y="8606946"/>
            <a:ext cx="612223" cy="667273"/>
          </a:xfrm>
          <a:custGeom>
            <a:avLst/>
            <a:gdLst/>
            <a:ahLst/>
            <a:cxnLst/>
            <a:rect l="l" t="t" r="r" b="b"/>
            <a:pathLst>
              <a:path w="612223" h="667273">
                <a:moveTo>
                  <a:pt x="0" y="0"/>
                </a:moveTo>
                <a:lnTo>
                  <a:pt x="612223" y="0"/>
                </a:lnTo>
                <a:lnTo>
                  <a:pt x="612223" y="667273"/>
                </a:lnTo>
                <a:lnTo>
                  <a:pt x="0" y="66727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2971800" y="876300"/>
            <a:ext cx="8801100" cy="3242106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8" b="0" i="0" u="none" strike="noStrike" kern="1200" cap="none" spc="771" normalizeH="0" baseline="0" noProof="0" dirty="0">
                <a:ln>
                  <a:noFill/>
                </a:ln>
                <a:solidFill>
                  <a:srgbClr val="254A7E"/>
                </a:solidFill>
                <a:effectLst/>
                <a:uLnTx/>
                <a:uFillTx/>
                <a:latin typeface="Sailors"/>
                <a:ea typeface="+mn-ea"/>
                <a:cs typeface="+mn-cs"/>
              </a:rPr>
              <a:t>Session 3: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0" i="0" u="none" strike="noStrike" kern="1200" cap="none" spc="771" normalizeH="0" baseline="0" noProof="0" dirty="0">
                <a:ln>
                  <a:noFill/>
                </a:ln>
                <a:solidFill>
                  <a:srgbClr val="254A7E"/>
                </a:solidFill>
                <a:effectLst/>
                <a:uLnTx/>
                <a:uFillTx/>
                <a:latin typeface="Sailors"/>
                <a:ea typeface="+mn-ea"/>
                <a:cs typeface="+mn-cs"/>
              </a:rPr>
              <a:t>Setting </a:t>
            </a:r>
            <a:r>
              <a:rPr kumimoji="0" lang="en-US" sz="6600" b="0" i="0" u="none" strike="noStrike" kern="1200" cap="none" spc="771" normalizeH="0" baseline="0" noProof="0" dirty="0" err="1">
                <a:ln>
                  <a:noFill/>
                </a:ln>
                <a:solidFill>
                  <a:srgbClr val="254A7E"/>
                </a:solidFill>
                <a:effectLst/>
                <a:uLnTx/>
                <a:uFillTx/>
                <a:latin typeface="Sailors"/>
                <a:ea typeface="+mn-ea"/>
                <a:cs typeface="+mn-cs"/>
              </a:rPr>
              <a:t>s.m.a.r.t.i.e</a:t>
            </a:r>
            <a:r>
              <a:rPr kumimoji="0" lang="en-US" sz="6600" b="0" i="0" u="none" strike="noStrike" kern="1200" cap="none" spc="771" normalizeH="0" baseline="0" noProof="0" dirty="0">
                <a:ln>
                  <a:noFill/>
                </a:ln>
                <a:solidFill>
                  <a:srgbClr val="254A7E"/>
                </a:solidFill>
                <a:effectLst/>
                <a:uLnTx/>
                <a:uFillTx/>
                <a:latin typeface="Sailors"/>
                <a:ea typeface="+mn-ea"/>
                <a:cs typeface="+mn-cs"/>
              </a:rPr>
              <a:t>. goals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254A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381810"/>
                </a:lnSpc>
              </a:pPr>
              <a:endParaRPr lang="en-US">
                <a:cs typeface="Calibri"/>
              </a:endParaRPr>
            </a:p>
          </p:txBody>
        </p:sp>
      </p:grpSp>
      <p:grpSp>
        <p:nvGrpSpPr>
          <p:cNvPr id="8" name="Group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2193216" y="1415447"/>
            <a:ext cx="5408984" cy="7979428"/>
            <a:chOff x="0" y="0"/>
            <a:chExt cx="1424588" cy="2101578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424588" cy="2101578"/>
            </a:xfrm>
            <a:custGeom>
              <a:avLst/>
              <a:gdLst/>
              <a:ahLst/>
              <a:cxnLst/>
              <a:rect l="l" t="t" r="r" b="b"/>
              <a:pathLst>
                <a:path w="1424588" h="2101578">
                  <a:moveTo>
                    <a:pt x="0" y="0"/>
                  </a:moveTo>
                  <a:lnTo>
                    <a:pt x="1424588" y="0"/>
                  </a:lnTo>
                  <a:lnTo>
                    <a:pt x="1424588" y="2101578"/>
                  </a:lnTo>
                  <a:lnTo>
                    <a:pt x="0" y="2101578"/>
                  </a:lnTo>
                  <a:close/>
                </a:path>
              </a:pathLst>
            </a:custGeom>
            <a:solidFill>
              <a:srgbClr val="254A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19050"/>
              <a:ext cx="1424588" cy="212062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381810"/>
                </a:lnSpc>
              </a:pPr>
              <a:endParaRPr lang="en-US">
                <a:cs typeface="Calibri"/>
              </a:endParaRPr>
            </a:p>
          </p:txBody>
        </p:sp>
      </p:grp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 txBox="1"/>
          <p:nvPr/>
        </p:nvSpPr>
        <p:spPr>
          <a:xfrm>
            <a:off x="4128209" y="2909533"/>
            <a:ext cx="937219" cy="1574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89932"/>
              </a:lnSpc>
            </a:pPr>
            <a:r>
              <a:rPr lang="en-US" sz="4271" spc="350" dirty="0">
                <a:solidFill>
                  <a:srgbClr val="FFFFFF"/>
                </a:solidFill>
                <a:latin typeface="Codec Pro ExtraBold Italics"/>
              </a:rPr>
              <a:t>01</a:t>
            </a:r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433863AF-91FD-AB6E-AB18-203F795C074E}"/>
              </a:ext>
            </a:extLst>
          </p:cNvPr>
          <p:cNvSpPr txBox="1"/>
          <p:nvPr/>
        </p:nvSpPr>
        <p:spPr>
          <a:xfrm>
            <a:off x="2516145" y="4581631"/>
            <a:ext cx="7772400" cy="12620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Objective:</a:t>
            </a:r>
            <a:r>
              <a:rPr lang="en-US" sz="4400" kern="1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effectLst/>
                <a:latin typeface="Aptos" panose="020B0004020202020204" pitchFamily="34" charset="0"/>
                <a:ea typeface="Aptos" panose="020B0004020202020204" pitchFamily="34" charset="0"/>
                <a:cs typeface="Times New Roman" panose="02020603050405020304" pitchFamily="18" charset="0"/>
              </a:rPr>
              <a:t>Educators will draft professional practice or student learning goals.</a:t>
            </a:r>
            <a:endParaRPr lang="en-US" sz="3200" kern="100" dirty="0">
              <a:effectLst/>
              <a:latin typeface="Aptos" panose="020B0004020202020204" pitchFamily="34" charset="0"/>
              <a:ea typeface="Aptos" panose="020B00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Freeform 12" descr="Teacher with student"/>
          <p:cNvSpPr/>
          <p:nvPr/>
        </p:nvSpPr>
        <p:spPr>
          <a:xfrm>
            <a:off x="11772900" y="1028700"/>
            <a:ext cx="5486400" cy="7980897"/>
          </a:xfrm>
          <a:custGeom>
            <a:avLst/>
            <a:gdLst/>
            <a:ahLst/>
            <a:cxnLst/>
            <a:rect l="l" t="t" r="r" b="b"/>
            <a:pathLst>
              <a:path w="5486400" h="7980897">
                <a:moveTo>
                  <a:pt x="0" y="0"/>
                </a:moveTo>
                <a:lnTo>
                  <a:pt x="5486400" y="0"/>
                </a:lnTo>
                <a:lnTo>
                  <a:pt x="5486400" y="7980897"/>
                </a:lnTo>
                <a:lnTo>
                  <a:pt x="0" y="798089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98243" r="-19683"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4901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3798925" y="3296541"/>
            <a:ext cx="1434158" cy="3947292"/>
            <a:chOff x="0" y="0"/>
            <a:chExt cx="377721" cy="1165238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377721" cy="1165238"/>
            </a:xfrm>
            <a:custGeom>
              <a:avLst/>
              <a:gdLst/>
              <a:ahLst/>
              <a:cxnLst/>
              <a:rect l="l" t="t" r="r" b="b"/>
              <a:pathLst>
                <a:path w="377721" h="1165238">
                  <a:moveTo>
                    <a:pt x="0" y="0"/>
                  </a:moveTo>
                  <a:lnTo>
                    <a:pt x="377721" y="0"/>
                  </a:lnTo>
                  <a:lnTo>
                    <a:pt x="377721" y="1165238"/>
                  </a:lnTo>
                  <a:lnTo>
                    <a:pt x="0" y="1165238"/>
                  </a:lnTo>
                  <a:close/>
                </a:path>
              </a:pathLst>
            </a:custGeom>
            <a:solidFill>
              <a:srgbClr val="254A7E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19050"/>
              <a:ext cx="377721" cy="118428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ct val="381810"/>
                </a:lnSpc>
                <a:spcBef>
                  <a:spcPct val="0"/>
                </a:spcBef>
              </a:pPr>
              <a:endParaRPr lang="en-US">
                <a:cs typeface="Calibri"/>
              </a:endParaRPr>
            </a:p>
          </p:txBody>
        </p:sp>
      </p:grpSp>
      <p:grpSp>
        <p:nvGrpSpPr>
          <p:cNvPr id="5" name="Group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-1543050" y="-558218"/>
            <a:ext cx="3086100" cy="11299900"/>
            <a:chOff x="0" y="0"/>
            <a:chExt cx="812800" cy="297610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12800" cy="2976105"/>
            </a:xfrm>
            <a:custGeom>
              <a:avLst/>
              <a:gdLst/>
              <a:ahLst/>
              <a:cxnLst/>
              <a:rect l="l" t="t" r="r" b="b"/>
              <a:pathLst>
                <a:path w="812800" h="2976105">
                  <a:moveTo>
                    <a:pt x="0" y="0"/>
                  </a:moveTo>
                  <a:lnTo>
                    <a:pt x="812800" y="0"/>
                  </a:lnTo>
                  <a:lnTo>
                    <a:pt x="812800" y="2976105"/>
                  </a:lnTo>
                  <a:lnTo>
                    <a:pt x="0" y="2976105"/>
                  </a:lnTo>
                  <a:close/>
                </a:path>
              </a:pathLst>
            </a:custGeom>
            <a:solidFill>
              <a:srgbClr val="254A7E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19050"/>
              <a:ext cx="812800" cy="299515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381810"/>
                </a:lnSpc>
              </a:pPr>
              <a:endParaRPr lang="en-US">
                <a:cs typeface="Calibri"/>
              </a:endParaRPr>
            </a:p>
          </p:txBody>
        </p:sp>
      </p:grpSp>
      <p:sp>
        <p:nvSpPr>
          <p:cNvPr id="11" name="Freeform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5698915" y="8697813"/>
            <a:ext cx="3806571" cy="2083232"/>
          </a:xfrm>
          <a:custGeom>
            <a:avLst/>
            <a:gdLst/>
            <a:ahLst/>
            <a:cxnLst/>
            <a:rect l="l" t="t" r="r" b="b"/>
            <a:pathLst>
              <a:path w="3806571" h="2083232">
                <a:moveTo>
                  <a:pt x="0" y="0"/>
                </a:moveTo>
                <a:lnTo>
                  <a:pt x="3806570" y="0"/>
                </a:lnTo>
                <a:lnTo>
                  <a:pt x="3806570" y="2083232"/>
                </a:lnTo>
                <a:lnTo>
                  <a:pt x="0" y="208323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TextBox 13"/>
          <p:cNvSpPr txBox="1">
            <a:spLocks noGrp="1"/>
          </p:cNvSpPr>
          <p:nvPr>
            <p:ph type="title" idx="4294967295"/>
          </p:nvPr>
        </p:nvSpPr>
        <p:spPr>
          <a:xfrm>
            <a:off x="2521775" y="-1237491"/>
            <a:ext cx="5661991" cy="3254032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33249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868" b="0" i="0" u="none" strike="noStrike" kern="1200" cap="none" spc="771" normalizeH="0" baseline="0" noProof="0" dirty="0">
                <a:ln>
                  <a:noFill/>
                </a:ln>
                <a:solidFill>
                  <a:srgbClr val="254A7E"/>
                </a:solidFill>
                <a:effectLst/>
                <a:uLnTx/>
                <a:uFillTx/>
                <a:latin typeface="Sailors"/>
                <a:ea typeface="+mn-ea"/>
                <a:cs typeface="+mn-cs"/>
              </a:rPr>
              <a:t>Agenda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128209" y="2909533"/>
            <a:ext cx="937219" cy="1574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89932"/>
              </a:lnSpc>
            </a:pPr>
            <a:r>
              <a:rPr lang="en-US" sz="4271" spc="350" dirty="0">
                <a:solidFill>
                  <a:srgbClr val="FFFFFF"/>
                </a:solidFill>
                <a:latin typeface="Codec Pro ExtraBold Italics"/>
              </a:rPr>
              <a:t>01</a:t>
            </a:r>
            <a:endParaRPr lang="en-US" dirty="0"/>
          </a:p>
        </p:txBody>
      </p:sp>
      <p:sp>
        <p:nvSpPr>
          <p:cNvPr id="15" name="TextBox 15"/>
          <p:cNvSpPr txBox="1"/>
          <p:nvPr/>
        </p:nvSpPr>
        <p:spPr>
          <a:xfrm>
            <a:off x="4136612" y="3991972"/>
            <a:ext cx="937219" cy="1574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89932"/>
              </a:lnSpc>
            </a:pPr>
            <a:r>
              <a:rPr lang="en-US" sz="4271" spc="350" dirty="0">
                <a:solidFill>
                  <a:srgbClr val="FFFFFF"/>
                </a:solidFill>
                <a:latin typeface="Codec Pro ExtraBold Italics"/>
              </a:rPr>
              <a:t>02</a:t>
            </a:r>
            <a:endParaRPr lang="en-US" dirty="0"/>
          </a:p>
        </p:txBody>
      </p:sp>
      <p:sp>
        <p:nvSpPr>
          <p:cNvPr id="16" name="TextBox 16"/>
          <p:cNvSpPr txBox="1"/>
          <p:nvPr/>
        </p:nvSpPr>
        <p:spPr>
          <a:xfrm>
            <a:off x="4136612" y="5078955"/>
            <a:ext cx="937219" cy="15740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289932"/>
              </a:lnSpc>
            </a:pPr>
            <a:r>
              <a:rPr lang="en-US" sz="4271" spc="350" dirty="0">
                <a:solidFill>
                  <a:srgbClr val="FFFFFF"/>
                </a:solidFill>
                <a:latin typeface="Codec Pro ExtraBold Italics"/>
              </a:rPr>
              <a:t>03</a:t>
            </a:r>
            <a:endParaRPr lang="en-US" dirty="0"/>
          </a:p>
        </p:txBody>
      </p:sp>
      <p:sp>
        <p:nvSpPr>
          <p:cNvPr id="18" name="TextBox 18"/>
          <p:cNvSpPr txBox="1"/>
          <p:nvPr/>
        </p:nvSpPr>
        <p:spPr>
          <a:xfrm>
            <a:off x="5400737" y="3333137"/>
            <a:ext cx="5790503" cy="1059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334903"/>
              </a:lnSpc>
            </a:pP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Background &amp; Context</a:t>
            </a:r>
            <a:endParaRPr lang="en-US" dirty="0"/>
          </a:p>
        </p:txBody>
      </p:sp>
      <p:sp>
        <p:nvSpPr>
          <p:cNvPr id="19" name="TextBox 19"/>
          <p:cNvSpPr txBox="1"/>
          <p:nvPr/>
        </p:nvSpPr>
        <p:spPr>
          <a:xfrm>
            <a:off x="5400737" y="4424914"/>
            <a:ext cx="6076629" cy="1059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ct val="334903"/>
              </a:lnSpc>
            </a:pP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Goal-Setting Protocol</a:t>
            </a:r>
            <a:endParaRPr lang="en-US" dirty="0"/>
          </a:p>
        </p:txBody>
      </p:sp>
      <p:sp>
        <p:nvSpPr>
          <p:cNvPr id="20" name="TextBox 20"/>
          <p:cNvSpPr txBox="1"/>
          <p:nvPr/>
        </p:nvSpPr>
        <p:spPr>
          <a:xfrm>
            <a:off x="5400737" y="5483986"/>
            <a:ext cx="5790503" cy="10590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ct val="334903"/>
              </a:lnSpc>
              <a:spcBef>
                <a:spcPct val="0"/>
              </a:spcBef>
            </a:pPr>
            <a:r>
              <a:rPr lang="en-US" sz="2524" spc="247" dirty="0">
                <a:solidFill>
                  <a:srgbClr val="231F20"/>
                </a:solidFill>
                <a:latin typeface="Open Sauce"/>
              </a:rPr>
              <a:t>Discussion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0" y="0"/>
            <a:ext cx="18288000" cy="12184380"/>
          </a:xfrm>
          <a:custGeom>
            <a:avLst/>
            <a:gdLst/>
            <a:ahLst/>
            <a:cxnLst/>
            <a:rect l="l" t="t" r="r" b="b"/>
            <a:pathLst>
              <a:path w="18288000" h="12184380">
                <a:moveTo>
                  <a:pt x="0" y="0"/>
                </a:moveTo>
                <a:lnTo>
                  <a:pt x="18288000" y="0"/>
                </a:lnTo>
                <a:lnTo>
                  <a:pt x="18288000" y="12184380"/>
                </a:lnTo>
                <a:lnTo>
                  <a:pt x="0" y="1218438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0" y="-216991"/>
            <a:ext cx="18288000" cy="11989891"/>
            <a:chOff x="0" y="-57150"/>
            <a:chExt cx="4816593" cy="276648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816592" cy="2709333"/>
            </a:xfrm>
            <a:custGeom>
              <a:avLst/>
              <a:gdLst/>
              <a:ahLst/>
              <a:cxnLst/>
              <a:rect l="l" t="t" r="r" b="b"/>
              <a:pathLst>
                <a:path w="4816592" h="2709333">
                  <a:moveTo>
                    <a:pt x="0" y="0"/>
                  </a:moveTo>
                  <a:lnTo>
                    <a:pt x="4816592" y="0"/>
                  </a:lnTo>
                  <a:lnTo>
                    <a:pt x="4816592" y="2709333"/>
                  </a:lnTo>
                  <a:lnTo>
                    <a:pt x="0" y="2709333"/>
                  </a:lnTo>
                  <a:close/>
                </a:path>
              </a:pathLst>
            </a:custGeom>
            <a:solidFill>
              <a:srgbClr val="FFFFFF">
                <a:alpha val="63922"/>
              </a:srgbClr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57150"/>
              <a:ext cx="4816593" cy="276648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230815"/>
                </a:lnSpc>
              </a:pPr>
              <a:endParaRPr lang="en-US">
                <a:cs typeface="Calibri"/>
              </a:endParaRPr>
            </a:p>
          </p:txBody>
        </p:sp>
      </p:grpSp>
      <p:sp>
        <p:nvSpPr>
          <p:cNvPr id="6" name="TextBox 6"/>
          <p:cNvSpPr txBox="1">
            <a:spLocks noGrp="1"/>
          </p:cNvSpPr>
          <p:nvPr>
            <p:ph type="title" idx="4294967295"/>
          </p:nvPr>
        </p:nvSpPr>
        <p:spPr>
          <a:xfrm>
            <a:off x="3602205" y="3667662"/>
            <a:ext cx="11083591" cy="3295389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707" b="0" i="0" u="none" strike="noStrike" kern="1200" cap="none" spc="1049" normalizeH="0" baseline="0" noProof="0" dirty="0">
                <a:ln>
                  <a:noFill/>
                </a:ln>
                <a:solidFill>
                  <a:srgbClr val="224781"/>
                </a:solidFill>
                <a:effectLst/>
                <a:uLnTx/>
                <a:uFillTx/>
                <a:latin typeface="Sailors"/>
                <a:ea typeface="+mn-ea"/>
                <a:cs typeface="+mn-cs"/>
              </a:rPr>
              <a:t>Background &amp; Context 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7" name="Freeform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 flipV="1">
            <a:off x="-3801253" y="0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6745495"/>
                </a:moveTo>
                <a:lnTo>
                  <a:pt x="0" y="6745495"/>
                </a:lnTo>
                <a:lnTo>
                  <a:pt x="0" y="0"/>
                </a:lnTo>
                <a:lnTo>
                  <a:pt x="7602506" y="0"/>
                </a:lnTo>
                <a:lnTo>
                  <a:pt x="7602506" y="6745495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14486747" y="3541505"/>
            <a:ext cx="7602505" cy="6745495"/>
          </a:xfrm>
          <a:custGeom>
            <a:avLst/>
            <a:gdLst/>
            <a:ahLst/>
            <a:cxnLst/>
            <a:rect l="l" t="t" r="r" b="b"/>
            <a:pathLst>
              <a:path w="7602505" h="6745495">
                <a:moveTo>
                  <a:pt x="7602506" y="0"/>
                </a:moveTo>
                <a:lnTo>
                  <a:pt x="0" y="0"/>
                </a:lnTo>
                <a:lnTo>
                  <a:pt x="0" y="6745495"/>
                </a:lnTo>
                <a:lnTo>
                  <a:pt x="7602506" y="6745495"/>
                </a:lnTo>
                <a:lnTo>
                  <a:pt x="760250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6314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13">
            <a:extLst>
              <a:ext uri="{FF2B5EF4-FFF2-40B4-BE49-F238E27FC236}">
                <a16:creationId xmlns:a16="http://schemas.microsoft.com/office/drawing/2014/main" id="{E279DE5B-57C6-62A0-445B-AC1C684FC85F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1772552" y="1265472"/>
            <a:ext cx="16154400" cy="830997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0" i="0" u="none" strike="noStrike" kern="1200" cap="none" spc="771" normalizeH="0" baseline="0" noProof="0" dirty="0">
                <a:ln>
                  <a:noFill/>
                </a:ln>
                <a:solidFill>
                  <a:srgbClr val="254A7E"/>
                </a:solidFill>
                <a:effectLst/>
                <a:uLnTx/>
                <a:uFillTx/>
                <a:latin typeface="Sailors"/>
                <a:ea typeface="+mn-ea"/>
                <a:cs typeface="+mn-cs"/>
              </a:rPr>
              <a:t>the educator evaluation system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4C04D03-9DBC-BF0C-3176-C8B8D5C49E6A}"/>
              </a:ext>
            </a:extLst>
          </p:cNvPr>
          <p:cNvSpPr txBox="1"/>
          <p:nvPr/>
        </p:nvSpPr>
        <p:spPr>
          <a:xfrm>
            <a:off x="1772552" y="2233500"/>
            <a:ext cx="146866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3600" dirty="0"/>
              <a:t>The goal of the educator evaluation system is to ensure that each and every student has access to an </a:t>
            </a:r>
            <a:r>
              <a:rPr lang="en-US" sz="3600" b="1" dirty="0"/>
              <a:t>effective educator.</a:t>
            </a:r>
          </a:p>
        </p:txBody>
      </p:sp>
      <p:sp>
        <p:nvSpPr>
          <p:cNvPr id="2" name="Freeform 22">
            <a:extLst>
              <a:ext uri="{FF2B5EF4-FFF2-40B4-BE49-F238E27FC236}">
                <a16:creationId xmlns:a16="http://schemas.microsoft.com/office/drawing/2014/main" id="{C5095468-60E0-4E70-6638-77D9B1CFC0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-305814" y="-323115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437F595-EE84-9879-9B63-D731E4DAC955}"/>
              </a:ext>
            </a:extLst>
          </p:cNvPr>
          <p:cNvSpPr txBox="1"/>
          <p:nvPr/>
        </p:nvSpPr>
        <p:spPr>
          <a:xfrm>
            <a:off x="3124200" y="6333706"/>
            <a:ext cx="2286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/>
              <a:t>5-Step Evaluation Cycle</a:t>
            </a:r>
          </a:p>
        </p:txBody>
      </p:sp>
      <p:graphicFrame>
        <p:nvGraphicFramePr>
          <p:cNvPr id="3" name="Diagram 2" descr="Step 1: Self Assessment&#10;Step 2: Goal Setting&#10;Step 3: Plan implementation&#10;Step 4: Formative Assessment&#10;Step 5: Summative Evaluation ">
            <a:extLst>
              <a:ext uri="{FF2B5EF4-FFF2-40B4-BE49-F238E27FC236}">
                <a16:creationId xmlns:a16="http://schemas.microsoft.com/office/drawing/2014/main" id="{98E704DF-EBA5-BE62-2CA0-ACA6944500E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01079927"/>
              </p:ext>
            </p:extLst>
          </p:nvPr>
        </p:nvGraphicFramePr>
        <p:xfrm>
          <a:off x="381000" y="3777405"/>
          <a:ext cx="7772400" cy="5943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E0FFCE1C-6A6D-A8D2-3856-9D6009A8D421}"/>
              </a:ext>
            </a:extLst>
          </p:cNvPr>
          <p:cNvSpPr txBox="1"/>
          <p:nvPr/>
        </p:nvSpPr>
        <p:spPr>
          <a:xfrm>
            <a:off x="8763000" y="3872869"/>
            <a:ext cx="8915400" cy="56528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lvl="0" indent="-336550" algn="l" rtl="0">
              <a:spcBef>
                <a:spcPts val="1000"/>
              </a:spcBef>
              <a:spcAft>
                <a:spcPts val="1200"/>
              </a:spcAft>
              <a:buSzPts val="1700"/>
              <a:buFont typeface="Proxima Nova"/>
              <a:buChar char="➔"/>
            </a:pPr>
            <a:r>
              <a:rPr lang="en-US" sz="3200" dirty="0">
                <a:ea typeface="Proxima Nova"/>
                <a:cs typeface="Proxima Nova"/>
                <a:sym typeface="Proxima Nova"/>
              </a:rPr>
              <a:t>Promoting educator growth and development,</a:t>
            </a:r>
          </a:p>
          <a:p>
            <a:pPr marL="457200" lvl="0" indent="-336550" algn="l" rtl="0">
              <a:spcBef>
                <a:spcPts val="1000"/>
              </a:spcBef>
              <a:spcAft>
                <a:spcPts val="1200"/>
              </a:spcAft>
              <a:buSzPts val="1700"/>
              <a:buFont typeface="Proxima Nova"/>
              <a:buChar char="➔"/>
            </a:pPr>
            <a:r>
              <a:rPr lang="en-US" sz="3200" dirty="0">
                <a:ea typeface="Proxima Nova"/>
                <a:cs typeface="Proxima Nova"/>
                <a:sym typeface="Proxima Nova"/>
              </a:rPr>
              <a:t>Placing student learning at the center, using multiple measures of student learning, growth and achievement,  </a:t>
            </a:r>
          </a:p>
          <a:p>
            <a:pPr marL="457200" lvl="0" indent="-336550" algn="l" rtl="0">
              <a:spcBef>
                <a:spcPts val="1000"/>
              </a:spcBef>
              <a:spcAft>
                <a:spcPts val="1200"/>
              </a:spcAft>
              <a:buSzPts val="1700"/>
              <a:buFont typeface="Proxima Nova"/>
              <a:buChar char="➔"/>
            </a:pPr>
            <a:r>
              <a:rPr lang="en-US" sz="3200" dirty="0">
                <a:ea typeface="Proxima Nova"/>
                <a:cs typeface="Proxima Nova"/>
                <a:sym typeface="Proxima Nova"/>
              </a:rPr>
              <a:t>Recognizing excellence in teaching and leading,  </a:t>
            </a:r>
          </a:p>
          <a:p>
            <a:pPr marL="457200" lvl="0" indent="-336550" algn="l" rtl="0">
              <a:spcBef>
                <a:spcPts val="1000"/>
              </a:spcBef>
              <a:spcAft>
                <a:spcPts val="1200"/>
              </a:spcAft>
              <a:buSzPts val="1700"/>
              <a:buFont typeface="Proxima Nova"/>
              <a:buChar char="➔"/>
            </a:pPr>
            <a:r>
              <a:rPr lang="en-US" sz="3200" dirty="0">
                <a:ea typeface="Proxima Nova"/>
                <a:cs typeface="Proxima Nova"/>
                <a:sym typeface="Proxima Nova"/>
              </a:rPr>
              <a:t>Setting a high bar for professional teaching status, and  </a:t>
            </a:r>
          </a:p>
          <a:p>
            <a:pPr marL="457200" lvl="0" indent="-336550" algn="l" rtl="0">
              <a:spcBef>
                <a:spcPts val="1000"/>
              </a:spcBef>
              <a:spcAft>
                <a:spcPts val="1200"/>
              </a:spcAft>
              <a:buSzPts val="1700"/>
              <a:buFont typeface="Proxima Nova"/>
              <a:buChar char="➔"/>
            </a:pPr>
            <a:r>
              <a:rPr lang="en-US" sz="3200" dirty="0">
                <a:ea typeface="Proxima Nova"/>
                <a:cs typeface="Proxima Nova"/>
                <a:sym typeface="Proxima Nova"/>
              </a:rPr>
              <a:t>Creating clear processes and timelines for improvement</a:t>
            </a:r>
            <a:endParaRPr lang="en-US" sz="3600" dirty="0">
              <a:ea typeface="Proxima Nova"/>
              <a:cs typeface="Proxima Nova"/>
              <a:sym typeface="Proxima Nova"/>
            </a:endParaRPr>
          </a:p>
        </p:txBody>
      </p:sp>
    </p:spTree>
    <p:extLst>
      <p:ext uri="{BB962C8B-B14F-4D97-AF65-F5344CB8AC3E}">
        <p14:creationId xmlns:p14="http://schemas.microsoft.com/office/powerpoint/2010/main" val="6280783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896091" y="4772029"/>
            <a:ext cx="5126037" cy="4953888"/>
            <a:chOff x="0" y="-38100"/>
            <a:chExt cx="3003701" cy="290282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3003701" cy="2864727"/>
            </a:xfrm>
            <a:custGeom>
              <a:avLst/>
              <a:gdLst/>
              <a:ahLst/>
              <a:cxnLst/>
              <a:rect l="l" t="t" r="r" b="b"/>
              <a:pathLst>
                <a:path w="3003701" h="2864727">
                  <a:moveTo>
                    <a:pt x="48330" y="0"/>
                  </a:moveTo>
                  <a:lnTo>
                    <a:pt x="2955371" y="0"/>
                  </a:lnTo>
                  <a:cubicBezTo>
                    <a:pt x="2968189" y="0"/>
                    <a:pt x="2980482" y="5092"/>
                    <a:pt x="2989545" y="14156"/>
                  </a:cubicBezTo>
                  <a:cubicBezTo>
                    <a:pt x="2998609" y="23219"/>
                    <a:pt x="3003701" y="35512"/>
                    <a:pt x="3003701" y="48330"/>
                  </a:cubicBezTo>
                  <a:lnTo>
                    <a:pt x="3003701" y="2816397"/>
                  </a:lnTo>
                  <a:cubicBezTo>
                    <a:pt x="3003701" y="2843089"/>
                    <a:pt x="2982063" y="2864727"/>
                    <a:pt x="2955371" y="2864727"/>
                  </a:cubicBezTo>
                  <a:lnTo>
                    <a:pt x="48330" y="2864727"/>
                  </a:lnTo>
                  <a:cubicBezTo>
                    <a:pt x="21638" y="2864727"/>
                    <a:pt x="0" y="2843089"/>
                    <a:pt x="0" y="2816397"/>
                  </a:cubicBezTo>
                  <a:lnTo>
                    <a:pt x="0" y="48330"/>
                  </a:lnTo>
                  <a:cubicBezTo>
                    <a:pt x="0" y="35512"/>
                    <a:pt x="5092" y="23219"/>
                    <a:pt x="14156" y="14156"/>
                  </a:cubicBezTo>
                  <a:cubicBezTo>
                    <a:pt x="23219" y="5092"/>
                    <a:pt x="35512" y="0"/>
                    <a:pt x="4833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22478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38100"/>
              <a:ext cx="3003701" cy="290282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ct val="239236"/>
                </a:lnSpc>
                <a:spcBef>
                  <a:spcPct val="0"/>
                </a:spcBef>
              </a:pPr>
              <a:endParaRPr lang="en-US">
                <a:cs typeface="Calibri"/>
              </a:endParaRPr>
            </a:p>
          </p:txBody>
        </p:sp>
      </p:grpSp>
      <p:sp>
        <p:nvSpPr>
          <p:cNvPr id="6" name="Freeform 6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271127" y="3834346"/>
            <a:ext cx="2105837" cy="2437053"/>
          </a:xfrm>
          <a:custGeom>
            <a:avLst/>
            <a:gdLst/>
            <a:ahLst/>
            <a:cxnLst/>
            <a:rect l="l" t="t" r="r" b="b"/>
            <a:pathLst>
              <a:path w="2105837" h="2437053">
                <a:moveTo>
                  <a:pt x="0" y="0"/>
                </a:moveTo>
                <a:lnTo>
                  <a:pt x="2105837" y="0"/>
                </a:lnTo>
                <a:lnTo>
                  <a:pt x="2105837" y="2437053"/>
                </a:lnTo>
                <a:lnTo>
                  <a:pt x="0" y="243705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9" name="Freeform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4254071" y="3149555"/>
            <a:ext cx="10438329" cy="776757"/>
          </a:xfrm>
          <a:custGeom>
            <a:avLst/>
            <a:gdLst/>
            <a:ahLst/>
            <a:cxnLst/>
            <a:rect l="l" t="t" r="r" b="b"/>
            <a:pathLst>
              <a:path w="10438329" h="776757">
                <a:moveTo>
                  <a:pt x="0" y="0"/>
                </a:moveTo>
                <a:lnTo>
                  <a:pt x="10438329" y="0"/>
                </a:lnTo>
                <a:lnTo>
                  <a:pt x="10438329" y="776757"/>
                </a:lnTo>
                <a:lnTo>
                  <a:pt x="0" y="77675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alphaModFix amt="72000"/>
            </a:blip>
            <a:stretch>
              <a:fillRect b="-286352"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0" name="Group 10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035553" y="109665"/>
            <a:ext cx="10438329" cy="3166762"/>
            <a:chOff x="0" y="-38100"/>
            <a:chExt cx="5426266" cy="164621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5426266" cy="1608111"/>
            </a:xfrm>
            <a:custGeom>
              <a:avLst/>
              <a:gdLst/>
              <a:ahLst/>
              <a:cxnLst/>
              <a:rect l="l" t="t" r="r" b="b"/>
              <a:pathLst>
                <a:path w="5426266" h="1608111">
                  <a:moveTo>
                    <a:pt x="11125" y="0"/>
                  </a:moveTo>
                  <a:lnTo>
                    <a:pt x="5415141" y="0"/>
                  </a:lnTo>
                  <a:cubicBezTo>
                    <a:pt x="5418091" y="0"/>
                    <a:pt x="5420921" y="1172"/>
                    <a:pt x="5423008" y="3259"/>
                  </a:cubicBezTo>
                  <a:cubicBezTo>
                    <a:pt x="5425094" y="5345"/>
                    <a:pt x="5426266" y="8175"/>
                    <a:pt x="5426266" y="11125"/>
                  </a:cubicBezTo>
                  <a:lnTo>
                    <a:pt x="5426266" y="1596986"/>
                  </a:lnTo>
                  <a:cubicBezTo>
                    <a:pt x="5426266" y="1603130"/>
                    <a:pt x="5421285" y="1608111"/>
                    <a:pt x="5415141" y="1608111"/>
                  </a:cubicBezTo>
                  <a:lnTo>
                    <a:pt x="11125" y="1608111"/>
                  </a:lnTo>
                  <a:cubicBezTo>
                    <a:pt x="4981" y="1608111"/>
                    <a:pt x="0" y="1603130"/>
                    <a:pt x="0" y="1596986"/>
                  </a:cubicBezTo>
                  <a:lnTo>
                    <a:pt x="0" y="11125"/>
                  </a:lnTo>
                  <a:cubicBezTo>
                    <a:pt x="0" y="8175"/>
                    <a:pt x="1172" y="5345"/>
                    <a:pt x="3259" y="3259"/>
                  </a:cubicBezTo>
                  <a:cubicBezTo>
                    <a:pt x="5345" y="1172"/>
                    <a:pt x="8175" y="0"/>
                    <a:pt x="11125" y="0"/>
                  </a:cubicBezTo>
                  <a:close/>
                </a:path>
              </a:pathLst>
            </a:custGeom>
            <a:solidFill>
              <a:srgbClr val="F8D389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0" y="-38100"/>
              <a:ext cx="5426266" cy="164621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ct val="239236"/>
                </a:lnSpc>
              </a:pPr>
              <a:endParaRPr lang="en-US">
                <a:cs typeface="Calibri"/>
              </a:endParaRPr>
            </a:p>
          </p:txBody>
        </p:sp>
      </p:grpSp>
      <p:sp>
        <p:nvSpPr>
          <p:cNvPr id="13" name="AutoShape 1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flipH="1">
            <a:off x="5382903" y="2946115"/>
            <a:ext cx="536133" cy="855638"/>
          </a:xfrm>
          <a:prstGeom prst="line">
            <a:avLst/>
          </a:prstGeom>
          <a:ln w="66675" cap="rnd">
            <a:solidFill>
              <a:srgbClr val="333231"/>
            </a:solidFill>
            <a:prstDash val="sysDot"/>
            <a:headEnd type="none" w="sm" len="sm"/>
            <a:tailEnd type="oval" w="lg" len="lg"/>
          </a:ln>
        </p:spPr>
        <p:txBody>
          <a:bodyPr/>
          <a:lstStyle/>
          <a:p>
            <a:endParaRPr lang="en-US"/>
          </a:p>
        </p:txBody>
      </p:sp>
      <p:grpSp>
        <p:nvGrpSpPr>
          <p:cNvPr id="14" name="Group 1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10580653" y="4689427"/>
            <a:ext cx="5126037" cy="5026304"/>
            <a:chOff x="0" y="-38100"/>
            <a:chExt cx="3003701" cy="294526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3003701" cy="2907160"/>
            </a:xfrm>
            <a:custGeom>
              <a:avLst/>
              <a:gdLst/>
              <a:ahLst/>
              <a:cxnLst/>
              <a:rect l="l" t="t" r="r" b="b"/>
              <a:pathLst>
                <a:path w="3003701" h="2907160">
                  <a:moveTo>
                    <a:pt x="48330" y="0"/>
                  </a:moveTo>
                  <a:lnTo>
                    <a:pt x="2955371" y="0"/>
                  </a:lnTo>
                  <a:cubicBezTo>
                    <a:pt x="2968189" y="0"/>
                    <a:pt x="2980482" y="5092"/>
                    <a:pt x="2989545" y="14156"/>
                  </a:cubicBezTo>
                  <a:cubicBezTo>
                    <a:pt x="2998609" y="23219"/>
                    <a:pt x="3003701" y="35512"/>
                    <a:pt x="3003701" y="48330"/>
                  </a:cubicBezTo>
                  <a:lnTo>
                    <a:pt x="3003701" y="2858830"/>
                  </a:lnTo>
                  <a:cubicBezTo>
                    <a:pt x="3003701" y="2885522"/>
                    <a:pt x="2982063" y="2907160"/>
                    <a:pt x="2955371" y="2907160"/>
                  </a:cubicBezTo>
                  <a:lnTo>
                    <a:pt x="48330" y="2907160"/>
                  </a:lnTo>
                  <a:cubicBezTo>
                    <a:pt x="35512" y="2907160"/>
                    <a:pt x="23219" y="2902068"/>
                    <a:pt x="14156" y="2893005"/>
                  </a:cubicBezTo>
                  <a:cubicBezTo>
                    <a:pt x="5092" y="2883941"/>
                    <a:pt x="0" y="2871648"/>
                    <a:pt x="0" y="2858830"/>
                  </a:cubicBezTo>
                  <a:lnTo>
                    <a:pt x="0" y="48330"/>
                  </a:lnTo>
                  <a:cubicBezTo>
                    <a:pt x="0" y="35512"/>
                    <a:pt x="5092" y="23219"/>
                    <a:pt x="14156" y="14156"/>
                  </a:cubicBezTo>
                  <a:cubicBezTo>
                    <a:pt x="23219" y="5092"/>
                    <a:pt x="35512" y="0"/>
                    <a:pt x="48330" y="0"/>
                  </a:cubicBezTo>
                  <a:close/>
                </a:path>
              </a:pathLst>
            </a:custGeom>
            <a:solidFill>
              <a:srgbClr val="FFFFFF"/>
            </a:solidFill>
            <a:ln w="104775" cap="rnd">
              <a:solidFill>
                <a:srgbClr val="224781"/>
              </a:solidFill>
              <a:prstDash val="solid"/>
              <a:rou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0" y="-38100"/>
              <a:ext cx="3003701" cy="294526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marL="0" lvl="0" indent="0" algn="ctr">
                <a:lnSpc>
                  <a:spcPct val="239236"/>
                </a:lnSpc>
                <a:spcBef>
                  <a:spcPct val="0"/>
                </a:spcBef>
              </a:pPr>
              <a:endParaRPr lang="en-US">
                <a:cs typeface="Calibri"/>
              </a:endParaRPr>
            </a:p>
          </p:txBody>
        </p:sp>
      </p:grpSp>
      <p:sp>
        <p:nvSpPr>
          <p:cNvPr id="17" name="Freeform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072856" y="3981412"/>
            <a:ext cx="2105837" cy="2437053"/>
          </a:xfrm>
          <a:custGeom>
            <a:avLst/>
            <a:gdLst/>
            <a:ahLst/>
            <a:cxnLst/>
            <a:rect l="l" t="t" r="r" b="b"/>
            <a:pathLst>
              <a:path w="2105837" h="2437053">
                <a:moveTo>
                  <a:pt x="0" y="0"/>
                </a:moveTo>
                <a:lnTo>
                  <a:pt x="2105837" y="0"/>
                </a:lnTo>
                <a:lnTo>
                  <a:pt x="2105837" y="2437052"/>
                </a:lnTo>
                <a:lnTo>
                  <a:pt x="0" y="243705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en-US" dirty="0"/>
          </a:p>
        </p:txBody>
      </p:sp>
      <p:sp>
        <p:nvSpPr>
          <p:cNvPr id="27" name="TextBox 27"/>
          <p:cNvSpPr txBox="1">
            <a:spLocks noGrp="1"/>
          </p:cNvSpPr>
          <p:nvPr>
            <p:ph type="title" idx="4294967295"/>
          </p:nvPr>
        </p:nvSpPr>
        <p:spPr>
          <a:xfrm>
            <a:off x="4694025" y="754316"/>
            <a:ext cx="9558422" cy="1551835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042" b="0" i="0" u="none" strike="noStrike" kern="1200" cap="none" spc="50" normalizeH="0" baseline="0" noProof="0" dirty="0">
                <a:ln>
                  <a:noFill/>
                </a:ln>
                <a:solidFill>
                  <a:srgbClr val="343432"/>
                </a:solidFill>
                <a:effectLst/>
                <a:uLnTx/>
                <a:uFillTx/>
                <a:latin typeface="Sailors"/>
                <a:ea typeface="+mn-ea"/>
                <a:cs typeface="+mn-cs"/>
              </a:rPr>
              <a:t>Purpose of goal-setting in the evaluation process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5" name="Graphic 34" descr="Bullseye with solid fill">
            <a:extLst>
              <a:ext uri="{FF2B5EF4-FFF2-40B4-BE49-F238E27FC236}">
                <a16:creationId xmlns:a16="http://schemas.microsoft.com/office/drawing/2014/main" id="{67A72F61-925C-7CFE-B42D-3DD610759E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4720177" y="4245247"/>
            <a:ext cx="1299623" cy="1299623"/>
          </a:xfrm>
          <a:prstGeom prst="rect">
            <a:avLst/>
          </a:prstGeom>
        </p:spPr>
      </p:pic>
      <p:sp>
        <p:nvSpPr>
          <p:cNvPr id="33" name="TextBox 29">
            <a:extLst>
              <a:ext uri="{FF2B5EF4-FFF2-40B4-BE49-F238E27FC236}">
                <a16:creationId xmlns:a16="http://schemas.microsoft.com/office/drawing/2014/main" id="{2D789DFB-E82E-B35B-558C-D14518DB2020}"/>
              </a:ext>
            </a:extLst>
          </p:cNvPr>
          <p:cNvSpPr txBox="1"/>
          <p:nvPr/>
        </p:nvSpPr>
        <p:spPr>
          <a:xfrm>
            <a:off x="3547205" y="6571816"/>
            <a:ext cx="3679601" cy="110799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latin typeface="Montserrat Classic Bold" panose="020B0604020202020204" charset="0"/>
              </a:rPr>
              <a:t>Center educator and student needs in the evaluation process</a:t>
            </a:r>
          </a:p>
        </p:txBody>
      </p:sp>
      <p:sp>
        <p:nvSpPr>
          <p:cNvPr id="32" name="TextBox 25">
            <a:extLst>
              <a:ext uri="{FF2B5EF4-FFF2-40B4-BE49-F238E27FC236}">
                <a16:creationId xmlns:a16="http://schemas.microsoft.com/office/drawing/2014/main" id="{67324C55-51F0-A83C-664A-41CD0BD01DFC}"/>
              </a:ext>
            </a:extLst>
          </p:cNvPr>
          <p:cNvSpPr txBox="1"/>
          <p:nvPr/>
        </p:nvSpPr>
        <p:spPr>
          <a:xfrm>
            <a:off x="3107307" y="8091044"/>
            <a:ext cx="4703603" cy="9233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000" dirty="0">
                <a:solidFill>
                  <a:srgbClr val="343432"/>
                </a:solidFill>
                <a:latin typeface="Montserrat Classic" panose="020B0604020202020204" charset="0"/>
              </a:rPr>
              <a:t>Meaningful goals provide a focus for professional learning, evidence collection, and feedback.</a:t>
            </a:r>
            <a:endParaRPr lang="en-US" dirty="0"/>
          </a:p>
        </p:txBody>
      </p:sp>
      <p:sp>
        <p:nvSpPr>
          <p:cNvPr id="22" name="Freeform 22" descr="Icon: Paper with pencil"/>
          <p:cNvSpPr/>
          <p:nvPr/>
        </p:nvSpPr>
        <p:spPr>
          <a:xfrm>
            <a:off x="12679012" y="4431083"/>
            <a:ext cx="1113188" cy="1153020"/>
          </a:xfrm>
          <a:custGeom>
            <a:avLst/>
            <a:gdLst/>
            <a:ahLst/>
            <a:cxnLst/>
            <a:rect l="l" t="t" r="r" b="b"/>
            <a:pathLst>
              <a:path w="1113188" h="1153020">
                <a:moveTo>
                  <a:pt x="0" y="0"/>
                </a:moveTo>
                <a:lnTo>
                  <a:pt x="1113188" y="0"/>
                </a:lnTo>
                <a:lnTo>
                  <a:pt x="1113188" y="1153020"/>
                </a:lnTo>
                <a:lnTo>
                  <a:pt x="0" y="1153020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28" name="TextBox 29">
            <a:extLst>
              <a:ext uri="{FF2B5EF4-FFF2-40B4-BE49-F238E27FC236}">
                <a16:creationId xmlns:a16="http://schemas.microsoft.com/office/drawing/2014/main" id="{16472D90-BBD4-1126-8ED0-754EBD561281}"/>
              </a:ext>
            </a:extLst>
          </p:cNvPr>
          <p:cNvSpPr txBox="1"/>
          <p:nvPr/>
        </p:nvSpPr>
        <p:spPr>
          <a:xfrm>
            <a:off x="11458259" y="6591306"/>
            <a:ext cx="367960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sz="2400" b="1" dirty="0">
                <a:latin typeface="Montserrat Classic Bold" panose="020B0604020202020204" charset="0"/>
              </a:rPr>
              <a:t>Support reflective practice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10867955" y="7870582"/>
            <a:ext cx="4515641" cy="12311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spcBef>
                <a:spcPct val="0"/>
              </a:spcBef>
            </a:pPr>
            <a:r>
              <a:rPr lang="en-US" sz="2000" dirty="0">
                <a:solidFill>
                  <a:srgbClr val="343432"/>
                </a:solidFill>
                <a:latin typeface="Montserrat Classic" panose="020B0604020202020204" charset="0"/>
              </a:rPr>
              <a:t>Goal-setting establishes a basis from which educators can continually reflect on their progress throughout the year.</a:t>
            </a:r>
            <a:endParaRPr lang="en-US" dirty="0"/>
          </a:p>
        </p:txBody>
      </p:sp>
      <p:sp>
        <p:nvSpPr>
          <p:cNvPr id="8" name="AutoShape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12679012" y="3069265"/>
            <a:ext cx="464660" cy="914400"/>
          </a:xfrm>
          <a:prstGeom prst="line">
            <a:avLst/>
          </a:prstGeom>
          <a:ln w="66675" cap="rnd">
            <a:solidFill>
              <a:srgbClr val="333231"/>
            </a:solidFill>
            <a:prstDash val="sysDot"/>
            <a:headEnd type="none" w="sm" len="sm"/>
            <a:tailEnd type="oval" w="lg" len="lg"/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613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Box 35"/>
          <p:cNvSpPr txBox="1">
            <a:spLocks noGrp="1"/>
          </p:cNvSpPr>
          <p:nvPr>
            <p:ph type="title" idx="4294967295"/>
          </p:nvPr>
        </p:nvSpPr>
        <p:spPr>
          <a:xfrm>
            <a:off x="1524000" y="1445980"/>
            <a:ext cx="7391400" cy="1127553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23544" rtl="0" eaLnBrk="1" fontAlgn="auto" latinLnBrk="0" hangingPunct="1">
              <a:lnSpc>
                <a:spcPct val="155811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741" b="0" i="0" u="none" strike="noStrike" kern="1200" cap="none" spc="20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Sailors"/>
                <a:ea typeface="+mn-ea"/>
                <a:cs typeface="+mn-cs"/>
              </a:rPr>
              <a:t>Types of goals</a:t>
            </a:r>
            <a:endParaRPr kumimoji="0" lang="en-US" sz="5684" b="0" i="0" u="none" strike="noStrike" kern="1200" cap="none" spc="198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Sailors"/>
              <a:ea typeface="+mn-ea"/>
              <a:cs typeface="+mn-cs"/>
            </a:endParaRPr>
          </a:p>
        </p:txBody>
      </p:sp>
      <p:sp>
        <p:nvSpPr>
          <p:cNvPr id="43" name="Freeform 22">
            <a:extLst>
              <a:ext uri="{FF2B5EF4-FFF2-40B4-BE49-F238E27FC236}">
                <a16:creationId xmlns:a16="http://schemas.microsoft.com/office/drawing/2014/main" id="{6D0C6874-E7C4-8C90-EE8A-9887FE5648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 rot="-10800000">
            <a:off x="-305814" y="-323115"/>
            <a:ext cx="8744064" cy="2511931"/>
          </a:xfrm>
          <a:custGeom>
            <a:avLst/>
            <a:gdLst/>
            <a:ahLst/>
            <a:cxnLst/>
            <a:rect l="l" t="t" r="r" b="b"/>
            <a:pathLst>
              <a:path w="8744064" h="2511931">
                <a:moveTo>
                  <a:pt x="0" y="0"/>
                </a:moveTo>
                <a:lnTo>
                  <a:pt x="8744064" y="0"/>
                </a:lnTo>
                <a:lnTo>
                  <a:pt x="8744064" y="2511931"/>
                </a:lnTo>
                <a:lnTo>
                  <a:pt x="0" y="251193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44" name="Diagram 43" descr="Types of Goals: student learning and professional practice">
            <a:extLst>
              <a:ext uri="{FF2B5EF4-FFF2-40B4-BE49-F238E27FC236}">
                <a16:creationId xmlns:a16="http://schemas.microsoft.com/office/drawing/2014/main" id="{CDD33978-2714-0C11-3E74-71CA04C7F6E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29722233"/>
              </p:ext>
            </p:extLst>
          </p:nvPr>
        </p:nvGraphicFramePr>
        <p:xfrm>
          <a:off x="914400" y="2933700"/>
          <a:ext cx="12496800" cy="6578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sp>
        <p:nvSpPr>
          <p:cNvPr id="45" name="Rectangle: Rounded Corners 44">
            <a:extLst>
              <a:ext uri="{FF2B5EF4-FFF2-40B4-BE49-F238E27FC236}">
                <a16:creationId xmlns:a16="http://schemas.microsoft.com/office/drawing/2014/main" id="{14D194DA-3283-17C1-6BFD-F25F314E37C7}"/>
              </a:ext>
            </a:extLst>
          </p:cNvPr>
          <p:cNvSpPr/>
          <p:nvPr/>
        </p:nvSpPr>
        <p:spPr>
          <a:xfrm>
            <a:off x="13792200" y="4305300"/>
            <a:ext cx="3886200" cy="3429000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/>
              <a:t>Student Learning and Professional Practice Goals can and should be connected and complementary.</a:t>
            </a:r>
          </a:p>
        </p:txBody>
      </p:sp>
    </p:spTree>
    <p:extLst>
      <p:ext uri="{BB962C8B-B14F-4D97-AF65-F5344CB8AC3E}">
        <p14:creationId xmlns:p14="http://schemas.microsoft.com/office/powerpoint/2010/main" val="22604230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DAC9A441823FF46A5944143566D3EE1" ma:contentTypeVersion="16" ma:contentTypeDescription="Create a new document." ma:contentTypeScope="" ma:versionID="734b5a63e913ad1d7fd12841ecd75745">
  <xsd:schema xmlns:xsd="http://www.w3.org/2001/XMLSchema" xmlns:xs="http://www.w3.org/2001/XMLSchema" xmlns:p="http://schemas.microsoft.com/office/2006/metadata/properties" xmlns:ns2="3beec907-3983-4d0d-9c11-a26ecbded5c3" xmlns:ns3="09bc02a0-1bd8-43ac-9b2b-ec81f331de42" targetNamespace="http://schemas.microsoft.com/office/2006/metadata/properties" ma:root="true" ma:fieldsID="ed4e485b6c900fcb62a74f101eea563c" ns2:_="" ns3:_="">
    <xsd:import namespace="3beec907-3983-4d0d-9c11-a26ecbded5c3"/>
    <xsd:import namespace="09bc02a0-1bd8-43ac-9b2b-ec81f331de4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LengthInSecond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eec907-3983-4d0d-9c11-a26ecbded5c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6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f123c60-6d59-4beb-a46f-4c7d903a1f2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2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9bc02a0-1bd8-43ac-9b2b-ec81f331de42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1" nillable="true" ma:displayName="Taxonomy Catch All Column" ma:hidden="true" ma:list="{d814ff74-9b60-407f-9a54-265f8b440b79}" ma:internalName="TaxCatchAll" ma:showField="CatchAllData" ma:web="09bc02a0-1bd8-43ac-9b2b-ec81f331de4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3beec907-3983-4d0d-9c11-a26ecbded5c3">
      <Terms xmlns="http://schemas.microsoft.com/office/infopath/2007/PartnerControls"/>
    </lcf76f155ced4ddcb4097134ff3c332f>
    <TaxCatchAll xmlns="09bc02a0-1bd8-43ac-9b2b-ec81f331de42" xsi:nil="true"/>
  </documentManagement>
</p:properties>
</file>

<file path=customXml/itemProps1.xml><?xml version="1.0" encoding="utf-8"?>
<ds:datastoreItem xmlns:ds="http://schemas.openxmlformats.org/officeDocument/2006/customXml" ds:itemID="{47EB3576-0CBD-409F-A89F-E28F5FE0712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beec907-3983-4d0d-9c11-a26ecbded5c3"/>
    <ds:schemaRef ds:uri="09bc02a0-1bd8-43ac-9b2b-ec81f331de4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4E9C332-05B6-4F5A-96AF-47DF6ABB04F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384519D-4855-4B54-B823-2A350D065B70}">
  <ds:schemaRefs>
    <ds:schemaRef ds:uri="http://purl.org/dc/dcmitype/"/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infopath/2007/PartnerControls"/>
    <ds:schemaRef ds:uri="http://schemas.microsoft.com/office/2006/documentManagement/types"/>
    <ds:schemaRef ds:uri="http://www.w3.org/XML/1998/namespace"/>
    <ds:schemaRef ds:uri="3beec907-3983-4d0d-9c11-a26ecbded5c3"/>
    <ds:schemaRef ds:uri="09bc02a0-1bd8-43ac-9b2b-ec81f331de42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1040</Words>
  <Application>Microsoft Office PowerPoint</Application>
  <PresentationFormat>Custom</PresentationFormat>
  <Paragraphs>111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Calibri</vt:lpstr>
      <vt:lpstr>Open Sauce</vt:lpstr>
      <vt:lpstr>Poppins Ultra-Bold</vt:lpstr>
      <vt:lpstr>Montserrat Classic</vt:lpstr>
      <vt:lpstr>Proxima Nova</vt:lpstr>
      <vt:lpstr>Aptos</vt:lpstr>
      <vt:lpstr>Codec Pro ExtraBold</vt:lpstr>
      <vt:lpstr>Montserrat Light Bold</vt:lpstr>
      <vt:lpstr>Sailors</vt:lpstr>
      <vt:lpstr>Arial</vt:lpstr>
      <vt:lpstr>Montserrat Classic Bold</vt:lpstr>
      <vt:lpstr>Codec Pro ExtraBold Italics</vt:lpstr>
      <vt:lpstr>Symbol</vt:lpstr>
      <vt:lpstr>Office Theme</vt:lpstr>
      <vt:lpstr>teacher workshop series:  The Ma educator evaluation system</vt:lpstr>
      <vt:lpstr>Series Objectives</vt:lpstr>
      <vt:lpstr>Series Overview</vt:lpstr>
      <vt:lpstr>Session 3: Setting s.m.a.r.t.i.e. goals</vt:lpstr>
      <vt:lpstr>Agenda</vt:lpstr>
      <vt:lpstr>Background &amp; Context </vt:lpstr>
      <vt:lpstr>the educator evaluation system</vt:lpstr>
      <vt:lpstr>Purpose of goal-setting in the evaluation process</vt:lpstr>
      <vt:lpstr>Types of goals</vt:lpstr>
      <vt:lpstr>Breakdown of the SMARTIE Acronym</vt:lpstr>
      <vt:lpstr>Key considerations</vt:lpstr>
      <vt:lpstr>Goal-setting protocol</vt:lpstr>
      <vt:lpstr>Practice Activity: Choosing a SMARTIE Goal</vt:lpstr>
      <vt:lpstr>discussion</vt:lpstr>
      <vt:lpstr>Discussion Questions</vt:lpstr>
      <vt:lpstr>Next steps</vt:lpstr>
      <vt:lpstr>Next session…</vt:lpstr>
      <vt:lpstr>Contact us with questions or feedback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Session 3 - Setting S.M.A.R.T.I.E. Goals - Presentation</dc:title>
  <dc:creator>DESE</dc:creator>
  <cp:lastModifiedBy>Zou, Dong (EOE)</cp:lastModifiedBy>
  <cp:revision>3</cp:revision>
  <dcterms:created xsi:type="dcterms:W3CDTF">2024-06-24T19:16:28Z</dcterms:created>
  <dcterms:modified xsi:type="dcterms:W3CDTF">2024-06-27T14:43:09Z</dcterms:modified>
  <dc:identifier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tadate">
    <vt:lpwstr>Jun 27 2024 12:00AM</vt:lpwstr>
  </property>
</Properties>
</file>