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45"/>
  </p:notesMasterIdLst>
  <p:handoutMasterIdLst>
    <p:handoutMasterId r:id="rId46"/>
  </p:handoutMasterIdLst>
  <p:sldIdLst>
    <p:sldId id="256" r:id="rId6"/>
    <p:sldId id="372" r:id="rId7"/>
    <p:sldId id="312" r:id="rId8"/>
    <p:sldId id="273" r:id="rId9"/>
    <p:sldId id="309" r:id="rId10"/>
    <p:sldId id="315" r:id="rId11"/>
    <p:sldId id="300" r:id="rId12"/>
    <p:sldId id="298" r:id="rId13"/>
    <p:sldId id="335" r:id="rId14"/>
    <p:sldId id="342" r:id="rId15"/>
    <p:sldId id="337" r:id="rId16"/>
    <p:sldId id="339" r:id="rId17"/>
    <p:sldId id="338" r:id="rId18"/>
    <p:sldId id="340" r:id="rId19"/>
    <p:sldId id="341" r:id="rId20"/>
    <p:sldId id="344" r:id="rId21"/>
    <p:sldId id="343" r:id="rId22"/>
    <p:sldId id="346" r:id="rId23"/>
    <p:sldId id="348" r:id="rId24"/>
    <p:sldId id="349" r:id="rId25"/>
    <p:sldId id="350" r:id="rId26"/>
    <p:sldId id="351" r:id="rId27"/>
    <p:sldId id="352" r:id="rId28"/>
    <p:sldId id="355" r:id="rId29"/>
    <p:sldId id="371" r:id="rId30"/>
    <p:sldId id="354" r:id="rId31"/>
    <p:sldId id="311" r:id="rId32"/>
    <p:sldId id="357" r:id="rId33"/>
    <p:sldId id="359" r:id="rId34"/>
    <p:sldId id="361" r:id="rId35"/>
    <p:sldId id="322" r:id="rId36"/>
    <p:sldId id="365" r:id="rId37"/>
    <p:sldId id="366" r:id="rId38"/>
    <p:sldId id="362" r:id="rId39"/>
    <p:sldId id="367" r:id="rId40"/>
    <p:sldId id="368" r:id="rId41"/>
    <p:sldId id="332" r:id="rId42"/>
    <p:sldId id="369" r:id="rId43"/>
    <p:sldId id="334" r:id="rId44"/>
  </p:sldIdLst>
  <p:sldSz cx="9144000" cy="6858000" type="screen4x3"/>
  <p:notesSz cx="7010400" cy="9296400"/>
  <p:custDataLst>
    <p:tags r:id="rId4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 Peske" initials="HPeske" lastIdx="4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C1DA"/>
    <a:srgbClr val="B8CBE4"/>
    <a:srgbClr val="C3D89C"/>
    <a:srgbClr val="FBFACF"/>
    <a:srgbClr val="E6B8B7"/>
    <a:srgbClr val="640000"/>
    <a:srgbClr val="FFFF66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47" autoAdjust="0"/>
    <p:restoredTop sz="64800" autoAdjust="0"/>
  </p:normalViewPr>
  <p:slideViewPr>
    <p:cSldViewPr>
      <p:cViewPr>
        <p:scale>
          <a:sx n="70" d="100"/>
          <a:sy n="70" d="100"/>
        </p:scale>
        <p:origin x="-2796" y="-13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gs" Target="tags/tag1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commentAuthors" Target="commentAuthors.xml"/><Relationship Id="rId8" Type="http://schemas.openxmlformats.org/officeDocument/2006/relationships/slide" Target="slides/slide3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0077C6-22C8-4EFA-942D-1A1CF64F21B4}" type="datetimeFigureOut">
              <a:rPr lang="en-US"/>
              <a:pPr>
                <a:defRPr/>
              </a:pPr>
              <a:t>12/11/2015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EDDFF02-6B7A-4975-B546-483FED94A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6F32B3-F6F8-41CB-B7D3-1667158B1945}" type="datetimeFigureOut">
              <a:rPr lang="en-US"/>
              <a:pPr>
                <a:defRPr/>
              </a:pPr>
              <a:t>12/11/2015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D6F506-1C11-418B-9DA5-A428D16ED6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BB0E63-6C91-4777-A8AE-6F7B8B2F1BE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C0A18A-7754-45BA-A8AE-46075E7DD0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888FA-DF9F-4A1A-B2C8-171A0F65E7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D5443F-A4EF-447F-8E35-B3847CB55B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15BCE3-EA57-4C6C-BF3D-ED07B2386F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CEE99-8DA8-4D53-87D0-F56C2D5E75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7F8B97-3310-459A-AB5E-A952E420C7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6984E4-D526-4CD5-BD94-1E0189262E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3D421A-229C-4DAF-8935-ED008F66492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5838A-F12B-489F-8C66-0ECB0107E0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DC35BF-F406-410B-BACC-7931FE9222F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CDC806-4AA9-41A9-AD45-502269A3F1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726E41-17BB-4B33-AE9B-98370F9403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E6B54D-6BE4-4940-A9E1-7B5D2513724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CEB689-6E61-4A8D-8F7F-D0449D1C445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18C364-C3B8-4904-AE71-A1668226EC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A23ACA-78EB-4342-B4FF-BD0000D961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DF19F5-F6B5-478F-9918-4A96A38574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41EAC3-EB00-42CA-96F6-F3AC7BEA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7E1E37-C7B3-4E78-A472-69A3F68864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30D724-AE92-4AB8-85D4-D02BFFCFE9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D7FE10-8592-4737-A84A-E560CD6626D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BBB874-950B-4D8D-A59A-87A4AA7AB8F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06F05-DDD5-4B6D-A78B-6497EA6255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65716-A9FE-4AAF-B6E2-7FDD84B851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788780-D946-4B23-85E9-12A2D3A708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41574A-A8DE-4E93-8E5F-C09694967C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24EC5-2B02-4E45-8C72-CAA4637F5B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50FFF9-5F05-47CA-92B1-3B8C693941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CB9C76-2EFF-4DE2-985D-897E7B76D7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E7CFB-845C-4A15-961D-FEAF3784DA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9CB170-92E0-41C7-BFB0-F4DD0E13D1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E97808-7289-4040-BB12-18C6290471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2915C-6B2E-4F1C-B5DF-64C315B1A5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 bwMode="auto">
          <a:xfrm>
            <a:off x="5867400" y="-381000"/>
            <a:ext cx="3505200" cy="774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ESE Star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410200"/>
            <a:ext cx="216693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370-381F-475D-ADE1-47067EB833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8450263" y="525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279059A1-CEF9-4246-95EA-BC8C7211AEFA}" type="slidenum">
              <a:rPr lang="en-US" sz="1400">
                <a:solidFill>
                  <a:srgbClr val="8A8BA1"/>
                </a:solidFill>
                <a:latin typeface="Calibri" pitchFamily="34" charset="0"/>
              </a:rPr>
              <a:pPr algn="ctr">
                <a:defRPr/>
              </a:pPr>
              <a:t>‹#›</a:t>
            </a:fld>
            <a:endParaRPr lang="en-US" sz="1400">
              <a:solidFill>
                <a:srgbClr val="8A8BA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506C-51DB-4622-ADB2-2A5D6BA9C4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BE72C-0D33-4581-AF96-CD3D17F2C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78D7-98ED-48D6-9954-EAC2D10D47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clip art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EDDC-6644-40FD-8AE2-4728A7D4F0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80"/>
          <p:cNvSpPr txBox="1">
            <a:spLocks noChangeArrowheads="1"/>
          </p:cNvSpPr>
          <p:nvPr/>
        </p:nvSpPr>
        <p:spPr bwMode="auto">
          <a:xfrm>
            <a:off x="8804275" y="6564313"/>
            <a:ext cx="198438" cy="155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719FCC14-6ADB-4BBE-AB6A-488AF539E01C}" type="slidenum">
              <a:rPr lang="en-US" smtClean="0">
                <a:solidFill>
                  <a:srgbClr val="FFFFFF"/>
                </a:solidFill>
                <a:latin typeface="Tahoma" pitchFamily="34" charset="0"/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endParaRPr lang="en-US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 bwMode="auto">
          <a:xfrm>
            <a:off x="8450263" y="525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3423BC43-462D-48EA-9641-7D5208703F07}" type="slidenum">
              <a:rPr lang="en-US" sz="1400">
                <a:solidFill>
                  <a:srgbClr val="8A8BA1"/>
                </a:solidFill>
                <a:latin typeface="Calibri" pitchFamily="34" charset="0"/>
              </a:rPr>
              <a:pPr algn="ctr">
                <a:defRPr/>
              </a:pPr>
              <a:t>‹#›</a:t>
            </a:fld>
            <a:endParaRPr lang="en-US" sz="1400">
              <a:solidFill>
                <a:srgbClr val="8A8BA1"/>
              </a:solidFill>
              <a:latin typeface="Calibri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48285" y="367410"/>
            <a:ext cx="7467118" cy="29832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marL="0" indent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None/>
              <a:defRPr sz="1900" b="1" i="0" baseline="0">
                <a:solidFill>
                  <a:srgbClr val="4B4B4B"/>
                </a:solidFill>
                <a:latin typeface="Tahom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163852" y="1543487"/>
            <a:ext cx="4258312" cy="12561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657087" y="1543487"/>
            <a:ext cx="4258312" cy="12561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60742" y="1146692"/>
            <a:ext cx="8754660" cy="25122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 bwMode="auto">
          <a:xfrm>
            <a:off x="8450263" y="525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CC840674-092A-434D-851F-C139CC8CF170}" type="slidenum">
              <a:rPr lang="en-US" sz="1400">
                <a:solidFill>
                  <a:srgbClr val="8A8BA1"/>
                </a:solidFill>
                <a:latin typeface="Calibri" pitchFamily="34" charset="0"/>
              </a:rPr>
              <a:pPr algn="ctr">
                <a:defRPr/>
              </a:pPr>
              <a:t>‹#›</a:t>
            </a:fld>
            <a:endParaRPr lang="en-US" sz="1400">
              <a:solidFill>
                <a:srgbClr val="8A8BA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A843-065A-43EE-8FE6-366FE8C663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 bwMode="auto">
          <a:xfrm>
            <a:off x="8450263" y="5257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26BD0AC3-EA4A-4A81-9B64-DEDDDF936985}" type="slidenum">
              <a:rPr lang="en-US" sz="1400">
                <a:solidFill>
                  <a:srgbClr val="8A8BA1"/>
                </a:solidFill>
                <a:latin typeface="Calibri" pitchFamily="34" charset="0"/>
              </a:rPr>
              <a:pPr algn="ctr">
                <a:defRPr/>
              </a:pPr>
              <a:t>‹#›</a:t>
            </a:fld>
            <a:endParaRPr lang="en-US" sz="1400">
              <a:solidFill>
                <a:srgbClr val="8A8BA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F6A1-187E-40A6-8246-F5D63047F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4" r="79430" b="6541"/>
          <a:stretch>
            <a:fillRect/>
          </a:stretch>
        </p:blipFill>
        <p:spPr bwMode="auto">
          <a:xfrm>
            <a:off x="6894513" y="1828800"/>
            <a:ext cx="224948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ESE Star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803900"/>
            <a:ext cx="216693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4" r="79430" b="6541"/>
          <a:stretch>
            <a:fillRect/>
          </a:stretch>
        </p:blipFill>
        <p:spPr bwMode="auto">
          <a:xfrm>
            <a:off x="6894513" y="1828800"/>
            <a:ext cx="224948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SE Star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803900"/>
            <a:ext cx="216693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62B7F-9B62-4CF1-9316-CD2A2D324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9D69-3D33-4757-B5E5-62316FCE5D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B4F0A-F402-4974-921D-9AF745C5E9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E520B-8F19-4FA4-83C2-585FFA6A03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Educator Effectiveness Logo"/>
          <p:cNvPicPr>
            <a:picLocks noChangeAspect="1"/>
          </p:cNvPicPr>
          <p:nvPr/>
        </p:nvPicPr>
        <p:blipFill>
          <a:blip r:embed="rId18" cstate="print"/>
          <a:srcRect t="12000" b="16000"/>
          <a:stretch>
            <a:fillRect/>
          </a:stretch>
        </p:blipFill>
        <p:spPr bwMode="auto">
          <a:xfrm>
            <a:off x="3573463" y="6096000"/>
            <a:ext cx="1952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8" descr="ESE_StarLogo_2881_1401_transparent_color.gif"/>
          <p:cNvPicPr>
            <a:picLocks noChangeAspect="1"/>
          </p:cNvPicPr>
          <p:nvPr/>
        </p:nvPicPr>
        <p:blipFill>
          <a:blip r:embed="rId19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7" descr="ESE_StarLogo_2881_1401_transparent_color.gif"/>
          <p:cNvPicPr>
            <a:picLocks noChangeAspect="1"/>
          </p:cNvPicPr>
          <p:nvPr/>
        </p:nvPicPr>
        <p:blipFill>
          <a:blip r:embed="rId19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 descr="ESE Logo"/>
          <p:cNvPicPr>
            <a:picLocks noChangeAspect="1"/>
          </p:cNvPicPr>
          <p:nvPr/>
        </p:nvPicPr>
        <p:blipFill>
          <a:blip r:embed="rId19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79248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77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5DAC8B-9B69-4DD2-BBBB-6E835AA41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 descr="Blue Bar"/>
          <p:cNvSpPr/>
          <p:nvPr/>
        </p:nvSpPr>
        <p:spPr>
          <a:xfrm>
            <a:off x="5638800" y="6477000"/>
            <a:ext cx="2819400" cy="762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 descr="Blue Bar"/>
          <p:cNvSpPr/>
          <p:nvPr/>
        </p:nvSpPr>
        <p:spPr>
          <a:xfrm>
            <a:off x="685800" y="6477000"/>
            <a:ext cx="2819400" cy="762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5" name="TextBox 11"/>
          <p:cNvSpPr txBox="1">
            <a:spLocks noChangeArrowheads="1"/>
          </p:cNvSpPr>
          <p:nvPr/>
        </p:nvSpPr>
        <p:spPr bwMode="auto">
          <a:xfrm>
            <a:off x="5557838" y="6567488"/>
            <a:ext cx="2971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800">
                <a:solidFill>
                  <a:srgbClr val="A6A6A6"/>
                </a:solidFill>
                <a:latin typeface="Calibri" pitchFamily="34" charset="0"/>
              </a:rPr>
              <a:t>Massachusetts Department of Elementary &amp; Secondary  Education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905" r:id="rId11"/>
    <p:sldLayoutId id="2147483896" r:id="rId12"/>
    <p:sldLayoutId id="2147483897" r:id="rId13"/>
    <p:sldLayoutId id="2147483898" r:id="rId14"/>
    <p:sldLayoutId id="2147483899" r:id="rId15"/>
    <p:sldLayoutId id="2147483906" r:id="rId1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"/>
        <a:defRPr sz="2400" kern="1200">
          <a:solidFill>
            <a:schemeClr val="tx1"/>
          </a:solidFill>
          <a:latin typeface="+mn-lt"/>
          <a:ea typeface="Tahoma" pitchFamily="34" charset="0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+mn-lt"/>
          <a:ea typeface="Tahoma" pitchFamily="34" charset="0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+mn-lt"/>
          <a:ea typeface="Tahoma" pitchFamily="34" charset="0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+mn-lt"/>
          <a:ea typeface="Tahoma" pitchFamily="34" charset="0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+mn-lt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Z-lRyl849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 descr="Evaluating Educator Impact on Student Learning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772400" cy="1905000"/>
          </a:xfrm>
        </p:spPr>
        <p:txBody>
          <a:bodyPr/>
          <a:lstStyle/>
          <a:p>
            <a:pPr eaLnBrk="1" hangingPunct="1"/>
            <a:r>
              <a:rPr lang="en-US" smtClean="0"/>
              <a:t>Candidate Assessment of Performance</a:t>
            </a:r>
          </a:p>
        </p:txBody>
      </p:sp>
      <p:sp>
        <p:nvSpPr>
          <p:cNvPr id="3" name="Subtitle 2" descr="M.A.S.S. Midwinter Meeting&#10;March 17, 2015&#10;&#10;&#10;DRAFT FOR DISCUSSION PURPOSES&#10;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80010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the CAP Rubric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Workshop for Program Supervisors and </a:t>
            </a:r>
          </a:p>
          <a:p>
            <a:pPr eaLnBrk="1" hangingPunct="1">
              <a:defRPr/>
            </a:pPr>
            <a:r>
              <a:rPr lang="en-US" dirty="0" smtClean="0"/>
              <a:t>Supervising Practitioners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…BUT goes one step deeper to unpack each descriptor into three dimensions: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Quality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Scope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Consistency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These dimensions allow CAP assessors (SPs and PSs—you!) to provide more nuanced feedback to candidates </a:t>
            </a:r>
            <a:r>
              <a:rPr lang="en-US" i="1" dirty="0" smtClean="0"/>
              <a:t>and </a:t>
            </a:r>
            <a:r>
              <a:rPr lang="en-US" dirty="0" smtClean="0"/>
              <a:t>recognize that full proficiency for each element is not the expectation for beginning teachers. </a:t>
            </a:r>
            <a:endParaRPr lang="en-US" i="1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Alignment to Educator Evaluation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1"/>
                </a:solidFill>
              </a:rPr>
              <a:t>Quality</a:t>
            </a:r>
            <a:r>
              <a:rPr lang="en-US" dirty="0" smtClean="0"/>
              <a:t>: ability to perform the skill, action or behavior as described in the proficient performance descriptor.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minimum threshold for the quality dimension is performance at the </a:t>
            </a:r>
            <a:r>
              <a:rPr lang="en-US" i="1" dirty="0" smtClean="0"/>
              <a:t>proficient</a:t>
            </a:r>
            <a:r>
              <a:rPr lang="en-US" dirty="0" smtClean="0"/>
              <a:t> level.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Quality is a gatekeeper. Candidates who fail to demonstrate quality at the </a:t>
            </a:r>
            <a:r>
              <a:rPr lang="en-US" i="1" dirty="0" smtClean="0"/>
              <a:t>proficient </a:t>
            </a:r>
            <a:r>
              <a:rPr lang="en-US" dirty="0" smtClean="0"/>
              <a:t>level should not be rated on scope or consistency and </a:t>
            </a:r>
            <a:r>
              <a:rPr lang="en-US" b="1" dirty="0" smtClean="0"/>
              <a:t>do not pass CAP</a:t>
            </a:r>
            <a:r>
              <a:rPr lang="en-US" dirty="0" smtClean="0"/>
              <a:t>. </a:t>
            </a:r>
          </a:p>
          <a:p>
            <a:pPr lvl="2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For example, if the </a:t>
            </a:r>
            <a:r>
              <a:rPr lang="en-US" i="1" dirty="0" smtClean="0"/>
              <a:t>quality</a:t>
            </a:r>
            <a:r>
              <a:rPr lang="en-US" dirty="0" smtClean="0"/>
              <a:t> of a candidate’s practice on the meeting diverse needs element is at the </a:t>
            </a:r>
            <a:r>
              <a:rPr lang="en-US" i="1" dirty="0" smtClean="0"/>
              <a:t>needs improvement</a:t>
            </a:r>
            <a:r>
              <a:rPr lang="en-US" dirty="0" smtClean="0"/>
              <a:t> level at the formative assessment stage, the assessors should not provide ratings on scope or consistency. </a:t>
            </a:r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Quality, Scope, and Consistency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1"/>
                </a:solidFill>
              </a:rPr>
              <a:t>Scope</a:t>
            </a:r>
            <a:r>
              <a:rPr lang="en-US" dirty="0" smtClean="0"/>
              <a:t>: the scale of impact to which the skill, action or behavior is demonstrated with quality.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Assessors should consider whether the candidate is able to demonstrate </a:t>
            </a:r>
            <a:r>
              <a:rPr lang="en-US" u="sng" dirty="0" smtClean="0"/>
              <a:t>quality</a:t>
            </a:r>
            <a:r>
              <a:rPr lang="en-US" dirty="0" smtClean="0"/>
              <a:t> with all students, only a subset of students, one student, or no students. 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minimum threshold for the scope dimension is performance at the </a:t>
            </a:r>
            <a:r>
              <a:rPr lang="en-US" i="1" dirty="0" smtClean="0"/>
              <a:t>needs improvement </a:t>
            </a:r>
            <a:r>
              <a:rPr lang="en-US" dirty="0" smtClean="0"/>
              <a:t>level.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Quality, Scope, and Consistency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1"/>
                </a:solidFill>
              </a:rPr>
              <a:t>Consistency</a:t>
            </a:r>
            <a:r>
              <a:rPr lang="en-US" dirty="0" smtClean="0"/>
              <a:t>: the frequency that the skill, action or behavior is demonstrated with quality.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Assessors should consider whether the candidate is able to demonstrate quality all the time, sometimes, once, or never. 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minimum threshold for the consistency dimension is performance at the </a:t>
            </a:r>
            <a:r>
              <a:rPr lang="en-US" i="1" dirty="0" smtClean="0"/>
              <a:t>needs improvement </a:t>
            </a:r>
            <a:r>
              <a:rPr lang="en-US" dirty="0" smtClean="0"/>
              <a:t>level.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Quality, Scope, and Consistency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Provides descriptors of 4 performance levels for each of the 6 essential elements measured by CAP: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Exemplary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Proficient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Needs Improvement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Unsatisfactory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CAP Rubric Architecture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Provides performance descriptors for each of the 6 essential elements measured by CAP.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Example: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Rubric Performance Descriptors</a:t>
            </a:r>
          </a:p>
        </p:txBody>
      </p:sp>
      <p:pic>
        <p:nvPicPr>
          <p:cNvPr id="23557" name="Picture 2" descr="Provides performance descriptors for each of the 6 essential elements measured by CAP.&#10;Examp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2590800"/>
            <a:ext cx="8305800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Provides space for assessors to: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Document formative and summative ratings.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Record a summary of evidence to support each rating.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Indicates the minimum thresholds for quality, scope, and consistency.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CAP Rubric Architecture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CAP Rubric Architecture</a:t>
            </a:r>
          </a:p>
        </p:txBody>
      </p:sp>
      <p:grpSp>
        <p:nvGrpSpPr>
          <p:cNvPr id="15" name="Group 14" descr="CAP Rubric Architecture&#10;"/>
          <p:cNvGrpSpPr/>
          <p:nvPr/>
        </p:nvGrpSpPr>
        <p:grpSpPr>
          <a:xfrm>
            <a:off x="228600" y="1066800"/>
            <a:ext cx="8686800" cy="5294313"/>
            <a:chOff x="228600" y="1066800"/>
            <a:chExt cx="8686800" cy="5294313"/>
          </a:xfrm>
        </p:grpSpPr>
        <p:pic>
          <p:nvPicPr>
            <p:cNvPr id="25604" name="Picture 3" descr="CAP Rubric Architecture&#10;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1752600"/>
              <a:ext cx="5427663" cy="3552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Arrow Connector 10"/>
            <p:cNvCxnSpPr/>
            <p:nvPr/>
          </p:nvCxnSpPr>
          <p:spPr>
            <a:xfrm flipH="1" flipV="1">
              <a:off x="5638800" y="2667000"/>
              <a:ext cx="9906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5715000" y="3733800"/>
              <a:ext cx="9144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600200" y="4800600"/>
              <a:ext cx="381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981200" y="3200400"/>
              <a:ext cx="228600" cy="2590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200400" y="1524000"/>
              <a:ext cx="5334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2514600" y="1524000"/>
              <a:ext cx="6858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2819400" y="1524000"/>
              <a:ext cx="3810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12" name="TextBox 30"/>
            <p:cNvSpPr txBox="1">
              <a:spLocks noChangeArrowheads="1"/>
            </p:cNvSpPr>
            <p:nvPr/>
          </p:nvSpPr>
          <p:spPr bwMode="auto">
            <a:xfrm>
              <a:off x="1828800" y="1066800"/>
              <a:ext cx="22098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Minimum threshold reminders</a:t>
              </a:r>
            </a:p>
          </p:txBody>
        </p:sp>
        <p:sp>
          <p:nvSpPr>
            <p:cNvPr id="25613" name="TextBox 31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2209800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Space to provide formative and summative ratings</a:t>
              </a:r>
            </a:p>
          </p:txBody>
        </p:sp>
        <p:sp>
          <p:nvSpPr>
            <p:cNvPr id="25614" name="TextBox 32"/>
            <p:cNvSpPr txBox="1">
              <a:spLocks noChangeArrowheads="1"/>
            </p:cNvSpPr>
            <p:nvPr/>
          </p:nvSpPr>
          <p:spPr bwMode="auto">
            <a:xfrm>
              <a:off x="990600" y="5715000"/>
              <a:ext cx="22098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Record of evidence to support ratings.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2286000" y="51054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hlinkClick r:id="rId3"/>
              </a:rPr>
              <a:t>Click here</a:t>
            </a:r>
            <a:endParaRPr lang="en-US"/>
          </a:p>
        </p:txBody>
      </p:sp>
      <p:pic>
        <p:nvPicPr>
          <p:cNvPr id="26630" name="Content Placeholder 7" descr="CAP cycle graphic:  precycle, self-assessment, goal-setting and plan development, plan implementation, formative assessment, summative assessment, professional practice goal. 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7663" y="1524000"/>
            <a:ext cx="5908675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Box 8"/>
          <p:cNvSpPr txBox="1">
            <a:spLocks noChangeArrowheads="1"/>
          </p:cNvSpPr>
          <p:nvPr/>
        </p:nvSpPr>
        <p:spPr bwMode="auto">
          <a:xfrm>
            <a:off x="1828800" y="2133600"/>
            <a:ext cx="1219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Pre-Cycle</a:t>
            </a:r>
          </a:p>
        </p:txBody>
      </p:sp>
      <p:sp>
        <p:nvSpPr>
          <p:cNvPr id="26632" name="TextBox 9"/>
          <p:cNvSpPr txBox="1">
            <a:spLocks noChangeArrowheads="1"/>
          </p:cNvSpPr>
          <p:nvPr/>
        </p:nvSpPr>
        <p:spPr bwMode="auto">
          <a:xfrm>
            <a:off x="4648200" y="19812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Self-Assessment</a:t>
            </a:r>
          </a:p>
        </p:txBody>
      </p:sp>
      <p:sp>
        <p:nvSpPr>
          <p:cNvPr id="26633" name="TextBox 10"/>
          <p:cNvSpPr txBox="1">
            <a:spLocks noChangeArrowheads="1"/>
          </p:cNvSpPr>
          <p:nvPr/>
        </p:nvSpPr>
        <p:spPr bwMode="auto">
          <a:xfrm>
            <a:off x="2971800" y="38100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Summative Assessment</a:t>
            </a:r>
          </a:p>
        </p:txBody>
      </p:sp>
      <p:sp>
        <p:nvSpPr>
          <p:cNvPr id="26634" name="TextBox 11"/>
          <p:cNvSpPr txBox="1">
            <a:spLocks noChangeArrowheads="1"/>
          </p:cNvSpPr>
          <p:nvPr/>
        </p:nvSpPr>
        <p:spPr bwMode="auto">
          <a:xfrm>
            <a:off x="4648200" y="5181600"/>
            <a:ext cx="121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Formative Assessment</a:t>
            </a:r>
          </a:p>
        </p:txBody>
      </p:sp>
      <p:sp>
        <p:nvSpPr>
          <p:cNvPr id="26635" name="TextBox 12"/>
          <p:cNvSpPr txBox="1">
            <a:spLocks noChangeArrowheads="1"/>
          </p:cNvSpPr>
          <p:nvPr/>
        </p:nvSpPr>
        <p:spPr bwMode="auto">
          <a:xfrm>
            <a:off x="6096000" y="2614613"/>
            <a:ext cx="12954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Goal Setting and Plan Development</a:t>
            </a:r>
          </a:p>
        </p:txBody>
      </p:sp>
      <p:sp>
        <p:nvSpPr>
          <p:cNvPr id="26636" name="TextBox 13"/>
          <p:cNvSpPr txBox="1">
            <a:spLocks noChangeArrowheads="1"/>
          </p:cNvSpPr>
          <p:nvPr/>
        </p:nvSpPr>
        <p:spPr bwMode="auto">
          <a:xfrm>
            <a:off x="5867400" y="41910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Plan Implementation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18" name="Rounded Rectangle 4" descr="Self-Assessment&#10;"/>
          <p:cNvSpPr/>
          <p:nvPr/>
        </p:nvSpPr>
        <p:spPr>
          <a:xfrm>
            <a:off x="152400" y="914400"/>
            <a:ext cx="1670050" cy="914400"/>
          </a:xfrm>
          <a:prstGeom prst="rect">
            <a:avLst/>
          </a:prstGeom>
          <a:solidFill>
            <a:srgbClr val="E6B8B7"/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Self-Assessment</a:t>
            </a:r>
          </a:p>
        </p:txBody>
      </p:sp>
      <p:sp>
        <p:nvSpPr>
          <p:cNvPr id="24" name="Rounded Rectangle 4" descr="Goal-Setting and Plan Development&#10;"/>
          <p:cNvSpPr/>
          <p:nvPr/>
        </p:nvSpPr>
        <p:spPr>
          <a:xfrm>
            <a:off x="152400" y="20193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Goal-Setting and Plan Development</a:t>
            </a:r>
          </a:p>
        </p:txBody>
      </p:sp>
      <p:sp>
        <p:nvSpPr>
          <p:cNvPr id="27" name="Rounded Rectangle 4" descr="Plan Implementation&#10;"/>
          <p:cNvSpPr/>
          <p:nvPr/>
        </p:nvSpPr>
        <p:spPr>
          <a:xfrm>
            <a:off x="152400" y="31242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Plan Implementation</a:t>
            </a:r>
          </a:p>
        </p:txBody>
      </p:sp>
      <p:sp>
        <p:nvSpPr>
          <p:cNvPr id="30" name="Rounded Rectangle 4" descr="Formative Assessment&#10;"/>
          <p:cNvSpPr/>
          <p:nvPr/>
        </p:nvSpPr>
        <p:spPr>
          <a:xfrm>
            <a:off x="152400" y="42291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Formative Assessment</a:t>
            </a:r>
          </a:p>
        </p:txBody>
      </p:sp>
      <p:sp>
        <p:nvSpPr>
          <p:cNvPr id="33" name="Rounded Rectangle 4" descr="Summative Assessment&#10;"/>
          <p:cNvSpPr/>
          <p:nvPr/>
        </p:nvSpPr>
        <p:spPr>
          <a:xfrm>
            <a:off x="152400" y="53340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Summative Assessment</a:t>
            </a:r>
          </a:p>
        </p:txBody>
      </p:sp>
      <p:sp>
        <p:nvSpPr>
          <p:cNvPr id="34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1905000" y="1219200"/>
            <a:ext cx="6781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Candidate (C) uses performance descriptors to self-assess performance in pre-practicum, coursework, and Announced Observation #1.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Program Supervisor (PS) and Supervising Practitioner (SP) use performance descriptors to establish baseline ratings; shared with Candidate at first Three-Way Meeting.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use rubric to analyze evidence collected during Announced Observation #1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Workshop Agenda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24000"/>
            <a:ext cx="79248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Warming Up (7 minutes )</a:t>
            </a:r>
            <a:endParaRPr lang="en-US" sz="3200" b="1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Learning (34 minutes)</a:t>
            </a:r>
            <a:endParaRPr lang="en-US" sz="3200" b="1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Practicing (34 minutes)</a:t>
            </a:r>
            <a:endParaRPr lang="en-US" sz="3200" b="1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Calibrating (25 minutes)</a:t>
            </a:r>
            <a:endParaRPr lang="en-US" sz="3200" b="1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Recapping (5 minutes)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3200" b="1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3200" dirty="0">
                <a:latin typeface="+mn-lt"/>
                <a:ea typeface="Tahoma" pitchFamily="34" charset="0"/>
                <a:cs typeface="Tahoma" pitchFamily="34" charset="0"/>
              </a:rPr>
              <a:t>Total workshop time: 1 hour and 45 minutes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18" name="Rounded Rectangle 4" descr="Self-Assessment&#10;"/>
          <p:cNvSpPr/>
          <p:nvPr/>
        </p:nvSpPr>
        <p:spPr>
          <a:xfrm>
            <a:off x="152400" y="9144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Self-Assessment</a:t>
            </a:r>
          </a:p>
        </p:txBody>
      </p:sp>
      <p:sp>
        <p:nvSpPr>
          <p:cNvPr id="24" name="Rounded Rectangle 4" descr="Goal-Setting and Plan Development&#10;"/>
          <p:cNvSpPr/>
          <p:nvPr/>
        </p:nvSpPr>
        <p:spPr>
          <a:xfrm>
            <a:off x="152400" y="2019300"/>
            <a:ext cx="1670050" cy="914400"/>
          </a:xfrm>
          <a:prstGeom prst="rect">
            <a:avLst/>
          </a:prstGeom>
          <a:solidFill>
            <a:srgbClr val="FBFACF"/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Goal-Setting and Plan Development</a:t>
            </a:r>
          </a:p>
        </p:txBody>
      </p:sp>
      <p:sp>
        <p:nvSpPr>
          <p:cNvPr id="27" name="Rounded Rectangle 4" descr="Plan Implementation&#10;"/>
          <p:cNvSpPr/>
          <p:nvPr/>
        </p:nvSpPr>
        <p:spPr>
          <a:xfrm>
            <a:off x="152400" y="31242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Plan Implementation</a:t>
            </a:r>
          </a:p>
        </p:txBody>
      </p:sp>
      <p:sp>
        <p:nvSpPr>
          <p:cNvPr id="30" name="Rounded Rectangle 4" descr="Formative Assessment&#10;"/>
          <p:cNvSpPr/>
          <p:nvPr/>
        </p:nvSpPr>
        <p:spPr>
          <a:xfrm>
            <a:off x="152400" y="42291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Formative Assessment</a:t>
            </a:r>
          </a:p>
        </p:txBody>
      </p:sp>
      <p:sp>
        <p:nvSpPr>
          <p:cNvPr id="33" name="Rounded Rectangle 4" descr="Summative Assessment&#10;"/>
          <p:cNvSpPr/>
          <p:nvPr/>
        </p:nvSpPr>
        <p:spPr>
          <a:xfrm>
            <a:off x="152400" y="53340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Summative Assessment</a:t>
            </a:r>
          </a:p>
        </p:txBody>
      </p:sp>
      <p:sp>
        <p:nvSpPr>
          <p:cNvPr id="13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1905000" y="1219200"/>
            <a:ext cx="6781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may reference the rubric in the post-conference for Announced Observation #1 (e.g., “Based on how the lesson went, tell me about any areas of the rubric that you are currently working to strengthen.”).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C, PS, and SP consult the rubric when finalizing the professional practice goal to understand how current practice relates to the level of practice necessary to attain the goal – the </a:t>
            </a:r>
            <a:r>
              <a:rPr lang="en-US" sz="24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proficient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descriptors may be especially helpful here. </a:t>
            </a:r>
            <a:endParaRPr lang="en-US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18" name="Rounded Rectangle 4" descr="Self-Assessment&#10;"/>
          <p:cNvSpPr/>
          <p:nvPr/>
        </p:nvSpPr>
        <p:spPr>
          <a:xfrm>
            <a:off x="152400" y="9144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Self-Assessment</a:t>
            </a:r>
          </a:p>
        </p:txBody>
      </p:sp>
      <p:sp>
        <p:nvSpPr>
          <p:cNvPr id="24" name="Rounded Rectangle 4" descr="Goal-Setting and Plan Development&#10;"/>
          <p:cNvSpPr/>
          <p:nvPr/>
        </p:nvSpPr>
        <p:spPr>
          <a:xfrm>
            <a:off x="152400" y="20193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Goal-Setting and Plan Development</a:t>
            </a:r>
          </a:p>
        </p:txBody>
      </p:sp>
      <p:sp>
        <p:nvSpPr>
          <p:cNvPr id="27" name="Rounded Rectangle 4" descr="Plan Implementation&#10;"/>
          <p:cNvSpPr/>
          <p:nvPr/>
        </p:nvSpPr>
        <p:spPr>
          <a:xfrm>
            <a:off x="152400" y="3124200"/>
            <a:ext cx="1670050" cy="914400"/>
          </a:xfrm>
          <a:prstGeom prst="rect">
            <a:avLst/>
          </a:prstGeom>
          <a:solidFill>
            <a:srgbClr val="C3D89C"/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Plan Implementation</a:t>
            </a:r>
          </a:p>
        </p:txBody>
      </p:sp>
      <p:sp>
        <p:nvSpPr>
          <p:cNvPr id="30" name="Rounded Rectangle 4" descr="Formative Assessment&#10;"/>
          <p:cNvSpPr/>
          <p:nvPr/>
        </p:nvSpPr>
        <p:spPr>
          <a:xfrm>
            <a:off x="152400" y="42291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Formative Assessment</a:t>
            </a:r>
          </a:p>
        </p:txBody>
      </p:sp>
      <p:sp>
        <p:nvSpPr>
          <p:cNvPr id="33" name="Rounded Rectangle 4" descr="Summative Assessment&#10;"/>
          <p:cNvSpPr/>
          <p:nvPr/>
        </p:nvSpPr>
        <p:spPr>
          <a:xfrm>
            <a:off x="152400" y="53340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Summative Assessment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1905000" y="1066800"/>
            <a:ext cx="692943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may reference the rubric in pre- and post-conferences (e.g., “Tell me about any areas of the rubric that you are currently working to strengthen.”).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use the rubric to categorize evidence collected during Unannounced Observation #1 and Announced Observation #2. 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/>
              <a:t>Evidence should explain what happened in the observation that shows/does not show that a skill has been demonstrated.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Evidence </a:t>
            </a:r>
            <a:r>
              <a:rPr lang="en-US" sz="2400" dirty="0"/>
              <a:t>statements should not simply restate the performance descriptors in the rubric.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18" name="Rounded Rectangle 4" descr="Self-Assessment&#10;"/>
          <p:cNvSpPr/>
          <p:nvPr/>
        </p:nvSpPr>
        <p:spPr>
          <a:xfrm>
            <a:off x="152400" y="9144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Self-Assessment</a:t>
            </a:r>
          </a:p>
        </p:txBody>
      </p:sp>
      <p:sp>
        <p:nvSpPr>
          <p:cNvPr id="24" name="Rounded Rectangle 4" descr="Goal-Setting and Plan Development&#10;"/>
          <p:cNvSpPr/>
          <p:nvPr/>
        </p:nvSpPr>
        <p:spPr>
          <a:xfrm>
            <a:off x="152400" y="20193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Goal-Setting and Plan Development</a:t>
            </a:r>
          </a:p>
        </p:txBody>
      </p:sp>
      <p:sp>
        <p:nvSpPr>
          <p:cNvPr id="27" name="Rounded Rectangle 4" descr="Plan Implementation&#10;"/>
          <p:cNvSpPr/>
          <p:nvPr/>
        </p:nvSpPr>
        <p:spPr>
          <a:xfrm>
            <a:off x="152400" y="31242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Plan Implementation</a:t>
            </a:r>
          </a:p>
        </p:txBody>
      </p:sp>
      <p:sp>
        <p:nvSpPr>
          <p:cNvPr id="30" name="Rounded Rectangle 4" descr="Formative Assessment&#10;"/>
          <p:cNvSpPr/>
          <p:nvPr/>
        </p:nvSpPr>
        <p:spPr>
          <a:xfrm>
            <a:off x="152400" y="4229100"/>
            <a:ext cx="1670050" cy="914400"/>
          </a:xfrm>
          <a:prstGeom prst="rect">
            <a:avLst/>
          </a:prstGeom>
          <a:solidFill>
            <a:srgbClr val="B8CBE4"/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Formative Assessment</a:t>
            </a:r>
          </a:p>
        </p:txBody>
      </p:sp>
      <p:sp>
        <p:nvSpPr>
          <p:cNvPr id="33" name="Rounded Rectangle 4" descr="Summative Assessment&#10;"/>
          <p:cNvSpPr/>
          <p:nvPr/>
        </p:nvSpPr>
        <p:spPr>
          <a:xfrm>
            <a:off x="152400" y="53340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Summative Assessment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1905000" y="1219200"/>
            <a:ext cx="6781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use rubric performance descriptors to jointly establish formative assessment ratings for each element; shared with C at the second Three-Way Meeting.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Using the CAP Rubric Throughout the CAP Cycle</a:t>
            </a:r>
          </a:p>
        </p:txBody>
      </p:sp>
      <p:sp>
        <p:nvSpPr>
          <p:cNvPr id="18" name="Rounded Rectangle 4" descr="Self-Assessment"/>
          <p:cNvSpPr/>
          <p:nvPr/>
        </p:nvSpPr>
        <p:spPr>
          <a:xfrm>
            <a:off x="152400" y="9144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Self-Assessment</a:t>
            </a:r>
          </a:p>
        </p:txBody>
      </p:sp>
      <p:sp>
        <p:nvSpPr>
          <p:cNvPr id="24" name="Rounded Rectangle 4" descr="Goal-Setting and Plan Development&#10;"/>
          <p:cNvSpPr/>
          <p:nvPr/>
        </p:nvSpPr>
        <p:spPr>
          <a:xfrm>
            <a:off x="152400" y="20193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Goal-Setting and Plan Development</a:t>
            </a:r>
          </a:p>
        </p:txBody>
      </p:sp>
      <p:sp>
        <p:nvSpPr>
          <p:cNvPr id="27" name="Rounded Rectangle 4" descr="Plan Implementation&#10;"/>
          <p:cNvSpPr/>
          <p:nvPr/>
        </p:nvSpPr>
        <p:spPr>
          <a:xfrm>
            <a:off x="152400" y="31242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Plan Implementation</a:t>
            </a:r>
          </a:p>
        </p:txBody>
      </p:sp>
      <p:sp>
        <p:nvSpPr>
          <p:cNvPr id="30" name="Rounded Rectangle 4" descr="Formative Assessment&#10;"/>
          <p:cNvSpPr/>
          <p:nvPr/>
        </p:nvSpPr>
        <p:spPr>
          <a:xfrm>
            <a:off x="152400" y="4229100"/>
            <a:ext cx="1670050" cy="9144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Formative Assessment</a:t>
            </a:r>
          </a:p>
        </p:txBody>
      </p:sp>
      <p:sp>
        <p:nvSpPr>
          <p:cNvPr id="33" name="Rounded Rectangle 4" descr="Summative Assessment&#10;"/>
          <p:cNvSpPr/>
          <p:nvPr/>
        </p:nvSpPr>
        <p:spPr>
          <a:xfrm>
            <a:off x="152400" y="5334000"/>
            <a:ext cx="1670050" cy="914400"/>
          </a:xfrm>
          <a:prstGeom prst="rect">
            <a:avLst/>
          </a:prstGeom>
          <a:solidFill>
            <a:srgbClr val="CCC1DA"/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0640" tIns="30480" rIns="40640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2"/>
                </a:solidFill>
              </a:rPr>
              <a:t>Summative Assessment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1905000" y="1219200"/>
            <a:ext cx="6781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may reference the rubric in the post-conference for Unannounced Observation #2.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PS and SP use rubric performance descriptors to jointly establish summative assessment ratings for each element to determine whether the C has passed CAP; shared with C at the third Three-Way Meeting.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Mapping Evidence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37723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At the Formative Assessment step, the PS and SP should review the evidence collected to date and identify any gaps.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Action steps should be taken prior to the Summative Assessment to fill gaps (i.e., if evidence is weak for well-structured lessons, the candidate is asked to produce artifacts to bolster the evidence).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Leading up to the Summative Assessment step, the PS and SP review all of the evidence collected and make sure to adhere to the 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minimum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evidence requirements for each essential element.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Mapping Evidence</a:t>
            </a:r>
          </a:p>
        </p:txBody>
      </p:sp>
      <p:pic>
        <p:nvPicPr>
          <p:cNvPr id="33797" name="Picture 6" descr="Evidence Requirements for Each Essential Element are listed as follows:&#10;Announced Observation 1:  requires 1A4 and 2D2&#10;Unannounced Observation 1:  requires 1A4 and 2B1&#10;Announced Observation 2:  requires 1B2 and 2A3&#10;Unannounced Observation 2:  requires 1B2&#10;Measures of Student Learning:  requires 1A4, 1B2, 2A3, 4A1&#10;Student Feedback:  requires 2B1 and 2D2&#10;Candidate Artifacts:  requires 4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362200"/>
            <a:ext cx="84264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533400" y="1524000"/>
            <a:ext cx="830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E86B01"/>
              </a:buClr>
              <a:buFont typeface="Wingdings 2" pitchFamily="18" charset="2"/>
              <a:buChar char=""/>
            </a:pPr>
            <a:r>
              <a:rPr lang="en-US" sz="2400">
                <a:solidFill>
                  <a:srgbClr val="0D1969"/>
                </a:solidFill>
                <a:latin typeface="Tahoma" pitchFamily="34" charset="0"/>
                <a:cs typeface="Tahoma" pitchFamily="34" charset="0"/>
              </a:rPr>
              <a:t>Minimum evidence requirements are as follows: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Determining Ratings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Scoring CAP relies on the professional judgment of the PS and SP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The body of evidence is applied to the rubric for each element. The PS and SP must articulate the evidence that supports each rating.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There are no pre-determined weights or algorithms in CAP. 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Candidates must demonstrate performance at each readiness threshold level in order to pass CAP.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Practicing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105400"/>
            <a:ext cx="6781800" cy="685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Formative Assessment Simulation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On your own: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Review the evidence provided and use professional judgment to determine formative assessment ratings for the following elements: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Well-structured lessons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Safe learning environment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Sample evidence includes: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Completed observation forms from Unannounced Observation #1 and Announced Observations #s 1 and 2.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Results from a measure of student learning.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 smtClean="0">
                <a:latin typeface="+mn-lt"/>
                <a:ea typeface="Tahoma" pitchFamily="34" charset="0"/>
                <a:cs typeface="Tahoma" pitchFamily="34" charset="0"/>
              </a:rPr>
              <a:t>Student survey results.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Formative Assessment Simulation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With a partner: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Simulate PS and SP calibration of ratings.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Each person shares his/her rating and rationale for each dimension of both elements.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Where ratings match, co-author and chart an evidence statement. 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Where ratings are discrepant, revisit the performance descriptors and the evidence together. </a:t>
            </a:r>
          </a:p>
          <a:p>
            <a:pPr marL="1714500" lvl="3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If consensus is reached, co-author and chart an evidence statement.</a:t>
            </a:r>
          </a:p>
          <a:p>
            <a:pPr marL="1714500" lvl="3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If consensus cannot be reached, chart both ratings and two separate evidence statements.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Warming Up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105400"/>
            <a:ext cx="6781800" cy="685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Formative Assessment Simulation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As a whole group: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Listen to each pair share out its ratings and evidence statements.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Note where ratings: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Matched.</a:t>
            </a:r>
          </a:p>
          <a:p>
            <a:pPr marL="12573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Were discrepant, but resolved.</a:t>
            </a:r>
          </a:p>
          <a:p>
            <a:pPr marL="1257300" lvl="2" indent="-3429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Were discrepant, and not resolved.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Zoom in on the 2-3 ratings that resulted in the most matches. Discuss what about the evidence was likely responsible for the high degree of consensus.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Now discuss the 2-3 ratings that resulted in the highest number of discrepancies. Discuss whether the discrepancies are the result of differences in judgment </a:t>
            </a:r>
            <a:r>
              <a:rPr lang="en-US" sz="2400" i="1" dirty="0">
                <a:latin typeface="+mn-lt"/>
                <a:ea typeface="Tahoma" pitchFamily="34" charset="0"/>
                <a:cs typeface="Tahoma" pitchFamily="34" charset="0"/>
              </a:rPr>
              <a:t>or </a:t>
            </a: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the product of insufficient evidence? 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Calibrating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5105400"/>
            <a:ext cx="6781800" cy="685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105400"/>
          </a:xfrm>
        </p:spPr>
        <p:txBody>
          <a:bodyPr>
            <a:normAutofit/>
          </a:bodyPr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800" dirty="0" smtClean="0"/>
              <a:t>Calibration is the result of ongoing, frequent collaboration of groups of educators to:</a:t>
            </a:r>
          </a:p>
          <a:p>
            <a:pPr marL="514350" indent="-5143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 smtClean="0"/>
              <a:t>Come to a common, shared understanding of what practice looks like at different performance levels and </a:t>
            </a:r>
          </a:p>
          <a:p>
            <a:pPr marL="514350" indent="-514350" eaLnBrk="1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dirty="0" smtClean="0"/>
              <a:t>Establish and maintain consistency in aspects of the evaluation process including analyzing evidence, providing feedback, and using professional judgment to determine ratings</a:t>
            </a:r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Assessor Calibration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1054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Calibration between program supervisors and supervising practitioners, which we just simulated in pairs, is essential in CAP to provide candidates with consistent feedback.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Calibration across all program supervisors at a preparation program is also important to establishing a common set of expectations for teacher candidates. Let’s practice that now as a group.</a:t>
            </a:r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Assessor Calibration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914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 descr="Priorities of the Evaluation Framework&#10;"/>
          <p:cNvSpPr txBox="1">
            <a:spLocks/>
          </p:cNvSpPr>
          <p:nvPr/>
        </p:nvSpPr>
        <p:spPr bwMode="auto">
          <a:xfrm>
            <a:off x="381000" y="76200"/>
            <a:ext cx="8305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latin typeface="+mn-lt"/>
                <a:ea typeface="+mj-ea"/>
                <a:cs typeface="+mj-cs"/>
              </a:rPr>
              <a:t>Summative Assessment Simulation</a:t>
            </a:r>
          </a:p>
        </p:txBody>
      </p:sp>
      <p:sp>
        <p:nvSpPr>
          <p:cNvPr id="10" name="Content Placeholder 2" descr="Place Student Learning at the Center&#10;Promote Growth and Development&#10;Recognize Excellence&#10;Set a High Bar for Tenure&#10;Shorten Timelines for Improvement&#10;"/>
          <p:cNvSpPr txBox="1">
            <a:spLocks/>
          </p:cNvSpPr>
          <p:nvPr/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On your own: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Review the additional evidence provided and use professional judgment to determine summative assessment ratings for the following elements: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Adjustments to practice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Reflective practice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New sample evidence includes: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Completed observation forms from Unannounced Observation #2.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r>
              <a:rPr lang="en-US" sz="2400" dirty="0">
                <a:latin typeface="+mn-lt"/>
                <a:ea typeface="Tahoma" pitchFamily="34" charset="0"/>
                <a:cs typeface="Tahoma" pitchFamily="34" charset="0"/>
              </a:rPr>
              <a:t>Candidate artifacts.</a:t>
            </a: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1257300" lvl="2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+mj-lt"/>
              <a:buAutoNum type="arabicPeriod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Font typeface="Wingdings 2" pitchFamily="18" charset="2"/>
              <a:buChar char="ê"/>
              <a:defRPr/>
            </a:pPr>
            <a:endParaRPr lang="en-US" sz="2400" dirty="0"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Summative Assessment Simulation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8006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600" dirty="0" smtClean="0"/>
              <a:t>In teams of 3-4, conduct a peer review of a group member’s summative assessment ratings:</a:t>
            </a:r>
          </a:p>
          <a:p>
            <a:pPr lvl="1">
              <a:defRPr/>
            </a:pPr>
            <a:r>
              <a:rPr lang="en-US" dirty="0" smtClean="0"/>
              <a:t>Choose 1 person to be the “subject.”</a:t>
            </a:r>
          </a:p>
          <a:p>
            <a:pPr lvl="1">
              <a:defRPr/>
            </a:pPr>
            <a:r>
              <a:rPr lang="en-US" dirty="0" smtClean="0"/>
              <a:t>The subject will read aloud his/her ratings and associated evidence statements.</a:t>
            </a:r>
          </a:p>
          <a:p>
            <a:pPr lvl="1">
              <a:defRPr/>
            </a:pPr>
            <a:r>
              <a:rPr lang="en-US" dirty="0" smtClean="0"/>
              <a:t>The remaining team members discuss their assessment of the ratings and evidence statements using the rubric performance descriptors.  The subject listens silently.</a:t>
            </a:r>
          </a:p>
          <a:p>
            <a:pPr lvl="1">
              <a:defRPr/>
            </a:pPr>
            <a:r>
              <a:rPr lang="en-US" dirty="0" smtClean="0"/>
              <a:t>The subject then responds to the team members’ assessment, explaining his/her rationale more deeply. The group listens silently.</a:t>
            </a:r>
          </a:p>
          <a:p>
            <a:pPr lvl="1">
              <a:defRPr/>
            </a:pPr>
            <a:r>
              <a:rPr lang="en-US" dirty="0" smtClean="0"/>
              <a:t>Together the team brainstorms specific ways to better connect the subject’s evidence statements to the rubric performance descriptors.</a:t>
            </a:r>
          </a:p>
        </p:txBody>
      </p:sp>
      <p:sp>
        <p:nvSpPr>
          <p:cNvPr id="43013" name="TextBox 5"/>
          <p:cNvSpPr txBox="1">
            <a:spLocks noChangeArrowheads="1"/>
          </p:cNvSpPr>
          <p:nvPr/>
        </p:nvSpPr>
        <p:spPr bwMode="auto">
          <a:xfrm>
            <a:off x="228600" y="5910263"/>
            <a:ext cx="8305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*Choose a new subject and repeat the process as time permits.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Summative Assessment Simulation</a:t>
            </a:r>
          </a:p>
        </p:txBody>
      </p:sp>
      <p:sp>
        <p:nvSpPr>
          <p:cNvPr id="44036" name="Content Placeholder 7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4602163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As a whole group: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Discuss how the sample evidence provided could be supplemented to better support ratings.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Develop one new strategy for promoting consistent ratings across all program assessors.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Recapping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105400"/>
            <a:ext cx="6781800" cy="685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Recap</a:t>
            </a:r>
          </a:p>
        </p:txBody>
      </p:sp>
      <p:sp>
        <p:nvSpPr>
          <p:cNvPr id="47108" name="Content Placeholder 7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49530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The CAP Rubric is the content anchor for the entire process.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The rubric is used at each step of the 5-step cycle.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The rubric promotes a shared understanding of practice and helps assessors make informed judgments.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Assessors consider the body of evidence (adhering to minimum requirements) and use professional judgment to apply evidence to the rubric and determine ratings.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Calibration is important to ensure consistent feedback, grounded in the rubric.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Questions?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40386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Turn to a partner: 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Think about the 5-Step Cycle used in CAP.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For each step in the cycle, list the ways that you could use the CAP rubric to support the activities that comprise that step.</a:t>
            </a:r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Warm Up</a:t>
            </a:r>
          </a:p>
        </p:txBody>
      </p:sp>
      <p:pic>
        <p:nvPicPr>
          <p:cNvPr id="12293" name="Picture 12" descr="CAP cycle graphic:  precycle, self-assessment, goal-setting and plan development, plan implementation, formative assessment, summative assessment, professional practice goal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447800"/>
            <a:ext cx="4484688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" y="5181600"/>
            <a:ext cx="4953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Clr>
                <a:srgbClr val="E86B01"/>
              </a:buClr>
              <a:buFont typeface="Wingdings 2" pitchFamily="18" charset="2"/>
              <a:buChar char=""/>
            </a:pPr>
            <a:r>
              <a:rPr lang="en-US" sz="2400" dirty="0">
                <a:solidFill>
                  <a:srgbClr val="0D1969"/>
                </a:solidFill>
                <a:latin typeface="Calibri" pitchFamily="34" charset="0"/>
                <a:cs typeface="Tahoma" pitchFamily="34" charset="0"/>
              </a:rPr>
              <a:t>As a whole group:</a:t>
            </a:r>
          </a:p>
          <a:p>
            <a:pPr marL="742950" lvl="1" indent="-285750">
              <a:spcBef>
                <a:spcPts val="1200"/>
              </a:spcBef>
              <a:spcAft>
                <a:spcPts val="1200"/>
              </a:spcAft>
              <a:buClr>
                <a:srgbClr val="E86B01"/>
              </a:buClr>
              <a:buFont typeface="Wingdings 2" pitchFamily="18" charset="2"/>
              <a:buChar char="ê"/>
            </a:pPr>
            <a:r>
              <a:rPr lang="en-US" sz="2400" dirty="0">
                <a:solidFill>
                  <a:srgbClr val="0D1969"/>
                </a:solidFill>
                <a:latin typeface="Calibri" pitchFamily="34" charset="0"/>
                <a:cs typeface="Tahoma" pitchFamily="34" charset="0"/>
              </a:rPr>
              <a:t>Share and chart your ideas.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Learning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5105400"/>
            <a:ext cx="6781800" cy="685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Understanding the CAP Rubric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 smtClean="0"/>
              <a:t>Provide candidates with opportunities to demonstrate the knowledge and skills they have gained in preparation.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 smtClean="0"/>
              <a:t>Support candidates’ growth and development through consistent, high quality feedback and evaluation.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 smtClean="0"/>
              <a:t>Ensure candidates are ready to make impact with students on day 1. </a:t>
            </a:r>
            <a:endParaRPr lang="en-US" sz="2000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Goals of CAP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Designed to help candidates and assessors: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Develop a consistent, shared understanding of what performance looks like at the four performance levels; 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Develop a common terminology of practice and structure to organize evidence; and  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Make evidence-based professional judgments about performance ratings.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Clr>
                <a:srgbClr val="E86B01"/>
              </a:buClr>
              <a:defRPr/>
            </a:pPr>
            <a:r>
              <a:rPr lang="en-US" dirty="0" smtClean="0">
                <a:solidFill>
                  <a:srgbClr val="0D1969"/>
                </a:solidFill>
              </a:rPr>
              <a:t>Serves as the content anchor throughout the process. </a:t>
            </a:r>
          </a:p>
          <a:p>
            <a:pPr marL="914400" lvl="1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514350" indent="-457200" eaLnBrk="1" hangingPunct="1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endParaRPr lang="en-US" sz="2000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Purpose of the CAP Rubric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5257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CAP takes place throughout the practicum.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Program supervisors, supervising practitioners, and candidates collect evidence of practice, which informs CAP ratings.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CAP ratings are determined using the CAP Rubric at three points in the process: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sz="2000" dirty="0" smtClean="0"/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The CAP Process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5300" y="3048000"/>
          <a:ext cx="8153400" cy="3083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429000"/>
                <a:gridCol w="3200400"/>
              </a:tblGrid>
              <a:tr h="37076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When?</a:t>
                      </a:r>
                      <a:endParaRPr lang="en-US" sz="16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Who?</a:t>
                      </a:r>
                      <a:endParaRPr lang="en-US" sz="16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Why?</a:t>
                      </a:r>
                      <a:endParaRPr lang="en-US" sz="16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18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Self-Assessment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Candidate alone</a:t>
                      </a:r>
                      <a:endParaRPr lang="en-US" sz="1400" dirty="0" smtClean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To reflect on pre-practicum and coursework performance and prepare for goal-setting.</a:t>
                      </a:r>
                      <a:endParaRPr lang="en-US" sz="1400" dirty="0" smtClean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Program Supervisor and Supervising Practitioner together</a:t>
                      </a:r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To establish a</a:t>
                      </a:r>
                      <a:r>
                        <a:rPr lang="en-US" sz="1400" baseline="0" dirty="0" smtClean="0"/>
                        <a:t> baseline that will inform goal-setting.</a:t>
                      </a:r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13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Formative Assessment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 Supervisor and Supervising Practitioner together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provide feedback on interim progress;</a:t>
                      </a:r>
                      <a:r>
                        <a:rPr lang="en-US" sz="1400" baseline="0" dirty="0" smtClean="0"/>
                        <a:t> “no surprises” at the summative evaluation.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0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Summative Assessment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 Supervisor and Supervising Practitioner together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determine</a:t>
                      </a:r>
                      <a:r>
                        <a:rPr lang="en-US" sz="1400" baseline="0" dirty="0" smtClean="0"/>
                        <a:t> whether candidate passes CAP and is ready to teach.</a:t>
                      </a:r>
                      <a:endParaRPr lang="en-US" sz="1400" dirty="0"/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 descr="Place Student Learning at the Center&#10;Promote Growth and Development&#10;Recognize Excellence&#10;Set a High Bar for Tenure&#10;Shorten Timelines for Improvement&#10;"/>
          <p:cNvSpPr>
            <a:spLocks noGrp="1"/>
          </p:cNvSpPr>
          <p:nvPr>
            <p:ph idx="1"/>
          </p:nvPr>
        </p:nvSpPr>
        <p:spPr>
          <a:xfrm>
            <a:off x="609600" y="1066800"/>
            <a:ext cx="7924800" cy="4602163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CAP Rubric uses the performance descriptors from the MA Educator Evaluation Framework model rubric for each of the 6 essential elements in CAP.</a:t>
            </a:r>
          </a:p>
        </p:txBody>
      </p:sp>
      <p:cxnSp>
        <p:nvCxnSpPr>
          <p:cNvPr id="4" name="Straight Connector 3" descr="orange line"/>
          <p:cNvCxnSpPr/>
          <p:nvPr/>
        </p:nvCxnSpPr>
        <p:spPr>
          <a:xfrm>
            <a:off x="300038" y="762000"/>
            <a:ext cx="8534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 descr="Priorities of the Evaluation Framework&#10;"/>
          <p:cNvSpPr txBox="1">
            <a:spLocks/>
          </p:cNvSpPr>
          <p:nvPr/>
        </p:nvSpPr>
        <p:spPr bwMode="auto">
          <a:xfrm>
            <a:off x="609600" y="152400"/>
            <a:ext cx="7924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dirty="0">
                <a:latin typeface="+mn-lt"/>
                <a:ea typeface="+mj-ea"/>
                <a:cs typeface="+mj-cs"/>
              </a:rPr>
              <a:t>Alignment to Educator  Evaluation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7700" y="2971800"/>
          <a:ext cx="7848600" cy="28481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24300"/>
                <a:gridCol w="39243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Essential</a:t>
                      </a:r>
                      <a:r>
                        <a:rPr lang="en-US" sz="1800" baseline="0" dirty="0" smtClean="0"/>
                        <a:t> Element</a:t>
                      </a:r>
                      <a:endParaRPr lang="en-US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Standard</a:t>
                      </a:r>
                      <a:endParaRPr lang="en-US" sz="1800" dirty="0"/>
                    </a:p>
                  </a:txBody>
                  <a:tcPr marT="45729" marB="45729"/>
                </a:tc>
              </a:tr>
              <a:tr h="4137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Well-Structured Lessons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800" dirty="0" smtClean="0"/>
                        <a:t>Standard I:</a:t>
                      </a:r>
                      <a:r>
                        <a:rPr lang="en-US" sz="1800" baseline="0" dirty="0" smtClean="0"/>
                        <a:t> Curriculum Planning, and Assessment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373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Adjustments to Practice</a:t>
                      </a:r>
                    </a:p>
                  </a:txBody>
                  <a:tcPr marT="45729" marB="457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7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Meeting Diverse Needs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800" dirty="0" smtClean="0"/>
                        <a:t>Standard II: Teaching All Students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7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Safe Learning Environment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7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High Expectations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37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Reflective Practice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Standard IV: Professional Culture</a:t>
                      </a:r>
                      <a:endParaRPr lang="en-US" sz="1800" dirty="0"/>
                    </a:p>
                  </a:txBody>
                  <a:tcPr marT="45729" marB="4572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Educators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DESE-231-21514</_dlc_DocId>
    <_dlc_DocIdUrl xmlns="733efe1c-5bbe-4968-87dc-d400e65c879f">
      <Url>https://sharepoint.doemass.org/ese/webteam/cps/_layouts/DocIdRedir.aspx?ID=DESE-231-21514</Url>
      <Description>DESE-231-21514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C3CC5997-950A-493B-B48C-DC50DB28F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3BA5E8-07F0-4B56-85EF-86914862E20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692AE43-E53F-4A26-A970-C86DCD4899A2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4.xml><?xml version="1.0" encoding="utf-8"?>
<ds:datastoreItem xmlns:ds="http://schemas.openxmlformats.org/officeDocument/2006/customXml" ds:itemID="{B6D97E79-884D-4854-98AE-4FDB796FEB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Educators</Template>
  <TotalTime>3736</TotalTime>
  <Words>2036</Words>
  <Application>Microsoft Office PowerPoint</Application>
  <PresentationFormat>On-screen Show (4:3)</PresentationFormat>
  <Paragraphs>309</Paragraphs>
  <Slides>39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Educators</vt:lpstr>
      <vt:lpstr>Candidate Assessment of Performance</vt:lpstr>
      <vt:lpstr>Slide 2</vt:lpstr>
      <vt:lpstr>Warming Up </vt:lpstr>
      <vt:lpstr>Slide 4</vt:lpstr>
      <vt:lpstr>Learning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Practicing</vt:lpstr>
      <vt:lpstr>Slide 28</vt:lpstr>
      <vt:lpstr>Slide 29</vt:lpstr>
      <vt:lpstr>Slide 30</vt:lpstr>
      <vt:lpstr>Calibrating</vt:lpstr>
      <vt:lpstr>Slide 32</vt:lpstr>
      <vt:lpstr>Slide 33</vt:lpstr>
      <vt:lpstr>Slide 34</vt:lpstr>
      <vt:lpstr>Slide 35</vt:lpstr>
      <vt:lpstr>Slide 36</vt:lpstr>
      <vt:lpstr>Recapping 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Educator Impact on Student Learning</dc:title>
  <dc:creator>ESE</dc:creator>
  <cp:lastModifiedBy>dzou</cp:lastModifiedBy>
  <cp:revision>280</cp:revision>
  <dcterms:created xsi:type="dcterms:W3CDTF">2015-03-10T13:34:59Z</dcterms:created>
  <dcterms:modified xsi:type="dcterms:W3CDTF">2015-12-11T21:20:10Z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Dec 11 2015</vt:lpwstr>
  </property>
</Properties>
</file>