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1"/>
  </p:notesMasterIdLst>
  <p:handoutMasterIdLst>
    <p:handoutMasterId r:id="rId42"/>
  </p:handoutMasterIdLst>
  <p:sldIdLst>
    <p:sldId id="256" r:id="rId6"/>
    <p:sldId id="312" r:id="rId7"/>
    <p:sldId id="314" r:id="rId8"/>
    <p:sldId id="273" r:id="rId9"/>
    <p:sldId id="309" r:id="rId10"/>
    <p:sldId id="315" r:id="rId11"/>
    <p:sldId id="298" r:id="rId12"/>
    <p:sldId id="300" r:id="rId13"/>
    <p:sldId id="301" r:id="rId14"/>
    <p:sldId id="303" r:id="rId15"/>
    <p:sldId id="302" r:id="rId16"/>
    <p:sldId id="304" r:id="rId17"/>
    <p:sldId id="307" r:id="rId18"/>
    <p:sldId id="305" r:id="rId19"/>
    <p:sldId id="306" r:id="rId20"/>
    <p:sldId id="310" r:id="rId21"/>
    <p:sldId id="308" r:id="rId22"/>
    <p:sldId id="311" r:id="rId23"/>
    <p:sldId id="316" r:id="rId24"/>
    <p:sldId id="318" r:id="rId25"/>
    <p:sldId id="319" r:id="rId26"/>
    <p:sldId id="320" r:id="rId27"/>
    <p:sldId id="321" r:id="rId28"/>
    <p:sldId id="322" r:id="rId29"/>
    <p:sldId id="324" r:id="rId30"/>
    <p:sldId id="327" r:id="rId31"/>
    <p:sldId id="326" r:id="rId32"/>
    <p:sldId id="325" r:id="rId33"/>
    <p:sldId id="328" r:id="rId34"/>
    <p:sldId id="329" r:id="rId35"/>
    <p:sldId id="330" r:id="rId36"/>
    <p:sldId id="332" r:id="rId37"/>
    <p:sldId id="331" r:id="rId38"/>
    <p:sldId id="333" r:id="rId39"/>
    <p:sldId id="334" r:id="rId40"/>
  </p:sldIdLst>
  <p:sldSz cx="9144000" cy="6858000" type="screen4x3"/>
  <p:notesSz cx="7010400" cy="92964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Peske" initials="HPeske" lastIdx="18" clrIdx="0"/>
  <p:cmAuthor id="1" name="Ronald Noble" initials="RX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FFFF66"/>
    <a:srgbClr val="99FF99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72581" autoAdjust="0"/>
  </p:normalViewPr>
  <p:slideViewPr>
    <p:cSldViewPr>
      <p:cViewPr>
        <p:scale>
          <a:sx n="80" d="100"/>
          <a:sy n="80" d="100"/>
        </p:scale>
        <p:origin x="-247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D48E6A-4BE8-4F27-B35C-102AD7D7B7B4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BA9495-5D43-46E4-A1CB-5F19E09CD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153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B8CC39-C6F6-444E-A2AA-FCD01F1D064D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FDD041-693C-4944-AFFA-38D7EFF77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906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92725A-0F1F-4334-99A5-76E60EF8F4B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001094-1F95-43BB-A557-505A9BBF1B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C5C10-CCA2-457D-A165-A3AF909177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CC44D-8C5D-4154-89DE-544F18F66C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B95315-AC54-45BA-9836-9CF935C859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A7FA1-83F0-4FBB-8118-67FDAC5802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A5AF5-5AC2-4DF9-8445-8D5E284C44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0DF04-BECA-4A14-8677-B4BB6578EB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5461A-1863-4FA9-89A6-48A678020B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59873-9A7B-4887-B931-39073194CC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2B8300-8932-4E07-AF93-7AB1886BDA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5CCCC-8CD6-4AD5-86FB-F57C4C4310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AB78B-79B4-4207-A625-574C601289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09999-8D83-49D2-A115-AB4462B480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BE5BE5-0317-4159-9C0F-D2846C2AA8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985A93-5F94-4483-BF0C-68D9C1E98E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39F438-4D27-40F4-A82A-F3C94EBC5E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B7D531-8A96-4638-A11E-BF25F075B7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5B25B-5579-4C6B-9077-35E30B120C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674F6-43EC-41B4-9D4A-89C2186775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A6E60-A651-4FBC-BA24-70E235D872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6E4DF-E04D-4160-AF26-F8A8AF288C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AC823-842D-4005-A2F8-2F5F228150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ABCAA-522C-4D29-AE09-28FA09D165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E7A280-C340-4F17-B85D-837ADF3619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F404F-2DE6-43B1-A49F-9BD274808F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FD36B8-953D-4DEB-90C1-1CB892567E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57DF1-250F-4E39-BCD7-D13DB33E54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4E3CB-8FF4-45F6-B262-83D370469E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116C8A-1652-41FA-A95B-D82C0320D7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r="77994"/>
          <a:stretch>
            <a:fillRect/>
          </a:stretch>
        </p:blipFill>
        <p:spPr bwMode="auto">
          <a:xfrm>
            <a:off x="5867400" y="-381000"/>
            <a:ext cx="3505200" cy="774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SE Star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10200"/>
            <a:ext cx="21669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990601"/>
            <a:ext cx="7772400" cy="1905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6400800" cy="106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 Lef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85750"/>
            <a:ext cx="4191000" cy="1162050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48200" y="1524000"/>
            <a:ext cx="3886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BB9A-A9EC-4963-BD88-B16ACA0D8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50263" y="5257800"/>
            <a:ext cx="533400" cy="457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28EA669-9EB5-4B6B-84E6-89330E375E6B}" type="slidenum">
              <a:rPr lang="en-US"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620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12775"/>
            <a:ext cx="76200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7620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CCA7-15FD-4F59-BFED-3A64B2F260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410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8AF8-48F3-4CEE-8619-5FDBB3B90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0BD8-CE70-4C5E-8E62-A1CCD2EA0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3359-2993-46B7-B053-99A590228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 txBox="1">
            <a:spLocks noChangeArrowheads="1"/>
          </p:cNvSpPr>
          <p:nvPr/>
        </p:nvSpPr>
        <p:spPr bwMode="auto">
          <a:xfrm>
            <a:off x="8804275" y="6564313"/>
            <a:ext cx="198438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2BE76BC-29E3-4090-9375-BBA3B37CA479}" type="slidenum">
              <a:rPr lang="en-US" smtClean="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50263" y="5257800"/>
            <a:ext cx="533400" cy="457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968F032-54D1-43A0-A896-8E68493F5418}" type="slidenum">
              <a:rPr lang="en-US"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448285" y="367410"/>
            <a:ext cx="7467118" cy="29832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None/>
              <a:defRPr sz="1900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3852" y="1543487"/>
            <a:ext cx="4258312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371" indent="-1813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860" indent="-2914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657" indent="-16679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394" indent="-111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57087" y="1543487"/>
            <a:ext cx="4258312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371" indent="-1813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860" indent="-2914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657" indent="-16679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394" indent="-111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60742" y="1146692"/>
            <a:ext cx="8754660" cy="2512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371" indent="-181371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860" indent="-29149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657" indent="-166797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394" indent="-111738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450263" y="5257800"/>
            <a:ext cx="533400" cy="457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F1DE582-24C4-4D92-B614-9104F9489117}" type="slidenum">
              <a:rPr lang="en-US"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6191-083A-4FD3-9825-4A42CCEA4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50263" y="5257800"/>
            <a:ext cx="533400" cy="457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26F0320-E7A5-4368-8A3A-BEB94BA02133}" type="slidenum">
              <a:rPr lang="en-US"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792480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79248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CA25F-FA0B-4348-B4D0-A68EA5752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-1144" r="79430" b="6541"/>
          <a:stretch>
            <a:fillRect/>
          </a:stretch>
        </p:blipFill>
        <p:spPr bwMode="auto">
          <a:xfrm>
            <a:off x="6894513" y="1828800"/>
            <a:ext cx="22494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SE Star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03900"/>
            <a:ext cx="21669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</p:spPr>
        <p:txBody>
          <a:bodyPr anchor="b">
            <a:noAutofit/>
          </a:bodyPr>
          <a:lstStyle>
            <a:lvl1pPr algn="l"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1"/>
            <a:ext cx="6781800" cy="685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-1144" r="79430" b="6541"/>
          <a:stretch>
            <a:fillRect/>
          </a:stretch>
        </p:blipFill>
        <p:spPr bwMode="auto">
          <a:xfrm>
            <a:off x="6894513" y="1828800"/>
            <a:ext cx="22494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SE Star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03900"/>
            <a:ext cx="21669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</p:spPr>
        <p:txBody>
          <a:bodyPr anchor="b">
            <a:noAutofit/>
          </a:bodyPr>
          <a:lstStyle>
            <a:lvl1pPr algn="l"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1"/>
            <a:ext cx="6781800" cy="685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85800" y="3810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0D47-72FF-4D64-AAAD-1CC95F1DD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81000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100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2904" y="1535113"/>
            <a:ext cx="3811496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2904" y="2174875"/>
            <a:ext cx="3811496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5895-B6D2-462B-A31F-3392F7BE2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A969-EA42-4962-A51D-50969BF67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8661-3458-41FC-84CC-CC256D131F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Educator Effectiveness logo"/>
          <p:cNvPicPr>
            <a:picLocks noChangeAspect="1"/>
          </p:cNvPicPr>
          <p:nvPr/>
        </p:nvPicPr>
        <p:blipFill>
          <a:blip r:embed="rId18" cstate="print"/>
          <a:srcRect t="12000" b="16000"/>
          <a:stretch>
            <a:fillRect/>
          </a:stretch>
        </p:blipFill>
        <p:spPr bwMode="auto">
          <a:xfrm>
            <a:off x="3573463" y="6096000"/>
            <a:ext cx="1952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ESE_StarLogo_2881_1401_transparent_color.gif"/>
          <p:cNvPicPr>
            <a:picLocks noChangeAspect="1"/>
          </p:cNvPicPr>
          <p:nvPr/>
        </p:nvPicPr>
        <p:blipFill>
          <a:blip r:embed="rId19" cstate="print">
            <a:lum bright="40000"/>
          </a:blip>
          <a:srcRect r="76031"/>
          <a:stretch>
            <a:fillRect/>
          </a:stretch>
        </p:blipFill>
        <p:spPr bwMode="auto">
          <a:xfrm>
            <a:off x="8258175" y="4953000"/>
            <a:ext cx="91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 descr="ESE_StarLogo_2881_1401_transparent_color.gif"/>
          <p:cNvPicPr>
            <a:picLocks noChangeAspect="1"/>
          </p:cNvPicPr>
          <p:nvPr/>
        </p:nvPicPr>
        <p:blipFill>
          <a:blip r:embed="rId19" cstate="print">
            <a:lum bright="40000"/>
          </a:blip>
          <a:srcRect r="76031"/>
          <a:stretch>
            <a:fillRect/>
          </a:stretch>
        </p:blipFill>
        <p:spPr bwMode="auto">
          <a:xfrm>
            <a:off x="8258175" y="4953000"/>
            <a:ext cx="91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6" descr="ESE Logo"/>
          <p:cNvPicPr>
            <a:picLocks noChangeAspect="1"/>
          </p:cNvPicPr>
          <p:nvPr/>
        </p:nvPicPr>
        <p:blipFill>
          <a:blip r:embed="rId19" cstate="print">
            <a:lum bright="40000"/>
          </a:blip>
          <a:srcRect r="76031"/>
          <a:stretch>
            <a:fillRect/>
          </a:stretch>
        </p:blipFill>
        <p:spPr bwMode="auto">
          <a:xfrm>
            <a:off x="8258175" y="4953000"/>
            <a:ext cx="91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24000"/>
            <a:ext cx="79248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775" y="5257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E4FC74-5CD7-47DA-9A36-91303555D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 descr="Blue Bar"/>
          <p:cNvSpPr/>
          <p:nvPr/>
        </p:nvSpPr>
        <p:spPr>
          <a:xfrm>
            <a:off x="5638800" y="6477000"/>
            <a:ext cx="2819400" cy="76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 descr="Blue Bar"/>
          <p:cNvSpPr/>
          <p:nvPr/>
        </p:nvSpPr>
        <p:spPr>
          <a:xfrm>
            <a:off x="685800" y="6477000"/>
            <a:ext cx="2819400" cy="76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57838" y="6567488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Massachusetts Department of Elementary &amp; Secondary  Education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36" r:id="rId11"/>
    <p:sldLayoutId id="2147483827" r:id="rId12"/>
    <p:sldLayoutId id="2147483828" r:id="rId13"/>
    <p:sldLayoutId id="2147483829" r:id="rId14"/>
    <p:sldLayoutId id="2147483830" r:id="rId15"/>
    <p:sldLayoutId id="2147483837" r:id="rId1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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ê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NztyhuzLu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TU0OXmefy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-lRyl849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 descr="Evaluating Educator Impact on Student Learning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1905000"/>
          </a:xfrm>
        </p:spPr>
        <p:txBody>
          <a:bodyPr/>
          <a:lstStyle/>
          <a:p>
            <a:pPr eaLnBrk="1" hangingPunct="1"/>
            <a:r>
              <a:rPr lang="en-US" dirty="0" smtClean="0"/>
              <a:t>Candidate Assessment of Performance</a:t>
            </a:r>
          </a:p>
        </p:txBody>
      </p:sp>
      <p:sp>
        <p:nvSpPr>
          <p:cNvPr id="3" name="Subtitle 2" descr="M.A.S.S. Midwinter Meeting&#10;March 17, 2015&#10;&#10;&#10;DRAFT FOR DISCUSSION PURPOSES&#10;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8001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Conducting Observations and </a:t>
            </a:r>
          </a:p>
          <a:p>
            <a:pPr eaLnBrk="1" hangingPunct="1">
              <a:defRPr/>
            </a:pPr>
            <a:r>
              <a:rPr lang="en-US" dirty="0" smtClean="0"/>
              <a:t>Providing Meaningful Feedback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Workshop for Program Supervisors and </a:t>
            </a:r>
          </a:p>
          <a:p>
            <a:pPr eaLnBrk="1" hangingPunct="1">
              <a:defRPr/>
            </a:pPr>
            <a:r>
              <a:rPr lang="en-US" dirty="0" smtClean="0"/>
              <a:t>Supervising Practitioners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46021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Active evidence collection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DO document what is happening (e.g., teacher and student actions/behaviors).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DO NOT make judgments about performance </a:t>
            </a:r>
            <a:r>
              <a:rPr lang="en-US" sz="2000" i="1" dirty="0" smtClean="0"/>
              <a:t>during </a:t>
            </a:r>
            <a:r>
              <a:rPr lang="en-US" sz="2000" dirty="0" smtClean="0"/>
              <a:t>the</a:t>
            </a:r>
            <a:r>
              <a:rPr lang="en-US" sz="2000" i="1" dirty="0" smtClean="0"/>
              <a:t> </a:t>
            </a:r>
            <a:r>
              <a:rPr lang="en-US" sz="2000" dirty="0" smtClean="0"/>
              <a:t>observation.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E86B01"/>
              </a:buClr>
            </a:pPr>
            <a:r>
              <a:rPr lang="en-US" dirty="0" smtClean="0">
                <a:solidFill>
                  <a:srgbClr val="0D1969"/>
                </a:solidFill>
              </a:rPr>
              <a:t>Analysis and synthesis of evidence </a:t>
            </a:r>
            <a:r>
              <a:rPr lang="en-US" i="1" dirty="0" smtClean="0">
                <a:solidFill>
                  <a:srgbClr val="0D1969"/>
                </a:solidFill>
              </a:rPr>
              <a:t>following</a:t>
            </a:r>
            <a:r>
              <a:rPr lang="en-US" dirty="0" smtClean="0">
                <a:solidFill>
                  <a:srgbClr val="0D1969"/>
                </a:solidFill>
              </a:rPr>
              <a:t> the observation. 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rgbClr val="E86B01"/>
              </a:buClr>
            </a:pPr>
            <a:r>
              <a:rPr lang="en-US" sz="2000" dirty="0" smtClean="0"/>
              <a:t>Connect evidence to the 6 essential elements (required for at least the focus elements for the observation).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E86B01"/>
              </a:buClr>
            </a:pPr>
            <a:r>
              <a:rPr lang="en-US" dirty="0" smtClean="0">
                <a:solidFill>
                  <a:srgbClr val="0D1969"/>
                </a:solidFill>
              </a:rPr>
              <a:t>Self-reflection by the candidate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E86B01"/>
              </a:buClr>
            </a:pPr>
            <a:r>
              <a:rPr lang="en-US" dirty="0" smtClean="0">
                <a:solidFill>
                  <a:srgbClr val="0D1969"/>
                </a:solidFill>
              </a:rPr>
              <a:t>Targeted feedback to the candidate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Components of a CAP Observation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4602163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Georgia" pitchFamily="18" charset="0"/>
              <a:buAutoNum type="arabicPeriod"/>
            </a:pPr>
            <a:r>
              <a:rPr lang="en-US" dirty="0" smtClean="0"/>
              <a:t>Before the Observation (for announced observations)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Preparing for the pre-conference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Conducting the pre-conference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Georgia" pitchFamily="18" charset="0"/>
              <a:buAutoNum type="arabicPeriod"/>
            </a:pPr>
            <a:r>
              <a:rPr lang="en-US" dirty="0" smtClean="0"/>
              <a:t>During the Observation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Actively collecting evidence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Georgia" pitchFamily="18" charset="0"/>
              <a:buAutoNum type="arabicPeriod"/>
            </a:pPr>
            <a:r>
              <a:rPr lang="en-US" dirty="0" smtClean="0"/>
              <a:t>After the Observation</a:t>
            </a:r>
            <a:endParaRPr lang="en-US" sz="2000" dirty="0" smtClean="0"/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Analyzing the evidence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Preparing for the post-conference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Identifying reinforcement/refinement objectives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Conducting the post-conference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ESE’s Model Observation Protocol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4602163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Pre-Conference (1-2 days prior to observation – 20 min)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Do not influence the candidate’s plan 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Gather evidence such as lesson plans and materials in advance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Prepare 2-3 questions for pre-conference to better understand lesson plans and collect additional evidence, such as: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“What do you expect students to know and be able to do at the end of the lesson?” 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“How is the lesson structured for students who progress at different learning rates?”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Let the candidate do most of the talking, but do help him/her reflect prior feedback when possible. 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Model Protocol: Before the Observation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602163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Actively collect evidence without making judgments</a:t>
            </a:r>
          </a:p>
          <a:p>
            <a:pPr marL="857250" lvl="1" indent="-4572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Options: scripting, videotaping, audio-recording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Evidence collected during an observation is to aid assessor in identifying trends and selecting illustrative examples.</a:t>
            </a:r>
          </a:p>
          <a:p>
            <a:pPr marL="857250" lvl="1" indent="-4572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ESE does not collect evidence from observations. 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Model Protocol: During the Observation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602163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Review evidence and sort using the evidence chart included on the CAP Observation Form.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Not every piece of evidence collected needs to be sorted.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Consult the CAP Rubric when sorting evidence.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Evidence statements should say what happened in the observation that shows/does not show that a skill has been demonstrated.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Model Protocol: After the Observation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5105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Prepare for the post-conference.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If conducted jointly, the program supervisor and supervising practitioner should calibrate feedback </a:t>
            </a:r>
            <a:r>
              <a:rPr lang="en-US" i="1" dirty="0" smtClean="0"/>
              <a:t>before</a:t>
            </a:r>
            <a:r>
              <a:rPr lang="en-US" dirty="0" smtClean="0"/>
              <a:t> the post-conference.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Collect self-reflection from candidate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Identify 1-2 areas of </a:t>
            </a:r>
            <a:r>
              <a:rPr lang="en-US" b="1" dirty="0" smtClean="0"/>
              <a:t>reinforcement</a:t>
            </a:r>
            <a:r>
              <a:rPr lang="en-US" dirty="0" smtClean="0"/>
              <a:t> (“keep doing what you’re doing”) 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Should identify candidate’s instructional strength in a way that encourages continuation of effective practices.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Identify 1-2 areas of </a:t>
            </a:r>
            <a:r>
              <a:rPr lang="en-US" b="1" dirty="0" smtClean="0"/>
              <a:t>refinement</a:t>
            </a:r>
            <a:r>
              <a:rPr lang="en-US" dirty="0" smtClean="0"/>
              <a:t> (“instead, try this…”)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Should identify areas in need of instructional improvement.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Model Protocol: After the Observation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Conduct the post-conference. (30 minutes)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Post-conferences should occur after the assessor has had an opportunity to synthesize the evidence.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Ask the candidate self-reflection questions related to areas of refinement (good source of evidence for the reflective practice element).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Provide concrete suggestions for improvement and share resources/supports.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Share observation form.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Answer questions and confirm next steps.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Model Protocol: After the Observation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Forms available for each of the four required observations.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Indicate the focus elements for the observation, but accommodate evidence related to all 6 essential elements.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Are not designed for use </a:t>
            </a:r>
            <a:r>
              <a:rPr lang="en-US" i="1" dirty="0" smtClean="0"/>
              <a:t>during</a:t>
            </a:r>
            <a:r>
              <a:rPr lang="en-US" dirty="0" smtClean="0"/>
              <a:t> an observation, but rather as tools for synthesizing evidence and sorting by element.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en-US" dirty="0" smtClean="0"/>
              <a:t> 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CAP Observation Forms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Practicing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5105400"/>
            <a:ext cx="6781800" cy="685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In a moment we will watch a video of a 7</a:t>
            </a:r>
            <a:r>
              <a:rPr lang="en-US" baseline="30000" dirty="0" smtClean="0"/>
              <a:t>th</a:t>
            </a:r>
            <a:r>
              <a:rPr lang="en-US" dirty="0" smtClean="0"/>
              <a:t> grade math lesson.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endParaRPr lang="en-US" dirty="0" smtClean="0"/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“Observe” the lesson using ESE’s Model Observation Protocol.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Remember, engage in active evidence collection by recording teacher and student actions and behaviors without judgment. 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The focus elements for this lesson are: </a:t>
            </a:r>
            <a:r>
              <a:rPr lang="en-US" b="1" dirty="0" smtClean="0"/>
              <a:t>well-structured lessons </a:t>
            </a:r>
            <a:r>
              <a:rPr lang="en-US" dirty="0" smtClean="0"/>
              <a:t>and </a:t>
            </a:r>
            <a:r>
              <a:rPr lang="en-US" b="1" dirty="0" smtClean="0"/>
              <a:t>safe learning environment</a:t>
            </a:r>
            <a:r>
              <a:rPr lang="en-US" dirty="0" smtClean="0"/>
              <a:t>.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Simulated Unannounced Observation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Warming Up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5105400"/>
            <a:ext cx="6781800" cy="685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Simulated Unannounced Observation</a:t>
            </a:r>
          </a:p>
        </p:txBody>
      </p:sp>
      <p:grpSp>
        <p:nvGrpSpPr>
          <p:cNvPr id="9" name="Group 8" descr="Simulated Unannounced Observation Video"/>
          <p:cNvGrpSpPr/>
          <p:nvPr/>
        </p:nvGrpSpPr>
        <p:grpSpPr>
          <a:xfrm>
            <a:off x="2000868" y="2103120"/>
            <a:ext cx="5142264" cy="2651760"/>
            <a:chOff x="2000868" y="2103120"/>
            <a:chExt cx="5142264" cy="2651760"/>
          </a:xfrm>
        </p:grpSpPr>
        <p:pic>
          <p:nvPicPr>
            <p:cNvPr id="1026" name="Picture 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00868" y="2103120"/>
              <a:ext cx="5142264" cy="265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200" y="3219450"/>
              <a:ext cx="6096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1981200" y="48006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Click here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6"/>
          <p:cNvSpPr>
            <a:spLocks noGrp="1"/>
          </p:cNvSpPr>
          <p:nvPr>
            <p:ph type="body" idx="1"/>
          </p:nvPr>
        </p:nvSpPr>
        <p:spPr>
          <a:xfrm>
            <a:off x="609600" y="762000"/>
            <a:ext cx="7924800" cy="639763"/>
          </a:xfrm>
        </p:spPr>
        <p:txBody>
          <a:bodyPr/>
          <a:lstStyle/>
          <a:p>
            <a:r>
              <a:rPr lang="en-US" i="1" smtClean="0"/>
              <a:t>Analyzing the Evidence</a:t>
            </a:r>
          </a:p>
        </p:txBody>
      </p:sp>
      <p:sp>
        <p:nvSpPr>
          <p:cNvPr id="29699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sz="half" idx="2"/>
          </p:nvPr>
        </p:nvSpPr>
        <p:spPr>
          <a:xfrm>
            <a:off x="609600" y="1524000"/>
            <a:ext cx="7924800" cy="4602163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Using the observation form and the CAP rubric, sort evidence into the evidence chart.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Not every piece of evidence collected needs to be sorted.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Evidence may demonstrate that one or more of the dimensions of an element (quality, scope, consistency) are being met OR that performance is not yet at the expected threshold.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Evidence statements should say what happened in the observation that shows/does not show that a skill has been demonstrated.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endParaRPr lang="en-US" dirty="0" smtClean="0"/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Simulated Unannounced Observation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6"/>
          <p:cNvSpPr>
            <a:spLocks noGrp="1"/>
          </p:cNvSpPr>
          <p:nvPr>
            <p:ph type="body" idx="1"/>
          </p:nvPr>
        </p:nvSpPr>
        <p:spPr>
          <a:xfrm>
            <a:off x="609600" y="762000"/>
            <a:ext cx="7924800" cy="639763"/>
          </a:xfrm>
        </p:spPr>
        <p:txBody>
          <a:bodyPr/>
          <a:lstStyle/>
          <a:p>
            <a:r>
              <a:rPr lang="en-US" i="1" smtClean="0"/>
              <a:t>Prepare for Post-Conference</a:t>
            </a:r>
          </a:p>
        </p:txBody>
      </p:sp>
      <p:sp>
        <p:nvSpPr>
          <p:cNvPr id="30723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sz="half" idx="2"/>
          </p:nvPr>
        </p:nvSpPr>
        <p:spPr>
          <a:xfrm>
            <a:off x="609600" y="1524000"/>
            <a:ext cx="7924800" cy="4602163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Turn to a partner and calibrate judgments based on evidence.  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Work together to complete the Post-Conference Planning Form. Use the guiding questions in the Model Observation Protocol to identify: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1-2 areas of </a:t>
            </a:r>
            <a:r>
              <a:rPr lang="en-US" sz="2400" b="1" dirty="0" smtClean="0"/>
              <a:t>reinforcement</a:t>
            </a:r>
            <a:r>
              <a:rPr lang="en-US" sz="2400" dirty="0" smtClean="0"/>
              <a:t> (“keep doing what you’re doing”); and  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1-2 areas of </a:t>
            </a:r>
            <a:r>
              <a:rPr lang="en-US" sz="2400" b="1" dirty="0" smtClean="0"/>
              <a:t>refinement</a:t>
            </a:r>
            <a:r>
              <a:rPr lang="en-US" sz="2400" dirty="0" smtClean="0"/>
              <a:t> (“instead, try this…”). 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Simulated Unannounced Observation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6"/>
          <p:cNvSpPr>
            <a:spLocks noGrp="1"/>
          </p:cNvSpPr>
          <p:nvPr>
            <p:ph type="body" idx="1"/>
          </p:nvPr>
        </p:nvSpPr>
        <p:spPr>
          <a:xfrm>
            <a:off x="609600" y="762000"/>
            <a:ext cx="7924800" cy="639763"/>
          </a:xfrm>
        </p:spPr>
        <p:txBody>
          <a:bodyPr/>
          <a:lstStyle/>
          <a:p>
            <a:r>
              <a:rPr lang="en-US" i="1" dirty="0" smtClean="0"/>
              <a:t>Whole-Group Discussion</a:t>
            </a:r>
          </a:p>
        </p:txBody>
      </p:sp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sz="half" idx="2"/>
          </p:nvPr>
        </p:nvSpPr>
        <p:spPr>
          <a:xfrm>
            <a:off x="609600" y="1524000"/>
            <a:ext cx="7924800" cy="4602163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Round robin sharing of 1-2 reinforcement and refinement areas.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Discuss:</a:t>
            </a:r>
          </a:p>
          <a:p>
            <a:pPr marL="857250" lvl="1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Were the indentified reinforcement/refinement areas consistent across all pairs?</a:t>
            </a:r>
          </a:p>
          <a:p>
            <a:pPr marL="857250" lvl="1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Are the identified resources and supports likely to help the teacher improve practice in the refinement areas?</a:t>
            </a:r>
          </a:p>
          <a:p>
            <a:pPr marL="857250" lvl="1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What concrete feedback would you provide the teacher during a post-conference?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Simulated Unannounced Observation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Calibrating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5105400"/>
            <a:ext cx="6781800" cy="685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Calibration is the result of ongoing, frequent collaboration of groups of educators to: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Come to a common, shared understanding of what practice looks like at different performance levels and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Establish and maintain consistency in aspects of the evaluation process including analyzing evidence, providing feedback, and using professional judgment to determine ratings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Assessor Calibration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/>
              <a:t>Calibration between program supervisors and supervising practitioners, which we just simulated in pairs, is essential in CAP to provide candidates with consistent feedback.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/>
              <a:t>Calibration across all program supervisors at a prep program is also important to establishing a common set of expectations for teacher candidates. Let’s practice that now as a group.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Assessor Calibration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In a moment we will watch a second video of classroom instruction. This one features a 3</a:t>
            </a:r>
            <a:r>
              <a:rPr lang="en-US" baseline="30000" dirty="0" smtClean="0"/>
              <a:t>rd</a:t>
            </a:r>
            <a:r>
              <a:rPr lang="en-US" dirty="0" smtClean="0"/>
              <a:t> grade classroom.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Again, “observe” the lesson using ESE’s Model Observation Protocol.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Remember, engage in active evidence collection by recording teacher and student actions and behaviors without judgment. 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The focus element for this lesson is: </a:t>
            </a:r>
            <a:r>
              <a:rPr lang="en-US" b="1" dirty="0" smtClean="0"/>
              <a:t>adjustments to practice</a:t>
            </a:r>
            <a:r>
              <a:rPr lang="en-US" dirty="0" smtClean="0"/>
              <a:t>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After the video we will simulate a calibration activity that programs can use to build common expectations.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Assessor Calibration Simulation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Assessor Calibration Simulation</a:t>
            </a:r>
          </a:p>
        </p:txBody>
      </p:sp>
      <p:grpSp>
        <p:nvGrpSpPr>
          <p:cNvPr id="9" name="Group 8" descr="Assessor Calibration Video"/>
          <p:cNvGrpSpPr/>
          <p:nvPr/>
        </p:nvGrpSpPr>
        <p:grpSpPr>
          <a:xfrm>
            <a:off x="1980235" y="2103120"/>
            <a:ext cx="5183531" cy="2651760"/>
            <a:chOff x="1980235" y="2103120"/>
            <a:chExt cx="5183531" cy="2651760"/>
          </a:xfrm>
        </p:grpSpPr>
        <p:pic>
          <p:nvPicPr>
            <p:cNvPr id="2050" name="Picture 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0235" y="2103120"/>
              <a:ext cx="5183531" cy="265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200" y="3219450"/>
              <a:ext cx="6096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1981200" y="48006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Click here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Assessor Calibration Simulation</a:t>
            </a:r>
          </a:p>
        </p:txBody>
      </p:sp>
      <p:sp>
        <p:nvSpPr>
          <p:cNvPr id="37892" name="Content Placeholder 7"/>
          <p:cNvSpPr>
            <a:spLocks noGrp="1"/>
          </p:cNvSpPr>
          <p:nvPr>
            <p:ph idx="1"/>
          </p:nvPr>
        </p:nvSpPr>
        <p:spPr>
          <a:xfrm>
            <a:off x="685800" y="1066800"/>
            <a:ext cx="7924800" cy="4602163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On your own: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Using the observation form and the CAP Rubric, sort evidence into the evidence chart. 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Complete the Post-Conference Planning Form. Use the guiding questions in the Model Observation Protocol to identify: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1-2 areas of </a:t>
            </a:r>
            <a:r>
              <a:rPr lang="en-US" sz="2400" b="1" dirty="0" smtClean="0"/>
              <a:t>reinforcement</a:t>
            </a:r>
            <a:r>
              <a:rPr lang="en-US" sz="2400" dirty="0" smtClean="0"/>
              <a:t> (“keep doing what you’re doing”); and  </a:t>
            </a:r>
          </a:p>
          <a:p>
            <a:pPr marL="1257300" lvl="2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1-2 areas of </a:t>
            </a:r>
            <a:r>
              <a:rPr lang="en-US" sz="2400" b="1" dirty="0" smtClean="0"/>
              <a:t>refinement</a:t>
            </a:r>
            <a:r>
              <a:rPr lang="en-US" sz="2400" dirty="0" smtClean="0"/>
              <a:t> (“instead, try this…”). 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orange line"/>
          <p:cNvCxnSpPr/>
          <p:nvPr/>
        </p:nvCxnSpPr>
        <p:spPr>
          <a:xfrm>
            <a:off x="228600" y="14478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427038"/>
            <a:ext cx="7924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dirty="0" smtClean="0">
                <a:latin typeface="+mn-lt"/>
                <a:ea typeface="+mj-ea"/>
                <a:cs typeface="+mj-cs"/>
              </a:rPr>
              <a:t>Learn from MA </a:t>
            </a:r>
            <a:r>
              <a:rPr lang="en-US" sz="3200" b="1" dirty="0">
                <a:latin typeface="+mn-lt"/>
                <a:ea typeface="+mj-ea"/>
                <a:cs typeface="+mj-cs"/>
              </a:rPr>
              <a:t>Teachers and Administrators </a:t>
            </a:r>
            <a:r>
              <a:rPr lang="en-US" sz="3200" b="1" dirty="0" smtClean="0">
                <a:latin typeface="+mn-lt"/>
                <a:ea typeface="+mj-ea"/>
                <a:cs typeface="+mj-cs"/>
              </a:rPr>
              <a:t>about </a:t>
            </a:r>
            <a:r>
              <a:rPr lang="en-US" sz="3200" b="1" dirty="0">
                <a:latin typeface="+mn-lt"/>
                <a:ea typeface="+mj-ea"/>
                <a:cs typeface="+mj-cs"/>
              </a:rPr>
              <a:t>Observations and Feedback</a:t>
            </a:r>
          </a:p>
        </p:txBody>
      </p:sp>
      <p:pic>
        <p:nvPicPr>
          <p:cNvPr id="11268" name="Picture 2" descr="Observations and Feedback video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09800" y="2438400"/>
            <a:ext cx="4610100" cy="2647950"/>
          </a:xfrm>
        </p:spPr>
      </p:pic>
      <p:sp>
        <p:nvSpPr>
          <p:cNvPr id="6" name="TextBox 5"/>
          <p:cNvSpPr txBox="1"/>
          <p:nvPr/>
        </p:nvSpPr>
        <p:spPr>
          <a:xfrm>
            <a:off x="2286000" y="5105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Click here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Assessor Calibration Simulation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7924800" cy="4602163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/>
              <a:t>In teams of 3-4, conduct a peer review of a group member’s feedback to the teacher:</a:t>
            </a:r>
          </a:p>
          <a:p>
            <a:pPr lvl="1">
              <a:defRPr/>
            </a:pPr>
            <a:r>
              <a:rPr lang="en-US" dirty="0" smtClean="0"/>
              <a:t>Choose 1 person to be the “subject.”</a:t>
            </a:r>
          </a:p>
          <a:p>
            <a:pPr lvl="1">
              <a:defRPr/>
            </a:pPr>
            <a:r>
              <a:rPr lang="en-US" dirty="0" smtClean="0"/>
              <a:t>The subject will read aloud his/her feedback to the teacher from the Post-Conference Planning Form.</a:t>
            </a:r>
          </a:p>
          <a:p>
            <a:pPr lvl="1">
              <a:defRPr/>
            </a:pPr>
            <a:r>
              <a:rPr lang="en-US" dirty="0" smtClean="0"/>
              <a:t>The remaining team members discuss their assessments of the feedback and make suggestions to improve the feedback.  The subject listens silently.</a:t>
            </a:r>
          </a:p>
          <a:p>
            <a:pPr lvl="1">
              <a:defRPr/>
            </a:pPr>
            <a:r>
              <a:rPr lang="en-US" dirty="0" smtClean="0"/>
              <a:t>The subject then responds to the team members’ assessment. The group listens silently.</a:t>
            </a:r>
          </a:p>
          <a:p>
            <a:pPr lvl="1">
              <a:defRPr/>
            </a:pPr>
            <a:r>
              <a:rPr lang="en-US" dirty="0" smtClean="0"/>
              <a:t>Together the team brainstorms specific ways to make the subject’s feedback stronger.</a:t>
            </a:r>
          </a:p>
        </p:txBody>
      </p:sp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228600" y="5715000"/>
            <a:ext cx="830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*Choose a new subject and repeat the process as time permits.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Assessor Calibration Simulation</a:t>
            </a:r>
          </a:p>
        </p:txBody>
      </p:sp>
      <p:sp>
        <p:nvSpPr>
          <p:cNvPr id="39940" name="Content Placeholder 7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602163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/>
              <a:t>As a whole group:</a:t>
            </a:r>
          </a:p>
          <a:p>
            <a:pPr lvl="1"/>
            <a:r>
              <a:rPr lang="en-US" sz="2800" dirty="0" smtClean="0"/>
              <a:t>Each team shares the following with the full group:</a:t>
            </a:r>
          </a:p>
          <a:p>
            <a:pPr lvl="2"/>
            <a:r>
              <a:rPr lang="en-US" sz="2400" dirty="0" smtClean="0"/>
              <a:t>Exemplars of feedback to the teacher and why they felt they were exemplars.</a:t>
            </a:r>
          </a:p>
          <a:p>
            <a:pPr lvl="2"/>
            <a:r>
              <a:rPr lang="en-US" sz="2400" dirty="0" smtClean="0"/>
              <a:t>One new common understanding or practice the team will adopt.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Recapping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5105400"/>
            <a:ext cx="6781800" cy="685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Recap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9530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Observations are a critical source of evidence in CAP.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The goal of observations in CAP is two-fold:</a:t>
            </a:r>
          </a:p>
          <a:p>
            <a:pPr marL="914400" lvl="1" indent="-457200" eaLnBrk="1" hangingPunct="1">
              <a:spcBef>
                <a:spcPts val="1200"/>
              </a:spcBef>
              <a:spcAft>
                <a:spcPts val="1200"/>
              </a:spcAft>
              <a:buFont typeface="Georgia" pitchFamily="18" charset="0"/>
              <a:buAutoNum type="arabicPeriod"/>
            </a:pPr>
            <a:r>
              <a:rPr lang="en-US" dirty="0" smtClean="0"/>
              <a:t>Collecting and </a:t>
            </a:r>
            <a:r>
              <a:rPr lang="en-US" b="1" dirty="0" smtClean="0"/>
              <a:t>documenting evidence of performance</a:t>
            </a:r>
            <a:r>
              <a:rPr lang="en-US" dirty="0" smtClean="0"/>
              <a:t> for the 6 essential elements measured by CAP.</a:t>
            </a:r>
          </a:p>
          <a:p>
            <a:pPr marL="914400" lvl="1" indent="-457200" eaLnBrk="1" hangingPunct="1">
              <a:spcBef>
                <a:spcPts val="1200"/>
              </a:spcBef>
              <a:spcAft>
                <a:spcPts val="1200"/>
              </a:spcAft>
              <a:buFont typeface="Georgia" pitchFamily="18" charset="0"/>
              <a:buAutoNum type="arabicPeriod"/>
            </a:pPr>
            <a:r>
              <a:rPr lang="en-US" dirty="0" smtClean="0"/>
              <a:t>Providing </a:t>
            </a:r>
            <a:r>
              <a:rPr lang="en-US" b="1" dirty="0" smtClean="0"/>
              <a:t>focused, actionable feedback </a:t>
            </a:r>
            <a:r>
              <a:rPr lang="en-US" dirty="0" smtClean="0"/>
              <a:t>to candidates about their performance.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ESE’s model observation protocol describes key steps that should be taken </a:t>
            </a:r>
            <a:r>
              <a:rPr lang="en-US" i="1" dirty="0" smtClean="0"/>
              <a:t>before</a:t>
            </a:r>
            <a:r>
              <a:rPr lang="en-US" dirty="0" smtClean="0"/>
              <a:t> (for announced observations), </a:t>
            </a:r>
            <a:r>
              <a:rPr lang="en-US" i="1" dirty="0" smtClean="0"/>
              <a:t>during</a:t>
            </a:r>
            <a:r>
              <a:rPr lang="en-US" dirty="0" smtClean="0"/>
              <a:t>, and </a:t>
            </a:r>
            <a:r>
              <a:rPr lang="en-US" i="1" dirty="0" smtClean="0"/>
              <a:t>after</a:t>
            </a:r>
            <a:r>
              <a:rPr lang="en-US" dirty="0" smtClean="0"/>
              <a:t> each observation.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Recap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9530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Evidence collected during observations should document teacher and student actions and behaviors without judgment.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After the observation, assessors should analyze the evidence to identify trends and select illustrative examples of the educator’s practice to ground feedback.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Feedback must be focused and actionable and be accompanied by specific strategies or supports available to the educator.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Calibration between program supervisors and supervising practitioners and across all program assessors is essential to delivering a consistent CAP experience for candidates.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46021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Turn to a partner: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What resonated with you?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How do you currently conduct classroom observations (e.g., mostly short, unannounced; mostly longer, announced; using video; with a rubric)?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How do you determine what feedback to provide following an observation?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Warm Up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Learning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5105400"/>
            <a:ext cx="67818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Observations in CAP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46021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Provide candidates with opportunities to demonstrate the knowledge and skills they have gained in preparation.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Support candidates’ growth and development through consistent, high quality feedback and evaluation.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Ensure candidates are ready to make impact with students on DAY 1. </a:t>
            </a:r>
            <a:endParaRPr lang="en-US" sz="2000" dirty="0" smtClean="0"/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Goals of CAP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2578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CAP takes place throughout the practicum.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Program supervisors, supervising practitioners, and candidates collect evidence of practice, which informs CAP ratings.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Evidence includes: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At least 2 announced and 2 unannounced observations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At least one measure of student learning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Student feedback 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Artifacts of the candidate’s practice</a:t>
            </a:r>
            <a:endParaRPr lang="en-US" sz="2000" dirty="0" smtClean="0"/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The CAP Process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46021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Observations are a critical source of evidence collected by CAP assessors.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Observations help assessors with two important tasks: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Collecting</a:t>
            </a:r>
            <a:r>
              <a:rPr lang="en-US" dirty="0" smtClean="0"/>
              <a:t> and </a:t>
            </a:r>
            <a:r>
              <a:rPr lang="en-US" b="1" dirty="0" smtClean="0"/>
              <a:t>documenting</a:t>
            </a:r>
            <a:r>
              <a:rPr lang="en-US" dirty="0" smtClean="0"/>
              <a:t> evidence of performance for the 6 essential elements measured by CAP.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Providing </a:t>
            </a:r>
            <a:r>
              <a:rPr lang="en-US" b="1" dirty="0" smtClean="0"/>
              <a:t>focused, actionable feedback </a:t>
            </a:r>
            <a:r>
              <a:rPr lang="en-US" dirty="0" smtClean="0"/>
              <a:t>to candidates about their performance.</a:t>
            </a:r>
            <a:endParaRPr lang="en-US" sz="2000" dirty="0" smtClean="0"/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The Role of Observations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 descr="Place Student Learning at the Center&#10;Promote Growth and Development&#10;Recognize Excellence&#10;Set a High Bar for Tenure&#10;Shorten Timelines for Improvement&#10;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8382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Each source of evidence in CAP is designed to target a subset of the 6 essential elements – “focus elements.”</a:t>
            </a:r>
          </a:p>
        </p:txBody>
      </p:sp>
      <p:cxnSp>
        <p:nvCxnSpPr>
          <p:cNvPr id="4" name="Straight Connector 3" descr="orange line"/>
          <p:cNvCxnSpPr/>
          <p:nvPr/>
        </p:nvCxnSpPr>
        <p:spPr>
          <a:xfrm>
            <a:off x="300038" y="762000"/>
            <a:ext cx="853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 descr="Priorities of the Evaluation Framework&#10;"/>
          <p:cNvSpPr txBox="1">
            <a:spLocks/>
          </p:cNvSpPr>
          <p:nvPr/>
        </p:nvSpPr>
        <p:spPr bwMode="auto">
          <a:xfrm>
            <a:off x="609600" y="152400"/>
            <a:ext cx="7924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The Four CAP Observations</a:t>
            </a:r>
          </a:p>
        </p:txBody>
      </p:sp>
      <p:graphicFrame>
        <p:nvGraphicFramePr>
          <p:cNvPr id="6" name="Table 5" descr="A table showing the 4 CAP observations and how they intersect with the 6 focus element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2630143"/>
              </p:ext>
            </p:extLst>
          </p:nvPr>
        </p:nvGraphicFramePr>
        <p:xfrm>
          <a:off x="304800" y="2057400"/>
          <a:ext cx="8534400" cy="411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168400"/>
                <a:gridCol w="1168400"/>
                <a:gridCol w="1168400"/>
                <a:gridCol w="1168400"/>
                <a:gridCol w="1168400"/>
                <a:gridCol w="1168400"/>
              </a:tblGrid>
              <a:tr h="15588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Well-Structured</a:t>
                      </a:r>
                      <a:r>
                        <a:rPr lang="en-US" b="0" baseline="0" dirty="0" smtClean="0"/>
                        <a:t> Lessons</a:t>
                      </a:r>
                      <a:endParaRPr lang="en-US" b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Adjustments to Practice</a:t>
                      </a:r>
                      <a:endParaRPr lang="en-US" b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Meeting Diverse Needs</a:t>
                      </a:r>
                      <a:endParaRPr lang="en-US" b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Safe Learning Environment</a:t>
                      </a:r>
                      <a:endParaRPr lang="en-US" b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High Expectations</a:t>
                      </a:r>
                      <a:endParaRPr lang="en-US" b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Reflective Practice</a:t>
                      </a:r>
                      <a:endParaRPr lang="en-US" b="0" dirty="0"/>
                    </a:p>
                  </a:txBody>
                  <a:tcPr vert="vert270" anchor="ctr"/>
                </a:tc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 smtClean="0"/>
                        <a:t>Announced</a:t>
                      </a:r>
                      <a:r>
                        <a:rPr lang="en-US" baseline="0" dirty="0" smtClean="0"/>
                        <a:t> Observation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 smtClean="0"/>
                        <a:t>Unannounced Observation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38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Announced</a:t>
                      </a:r>
                      <a:r>
                        <a:rPr lang="en-US" baseline="0" dirty="0" smtClean="0"/>
                        <a:t> Observation 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38980">
                <a:tc>
                  <a:txBody>
                    <a:bodyPr/>
                    <a:lstStyle/>
                    <a:p>
                      <a:r>
                        <a:rPr lang="en-US" dirty="0" smtClean="0"/>
                        <a:t>Unannounced Observation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0.8"/>
  <p:tag name="PPTVERSION" val="14"/>
  <p:tag name="TPOS" val="2"/>
</p:tagLst>
</file>

<file path=ppt/theme/theme1.xml><?xml version="1.0" encoding="utf-8"?>
<a:theme xmlns:a="http://schemas.openxmlformats.org/drawingml/2006/main" name="Educators">
  <a:themeElements>
    <a:clrScheme name="ESE">
      <a:dk1>
        <a:srgbClr val="0D1969"/>
      </a:dk1>
      <a:lt1>
        <a:sysClr val="window" lastClr="FFFFFF"/>
      </a:lt1>
      <a:dk2>
        <a:srgbClr val="0D1969"/>
      </a:dk2>
      <a:lt2>
        <a:srgbClr val="EEECE1"/>
      </a:lt2>
      <a:accent1>
        <a:srgbClr val="E86B01"/>
      </a:accent1>
      <a:accent2>
        <a:srgbClr val="0D1969"/>
      </a:accent2>
      <a:accent3>
        <a:srgbClr val="FBC40E"/>
      </a:accent3>
      <a:accent4>
        <a:srgbClr val="006600"/>
      </a:accent4>
      <a:accent5>
        <a:srgbClr val="C00000"/>
      </a:accent5>
      <a:accent6>
        <a:srgbClr val="800080"/>
      </a:accent6>
      <a:hlink>
        <a:srgbClr val="0000FF"/>
      </a:hlink>
      <a:folHlink>
        <a:srgbClr val="7F7F7F"/>
      </a:folHlink>
    </a:clrScheme>
    <a:fontScheme name="ESE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DESE-231-20694</_dlc_DocId>
    <_dlc_DocIdUrl xmlns="733efe1c-5bbe-4968-87dc-d400e65c879f">
      <Url>https://sharepoint.doemass.org/ese/webteam/cps/_layouts/DocIdRedir.aspx?ID=DESE-231-20694</Url>
      <Description>DESE-231-20694</Description>
    </_dlc_DocIdUrl>
  </documentManagement>
</p:properties>
</file>

<file path=customXml/itemProps1.xml><?xml version="1.0" encoding="utf-8"?>
<ds:datastoreItem xmlns:ds="http://schemas.openxmlformats.org/officeDocument/2006/customXml" ds:itemID="{5A8B2FFB-3452-45CE-B35A-64C387E77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057562-06FE-47A0-AE3A-866A5DDDE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FF73BB-BC3D-441C-B1F9-1C19A2A0E79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6239A84-02A2-4712-81D9-B9AD0FA08BD7}">
  <ds:schemaRefs>
    <ds:schemaRef ds:uri="http://schemas.microsoft.com/office/2006/metadata/properties"/>
    <ds:schemaRef ds:uri="http://schemas.microsoft.com/office/infopath/2007/PartnerControls"/>
    <ds:schemaRef ds:uri="0a4e05da-b9bc-4326-ad73-01ef31b95567"/>
    <ds:schemaRef ds:uri="733efe1c-5bbe-4968-87dc-d400e65c87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Educators</Template>
  <TotalTime>2344</TotalTime>
  <Words>1698</Words>
  <Application>Microsoft Office PowerPoint</Application>
  <PresentationFormat>On-screen Show (4:3)</PresentationFormat>
  <Paragraphs>217</Paragraphs>
  <Slides>35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Educators</vt:lpstr>
      <vt:lpstr>Candidate Assessment of Performance</vt:lpstr>
      <vt:lpstr>Warming Up </vt:lpstr>
      <vt:lpstr>Slide 3</vt:lpstr>
      <vt:lpstr>Slide 4</vt:lpstr>
      <vt:lpstr>Learning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Practicing</vt:lpstr>
      <vt:lpstr>Slide 19</vt:lpstr>
      <vt:lpstr>Slide 20</vt:lpstr>
      <vt:lpstr>Slide 21</vt:lpstr>
      <vt:lpstr>Slide 22</vt:lpstr>
      <vt:lpstr>Slide 23</vt:lpstr>
      <vt:lpstr>Calibrating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Recapping 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Observations and Providing Meaningful Feedback PPT</dc:title>
  <dc:creator>ESE</dc:creator>
  <cp:lastModifiedBy>dzou</cp:lastModifiedBy>
  <cp:revision>174</cp:revision>
  <dcterms:created xsi:type="dcterms:W3CDTF">2015-03-10T13:34:59Z</dcterms:created>
  <dcterms:modified xsi:type="dcterms:W3CDTF">2015-11-02T16:33:32Z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2 2015</vt:lpwstr>
  </property>
</Properties>
</file>