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77" r:id="rId5"/>
    <p:sldId id="375" r:id="rId6"/>
    <p:sldId id="316" r:id="rId7"/>
    <p:sldId id="284" r:id="rId8"/>
    <p:sldId id="260" r:id="rId9"/>
    <p:sldId id="311" r:id="rId10"/>
    <p:sldId id="372" r:id="rId11"/>
    <p:sldId id="307" r:id="rId12"/>
    <p:sldId id="377" r:id="rId13"/>
    <p:sldId id="364" r:id="rId14"/>
    <p:sldId id="365" r:id="rId15"/>
    <p:sldId id="352" r:id="rId16"/>
    <p:sldId id="319" r:id="rId17"/>
    <p:sldId id="320" r:id="rId18"/>
    <p:sldId id="371" r:id="rId19"/>
    <p:sldId id="321" r:id="rId20"/>
    <p:sldId id="349" r:id="rId21"/>
    <p:sldId id="331" r:id="rId22"/>
    <p:sldId id="337" r:id="rId23"/>
    <p:sldId id="334" r:id="rId24"/>
    <p:sldId id="336" r:id="rId25"/>
    <p:sldId id="335" r:id="rId26"/>
    <p:sldId id="351" r:id="rId27"/>
    <p:sldId id="339" r:id="rId28"/>
    <p:sldId id="338" r:id="rId29"/>
    <p:sldId id="341" r:id="rId30"/>
    <p:sldId id="340" r:id="rId31"/>
    <p:sldId id="374" r:id="rId32"/>
    <p:sldId id="342" r:id="rId33"/>
    <p:sldId id="343" r:id="rId34"/>
    <p:sldId id="344" r:id="rId35"/>
    <p:sldId id="312" r:id="rId36"/>
    <p:sldId id="367" r:id="rId37"/>
    <p:sldId id="369" r:id="rId38"/>
    <p:sldId id="354" r:id="rId39"/>
    <p:sldId id="376" r:id="rId40"/>
  </p:sldIdLst>
  <p:sldSz cx="12192000" cy="6858000"/>
  <p:notesSz cx="7315200" cy="96012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75"/>
            <p14:sldId id="316"/>
            <p14:sldId id="284"/>
            <p14:sldId id="260"/>
            <p14:sldId id="311"/>
            <p14:sldId id="372"/>
            <p14:sldId id="307"/>
            <p14:sldId id="377"/>
            <p14:sldId id="364"/>
            <p14:sldId id="365"/>
            <p14:sldId id="352"/>
            <p14:sldId id="319"/>
            <p14:sldId id="320"/>
            <p14:sldId id="371"/>
            <p14:sldId id="321"/>
            <p14:sldId id="349"/>
            <p14:sldId id="331"/>
            <p14:sldId id="337"/>
            <p14:sldId id="334"/>
            <p14:sldId id="336"/>
            <p14:sldId id="335"/>
            <p14:sldId id="351"/>
            <p14:sldId id="339"/>
            <p14:sldId id="338"/>
            <p14:sldId id="341"/>
            <p14:sldId id="340"/>
            <p14:sldId id="374"/>
            <p14:sldId id="342"/>
            <p14:sldId id="343"/>
            <p14:sldId id="344"/>
            <p14:sldId id="312"/>
            <p14:sldId id="367"/>
            <p14:sldId id="369"/>
            <p14:sldId id="354"/>
            <p14:sldId id="376"/>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ithney, Claire (DESE)" initials="SC(" lastIdx="5" clrIdx="0">
    <p:extLst>
      <p:ext uri="{19B8F6BF-5375-455C-9EA6-DF929625EA0E}">
        <p15:presenceInfo xmlns:p15="http://schemas.microsoft.com/office/powerpoint/2012/main" userId="S::claire.smithney@mass.gov::a97c91f4-619e-412e-b54e-471d6a05c0f9" providerId="AD"/>
      </p:ext>
    </p:extLst>
  </p:cmAuthor>
  <p:cmAuthor id="2" name="Kingsbery, Grace A. (DESE)" initials="K(" lastIdx="6" clrIdx="1">
    <p:extLst>
      <p:ext uri="{19B8F6BF-5375-455C-9EA6-DF929625EA0E}">
        <p15:presenceInfo xmlns:p15="http://schemas.microsoft.com/office/powerpoint/2012/main" userId="S::grace.a.kingsbery@mass.gov::5675b5dc-d005-4d66-8b1b-0dbf919de2bf" providerId="AD"/>
      </p:ext>
    </p:extLst>
  </p:cmAuthor>
  <p:cmAuthor id="3" name="Smithney, Claire (DESE)" initials="S(" lastIdx="1" clrIdx="2">
    <p:extLst>
      <p:ext uri="{19B8F6BF-5375-455C-9EA6-DF929625EA0E}">
        <p15:presenceInfo xmlns:p15="http://schemas.microsoft.com/office/powerpoint/2012/main" userId="S::claire.smithney@mass.gov::5e07ed19-a428-46a7-ad65-7c7bcd775b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FFFF"/>
    <a:srgbClr val="DCE4EF"/>
    <a:srgbClr val="F1F1F1"/>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8EAEDB-E7EA-44D8-BCD6-606572A08B91}" v="18" dt="2023-09-07T15:15:41.3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59" autoAdjust="0"/>
    <p:restoredTop sz="85425" autoAdjust="0"/>
  </p:normalViewPr>
  <p:slideViewPr>
    <p:cSldViewPr snapToGrid="0">
      <p:cViewPr varScale="1">
        <p:scale>
          <a:sx n="91" d="100"/>
          <a:sy n="91" d="100"/>
        </p:scale>
        <p:origin x="108" y="16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08"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B49EE748-B40B-414E-BAA7-F3C486CFB5C1}" type="datetimeFigureOut">
              <a:rPr lang="zh-CN" altLang="en-US" smtClean="0"/>
              <a:pPr/>
              <a:t>2023/11/16</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zh-CN" altLang="en-US"/>
          </a:p>
        </p:txBody>
      </p:sp>
      <p:sp>
        <p:nvSpPr>
          <p:cNvPr id="3" name="日期占位符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27A38425-D63F-4DFC-BD0C-2F1E5D93D1F4}" type="datetimeFigureOut">
              <a:rPr lang="zh-CN" altLang="en-US" smtClean="0"/>
              <a:pPr/>
              <a:t>2023/11/16</a:t>
            </a:fld>
            <a:endParaRPr lang="zh-CN" altLang="en-US"/>
          </a:p>
        </p:txBody>
      </p:sp>
      <p:sp>
        <p:nvSpPr>
          <p:cNvPr id="4" name="幻灯片图像占位符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zh-CN" altLang="en-US"/>
          </a:p>
        </p:txBody>
      </p:sp>
      <p:sp>
        <p:nvSpPr>
          <p:cNvPr id="5" name="备注占位符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32</a:t>
            </a:fld>
            <a:endParaRPr lang="zh-CN" altLang="en-US"/>
          </a:p>
        </p:txBody>
      </p:sp>
    </p:spTree>
    <p:extLst>
      <p:ext uri="{BB962C8B-B14F-4D97-AF65-F5344CB8AC3E}">
        <p14:creationId xmlns:p14="http://schemas.microsoft.com/office/powerpoint/2010/main" val="150272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3418173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1653292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2907340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2242975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4036989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3182150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11/16/2023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ateway.edu.state.ma.us/stardust/login"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mailto:educatrpreparation@mass.gov"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gateway.edu.state.ma.us/" TargetMode="External"/><Relationship Id="rId2" Type="http://schemas.openxmlformats.org/officeDocument/2006/relationships/hyperlink" Target="https://gateway.edu.state.ma.us/stardust/login" TargetMode="Externa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doe.mass.edu/edeval/" TargetMode="External"/><Relationship Id="rId2" Type="http://schemas.openxmlformats.org/officeDocument/2006/relationships/hyperlink" Target="https://www.doe.mass.edu/lawsregs/603cmr7.html?section=08" TargetMode="External"/><Relationship Id="rId1" Type="http://schemas.openxmlformats.org/officeDocument/2006/relationships/slideLayout" Target="../slideLayouts/slideLayout5.xml"/><Relationship Id="rId5" Type="http://schemas.openxmlformats.org/officeDocument/2006/relationships/hyperlink" Target="https://www.doe.mass.edu/edprep/cap/onlineplatform.html" TargetMode="External"/><Relationship Id="rId4" Type="http://schemas.openxmlformats.org/officeDocument/2006/relationships/hyperlink" Target="https://www.doe.mass.edu/edprep/resources/guidelines-advisories/teachers-guide.docx"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hyperlink" Target="http://www.doe.mass.edu/edprep/cap/guidelines.html"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doe.mass.edu/rlo/edprep/cap-supervisor/story.html" TargetMode="External"/><Relationship Id="rId2" Type="http://schemas.openxmlformats.org/officeDocument/2006/relationships/hyperlink" Target="https://www.doe.mass.edu/edprep/cap/"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hyperlink" Target="http://www.doe.mass.edu/edprep/cap/onlineplatform-faq.html"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hyperlink" Target="http://www.doe.mass.edu/edprep/cap/onlineplatform.html"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doe.mass.edu/edprep/cap/guidelines.html"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www.doe.mass.edu/edprep/cap/handbook/handbook.doc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hyperlink" Target="https://gateway.edu.state.ma.us/stardust/log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Segoe SemiBold" panose="020B0703040204020203" pitchFamily="34" charset="0"/>
              </a:rPr>
              <a:t>CAP Online Platform</a:t>
            </a:r>
            <a:endParaRPr lang="en-US" dirty="0"/>
          </a:p>
        </p:txBody>
      </p:sp>
      <p:sp>
        <p:nvSpPr>
          <p:cNvPr id="3" name="Subtitle 2"/>
          <p:cNvSpPr>
            <a:spLocks noGrp="1"/>
          </p:cNvSpPr>
          <p:nvPr>
            <p:ph type="subTitle" idx="1"/>
          </p:nvPr>
        </p:nvSpPr>
        <p:spPr/>
        <p:txBody>
          <a:bodyPr>
            <a:normAutofit/>
          </a:bodyPr>
          <a:lstStyle/>
          <a:p>
            <a:pPr marL="394970" indent="-163195"/>
            <a:r>
              <a:rPr lang="en-US" altLang="zh-CN">
                <a:latin typeface="Segoe"/>
              </a:rPr>
              <a:t>Supervising Practitioner Training</a:t>
            </a:r>
            <a:endParaRPr lang="en-US">
              <a:latin typeface="Sego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Logging in for the first time</a:t>
            </a:r>
          </a:p>
        </p:txBody>
      </p:sp>
      <p:sp>
        <p:nvSpPr>
          <p:cNvPr id="3" name="Content Placeholder 2"/>
          <p:cNvSpPr>
            <a:spLocks noGrp="1"/>
          </p:cNvSpPr>
          <p:nvPr>
            <p:ph idx="1"/>
          </p:nvPr>
        </p:nvSpPr>
        <p:spPr>
          <a:xfrm>
            <a:off x="567743" y="1230403"/>
            <a:ext cx="6720025" cy="2736759"/>
          </a:xfrm>
        </p:spPr>
        <p:txBody>
          <a:bodyPr/>
          <a:lstStyle/>
          <a:p>
            <a:r>
              <a:rPr lang="en-US" sz="2400" dirty="0"/>
              <a:t>First, log in through the MA Education Security Portal: </a:t>
            </a:r>
            <a:r>
              <a:rPr lang="en-US" sz="2400" dirty="0">
                <a:hlinkClick r:id="rId2"/>
              </a:rPr>
              <a:t>https://gateway.edu.state.ma.us/stardust/login</a:t>
            </a:r>
            <a:r>
              <a:rPr lang="en-US" sz="2400" dirty="0"/>
              <a:t> </a:t>
            </a:r>
          </a:p>
          <a:p>
            <a:r>
              <a:rPr lang="en-US" sz="2400" dirty="0"/>
              <a:t>Use the username provided to you via the system email that is autogenerated when you are added to a cycle. If you do not receive this email, reach out to your contact at your teacher candidate’s Sponsoring Organization.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pic>
        <p:nvPicPr>
          <p:cNvPr id="6" name="Picture 5">
            <a:extLst>
              <a:ext uri="{FF2B5EF4-FFF2-40B4-BE49-F238E27FC236}">
                <a16:creationId xmlns:a16="http://schemas.microsoft.com/office/drawing/2014/main" id="{C66A3AF1-27EA-46A8-A5E7-31A6B3A67A8F}"/>
              </a:ext>
            </a:extLst>
          </p:cNvPr>
          <p:cNvPicPr>
            <a:picLocks noChangeAspect="1"/>
          </p:cNvPicPr>
          <p:nvPr/>
        </p:nvPicPr>
        <p:blipFill>
          <a:blip r:embed="rId3"/>
          <a:stretch>
            <a:fillRect/>
          </a:stretch>
        </p:blipFill>
        <p:spPr>
          <a:xfrm>
            <a:off x="7558020" y="1304487"/>
            <a:ext cx="4244367" cy="2984049"/>
          </a:xfrm>
          <a:prstGeom prst="rect">
            <a:avLst/>
          </a:prstGeom>
        </p:spPr>
      </p:pic>
    </p:spTree>
    <p:extLst>
      <p:ext uri="{BB962C8B-B14F-4D97-AF65-F5344CB8AC3E}">
        <p14:creationId xmlns:p14="http://schemas.microsoft.com/office/powerpoint/2010/main" val="328440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Logging In – continued </a:t>
            </a:r>
          </a:p>
        </p:txBody>
      </p:sp>
      <p:sp>
        <p:nvSpPr>
          <p:cNvPr id="3" name="Content Placeholder 2"/>
          <p:cNvSpPr>
            <a:spLocks noGrp="1"/>
          </p:cNvSpPr>
          <p:nvPr>
            <p:ph idx="1"/>
          </p:nvPr>
        </p:nvSpPr>
        <p:spPr>
          <a:xfrm>
            <a:off x="504243" y="1270978"/>
            <a:ext cx="11370972" cy="5049746"/>
          </a:xfrm>
        </p:spPr>
        <p:txBody>
          <a:bodyPr/>
          <a:lstStyle/>
          <a:p>
            <a:r>
              <a:rPr lang="en-US" dirty="0"/>
              <a:t>You will be taken to a page to enter your username and password. </a:t>
            </a:r>
          </a:p>
          <a:p>
            <a:r>
              <a:rPr lang="en-US" dirty="0"/>
              <a:t>Use your given username, and select the “Forgot Password?” option to set a new password.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912041" y="3511296"/>
            <a:ext cx="4367917" cy="1899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73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What to do if you do not receive your CAP specific account information</a:t>
            </a:r>
          </a:p>
        </p:txBody>
      </p:sp>
      <p:sp>
        <p:nvSpPr>
          <p:cNvPr id="3" name="Content Placeholder 2"/>
          <p:cNvSpPr>
            <a:spLocks noGrp="1"/>
          </p:cNvSpPr>
          <p:nvPr>
            <p:ph idx="1"/>
          </p:nvPr>
        </p:nvSpPr>
        <p:spPr>
          <a:xfrm>
            <a:off x="567743" y="1271015"/>
            <a:ext cx="10560505" cy="3500373"/>
          </a:xfrm>
        </p:spPr>
        <p:txBody>
          <a:bodyPr/>
          <a:lstStyle/>
          <a:p>
            <a:r>
              <a:rPr lang="en-US" sz="2400" dirty="0"/>
              <a:t>Some districts have firewalls that prevent the autogenerated emails with the usernames from reaching SPs. If you have not received your username/temporary password, please contact the CAP Manager (CM) at the educator preparation organization your Teacher Candidate is from. </a:t>
            </a:r>
          </a:p>
          <a:p>
            <a:r>
              <a:rPr lang="en-US" sz="2400" dirty="0"/>
              <a:t>If your CM is unable to help you, </a:t>
            </a:r>
            <a:r>
              <a:rPr lang="en-US" sz="2400"/>
              <a:t>please email </a:t>
            </a:r>
            <a:r>
              <a:rPr lang="en-US" sz="2400">
                <a:hlinkClick r:id="rId2"/>
              </a:rPr>
              <a:t>educatrpreparation</a:t>
            </a:r>
            <a:r>
              <a:rPr lang="en-US" sz="2400" dirty="0">
                <a:hlinkClick r:id="rId2"/>
              </a:rPr>
              <a:t>@mass</a:t>
            </a:r>
            <a:r>
              <a:rPr lang="en-US" sz="2400">
                <a:hlinkClick r:id="rId2"/>
              </a:rPr>
              <a:t>.gov</a:t>
            </a:r>
            <a:r>
              <a:rPr lang="en-US" sz="2400"/>
              <a:t>. </a:t>
            </a:r>
            <a:endParaRPr lang="en-US" sz="24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spTree>
    <p:extLst>
      <p:ext uri="{BB962C8B-B14F-4D97-AF65-F5344CB8AC3E}">
        <p14:creationId xmlns:p14="http://schemas.microsoft.com/office/powerpoint/2010/main" val="1061403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descr="This is a screenshot of the ESE Security Portal with cells for User Name, Password (Case Sensitive) and the Login button. It also shows links for Forgot ID and Forgot Password" title="Screenshot of the ESE Security Portal"/>
          <p:cNvSpPr>
            <a:spLocks noGrp="1"/>
          </p:cNvSpPr>
          <p:nvPr>
            <p:ph type="pic" idx="1"/>
          </p:nvPr>
        </p:nvSpPr>
        <p:spPr/>
        <p:txBody>
          <a:bodyPr/>
          <a:lstStyle/>
          <a:p>
            <a:endParaRPr lang="en-US"/>
          </a:p>
        </p:txBody>
      </p:sp>
      <p:sp>
        <p:nvSpPr>
          <p:cNvPr id="3" name="Text Placeholder 2"/>
          <p:cNvSpPr>
            <a:spLocks noGrp="1"/>
          </p:cNvSpPr>
          <p:nvPr>
            <p:ph type="body" sz="half" idx="2"/>
          </p:nvPr>
        </p:nvSpPr>
        <p:spPr>
          <a:xfrm>
            <a:off x="839788" y="2197940"/>
            <a:ext cx="3932237" cy="956871"/>
          </a:xfrm>
        </p:spPr>
        <p:txBody>
          <a:bodyPr/>
          <a:lstStyle/>
          <a:p>
            <a:pPr algn="ctr"/>
            <a:r>
              <a:rPr lang="en-US" dirty="0">
                <a:hlinkClick r:id="rId2"/>
              </a:rPr>
              <a:t>https://gateway.edu.state.ma.us/stardust/login</a:t>
            </a:r>
            <a:r>
              <a:rPr lang="en-US" dirty="0"/>
              <a:t> </a:t>
            </a:r>
          </a:p>
          <a:p>
            <a:endParaRPr lang="en-US" dirty="0"/>
          </a:p>
          <a:p>
            <a:endParaRPr lang="en-US" sz="1800" i="1" dirty="0"/>
          </a:p>
          <a:p>
            <a:pPr algn="ctr"/>
            <a:endParaRPr lang="en-US" sz="1800" i="1" dirty="0"/>
          </a:p>
          <a:p>
            <a:endParaRPr lang="en-US" sz="1800" i="1" dirty="0"/>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sp>
        <p:nvSpPr>
          <p:cNvPr id="5" name="Title 4"/>
          <p:cNvSpPr>
            <a:spLocks noGrp="1"/>
          </p:cNvSpPr>
          <p:nvPr>
            <p:ph type="title"/>
          </p:nvPr>
        </p:nvSpPr>
        <p:spPr/>
        <p:txBody>
          <a:bodyPr/>
          <a:lstStyle/>
          <a:p>
            <a:r>
              <a:rPr lang="en-US" dirty="0"/>
              <a:t>Where to start</a:t>
            </a:r>
          </a:p>
        </p:txBody>
      </p:sp>
      <p:sp>
        <p:nvSpPr>
          <p:cNvPr id="6" name="Text Placeholder 5"/>
          <p:cNvSpPr>
            <a:spLocks noGrp="1"/>
          </p:cNvSpPr>
          <p:nvPr>
            <p:ph type="body" sz="half" idx="13"/>
          </p:nvPr>
        </p:nvSpPr>
        <p:spPr/>
        <p:txBody>
          <a:bodyPr/>
          <a:lstStyle/>
          <a:p>
            <a:r>
              <a:rPr lang="en-US" dirty="0"/>
              <a:t>DESE Security Portal</a:t>
            </a:r>
          </a:p>
        </p:txBody>
      </p:sp>
      <p:pic>
        <p:nvPicPr>
          <p:cNvPr id="7" name="Picture 6">
            <a:hlinkClick r:id="rId3"/>
          </p:cNvPr>
          <p:cNvPicPr/>
          <p:nvPr/>
        </p:nvPicPr>
        <p:blipFill>
          <a:blip r:embed="rId4">
            <a:extLst>
              <a:ext uri="{28A0092B-C50C-407E-A947-70E740481C1C}">
                <a14:useLocalDpi xmlns:a14="http://schemas.microsoft.com/office/drawing/2010/main" val="0"/>
              </a:ext>
            </a:extLst>
          </a:blip>
          <a:srcRect/>
          <a:stretch/>
        </p:blipFill>
        <p:spPr>
          <a:xfrm>
            <a:off x="5183188" y="1770096"/>
            <a:ext cx="6170612" cy="3700002"/>
          </a:xfrm>
          <a:prstGeom prst="rect">
            <a:avLst/>
          </a:prstGeom>
        </p:spPr>
      </p:pic>
    </p:spTree>
    <p:extLst>
      <p:ext uri="{BB962C8B-B14F-4D97-AF65-F5344CB8AC3E}">
        <p14:creationId xmlns:p14="http://schemas.microsoft.com/office/powerpoint/2010/main" val="4074547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Semibold"/>
                <a:cs typeface="Segoe UI Semibold"/>
              </a:rPr>
              <a:t>Accessing the CAP Online Platform</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p:blipFill>
        <p:spPr>
          <a:xfrm>
            <a:off x="2615439" y="1978249"/>
            <a:ext cx="6961121" cy="3262182"/>
          </a:xfrm>
          <a:prstGeom prst="rect">
            <a:avLst/>
          </a:prstGeom>
        </p:spPr>
      </p:pic>
      <p:sp>
        <p:nvSpPr>
          <p:cNvPr id="3" name="TextBox 2">
            <a:extLst>
              <a:ext uri="{FF2B5EF4-FFF2-40B4-BE49-F238E27FC236}">
                <a16:creationId xmlns:a16="http://schemas.microsoft.com/office/drawing/2014/main" id="{32D178F9-847E-48AF-BE8B-154674BBABBE}"/>
              </a:ext>
            </a:extLst>
          </p:cNvPr>
          <p:cNvSpPr txBox="1"/>
          <p:nvPr/>
        </p:nvSpPr>
        <p:spPr>
          <a:xfrm>
            <a:off x="786581" y="1150374"/>
            <a:ext cx="10805651" cy="646331"/>
          </a:xfrm>
          <a:prstGeom prst="rect">
            <a:avLst/>
          </a:prstGeom>
          <a:noFill/>
        </p:spPr>
        <p:txBody>
          <a:bodyPr wrap="square" rtlCol="0">
            <a:spAutoFit/>
          </a:bodyPr>
          <a:lstStyle/>
          <a:p>
            <a:r>
              <a:rPr lang="en-US" dirty="0"/>
              <a:t>When you log in, you will see the CAP Online Platform listed as one (or the only) of the applications within the Security Portal </a:t>
            </a:r>
          </a:p>
        </p:txBody>
      </p:sp>
    </p:spTree>
    <p:extLst>
      <p:ext uri="{BB962C8B-B14F-4D97-AF65-F5344CB8AC3E}">
        <p14:creationId xmlns:p14="http://schemas.microsoft.com/office/powerpoint/2010/main" val="1535584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03</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a:ea typeface="Segoe UI Black"/>
              </a:rPr>
              <a:t>Functionality</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a:endParaRPr>
          </a:p>
        </p:txBody>
      </p:sp>
    </p:spTree>
    <p:extLst>
      <p:ext uri="{BB962C8B-B14F-4D97-AF65-F5344CB8AC3E}">
        <p14:creationId xmlns:p14="http://schemas.microsoft.com/office/powerpoint/2010/main" val="64305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Homepage and Navigating the System as an SP</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16</a:t>
            </a:fld>
            <a:endParaRPr lang="zh-CN" altLang="en-US" dirty="0"/>
          </a:p>
        </p:txBody>
      </p:sp>
      <p:sp>
        <p:nvSpPr>
          <p:cNvPr id="8" name="TextBox 7">
            <a:extLst>
              <a:ext uri="{FF2B5EF4-FFF2-40B4-BE49-F238E27FC236}">
                <a16:creationId xmlns:a16="http://schemas.microsoft.com/office/drawing/2014/main" id="{46B0FD39-2B5B-4B66-95BE-7F4022AB06B5}"/>
              </a:ext>
            </a:extLst>
          </p:cNvPr>
          <p:cNvSpPr txBox="1"/>
          <p:nvPr/>
        </p:nvSpPr>
        <p:spPr>
          <a:xfrm>
            <a:off x="1300914" y="1122541"/>
            <a:ext cx="9517626" cy="1200329"/>
          </a:xfrm>
          <a:prstGeom prst="rect">
            <a:avLst/>
          </a:prstGeom>
          <a:noFill/>
        </p:spPr>
        <p:txBody>
          <a:bodyPr wrap="square" lIns="91440" tIns="45720" rIns="91440" bIns="45720" rtlCol="0" anchor="t">
            <a:spAutoFit/>
          </a:bodyPr>
          <a:lstStyle/>
          <a:p>
            <a:r>
              <a:rPr lang="en-US" dirty="0"/>
              <a:t>You will know if you have logged in correctly to the Security Portal with your CAP specific username because you will see the name of the educator preparation organization that your Teacher Candidate is from in the upper right-hand corner. If you do not see the organization name, and do not see the TC’s cycle, you have logged in with your personal ELAR username.</a:t>
            </a:r>
          </a:p>
        </p:txBody>
      </p:sp>
      <p:pic>
        <p:nvPicPr>
          <p:cNvPr id="15" name="Picture 14" descr="This screenshot shows the CAP Online Platform Homepage. It shows two ways to search CAP Cycles, Cycle Status and CAP Completion School year, and a submit button. There are three icons to pdf the page, put in excel, or print it. There is a search button. There are 11 columns for cycle information, including Teacher Candidate, Program, Program Supervisor, Self Assessment, Announced Observation 1, Goals and Plan, Unannounced Observation 1, Announced Observation 2, Formative Assessment, Unannounced Observation 2, and Summative Assessment. Footnotes indicate that Y means the form/assessment is completed, N means the form/assessment is not completed, P means the Form/assessment is yet to be completed by the other role. " title="Screenshot of the CAP Online Platform Homepage">
            <a:extLst>
              <a:ext uri="{FF2B5EF4-FFF2-40B4-BE49-F238E27FC236}">
                <a16:creationId xmlns:a16="http://schemas.microsoft.com/office/drawing/2014/main" id="{66817107-B7D2-45A5-B89D-1561C9259812}"/>
              </a:ext>
            </a:extLst>
          </p:cNvPr>
          <p:cNvPicPr>
            <a:picLocks noChangeAspect="1"/>
          </p:cNvPicPr>
          <p:nvPr/>
        </p:nvPicPr>
        <p:blipFill>
          <a:blip r:embed="rId2"/>
          <a:stretch>
            <a:fillRect/>
          </a:stretch>
        </p:blipFill>
        <p:spPr>
          <a:xfrm>
            <a:off x="2202018" y="2735856"/>
            <a:ext cx="6609473" cy="3044552"/>
          </a:xfrm>
          <a:prstGeom prst="rect">
            <a:avLst/>
          </a:prstGeom>
        </p:spPr>
      </p:pic>
    </p:spTree>
    <p:extLst>
      <p:ext uri="{BB962C8B-B14F-4D97-AF65-F5344CB8AC3E}">
        <p14:creationId xmlns:p14="http://schemas.microsoft.com/office/powerpoint/2010/main" val="937095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Navigating the CAP Cycle</a:t>
            </a:r>
          </a:p>
        </p:txBody>
      </p:sp>
      <p:sp>
        <p:nvSpPr>
          <p:cNvPr id="3" name="Content Placeholder 2"/>
          <p:cNvSpPr>
            <a:spLocks noGrp="1"/>
          </p:cNvSpPr>
          <p:nvPr>
            <p:ph idx="1"/>
          </p:nvPr>
        </p:nvSpPr>
        <p:spPr/>
        <p:txBody>
          <a:bodyPr/>
          <a:lstStyle/>
          <a:p>
            <a:r>
              <a:rPr lang="en-US" sz="2000" dirty="0"/>
              <a:t>The forms available in the CAP Online Platform align to the CAP forms available on the DESE website</a:t>
            </a:r>
          </a:p>
          <a:p>
            <a:r>
              <a:rPr lang="en-US" sz="2000" dirty="0"/>
              <a:t>Cycle Steps</a:t>
            </a:r>
          </a:p>
          <a:p>
            <a:pPr lvl="1"/>
            <a:r>
              <a:rPr lang="en-US" sz="1600" dirty="0"/>
              <a:t>CAP Form</a:t>
            </a:r>
          </a:p>
          <a:p>
            <a:pPr lvl="1"/>
            <a:r>
              <a:rPr lang="en-US" sz="1600" dirty="0"/>
              <a:t>Rubric Summary</a:t>
            </a:r>
          </a:p>
          <a:p>
            <a:pPr lvl="1"/>
            <a:r>
              <a:rPr lang="en-US" sz="1600" dirty="0"/>
              <a:t>Self-Assessment</a:t>
            </a:r>
          </a:p>
          <a:p>
            <a:pPr lvl="1"/>
            <a:r>
              <a:rPr lang="en-US" sz="1600" dirty="0"/>
              <a:t>Announced 1</a:t>
            </a:r>
          </a:p>
          <a:p>
            <a:pPr lvl="1"/>
            <a:r>
              <a:rPr lang="en-US" sz="1600" dirty="0"/>
              <a:t>Announced 2</a:t>
            </a:r>
          </a:p>
          <a:p>
            <a:pPr lvl="1"/>
            <a:r>
              <a:rPr lang="en-US" sz="1600" dirty="0"/>
              <a:t>Unannounced 1</a:t>
            </a:r>
          </a:p>
          <a:p>
            <a:pPr lvl="1"/>
            <a:r>
              <a:rPr lang="en-US" sz="1600" dirty="0"/>
              <a:t>Unannounced 2</a:t>
            </a:r>
          </a:p>
          <a:p>
            <a:pPr lvl="1"/>
            <a:r>
              <a:rPr lang="en-US" sz="1600" dirty="0"/>
              <a:t>Three-Way Meetings</a:t>
            </a:r>
          </a:p>
          <a:p>
            <a:pPr lvl="1"/>
            <a:r>
              <a:rPr lang="en-US" sz="1600" dirty="0"/>
              <a:t>Formative Assessment</a:t>
            </a:r>
          </a:p>
          <a:p>
            <a:pPr lvl="1"/>
            <a:r>
              <a:rPr lang="en-US" sz="1600" dirty="0"/>
              <a:t>Summative Assessment</a:t>
            </a:r>
          </a:p>
          <a:p>
            <a:pPr lvl="1"/>
            <a:r>
              <a:rPr lang="en-US" sz="1600" dirty="0"/>
              <a:t>Finalized Goal and Implementation Plan</a:t>
            </a:r>
          </a:p>
          <a:p>
            <a:pPr lvl="1"/>
            <a:r>
              <a:rPr lang="en-US" sz="1600" dirty="0"/>
              <a:t>Upload Evidence File</a:t>
            </a:r>
          </a:p>
          <a:p>
            <a:pPr lvl="1"/>
            <a:r>
              <a:rPr lang="en-US" sz="1600" dirty="0"/>
              <a:t>Correspondence History</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17</a:t>
            </a:fld>
            <a:endParaRPr lang="zh-CN" altLang="en-US" dirty="0"/>
          </a:p>
        </p:txBody>
      </p:sp>
    </p:spTree>
    <p:extLst>
      <p:ext uri="{BB962C8B-B14F-4D97-AF65-F5344CB8AC3E}">
        <p14:creationId xmlns:p14="http://schemas.microsoft.com/office/powerpoint/2010/main" val="3362357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Form</a:t>
            </a:r>
          </a:p>
        </p:txBody>
      </p:sp>
      <p:pic>
        <p:nvPicPr>
          <p:cNvPr id="5" name="Content Placeholder 4" descr="This is a screenshot of the CAP Form page which includes the program name, the practicum/equivalent course number, credit hours, practicum/equivalent seminar course title, grade level of practicum students, total number of practicum hours, number of hours assumed full responsibility in the role, practicum type and cycle completion year. It also notes if any components of the approved program have been waived. &#10;It includes the teacher candidate information including teacher name and mepid. Program supervisor information including name and mepid with a change button. And Supervising practitioner infoermation with a name, mepid, practicum school and a change button. There is also a button to add practitioner. " title="Screenshot of the CAP Form page"/>
          <p:cNvPicPr>
            <a:picLocks noGrp="1" noChangeAspect="1"/>
          </p:cNvPicPr>
          <p:nvPr>
            <p:ph idx="1"/>
          </p:nvPr>
        </p:nvPicPr>
        <p:blipFill>
          <a:blip r:embed="rId3"/>
          <a:stretch>
            <a:fillRect/>
          </a:stretch>
        </p:blipFill>
        <p:spPr>
          <a:xfrm>
            <a:off x="3681862" y="1230313"/>
            <a:ext cx="5142600" cy="5049837"/>
          </a:xfrm>
          <a:prstGeom prst="rect">
            <a:avLst/>
          </a:prstGeom>
        </p:spPr>
      </p:pic>
      <p:sp>
        <p:nvSpPr>
          <p:cNvPr id="4" name="Slide Number Placeholder 3"/>
          <p:cNvSpPr>
            <a:spLocks noGrp="1"/>
          </p:cNvSpPr>
          <p:nvPr>
            <p:ph type="sldNum" sz="quarter" idx="12"/>
          </p:nvPr>
        </p:nvSpPr>
        <p:spPr/>
        <p:txBody>
          <a:bodyPr/>
          <a:lstStyle/>
          <a:p>
            <a:fld id="{FF27229C-EC7B-4063-A33B-28A5E87E32ED}" type="slidenum">
              <a:rPr lang="zh-CN" altLang="en-US" smtClean="0"/>
              <a:pPr/>
              <a:t>18</a:t>
            </a:fld>
            <a:endParaRPr lang="zh-CN" altLang="en-US" dirty="0"/>
          </a:p>
        </p:txBody>
      </p:sp>
      <p:sp>
        <p:nvSpPr>
          <p:cNvPr id="6" name="TextBox 5"/>
          <p:cNvSpPr txBox="1"/>
          <p:nvPr/>
        </p:nvSpPr>
        <p:spPr>
          <a:xfrm>
            <a:off x="5352586" y="3969834"/>
            <a:ext cx="1360448" cy="215444"/>
          </a:xfrm>
          <a:prstGeom prst="rect">
            <a:avLst/>
          </a:prstGeom>
          <a:solidFill>
            <a:srgbClr val="FFFFFF"/>
          </a:solidFill>
        </p:spPr>
        <p:txBody>
          <a:bodyPr wrap="square" rtlCol="0">
            <a:spAutoFit/>
          </a:bodyPr>
          <a:lstStyle/>
          <a:p>
            <a:r>
              <a:rPr lang="en-US" sz="800" dirty="0">
                <a:solidFill>
                  <a:schemeClr val="bg2">
                    <a:lumMod val="10000"/>
                  </a:schemeClr>
                </a:solidFill>
              </a:rPr>
              <a:t>Teacher Candidate A</a:t>
            </a:r>
          </a:p>
        </p:txBody>
      </p:sp>
      <p:sp>
        <p:nvSpPr>
          <p:cNvPr id="7" name="TextBox 6"/>
          <p:cNvSpPr txBox="1"/>
          <p:nvPr/>
        </p:nvSpPr>
        <p:spPr>
          <a:xfrm>
            <a:off x="7305908" y="3969834"/>
            <a:ext cx="1077850" cy="215444"/>
          </a:xfrm>
          <a:prstGeom prst="rect">
            <a:avLst/>
          </a:prstGeom>
          <a:solidFill>
            <a:srgbClr val="FFFFFF"/>
          </a:solidFill>
        </p:spPr>
        <p:txBody>
          <a:bodyPr wrap="square" rtlCol="0">
            <a:spAutoFit/>
          </a:bodyPr>
          <a:lstStyle/>
          <a:p>
            <a:r>
              <a:rPr lang="en-US" sz="800" dirty="0">
                <a:solidFill>
                  <a:schemeClr val="bg2">
                    <a:lumMod val="10000"/>
                  </a:schemeClr>
                </a:solidFill>
              </a:rPr>
              <a:t>1234567</a:t>
            </a:r>
          </a:p>
        </p:txBody>
      </p:sp>
      <p:sp>
        <p:nvSpPr>
          <p:cNvPr id="8" name="TextBox 7"/>
          <p:cNvSpPr txBox="1"/>
          <p:nvPr/>
        </p:nvSpPr>
        <p:spPr>
          <a:xfrm>
            <a:off x="5352586" y="4679795"/>
            <a:ext cx="1360448" cy="215444"/>
          </a:xfrm>
          <a:prstGeom prst="rect">
            <a:avLst/>
          </a:prstGeom>
          <a:solidFill>
            <a:srgbClr val="FFFFFF"/>
          </a:solidFill>
        </p:spPr>
        <p:txBody>
          <a:bodyPr wrap="square" rtlCol="0">
            <a:spAutoFit/>
          </a:bodyPr>
          <a:lstStyle/>
          <a:p>
            <a:r>
              <a:rPr lang="en-US" sz="800" dirty="0">
                <a:solidFill>
                  <a:schemeClr val="bg2">
                    <a:lumMod val="10000"/>
                  </a:schemeClr>
                </a:solidFill>
              </a:rPr>
              <a:t>Program Supervisor A</a:t>
            </a:r>
          </a:p>
        </p:txBody>
      </p:sp>
      <p:sp>
        <p:nvSpPr>
          <p:cNvPr id="9" name="TextBox 8"/>
          <p:cNvSpPr txBox="1"/>
          <p:nvPr/>
        </p:nvSpPr>
        <p:spPr>
          <a:xfrm>
            <a:off x="7372815" y="4672287"/>
            <a:ext cx="455341" cy="338554"/>
          </a:xfrm>
          <a:prstGeom prst="rect">
            <a:avLst/>
          </a:prstGeom>
          <a:solidFill>
            <a:srgbClr val="FFFFFF"/>
          </a:solidFill>
        </p:spPr>
        <p:txBody>
          <a:bodyPr wrap="square" rtlCol="0">
            <a:spAutoFit/>
          </a:bodyPr>
          <a:lstStyle/>
          <a:p>
            <a:r>
              <a:rPr lang="en-US" sz="800" dirty="0">
                <a:solidFill>
                  <a:schemeClr val="bg2">
                    <a:lumMod val="10000"/>
                  </a:schemeClr>
                </a:solidFill>
              </a:rPr>
              <a:t>PS1</a:t>
            </a:r>
          </a:p>
          <a:p>
            <a:endParaRPr lang="en-US" sz="800" dirty="0">
              <a:solidFill>
                <a:schemeClr val="bg2">
                  <a:lumMod val="10000"/>
                </a:schemeClr>
              </a:solidFill>
            </a:endParaRPr>
          </a:p>
        </p:txBody>
      </p:sp>
      <p:sp>
        <p:nvSpPr>
          <p:cNvPr id="10" name="TextBox 9"/>
          <p:cNvSpPr txBox="1"/>
          <p:nvPr/>
        </p:nvSpPr>
        <p:spPr>
          <a:xfrm>
            <a:off x="3992138" y="5746595"/>
            <a:ext cx="1059364" cy="184666"/>
          </a:xfrm>
          <a:prstGeom prst="rect">
            <a:avLst/>
          </a:prstGeom>
          <a:solidFill>
            <a:srgbClr val="FFFFFF"/>
          </a:solidFill>
        </p:spPr>
        <p:txBody>
          <a:bodyPr wrap="square" rtlCol="0">
            <a:spAutoFit/>
          </a:bodyPr>
          <a:lstStyle/>
          <a:p>
            <a:r>
              <a:rPr lang="en-US" sz="600" dirty="0">
                <a:solidFill>
                  <a:schemeClr val="bg2">
                    <a:lumMod val="10000"/>
                  </a:schemeClr>
                </a:solidFill>
              </a:rPr>
              <a:t>Supervising Practitioner A</a:t>
            </a:r>
          </a:p>
        </p:txBody>
      </p:sp>
      <p:sp>
        <p:nvSpPr>
          <p:cNvPr id="11" name="TextBox 10"/>
          <p:cNvSpPr txBox="1"/>
          <p:nvPr/>
        </p:nvSpPr>
        <p:spPr>
          <a:xfrm>
            <a:off x="5348936" y="5724628"/>
            <a:ext cx="1059364" cy="184666"/>
          </a:xfrm>
          <a:prstGeom prst="rect">
            <a:avLst/>
          </a:prstGeom>
          <a:solidFill>
            <a:srgbClr val="FFFFFF"/>
          </a:solidFill>
        </p:spPr>
        <p:txBody>
          <a:bodyPr wrap="square" rtlCol="0">
            <a:spAutoFit/>
          </a:bodyPr>
          <a:lstStyle/>
          <a:p>
            <a:r>
              <a:rPr lang="en-US" sz="600" dirty="0">
                <a:solidFill>
                  <a:schemeClr val="bg2">
                    <a:lumMod val="10000"/>
                  </a:schemeClr>
                </a:solidFill>
              </a:rPr>
              <a:t>123555</a:t>
            </a:r>
          </a:p>
        </p:txBody>
      </p:sp>
    </p:spTree>
    <p:extLst>
      <p:ext uri="{BB962C8B-B14F-4D97-AF65-F5344CB8AC3E}">
        <p14:creationId xmlns:p14="http://schemas.microsoft.com/office/powerpoint/2010/main" val="4047694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Self-Assessment</a:t>
            </a:r>
          </a:p>
        </p:txBody>
      </p:sp>
      <p:sp>
        <p:nvSpPr>
          <p:cNvPr id="3" name="Content Placeholder 2"/>
          <p:cNvSpPr>
            <a:spLocks noGrp="1"/>
          </p:cNvSpPr>
          <p:nvPr>
            <p:ph idx="1"/>
          </p:nvPr>
        </p:nvSpPr>
        <p:spPr/>
        <p:txBody>
          <a:bodyPr/>
          <a:lstStyle/>
          <a:p>
            <a:r>
              <a:rPr lang="en-US" sz="2800" dirty="0"/>
              <a:t>Once the candidate has completed their self-assessment summary rubric and self-assessment forms, they will save, and the forms will become viewable for you and the PS. </a:t>
            </a:r>
          </a:p>
          <a:p>
            <a:r>
              <a:rPr lang="en-US" sz="2800" dirty="0"/>
              <a:t>You and the PS can review and return the form for edits.</a:t>
            </a:r>
          </a:p>
          <a:p>
            <a:r>
              <a:rPr lang="en-US" sz="2800" dirty="0"/>
              <a:t>In the form you will be able to see the Self-Assessment Rubric Summary; the Areas of Strength and Growth, Evidence/Rationale and Elements; and Preliminary Goal-Setting</a:t>
            </a:r>
          </a:p>
          <a:p>
            <a:r>
              <a:rPr lang="en-US" sz="2800" dirty="0"/>
              <a:t>Once you return the form for edits, you will no longer have access to edit your feedback until the TC makes changes and sends it back to you for a second review.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19</a:t>
            </a:fld>
            <a:endParaRPr lang="zh-CN" altLang="en-US" dirty="0"/>
          </a:p>
        </p:txBody>
      </p:sp>
    </p:spTree>
    <p:extLst>
      <p:ext uri="{BB962C8B-B14F-4D97-AF65-F5344CB8AC3E}">
        <p14:creationId xmlns:p14="http://schemas.microsoft.com/office/powerpoint/2010/main" val="2588891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53FF10-0BE7-4F77-8911-95753295164D}"/>
              </a:ext>
            </a:extLst>
          </p:cNvPr>
          <p:cNvSpPr>
            <a:spLocks noGrp="1"/>
          </p:cNvSpPr>
          <p:nvPr>
            <p:ph type="title" idx="4294967295"/>
          </p:nvPr>
        </p:nvSpPr>
        <p:spPr>
          <a:xfrm>
            <a:off x="568325" y="1230313"/>
            <a:ext cx="11369675" cy="50498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100000"/>
              </a:lnSpc>
              <a:spcBef>
                <a:spcPts val="1000"/>
              </a:spcBef>
              <a:spcAft>
                <a:spcPts val="0"/>
              </a:spcAft>
              <a:buClr>
                <a:srgbClr val="E38526"/>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accent1">
                    <a:lumMod val="50000"/>
                  </a:schemeClr>
                </a:solidFill>
                <a:effectLst/>
                <a:uLnTx/>
                <a:uFillTx/>
                <a:latin typeface="+mn-lt"/>
                <a:ea typeface="+mn-ea"/>
                <a:cs typeface="Segoe UI" panose="020B0502040204020203" pitchFamily="34" charset="0"/>
              </a:rPr>
              <a:t>Thank you for supporting future teachers!</a:t>
            </a:r>
          </a:p>
          <a:p>
            <a:pPr marL="228600" marR="0" lvl="0" indent="-228600" algn="l" defTabSz="914400" rtl="0" eaLnBrk="1" fontAlgn="auto" latinLnBrk="0" hangingPunct="1">
              <a:lnSpc>
                <a:spcPct val="100000"/>
              </a:lnSpc>
              <a:spcBef>
                <a:spcPts val="1000"/>
              </a:spcBef>
              <a:spcAft>
                <a:spcPts val="0"/>
              </a:spcAft>
              <a:buClr>
                <a:srgbClr val="E38526"/>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22222"/>
                </a:solidFill>
                <a:effectLst/>
                <a:uLnTx/>
                <a:uFillTx/>
                <a:latin typeface="+mn-lt"/>
                <a:ea typeface="+mn-ea"/>
                <a:cs typeface="Segoe UI" panose="020B0502040204020203" pitchFamily="34" charset="0"/>
              </a:rPr>
              <a:t>The Candidate Assessment of Performance (CAP) assesses a teacher candidate's readiness in relation to the </a:t>
            </a:r>
            <a:r>
              <a:rPr kumimoji="0" lang="en-US" sz="2400" b="0" i="0" u="none" strike="noStrike" kern="1200" cap="none" spc="0" normalizeH="0" baseline="0" noProof="0" dirty="0">
                <a:ln>
                  <a:noFill/>
                </a:ln>
                <a:solidFill>
                  <a:srgbClr val="0060C7"/>
                </a:solidFill>
                <a:effectLst/>
                <a:uLnTx/>
                <a:uFillTx/>
                <a:latin typeface="+mn-lt"/>
                <a:ea typeface="+mn-ea"/>
                <a:cs typeface="Segoe UI" panose="020B0502040204020203" pitchFamily="34" charset="0"/>
                <a:hlinkClick r:id="rId2"/>
              </a:rPr>
              <a:t>Professional Standards for Teachers</a:t>
            </a:r>
            <a:r>
              <a:rPr kumimoji="0" lang="en-US" sz="2400" b="0" i="0" u="none" strike="noStrike" kern="1200" cap="none" spc="0" normalizeH="0" baseline="0" noProof="0" dirty="0">
                <a:ln>
                  <a:noFill/>
                </a:ln>
                <a:solidFill>
                  <a:srgbClr val="222222"/>
                </a:solidFill>
                <a:effectLst/>
                <a:uLnTx/>
                <a:uFillTx/>
                <a:latin typeface="+mn-lt"/>
                <a:ea typeface="+mn-ea"/>
                <a:cs typeface="Segoe UI" panose="020B0502040204020203" pitchFamily="34" charset="0"/>
              </a:rPr>
              <a:t> (PSTs). CAP parallels the </a:t>
            </a:r>
            <a:r>
              <a:rPr kumimoji="0" lang="en-US" sz="2400" b="0" i="0" u="none" strike="noStrike" kern="1200" cap="none" spc="0" normalizeH="0" baseline="0" noProof="0" dirty="0">
                <a:ln>
                  <a:noFill/>
                </a:ln>
                <a:solidFill>
                  <a:srgbClr val="0060C7"/>
                </a:solidFill>
                <a:effectLst/>
                <a:uLnTx/>
                <a:uFillTx/>
                <a:latin typeface="+mn-lt"/>
                <a:ea typeface="+mn-ea"/>
                <a:cs typeface="Segoe UI" panose="020B0502040204020203" pitchFamily="34" charset="0"/>
                <a:hlinkClick r:id="rId3"/>
              </a:rPr>
              <a:t>Massachusetts Educator Evaluation system</a:t>
            </a:r>
            <a:r>
              <a:rPr kumimoji="0" lang="en-US" sz="2400" b="0" i="0" u="none" strike="noStrike" kern="1200" cap="none" spc="0" normalizeH="0" baseline="0" noProof="0" dirty="0">
                <a:ln>
                  <a:noFill/>
                </a:ln>
                <a:solidFill>
                  <a:srgbClr val="222222"/>
                </a:solidFill>
                <a:effectLst/>
                <a:uLnTx/>
                <a:uFillTx/>
                <a:latin typeface="+mn-lt"/>
                <a:ea typeface="+mn-ea"/>
                <a:cs typeface="Segoe UI" panose="020B0502040204020203" pitchFamily="34" charset="0"/>
              </a:rPr>
              <a:t> in order to better prepare teacher candidates and ensure that they are ready to be effective on day one. It measures teacher candidates' practice across a range of key indicators as outlined in the </a:t>
            </a:r>
            <a:r>
              <a:rPr kumimoji="0" lang="en-US" sz="2400" b="0" i="0" u="none" strike="noStrike" kern="1200" cap="none" spc="0" normalizeH="0" baseline="0" noProof="0" dirty="0">
                <a:ln>
                  <a:noFill/>
                </a:ln>
                <a:solidFill>
                  <a:srgbClr val="0060C7"/>
                </a:solidFill>
                <a:effectLst/>
                <a:uLnTx/>
                <a:uFillTx/>
                <a:latin typeface="+mn-lt"/>
                <a:ea typeface="+mn-ea"/>
                <a:cs typeface="Segoe UI" panose="020B0502040204020203" pitchFamily="34" charset="0"/>
                <a:hlinkClick r:id="rId4"/>
              </a:rPr>
              <a:t>Guidelines for the Professional Standards for Teachers </a:t>
            </a:r>
            <a:r>
              <a:rPr kumimoji="0" lang="en-US" sz="2400" b="0" i="0" u="none" strike="noStrike" kern="1200" cap="none" spc="0" normalizeH="0" baseline="0" noProof="0" dirty="0">
                <a:ln>
                  <a:noFill/>
                </a:ln>
                <a:solidFill>
                  <a:srgbClr val="222222"/>
                </a:solidFill>
                <a:effectLst/>
                <a:uLnTx/>
                <a:uFillTx/>
                <a:latin typeface="+mn-lt"/>
                <a:ea typeface="+mn-ea"/>
                <a:cs typeface="Segoe UI" panose="020B0502040204020203" pitchFamily="34" charset="0"/>
              </a:rPr>
              <a:t> and supports them in improving their practice based on the results.</a:t>
            </a:r>
          </a:p>
          <a:p>
            <a:pPr marL="228600" marR="0" lvl="0" indent="-228600" algn="l" defTabSz="914400" rtl="0" eaLnBrk="1" fontAlgn="auto" latinLnBrk="0" hangingPunct="1">
              <a:lnSpc>
                <a:spcPct val="100000"/>
              </a:lnSpc>
              <a:spcBef>
                <a:spcPts val="1000"/>
              </a:spcBef>
              <a:spcAft>
                <a:spcPts val="0"/>
              </a:spcAft>
              <a:buClr>
                <a:srgbClr val="E38526"/>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22222"/>
                </a:solidFill>
                <a:effectLst/>
                <a:uLnTx/>
                <a:uFillTx/>
                <a:latin typeface="+mn-lt"/>
                <a:ea typeface="+mn-ea"/>
                <a:cs typeface="Segoe UI" panose="020B0502040204020203" pitchFamily="34" charset="0"/>
              </a:rPr>
              <a:t>Successful completion of CAP is required to complete all teacher preparation programs. Sponsoring Organizations are required to send DESE all formative and summative ratings for all CAP participants by uploading their data to the </a:t>
            </a:r>
            <a:r>
              <a:rPr kumimoji="0" lang="en-US" sz="2400" b="0" i="0" u="none" strike="noStrike" kern="1200" cap="none" spc="0" normalizeH="0" baseline="0" noProof="0" dirty="0">
                <a:ln>
                  <a:noFill/>
                </a:ln>
                <a:solidFill>
                  <a:srgbClr val="0060C7"/>
                </a:solidFill>
                <a:effectLst/>
                <a:uLnTx/>
                <a:uFillTx/>
                <a:latin typeface="+mn-lt"/>
                <a:ea typeface="+mn-ea"/>
                <a:cs typeface="Segoe UI" panose="020B0502040204020203" pitchFamily="34" charset="0"/>
                <a:hlinkClick r:id="rId5"/>
              </a:rPr>
              <a:t>CAP Online Platform</a:t>
            </a:r>
            <a:r>
              <a:rPr kumimoji="0" lang="en-US" sz="2400" b="0" i="0" u="none" strike="noStrike" kern="1200" cap="none" spc="0" normalizeH="0" baseline="0" noProof="0" dirty="0">
                <a:ln>
                  <a:noFill/>
                </a:ln>
                <a:solidFill>
                  <a:srgbClr val="222222"/>
                </a:solidFill>
                <a:effectLst/>
                <a:uLnTx/>
                <a:uFillTx/>
                <a:latin typeface="+mn-lt"/>
                <a:ea typeface="+mn-ea"/>
                <a:cs typeface="Segoe UI" panose="020B0502040204020203" pitchFamily="34" charset="0"/>
              </a:rPr>
              <a:t>.</a:t>
            </a:r>
          </a:p>
        </p:txBody>
      </p:sp>
      <p:sp>
        <p:nvSpPr>
          <p:cNvPr id="4" name="Slide Number Placeholder 3">
            <a:extLst>
              <a:ext uri="{FF2B5EF4-FFF2-40B4-BE49-F238E27FC236}">
                <a16:creationId xmlns:a16="http://schemas.microsoft.com/office/drawing/2014/main" id="{8EB9A1CC-0ABB-45C8-8A3A-654EE54BFA50}"/>
              </a:ext>
            </a:extLst>
          </p:cNvPr>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sp>
        <p:nvSpPr>
          <p:cNvPr id="2" name="Title 1">
            <a:extLst>
              <a:ext uri="{FF2B5EF4-FFF2-40B4-BE49-F238E27FC236}">
                <a16:creationId xmlns:a16="http://schemas.microsoft.com/office/drawing/2014/main" id="{FD9EFF41-07F4-DAB8-18E9-2A1AE47F1914}"/>
              </a:ext>
            </a:extLst>
          </p:cNvPr>
          <p:cNvSpPr>
            <a:spLocks/>
          </p:cNvSpPr>
          <p:nvPr/>
        </p:nvSpPr>
        <p:spPr>
          <a:xfrm>
            <a:off x="567743" y="288925"/>
            <a:ext cx="11370972" cy="6799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0" i="0" u="none" strike="noStrike" kern="1200" cap="none" spc="0" normalizeH="0" baseline="0" noProof="0" dirty="0">
                <a:ln>
                  <a:noFill/>
                </a:ln>
                <a:solidFill>
                  <a:schemeClr val="bg1"/>
                </a:solidFill>
                <a:effectLst/>
                <a:uLnTx/>
                <a:uFillTx/>
                <a:latin typeface="Segoe UI Semibold" panose="020B0702040204020203" pitchFamily="34" charset="0"/>
                <a:ea typeface="+mj-ea"/>
                <a:cs typeface="Segoe UI Semibold" panose="020B0702040204020203" pitchFamily="34" charset="0"/>
              </a:rPr>
              <a:t>Welcome!</a:t>
            </a:r>
          </a:p>
        </p:txBody>
      </p:sp>
    </p:spTree>
    <p:extLst>
      <p:ext uri="{BB962C8B-B14F-4D97-AF65-F5344CB8AC3E}">
        <p14:creationId xmlns:p14="http://schemas.microsoft.com/office/powerpoint/2010/main" val="2359205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 or Returning the Self-Assessment for TC Edits</a:t>
            </a:r>
          </a:p>
        </p:txBody>
      </p:sp>
      <p:pic>
        <p:nvPicPr>
          <p:cNvPr id="5" name="Content Placeholder 4" descr="This screenshot of the self-assessment form shows grayed out cells the teacher candidate would complete, as well as the open Feedback from Program Supervisor/Supervising Practitioner cell. It has a Save button and a Return for Edits button. " title="Screenshot of Self-assessment form"/>
          <p:cNvPicPr>
            <a:picLocks noGrp="1" noChangeAspect="1"/>
          </p:cNvPicPr>
          <p:nvPr>
            <p:ph idx="1"/>
          </p:nvPr>
        </p:nvPicPr>
        <p:blipFill>
          <a:blip r:embed="rId2"/>
          <a:stretch>
            <a:fillRect/>
          </a:stretch>
        </p:blipFill>
        <p:spPr>
          <a:xfrm>
            <a:off x="3578070" y="1105844"/>
            <a:ext cx="5035860" cy="4880544"/>
          </a:xfrm>
          <a:prstGeom prst="rect">
            <a:avLst/>
          </a:prstGeom>
        </p:spPr>
      </p:pic>
      <p:sp>
        <p:nvSpPr>
          <p:cNvPr id="4" name="Slide Number Placeholder 3"/>
          <p:cNvSpPr>
            <a:spLocks noGrp="1"/>
          </p:cNvSpPr>
          <p:nvPr>
            <p:ph type="sldNum" sz="quarter" idx="12"/>
          </p:nvPr>
        </p:nvSpPr>
        <p:spPr/>
        <p:txBody>
          <a:bodyPr/>
          <a:lstStyle/>
          <a:p>
            <a:fld id="{FF27229C-EC7B-4063-A33B-28A5E87E32ED}" type="slidenum">
              <a:rPr lang="zh-CN" altLang="en-US" smtClean="0"/>
              <a:pPr/>
              <a:t>20</a:t>
            </a:fld>
            <a:endParaRPr lang="zh-CN" altLang="en-US" dirty="0"/>
          </a:p>
        </p:txBody>
      </p:sp>
      <p:sp>
        <p:nvSpPr>
          <p:cNvPr id="3" name="Oval 2" descr="This oval circles the Save and Return for Edits buttons" title="Oval">
            <a:extLst>
              <a:ext uri="{FF2B5EF4-FFF2-40B4-BE49-F238E27FC236}">
                <a16:creationId xmlns:a16="http://schemas.microsoft.com/office/drawing/2014/main" id="{AFF4DB56-222B-409C-B265-640C3D698179}"/>
              </a:ext>
            </a:extLst>
          </p:cNvPr>
          <p:cNvSpPr/>
          <p:nvPr/>
        </p:nvSpPr>
        <p:spPr>
          <a:xfrm>
            <a:off x="6786815" y="5467719"/>
            <a:ext cx="1750142" cy="79959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286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Finalized Goal and Implementation Plan</a:t>
            </a:r>
          </a:p>
        </p:txBody>
      </p:sp>
      <p:sp>
        <p:nvSpPr>
          <p:cNvPr id="3" name="Content Placeholder 2"/>
          <p:cNvSpPr>
            <a:spLocks noGrp="1"/>
          </p:cNvSpPr>
          <p:nvPr>
            <p:ph idx="1"/>
          </p:nvPr>
        </p:nvSpPr>
        <p:spPr/>
        <p:txBody>
          <a:bodyPr/>
          <a:lstStyle/>
          <a:p>
            <a:r>
              <a:rPr lang="en-US" sz="2000" dirty="0"/>
              <a:t>After you and the PS approve the </a:t>
            </a:r>
            <a:r>
              <a:rPr lang="en-US" sz="2000" i="1" dirty="0"/>
              <a:t>Self-Assessment Form</a:t>
            </a:r>
            <a:r>
              <a:rPr lang="en-US" sz="2000" dirty="0"/>
              <a:t>, work as a triad to complete the </a:t>
            </a:r>
            <a:r>
              <a:rPr lang="en-US" sz="2000" i="1" dirty="0"/>
              <a:t>Finalized Goal and Implementation Plan Form</a:t>
            </a:r>
            <a:r>
              <a:rPr lang="en-US" sz="2000" dirty="0"/>
              <a:t>.  </a:t>
            </a:r>
          </a:p>
          <a:p>
            <a:r>
              <a:rPr lang="en-US" sz="2000" dirty="0"/>
              <a:t>Three users share responsibility for this form. </a:t>
            </a:r>
          </a:p>
          <a:p>
            <a:pPr lvl="1"/>
            <a:r>
              <a:rPr lang="en-US" sz="1600" dirty="0"/>
              <a:t>You and the PS will complete the Measure of Student Learning section.</a:t>
            </a:r>
          </a:p>
          <a:p>
            <a:pPr lvl="1"/>
            <a:r>
              <a:rPr lang="en-US" sz="1600" dirty="0"/>
              <a:t>You and the PS complete the Implementation Plan section. </a:t>
            </a:r>
          </a:p>
          <a:p>
            <a:pPr lvl="0"/>
            <a:r>
              <a:rPr lang="en-US" sz="2000" dirty="0"/>
              <a:t>The TC completes the Professional Practice Goal section, based on the </a:t>
            </a:r>
            <a:r>
              <a:rPr lang="en-US" sz="2000" i="1" dirty="0"/>
              <a:t>Self-Assessment and Goal-Setting Form</a:t>
            </a:r>
            <a:r>
              <a:rPr lang="en-US" sz="2000" dirty="0"/>
              <a:t>.  </a:t>
            </a:r>
          </a:p>
          <a:p>
            <a:r>
              <a:rPr lang="en-US" sz="2000" dirty="0"/>
              <a:t>The preliminary goal that was drafted during the Self-Assessment will be automatically entered into this box. The TC will have the opportunity to revise this goal based on any input provided by the you and the PS. Please make sure to use the “</a:t>
            </a:r>
            <a:r>
              <a:rPr lang="en-US" sz="2000" i="1" dirty="0"/>
              <a:t>Save</a:t>
            </a:r>
            <a:r>
              <a:rPr lang="en-US" sz="2000" dirty="0"/>
              <a:t>” buttons to save your work.   </a:t>
            </a: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21</a:t>
            </a:fld>
            <a:endParaRPr lang="zh-CN" altLang="en-US" dirty="0"/>
          </a:p>
        </p:txBody>
      </p:sp>
    </p:spTree>
    <p:extLst>
      <p:ext uri="{BB962C8B-B14F-4D97-AF65-F5344CB8AC3E}">
        <p14:creationId xmlns:p14="http://schemas.microsoft.com/office/powerpoint/2010/main" val="1611893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Semibold"/>
                <a:cs typeface="Segoe UI Semibold"/>
              </a:rPr>
              <a:t>Finalized Goal and Implementation Plan continued</a:t>
            </a: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22</a:t>
            </a:fld>
            <a:endParaRPr lang="zh-CN" altLang="en-US" dirty="0"/>
          </a:p>
        </p:txBody>
      </p:sp>
      <p:sp>
        <p:nvSpPr>
          <p:cNvPr id="6" name="TextBox 5"/>
          <p:cNvSpPr txBox="1"/>
          <p:nvPr/>
        </p:nvSpPr>
        <p:spPr>
          <a:xfrm>
            <a:off x="4892714" y="1761893"/>
            <a:ext cx="1360448" cy="215444"/>
          </a:xfrm>
          <a:prstGeom prst="rect">
            <a:avLst/>
          </a:prstGeom>
          <a:solidFill>
            <a:srgbClr val="FFFFFF"/>
          </a:solidFill>
        </p:spPr>
        <p:txBody>
          <a:bodyPr wrap="square" rtlCol="0">
            <a:spAutoFit/>
          </a:bodyPr>
          <a:lstStyle/>
          <a:p>
            <a:r>
              <a:rPr lang="en-US" sz="800" dirty="0">
                <a:solidFill>
                  <a:schemeClr val="bg2">
                    <a:lumMod val="10000"/>
                  </a:schemeClr>
                </a:solidFill>
              </a:rPr>
              <a:t>Teacher Candidate A</a:t>
            </a:r>
          </a:p>
        </p:txBody>
      </p:sp>
      <p:sp>
        <p:nvSpPr>
          <p:cNvPr id="7" name="TextBox 6"/>
          <p:cNvSpPr txBox="1"/>
          <p:nvPr/>
        </p:nvSpPr>
        <p:spPr>
          <a:xfrm>
            <a:off x="7552622" y="1401337"/>
            <a:ext cx="1178783" cy="338554"/>
          </a:xfrm>
          <a:prstGeom prst="rect">
            <a:avLst/>
          </a:prstGeom>
          <a:solidFill>
            <a:srgbClr val="FFFFFF"/>
          </a:solidFill>
        </p:spPr>
        <p:txBody>
          <a:bodyPr wrap="square" rtlCol="0">
            <a:spAutoFit/>
          </a:bodyPr>
          <a:lstStyle/>
          <a:p>
            <a:r>
              <a:rPr lang="en-US" sz="800" dirty="0">
                <a:solidFill>
                  <a:schemeClr val="bg2">
                    <a:lumMod val="10000"/>
                  </a:schemeClr>
                </a:solidFill>
              </a:rPr>
              <a:t>Supervising Practitioner A</a:t>
            </a:r>
          </a:p>
        </p:txBody>
      </p:sp>
      <p:pic>
        <p:nvPicPr>
          <p:cNvPr id="9" name="Picture 9" descr="Screenshot of the Finalized Goal and Implementation Plan showing the CAP Profession Practice Goal, the elements that are the focus of the goal, the implementation plan, and Measures of student learning, anticipated Student learning gains, and parameters ." title="Screenshot of the Finalized Goal and Implementation Plan">
            <a:extLst>
              <a:ext uri="{FF2B5EF4-FFF2-40B4-BE49-F238E27FC236}">
                <a16:creationId xmlns:a16="http://schemas.microsoft.com/office/drawing/2014/main" id="{4259B8A4-ED91-2525-06DC-9654C9FC43E1}"/>
              </a:ext>
            </a:extLst>
          </p:cNvPr>
          <p:cNvPicPr>
            <a:picLocks noGrp="1" noChangeAspect="1"/>
          </p:cNvPicPr>
          <p:nvPr>
            <p:ph idx="1"/>
          </p:nvPr>
        </p:nvPicPr>
        <p:blipFill>
          <a:blip r:embed="rId2"/>
          <a:stretch>
            <a:fillRect/>
          </a:stretch>
        </p:blipFill>
        <p:spPr>
          <a:xfrm>
            <a:off x="3305094" y="1230403"/>
            <a:ext cx="5896269" cy="5049746"/>
          </a:xfrm>
        </p:spPr>
      </p:pic>
    </p:spTree>
    <p:extLst>
      <p:ext uri="{BB962C8B-B14F-4D97-AF65-F5344CB8AC3E}">
        <p14:creationId xmlns:p14="http://schemas.microsoft.com/office/powerpoint/2010/main" val="3561130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Way Meetings</a:t>
            </a:r>
          </a:p>
        </p:txBody>
      </p:sp>
      <p:sp>
        <p:nvSpPr>
          <p:cNvPr id="3" name="Content Placeholder 2"/>
          <p:cNvSpPr>
            <a:spLocks noGrp="1"/>
          </p:cNvSpPr>
          <p:nvPr>
            <p:ph idx="1"/>
          </p:nvPr>
        </p:nvSpPr>
        <p:spPr/>
        <p:txBody>
          <a:bodyPr/>
          <a:lstStyle/>
          <a:p>
            <a:r>
              <a:rPr lang="en-US" dirty="0"/>
              <a:t>The TC, PS, or SP can complete the Three-Way Meeting form</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23</a:t>
            </a:fld>
            <a:endParaRPr lang="zh-CN" altLang="en-US" dirty="0"/>
          </a:p>
        </p:txBody>
      </p:sp>
      <p:pic>
        <p:nvPicPr>
          <p:cNvPr id="5" name="Picture 4" descr="Screenshot shows three, three-way meetings with cells for the dates that each meeting occurred, and a save button under each date cell. " title="Screenshot of the three way meeting form"/>
          <p:cNvPicPr>
            <a:picLocks noChangeAspect="1"/>
          </p:cNvPicPr>
          <p:nvPr/>
        </p:nvPicPr>
        <p:blipFill>
          <a:blip r:embed="rId2"/>
          <a:stretch>
            <a:fillRect/>
          </a:stretch>
        </p:blipFill>
        <p:spPr>
          <a:xfrm>
            <a:off x="2367029" y="1761893"/>
            <a:ext cx="7772400" cy="4098408"/>
          </a:xfrm>
          <a:prstGeom prst="rect">
            <a:avLst/>
          </a:prstGeom>
        </p:spPr>
      </p:pic>
    </p:spTree>
    <p:extLst>
      <p:ext uri="{BB962C8B-B14F-4D97-AF65-F5344CB8AC3E}">
        <p14:creationId xmlns:p14="http://schemas.microsoft.com/office/powerpoint/2010/main" val="1933153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 Forms</a:t>
            </a:r>
          </a:p>
        </p:txBody>
      </p:sp>
      <p:sp>
        <p:nvSpPr>
          <p:cNvPr id="3" name="Content Placeholder 2"/>
          <p:cNvSpPr>
            <a:spLocks noGrp="1"/>
          </p:cNvSpPr>
          <p:nvPr>
            <p:ph idx="1"/>
          </p:nvPr>
        </p:nvSpPr>
        <p:spPr/>
        <p:txBody>
          <a:bodyPr/>
          <a:lstStyle/>
          <a:p>
            <a:r>
              <a:rPr lang="en-US" sz="2000" dirty="0"/>
              <a:t>You and the PS can conduct all observations together jointly, or: </a:t>
            </a:r>
          </a:p>
          <a:p>
            <a:pPr lvl="1"/>
            <a:r>
              <a:rPr lang="en-US" sz="2000" dirty="0"/>
              <a:t>The PS can conduct the two announced observations individually and you can conduct the two unannounced observations individually. </a:t>
            </a:r>
          </a:p>
          <a:p>
            <a:pPr lvl="1"/>
            <a:r>
              <a:rPr lang="en-US" sz="2000" dirty="0"/>
              <a:t>Different versions of the form are provided to you and the PS dependent on who is conducting the observation. </a:t>
            </a:r>
          </a:p>
          <a:p>
            <a:pPr lvl="2"/>
            <a:r>
              <a:rPr lang="en-US" sz="2000" dirty="0"/>
              <a:t>PS/SP complete the form together</a:t>
            </a:r>
          </a:p>
          <a:p>
            <a:pPr lvl="2"/>
            <a:r>
              <a:rPr lang="en-US" sz="2000" dirty="0"/>
              <a:t>PS or SP only</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24</a:t>
            </a:fld>
            <a:endParaRPr lang="zh-CN" altLang="en-US" dirty="0"/>
          </a:p>
        </p:txBody>
      </p:sp>
      <p:pic>
        <p:nvPicPr>
          <p:cNvPr id="5" name="Picture 4" descr="Option to select who conducted this observation: First option is Completed by Program Supervisor and Supervising Practitioner. Second option is Completed by Program Supervisor. ">
            <a:extLst>
              <a:ext uri="{FF2B5EF4-FFF2-40B4-BE49-F238E27FC236}">
                <a16:creationId xmlns:a16="http://schemas.microsoft.com/office/drawing/2014/main" id="{4B28A14E-BD16-4E0F-B1D6-287FF235D866}"/>
              </a:ext>
            </a:extLst>
          </p:cNvPr>
          <p:cNvPicPr/>
          <p:nvPr/>
        </p:nvPicPr>
        <p:blipFill>
          <a:blip r:embed="rId2" cstate="email">
            <a:extLst>
              <a:ext uri="{28A0092B-C50C-407E-A947-70E740481C1C}">
                <a14:useLocalDpi xmlns:a14="http://schemas.microsoft.com/office/drawing/2010/main"/>
              </a:ext>
            </a:extLst>
          </a:blip>
          <a:stretch>
            <a:fillRect/>
          </a:stretch>
        </p:blipFill>
        <p:spPr>
          <a:xfrm>
            <a:off x="3016752" y="3970608"/>
            <a:ext cx="5593848" cy="1393130"/>
          </a:xfrm>
          <a:prstGeom prst="rect">
            <a:avLst/>
          </a:prstGeom>
        </p:spPr>
      </p:pic>
    </p:spTree>
    <p:extLst>
      <p:ext uri="{BB962C8B-B14F-4D97-AF65-F5344CB8AC3E}">
        <p14:creationId xmlns:p14="http://schemas.microsoft.com/office/powerpoint/2010/main" val="2333489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 Form Warnings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25</a:t>
            </a:fld>
            <a:endParaRPr lang="zh-CN" altLang="en-US" dirty="0"/>
          </a:p>
        </p:txBody>
      </p:sp>
      <p:sp>
        <p:nvSpPr>
          <p:cNvPr id="10" name="TextBox 9">
            <a:extLst>
              <a:ext uri="{FF2B5EF4-FFF2-40B4-BE49-F238E27FC236}">
                <a16:creationId xmlns:a16="http://schemas.microsoft.com/office/drawing/2014/main" id="{F29FC929-3A81-4FD7-A521-762A2F2286A6}"/>
              </a:ext>
            </a:extLst>
          </p:cNvPr>
          <p:cNvSpPr txBox="1"/>
          <p:nvPr/>
        </p:nvSpPr>
        <p:spPr>
          <a:xfrm>
            <a:off x="352882" y="1123433"/>
            <a:ext cx="10409903" cy="2308324"/>
          </a:xfrm>
          <a:prstGeom prst="rect">
            <a:avLst/>
          </a:prstGeom>
          <a:noFill/>
        </p:spPr>
        <p:txBody>
          <a:bodyPr wrap="square" lIns="91440" tIns="45720" rIns="91440" bIns="45720" anchor="t">
            <a:spAutoFit/>
          </a:bodyPr>
          <a:lstStyle/>
          <a:p>
            <a:pPr marL="742950" lvl="1" indent="-285750">
              <a:buFont typeface="Arial" panose="020B0604020202020204" pitchFamily="34" charset="0"/>
              <a:buChar char="•"/>
            </a:pPr>
            <a:r>
              <a:rPr lang="en-US" dirty="0">
                <a:solidFill>
                  <a:schemeClr val="accent1">
                    <a:lumMod val="50000"/>
                  </a:schemeClr>
                </a:solidFill>
                <a:latin typeface="Segoe UI"/>
                <a:cs typeface="Segoe UI"/>
              </a:rPr>
              <a:t>You and the PS </a:t>
            </a:r>
            <a:r>
              <a:rPr lang="en-US" b="1" dirty="0">
                <a:solidFill>
                  <a:schemeClr val="accent1">
                    <a:lumMod val="50000"/>
                  </a:schemeClr>
                </a:solidFill>
                <a:latin typeface="Segoe UI"/>
                <a:cs typeface="Segoe UI"/>
              </a:rPr>
              <a:t>MUST</a:t>
            </a:r>
            <a:r>
              <a:rPr lang="en-US" dirty="0">
                <a:solidFill>
                  <a:schemeClr val="accent1">
                    <a:lumMod val="50000"/>
                  </a:schemeClr>
                </a:solidFill>
                <a:latin typeface="Segoe UI"/>
                <a:cs typeface="Segoe UI"/>
              </a:rPr>
              <a:t> communicate ahead about who is filling out these forms. Particularly for the joint version of the form, determine ahead of time who will fill in the Calibrated Feedback boxes. </a:t>
            </a:r>
            <a:endParaRPr lang="en-US" dirty="0">
              <a:solidFill>
                <a:schemeClr val="accent1">
                  <a:lumMod val="50000"/>
                </a:schemeClr>
              </a:solidFill>
              <a:latin typeface="Segoe UI" panose="020B0502040204020203" pitchFamily="34" charset="0"/>
              <a:cs typeface="Segoe UI" panose="020B0502040204020203" pitchFamily="34" charset="0"/>
            </a:endParaRPr>
          </a:p>
          <a:p>
            <a:pPr lvl="1"/>
            <a:endParaRPr lang="en-US" dirty="0">
              <a:solidFill>
                <a:schemeClr val="accent1">
                  <a:lumMod val="50000"/>
                </a:schemeClr>
              </a:solidFill>
              <a:latin typeface="Segoe UI" panose="020B0502040204020203" pitchFamily="34" charset="0"/>
              <a:cs typeface="Segoe UI" panose="020B0502040204020203" pitchFamily="34" charset="0"/>
            </a:endParaRPr>
          </a:p>
          <a:p>
            <a:pPr marL="742950" lvl="1" indent="-285750">
              <a:buFont typeface="Arial" panose="020B0604020202020204" pitchFamily="34" charset="0"/>
              <a:buChar char="•"/>
            </a:pPr>
            <a:r>
              <a:rPr lang="en-US" b="1" dirty="0">
                <a:solidFill>
                  <a:schemeClr val="accent1">
                    <a:lumMod val="50000"/>
                  </a:schemeClr>
                </a:solidFill>
                <a:latin typeface="Segoe UI" panose="020B0502040204020203" pitchFamily="34" charset="0"/>
                <a:cs typeface="Segoe UI" panose="020B0502040204020203" pitchFamily="34" charset="0"/>
              </a:rPr>
              <a:t>Toggling back and forth between the joint version of the form and the SP or PS-only version of the form may lead to loss of information. </a:t>
            </a:r>
          </a:p>
          <a:p>
            <a:pPr lvl="1"/>
            <a:endParaRPr lang="en-US" b="1" dirty="0">
              <a:solidFill>
                <a:schemeClr val="bg2">
                  <a:lumMod val="10000"/>
                </a:schemeClr>
              </a:solidFill>
              <a:cs typeface="Segoe UI"/>
            </a:endParaRPr>
          </a:p>
          <a:p>
            <a:pPr marL="742950" lvl="1" indent="-285750">
              <a:buFont typeface="Arial" panose="020B0604020202020204" pitchFamily="34" charset="0"/>
              <a:buChar char="•"/>
            </a:pPr>
            <a:r>
              <a:rPr lang="en-US" dirty="0">
                <a:solidFill>
                  <a:schemeClr val="bg2">
                    <a:lumMod val="10000"/>
                  </a:schemeClr>
                </a:solidFill>
                <a:latin typeface="Segoe UI"/>
                <a:cs typeface="Segoe UI"/>
              </a:rPr>
              <a:t>The CAP Online Platform does time out. </a:t>
            </a:r>
          </a:p>
        </p:txBody>
      </p:sp>
    </p:spTree>
    <p:extLst>
      <p:ext uri="{BB962C8B-B14F-4D97-AF65-F5344CB8AC3E}">
        <p14:creationId xmlns:p14="http://schemas.microsoft.com/office/powerpoint/2010/main" val="403340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Completing the SP Only Version of the Form</a:t>
            </a:r>
          </a:p>
        </p:txBody>
      </p:sp>
      <p:sp>
        <p:nvSpPr>
          <p:cNvPr id="3" name="Content Placeholder 2"/>
          <p:cNvSpPr>
            <a:spLocks noGrp="1"/>
          </p:cNvSpPr>
          <p:nvPr>
            <p:ph idx="1"/>
          </p:nvPr>
        </p:nvSpPr>
        <p:spPr/>
        <p:txBody>
          <a:bodyPr vert="horz" lIns="91440" tIns="45720" rIns="91440" bIns="45720" rtlCol="0" anchor="t">
            <a:noAutofit/>
          </a:bodyPr>
          <a:lstStyle/>
          <a:p>
            <a:r>
              <a:rPr lang="en-US" sz="2000" dirty="0">
                <a:latin typeface="Segoe UI"/>
                <a:cs typeface="Segoe UI"/>
              </a:rPr>
              <a:t>All of the required areas of the form are bolded. </a:t>
            </a:r>
            <a:endParaRPr lang="en-US" sz="2000" dirty="0"/>
          </a:p>
          <a:p>
            <a:r>
              <a:rPr lang="en-US" sz="2000" dirty="0">
                <a:latin typeface="Segoe UI"/>
                <a:cs typeface="Segoe UI"/>
              </a:rPr>
              <a:t>Once all of the required bolded areas of the form are complete, a Complete checkbox will appear. Once you check the Complete button, the form will appear to the TC. </a:t>
            </a:r>
            <a:endParaRPr lang="en-US" sz="2000" dirty="0"/>
          </a:p>
          <a:p>
            <a:endParaRPr lang="en-US" sz="2000" dirty="0"/>
          </a:p>
          <a:p>
            <a:endParaRPr lang="en-US" sz="2000" dirty="0"/>
          </a:p>
          <a:p>
            <a:endParaRPr lang="en-US" sz="2000" dirty="0"/>
          </a:p>
          <a:p>
            <a:pPr marL="0" indent="0">
              <a:buNone/>
            </a:pPr>
            <a:endParaRPr lang="en-US" sz="2000" dirty="0"/>
          </a:p>
          <a:p>
            <a:pPr marL="0" indent="0">
              <a:buNone/>
            </a:pPr>
            <a:endParaRPr lang="en-US" sz="2000" dirty="0"/>
          </a:p>
          <a:p>
            <a:r>
              <a:rPr lang="en-US" sz="2000" dirty="0">
                <a:latin typeface="Segoe UI"/>
                <a:cs typeface="Segoe UI"/>
              </a:rPr>
              <a:t>Your CM is able to unlock a Completed form if an error is made. You will not be able to make edits to the form until you have Completed it and the CM unlocks it. </a:t>
            </a:r>
            <a:endParaRPr lang="en-US" sz="20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26</a:t>
            </a:fld>
            <a:endParaRPr lang="zh-CN" altLang="en-US" dirty="0"/>
          </a:p>
        </p:txBody>
      </p:sp>
      <p:pic>
        <p:nvPicPr>
          <p:cNvPr id="1026" name="Picture 1" descr="Screenshot shows the bottom of the SP only version of the observation forms, including the Complete Checkbox that appears when all of the required information is completed, and a note that saves Please check this box if this observation form is complete. This will give the Teacher Candidate access to view this Form. When both supervisors complete an observation, both must mark the form &quot;complete&quot; in order to share it with the teacher candidate. The screenshot also shows the &quot;Cancel&quot; and &quot;Save&quot; buttons. " title="Screenshot of SP Only form">
            <a:extLst>
              <a:ext uri="{FF2B5EF4-FFF2-40B4-BE49-F238E27FC236}">
                <a16:creationId xmlns:a16="http://schemas.microsoft.com/office/drawing/2014/main" id="{B29AB154-E369-43D0-84BA-62D8B908B3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718"/>
          <a:stretch/>
        </p:blipFill>
        <p:spPr bwMode="auto">
          <a:xfrm>
            <a:off x="1815258" y="2537828"/>
            <a:ext cx="8166942" cy="179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descr="This oval circles the Complete Check Box at the bottom of the observation form. " title="Oval">
            <a:extLst>
              <a:ext uri="{FF2B5EF4-FFF2-40B4-BE49-F238E27FC236}">
                <a16:creationId xmlns:a16="http://schemas.microsoft.com/office/drawing/2014/main" id="{3461F6C4-B21C-4F3B-9588-C388B202B5F8}"/>
              </a:ext>
            </a:extLst>
          </p:cNvPr>
          <p:cNvSpPr/>
          <p:nvPr/>
        </p:nvSpPr>
        <p:spPr>
          <a:xfrm>
            <a:off x="4527395" y="2877015"/>
            <a:ext cx="1494264" cy="680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5949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Completing the Joint Version of the Form</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27</a:t>
            </a:fld>
            <a:endParaRPr lang="zh-CN" altLang="en-US" dirty="0"/>
          </a:p>
        </p:txBody>
      </p:sp>
      <p:sp>
        <p:nvSpPr>
          <p:cNvPr id="6" name="Content Placeholder 5">
            <a:extLst>
              <a:ext uri="{FF2B5EF4-FFF2-40B4-BE49-F238E27FC236}">
                <a16:creationId xmlns:a16="http://schemas.microsoft.com/office/drawing/2014/main" id="{CF8EFA73-1390-4DFC-9DDE-86BDE285C7B5}"/>
              </a:ext>
            </a:extLst>
          </p:cNvPr>
          <p:cNvSpPr>
            <a:spLocks noGrp="1"/>
          </p:cNvSpPr>
          <p:nvPr>
            <p:ph idx="1"/>
          </p:nvPr>
        </p:nvSpPr>
        <p:spPr/>
        <p:txBody>
          <a:bodyPr vert="horz" lIns="91440" tIns="45720" rIns="91440" bIns="45720" rtlCol="0" anchor="t">
            <a:noAutofit/>
          </a:bodyPr>
          <a:lstStyle/>
          <a:p>
            <a:r>
              <a:rPr lang="en-US" sz="2000" dirty="0">
                <a:latin typeface="Segoe UI"/>
                <a:cs typeface="Segoe UI"/>
              </a:rPr>
              <a:t>In the joint versions of the form,  the PS Feedback is grayed out for Supervising Practitioners. You will be able to input information into the SP Feedback box and the Calibrated Feedback box. Please check with the PS before entering into the Calibrated Feedback box to ensure that you don’t save over each other’s information. </a:t>
            </a:r>
            <a:endParaRPr lang="en-US" sz="2000" dirty="0"/>
          </a:p>
          <a:p>
            <a:r>
              <a:rPr lang="en-US" sz="2000" dirty="0"/>
              <a:t>Please note that </a:t>
            </a:r>
            <a:r>
              <a:rPr lang="en-US" sz="2000" b="1" dirty="0"/>
              <a:t>ONLY</a:t>
            </a:r>
            <a:r>
              <a:rPr lang="en-US" sz="2000" dirty="0"/>
              <a:t> the Calibrated Feedback will be provided to candidates in the joint version of the form. </a:t>
            </a:r>
          </a:p>
        </p:txBody>
      </p:sp>
      <p:pic>
        <p:nvPicPr>
          <p:cNvPr id="7" name="Picture 6" descr="Focused Feedback Form with Elements: Reinforcement Area/Action, Refinement Area/Action; Roles: Supervising Practitioner Feedback, Program Supervisor Feedback, Calibrated Feedback; and Feedback fields. The Program Supervisor field is grayed out because this is the program supervisor view. ">
            <a:extLst>
              <a:ext uri="{FF2B5EF4-FFF2-40B4-BE49-F238E27FC236}">
                <a16:creationId xmlns:a16="http://schemas.microsoft.com/office/drawing/2014/main" id="{28FA1A20-4CF4-4278-8164-213C3ECCE133}"/>
              </a:ext>
            </a:extLst>
          </p:cNvPr>
          <p:cNvPicPr/>
          <p:nvPr/>
        </p:nvPicPr>
        <p:blipFill>
          <a:blip r:embed="rId2" cstate="email">
            <a:extLst>
              <a:ext uri="{28A0092B-C50C-407E-A947-70E740481C1C}">
                <a14:useLocalDpi xmlns:a14="http://schemas.microsoft.com/office/drawing/2010/main"/>
              </a:ext>
            </a:extLst>
          </a:blip>
          <a:stretch>
            <a:fillRect/>
          </a:stretch>
        </p:blipFill>
        <p:spPr>
          <a:xfrm>
            <a:off x="3506724" y="3209544"/>
            <a:ext cx="5178552" cy="2730829"/>
          </a:xfrm>
          <a:prstGeom prst="rect">
            <a:avLst/>
          </a:prstGeom>
        </p:spPr>
      </p:pic>
    </p:spTree>
    <p:extLst>
      <p:ext uri="{BB962C8B-B14F-4D97-AF65-F5344CB8AC3E}">
        <p14:creationId xmlns:p14="http://schemas.microsoft.com/office/powerpoint/2010/main" val="2916493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A6E98-4C79-4D66-9314-C64FAF75ADB7}"/>
              </a:ext>
            </a:extLst>
          </p:cNvPr>
          <p:cNvSpPr>
            <a:spLocks noGrp="1"/>
          </p:cNvSpPr>
          <p:nvPr>
            <p:ph type="title"/>
          </p:nvPr>
        </p:nvSpPr>
        <p:spPr/>
        <p:txBody>
          <a:bodyPr/>
          <a:lstStyle/>
          <a:p>
            <a:r>
              <a:rPr lang="en-US" dirty="0">
                <a:latin typeface="Segoe UI Semibold"/>
                <a:cs typeface="Segoe UI Semibold"/>
              </a:rPr>
              <a:t>Completing the Joint Version of the Form continued</a:t>
            </a:r>
            <a:endParaRPr lang="en-US" dirty="0"/>
          </a:p>
        </p:txBody>
      </p:sp>
      <p:sp>
        <p:nvSpPr>
          <p:cNvPr id="3" name="Content Placeholder 2">
            <a:extLst>
              <a:ext uri="{FF2B5EF4-FFF2-40B4-BE49-F238E27FC236}">
                <a16:creationId xmlns:a16="http://schemas.microsoft.com/office/drawing/2014/main" id="{68A6090B-D0D3-475B-8E19-AF041F3E4796}"/>
              </a:ext>
            </a:extLst>
          </p:cNvPr>
          <p:cNvSpPr>
            <a:spLocks noGrp="1"/>
          </p:cNvSpPr>
          <p:nvPr>
            <p:ph idx="1"/>
          </p:nvPr>
        </p:nvSpPr>
        <p:spPr/>
        <p:txBody>
          <a:bodyPr vert="horz" lIns="91440" tIns="45720" rIns="91440" bIns="45720" rtlCol="0" anchor="t">
            <a:noAutofit/>
          </a:bodyPr>
          <a:lstStyle/>
          <a:p>
            <a:r>
              <a:rPr lang="en-US" sz="2000" dirty="0"/>
              <a:t>If you are completing a joint form with the PS, once you have both completed your individual feedback, and</a:t>
            </a:r>
            <a:r>
              <a:rPr lang="en-US" sz="2000" b="1" dirty="0"/>
              <a:t> one of you </a:t>
            </a:r>
            <a:r>
              <a:rPr lang="en-US" sz="2000" dirty="0"/>
              <a:t>has completed the Calibrated Feedback boxes, you can check off the “Complete” form option. Once the form is completed it becomes visible to the TC. Again, please note that </a:t>
            </a:r>
            <a:r>
              <a:rPr lang="en-US" sz="2000" b="1" dirty="0"/>
              <a:t>ONLY</a:t>
            </a:r>
            <a:r>
              <a:rPr lang="en-US" sz="2000" dirty="0"/>
              <a:t> the calibrated feedback is visible to candidates. </a:t>
            </a:r>
          </a:p>
          <a:p>
            <a:endParaRPr lang="en-US" sz="2000" dirty="0"/>
          </a:p>
          <a:p>
            <a:endParaRPr lang="en-US" sz="2000" dirty="0"/>
          </a:p>
          <a:p>
            <a:endParaRPr lang="en-US" sz="2000" dirty="0"/>
          </a:p>
          <a:p>
            <a:endParaRPr lang="en-US" sz="2000" dirty="0"/>
          </a:p>
          <a:p>
            <a:pPr marL="0" indent="0">
              <a:buNone/>
            </a:pPr>
            <a:endParaRPr lang="en-US" sz="2000" dirty="0"/>
          </a:p>
          <a:p>
            <a:r>
              <a:rPr lang="en-US" sz="2000" dirty="0">
                <a:latin typeface="Segoe UI"/>
                <a:cs typeface="Segoe UI"/>
              </a:rPr>
              <a:t>Your CM is able to unlock a Completed form if an error is made. You will not be able to make edits to the joint version of the form until you and the PS have completed it and the CM unlocks it. </a:t>
            </a:r>
            <a:endParaRPr lang="en-US" sz="2000" dirty="0"/>
          </a:p>
          <a:p>
            <a:endParaRPr lang="en-US" sz="2000" dirty="0"/>
          </a:p>
          <a:p>
            <a:endParaRPr lang="en-US" dirty="0"/>
          </a:p>
        </p:txBody>
      </p:sp>
      <p:sp>
        <p:nvSpPr>
          <p:cNvPr id="4" name="Slide Number Placeholder 3">
            <a:extLst>
              <a:ext uri="{FF2B5EF4-FFF2-40B4-BE49-F238E27FC236}">
                <a16:creationId xmlns:a16="http://schemas.microsoft.com/office/drawing/2014/main" id="{B5A7E2E2-4BB8-42F5-B2CF-0FF961F41EF4}"/>
              </a:ext>
            </a:extLst>
          </p:cNvPr>
          <p:cNvSpPr>
            <a:spLocks noGrp="1"/>
          </p:cNvSpPr>
          <p:nvPr>
            <p:ph type="sldNum" sz="quarter" idx="12"/>
          </p:nvPr>
        </p:nvSpPr>
        <p:spPr/>
        <p:txBody>
          <a:bodyPr/>
          <a:lstStyle/>
          <a:p>
            <a:fld id="{FF27229C-EC7B-4063-A33B-28A5E87E32ED}" type="slidenum">
              <a:rPr lang="zh-CN" altLang="en-US" smtClean="0"/>
              <a:pPr/>
              <a:t>28</a:t>
            </a:fld>
            <a:endParaRPr lang="zh-CN" altLang="en-US" dirty="0"/>
          </a:p>
        </p:txBody>
      </p:sp>
      <p:pic>
        <p:nvPicPr>
          <p:cNvPr id="5" name="Picture 4" descr="Complete checkbox that appears for the program supervisor to mark once the form has been completely filled out. Note: Please check this box if this Observation Form is complete. This will give the Teacher Candidate access to view this Form. When both supervisors complete an observiation, both must mark the form &quot;Complete&quot; in order to share it with the Teacher Candidate. " title="Screenshot of bottom of joint observation form">
            <a:extLst>
              <a:ext uri="{FF2B5EF4-FFF2-40B4-BE49-F238E27FC236}">
                <a16:creationId xmlns:a16="http://schemas.microsoft.com/office/drawing/2014/main" id="{2DFC8F78-23B2-4C7B-BD1E-EC4F67FDF3AD}"/>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2645484" y="2952388"/>
            <a:ext cx="7336716" cy="1526729"/>
          </a:xfrm>
          <a:prstGeom prst="rect">
            <a:avLst/>
          </a:prstGeom>
          <a:ln>
            <a:noFill/>
          </a:ln>
          <a:extLst>
            <a:ext uri="{53640926-AAD7-44D8-BBD7-CCE9431645EC}">
              <a14:shadowObscured xmlns:a14="http://schemas.microsoft.com/office/drawing/2010/main"/>
            </a:ext>
          </a:extLst>
        </p:spPr>
      </p:pic>
      <p:sp>
        <p:nvSpPr>
          <p:cNvPr id="7" name="Oval 6" descr="This oval circles the complete check box at the bottom of the observation form" title="Oval">
            <a:extLst>
              <a:ext uri="{FF2B5EF4-FFF2-40B4-BE49-F238E27FC236}">
                <a16:creationId xmlns:a16="http://schemas.microsoft.com/office/drawing/2014/main" id="{8A8580F0-9C47-4711-A041-F007D0602072}"/>
              </a:ext>
            </a:extLst>
          </p:cNvPr>
          <p:cNvSpPr/>
          <p:nvPr/>
        </p:nvSpPr>
        <p:spPr>
          <a:xfrm>
            <a:off x="5348868" y="3046679"/>
            <a:ext cx="1494264" cy="680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9987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Formative and Summative Assessments</a:t>
            </a:r>
          </a:p>
        </p:txBody>
      </p:sp>
      <p:sp>
        <p:nvSpPr>
          <p:cNvPr id="3" name="Content Placeholder 2"/>
          <p:cNvSpPr>
            <a:spLocks noGrp="1"/>
          </p:cNvSpPr>
          <p:nvPr>
            <p:ph idx="1"/>
          </p:nvPr>
        </p:nvSpPr>
        <p:spPr/>
        <p:txBody>
          <a:bodyPr/>
          <a:lstStyle/>
          <a:p>
            <a:r>
              <a:rPr lang="en-US" sz="2400" dirty="0"/>
              <a:t>Please complete these forms per the </a:t>
            </a:r>
            <a:r>
              <a:rPr lang="en-US" sz="2400" u="sng" dirty="0">
                <a:hlinkClick r:id="rId2"/>
              </a:rPr>
              <a:t>CAP Guidelines</a:t>
            </a:r>
            <a:r>
              <a:rPr lang="en-US" sz="2400" dirty="0"/>
              <a:t>. </a:t>
            </a:r>
          </a:p>
          <a:p>
            <a:r>
              <a:rPr lang="en-US" sz="2400" dirty="0"/>
              <a:t>The option to click complete on either the </a:t>
            </a:r>
            <a:r>
              <a:rPr lang="en-US" sz="2400" i="1" dirty="0"/>
              <a:t>Formative</a:t>
            </a:r>
            <a:r>
              <a:rPr lang="en-US" sz="2400" dirty="0"/>
              <a:t> and </a:t>
            </a:r>
            <a:r>
              <a:rPr lang="en-US" sz="2400" i="1" dirty="0"/>
              <a:t>Summative Assessment Forms</a:t>
            </a:r>
            <a:r>
              <a:rPr lang="en-US" sz="2400" dirty="0"/>
              <a:t> will only become available when all required components of the form are completed. </a:t>
            </a:r>
          </a:p>
          <a:p>
            <a:r>
              <a:rPr lang="en-US" sz="2400" dirty="0"/>
              <a:t>If the “</a:t>
            </a:r>
            <a:r>
              <a:rPr lang="en-US" sz="2400" i="1" dirty="0"/>
              <a:t>Complete” </a:t>
            </a:r>
            <a:r>
              <a:rPr lang="en-US" sz="2400" dirty="0"/>
              <a:t>check box is not available, look back for an incomplete section. Please use the “</a:t>
            </a:r>
            <a:r>
              <a:rPr lang="en-US" sz="2400" i="1" dirty="0"/>
              <a:t>Save</a:t>
            </a:r>
            <a:r>
              <a:rPr lang="en-US" sz="2400" dirty="0"/>
              <a:t>” buttons to save as you work. You and the PS need to check “</a:t>
            </a:r>
            <a:r>
              <a:rPr lang="en-US" sz="2400" i="1" dirty="0"/>
              <a:t>Complete” </a:t>
            </a:r>
            <a:r>
              <a:rPr lang="en-US" sz="2400" dirty="0"/>
              <a:t>on the form before it becomes available to the candidate. </a:t>
            </a:r>
          </a:p>
          <a:p>
            <a:r>
              <a:rPr lang="en-US" sz="2400" dirty="0"/>
              <a:t>These forms are able to be edited until both you and the PS have selected “</a:t>
            </a:r>
            <a:r>
              <a:rPr lang="en-US" sz="2400" i="1" dirty="0"/>
              <a:t>Complete.” </a:t>
            </a:r>
            <a:r>
              <a:rPr lang="en-US" sz="2400" dirty="0"/>
              <a:t>Once </a:t>
            </a:r>
            <a:r>
              <a:rPr lang="en-US" sz="2400" i="1" dirty="0"/>
              <a:t>“Complete” </a:t>
            </a:r>
            <a:r>
              <a:rPr lang="en-US" sz="2400" dirty="0"/>
              <a:t>is selected, </a:t>
            </a:r>
            <a:r>
              <a:rPr lang="en-US" sz="2400" b="1" dirty="0"/>
              <a:t>the forms are final and become visible to the TC</a:t>
            </a:r>
            <a:r>
              <a:rPr lang="en-US" sz="2400" dirty="0"/>
              <a:t>.</a:t>
            </a:r>
          </a:p>
          <a:p>
            <a:endParaRPr lang="en-US" sz="24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29</a:t>
            </a:fld>
            <a:endParaRPr lang="zh-CN" altLang="en-US" dirty="0"/>
          </a:p>
        </p:txBody>
      </p:sp>
    </p:spTree>
    <p:extLst>
      <p:ext uri="{BB962C8B-B14F-4D97-AF65-F5344CB8AC3E}">
        <p14:creationId xmlns:p14="http://schemas.microsoft.com/office/powerpoint/2010/main" val="644651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vert="horz" lIns="91440" tIns="45720" rIns="91440" bIns="45720" rtlCol="0" anchor="t">
            <a:noAutofit/>
          </a:bodyPr>
          <a:lstStyle/>
          <a:p>
            <a:r>
              <a:rPr lang="en-US" sz="2000" dirty="0">
                <a:latin typeface="Segoe UI"/>
                <a:cs typeface="Segoe UI"/>
              </a:rPr>
              <a:t>This module is focused on using the Candidate Assessment of Performance (CAP) Online Platform </a:t>
            </a:r>
            <a:endParaRPr lang="en-US" sz="2000" dirty="0"/>
          </a:p>
          <a:p>
            <a:r>
              <a:rPr lang="en-US" sz="2000" dirty="0"/>
              <a:t>This module will not review how to implement CAP itself. </a:t>
            </a:r>
          </a:p>
          <a:p>
            <a:pPr lvl="1"/>
            <a:r>
              <a:rPr lang="en-US" sz="2000" dirty="0">
                <a:latin typeface="Segoe UI"/>
                <a:cs typeface="Segoe UI"/>
              </a:rPr>
              <a:t>Resources for the implementation of CAP should be provided by your Teacher Candidate's preparation program.</a:t>
            </a:r>
          </a:p>
          <a:p>
            <a:pPr lvl="1"/>
            <a:r>
              <a:rPr lang="en-US" sz="2000" dirty="0"/>
              <a:t>Additional DESE resources can be found here: </a:t>
            </a:r>
            <a:r>
              <a:rPr lang="en-US" sz="2000" dirty="0">
                <a:hlinkClick r:id="rId2"/>
              </a:rPr>
              <a:t>Candidate Assessment of Performance (CAP) - Educator Preparation (mass.edu)</a:t>
            </a:r>
            <a:r>
              <a:rPr lang="en-US" sz="2000" dirty="0"/>
              <a:t> </a:t>
            </a:r>
            <a:r>
              <a:rPr lang="en-US" sz="2000" dirty="0">
                <a:latin typeface="Segoe UI"/>
                <a:cs typeface="Segoe UI"/>
              </a:rPr>
              <a:t>In particular, please see the CAP Supervisor Modules: </a:t>
            </a:r>
            <a:r>
              <a:rPr lang="en-US" sz="2000" dirty="0">
                <a:hlinkClick r:id="rId3"/>
              </a:rPr>
              <a:t>Candidate Assessment of Performance (CAP) Supervisor Course (mass.edu)</a:t>
            </a:r>
            <a:r>
              <a:rPr lang="en-US" sz="2000" dirty="0">
                <a:latin typeface="Segoe UI"/>
                <a:cs typeface="Segoe UI"/>
              </a:rPr>
              <a:t>. </a:t>
            </a:r>
            <a:endParaRPr lang="en-US" sz="2000" dirty="0"/>
          </a:p>
        </p:txBody>
      </p:sp>
      <p:sp>
        <p:nvSpPr>
          <p:cNvPr id="4" name="Slide Number Placeholder 3">
            <a:extLst>
              <a:ext uri="{FF2B5EF4-FFF2-40B4-BE49-F238E27FC236}">
                <a16:creationId xmlns:a16="http://schemas.microsoft.com/office/drawing/2014/main" id="{0B160CE9-6981-4786-A251-F0AC23AF202F}"/>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3</a:t>
            </a:fld>
            <a:endParaRPr lang="zh-CN" altLang="en-US" dirty="0"/>
          </a:p>
        </p:txBody>
      </p:sp>
    </p:spTree>
    <p:extLst>
      <p:ext uri="{BB962C8B-B14F-4D97-AF65-F5344CB8AC3E}">
        <p14:creationId xmlns:p14="http://schemas.microsoft.com/office/powerpoint/2010/main" val="3482950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Semibold"/>
                <a:cs typeface="Segoe UI Semibold"/>
              </a:rPr>
              <a:t>Formative and Summative Assessments continued</a:t>
            </a: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30</a:t>
            </a:fld>
            <a:endParaRPr lang="zh-CN" altLang="en-US" dirty="0"/>
          </a:p>
        </p:txBody>
      </p:sp>
      <p:pic>
        <p:nvPicPr>
          <p:cNvPr id="8" name="Picture 8" descr="Screenshot of Formative Assessment form shows Instructions. This is an image of the Formative Assessment form showing the section for 1.A.1: Subject Matter Knowledge as a sample. It shows the rubric scale of Unsatisfactory, Needs Improvement, Proficient, and Exemplary. It also shows the drop down rating options for each dimension: Quality, Scope and Consistency. Tagged Evidence that has been uploaded will appear here and evidence from observation forms will be automatically included. The PS or SP can fill out the evidence/rationale for the ratings in the provided cell.  " title="Screenshot of Formative Assessment Form">
            <a:extLst>
              <a:ext uri="{FF2B5EF4-FFF2-40B4-BE49-F238E27FC236}">
                <a16:creationId xmlns:a16="http://schemas.microsoft.com/office/drawing/2014/main" id="{424A1F22-8F85-671C-0D54-32FCC4E67DF9}"/>
              </a:ext>
            </a:extLst>
          </p:cNvPr>
          <p:cNvPicPr>
            <a:picLocks noGrp="1" noChangeAspect="1"/>
          </p:cNvPicPr>
          <p:nvPr>
            <p:ph idx="1"/>
          </p:nvPr>
        </p:nvPicPr>
        <p:blipFill>
          <a:blip r:embed="rId2"/>
          <a:stretch>
            <a:fillRect/>
          </a:stretch>
        </p:blipFill>
        <p:spPr>
          <a:xfrm>
            <a:off x="3328039" y="1174646"/>
            <a:ext cx="5701695" cy="5049746"/>
          </a:xfrm>
        </p:spPr>
      </p:pic>
    </p:spTree>
    <p:extLst>
      <p:ext uri="{BB962C8B-B14F-4D97-AF65-F5344CB8AC3E}">
        <p14:creationId xmlns:p14="http://schemas.microsoft.com/office/powerpoint/2010/main" val="252545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 Evidence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31</a:t>
            </a:fld>
            <a:endParaRPr lang="zh-CN" altLang="en-US" dirty="0"/>
          </a:p>
        </p:txBody>
      </p:sp>
      <p:sp>
        <p:nvSpPr>
          <p:cNvPr id="3" name="TextBox 2"/>
          <p:cNvSpPr txBox="1"/>
          <p:nvPr/>
        </p:nvSpPr>
        <p:spPr>
          <a:xfrm>
            <a:off x="7203688" y="5575610"/>
            <a:ext cx="713678" cy="276999"/>
          </a:xfrm>
          <a:prstGeom prst="rect">
            <a:avLst/>
          </a:prstGeom>
          <a:solidFill>
            <a:srgbClr val="FFFFFF"/>
          </a:solidFill>
        </p:spPr>
        <p:txBody>
          <a:bodyPr wrap="square" rtlCol="0">
            <a:spAutoFit/>
          </a:bodyPr>
          <a:lstStyle/>
          <a:p>
            <a:r>
              <a:rPr lang="en-US" sz="600" dirty="0">
                <a:solidFill>
                  <a:schemeClr val="bg2">
                    <a:lumMod val="10000"/>
                  </a:schemeClr>
                </a:solidFill>
              </a:rPr>
              <a:t>Supervising Practitioner A</a:t>
            </a:r>
          </a:p>
        </p:txBody>
      </p:sp>
      <p:pic>
        <p:nvPicPr>
          <p:cNvPr id="8" name="Picture 8" descr="Screenshot of Upload Evidence page. It shows that the total amount of space for each cycle is 100 MB. Only documents related to CAP should be uploaded. To upload, browse for a file, and select it to upload. Tag the file with the type of evidence (candidate, artifact, measure of student learning, observations, professional practice goal, student feedback), and the related essential elements (Subject Matter Knowledge, Well-Structured Units and Lessons, Adjustments to Practice, Meeting Diverse Needs, Safe Learning Environment, High Expectations, or Reflective Practice), then click upload. Uploaded evidence is then viewable in the Current Uploaded Evidence File section which can be sorted by file name, type of evidence, tagged elements, file owner, uploaded date, file size or action. " title="Screenshot of Upload Evidence page">
            <a:extLst>
              <a:ext uri="{FF2B5EF4-FFF2-40B4-BE49-F238E27FC236}">
                <a16:creationId xmlns:a16="http://schemas.microsoft.com/office/drawing/2014/main" id="{67D6C703-4C27-42D3-1BBD-204A11C4132A}"/>
              </a:ext>
            </a:extLst>
          </p:cNvPr>
          <p:cNvPicPr>
            <a:picLocks noGrp="1" noChangeAspect="1"/>
          </p:cNvPicPr>
          <p:nvPr>
            <p:ph idx="1"/>
          </p:nvPr>
        </p:nvPicPr>
        <p:blipFill>
          <a:blip r:embed="rId2"/>
          <a:stretch>
            <a:fillRect/>
          </a:stretch>
        </p:blipFill>
        <p:spPr>
          <a:xfrm>
            <a:off x="2139996" y="1230403"/>
            <a:ext cx="8226465" cy="5049746"/>
          </a:xfrm>
        </p:spPr>
      </p:pic>
    </p:spTree>
    <p:extLst>
      <p:ext uri="{BB962C8B-B14F-4D97-AF65-F5344CB8AC3E}">
        <p14:creationId xmlns:p14="http://schemas.microsoft.com/office/powerpoint/2010/main" val="1448547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04</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lnSpc>
                <a:spcPct val="100000"/>
              </a:lnSpc>
              <a:spcBef>
                <a:spcPts val="0"/>
              </a:spcBef>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a:ea typeface="Segoe UI Black"/>
              </a:rPr>
              <a:t>Troubleshooting</a:t>
            </a:r>
            <a:endParaRPr lang="en-US" altLang="zh-CN" sz="4000" b="0" i="0" u="none" strike="noStrike" kern="1200" cap="none" spc="0" normalizeH="0" baseline="0" noProof="0" dirty="0">
              <a:ln>
                <a:noFill/>
              </a:ln>
              <a:solidFill>
                <a:schemeClr val="accent1">
                  <a:lumMod val="50000"/>
                </a:schemeClr>
              </a:solidFill>
              <a:effectLst/>
              <a:uLnTx/>
              <a:uFillTx/>
              <a:latin typeface="Segoe SemiBold"/>
              <a:ea typeface="Segoe UI Black" panose="020B0A02040204020203" pitchFamily="34" charset="0"/>
            </a:endParaRPr>
          </a:p>
        </p:txBody>
      </p:sp>
    </p:spTree>
    <p:extLst>
      <p:ext uri="{BB962C8B-B14F-4D97-AF65-F5344CB8AC3E}">
        <p14:creationId xmlns:p14="http://schemas.microsoft.com/office/powerpoint/2010/main" val="619080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Supervising Practitioner Troubleshooting Tips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33</a:t>
            </a:fld>
            <a:endParaRPr lang="zh-CN" altLang="en-US" dirty="0"/>
          </a:p>
        </p:txBody>
      </p:sp>
      <p:graphicFrame>
        <p:nvGraphicFramePr>
          <p:cNvPr id="6" name="Table 5"/>
          <p:cNvGraphicFramePr>
            <a:graphicFrameLocks noGrp="1"/>
          </p:cNvGraphicFramePr>
          <p:nvPr>
            <p:extLst>
              <p:ext uri="{D42A27DB-BD31-4B8C-83A1-F6EECF244321}">
                <p14:modId xmlns:p14="http://schemas.microsoft.com/office/powerpoint/2010/main" val="2937354176"/>
              </p:ext>
            </p:extLst>
          </p:nvPr>
        </p:nvGraphicFramePr>
        <p:xfrm>
          <a:off x="371226" y="1259813"/>
          <a:ext cx="11449547" cy="4156826"/>
        </p:xfrm>
        <a:graphic>
          <a:graphicData uri="http://schemas.openxmlformats.org/drawingml/2006/table">
            <a:tbl>
              <a:tblPr firstRow="1" bandRow="1">
                <a:tableStyleId>{5C22544A-7EE6-4342-B048-85BDC9FD1C3A}</a:tableStyleId>
              </a:tblPr>
              <a:tblGrid>
                <a:gridCol w="3232759">
                  <a:extLst>
                    <a:ext uri="{9D8B030D-6E8A-4147-A177-3AD203B41FA5}">
                      <a16:colId xmlns:a16="http://schemas.microsoft.com/office/drawing/2014/main" val="2226582815"/>
                    </a:ext>
                  </a:extLst>
                </a:gridCol>
                <a:gridCol w="8216788">
                  <a:extLst>
                    <a:ext uri="{9D8B030D-6E8A-4147-A177-3AD203B41FA5}">
                      <a16:colId xmlns:a16="http://schemas.microsoft.com/office/drawing/2014/main" val="1941167219"/>
                    </a:ext>
                  </a:extLst>
                </a:gridCol>
              </a:tblGrid>
              <a:tr h="413539">
                <a:tc>
                  <a:txBody>
                    <a:bodyPr/>
                    <a:lstStyle/>
                    <a:p>
                      <a:r>
                        <a:rPr lang="en-US" sz="1600" dirty="0">
                          <a:latin typeface="Calibri" panose="020F0502020204030204" pitchFamily="34" charset="0"/>
                          <a:cs typeface="Calibri" panose="020F0502020204030204" pitchFamily="34" charset="0"/>
                        </a:rPr>
                        <a:t>Common Questions/Challenges</a:t>
                      </a:r>
                    </a:p>
                  </a:txBody>
                  <a:tcPr/>
                </a:tc>
                <a:tc>
                  <a:txBody>
                    <a:bodyPr/>
                    <a:lstStyle/>
                    <a:p>
                      <a:r>
                        <a:rPr lang="en-US" sz="1600" dirty="0">
                          <a:latin typeface="Calibri" panose="020F0502020204030204" pitchFamily="34" charset="0"/>
                          <a:cs typeface="Calibri" panose="020F0502020204030204" pitchFamily="34" charset="0"/>
                        </a:rPr>
                        <a:t>Solutions</a:t>
                      </a:r>
                    </a:p>
                  </a:txBody>
                  <a:tcPr/>
                </a:tc>
                <a:extLst>
                  <a:ext uri="{0D108BD9-81ED-4DB2-BD59-A6C34878D82A}">
                    <a16:rowId xmlns:a16="http://schemas.microsoft.com/office/drawing/2014/main" val="3118917011"/>
                  </a:ext>
                </a:extLst>
              </a:tr>
              <a:tr h="1551734">
                <a:tc>
                  <a:txBody>
                    <a:bodyPr/>
                    <a:lstStyle/>
                    <a:p>
                      <a:r>
                        <a:rPr lang="en-US" sz="1600" dirty="0">
                          <a:latin typeface="Calibri" panose="020F0502020204030204" pitchFamily="34" charset="0"/>
                          <a:cs typeface="Calibri" panose="020F0502020204030204" pitchFamily="34" charset="0"/>
                        </a:rPr>
                        <a:t>A form isn’t showing</a:t>
                      </a:r>
                      <a:r>
                        <a:rPr lang="en-US" sz="1600" baseline="0" dirty="0">
                          <a:latin typeface="Calibri" panose="020F0502020204030204" pitchFamily="34" charset="0"/>
                          <a:cs typeface="Calibri" panose="020F0502020204030204" pitchFamily="34" charset="0"/>
                        </a:rPr>
                        <a:t> up as “complete.”</a:t>
                      </a:r>
                      <a:endParaRPr lang="en-US" sz="1600" dirty="0">
                        <a:latin typeface="Calibri" panose="020F0502020204030204" pitchFamily="34" charset="0"/>
                        <a:cs typeface="Calibri" panose="020F0502020204030204" pitchFamily="34" charset="0"/>
                      </a:endParaRPr>
                    </a:p>
                  </a:txBody>
                  <a:tcPr/>
                </a:tc>
                <a:tc>
                  <a:txBody>
                    <a:bodyPr/>
                    <a:lstStyle/>
                    <a:p>
                      <a:pPr marL="285750" indent="-285750">
                        <a:buFont typeface="Arial" panose="020B0604020202020204" pitchFamily="34" charset="0"/>
                        <a:buChar char="•"/>
                      </a:pPr>
                      <a:r>
                        <a:rPr lang="en-US" sz="1600" baseline="0" dirty="0">
                          <a:latin typeface="Calibri" panose="020F0502020204030204" pitchFamily="34" charset="0"/>
                          <a:cs typeface="Calibri" panose="020F0502020204030204" pitchFamily="34" charset="0"/>
                        </a:rPr>
                        <a:t>Confirm that you have checked the Complete box. </a:t>
                      </a:r>
                    </a:p>
                    <a:p>
                      <a:pPr marL="285750" indent="-285750">
                        <a:buFont typeface="Arial" panose="020B0604020202020204" pitchFamily="34" charset="0"/>
                        <a:buChar char="•"/>
                      </a:pPr>
                      <a:r>
                        <a:rPr lang="en-US" sz="1600" baseline="0" dirty="0">
                          <a:latin typeface="Calibri" panose="020F0502020204030204" pitchFamily="34" charset="0"/>
                          <a:cs typeface="Calibri" panose="020F0502020204030204" pitchFamily="34" charset="0"/>
                        </a:rPr>
                        <a:t>Confirm that all required components of the form are completed (usually- required components are in </a:t>
                      </a:r>
                      <a:r>
                        <a:rPr lang="en-US" sz="1600" b="1" baseline="0" dirty="0">
                          <a:latin typeface="Calibri" panose="020F0502020204030204" pitchFamily="34" charset="0"/>
                          <a:cs typeface="Calibri" panose="020F0502020204030204" pitchFamily="34" charset="0"/>
                        </a:rPr>
                        <a:t>bold)</a:t>
                      </a:r>
                      <a:r>
                        <a:rPr lang="en-US" sz="1600" b="0" baseline="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1600" b="0" baseline="0" dirty="0">
                          <a:latin typeface="Calibri" panose="020F0502020204030204" pitchFamily="34" charset="0"/>
                          <a:cs typeface="Calibri" panose="020F0502020204030204" pitchFamily="34" charset="0"/>
                        </a:rPr>
                        <a:t>For forms that both the you and the PS complete together (e.g. observation forms, formative/summative) BOTH supervisors must mark the form complete.</a:t>
                      </a:r>
                    </a:p>
                  </a:txBody>
                  <a:tcPr/>
                </a:tc>
                <a:extLst>
                  <a:ext uri="{0D108BD9-81ED-4DB2-BD59-A6C34878D82A}">
                    <a16:rowId xmlns:a16="http://schemas.microsoft.com/office/drawing/2014/main" val="2632014670"/>
                  </a:ext>
                </a:extLst>
              </a:tr>
              <a:tr h="1124753">
                <a:tc>
                  <a:txBody>
                    <a:bodyPr/>
                    <a:lstStyle/>
                    <a:p>
                      <a:r>
                        <a:rPr lang="en-US" sz="1600" dirty="0">
                          <a:latin typeface="Calibri" panose="020F0502020204030204" pitchFamily="34" charset="0"/>
                          <a:cs typeface="Calibri" panose="020F0502020204030204" pitchFamily="34" charset="0"/>
                        </a:rPr>
                        <a:t>You can log into an account</a:t>
                      </a:r>
                      <a:r>
                        <a:rPr lang="en-US" sz="1600" baseline="0" dirty="0">
                          <a:latin typeface="Calibri" panose="020F0502020204030204" pitchFamily="34" charset="0"/>
                          <a:cs typeface="Calibri" panose="020F0502020204030204" pitchFamily="34" charset="0"/>
                        </a:rPr>
                        <a:t> but don’t see the CAP cycle information. </a:t>
                      </a:r>
                      <a:endParaRPr lang="en-US" sz="1600" dirty="0">
                        <a:latin typeface="Calibri" panose="020F0502020204030204" pitchFamily="34" charset="0"/>
                        <a:cs typeface="Calibri" panose="020F0502020204030204" pitchFamily="34" charset="0"/>
                      </a:endParaRPr>
                    </a:p>
                  </a:txBody>
                  <a:tcPr/>
                </a:tc>
                <a:tc>
                  <a:txBody>
                    <a:bodyPr/>
                    <a:lstStyle/>
                    <a:p>
                      <a:r>
                        <a:rPr lang="en-US" sz="1600" dirty="0">
                          <a:latin typeface="Calibri" panose="020F0502020204030204" pitchFamily="34" charset="0"/>
                          <a:cs typeface="Calibri" panose="020F0502020204030204" pitchFamily="34" charset="0"/>
                        </a:rPr>
                        <a:t>You likely logged in under your personal ELAR account information. You should have received CAP specific information via</a:t>
                      </a:r>
                      <a:r>
                        <a:rPr lang="en-US" sz="1600" baseline="0" dirty="0">
                          <a:latin typeface="Calibri" panose="020F0502020204030204" pitchFamily="34" charset="0"/>
                          <a:cs typeface="Calibri" panose="020F0502020204030204" pitchFamily="34" charset="0"/>
                        </a:rPr>
                        <a:t> email. If you did not, it is likely because there is a firewall for your district. If they have not received an email with your account information, please contact the CM of the educator preparation organization your Teacher Candidate is from. </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66892229"/>
                  </a:ext>
                </a:extLst>
              </a:tr>
              <a:tr h="1061713">
                <a:tc>
                  <a:txBody>
                    <a:bodyPr/>
                    <a:lstStyle/>
                    <a:p>
                      <a:r>
                        <a:rPr lang="en-US" sz="1600" dirty="0">
                          <a:latin typeface="Calibri" panose="020F0502020204030204" pitchFamily="34" charset="0"/>
                          <a:cs typeface="Calibri" panose="020F0502020204030204" pitchFamily="34" charset="0"/>
                        </a:rPr>
                        <a:t>Observation</a:t>
                      </a:r>
                      <a:r>
                        <a:rPr lang="en-US" sz="1600" baseline="0" dirty="0">
                          <a:latin typeface="Calibri" panose="020F0502020204030204" pitchFamily="34" charset="0"/>
                          <a:cs typeface="Calibri" panose="020F0502020204030204" pitchFamily="34" charset="0"/>
                        </a:rPr>
                        <a:t> Forms aren't showing what I expect</a:t>
                      </a:r>
                      <a:endParaRPr lang="en-US" sz="1600" dirty="0">
                        <a:latin typeface="Calibri" panose="020F0502020204030204" pitchFamily="34" charset="0"/>
                        <a:cs typeface="Calibri" panose="020F0502020204030204" pitchFamily="34" charset="0"/>
                      </a:endParaRPr>
                    </a:p>
                  </a:txBody>
                  <a:tcPr/>
                </a:tc>
                <a:tc>
                  <a:txBody>
                    <a:bodyPr/>
                    <a:lstStyle/>
                    <a:p>
                      <a:pPr lvl="0">
                        <a:buNone/>
                      </a:pPr>
                      <a:r>
                        <a:rPr lang="en-US" sz="1600" b="0" i="0" u="none" strike="noStrike" baseline="0" noProof="0" dirty="0">
                          <a:latin typeface="Calibri" panose="020F0502020204030204" pitchFamily="34" charset="0"/>
                          <a:cs typeface="Calibri" panose="020F0502020204030204" pitchFamily="34" charset="0"/>
                        </a:rPr>
                        <a:t>You should be very clear on who is filling out which form. Toggling back and forth between the PS/SP version of the form and the PS only or SP only views will cause a loss of information this is not recoverable. Please make sure you communicate carefully before working to complete the forms.  </a:t>
                      </a:r>
                      <a:endParaRPr lang="en-US" sz="1600" b="0" i="0" u="none" strike="noStrike"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97190510"/>
                  </a:ext>
                </a:extLst>
              </a:tr>
            </a:tbl>
          </a:graphicData>
        </a:graphic>
      </p:graphicFrame>
    </p:spTree>
    <p:extLst>
      <p:ext uri="{BB962C8B-B14F-4D97-AF65-F5344CB8AC3E}">
        <p14:creationId xmlns:p14="http://schemas.microsoft.com/office/powerpoint/2010/main" val="2621797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Semibold"/>
                <a:cs typeface="Segoe UI Semibold"/>
              </a:rPr>
              <a:t>Supervising Practitioner Troubleshooting Tips continued</a:t>
            </a:r>
            <a:endParaRPr lang="en-US" dirty="0"/>
          </a:p>
        </p:txBody>
      </p:sp>
      <p:sp>
        <p:nvSpPr>
          <p:cNvPr id="3" name="Content Placeholder 2"/>
          <p:cNvSpPr>
            <a:spLocks noGrp="1"/>
          </p:cNvSpPr>
          <p:nvPr>
            <p:ph idx="1"/>
          </p:nvPr>
        </p:nvSpPr>
        <p:spPr>
          <a:xfrm>
            <a:off x="914399" y="1230312"/>
            <a:ext cx="11023601" cy="4582273"/>
          </a:xfrm>
        </p:spPr>
        <p:txBody>
          <a:bodyPr/>
          <a:lstStyle/>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34</a:t>
            </a:fld>
            <a:endParaRPr lang="zh-CN" alt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3314961996"/>
              </p:ext>
            </p:extLst>
          </p:nvPr>
        </p:nvGraphicFramePr>
        <p:xfrm>
          <a:off x="568325" y="1230313"/>
          <a:ext cx="11369676" cy="4114800"/>
        </p:xfrm>
        <a:graphic>
          <a:graphicData uri="http://schemas.openxmlformats.org/drawingml/2006/table">
            <a:tbl>
              <a:tblPr firstRow="1" bandRow="1">
                <a:tableStyleId>{5C22544A-7EE6-4342-B048-85BDC9FD1C3A}</a:tableStyleId>
              </a:tblPr>
              <a:tblGrid>
                <a:gridCol w="3836407">
                  <a:extLst>
                    <a:ext uri="{9D8B030D-6E8A-4147-A177-3AD203B41FA5}">
                      <a16:colId xmlns:a16="http://schemas.microsoft.com/office/drawing/2014/main" val="3480862149"/>
                    </a:ext>
                  </a:extLst>
                </a:gridCol>
                <a:gridCol w="7533269">
                  <a:extLst>
                    <a:ext uri="{9D8B030D-6E8A-4147-A177-3AD203B41FA5}">
                      <a16:colId xmlns:a16="http://schemas.microsoft.com/office/drawing/2014/main" val="210974223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Common Questions/Challenges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Solutions</a:t>
                      </a:r>
                    </a:p>
                    <a:p>
                      <a:endParaRPr lang="en-US" dirty="0"/>
                    </a:p>
                  </a:txBody>
                  <a:tcPr/>
                </a:tc>
                <a:extLst>
                  <a:ext uri="{0D108BD9-81ED-4DB2-BD59-A6C34878D82A}">
                    <a16:rowId xmlns:a16="http://schemas.microsoft.com/office/drawing/2014/main" val="2237978267"/>
                  </a:ext>
                </a:extLst>
              </a:tr>
              <a:tr h="370840">
                <a:tc>
                  <a:txBody>
                    <a:bodyPr/>
                    <a:lstStyle/>
                    <a:p>
                      <a:r>
                        <a:rPr lang="en-US" dirty="0"/>
                        <a:t>Information disappeared</a:t>
                      </a:r>
                      <a:r>
                        <a:rPr lang="en-US" baseline="0" dirty="0"/>
                        <a:t> from the SP/PS observation form</a:t>
                      </a:r>
                      <a:endParaRPr lang="en-US" dirty="0"/>
                    </a:p>
                  </a:txBody>
                  <a:tcPr/>
                </a:tc>
                <a:tc>
                  <a:txBody>
                    <a:bodyPr/>
                    <a:lstStyle/>
                    <a:p>
                      <a:pPr marL="285750" indent="-285750">
                        <a:buFont typeface="Arial" panose="020B0604020202020204" pitchFamily="34" charset="0"/>
                        <a:buChar char="•"/>
                      </a:pPr>
                      <a:r>
                        <a:rPr lang="en-US" dirty="0"/>
                        <a:t>This could be for one of three reasons. </a:t>
                      </a:r>
                    </a:p>
                    <a:p>
                      <a:pPr marL="742950" lvl="1" indent="-285750">
                        <a:buFont typeface="Arial" panose="020B0604020202020204" pitchFamily="34" charset="0"/>
                        <a:buChar char="•"/>
                      </a:pPr>
                      <a:r>
                        <a:rPr lang="en-US" dirty="0"/>
                        <a:t>You and the PS may have </a:t>
                      </a:r>
                      <a:r>
                        <a:rPr lang="en-US" baseline="0" dirty="0"/>
                        <a:t>accidentally saved over each other’s information. Please ensure that you communicate who is filling out the calibrated section of the observation form in advance. </a:t>
                      </a:r>
                    </a:p>
                    <a:p>
                      <a:pPr marL="742950" lvl="1" indent="-285750">
                        <a:buFont typeface="Arial" panose="020B0604020202020204" pitchFamily="34" charset="0"/>
                        <a:buChar char="•"/>
                      </a:pPr>
                      <a:r>
                        <a:rPr lang="en-US" baseline="0" dirty="0"/>
                        <a:t>The system timed out. You should receive a warning if this is about to happen. Please note that if you have multiple tabs open, you may miss this warning. </a:t>
                      </a:r>
                    </a:p>
                    <a:p>
                      <a:pPr marL="742950" lvl="1" indent="-285750">
                        <a:buFont typeface="Arial" panose="020B0604020202020204" pitchFamily="34" charset="0"/>
                        <a:buChar char="•"/>
                      </a:pPr>
                      <a:r>
                        <a:rPr lang="en-US" baseline="0" dirty="0"/>
                        <a:t>You or the PS may have toggled back and forth between the PS/SP version of the form and SP only or PS only versions. </a:t>
                      </a:r>
                      <a:endParaRPr lang="en-US" dirty="0"/>
                    </a:p>
                  </a:txBody>
                  <a:tcPr/>
                </a:tc>
                <a:extLst>
                  <a:ext uri="{0D108BD9-81ED-4DB2-BD59-A6C34878D82A}">
                    <a16:rowId xmlns:a16="http://schemas.microsoft.com/office/drawing/2014/main" val="4078831379"/>
                  </a:ext>
                </a:extLst>
              </a:tr>
              <a:tr h="370840">
                <a:tc>
                  <a:txBody>
                    <a:bodyPr/>
                    <a:lstStyle/>
                    <a:p>
                      <a:r>
                        <a:rPr lang="en-US" dirty="0"/>
                        <a:t>Other issues</a:t>
                      </a:r>
                    </a:p>
                  </a:txBody>
                  <a:tcPr/>
                </a:tc>
                <a:tc>
                  <a:txBody>
                    <a:bodyPr/>
                    <a:lstStyle/>
                    <a:p>
                      <a:r>
                        <a:rPr lang="en-US" dirty="0"/>
                        <a:t>Check</a:t>
                      </a:r>
                      <a:r>
                        <a:rPr lang="en-US" baseline="0" dirty="0"/>
                        <a:t> out our FAQs! </a:t>
                      </a:r>
                      <a:r>
                        <a:rPr lang="en-US" baseline="0" dirty="0">
                          <a:hlinkClick r:id="rId2"/>
                        </a:rPr>
                        <a:t>http://www.doe.mass.edu/edprep/cap/onlineplatform-faq.html</a:t>
                      </a:r>
                      <a:endParaRPr lang="en-US" baseline="0" dirty="0"/>
                    </a:p>
                    <a:p>
                      <a:endParaRPr lang="en-US" dirty="0"/>
                    </a:p>
                  </a:txBody>
                  <a:tcPr/>
                </a:tc>
                <a:extLst>
                  <a:ext uri="{0D108BD9-81ED-4DB2-BD59-A6C34878D82A}">
                    <a16:rowId xmlns:a16="http://schemas.microsoft.com/office/drawing/2014/main" val="247652509"/>
                  </a:ext>
                </a:extLst>
              </a:tr>
            </a:tbl>
          </a:graphicData>
        </a:graphic>
      </p:graphicFrame>
    </p:spTree>
    <p:extLst>
      <p:ext uri="{BB962C8B-B14F-4D97-AF65-F5344CB8AC3E}">
        <p14:creationId xmlns:p14="http://schemas.microsoft.com/office/powerpoint/2010/main" val="1335592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Guide and FAQs</a:t>
            </a:r>
          </a:p>
        </p:txBody>
      </p:sp>
      <p:sp>
        <p:nvSpPr>
          <p:cNvPr id="3" name="Content Placeholder 2"/>
          <p:cNvSpPr>
            <a:spLocks noGrp="1"/>
          </p:cNvSpPr>
          <p:nvPr>
            <p:ph idx="1"/>
          </p:nvPr>
        </p:nvSpPr>
        <p:spPr/>
        <p:txBody>
          <a:bodyPr vert="horz" lIns="91440" tIns="45720" rIns="91440" bIns="45720" rtlCol="0" anchor="t">
            <a:noAutofit/>
          </a:bodyPr>
          <a:lstStyle/>
          <a:p>
            <a:r>
              <a:rPr lang="en-US" dirty="0">
                <a:latin typeface="Segoe UI"/>
                <a:cs typeface="Segoe UI"/>
                <a:hlinkClick r:id="rId2"/>
              </a:rPr>
              <a:t>For additional support, please check out our CAP Online Platform User Guide, Quick Reference Guides and FAQS: </a:t>
            </a:r>
            <a:r>
              <a:rPr lang="en-US" dirty="0">
                <a:hlinkClick r:id="rId2"/>
              </a:rPr>
              <a:t>http://www.doe.mass.edu/edprep/cap/onlineplatform.html</a:t>
            </a:r>
            <a:r>
              <a:rPr lang="en-US" dirty="0"/>
              <a:t>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35</a:t>
            </a:fld>
            <a:endParaRPr lang="zh-CN" altLang="en-US" dirty="0"/>
          </a:p>
        </p:txBody>
      </p:sp>
    </p:spTree>
    <p:extLst>
      <p:ext uri="{BB962C8B-B14F-4D97-AF65-F5344CB8AC3E}">
        <p14:creationId xmlns:p14="http://schemas.microsoft.com/office/powerpoint/2010/main" val="1484072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C8D2A8-F263-0122-FE20-77496DBAC435}"/>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36</a:t>
            </a:fld>
            <a:endParaRPr lang="zh-CN" altLang="en-US" dirty="0"/>
          </a:p>
        </p:txBody>
      </p:sp>
      <p:sp>
        <p:nvSpPr>
          <p:cNvPr id="2" name="Title 1">
            <a:extLst>
              <a:ext uri="{FF2B5EF4-FFF2-40B4-BE49-F238E27FC236}">
                <a16:creationId xmlns:a16="http://schemas.microsoft.com/office/drawing/2014/main" id="{955A8333-E9A8-6C5D-5E63-5790C3AD9583}"/>
              </a:ext>
            </a:extLst>
          </p:cNvPr>
          <p:cNvSpPr>
            <a:spLocks noGrp="1"/>
          </p:cNvSpPr>
          <p:nvPr>
            <p:ph type="title" idx="4294967295"/>
          </p:nvPr>
        </p:nvSpPr>
        <p:spPr>
          <a:xfrm>
            <a:off x="4899102" y="2818394"/>
            <a:ext cx="10515600" cy="1325563"/>
          </a:xfrm>
        </p:spPr>
        <p:txBody>
          <a:bodyPr/>
          <a:lstStyle/>
          <a:p>
            <a:r>
              <a:rPr lang="en-US" dirty="0">
                <a:latin typeface="Segoe UI Semibold"/>
                <a:cs typeface="Segoe UI Semibold"/>
              </a:rPr>
              <a:t>Thank you!</a:t>
            </a:r>
            <a:endParaRPr lang="en-US" dirty="0"/>
          </a:p>
        </p:txBody>
      </p:sp>
    </p:spTree>
    <p:extLst>
      <p:ext uri="{BB962C8B-B14F-4D97-AF65-F5344CB8AC3E}">
        <p14:creationId xmlns:p14="http://schemas.microsoft.com/office/powerpoint/2010/main" val="517206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0C315A-057B-4784-B61A-E9DD640F9898}"/>
              </a:ext>
            </a:extLst>
          </p:cNvPr>
          <p:cNvSpPr txBox="1">
            <a:spLocks noGrp="1"/>
          </p:cNvSpPr>
          <p:nvPr>
            <p:ph type="title" idx="4294967295"/>
          </p:nvPr>
        </p:nvSpPr>
        <p:spPr>
          <a:xfrm>
            <a:off x="1" y="3190714"/>
            <a:ext cx="276907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rPr>
              <a:t>Sections</a:t>
            </a:r>
            <a:endParaRPr kumimoji="0" lang="zh-CN" altLang="en-US" sz="32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grpSp>
        <p:nvGrpSpPr>
          <p:cNvPr id="25" name="Group 24" descr="Section 1 Overview of the CAP Online Platform 2.0&#10;Section 2 Logging In&#10;Section 3 Functionality&#10;Section 4 Troubleshooting" title="Sections"/>
          <p:cNvGrpSpPr/>
          <p:nvPr/>
        </p:nvGrpSpPr>
        <p:grpSpPr>
          <a:xfrm>
            <a:off x="2966327" y="1069736"/>
            <a:ext cx="8839202" cy="3741465"/>
            <a:chOff x="2903406" y="125019"/>
            <a:chExt cx="8839202" cy="3765359"/>
          </a:xfrm>
        </p:grpSpPr>
        <p:grpSp>
          <p:nvGrpSpPr>
            <p:cNvPr id="2" name="Group 17"/>
            <p:cNvGrpSpPr/>
            <p:nvPr/>
          </p:nvGrpSpPr>
          <p:grpSpPr>
            <a:xfrm>
              <a:off x="2903409" y="125019"/>
              <a:ext cx="8839199" cy="809458"/>
              <a:chOff x="3061064" y="188784"/>
              <a:chExt cx="8839199" cy="809458"/>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Segoe SemiBold" panose="020B0703040204020203" pitchFamily="34" charset="0"/>
                    <a:cs typeface="Segoe SemiBold" panose="020B0703040204020203" pitchFamily="34" charset="0"/>
                  </a:rPr>
                  <a:t>01</a:t>
                </a:r>
                <a:endParaRPr lang="zh-CN" altLang="en-US" sz="3600" dirty="0">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88784"/>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800" dirty="0">
                    <a:solidFill>
                      <a:schemeClr val="tx1">
                        <a:lumMod val="50000"/>
                      </a:schemeClr>
                    </a:solidFill>
                  </a:rPr>
                  <a:t>Overview of CAP Online Platform</a:t>
                </a:r>
                <a:endParaRPr lang="zh-CN" altLang="en-US" sz="2800" dirty="0">
                  <a:solidFill>
                    <a:schemeClr val="tx1">
                      <a:lumMod val="50000"/>
                    </a:schemeClr>
                  </a:solidFill>
                </a:endParaRPr>
              </a:p>
            </p:txBody>
          </p:sp>
        </p:grpSp>
        <p:grpSp>
          <p:nvGrpSpPr>
            <p:cNvPr id="3" name="Group 20"/>
            <p:cNvGrpSpPr/>
            <p:nvPr/>
          </p:nvGrpSpPr>
          <p:grpSpPr>
            <a:xfrm>
              <a:off x="2903408" y="1107623"/>
              <a:ext cx="8839200" cy="809459"/>
              <a:chOff x="3061063" y="1873080"/>
              <a:chExt cx="8839200" cy="809459"/>
            </a:xfrm>
          </p:grpSpPr>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Segoe SemiBold" panose="020B0703040204020203" pitchFamily="34" charset="0"/>
                    <a:cs typeface="Segoe SemiBold" panose="020B0703040204020203" pitchFamily="34" charset="0"/>
                  </a:rPr>
                  <a:t>02</a:t>
                </a:r>
                <a:endParaRPr lang="zh-CN" altLang="en-US" sz="3600" dirty="0">
                  <a:latin typeface="Segoe SemiBold" panose="020B0703040204020203" pitchFamily="34" charset="0"/>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800" dirty="0">
                    <a:solidFill>
                      <a:schemeClr val="tx1">
                        <a:lumMod val="50000"/>
                      </a:schemeClr>
                    </a:solidFill>
                  </a:rPr>
                  <a:t>Logging In</a:t>
                </a:r>
                <a:endParaRPr lang="zh-CN" altLang="en-US" sz="2800" dirty="0">
                  <a:solidFill>
                    <a:schemeClr val="tx1">
                      <a:lumMod val="50000"/>
                    </a:schemeClr>
                  </a:solidFill>
                </a:endParaRPr>
              </a:p>
            </p:txBody>
          </p:sp>
        </p:grpSp>
        <p:sp>
          <p:nvSpPr>
            <p:cNvPr id="12" name="矩形 11">
              <a:extLst>
                <a:ext uri="{FF2B5EF4-FFF2-40B4-BE49-F238E27FC236}">
                  <a16:creationId xmlns:a16="http://schemas.microsoft.com/office/drawing/2014/main" id="{8EED5C95-0E4E-4512-8773-6CA4934A6C58}"/>
                </a:ext>
              </a:extLst>
            </p:cNvPr>
            <p:cNvSpPr/>
            <p:nvPr/>
          </p:nvSpPr>
          <p:spPr>
            <a:xfrm>
              <a:off x="2903408" y="3080919"/>
              <a:ext cx="809459" cy="809459"/>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Segoe SemiBold" panose="020B0703040204020203" pitchFamily="34" charset="0"/>
                  <a:cs typeface="Segoe SemiBold" panose="020B0703040204020203" pitchFamily="34" charset="0"/>
                </a:rPr>
                <a:t>04</a:t>
              </a:r>
              <a:endParaRPr lang="zh-CN" altLang="en-US" sz="3600" dirty="0">
                <a:latin typeface="Segoe SemiBold" panose="020B0703040204020203" pitchFamily="34" charset="0"/>
                <a:cs typeface="Segoe SemiBold" panose="020B0703040204020203" pitchFamily="34" charset="0"/>
              </a:endParaRPr>
            </a:p>
          </p:txBody>
        </p:sp>
        <p:grpSp>
          <p:nvGrpSpPr>
            <p:cNvPr id="5" name="Group 22"/>
            <p:cNvGrpSpPr/>
            <p:nvPr/>
          </p:nvGrpSpPr>
          <p:grpSpPr>
            <a:xfrm>
              <a:off x="2903406" y="2097317"/>
              <a:ext cx="8839202" cy="809459"/>
              <a:chOff x="3061061" y="4335544"/>
              <a:chExt cx="8839202" cy="809459"/>
            </a:xfrm>
          </p:grpSpPr>
          <p:sp>
            <p:nvSpPr>
              <p:cNvPr id="14" name="矩形 13">
                <a:extLst>
                  <a:ext uri="{FF2B5EF4-FFF2-40B4-BE49-F238E27FC236}">
                    <a16:creationId xmlns:a16="http://schemas.microsoft.com/office/drawing/2014/main" id="{DF81D714-3905-427B-B5F8-783DEB3D0A2D}"/>
                  </a:ext>
                </a:extLst>
              </p:cNvPr>
              <p:cNvSpPr/>
              <p:nvPr/>
            </p:nvSpPr>
            <p:spPr>
              <a:xfrm>
                <a:off x="3061061" y="4335544"/>
                <a:ext cx="809459" cy="809459"/>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Segoe SemiBold" panose="020B0703040204020203" pitchFamily="34" charset="0"/>
                    <a:cs typeface="Segoe SemiBold" panose="020B0703040204020203" pitchFamily="34" charset="0"/>
                  </a:rPr>
                  <a:t>03</a:t>
                </a:r>
                <a:endParaRPr lang="zh-CN" altLang="en-US" sz="3600" dirty="0">
                  <a:latin typeface="Segoe SemiBold" panose="020B0703040204020203" pitchFamily="34" charset="0"/>
                  <a:cs typeface="Segoe SemiBold" panose="020B0703040204020203" pitchFamily="34" charset="0"/>
                </a:endParaRPr>
              </a:p>
            </p:txBody>
          </p:sp>
          <p:sp>
            <p:nvSpPr>
              <p:cNvPr id="15" name="文本框 14">
                <a:extLst>
                  <a:ext uri="{FF2B5EF4-FFF2-40B4-BE49-F238E27FC236}">
                    <a16:creationId xmlns:a16="http://schemas.microsoft.com/office/drawing/2014/main" id="{9440FE6B-2417-4F54-8A87-259875C67EB3}"/>
                  </a:ext>
                </a:extLst>
              </p:cNvPr>
              <p:cNvSpPr txBox="1"/>
              <p:nvPr/>
            </p:nvSpPr>
            <p:spPr>
              <a:xfrm>
                <a:off x="3918853" y="4345387"/>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800" dirty="0">
                    <a:solidFill>
                      <a:schemeClr val="tx1">
                        <a:lumMod val="50000"/>
                      </a:schemeClr>
                    </a:solidFill>
                  </a:rPr>
                  <a:t>Functionality</a:t>
                </a:r>
                <a:endParaRPr lang="zh-CN" altLang="en-US" sz="2800" dirty="0">
                  <a:solidFill>
                    <a:schemeClr val="tx1">
                      <a:lumMod val="50000"/>
                    </a:schemeClr>
                  </a:solidFill>
                </a:endParaRPr>
              </a:p>
            </p:txBody>
          </p:sp>
        </p:grpSp>
      </p:grpSp>
      <p:sp>
        <p:nvSpPr>
          <p:cNvPr id="17" name="文本框 12">
            <a:extLst>
              <a:ext uri="{FF2B5EF4-FFF2-40B4-BE49-F238E27FC236}">
                <a16:creationId xmlns:a16="http://schemas.microsoft.com/office/drawing/2014/main" id="{2EAD39A1-22F8-4668-9D3F-D036B2AB825E}"/>
              </a:ext>
            </a:extLst>
          </p:cNvPr>
          <p:cNvSpPr txBox="1"/>
          <p:nvPr/>
        </p:nvSpPr>
        <p:spPr>
          <a:xfrm>
            <a:off x="3824119" y="3918389"/>
            <a:ext cx="7981410" cy="80432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800" dirty="0">
                <a:solidFill>
                  <a:schemeClr val="tx1">
                    <a:lumMod val="50000"/>
                  </a:schemeClr>
                </a:solidFill>
              </a:rPr>
              <a:t>Troubleshooting</a:t>
            </a:r>
            <a:endParaRPr lang="zh-CN" altLang="en-US" sz="2800" dirty="0">
              <a:solidFill>
                <a:schemeClr val="tx1">
                  <a:lumMod val="50000"/>
                </a:schemeClr>
              </a:solidFill>
            </a:endParaRPr>
          </a:p>
        </p:txBody>
      </p:sp>
    </p:spTree>
    <p:extLst>
      <p:ext uri="{BB962C8B-B14F-4D97-AF65-F5344CB8AC3E}">
        <p14:creationId xmlns:p14="http://schemas.microsoft.com/office/powerpoint/2010/main" val="3218815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01</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Overview of CAP Online Platform</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1350330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CAP Online Platform?</a:t>
            </a:r>
          </a:p>
        </p:txBody>
      </p:sp>
      <p:sp>
        <p:nvSpPr>
          <p:cNvPr id="3" name="Content Placeholder 2"/>
          <p:cNvSpPr>
            <a:spLocks noGrp="1"/>
          </p:cNvSpPr>
          <p:nvPr>
            <p:ph idx="1"/>
          </p:nvPr>
        </p:nvSpPr>
        <p:spPr>
          <a:xfrm>
            <a:off x="567743" y="1230403"/>
            <a:ext cx="10759018" cy="5049746"/>
          </a:xfrm>
        </p:spPr>
        <p:txBody>
          <a:bodyPr vert="horz" lIns="91440" tIns="45720" rIns="91440" bIns="45720" rtlCol="0" anchor="t">
            <a:noAutofit/>
          </a:bodyPr>
          <a:lstStyle/>
          <a:p>
            <a:r>
              <a:rPr lang="en-US" sz="2000" dirty="0">
                <a:latin typeface="Segoe UI"/>
                <a:cs typeface="Segoe UI"/>
              </a:rPr>
              <a:t>The CAP Online Platform is a </a:t>
            </a:r>
            <a:r>
              <a:rPr lang="en-US" sz="2000" b="1" dirty="0">
                <a:latin typeface="Segoe UI"/>
                <a:cs typeface="Segoe UI"/>
              </a:rPr>
              <a:t>virtual system </a:t>
            </a:r>
            <a:r>
              <a:rPr lang="en-US" sz="2000" dirty="0">
                <a:latin typeface="Segoe UI"/>
                <a:cs typeface="Segoe UI"/>
              </a:rPr>
              <a:t>for implementing the Candidate Assessment of Performance (CAP) as outlined in the </a:t>
            </a:r>
            <a:r>
              <a:rPr lang="en-US" sz="2000" u="sng" dirty="0">
                <a:latin typeface="Segoe UI"/>
                <a:cs typeface="Segoe UI"/>
                <a:hlinkClick r:id="rId3"/>
              </a:rPr>
              <a:t>CAP Guidelines</a:t>
            </a:r>
            <a:r>
              <a:rPr lang="en-US" sz="2000" dirty="0">
                <a:latin typeface="Segoe UI"/>
                <a:cs typeface="Segoe UI"/>
                <a:hlinkClick r:id="rId3"/>
              </a:rPr>
              <a:t> </a:t>
            </a:r>
            <a:r>
              <a:rPr lang="en-US" sz="2000" dirty="0">
                <a:latin typeface="Segoe UI"/>
                <a:cs typeface="Segoe UI"/>
              </a:rPr>
              <a:t>and </a:t>
            </a:r>
            <a:r>
              <a:rPr lang="en-US" sz="2000" u="sng" dirty="0">
                <a:latin typeface="Segoe UI"/>
                <a:cs typeface="Segoe UI"/>
                <a:hlinkClick r:id="rId4"/>
              </a:rPr>
              <a:t>Implementation Handbook</a:t>
            </a:r>
            <a:endParaRPr lang="en-US" sz="2000" u="sng" dirty="0">
              <a:latin typeface="Segoe UI"/>
              <a:cs typeface="Segoe UI"/>
            </a:endParaRPr>
          </a:p>
          <a:p>
            <a:pPr marL="0" indent="0">
              <a:buNone/>
            </a:pPr>
            <a:endParaRPr lang="en-US" sz="2000" b="1" dirty="0"/>
          </a:p>
          <a:p>
            <a:r>
              <a:rPr lang="en-US" sz="2000" dirty="0"/>
              <a:t>It allows CAP Managers (CM), Program Supervisors (PS), Supervising Practitioners (SP), and Teacher Candidates (TC), to </a:t>
            </a:r>
            <a:r>
              <a:rPr lang="en-US" sz="2000" b="1" dirty="0"/>
              <a:t>complete forms, access information, and communicate </a:t>
            </a:r>
            <a:r>
              <a:rPr lang="en-US" sz="2000" dirty="0"/>
              <a:t>in real-time.</a:t>
            </a:r>
          </a:p>
          <a:p>
            <a:endParaRPr lang="en-US" sz="2000" dirty="0"/>
          </a:p>
          <a:p>
            <a:r>
              <a:rPr lang="en-US" sz="2000" dirty="0"/>
              <a:t>If you are using the CAP Online Platform, the educator preparation organization your Teacher Candidate is from has elected to use it to facilitate the CAP process.</a:t>
            </a:r>
          </a:p>
          <a:p>
            <a:endParaRPr lang="en-US" dirty="0"/>
          </a:p>
        </p:txBody>
      </p:sp>
      <p:sp>
        <p:nvSpPr>
          <p:cNvPr id="4" name="Slide Number Placeholder 3">
            <a:extLst>
              <a:ext uri="{FF2B5EF4-FFF2-40B4-BE49-F238E27FC236}">
                <a16:creationId xmlns:a16="http://schemas.microsoft.com/office/drawing/2014/main" id="{F9A65CD0-064B-42E5-A7D7-5131B03D12F7}"/>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6</a:t>
            </a:fld>
            <a:endParaRPr lang="zh-CN" altLang="en-US" dirty="0"/>
          </a:p>
        </p:txBody>
      </p:sp>
    </p:spTree>
    <p:extLst>
      <p:ext uri="{BB962C8B-B14F-4D97-AF65-F5344CB8AC3E}">
        <p14:creationId xmlns:p14="http://schemas.microsoft.com/office/powerpoint/2010/main" val="155679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2454-9EE2-4FB0-9CAE-F46F4F17660B}"/>
              </a:ext>
            </a:extLst>
          </p:cNvPr>
          <p:cNvSpPr>
            <a:spLocks noGrp="1"/>
          </p:cNvSpPr>
          <p:nvPr>
            <p:ph type="title"/>
          </p:nvPr>
        </p:nvSpPr>
        <p:spPr/>
        <p:txBody>
          <a:bodyPr/>
          <a:lstStyle/>
          <a:p>
            <a:r>
              <a:rPr lang="en-US" dirty="0"/>
              <a:t>Role of the Supervising Practitioner</a:t>
            </a:r>
          </a:p>
        </p:txBody>
      </p:sp>
      <p:sp>
        <p:nvSpPr>
          <p:cNvPr id="3" name="Content Placeholder 2">
            <a:extLst>
              <a:ext uri="{FF2B5EF4-FFF2-40B4-BE49-F238E27FC236}">
                <a16:creationId xmlns:a16="http://schemas.microsoft.com/office/drawing/2014/main" id="{BA724FD6-156E-4B1F-A61B-570685E9AD7F}"/>
              </a:ext>
            </a:extLst>
          </p:cNvPr>
          <p:cNvSpPr>
            <a:spLocks noGrp="1"/>
          </p:cNvSpPr>
          <p:nvPr>
            <p:ph idx="1"/>
          </p:nvPr>
        </p:nvSpPr>
        <p:spPr/>
        <p:txBody>
          <a:bodyPr/>
          <a:lstStyle/>
          <a:p>
            <a:pPr marL="0" marR="0">
              <a:lnSpc>
                <a:spcPct val="115000"/>
              </a:lnSpc>
              <a:spcBef>
                <a:spcPts val="600"/>
              </a:spcBef>
              <a:spcAft>
                <a:spcPts val="1000"/>
              </a:spcAft>
            </a:pPr>
            <a:r>
              <a:rPr lang="en-US" sz="3600" dirty="0">
                <a:effectLst/>
                <a:latin typeface="Calibri" panose="020F0502020204030204" pitchFamily="34" charset="0"/>
                <a:ea typeface="Times New Roman" panose="02020603050405020304" pitchFamily="18" charset="0"/>
                <a:cs typeface="Arial" panose="020B0604020202020204" pitchFamily="34" charset="0"/>
              </a:rPr>
              <a:t>The SP has the ability to: </a:t>
            </a:r>
          </a:p>
          <a:p>
            <a:pPr marL="850900" lvl="1" indent="-342900">
              <a:lnSpc>
                <a:spcPct val="115000"/>
              </a:lnSpc>
              <a:spcBef>
                <a:spcPts val="0"/>
              </a:spcBef>
              <a:buFont typeface="Symbol" panose="05050102010706020507" pitchFamily="18" charset="2"/>
              <a:buChar char=""/>
            </a:pPr>
            <a:r>
              <a:rPr lang="en-US" sz="3600" dirty="0">
                <a:latin typeface="Calibri" panose="020F0502020204030204" pitchFamily="34" charset="0"/>
                <a:cs typeface="Arial" panose="020B0604020202020204" pitchFamily="34" charset="0"/>
              </a:rPr>
              <a:t>View candidate progress</a:t>
            </a:r>
          </a:p>
          <a:p>
            <a:pPr marL="850900" lvl="1" indent="-342900">
              <a:lnSpc>
                <a:spcPct val="115000"/>
              </a:lnSpc>
              <a:spcBef>
                <a:spcPts val="0"/>
              </a:spcBef>
              <a:buFont typeface="Symbol" panose="05050102010706020507" pitchFamily="18" charset="2"/>
              <a:buChar char=""/>
            </a:pPr>
            <a:r>
              <a:rPr lang="en-US" sz="3600" dirty="0">
                <a:latin typeface="Calibri" panose="020F0502020204030204" pitchFamily="34" charset="0"/>
                <a:cs typeface="Arial" panose="020B0604020202020204" pitchFamily="34" charset="0"/>
              </a:rPr>
              <a:t>View and complete Forms</a:t>
            </a:r>
          </a:p>
          <a:p>
            <a:pPr marL="850900" lvl="1" indent="-342900">
              <a:lnSpc>
                <a:spcPct val="115000"/>
              </a:lnSpc>
              <a:spcBef>
                <a:spcPts val="0"/>
              </a:spcBef>
              <a:buFont typeface="Symbol" panose="05050102010706020507" pitchFamily="18" charset="2"/>
              <a:buChar char=""/>
            </a:pPr>
            <a:r>
              <a:rPr lang="en-US" sz="3600" dirty="0">
                <a:latin typeface="Calibri" panose="020F0502020204030204" pitchFamily="34" charset="0"/>
                <a:cs typeface="Arial" panose="020B0604020202020204" pitchFamily="34" charset="0"/>
              </a:rPr>
              <a:t>Upload evidence</a:t>
            </a:r>
          </a:p>
          <a:p>
            <a:pPr marL="850900" lvl="1" indent="-342900">
              <a:lnSpc>
                <a:spcPct val="115000"/>
              </a:lnSpc>
              <a:spcBef>
                <a:spcPts val="0"/>
              </a:spcBef>
              <a:spcAft>
                <a:spcPts val="1000"/>
              </a:spcAft>
              <a:buFont typeface="Symbol" panose="05050102010706020507" pitchFamily="18" charset="2"/>
              <a:buChar char=""/>
            </a:pPr>
            <a:r>
              <a:rPr lang="en-US" sz="3600" dirty="0">
                <a:latin typeface="Calibri" panose="020F0502020204030204" pitchFamily="34" charset="0"/>
                <a:cs typeface="Arial" panose="020B0604020202020204" pitchFamily="34" charset="0"/>
              </a:rPr>
              <a:t>Communicate with the triad</a:t>
            </a:r>
          </a:p>
        </p:txBody>
      </p:sp>
      <p:sp>
        <p:nvSpPr>
          <p:cNvPr id="4" name="Slide Number Placeholder 3">
            <a:extLst>
              <a:ext uri="{FF2B5EF4-FFF2-40B4-BE49-F238E27FC236}">
                <a16:creationId xmlns:a16="http://schemas.microsoft.com/office/drawing/2014/main" id="{D6BEFAAC-EABB-40E4-A609-766F4379CEAE}"/>
              </a:ext>
            </a:extLst>
          </p:cNvPr>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spTree>
    <p:extLst>
      <p:ext uri="{BB962C8B-B14F-4D97-AF65-F5344CB8AC3E}">
        <p14:creationId xmlns:p14="http://schemas.microsoft.com/office/powerpoint/2010/main" val="2450925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02</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Logging In</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968110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 &amp; Log-In Information</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p:blipFill>
        <p:spPr>
          <a:xfrm>
            <a:off x="567743" y="3550937"/>
            <a:ext cx="4154864" cy="1947089"/>
          </a:xfrm>
          <a:prstGeom prst="rect">
            <a:avLst/>
          </a:prstGeom>
        </p:spPr>
      </p:pic>
      <p:sp>
        <p:nvSpPr>
          <p:cNvPr id="8" name="Rectangle 7"/>
          <p:cNvSpPr/>
          <p:nvPr/>
        </p:nvSpPr>
        <p:spPr>
          <a:xfrm>
            <a:off x="1051880" y="5621849"/>
            <a:ext cx="3186590" cy="338554"/>
          </a:xfrm>
          <a:prstGeom prst="rect">
            <a:avLst/>
          </a:prstGeom>
        </p:spPr>
        <p:txBody>
          <a:bodyPr wrap="square">
            <a:spAutoFit/>
          </a:bodyPr>
          <a:lstStyle/>
          <a:p>
            <a:pPr algn="ctr"/>
            <a:r>
              <a:rPr lang="en-US" sz="1600" b="1" dirty="0">
                <a:hlinkClick r:id="rId4"/>
              </a:rPr>
              <a:t>MA Education Security Portal</a:t>
            </a:r>
            <a:endParaRPr lang="en-US" sz="1600" b="1" dirty="0"/>
          </a:p>
        </p:txBody>
      </p:sp>
      <p:sp>
        <p:nvSpPr>
          <p:cNvPr id="3" name="TextBox 2">
            <a:extLst>
              <a:ext uri="{FF2B5EF4-FFF2-40B4-BE49-F238E27FC236}">
                <a16:creationId xmlns:a16="http://schemas.microsoft.com/office/drawing/2014/main" id="{68F64164-C822-48C3-B304-39A0AE591BB1}"/>
              </a:ext>
            </a:extLst>
          </p:cNvPr>
          <p:cNvSpPr txBox="1"/>
          <p:nvPr/>
        </p:nvSpPr>
        <p:spPr>
          <a:xfrm>
            <a:off x="5185578" y="1339592"/>
            <a:ext cx="6850044" cy="477053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SP CAP specific accounts are created automatically as part of the CAP cycle creation process. </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When you are assigned to a CAP cycle, the platform uses EPIMs data to generate you a </a:t>
            </a:r>
            <a:r>
              <a:rPr lang="en-US" sz="1600" b="1" dirty="0"/>
              <a:t>NEW</a:t>
            </a:r>
            <a:r>
              <a:rPr lang="en-US" sz="1600" dirty="0"/>
              <a:t> CAP specific username</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Emails are sent to you with your </a:t>
            </a:r>
            <a:r>
              <a:rPr lang="en-US" sz="1600" b="1" dirty="0"/>
              <a:t>NEW</a:t>
            </a:r>
            <a:r>
              <a:rPr lang="en-US" sz="1600" dirty="0"/>
              <a:t> CAP specific usernames.</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When logging in for the first time, you will need to use your given username, and click the “Forgot Password?” option. </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You should </a:t>
            </a:r>
            <a:r>
              <a:rPr lang="en-US" sz="1600" b="1" dirty="0"/>
              <a:t>NOT</a:t>
            </a:r>
            <a:r>
              <a:rPr lang="en-US" sz="1600" dirty="0"/>
              <a:t> use your personal ELAR usernames to access the platform</a:t>
            </a:r>
          </a:p>
          <a:p>
            <a:pPr marL="0" marR="0" lvl="0" indent="0" defTabSz="914400" eaLnBrk="1" fontAlgn="auto" latinLnBrk="0" hangingPunct="1">
              <a:lnSpc>
                <a:spcPct val="100000"/>
              </a:lnSpc>
              <a:spcBef>
                <a:spcPts val="0"/>
              </a:spcBef>
              <a:spcAft>
                <a:spcPts val="0"/>
              </a:spcAft>
              <a:buClrTx/>
              <a:buSzTx/>
              <a:tabLst/>
              <a:defRPr/>
            </a:pPr>
            <a:endParaRPr lang="en-US" sz="1600" b="0" dirty="0"/>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t>Unfortunately, educators at schools that do not report in EPIMS (private, out-of</a:t>
            </a:r>
            <a:r>
              <a:rPr lang="en-US" sz="1600" dirty="0"/>
              <a:t>-</a:t>
            </a:r>
            <a:r>
              <a:rPr lang="en-US" sz="1600" b="0" dirty="0"/>
              <a:t>state, and approved special education schools) cannot use the CAP Online Platform and will need to work closely with the Program Supervisor to provide their feedback</a:t>
            </a:r>
          </a:p>
          <a:p>
            <a:endParaRPr lang="en-US" sz="1600" dirty="0"/>
          </a:p>
        </p:txBody>
      </p:sp>
      <p:pic>
        <p:nvPicPr>
          <p:cNvPr id="6" name="Picture 5" descr="Graphical user interface, text, application, email&#10;&#10;Description automatically generated">
            <a:extLst>
              <a:ext uri="{FF2B5EF4-FFF2-40B4-BE49-F238E27FC236}">
                <a16:creationId xmlns:a16="http://schemas.microsoft.com/office/drawing/2014/main" id="{B999BBFD-C299-4A63-8CDB-0F2C6FE0B6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743" y="1251374"/>
            <a:ext cx="4154864" cy="1806656"/>
          </a:xfrm>
          <a:prstGeom prst="rect">
            <a:avLst/>
          </a:prstGeom>
        </p:spPr>
      </p:pic>
    </p:spTree>
    <p:extLst>
      <p:ext uri="{BB962C8B-B14F-4D97-AF65-F5344CB8AC3E}">
        <p14:creationId xmlns:p14="http://schemas.microsoft.com/office/powerpoint/2010/main" val="3656396525"/>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AC9A441823FF46A5944143566D3EE1" ma:contentTypeVersion="15" ma:contentTypeDescription="Create a new document." ma:contentTypeScope="" ma:versionID="1709bd00a18d76b6c87928706a1dccfa">
  <xsd:schema xmlns:xsd="http://www.w3.org/2001/XMLSchema" xmlns:xs="http://www.w3.org/2001/XMLSchema" xmlns:p="http://schemas.microsoft.com/office/2006/metadata/properties" xmlns:ns2="3beec907-3983-4d0d-9c11-a26ecbded5c3" xmlns:ns3="09bc02a0-1bd8-43ac-9b2b-ec81f331de42" targetNamespace="http://schemas.microsoft.com/office/2006/metadata/properties" ma:root="true" ma:fieldsID="b0e0e9b989a08f34f28b247372c68c7a" ns2:_="" ns3:_="">
    <xsd:import namespace="3beec907-3983-4d0d-9c11-a26ecbded5c3"/>
    <xsd:import namespace="09bc02a0-1bd8-43ac-9b2b-ec81f331de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eec907-3983-4d0d-9c11-a26ecbded5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bc02a0-1bd8-43ac-9b2b-ec81f331de4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814ff74-9b60-407f-9a54-265f8b440b79}" ma:internalName="TaxCatchAll" ma:showField="CatchAllData" ma:web="09bc02a0-1bd8-43ac-9b2b-ec81f331de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9bc02a0-1bd8-43ac-9b2b-ec81f331de42">
      <UserInfo>
        <DisplayName/>
        <AccountId xsi:nil="true"/>
        <AccountType/>
      </UserInfo>
    </SharedWithUsers>
    <TaxCatchAll xmlns="09bc02a0-1bd8-43ac-9b2b-ec81f331de42" xsi:nil="true"/>
    <lcf76f155ced4ddcb4097134ff3c332f xmlns="3beec907-3983-4d0d-9c11-a26ecbded5c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DE1A9C9-654E-4359-95B7-8F5F0507B4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eec907-3983-4d0d-9c11-a26ecbded5c3"/>
    <ds:schemaRef ds:uri="09bc02a0-1bd8-43ac-9b2b-ec81f331de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762409-34DC-4838-918A-7CFA970AE047}">
  <ds:schemaRefs>
    <ds:schemaRef ds:uri="http://schemas.microsoft.com/sharepoint/v3/contenttype/forms"/>
  </ds:schemaRefs>
</ds:datastoreItem>
</file>

<file path=customXml/itemProps3.xml><?xml version="1.0" encoding="utf-8"?>
<ds:datastoreItem xmlns:ds="http://schemas.openxmlformats.org/officeDocument/2006/customXml" ds:itemID="{FABE6E34-B65C-46A9-B2BA-C9DEFF86728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beec907-3983-4d0d-9c11-a26ecbded5c3"/>
    <ds:schemaRef ds:uri="09bc02a0-1bd8-43ac-9b2b-ec81f331de4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9382</TotalTime>
  <Words>2197</Words>
  <Application>Microsoft Office PowerPoint</Application>
  <PresentationFormat>Widescreen</PresentationFormat>
  <Paragraphs>217</Paragraphs>
  <Slides>36</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等线</vt:lpstr>
      <vt:lpstr>Arial</vt:lpstr>
      <vt:lpstr>Calibri</vt:lpstr>
      <vt:lpstr>Courier New</vt:lpstr>
      <vt:lpstr>Segoe</vt:lpstr>
      <vt:lpstr>Segoe SemiBold</vt:lpstr>
      <vt:lpstr>Segoe UI</vt:lpstr>
      <vt:lpstr>Segoe UI Semibold</vt:lpstr>
      <vt:lpstr>Symbol</vt:lpstr>
      <vt:lpstr>Wingdings</vt:lpstr>
      <vt:lpstr>ESE PowerPoint Template 2017</vt:lpstr>
      <vt:lpstr>CAP Online Platform</vt:lpstr>
      <vt:lpstr>Thank you for supporting future teachers! The Candidate Assessment of Performance (CAP) assesses a teacher candidate's readiness in relation to the Professional Standards for Teachers (PSTs). CAP parallels the Massachusetts Educator Evaluation system in order to better prepare teacher candidates and ensure that they are ready to be effective on day one. It measures teacher candidates' practice across a range of key indicators as outlined in the Guidelines for the Professional Standards for Teachers  and supports them in improving their practice based on the results. Successful completion of CAP is required to complete all teacher preparation programs. Sponsoring Organizations are required to send DESE all formative and summative ratings for all CAP participants by uploading their data to the CAP Online Platform.</vt:lpstr>
      <vt:lpstr>Objectives</vt:lpstr>
      <vt:lpstr>Sections</vt:lpstr>
      <vt:lpstr>Overview of CAP Online Platform</vt:lpstr>
      <vt:lpstr>What is the CAP Online Platform?</vt:lpstr>
      <vt:lpstr>Role of the Supervising Practitioner</vt:lpstr>
      <vt:lpstr>Logging In</vt:lpstr>
      <vt:lpstr>Account &amp; Log-In Information</vt:lpstr>
      <vt:lpstr>Logging in for the first time</vt:lpstr>
      <vt:lpstr>Logging In – continued </vt:lpstr>
      <vt:lpstr>What to do if you do not receive your CAP specific account information</vt:lpstr>
      <vt:lpstr>Where to start</vt:lpstr>
      <vt:lpstr>Accessing the CAP Online Platform</vt:lpstr>
      <vt:lpstr>Functionality</vt:lpstr>
      <vt:lpstr>Homepage and Navigating the System as an SP</vt:lpstr>
      <vt:lpstr>Navigating the CAP Cycle</vt:lpstr>
      <vt:lpstr>CAP Form</vt:lpstr>
      <vt:lpstr>Self-Assessment</vt:lpstr>
      <vt:lpstr>Saving or Returning the Self-Assessment for TC Edits</vt:lpstr>
      <vt:lpstr>Finalized Goal and Implementation Plan</vt:lpstr>
      <vt:lpstr>Finalized Goal and Implementation Plan continued</vt:lpstr>
      <vt:lpstr>Three Way Meetings</vt:lpstr>
      <vt:lpstr>Observation Forms</vt:lpstr>
      <vt:lpstr>Observation Form Warnings</vt:lpstr>
      <vt:lpstr>Completing the SP Only Version of the Form</vt:lpstr>
      <vt:lpstr>Completing the Joint Version of the Form</vt:lpstr>
      <vt:lpstr>Completing the Joint Version of the Form continued</vt:lpstr>
      <vt:lpstr>Formative and Summative Assessments</vt:lpstr>
      <vt:lpstr>Formative and Summative Assessments continued</vt:lpstr>
      <vt:lpstr>Upload Evidence </vt:lpstr>
      <vt:lpstr>Troubleshooting</vt:lpstr>
      <vt:lpstr>Supervising Practitioner Troubleshooting Tips</vt:lpstr>
      <vt:lpstr>Supervising Practitioner Troubleshooting Tips continued</vt:lpstr>
      <vt:lpstr>User Guide and FAQs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 Online Platform SP Training 2023</dc:title>
  <dc:creator>Claire Abbott</dc:creator>
  <cp:lastModifiedBy>Allen, Siobhan M. (DESE)</cp:lastModifiedBy>
  <cp:revision>317</cp:revision>
  <cp:lastPrinted>2019-08-27T12:32:20Z</cp:lastPrinted>
  <dcterms:created xsi:type="dcterms:W3CDTF">2017-10-06T14:47:53Z</dcterms:created>
  <dcterms:modified xsi:type="dcterms:W3CDTF">2023-11-16T22:42:04Z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0x010100CDAC9A441823FF46A5944143566D3EE1</vt:lpwstr>
  </property>
  <property fmtid="{D5CDD505-2E9C-101B-9397-08002B2CF9AE}" pid="3" name="Order">
    <vt:r8>975300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