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30"/>
  </p:notesMasterIdLst>
  <p:handoutMasterIdLst>
    <p:handoutMasterId r:id="rId31"/>
  </p:handoutMasterIdLst>
  <p:sldIdLst>
    <p:sldId id="272" r:id="rId6"/>
    <p:sldId id="406" r:id="rId7"/>
    <p:sldId id="394" r:id="rId8"/>
    <p:sldId id="380" r:id="rId9"/>
    <p:sldId id="381" r:id="rId10"/>
    <p:sldId id="379" r:id="rId11"/>
    <p:sldId id="395" r:id="rId12"/>
    <p:sldId id="382" r:id="rId13"/>
    <p:sldId id="383" r:id="rId14"/>
    <p:sldId id="384" r:id="rId15"/>
    <p:sldId id="385" r:id="rId16"/>
    <p:sldId id="386" r:id="rId17"/>
    <p:sldId id="387" r:id="rId18"/>
    <p:sldId id="401" r:id="rId19"/>
    <p:sldId id="402" r:id="rId20"/>
    <p:sldId id="397" r:id="rId21"/>
    <p:sldId id="398" r:id="rId22"/>
    <p:sldId id="403" r:id="rId23"/>
    <p:sldId id="404" r:id="rId24"/>
    <p:sldId id="388" r:id="rId25"/>
    <p:sldId id="389" r:id="rId26"/>
    <p:sldId id="405" r:id="rId27"/>
    <p:sldId id="396" r:id="rId28"/>
    <p:sldId id="393"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y Curtin" initials="JL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84127" autoAdjust="0"/>
  </p:normalViewPr>
  <p:slideViewPr>
    <p:cSldViewPr>
      <p:cViewPr>
        <p:scale>
          <a:sx n="80" d="100"/>
          <a:sy n="80" d="100"/>
        </p:scale>
        <p:origin x="-2514" y="-7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94" cy="4651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869" y="0"/>
            <a:ext cx="3037894" cy="465192"/>
          </a:xfrm>
          <a:prstGeom prst="rect">
            <a:avLst/>
          </a:prstGeom>
        </p:spPr>
        <p:txBody>
          <a:bodyPr vert="horz" lIns="91440" tIns="45720" rIns="91440" bIns="45720" rtlCol="0"/>
          <a:lstStyle>
            <a:lvl1pPr algn="r">
              <a:defRPr sz="1200"/>
            </a:lvl1pPr>
          </a:lstStyle>
          <a:p>
            <a:fld id="{F7ECE069-0F3E-477A-B205-39FDCB28E005}" type="datetimeFigureOut">
              <a:rPr lang="en-US" smtClean="0"/>
              <a:pPr/>
              <a:t>2/4/2015</a:t>
            </a:fld>
            <a:endParaRPr lang="en-US"/>
          </a:p>
        </p:txBody>
      </p:sp>
      <p:sp>
        <p:nvSpPr>
          <p:cNvPr id="4" name="Footer Placeholder 3"/>
          <p:cNvSpPr>
            <a:spLocks noGrp="1"/>
          </p:cNvSpPr>
          <p:nvPr>
            <p:ph type="ftr" sz="quarter" idx="2"/>
          </p:nvPr>
        </p:nvSpPr>
        <p:spPr>
          <a:xfrm>
            <a:off x="0" y="8829723"/>
            <a:ext cx="3037894" cy="46519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869" y="8829723"/>
            <a:ext cx="3037894" cy="465191"/>
          </a:xfrm>
          <a:prstGeom prst="rect">
            <a:avLst/>
          </a:prstGeom>
        </p:spPr>
        <p:txBody>
          <a:bodyPr vert="horz" lIns="91440" tIns="45720" rIns="91440" bIns="45720" rtlCol="0" anchor="b"/>
          <a:lstStyle>
            <a:lvl1pPr algn="r">
              <a:defRPr sz="1200"/>
            </a:lvl1pPr>
          </a:lstStyle>
          <a:p>
            <a:fld id="{C6DCE2E2-428C-4EB5-ADCF-6C9234137D1E}" type="slidenum">
              <a:rPr lang="en-US" smtClean="0"/>
              <a:pPr/>
              <a:t>‹#›</a:t>
            </a:fld>
            <a:endParaRPr lang="en-US"/>
          </a:p>
        </p:txBody>
      </p:sp>
    </p:spTree>
    <p:extLst>
      <p:ext uri="{BB962C8B-B14F-4D97-AF65-F5344CB8AC3E}">
        <p14:creationId xmlns:p14="http://schemas.microsoft.com/office/powerpoint/2010/main" val="1151857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9" y="1"/>
            <a:ext cx="3037840" cy="464820"/>
          </a:xfrm>
          <a:prstGeom prst="rect">
            <a:avLst/>
          </a:prstGeom>
        </p:spPr>
        <p:txBody>
          <a:bodyPr vert="horz" lIns="93177" tIns="46589" rIns="93177" bIns="46589" rtlCol="0"/>
          <a:lstStyle>
            <a:lvl1pPr algn="r">
              <a:defRPr sz="1200"/>
            </a:lvl1pPr>
          </a:lstStyle>
          <a:p>
            <a:fld id="{7A8F53F3-BAE9-4608-A066-F8430CA23CF4}" type="datetimeFigureOut">
              <a:rPr lang="en-US" smtClean="0"/>
              <a:pPr/>
              <a:t>2/4/2015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vl1pPr>
          </a:lstStyle>
          <a:p>
            <a:fld id="{46EAB912-3613-421E-A2C9-DC0106B3A0FC}" type="slidenum">
              <a:rPr lang="en-US" smtClean="0"/>
              <a:pPr/>
              <a:t>‹#›</a:t>
            </a:fld>
            <a:endParaRPr lang="en-US" dirty="0"/>
          </a:p>
        </p:txBody>
      </p:sp>
    </p:spTree>
    <p:extLst>
      <p:ext uri="{BB962C8B-B14F-4D97-AF65-F5344CB8AC3E}">
        <p14:creationId xmlns:p14="http://schemas.microsoft.com/office/powerpoint/2010/main" val="3701285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Placeholder 2"/>
          <p:cNvSpPr>
            <a:spLocks noGrp="1" noRot="1" noChangeAspect="1"/>
          </p:cNvSpPr>
          <p:nvPr>
            <p:ph type="sldImg"/>
          </p:nvPr>
        </p:nvSpPr>
        <p:spPr bwMode="auto">
          <a:noFill/>
          <a:ln>
            <a:solidFill>
              <a:srgbClr val="000000"/>
            </a:solidFill>
            <a:miter lim="800000"/>
            <a:headEnd/>
            <a:tailEnd/>
          </a:ln>
        </p:spPr>
      </p:sp>
      <p:sp>
        <p:nvSpPr>
          <p:cNvPr id="9218" name="Placeholder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Placeholder 2"/>
          <p:cNvSpPr>
            <a:spLocks noGrp="1" noRot="1" noChangeAspect="1"/>
          </p:cNvSpPr>
          <p:nvPr>
            <p:ph type="sldImg"/>
          </p:nvPr>
        </p:nvSpPr>
        <p:spPr bwMode="auto">
          <a:noFill/>
          <a:ln>
            <a:solidFill>
              <a:srgbClr val="000000"/>
            </a:solidFill>
            <a:miter lim="800000"/>
            <a:headEnd/>
            <a:tailEnd/>
          </a:ln>
        </p:spPr>
      </p:sp>
      <p:sp>
        <p:nvSpPr>
          <p:cNvPr id="9218" name="Placeholder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6868"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Massachusetts Department of Elementary and Secondary Education</a:t>
            </a:r>
          </a:p>
        </p:txBody>
      </p:sp>
      <p:sp>
        <p:nvSpPr>
          <p:cNvPr id="36869"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B76889-4172-43EF-8AE0-F33CC7AD4653}" type="slidenum">
              <a:rPr lang="en-US" smtClean="0"/>
              <a:pPr fontAlgn="base">
                <a:spcBef>
                  <a:spcPct val="0"/>
                </a:spcBef>
                <a:spcAft>
                  <a:spcPct val="0"/>
                </a:spcAft>
                <a:defRPr/>
              </a:pPr>
              <a:t>24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9" descr="ESE Logo"/>
          <p:cNvPicPr>
            <a:picLocks noChangeAspect="1"/>
          </p:cNvPicPr>
          <p:nvPr/>
        </p:nvPicPr>
        <p:blipFill>
          <a:blip r:embed="rId2" cstate="email">
            <a:lum bright="20000"/>
            <a:extLst>
              <a:ext uri="{28A0092B-C50C-407E-A947-70E740481C1C}">
                <a14:useLocalDpi xmlns:a14="http://schemas.microsoft.com/office/drawing/2010/main"/>
              </a:ext>
            </a:extLst>
          </a:blip>
          <a:srcRect/>
          <a:stretch>
            <a:fillRect/>
          </a:stretch>
        </p:blipFill>
        <p:spPr bwMode="auto">
          <a:xfrm>
            <a:off x="5867400" y="-381000"/>
            <a:ext cx="3505200" cy="7745413"/>
          </a:xfrm>
          <a:prstGeom prst="rect">
            <a:avLst/>
          </a:prstGeom>
          <a:noFill/>
          <a:ln w="9525">
            <a:noFill/>
            <a:miter lim="800000"/>
            <a:headEnd/>
            <a:tailEnd/>
          </a:ln>
        </p:spPr>
      </p:pic>
      <p:sp>
        <p:nvSpPr>
          <p:cNvPr id="9" name="Title 1"/>
          <p:cNvSpPr>
            <a:spLocks noGrp="1"/>
          </p:cNvSpPr>
          <p:nvPr>
            <p:ph type="ctrTitle"/>
          </p:nvPr>
        </p:nvSpPr>
        <p:spPr>
          <a:xfrm>
            <a:off x="533400" y="990601"/>
            <a:ext cx="7772400" cy="1905000"/>
          </a:xfrm>
        </p:spPr>
        <p:txBody>
          <a:bodyPr anchor="b"/>
          <a:lstStyle>
            <a:lvl1pPr algn="l">
              <a:defRPr/>
            </a:lvl1pPr>
          </a:lstStyle>
          <a:p>
            <a:r>
              <a:rPr lang="en-US" smtClean="0"/>
              <a:t>Click to edit Master title style</a:t>
            </a:r>
            <a:endParaRPr lang="en-US" dirty="0"/>
          </a:p>
        </p:txBody>
      </p:sp>
      <p:sp>
        <p:nvSpPr>
          <p:cNvPr id="10" name="Subtitle 2"/>
          <p:cNvSpPr>
            <a:spLocks noGrp="1"/>
          </p:cNvSpPr>
          <p:nvPr>
            <p:ph type="subTitle" idx="1"/>
          </p:nvPr>
        </p:nvSpPr>
        <p:spPr>
          <a:xfrm>
            <a:off x="533400" y="2895600"/>
            <a:ext cx="6400800" cy="10668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ESE Star Logo"/>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57200" y="5410200"/>
            <a:ext cx="2166938" cy="1053849"/>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on Left Half">
    <p:spTree>
      <p:nvGrpSpPr>
        <p:cNvPr id="1" name=""/>
        <p:cNvGrpSpPr/>
        <p:nvPr/>
      </p:nvGrpSpPr>
      <p:grpSpPr>
        <a:xfrm>
          <a:off x="0" y="0"/>
          <a:ext cx="0" cy="0"/>
          <a:chOff x="0" y="0"/>
          <a:chExt cx="0" cy="0"/>
        </a:xfrm>
      </p:grpSpPr>
      <p:sp>
        <p:nvSpPr>
          <p:cNvPr id="2" name="Title 1"/>
          <p:cNvSpPr>
            <a:spLocks noGrp="1"/>
          </p:cNvSpPr>
          <p:nvPr>
            <p:ph type="title"/>
          </p:nvPr>
        </p:nvSpPr>
        <p:spPr>
          <a:xfrm>
            <a:off x="4648200" y="285750"/>
            <a:ext cx="4191000" cy="1162050"/>
          </a:xfrm>
        </p:spPr>
        <p:txBody>
          <a:bodyPr anchor="b">
            <a:noAutofit/>
          </a:bodyPr>
          <a:lstStyle>
            <a:lvl1pPr algn="l">
              <a:defRPr sz="4400" b="1"/>
            </a:lvl1pPr>
          </a:lstStyle>
          <a:p>
            <a:r>
              <a:rPr lang="en-US" smtClean="0"/>
              <a:t>Click to edit Master title style</a:t>
            </a:r>
            <a:endParaRPr lang="en-US" dirty="0"/>
          </a:p>
        </p:txBody>
      </p:sp>
      <p:sp>
        <p:nvSpPr>
          <p:cNvPr id="3" name="Content Placeholder 2"/>
          <p:cNvSpPr>
            <a:spLocks noGrp="1"/>
          </p:cNvSpPr>
          <p:nvPr>
            <p:ph idx="1"/>
          </p:nvPr>
        </p:nvSpPr>
        <p:spPr>
          <a:xfrm>
            <a:off x="0" y="0"/>
            <a:ext cx="4572000" cy="6858000"/>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a:xfrm>
            <a:off x="4648200" y="1524000"/>
            <a:ext cx="38862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15"/>
          </p:nvPr>
        </p:nvSpPr>
        <p:spPr/>
        <p:txBody>
          <a:bodyPr/>
          <a:lstStyle>
            <a:lvl1pPr algn="ctr">
              <a:defRPr/>
            </a:lvl1pPr>
          </a:lstStyle>
          <a:p>
            <a:fld id="{5769D82E-6987-4D55-BC92-780323C53D3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800600"/>
            <a:ext cx="76200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85800" y="612775"/>
            <a:ext cx="76200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85800" y="5367338"/>
            <a:ext cx="7620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Slide Number Placeholder 5"/>
          <p:cNvSpPr txBox="1">
            <a:spLocks/>
          </p:cNvSpPr>
          <p:nvPr userDrawn="1"/>
        </p:nvSpPr>
        <p:spPr>
          <a:xfrm>
            <a:off x="8449905" y="5257800"/>
            <a:ext cx="533400" cy="45720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769D82E-6987-4D55-BC92-780323C53D3E}"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a:lvl1pPr>
          </a:lstStyle>
          <a:p>
            <a:fld id="{5769D82E-6987-4D55-BC92-780323C53D3E}"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74638"/>
            <a:ext cx="5410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a:lvl1pPr>
          </a:lstStyle>
          <a:p>
            <a:fld id="{5769D82E-6987-4D55-BC92-780323C53D3E}"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rtlCol="0">
            <a:normAutofit/>
          </a:bodyPr>
          <a:lstStyle/>
          <a:p>
            <a:pPr lvl="0"/>
            <a:r>
              <a:rPr lang="en-US" noProof="0" dirty="0" smtClean="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2"/>
          </p:nvPr>
        </p:nvSpPr>
        <p:spPr/>
        <p:txBody>
          <a:bodyPr/>
          <a:lstStyle>
            <a:lvl1pPr>
              <a:defRPr/>
            </a:lvl1pPr>
          </a:lstStyle>
          <a:p>
            <a:fld id="{5769D82E-6987-4D55-BC92-780323C53D3E}"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rtlCol="0">
            <a:normAutofit/>
          </a:bodyPr>
          <a:lstStyle/>
          <a:p>
            <a:pPr lvl="0"/>
            <a:r>
              <a:rPr lang="en-US" noProof="0" dirty="0" smtClean="0"/>
              <a:t>Click icon to add clip art</a:t>
            </a:r>
          </a:p>
        </p:txBody>
      </p:sp>
      <p:sp>
        <p:nvSpPr>
          <p:cNvPr id="7" name="Slide Number Placeholder 5"/>
          <p:cNvSpPr>
            <a:spLocks noGrp="1"/>
          </p:cNvSpPr>
          <p:nvPr>
            <p:ph type="sldNum" sz="quarter" idx="12"/>
          </p:nvPr>
        </p:nvSpPr>
        <p:spPr/>
        <p:txBody>
          <a:bodyPr/>
          <a:lstStyle>
            <a:lvl1pPr>
              <a:defRPr/>
            </a:lvl1pPr>
          </a:lstStyle>
          <a:p>
            <a:fld id="{5769D82E-6987-4D55-BC92-780323C53D3E}"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6" name="Rectangle 280"/>
          <p:cNvSpPr txBox="1">
            <a:spLocks noChangeArrowheads="1"/>
          </p:cNvSpPr>
          <p:nvPr/>
        </p:nvSpPr>
        <p:spPr bwMode="auto">
          <a:xfrm>
            <a:off x="8803833" y="6564826"/>
            <a:ext cx="199240" cy="155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defPPr>
              <a:defRPr lang="en-US"/>
            </a:defPPr>
            <a:lvl1pPr algn="l" rtl="0" fontAlgn="base">
              <a:spcBef>
                <a:spcPct val="0"/>
              </a:spcBef>
              <a:spcAft>
                <a:spcPct val="0"/>
              </a:spcAft>
              <a:defRPr sz="1000" kern="1200">
                <a:solidFill>
                  <a:srgbClr val="000000"/>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defRPr/>
            </a:pPr>
            <a:fld id="{E824268E-FD5A-4CBE-9412-F4FF21850BBF}" type="slidenum">
              <a:rPr lang="en-US" smtClean="0">
                <a:solidFill>
                  <a:srgbClr val="FFFFFF"/>
                </a:solidFill>
                <a:latin typeface="Tahoma" pitchFamily="34" charset="0"/>
              </a:rPr>
              <a:pPr>
                <a:defRPr/>
              </a:pPr>
              <a:t>‹#›</a:t>
            </a:fld>
            <a:r>
              <a:rPr lang="en-US" dirty="0" smtClean="0">
                <a:solidFill>
                  <a:srgbClr val="FFFFFF"/>
                </a:solidFill>
                <a:latin typeface="Tahoma" pitchFamily="34" charset="0"/>
              </a:rPr>
              <a:t> </a:t>
            </a:r>
            <a:endParaRPr lang="en-US" dirty="0">
              <a:solidFill>
                <a:srgbClr val="FFFFFF"/>
              </a:solidFill>
              <a:latin typeface="Tahoma" pitchFamily="34" charset="0"/>
            </a:endParaRPr>
          </a:p>
        </p:txBody>
      </p:sp>
      <p:sp>
        <p:nvSpPr>
          <p:cNvPr id="7" name="Text Placeholder 6"/>
          <p:cNvSpPr>
            <a:spLocks noGrp="1"/>
          </p:cNvSpPr>
          <p:nvPr>
            <p:ph type="body" sz="quarter" idx="11"/>
          </p:nvPr>
        </p:nvSpPr>
        <p:spPr>
          <a:xfrm>
            <a:off x="1448285" y="367410"/>
            <a:ext cx="7467118" cy="298327"/>
          </a:xfrm>
          <a:prstGeom prst="rect">
            <a:avLst/>
          </a:prstGeom>
        </p:spPr>
        <p:txBody>
          <a:bodyPr wrap="square" lIns="0" tIns="0" rIns="0" bIns="0" anchor="ctr" anchorCtr="0">
            <a:spAutoFit/>
          </a:bodyPr>
          <a:lstStyle>
            <a:lvl1pPr marL="0" indent="0">
              <a:lnSpc>
                <a:spcPct val="100000"/>
              </a:lnSpc>
              <a:spcBef>
                <a:spcPts val="24"/>
              </a:spcBef>
              <a:spcAft>
                <a:spcPts val="0"/>
              </a:spcAft>
              <a:buNone/>
              <a:defRPr sz="1900" b="1" i="0" baseline="0">
                <a:solidFill>
                  <a:srgbClr val="4B4B4B"/>
                </a:solidFill>
                <a:latin typeface="Tahoma" pitchFamily="34" charset="0"/>
              </a:defRPr>
            </a:lvl1pPr>
          </a:lstStyle>
          <a:p>
            <a:pPr lvl="0"/>
            <a:r>
              <a:rPr lang="en-US" smtClean="0"/>
              <a:t>Click to edit Master text styles</a:t>
            </a:r>
          </a:p>
        </p:txBody>
      </p:sp>
      <p:sp>
        <p:nvSpPr>
          <p:cNvPr id="4" name="Text Placeholder 3"/>
          <p:cNvSpPr>
            <a:spLocks noGrp="1"/>
          </p:cNvSpPr>
          <p:nvPr>
            <p:ph type="body" sz="quarter" idx="16"/>
          </p:nvPr>
        </p:nvSpPr>
        <p:spPr>
          <a:xfrm>
            <a:off x="163852" y="1543487"/>
            <a:ext cx="4258312" cy="1256112"/>
          </a:xfrm>
          <a:prstGeom prst="rect">
            <a:avLst/>
          </a:prstGeom>
        </p:spPr>
        <p:txBody>
          <a:bodyPr wrap="square" lIns="0" tIns="0" rIns="0" bIns="0">
            <a:spAutoFit/>
          </a:bodyPr>
          <a:lstStyle>
            <a:lvl1pPr marL="0" indent="0">
              <a:lnSpc>
                <a:spcPct val="100000"/>
              </a:lnSpc>
              <a:spcBef>
                <a:spcPts val="0"/>
              </a:spcBef>
              <a:spcAft>
                <a:spcPts val="0"/>
              </a:spcAft>
              <a:defRPr sz="1600" baseline="0">
                <a:latin typeface="Tahoma" pitchFamily="34" charset="0"/>
              </a:defRPr>
            </a:lvl1pPr>
            <a:lvl2pPr marL="181371" indent="-181371">
              <a:lnSpc>
                <a:spcPct val="100000"/>
              </a:lnSpc>
              <a:spcBef>
                <a:spcPts val="0"/>
              </a:spcBef>
              <a:spcAft>
                <a:spcPts val="0"/>
              </a:spcAft>
              <a:buClr>
                <a:schemeClr val="tx2"/>
              </a:buClr>
              <a:buSzPct val="125000"/>
              <a:buFont typeface="Tahoma" pitchFamily="34" charset="0"/>
              <a:buChar char="▪"/>
              <a:defRPr sz="1600" baseline="0">
                <a:latin typeface="Tahoma" pitchFamily="34" charset="0"/>
              </a:defRPr>
            </a:lvl2pPr>
            <a:lvl3pPr marL="472860" indent="-291490">
              <a:lnSpc>
                <a:spcPct val="100000"/>
              </a:lnSpc>
              <a:spcBef>
                <a:spcPts val="0"/>
              </a:spcBef>
              <a:spcAft>
                <a:spcPts val="0"/>
              </a:spcAft>
              <a:buClr>
                <a:schemeClr val="tx2"/>
              </a:buClr>
              <a:buSzPct val="120000"/>
              <a:buFont typeface="Tahoma" pitchFamily="34" charset="0"/>
              <a:buChar char="–"/>
              <a:defRPr sz="1600" baseline="0">
                <a:latin typeface="Tahoma" pitchFamily="34" charset="0"/>
              </a:defRPr>
            </a:lvl3pPr>
            <a:lvl4pPr marL="639657" indent="-166797">
              <a:lnSpc>
                <a:spcPct val="100000"/>
              </a:lnSpc>
              <a:spcBef>
                <a:spcPts val="0"/>
              </a:spcBef>
              <a:spcAft>
                <a:spcPts val="0"/>
              </a:spcAft>
              <a:buClr>
                <a:schemeClr val="tx2"/>
              </a:buClr>
              <a:buSzPct val="120000"/>
              <a:buFont typeface="Tahoma" pitchFamily="34" charset="0"/>
              <a:buChar char="▫"/>
              <a:defRPr sz="1600" baseline="0">
                <a:latin typeface="Tahoma" pitchFamily="34" charset="0"/>
              </a:defRPr>
            </a:lvl4pPr>
            <a:lvl5pPr marL="751394" indent="-111738">
              <a:lnSpc>
                <a:spcPct val="100000"/>
              </a:lnSpc>
              <a:spcBef>
                <a:spcPts val="0"/>
              </a:spcBef>
              <a:spcAft>
                <a:spcPts val="0"/>
              </a:spcAft>
              <a:buClr>
                <a:schemeClr val="tx2"/>
              </a:buClr>
              <a:buSzPct val="89000"/>
              <a:buFont typeface="Tahoma" pitchFamily="34" charset="0"/>
              <a:buChar char="-"/>
              <a:defRPr sz="1600" baseline="0">
                <a:latin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Text Placeholder 3"/>
          <p:cNvSpPr>
            <a:spLocks noGrp="1"/>
          </p:cNvSpPr>
          <p:nvPr>
            <p:ph type="body" sz="quarter" idx="17"/>
          </p:nvPr>
        </p:nvSpPr>
        <p:spPr>
          <a:xfrm>
            <a:off x="4657087" y="1543487"/>
            <a:ext cx="4258312" cy="1256112"/>
          </a:xfrm>
          <a:prstGeom prst="rect">
            <a:avLst/>
          </a:prstGeom>
        </p:spPr>
        <p:txBody>
          <a:bodyPr wrap="square" lIns="0" tIns="0" rIns="0" bIns="0">
            <a:spAutoFit/>
          </a:bodyPr>
          <a:lstStyle>
            <a:lvl1pPr marL="0" indent="0">
              <a:lnSpc>
                <a:spcPct val="100000"/>
              </a:lnSpc>
              <a:spcBef>
                <a:spcPts val="0"/>
              </a:spcBef>
              <a:spcAft>
                <a:spcPts val="0"/>
              </a:spcAft>
              <a:defRPr sz="1600" baseline="0">
                <a:latin typeface="Tahoma" pitchFamily="34" charset="0"/>
              </a:defRPr>
            </a:lvl1pPr>
            <a:lvl2pPr marL="181371" indent="-181371">
              <a:lnSpc>
                <a:spcPct val="100000"/>
              </a:lnSpc>
              <a:spcBef>
                <a:spcPts val="0"/>
              </a:spcBef>
              <a:spcAft>
                <a:spcPts val="0"/>
              </a:spcAft>
              <a:buClrTx/>
              <a:buSzPct val="125000"/>
              <a:buFont typeface="Tahoma" pitchFamily="34" charset="0"/>
              <a:buChar char="▪"/>
              <a:defRPr sz="1600" baseline="0">
                <a:latin typeface="Tahoma" pitchFamily="34" charset="0"/>
              </a:defRPr>
            </a:lvl2pPr>
            <a:lvl3pPr marL="472860" indent="-291490">
              <a:lnSpc>
                <a:spcPct val="100000"/>
              </a:lnSpc>
              <a:spcBef>
                <a:spcPts val="0"/>
              </a:spcBef>
              <a:spcAft>
                <a:spcPts val="0"/>
              </a:spcAft>
              <a:buClrTx/>
              <a:buSzPct val="120000"/>
              <a:buFont typeface="Tahoma" pitchFamily="34" charset="0"/>
              <a:buChar char="–"/>
              <a:defRPr sz="1600" baseline="0">
                <a:latin typeface="Tahoma" pitchFamily="34" charset="0"/>
              </a:defRPr>
            </a:lvl3pPr>
            <a:lvl4pPr marL="639657" indent="-166797">
              <a:lnSpc>
                <a:spcPct val="100000"/>
              </a:lnSpc>
              <a:spcBef>
                <a:spcPts val="0"/>
              </a:spcBef>
              <a:spcAft>
                <a:spcPts val="0"/>
              </a:spcAft>
              <a:buClrTx/>
              <a:buSzPct val="120000"/>
              <a:buFont typeface="Tahoma" pitchFamily="34" charset="0"/>
              <a:buChar char="▫"/>
              <a:defRPr sz="1600" baseline="0">
                <a:latin typeface="Tahoma" pitchFamily="34" charset="0"/>
              </a:defRPr>
            </a:lvl4pPr>
            <a:lvl5pPr marL="751394" indent="-111738">
              <a:lnSpc>
                <a:spcPct val="100000"/>
              </a:lnSpc>
              <a:spcBef>
                <a:spcPts val="0"/>
              </a:spcBef>
              <a:spcAft>
                <a:spcPts val="0"/>
              </a:spcAft>
              <a:buClrTx/>
              <a:buSzPct val="89000"/>
              <a:buFont typeface="Tahoma" pitchFamily="34" charset="0"/>
              <a:buChar char="-"/>
              <a:defRPr sz="1600" baseline="0">
                <a:latin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Text Placeholder 3"/>
          <p:cNvSpPr>
            <a:spLocks noGrp="1"/>
          </p:cNvSpPr>
          <p:nvPr>
            <p:ph type="body" sz="quarter" idx="18"/>
          </p:nvPr>
        </p:nvSpPr>
        <p:spPr>
          <a:xfrm>
            <a:off x="160742" y="1146692"/>
            <a:ext cx="8754660" cy="251222"/>
          </a:xfrm>
          <a:prstGeom prst="rect">
            <a:avLst/>
          </a:prstGeom>
        </p:spPr>
        <p:txBody>
          <a:bodyPr wrap="square" lIns="0" tIns="0" rIns="0" bIns="0">
            <a:spAutoFit/>
          </a:bodyPr>
          <a:lstStyle>
            <a:lvl1pPr marL="0" indent="0">
              <a:lnSpc>
                <a:spcPct val="100000"/>
              </a:lnSpc>
              <a:spcBef>
                <a:spcPts val="0"/>
              </a:spcBef>
              <a:spcAft>
                <a:spcPts val="0"/>
              </a:spcAft>
              <a:defRPr sz="1600" baseline="0">
                <a:latin typeface="Tahoma" pitchFamily="34" charset="0"/>
              </a:defRPr>
            </a:lvl1pPr>
            <a:lvl2pPr marL="181371" indent="-181371">
              <a:lnSpc>
                <a:spcPct val="100000"/>
              </a:lnSpc>
              <a:spcBef>
                <a:spcPts val="392"/>
              </a:spcBef>
              <a:spcAft>
                <a:spcPts val="0"/>
              </a:spcAft>
              <a:buClr>
                <a:schemeClr val="tx2"/>
              </a:buClr>
              <a:buSzPct val="125000"/>
              <a:buFont typeface="Tahoma" pitchFamily="34" charset="0"/>
              <a:buChar char="▪"/>
              <a:defRPr sz="1600" baseline="0">
                <a:latin typeface="Tahoma" pitchFamily="34" charset="0"/>
              </a:defRPr>
            </a:lvl2pPr>
            <a:lvl3pPr marL="472860" indent="-291490">
              <a:lnSpc>
                <a:spcPct val="100000"/>
              </a:lnSpc>
              <a:spcBef>
                <a:spcPts val="392"/>
              </a:spcBef>
              <a:spcAft>
                <a:spcPts val="0"/>
              </a:spcAft>
              <a:buClr>
                <a:schemeClr val="tx2"/>
              </a:buClr>
              <a:buSzPct val="120000"/>
              <a:buFont typeface="Tahoma" pitchFamily="34" charset="0"/>
              <a:buChar char="–"/>
              <a:defRPr sz="1600" baseline="0">
                <a:latin typeface="Tahoma" pitchFamily="34" charset="0"/>
              </a:defRPr>
            </a:lvl3pPr>
            <a:lvl4pPr marL="639657" indent="-166797">
              <a:lnSpc>
                <a:spcPct val="100000"/>
              </a:lnSpc>
              <a:spcBef>
                <a:spcPts val="392"/>
              </a:spcBef>
              <a:spcAft>
                <a:spcPts val="0"/>
              </a:spcAft>
              <a:buClr>
                <a:schemeClr val="tx2"/>
              </a:buClr>
              <a:buSzPct val="120000"/>
              <a:buFont typeface="Tahoma" pitchFamily="34" charset="0"/>
              <a:buChar char="▫"/>
              <a:defRPr sz="1600" baseline="0">
                <a:latin typeface="Tahoma" pitchFamily="34" charset="0"/>
              </a:defRPr>
            </a:lvl4pPr>
            <a:lvl5pPr marL="751394" indent="-111738">
              <a:lnSpc>
                <a:spcPct val="100000"/>
              </a:lnSpc>
              <a:spcBef>
                <a:spcPts val="392"/>
              </a:spcBef>
              <a:spcAft>
                <a:spcPts val="0"/>
              </a:spcAft>
              <a:buClr>
                <a:schemeClr val="tx2"/>
              </a:buClr>
              <a:buSzPct val="89000"/>
              <a:buFont typeface="Tahoma" pitchFamily="34" charset="0"/>
              <a:buChar char="-"/>
              <a:defRPr sz="1600" baseline="0">
                <a:latin typeface="Tahoma" pitchFamily="34" charset="0"/>
              </a:defRPr>
            </a:lvl5pPr>
          </a:lstStyle>
          <a:p>
            <a:pPr lvl="0"/>
            <a:r>
              <a:rPr lang="en-US" smtClean="0"/>
              <a:t>Click to edit Master text styles</a:t>
            </a:r>
          </a:p>
        </p:txBody>
      </p:sp>
      <p:sp>
        <p:nvSpPr>
          <p:cNvPr id="14" name="Slide Number Placeholder 5"/>
          <p:cNvSpPr txBox="1">
            <a:spLocks/>
          </p:cNvSpPr>
          <p:nvPr userDrawn="1"/>
        </p:nvSpPr>
        <p:spPr>
          <a:xfrm>
            <a:off x="8449905" y="5257800"/>
            <a:ext cx="533400" cy="45720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769D82E-6987-4D55-BC92-780323C53D3E}"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337932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5769D82E-6987-4D55-BC92-780323C53D3E}" type="slidenum">
              <a:rPr lang="en-US" smtClean="0"/>
              <a:pPr/>
              <a:t>‹#›</a:t>
            </a:fld>
            <a:endParaRPr lang="en-US" dirty="0"/>
          </a:p>
        </p:txBody>
      </p:sp>
      <p:sp>
        <p:nvSpPr>
          <p:cNvPr id="10" name="Slide Number Placeholder 5"/>
          <p:cNvSpPr txBox="1">
            <a:spLocks/>
          </p:cNvSpPr>
          <p:nvPr userDrawn="1"/>
        </p:nvSpPr>
        <p:spPr>
          <a:xfrm>
            <a:off x="8449905" y="5257800"/>
            <a:ext cx="533400" cy="45720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769D82E-6987-4D55-BC92-780323C53D3E}"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2"/>
          <p:cNvSpPr>
            <a:spLocks noGrp="1"/>
          </p:cNvSpPr>
          <p:nvPr>
            <p:ph type="body" idx="1"/>
          </p:nvPr>
        </p:nvSpPr>
        <p:spPr>
          <a:xfrm>
            <a:off x="609600" y="1535113"/>
            <a:ext cx="79248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Content Placeholder 3"/>
          <p:cNvSpPr>
            <a:spLocks noGrp="1"/>
          </p:cNvSpPr>
          <p:nvPr>
            <p:ph sz="half" idx="2"/>
          </p:nvPr>
        </p:nvSpPr>
        <p:spPr>
          <a:xfrm>
            <a:off x="609600" y="2174875"/>
            <a:ext cx="79248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a:spLocks noGrp="1"/>
          </p:cNvSpPr>
          <p:nvPr>
            <p:ph type="sldNum" sz="quarter" idx="12"/>
          </p:nvPr>
        </p:nvSpPr>
        <p:spPr/>
        <p:txBody>
          <a:bodyPr/>
          <a:lstStyle>
            <a:lvl1pPr>
              <a:defRPr/>
            </a:lvl1pPr>
          </a:lstStyle>
          <a:p>
            <a:fld id="{5769D82E-6987-4D55-BC92-780323C53D3E}" type="slidenum">
              <a:rPr lang="en-US" smtClean="0"/>
              <a:pPr/>
              <a:t>‹#›</a:t>
            </a:fld>
            <a:endParaRPr lang="en-US" dirty="0"/>
          </a:p>
        </p:txBody>
      </p:sp>
      <p:sp>
        <p:nvSpPr>
          <p:cNvPr id="13" name="Slide Number Placeholder 5"/>
          <p:cNvSpPr txBox="1">
            <a:spLocks/>
          </p:cNvSpPr>
          <p:nvPr userDrawn="1"/>
        </p:nvSpPr>
        <p:spPr>
          <a:xfrm>
            <a:off x="8449905" y="5257800"/>
            <a:ext cx="533400" cy="45720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769D82E-6987-4D55-BC92-780323C53D3E}"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4" name="Picture 9" descr="ESE Logo"/>
          <p:cNvPicPr>
            <a:picLocks noChangeAspect="1"/>
          </p:cNvPicPr>
          <p:nvPr/>
        </p:nvPicPr>
        <p:blipFill>
          <a:blip r:embed="rId2" cstate="email">
            <a:lum bright="20000"/>
            <a:extLst>
              <a:ext uri="{28A0092B-C50C-407E-A947-70E740481C1C}">
                <a14:useLocalDpi xmlns:a14="http://schemas.microsoft.com/office/drawing/2010/main"/>
              </a:ext>
            </a:extLst>
          </a:blip>
          <a:srcRect t="-1224"/>
          <a:stretch>
            <a:fillRect/>
          </a:stretch>
        </p:blipFill>
        <p:spPr bwMode="auto">
          <a:xfrm>
            <a:off x="6894513" y="1828800"/>
            <a:ext cx="2249487" cy="5029200"/>
          </a:xfrm>
          <a:prstGeom prst="rect">
            <a:avLst/>
          </a:prstGeom>
          <a:noFill/>
          <a:ln w="9525">
            <a:noFill/>
            <a:miter lim="800000"/>
            <a:headEnd/>
            <a:tailEnd/>
          </a:ln>
        </p:spPr>
      </p:pic>
      <p:sp>
        <p:nvSpPr>
          <p:cNvPr id="10" name="Title 1"/>
          <p:cNvSpPr>
            <a:spLocks noGrp="1"/>
          </p:cNvSpPr>
          <p:nvPr>
            <p:ph type="title"/>
          </p:nvPr>
        </p:nvSpPr>
        <p:spPr>
          <a:xfrm>
            <a:off x="685800" y="2209800"/>
            <a:ext cx="6781800" cy="2895600"/>
          </a:xfrm>
        </p:spPr>
        <p:txBody>
          <a:bodyPr anchor="b">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Picture 2" descr="ESE Star Logo"/>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257800" y="5804151"/>
            <a:ext cx="2166938" cy="1053849"/>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Header with Picture">
    <p:spTree>
      <p:nvGrpSpPr>
        <p:cNvPr id="1" name=""/>
        <p:cNvGrpSpPr/>
        <p:nvPr/>
      </p:nvGrpSpPr>
      <p:grpSpPr>
        <a:xfrm>
          <a:off x="0" y="0"/>
          <a:ext cx="0" cy="0"/>
          <a:chOff x="0" y="0"/>
          <a:chExt cx="0" cy="0"/>
        </a:xfrm>
      </p:grpSpPr>
      <p:pic>
        <p:nvPicPr>
          <p:cNvPr id="5" name="Picture 9" descr="ESE Logo"/>
          <p:cNvPicPr>
            <a:picLocks noChangeAspect="1"/>
          </p:cNvPicPr>
          <p:nvPr/>
        </p:nvPicPr>
        <p:blipFill>
          <a:blip r:embed="rId2" cstate="email">
            <a:lum bright="20000"/>
            <a:extLst>
              <a:ext uri="{28A0092B-C50C-407E-A947-70E740481C1C}">
                <a14:useLocalDpi xmlns:a14="http://schemas.microsoft.com/office/drawing/2010/main"/>
              </a:ext>
            </a:extLst>
          </a:blip>
          <a:srcRect t="-1224"/>
          <a:stretch>
            <a:fillRect/>
          </a:stretch>
        </p:blipFill>
        <p:spPr bwMode="auto">
          <a:xfrm>
            <a:off x="6894513" y="1828800"/>
            <a:ext cx="2249487" cy="5029200"/>
          </a:xfrm>
          <a:prstGeom prst="rect">
            <a:avLst/>
          </a:prstGeom>
          <a:noFill/>
          <a:ln w="9525">
            <a:noFill/>
            <a:miter lim="800000"/>
            <a:headEnd/>
            <a:tailEnd/>
          </a:ln>
        </p:spPr>
      </p:pic>
      <p:sp>
        <p:nvSpPr>
          <p:cNvPr id="10" name="Title 1"/>
          <p:cNvSpPr>
            <a:spLocks noGrp="1"/>
          </p:cNvSpPr>
          <p:nvPr>
            <p:ph type="title"/>
          </p:nvPr>
        </p:nvSpPr>
        <p:spPr>
          <a:xfrm>
            <a:off x="685800" y="2209800"/>
            <a:ext cx="6781800" cy="2895600"/>
          </a:xfrm>
        </p:spPr>
        <p:txBody>
          <a:bodyPr anchor="b">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Content Placeholder 12"/>
          <p:cNvSpPr>
            <a:spLocks noGrp="1"/>
          </p:cNvSpPr>
          <p:nvPr>
            <p:ph sz="quarter" idx="10"/>
          </p:nvPr>
        </p:nvSpPr>
        <p:spPr>
          <a:xfrm>
            <a:off x="685800" y="3810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2" descr="ESE Star Logo"/>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257800" y="5804151"/>
            <a:ext cx="2166938" cy="1053849"/>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p:txBody>
          <a:bodyPr/>
          <a:lstStyle>
            <a:lvl1pPr>
              <a:defRPr/>
            </a:lvl1pPr>
          </a:lstStyle>
          <a:p>
            <a:fld id="{5769D82E-6987-4D55-BC92-780323C53D3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38100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38100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2904" y="1535113"/>
            <a:ext cx="3811496"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2904" y="2174875"/>
            <a:ext cx="3811496"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a:spLocks noGrp="1"/>
          </p:cNvSpPr>
          <p:nvPr>
            <p:ph type="sldNum" sz="quarter" idx="12"/>
          </p:nvPr>
        </p:nvSpPr>
        <p:spPr/>
        <p:txBody>
          <a:bodyPr/>
          <a:lstStyle>
            <a:lvl1pPr>
              <a:defRPr/>
            </a:lvl1pPr>
          </a:lstStyle>
          <a:p>
            <a:fld id="{5769D82E-6987-4D55-BC92-780323C53D3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2"/>
          </p:nvPr>
        </p:nvSpPr>
        <p:spPr/>
        <p:txBody>
          <a:bodyPr/>
          <a:lstStyle>
            <a:lvl1pPr>
              <a:defRPr/>
            </a:lvl1pPr>
          </a:lstStyle>
          <a:p>
            <a:fld id="{5769D82E-6987-4D55-BC92-780323C53D3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fld id="{5769D82E-6987-4D55-BC92-780323C53D3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Picture 19" descr="Technology &amp; Data Use Logo"/>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3632605" y="6248400"/>
            <a:ext cx="1892140" cy="450783"/>
          </a:xfrm>
          <a:prstGeom prst="rect">
            <a:avLst/>
          </a:prstGeom>
        </p:spPr>
      </p:pic>
      <p:pic>
        <p:nvPicPr>
          <p:cNvPr id="2050" name="Picture 8" descr="ESE_StarLogo_2881_1401_transparent_color.gif"/>
          <p:cNvPicPr>
            <a:picLocks noChangeAspect="1"/>
          </p:cNvPicPr>
          <p:nvPr/>
        </p:nvPicPr>
        <p:blipFill>
          <a:blip r:embed="rId19" cstate="email">
            <a:lum bright="40000"/>
            <a:extLst>
              <a:ext uri="{28A0092B-C50C-407E-A947-70E740481C1C}">
                <a14:useLocalDpi xmlns:a14="http://schemas.microsoft.com/office/drawing/2010/main"/>
              </a:ext>
            </a:extLst>
          </a:blip>
          <a:srcRect/>
          <a:stretch>
            <a:fillRect/>
          </a:stretch>
        </p:blipFill>
        <p:spPr bwMode="auto">
          <a:xfrm>
            <a:off x="8258175" y="4953000"/>
            <a:ext cx="914400" cy="1905000"/>
          </a:xfrm>
          <a:prstGeom prst="rect">
            <a:avLst/>
          </a:prstGeom>
          <a:noFill/>
          <a:ln w="9525">
            <a:noFill/>
            <a:miter lim="800000"/>
            <a:headEnd/>
            <a:tailEnd/>
          </a:ln>
        </p:spPr>
      </p:pic>
      <p:pic>
        <p:nvPicPr>
          <p:cNvPr id="2051" name="Picture 7" descr="ESE_StarLogo_2881_1401_transparent_color.gif"/>
          <p:cNvPicPr>
            <a:picLocks noChangeAspect="1"/>
          </p:cNvPicPr>
          <p:nvPr/>
        </p:nvPicPr>
        <p:blipFill>
          <a:blip r:embed="rId19" cstate="email">
            <a:lum bright="40000"/>
            <a:extLst>
              <a:ext uri="{28A0092B-C50C-407E-A947-70E740481C1C}">
                <a14:useLocalDpi xmlns:a14="http://schemas.microsoft.com/office/drawing/2010/main"/>
              </a:ext>
            </a:extLst>
          </a:blip>
          <a:srcRect/>
          <a:stretch>
            <a:fillRect/>
          </a:stretch>
        </p:blipFill>
        <p:spPr bwMode="auto">
          <a:xfrm>
            <a:off x="8258175" y="4953000"/>
            <a:ext cx="914400" cy="1905000"/>
          </a:xfrm>
          <a:prstGeom prst="rect">
            <a:avLst/>
          </a:prstGeom>
          <a:noFill/>
          <a:ln w="9525">
            <a:noFill/>
            <a:miter lim="800000"/>
            <a:headEnd/>
            <a:tailEnd/>
          </a:ln>
        </p:spPr>
      </p:pic>
      <p:pic>
        <p:nvPicPr>
          <p:cNvPr id="2052" name="Picture 6" descr="ESE Logo"/>
          <p:cNvPicPr>
            <a:picLocks noChangeAspect="1"/>
          </p:cNvPicPr>
          <p:nvPr/>
        </p:nvPicPr>
        <p:blipFill>
          <a:blip r:embed="rId19" cstate="email">
            <a:lum bright="40000"/>
            <a:extLst>
              <a:ext uri="{28A0092B-C50C-407E-A947-70E740481C1C}">
                <a14:useLocalDpi xmlns:a14="http://schemas.microsoft.com/office/drawing/2010/main"/>
              </a:ext>
            </a:extLst>
          </a:blip>
          <a:srcRect/>
          <a:stretch>
            <a:fillRect/>
          </a:stretch>
        </p:blipFill>
        <p:spPr bwMode="auto">
          <a:xfrm>
            <a:off x="8258175" y="4953000"/>
            <a:ext cx="914400" cy="1905000"/>
          </a:xfrm>
          <a:prstGeom prst="rect">
            <a:avLst/>
          </a:prstGeom>
          <a:noFill/>
          <a:ln w="9525">
            <a:noFill/>
            <a:miter lim="800000"/>
            <a:headEnd/>
            <a:tailEnd/>
          </a:ln>
        </p:spPr>
      </p:pic>
      <p:sp>
        <p:nvSpPr>
          <p:cNvPr id="2053" name="Title Placeholder 1"/>
          <p:cNvSpPr>
            <a:spLocks noGrp="1"/>
          </p:cNvSpPr>
          <p:nvPr>
            <p:ph type="title"/>
          </p:nvPr>
        </p:nvSpPr>
        <p:spPr bwMode="auto">
          <a:xfrm>
            <a:off x="609600" y="274638"/>
            <a:ext cx="7924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Text Placeholder 2"/>
          <p:cNvSpPr>
            <a:spLocks noGrp="1"/>
          </p:cNvSpPr>
          <p:nvPr>
            <p:ph type="body" idx="1"/>
          </p:nvPr>
        </p:nvSpPr>
        <p:spPr bwMode="auto">
          <a:xfrm>
            <a:off x="609600" y="1524000"/>
            <a:ext cx="7924800" cy="4602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486775" y="5257800"/>
            <a:ext cx="533400" cy="457200"/>
          </a:xfrm>
          <a:prstGeom prst="rect">
            <a:avLst/>
          </a:prstGeom>
        </p:spPr>
        <p:txBody>
          <a:bodyPr vert="horz" lIns="91440" tIns="45720" rIns="91440" bIns="45720" rtlCol="0" anchor="ctr"/>
          <a:lstStyle>
            <a:lvl1pPr algn="ctr">
              <a:defRPr sz="1600">
                <a:solidFill>
                  <a:schemeClr val="tx1">
                    <a:tint val="75000"/>
                  </a:schemeClr>
                </a:solidFill>
                <a:latin typeface="+mn-lt"/>
              </a:defRPr>
            </a:lvl1pPr>
          </a:lstStyle>
          <a:p>
            <a:fld id="{5769D82E-6987-4D55-BC92-780323C53D3E}" type="slidenum">
              <a:rPr lang="en-US" smtClean="0"/>
              <a:pPr/>
              <a:t>‹#›</a:t>
            </a:fld>
            <a:endParaRPr lang="en-US" dirty="0"/>
          </a:p>
        </p:txBody>
      </p:sp>
      <p:sp>
        <p:nvSpPr>
          <p:cNvPr id="10" name="Rectangle 9" descr="decorative bar"/>
          <p:cNvSpPr/>
          <p:nvPr/>
        </p:nvSpPr>
        <p:spPr>
          <a:xfrm>
            <a:off x="5638800" y="6477000"/>
            <a:ext cx="2819400" cy="762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descr="decorative bar"/>
          <p:cNvSpPr/>
          <p:nvPr/>
        </p:nvSpPr>
        <p:spPr>
          <a:xfrm>
            <a:off x="685800" y="6477000"/>
            <a:ext cx="2819400" cy="762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5557686" y="6567535"/>
            <a:ext cx="2971800" cy="215444"/>
          </a:xfrm>
          <a:prstGeom prst="rect">
            <a:avLst/>
          </a:prstGeom>
          <a:noFill/>
        </p:spPr>
        <p:txBody>
          <a:bodyPr wrap="square" rtlCol="0">
            <a:spAutoFit/>
          </a:bodyPr>
          <a:lstStyle/>
          <a:p>
            <a:r>
              <a:rPr lang="en-US" sz="800" dirty="0" smtClean="0">
                <a:solidFill>
                  <a:schemeClr val="bg1">
                    <a:lumMod val="65000"/>
                  </a:schemeClr>
                </a:solidFill>
              </a:rPr>
              <a:t>Massachusetts Department of Elementary &amp; Secondary  Education </a:t>
            </a:r>
            <a:endParaRPr lang="en-US" sz="800" dirty="0">
              <a:solidFill>
                <a:schemeClr val="bg1">
                  <a:lumMod val="65000"/>
                </a:scheme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dt="0"/>
  <p:txStyles>
    <p:titleStyle>
      <a:lvl1pPr algn="l" rtl="0" eaLnBrk="1" fontAlgn="base" hangingPunct="1">
        <a:spcBef>
          <a:spcPct val="0"/>
        </a:spcBef>
        <a:spcAft>
          <a:spcPct val="0"/>
        </a:spcAft>
        <a:defRPr sz="4400" kern="12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Georgia" pitchFamily="18" charset="0"/>
        </a:defRPr>
      </a:lvl2pPr>
      <a:lvl3pPr algn="l" rtl="0" eaLnBrk="1" fontAlgn="base" hangingPunct="1">
        <a:spcBef>
          <a:spcPct val="0"/>
        </a:spcBef>
        <a:spcAft>
          <a:spcPct val="0"/>
        </a:spcAft>
        <a:defRPr sz="4400">
          <a:solidFill>
            <a:schemeClr val="tx1"/>
          </a:solidFill>
          <a:latin typeface="Georgia" pitchFamily="18" charset="0"/>
        </a:defRPr>
      </a:lvl3pPr>
      <a:lvl4pPr algn="l" rtl="0" eaLnBrk="1" fontAlgn="base" hangingPunct="1">
        <a:spcBef>
          <a:spcPct val="0"/>
        </a:spcBef>
        <a:spcAft>
          <a:spcPct val="0"/>
        </a:spcAft>
        <a:defRPr sz="4400">
          <a:solidFill>
            <a:schemeClr val="tx1"/>
          </a:solidFill>
          <a:latin typeface="Georgia" pitchFamily="18" charset="0"/>
        </a:defRPr>
      </a:lvl4pPr>
      <a:lvl5pPr algn="l" rtl="0" eaLnBrk="1" fontAlgn="base" hangingPunct="1">
        <a:spcBef>
          <a:spcPct val="0"/>
        </a:spcBef>
        <a:spcAft>
          <a:spcPct val="0"/>
        </a:spcAft>
        <a:defRPr sz="4400">
          <a:solidFill>
            <a:schemeClr val="tx1"/>
          </a:solidFill>
          <a:latin typeface="Georgia" pitchFamily="18" charset="0"/>
        </a:defRPr>
      </a:lvl5pPr>
      <a:lvl6pPr marL="457200" algn="l" rtl="0" eaLnBrk="1" fontAlgn="base" hangingPunct="1">
        <a:spcBef>
          <a:spcPct val="0"/>
        </a:spcBef>
        <a:spcAft>
          <a:spcPct val="0"/>
        </a:spcAft>
        <a:defRPr sz="4400">
          <a:solidFill>
            <a:schemeClr val="tx1"/>
          </a:solidFill>
          <a:latin typeface="Georgia" pitchFamily="18" charset="0"/>
        </a:defRPr>
      </a:lvl6pPr>
      <a:lvl7pPr marL="914400" algn="l" rtl="0" eaLnBrk="1" fontAlgn="base" hangingPunct="1">
        <a:spcBef>
          <a:spcPct val="0"/>
        </a:spcBef>
        <a:spcAft>
          <a:spcPct val="0"/>
        </a:spcAft>
        <a:defRPr sz="4400">
          <a:solidFill>
            <a:schemeClr val="tx1"/>
          </a:solidFill>
          <a:latin typeface="Georgia" pitchFamily="18" charset="0"/>
        </a:defRPr>
      </a:lvl7pPr>
      <a:lvl8pPr marL="1371600" algn="l" rtl="0" eaLnBrk="1" fontAlgn="base" hangingPunct="1">
        <a:spcBef>
          <a:spcPct val="0"/>
        </a:spcBef>
        <a:spcAft>
          <a:spcPct val="0"/>
        </a:spcAft>
        <a:defRPr sz="4400">
          <a:solidFill>
            <a:schemeClr val="tx1"/>
          </a:solidFill>
          <a:latin typeface="Georgia" pitchFamily="18" charset="0"/>
        </a:defRPr>
      </a:lvl8pPr>
      <a:lvl9pPr marL="1828800" algn="l" rtl="0" eaLnBrk="1" fontAlgn="base" hangingPunct="1">
        <a:spcBef>
          <a:spcPct val="0"/>
        </a:spcBef>
        <a:spcAft>
          <a:spcPct val="0"/>
        </a:spcAft>
        <a:defRPr sz="4400">
          <a:solidFill>
            <a:schemeClr val="tx1"/>
          </a:solidFill>
          <a:latin typeface="Georgia" pitchFamily="18" charset="0"/>
        </a:defRPr>
      </a:lvl9pPr>
    </p:titleStyle>
    <p:bodyStyle>
      <a:lvl1pPr marL="342900" indent="-342900" algn="l" rtl="0" eaLnBrk="1" fontAlgn="base" hangingPunct="1">
        <a:spcBef>
          <a:spcPct val="20000"/>
        </a:spcBef>
        <a:spcAft>
          <a:spcPct val="0"/>
        </a:spcAft>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50" indent="-285750" algn="l" rtl="0" eaLnBrk="1" fontAlgn="base" hangingPunct="1">
        <a:spcBef>
          <a:spcPct val="20000"/>
        </a:spcBef>
        <a:spcAft>
          <a:spcPct val="0"/>
        </a:spcAft>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3000" indent="-228600" algn="l" rtl="0" eaLnBrk="1" fontAlgn="base" hangingPunct="1">
        <a:spcBef>
          <a:spcPct val="20000"/>
        </a:spcBef>
        <a:spcAft>
          <a:spcPct val="0"/>
        </a:spcAft>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200" indent="-228600" algn="l" rtl="0" eaLnBrk="1" fontAlgn="base" hangingPunct="1">
        <a:spcBef>
          <a:spcPct val="20000"/>
        </a:spcBef>
        <a:spcAft>
          <a:spcPct val="0"/>
        </a:spcAft>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4pPr>
      <a:lvl5pPr marL="2057400" indent="-228600" algn="l" rtl="0" eaLnBrk="1" fontAlgn="base" hangingPunct="1">
        <a:spcBef>
          <a:spcPct val="20000"/>
        </a:spcBef>
        <a:spcAft>
          <a:spcPct val="0"/>
        </a:spcAft>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edprep@doe.mass.edu"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doe.mass.edu/edwi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hyperlink" Target="mailto:edprep@doe.mass.edu"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1"/>
            <a:ext cx="6400800" cy="1981200"/>
          </a:xfrm>
        </p:spPr>
        <p:txBody>
          <a:bodyPr/>
          <a:lstStyle/>
          <a:p>
            <a:r>
              <a:rPr lang="en-US" dirty="0" smtClean="0">
                <a:solidFill>
                  <a:schemeClr val="tx2"/>
                </a:solidFill>
                <a:latin typeface="Tahoma" pitchFamily="34" charset="0"/>
                <a:ea typeface="Tahoma" pitchFamily="34" charset="0"/>
                <a:cs typeface="Tahoma" pitchFamily="34" charset="0"/>
              </a:rPr>
              <a:t>Edwin Analytics Reports for Educator Preparation Programs</a:t>
            </a:r>
            <a:endParaRPr lang="en-US" dirty="0">
              <a:latin typeface="Tahoma" pitchFamily="34" charset="0"/>
              <a:ea typeface="Tahoma" pitchFamily="34" charset="0"/>
              <a:cs typeface="Tahoma" pitchFamily="34" charset="0"/>
            </a:endParaRPr>
          </a:p>
        </p:txBody>
      </p:sp>
      <p:sp>
        <p:nvSpPr>
          <p:cNvPr id="4" name="Subtitle 3"/>
          <p:cNvSpPr>
            <a:spLocks noGrp="1"/>
          </p:cNvSpPr>
          <p:nvPr>
            <p:ph type="subTitle" idx="1"/>
          </p:nvPr>
        </p:nvSpPr>
        <p:spPr>
          <a:xfrm>
            <a:off x="533400" y="2743200"/>
            <a:ext cx="6477000" cy="2514600"/>
          </a:xfrm>
        </p:spPr>
        <p:txBody>
          <a:bodyPr/>
          <a:lstStyle/>
          <a:p>
            <a:r>
              <a:rPr lang="en-US" dirty="0" smtClean="0"/>
              <a:t>Webinar – Dec. 2014</a:t>
            </a:r>
          </a:p>
          <a:p>
            <a:r>
              <a:rPr lang="en-US" dirty="0" smtClean="0"/>
              <a:t>Campbell McLean</a:t>
            </a:r>
          </a:p>
          <a:p>
            <a:r>
              <a:rPr lang="en-US" dirty="0" smtClean="0"/>
              <a:t>MA Department of Elementary and Secondary Education – Center for Educator Effectiveness</a:t>
            </a:r>
          </a:p>
        </p:txBody>
      </p:sp>
      <p:pic>
        <p:nvPicPr>
          <p:cNvPr id="5" name="Picture 13" descr="Edwin Analytics 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05200" y="5562600"/>
            <a:ext cx="1484653" cy="7928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229600" cy="1143000"/>
          </a:xfrm>
        </p:spPr>
        <p:txBody>
          <a:bodyPr/>
          <a:lstStyle/>
          <a:p>
            <a:r>
              <a:rPr lang="en-US" sz="3600" dirty="0" smtClean="0">
                <a:latin typeface="Tahoma" pitchFamily="34" charset="0"/>
                <a:ea typeface="Tahoma" pitchFamily="34" charset="0"/>
                <a:cs typeface="Tahoma" pitchFamily="34" charset="0"/>
              </a:rPr>
              <a:t>EP701 – Educator Prep Program Cohort Pipeline – by Program Type</a:t>
            </a:r>
            <a:endParaRPr lang="en-US" sz="3600" dirty="0"/>
          </a:p>
        </p:txBody>
      </p:sp>
      <p:pic>
        <p:nvPicPr>
          <p:cNvPr id="4" name="Picture 2" descr="a Cohort Pipeline report page, zoomed in to show column headings."/>
          <p:cNvPicPr>
            <a:picLocks noChangeAspect="1" noChangeArrowheads="1"/>
          </p:cNvPicPr>
          <p:nvPr/>
        </p:nvPicPr>
        <p:blipFill>
          <a:blip r:embed="rId2" cstate="print"/>
          <a:srcRect/>
          <a:stretch>
            <a:fillRect/>
          </a:stretch>
        </p:blipFill>
        <p:spPr bwMode="auto">
          <a:xfrm>
            <a:off x="228600" y="1676400"/>
            <a:ext cx="8763000" cy="3733800"/>
          </a:xfrm>
          <a:prstGeom prst="rect">
            <a:avLst/>
          </a:prstGeom>
          <a:noFill/>
          <a:ln w="9525">
            <a:solidFill>
              <a:schemeClr val="bg1">
                <a:lumMod val="50000"/>
              </a:schemeClr>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Tahoma" pitchFamily="34" charset="0"/>
                <a:ea typeface="Tahoma" pitchFamily="34" charset="0"/>
                <a:cs typeface="Tahoma" pitchFamily="34" charset="0"/>
              </a:rPr>
              <a:t>EP702 – Massachusetts Public Employment Summary</a:t>
            </a:r>
            <a:endParaRPr lang="en-US" sz="3600"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609600" y="1524000"/>
            <a:ext cx="7924800" cy="4602163"/>
          </a:xfrm>
        </p:spPr>
        <p:txBody>
          <a:bodyPr/>
          <a:lstStyle/>
          <a:p>
            <a:pPr marL="342900" lvl="1" indent="-342900">
              <a:buFont typeface="Wingdings 2" pitchFamily="18" charset="2"/>
              <a:buChar char=""/>
            </a:pPr>
            <a:r>
              <a:rPr lang="en-US" dirty="0" smtClean="0"/>
              <a:t>Report that provides MA Public Employment information, including MCAS SGP range of their students, for completers of an educator preparation program </a:t>
            </a:r>
          </a:p>
          <a:p>
            <a:pPr marL="342900" lvl="1" indent="-342900">
              <a:buFont typeface="Wingdings 2" pitchFamily="18" charset="2"/>
              <a:buChar char=""/>
            </a:pPr>
            <a:r>
              <a:rPr lang="en-US" sz="2400" dirty="0" smtClean="0"/>
              <a:t>Could answer some of these questions:</a:t>
            </a:r>
          </a:p>
          <a:p>
            <a:pPr lvl="1"/>
            <a:r>
              <a:rPr lang="en-US" sz="1800" dirty="0" smtClean="0"/>
              <a:t>What percent of program completers gain employment in MA public districts in a selected school year? </a:t>
            </a:r>
          </a:p>
          <a:p>
            <a:pPr lvl="1"/>
            <a:r>
              <a:rPr lang="en-US" sz="1800" dirty="0" smtClean="0"/>
              <a:t>What types of positions do program completers hold (teachers, paraprofessionals, etc.) in MA public districts after completing a program?</a:t>
            </a:r>
          </a:p>
          <a:p>
            <a:pPr lvl="1"/>
            <a:r>
              <a:rPr lang="en-US" sz="1800" dirty="0" smtClean="0"/>
              <a:t>Which MA public districts are completers finding employment?</a:t>
            </a:r>
          </a:p>
          <a:p>
            <a:pPr lvl="1"/>
            <a:r>
              <a:rPr lang="en-US" sz="1800" dirty="0" smtClean="0"/>
              <a:t>Do completers retain employment in MA public districts?</a:t>
            </a:r>
          </a:p>
          <a:p>
            <a:pPr lvl="1"/>
            <a:r>
              <a:rPr lang="en-US" sz="1800" dirty="0" smtClean="0"/>
              <a:t>What is the average elapsed time between program completion and MA public employment?  </a:t>
            </a:r>
          </a:p>
          <a:p>
            <a:pPr lvl="1"/>
            <a:endParaRPr lang="en-US" sz="20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Tahoma" pitchFamily="34" charset="0"/>
                <a:ea typeface="Tahoma" pitchFamily="34" charset="0"/>
                <a:cs typeface="Tahoma" pitchFamily="34" charset="0"/>
              </a:rPr>
              <a:t>EP702 – Massachusetts Public Employment Summary – by Program</a:t>
            </a:r>
            <a:endParaRPr lang="en-US" sz="3600" dirty="0">
              <a:latin typeface="Tahoma" pitchFamily="34" charset="0"/>
              <a:ea typeface="Tahoma" pitchFamily="34" charset="0"/>
              <a:cs typeface="Tahoma" pitchFamily="34" charset="0"/>
            </a:endParaRPr>
          </a:p>
        </p:txBody>
      </p:sp>
      <p:pic>
        <p:nvPicPr>
          <p:cNvPr id="4" name="Picture 3" descr="an MA Public Employment report p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0948" y="1524000"/>
            <a:ext cx="8782105" cy="4419600"/>
          </a:xfrm>
          <a:prstGeom prst="rect">
            <a:avLst/>
          </a:prstGeom>
          <a:noFill/>
          <a:ln w="9525">
            <a:solidFill>
              <a:schemeClr val="bg1">
                <a:lumMod val="50000"/>
              </a:schemeClr>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Tahoma" pitchFamily="34" charset="0"/>
                <a:ea typeface="Tahoma" pitchFamily="34" charset="0"/>
                <a:cs typeface="Tahoma" pitchFamily="34" charset="0"/>
              </a:rPr>
              <a:t>EP702 - Massachusetts Public Employment Summary – by District</a:t>
            </a:r>
            <a:endParaRPr lang="en-US" sz="3600" dirty="0">
              <a:latin typeface="Tahoma" pitchFamily="34" charset="0"/>
              <a:ea typeface="Tahoma" pitchFamily="34" charset="0"/>
              <a:cs typeface="Tahoma" pitchFamily="34" charset="0"/>
            </a:endParaRPr>
          </a:p>
        </p:txBody>
      </p:sp>
      <p:pic>
        <p:nvPicPr>
          <p:cNvPr id="5" name="Picture 2" descr="an MA Public Employment report page, zoomed in to show column heading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364" y="1600200"/>
            <a:ext cx="8961271" cy="4495800"/>
          </a:xfrm>
          <a:prstGeom prst="rect">
            <a:avLst/>
          </a:prstGeom>
          <a:noFill/>
          <a:ln w="9525">
            <a:solidFill>
              <a:schemeClr val="bg1">
                <a:lumMod val="50000"/>
              </a:schemeClr>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Tahoma" pitchFamily="34" charset="0"/>
                <a:ea typeface="Tahoma" pitchFamily="34" charset="0"/>
                <a:cs typeface="Tahoma" pitchFamily="34" charset="0"/>
              </a:rPr>
              <a:t>EP703 </a:t>
            </a:r>
            <a:r>
              <a:rPr lang="en-US" sz="3600" dirty="0" smtClean="0">
                <a:latin typeface="Tahoma" pitchFamily="34" charset="0"/>
                <a:ea typeface="Tahoma" pitchFamily="34" charset="0"/>
                <a:cs typeface="Tahoma" pitchFamily="34" charset="0"/>
              </a:rPr>
              <a:t>– Educator </a:t>
            </a:r>
            <a:r>
              <a:rPr lang="en-US" sz="3600" dirty="0">
                <a:latin typeface="Tahoma" pitchFamily="34" charset="0"/>
                <a:ea typeface="Tahoma" pitchFamily="34" charset="0"/>
                <a:cs typeface="Tahoma" pitchFamily="34" charset="0"/>
              </a:rPr>
              <a:t>Evaluation Rating </a:t>
            </a:r>
            <a:r>
              <a:rPr lang="en-US" sz="3600" dirty="0" smtClean="0">
                <a:latin typeface="Tahoma" pitchFamily="34" charset="0"/>
                <a:ea typeface="Tahoma" pitchFamily="34" charset="0"/>
                <a:cs typeface="Tahoma" pitchFamily="34" charset="0"/>
              </a:rPr>
              <a:t>Summary – </a:t>
            </a:r>
            <a:r>
              <a:rPr lang="en-US" sz="3600" dirty="0">
                <a:latin typeface="Tahoma" pitchFamily="34" charset="0"/>
                <a:ea typeface="Tahoma" pitchFamily="34" charset="0"/>
                <a:cs typeface="Tahoma" pitchFamily="34" charset="0"/>
              </a:rPr>
              <a:t>by Program</a:t>
            </a:r>
          </a:p>
        </p:txBody>
      </p:sp>
      <p:sp>
        <p:nvSpPr>
          <p:cNvPr id="3" name="Content Placeholder 2"/>
          <p:cNvSpPr>
            <a:spLocks noGrp="1"/>
          </p:cNvSpPr>
          <p:nvPr>
            <p:ph idx="1"/>
          </p:nvPr>
        </p:nvSpPr>
        <p:spPr>
          <a:xfrm>
            <a:off x="609600" y="1524000"/>
            <a:ext cx="7924800" cy="4602163"/>
          </a:xfrm>
        </p:spPr>
        <p:txBody>
          <a:bodyPr/>
          <a:lstStyle/>
          <a:p>
            <a:pPr marL="342900" lvl="1" indent="-342900">
              <a:buFont typeface="Wingdings 2" pitchFamily="18" charset="2"/>
              <a:buChar char=""/>
            </a:pPr>
            <a:r>
              <a:rPr lang="en-US" dirty="0" smtClean="0"/>
              <a:t>Report </a:t>
            </a:r>
            <a:r>
              <a:rPr lang="en-US" dirty="0"/>
              <a:t>that provides MA Public Educator Evaluation Rating information for completers of an educator preparation program </a:t>
            </a:r>
          </a:p>
          <a:p>
            <a:pPr marL="342900" lvl="1" indent="-342900">
              <a:buFont typeface="Wingdings 2" pitchFamily="18" charset="2"/>
              <a:buChar char=""/>
            </a:pPr>
            <a:r>
              <a:rPr lang="en-US" sz="2400" dirty="0" smtClean="0"/>
              <a:t>Could answer some of these questions:</a:t>
            </a:r>
          </a:p>
          <a:p>
            <a:pPr lvl="1"/>
            <a:r>
              <a:rPr lang="en-US" sz="1800" dirty="0"/>
              <a:t>What are the educator evaluation ratings of completers who were evaluated as Teachers? As Administrators?</a:t>
            </a:r>
          </a:p>
          <a:p>
            <a:pPr lvl="1"/>
            <a:r>
              <a:rPr lang="en-US" sz="1800" dirty="0"/>
              <a:t>Is there any variance in educator evaluation ratings between programs?</a:t>
            </a:r>
          </a:p>
          <a:p>
            <a:pPr lvl="1"/>
            <a:r>
              <a:rPr lang="en-US" sz="1800" dirty="0"/>
              <a:t>How </a:t>
            </a:r>
            <a:r>
              <a:rPr lang="en-US" sz="1800" dirty="0" smtClean="0"/>
              <a:t>did </a:t>
            </a:r>
            <a:r>
              <a:rPr lang="en-US" sz="1800" dirty="0"/>
              <a:t>a set of completers perform on a particular standard?  </a:t>
            </a:r>
          </a:p>
          <a:p>
            <a:pPr lvl="1"/>
            <a:r>
              <a:rPr lang="en-US" sz="1800" dirty="0" smtClean="0"/>
              <a:t>What percent of completers received overall ratings of Exemplary, Proficient, Needs Improvement, or Unsatisfactory?</a:t>
            </a:r>
          </a:p>
          <a:p>
            <a:pPr lvl="1"/>
            <a:r>
              <a:rPr lang="en-US" sz="1800" dirty="0" smtClean="0"/>
              <a:t>How do evaluation ratings change over time for a given program?</a:t>
            </a:r>
          </a:p>
          <a:p>
            <a:pPr lvl="1"/>
            <a:endParaRPr lang="en-US" sz="1800" dirty="0" smtClean="0"/>
          </a:p>
          <a:p>
            <a:pPr lvl="1"/>
            <a:endParaRPr lang="en-US" sz="2000" dirty="0" smtClean="0"/>
          </a:p>
        </p:txBody>
      </p:sp>
    </p:spTree>
    <p:extLst>
      <p:ext uri="{BB962C8B-B14F-4D97-AF65-F5344CB8AC3E}">
        <p14:creationId xmlns:p14="http://schemas.microsoft.com/office/powerpoint/2010/main" val="3686729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Tahoma" pitchFamily="34" charset="0"/>
                <a:ea typeface="Tahoma" pitchFamily="34" charset="0"/>
                <a:cs typeface="Tahoma" pitchFamily="34" charset="0"/>
              </a:rPr>
              <a:t>EP703 </a:t>
            </a:r>
            <a:r>
              <a:rPr lang="en-US" sz="3600" dirty="0" smtClean="0">
                <a:latin typeface="Tahoma" pitchFamily="34" charset="0"/>
                <a:ea typeface="Tahoma" pitchFamily="34" charset="0"/>
                <a:cs typeface="Tahoma" pitchFamily="34" charset="0"/>
              </a:rPr>
              <a:t>– Educator </a:t>
            </a:r>
            <a:r>
              <a:rPr lang="en-US" sz="3600" dirty="0">
                <a:latin typeface="Tahoma" pitchFamily="34" charset="0"/>
                <a:ea typeface="Tahoma" pitchFamily="34" charset="0"/>
                <a:cs typeface="Tahoma" pitchFamily="34" charset="0"/>
              </a:rPr>
              <a:t>Evaluation Rating </a:t>
            </a:r>
            <a:r>
              <a:rPr lang="en-US" sz="3600" dirty="0" smtClean="0">
                <a:latin typeface="Tahoma" pitchFamily="34" charset="0"/>
                <a:ea typeface="Tahoma" pitchFamily="34" charset="0"/>
                <a:cs typeface="Tahoma" pitchFamily="34" charset="0"/>
              </a:rPr>
              <a:t>Summary – </a:t>
            </a:r>
            <a:r>
              <a:rPr lang="en-US" sz="3600" dirty="0">
                <a:latin typeface="Tahoma" pitchFamily="34" charset="0"/>
                <a:ea typeface="Tahoma" pitchFamily="34" charset="0"/>
                <a:cs typeface="Tahoma" pitchFamily="34" charset="0"/>
              </a:rPr>
              <a:t>by Program</a:t>
            </a:r>
          </a:p>
        </p:txBody>
      </p:sp>
      <p:sp>
        <p:nvSpPr>
          <p:cNvPr id="3" name="Content Placeholder 2"/>
          <p:cNvSpPr>
            <a:spLocks noGrp="1"/>
          </p:cNvSpPr>
          <p:nvPr>
            <p:ph idx="1"/>
          </p:nvPr>
        </p:nvSpPr>
        <p:spPr>
          <a:xfrm>
            <a:off x="609600" y="1524000"/>
            <a:ext cx="7924800" cy="4602163"/>
          </a:xfrm>
        </p:spPr>
        <p:txBody>
          <a:bodyPr/>
          <a:lstStyle/>
          <a:p>
            <a:pPr marL="457200" lvl="1" indent="0">
              <a:buNone/>
            </a:pPr>
            <a:endParaRPr lang="en-US" sz="1800" dirty="0" smtClean="0"/>
          </a:p>
          <a:p>
            <a:pPr lvl="1"/>
            <a:endParaRPr lang="en-US" sz="2000" dirty="0" smtClean="0"/>
          </a:p>
        </p:txBody>
      </p:sp>
      <p:pic>
        <p:nvPicPr>
          <p:cNvPr id="1026" name="Picture 2" descr="an Educator Evaluation Report Prompt P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1600200"/>
            <a:ext cx="8458200" cy="3709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87341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Tahoma" pitchFamily="34" charset="0"/>
                <a:ea typeface="Tahoma" pitchFamily="34" charset="0"/>
                <a:cs typeface="Tahoma" pitchFamily="34" charset="0"/>
              </a:rPr>
              <a:t>EP703 – Educator </a:t>
            </a:r>
            <a:r>
              <a:rPr lang="en-US" sz="3600" dirty="0">
                <a:latin typeface="Tahoma" pitchFamily="34" charset="0"/>
                <a:ea typeface="Tahoma" pitchFamily="34" charset="0"/>
                <a:cs typeface="Tahoma" pitchFamily="34" charset="0"/>
              </a:rPr>
              <a:t>Evaluation Rating Summary </a:t>
            </a:r>
            <a:r>
              <a:rPr lang="en-US" sz="3600" dirty="0" smtClean="0">
                <a:latin typeface="Tahoma" pitchFamily="34" charset="0"/>
                <a:ea typeface="Tahoma" pitchFamily="34" charset="0"/>
                <a:cs typeface="Tahoma" pitchFamily="34" charset="0"/>
              </a:rPr>
              <a:t>– by Program</a:t>
            </a:r>
            <a:endParaRPr lang="en-US" sz="3600" dirty="0">
              <a:latin typeface="Tahoma" pitchFamily="34" charset="0"/>
              <a:ea typeface="Tahoma" pitchFamily="34" charset="0"/>
              <a:cs typeface="Tahoma" pitchFamily="34" charset="0"/>
            </a:endParaRPr>
          </a:p>
        </p:txBody>
      </p:sp>
      <p:pic>
        <p:nvPicPr>
          <p:cNvPr id="2050" name="Picture 2" descr="an Educator Evaluation Report."/>
          <p:cNvPicPr>
            <a:picLocks noChangeAspect="1" noChangeArrowheads="1"/>
          </p:cNvPicPr>
          <p:nvPr/>
        </p:nvPicPr>
        <p:blipFill>
          <a:blip r:embed="rId2" cstate="email">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152400" y="1828800"/>
            <a:ext cx="8763001" cy="2539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48756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Tahoma" pitchFamily="34" charset="0"/>
                <a:ea typeface="Tahoma" pitchFamily="34" charset="0"/>
                <a:cs typeface="Tahoma" pitchFamily="34" charset="0"/>
              </a:rPr>
              <a:t>EP703 </a:t>
            </a:r>
            <a:r>
              <a:rPr lang="en-US" sz="3600" dirty="0" smtClean="0">
                <a:latin typeface="Tahoma" pitchFamily="34" charset="0"/>
                <a:ea typeface="Tahoma" pitchFamily="34" charset="0"/>
                <a:cs typeface="Tahoma" pitchFamily="34" charset="0"/>
              </a:rPr>
              <a:t>– Educator </a:t>
            </a:r>
            <a:r>
              <a:rPr lang="en-US" sz="3600" dirty="0">
                <a:latin typeface="Tahoma" pitchFamily="34" charset="0"/>
                <a:ea typeface="Tahoma" pitchFamily="34" charset="0"/>
                <a:cs typeface="Tahoma" pitchFamily="34" charset="0"/>
              </a:rPr>
              <a:t>Evaluation Rating Summary </a:t>
            </a:r>
            <a:r>
              <a:rPr lang="en-US" sz="3600" dirty="0" smtClean="0">
                <a:latin typeface="Tahoma" pitchFamily="34" charset="0"/>
                <a:ea typeface="Tahoma" pitchFamily="34" charset="0"/>
                <a:cs typeface="Tahoma" pitchFamily="34" charset="0"/>
              </a:rPr>
              <a:t>– </a:t>
            </a:r>
            <a:r>
              <a:rPr lang="en-US" sz="3600" dirty="0">
                <a:latin typeface="Tahoma" pitchFamily="34" charset="0"/>
                <a:ea typeface="Tahoma" pitchFamily="34" charset="0"/>
                <a:cs typeface="Tahoma" pitchFamily="34" charset="0"/>
              </a:rPr>
              <a:t>by Program</a:t>
            </a:r>
          </a:p>
        </p:txBody>
      </p:sp>
      <p:pic>
        <p:nvPicPr>
          <p:cNvPr id="3074" name="Picture 2" descr="an Educator Evaluation Report, zoomed in to show column headings."/>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395288" y="2100263"/>
            <a:ext cx="8353425"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03835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Tahoma" pitchFamily="34" charset="0"/>
                <a:ea typeface="Tahoma" pitchFamily="34" charset="0"/>
                <a:cs typeface="Tahoma" pitchFamily="34" charset="0"/>
              </a:rPr>
              <a:t>Footnotes (bottom of each completed report)</a:t>
            </a:r>
            <a:endParaRPr lang="en-US" sz="4000"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p:txBody>
          <a:bodyPr/>
          <a:lstStyle/>
          <a:p>
            <a:pPr marL="0" indent="0">
              <a:buNone/>
            </a:pPr>
            <a:endParaRPr lang="en-US" sz="1400" dirty="0"/>
          </a:p>
        </p:txBody>
      </p:sp>
      <p:grpSp>
        <p:nvGrpSpPr>
          <p:cNvPr id="4" name="Group 3" descr="an Edwin ed prep report, with an arrow focusing on the footnotes at the bottom of the report."/>
          <p:cNvGrpSpPr/>
          <p:nvPr/>
        </p:nvGrpSpPr>
        <p:grpSpPr>
          <a:xfrm>
            <a:off x="1218315" y="1524001"/>
            <a:ext cx="6630285" cy="4515230"/>
            <a:chOff x="1218315" y="1524001"/>
            <a:chExt cx="6630285" cy="4515230"/>
          </a:xfrm>
        </p:grpSpPr>
        <p:pic>
          <p:nvPicPr>
            <p:cNvPr id="2049"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18315" y="1524001"/>
              <a:ext cx="6630285" cy="4515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rot="3140571">
              <a:off x="1116932" y="4099219"/>
              <a:ext cx="1676400" cy="1143000"/>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98909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Tahoma" pitchFamily="34" charset="0"/>
                <a:ea typeface="Tahoma" pitchFamily="34" charset="0"/>
                <a:cs typeface="Tahoma" pitchFamily="34" charset="0"/>
              </a:rPr>
              <a:t>Footnotes (bottom of each completed report)</a:t>
            </a:r>
            <a:endParaRPr lang="en-US" sz="4000"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p:txBody>
          <a:bodyPr/>
          <a:lstStyle/>
          <a:p>
            <a:pPr marL="0" indent="0">
              <a:buNone/>
            </a:pPr>
            <a:r>
              <a:rPr lang="en-US" sz="1400" b="1" dirty="0"/>
              <a:t>- Includes candidates who completed the Educator Preparation Program(s) in the selected years and who meet all the selected parameters.</a:t>
            </a:r>
          </a:p>
          <a:p>
            <a:pPr marL="0" indent="0">
              <a:buNone/>
            </a:pPr>
            <a:r>
              <a:rPr lang="en-US" sz="1400" b="1" dirty="0"/>
              <a:t>- Employment information includes employment in any MA public district in the selected MA public employment year.</a:t>
            </a:r>
          </a:p>
          <a:p>
            <a:pPr marL="0" indent="0">
              <a:buNone/>
            </a:pPr>
            <a:r>
              <a:rPr lang="en-US" sz="1400" b="1" dirty="0">
                <a:effectLst>
                  <a:glow rad="101600">
                    <a:schemeClr val="accent3">
                      <a:satMod val="175000"/>
                      <a:alpha val="40000"/>
                    </a:schemeClr>
                  </a:glow>
                </a:effectLst>
              </a:rPr>
              <a:t>- Educator evaluations rating information reflects all district evaluations the educator received for the selected MA public employment year.</a:t>
            </a:r>
          </a:p>
          <a:p>
            <a:pPr marL="0" indent="0">
              <a:buNone/>
            </a:pPr>
            <a:r>
              <a:rPr lang="en-US" sz="1400" b="1" dirty="0">
                <a:effectLst>
                  <a:glow rad="101600">
                    <a:schemeClr val="accent1">
                      <a:satMod val="175000"/>
                      <a:alpha val="40000"/>
                    </a:schemeClr>
                  </a:glow>
                </a:effectLst>
              </a:rPr>
              <a:t>- Information for evaluation ratings is suppressed for fewer than 6 evaluations or if all evaluated educators received the same rating. Suppressed values are displayed as dashes (-).</a:t>
            </a:r>
          </a:p>
          <a:p>
            <a:pPr marL="0" indent="0">
              <a:buNone/>
            </a:pPr>
            <a:r>
              <a:rPr lang="en-US" sz="1400" b="1" dirty="0"/>
              <a:t>- Candidates may complete multiple programs in a given year. The State, Organization, and report details display a distinct count of completers within that grouping; therefore the sum of the details may not equal the organization or state counts.</a:t>
            </a:r>
          </a:p>
          <a:p>
            <a:pPr marL="0" indent="0">
              <a:buNone/>
            </a:pPr>
            <a:r>
              <a:rPr lang="en-US" sz="1400" b="1" dirty="0"/>
              <a:t>- Completer and employment information are reported by both Educator Preparation Programs through Educator Licensure and Recruitment (ELAR) and the district(s) of employment through Education Personnel Information Management System (EPIMS).</a:t>
            </a:r>
          </a:p>
          <a:p>
            <a:pPr marL="0" indent="0">
              <a:buNone/>
            </a:pPr>
            <a:r>
              <a:rPr lang="en-US" sz="1400" b="1" dirty="0"/>
              <a:t>- Due to implementation errors, the data for some districts may include ratings that do not conform to the regulatory framework (e.g., an educator received an overall rating of Proficient, but was rated Needs Improvement on Standard I or II).</a:t>
            </a:r>
          </a:p>
          <a:p>
            <a:pPr marL="0" indent="0">
              <a:buNone/>
            </a:pPr>
            <a:endParaRPr lang="en-US" sz="1400" dirty="0"/>
          </a:p>
        </p:txBody>
      </p:sp>
    </p:spTree>
    <p:extLst>
      <p:ext uri="{BB962C8B-B14F-4D97-AF65-F5344CB8AC3E}">
        <p14:creationId xmlns:p14="http://schemas.microsoft.com/office/powerpoint/2010/main" val="1021901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Tahoma" pitchFamily="34" charset="0"/>
                <a:ea typeface="Tahoma" pitchFamily="34" charset="0"/>
                <a:cs typeface="Tahoma" pitchFamily="34" charset="0"/>
              </a:rPr>
              <a:t>Objectives:</a:t>
            </a:r>
            <a:endParaRPr lang="en-US" sz="3200"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p:txBody>
          <a:bodyPr/>
          <a:lstStyle/>
          <a:p>
            <a:pPr lvl="0"/>
            <a:r>
              <a:rPr lang="en-US" sz="3200" dirty="0" smtClean="0"/>
              <a:t>To </a:t>
            </a:r>
            <a:r>
              <a:rPr lang="en-US" sz="3200" dirty="0"/>
              <a:t>make sponsoring organizations </a:t>
            </a:r>
            <a:endParaRPr lang="en-US" sz="3200" dirty="0" smtClean="0"/>
          </a:p>
          <a:p>
            <a:pPr marL="0" lvl="0" indent="0">
              <a:buNone/>
            </a:pPr>
            <a:r>
              <a:rPr lang="en-US" sz="3200" dirty="0" smtClean="0"/>
              <a:t>   able to </a:t>
            </a:r>
            <a:r>
              <a:rPr lang="en-US" sz="3200" dirty="0"/>
              <a:t>access Edwin Analytics and run </a:t>
            </a:r>
            <a:r>
              <a:rPr lang="en-US" sz="3200" dirty="0" smtClean="0"/>
              <a:t>   </a:t>
            </a:r>
          </a:p>
          <a:p>
            <a:pPr marL="0" lvl="0" indent="0">
              <a:buNone/>
            </a:pPr>
            <a:r>
              <a:rPr lang="en-US" sz="3200" dirty="0"/>
              <a:t> </a:t>
            </a:r>
            <a:r>
              <a:rPr lang="en-US" sz="3200" dirty="0" smtClean="0"/>
              <a:t>  reports</a:t>
            </a:r>
            <a:r>
              <a:rPr lang="en-US" sz="3200" dirty="0"/>
              <a:t>.</a:t>
            </a:r>
          </a:p>
          <a:p>
            <a:r>
              <a:rPr lang="en-US" sz="3200" dirty="0"/>
              <a:t>To answer questions sponsoring organizations have about Edwin.</a:t>
            </a:r>
          </a:p>
          <a:p>
            <a:r>
              <a:rPr lang="en-US" sz="3200" dirty="0"/>
              <a:t>To inform sponsoring organizations about where to get more information about using Edwin.</a:t>
            </a:r>
          </a:p>
          <a:p>
            <a:endParaRPr lang="en-US" sz="3200" dirty="0"/>
          </a:p>
        </p:txBody>
      </p:sp>
      <p:pic>
        <p:nvPicPr>
          <p:cNvPr id="5" name="Picture 13" descr="Edwin Analytics 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15200" y="1187061"/>
            <a:ext cx="1724025" cy="1003811"/>
          </a:xfrm>
          <a:prstGeom prst="rect">
            <a:avLst/>
          </a:prstGeom>
          <a:noFill/>
          <a:ln w="9525">
            <a:noFill/>
            <a:miter lim="800000"/>
            <a:headEnd/>
            <a:tailEnd/>
          </a:ln>
        </p:spPr>
      </p:pic>
    </p:spTree>
    <p:extLst>
      <p:ext uri="{BB962C8B-B14F-4D97-AF65-F5344CB8AC3E}">
        <p14:creationId xmlns:p14="http://schemas.microsoft.com/office/powerpoint/2010/main" val="14557466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Tahoma" pitchFamily="34" charset="0"/>
                <a:ea typeface="Tahoma" pitchFamily="34" charset="0"/>
                <a:cs typeface="Tahoma" pitchFamily="34" charset="0"/>
              </a:rPr>
              <a:t>EP801 – Candidate List</a:t>
            </a:r>
            <a:endParaRPr lang="en-US" sz="3600"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609600" y="1524000"/>
            <a:ext cx="7924800" cy="4602163"/>
          </a:xfrm>
        </p:spPr>
        <p:txBody>
          <a:bodyPr/>
          <a:lstStyle/>
          <a:p>
            <a:pPr marL="342900" lvl="1" indent="-342900">
              <a:buFont typeface="Wingdings 2" pitchFamily="18" charset="2"/>
              <a:buChar char=""/>
            </a:pPr>
            <a:r>
              <a:rPr lang="en-US" dirty="0" smtClean="0"/>
              <a:t>Report that provides a list of candidates in an educator preparation program in selected program enrollment year, and their license attainment and MA public employment information since completion up to a selected status year </a:t>
            </a:r>
          </a:p>
          <a:p>
            <a:pPr marL="342900" lvl="1" indent="-342900">
              <a:buFont typeface="Wingdings 2" pitchFamily="18" charset="2"/>
              <a:buChar char=""/>
            </a:pPr>
            <a:r>
              <a:rPr lang="en-US" sz="2400" dirty="0" smtClean="0"/>
              <a:t>Could answer some of these questions:</a:t>
            </a:r>
          </a:p>
          <a:p>
            <a:pPr lvl="1"/>
            <a:r>
              <a:rPr lang="en-US" sz="1800" dirty="0" smtClean="0"/>
              <a:t>Which candidates are enrolled in a particular program in a given year, and what are their licensure and employment information?</a:t>
            </a:r>
          </a:p>
          <a:p>
            <a:pPr lvl="1"/>
            <a:r>
              <a:rPr lang="en-US" sz="1800" dirty="0" smtClean="0"/>
              <a:t>Did candidates gain a license in the fields they were endorsed in?  What other licenses did they gain after completing the program?</a:t>
            </a:r>
          </a:p>
          <a:p>
            <a:pPr lvl="1"/>
            <a:r>
              <a:rPr lang="en-US" sz="1800" dirty="0" smtClean="0"/>
              <a:t>Do candidates find employment teaching subjects they were endorsed in?</a:t>
            </a:r>
          </a:p>
          <a:p>
            <a:pPr lvl="1">
              <a:buNone/>
            </a:pPr>
            <a:endParaRPr lang="en-US" sz="20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Tahoma" pitchFamily="34" charset="0"/>
                <a:ea typeface="Tahoma" pitchFamily="34" charset="0"/>
                <a:cs typeface="Tahoma" pitchFamily="34" charset="0"/>
              </a:rPr>
              <a:t>EP801 – Candidate List</a:t>
            </a:r>
            <a:endParaRPr lang="en-US" sz="3600" dirty="0">
              <a:latin typeface="Tahoma" pitchFamily="34" charset="0"/>
              <a:ea typeface="Tahoma" pitchFamily="34" charset="0"/>
              <a:cs typeface="Tahoma" pitchFamily="34" charset="0"/>
            </a:endParaRPr>
          </a:p>
        </p:txBody>
      </p:sp>
      <p:pic>
        <p:nvPicPr>
          <p:cNvPr id="5" name="Picture 3" descr="Candidate List Reports, zoomed in to show the column heading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1295400"/>
            <a:ext cx="8148575" cy="2276475"/>
          </a:xfrm>
          <a:prstGeom prst="rect">
            <a:avLst/>
          </a:prstGeom>
          <a:noFill/>
          <a:ln w="9525">
            <a:solidFill>
              <a:schemeClr val="bg1">
                <a:lumMod val="50000"/>
              </a:schemeClr>
            </a:solidFill>
            <a:miter lim="800000"/>
            <a:headEnd/>
            <a:tailEnd/>
          </a:ln>
        </p:spPr>
      </p:pic>
      <p:pic>
        <p:nvPicPr>
          <p:cNvPr id="6" name="Picture 4" descr="Candidate List Report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3733800"/>
            <a:ext cx="8658225" cy="2123951"/>
          </a:xfrm>
          <a:prstGeom prst="rect">
            <a:avLst/>
          </a:prstGeom>
          <a:noFill/>
          <a:ln w="9525">
            <a:solidFill>
              <a:schemeClr val="bg1">
                <a:lumMod val="50000"/>
              </a:schemeClr>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Tahoma" pitchFamily="34" charset="0"/>
                <a:ea typeface="Tahoma" pitchFamily="34" charset="0"/>
                <a:cs typeface="Tahoma" pitchFamily="34" charset="0"/>
              </a:rPr>
              <a:t>How Do I Get A User Name Or Password For Edwin?</a:t>
            </a:r>
          </a:p>
        </p:txBody>
      </p:sp>
      <p:sp>
        <p:nvSpPr>
          <p:cNvPr id="3" name="Content Placeholder 2"/>
          <p:cNvSpPr>
            <a:spLocks noGrp="1"/>
          </p:cNvSpPr>
          <p:nvPr>
            <p:ph idx="1"/>
          </p:nvPr>
        </p:nvSpPr>
        <p:spPr>
          <a:xfrm>
            <a:off x="609600" y="1524000"/>
            <a:ext cx="7924800" cy="4602163"/>
          </a:xfrm>
        </p:spPr>
        <p:txBody>
          <a:bodyPr/>
          <a:lstStyle/>
          <a:p>
            <a:pPr marL="342900" lvl="1" indent="-342900">
              <a:buFont typeface="Wingdings 2" pitchFamily="18" charset="2"/>
              <a:buChar char=""/>
            </a:pPr>
            <a:r>
              <a:rPr lang="en-US" dirty="0" smtClean="0"/>
              <a:t>Your </a:t>
            </a:r>
            <a:r>
              <a:rPr lang="en-US" dirty="0"/>
              <a:t>Ed Prep contact person </a:t>
            </a:r>
            <a:r>
              <a:rPr lang="en-US" dirty="0" smtClean="0"/>
              <a:t>should contact </a:t>
            </a:r>
            <a:r>
              <a:rPr lang="en-US" dirty="0"/>
              <a:t>ESE via the Ed Prep Inbox (</a:t>
            </a:r>
            <a:r>
              <a:rPr lang="en-US" u="sng" dirty="0">
                <a:hlinkClick r:id="rId2"/>
              </a:rPr>
              <a:t>edprep@doe.mass.edu</a:t>
            </a:r>
            <a:r>
              <a:rPr lang="en-US" dirty="0"/>
              <a:t>) to request </a:t>
            </a:r>
            <a:r>
              <a:rPr lang="en-US" dirty="0" smtClean="0"/>
              <a:t>access</a:t>
            </a:r>
          </a:p>
          <a:p>
            <a:pPr lvl="0"/>
            <a:r>
              <a:rPr lang="en-US" sz="2400" dirty="0" smtClean="0"/>
              <a:t>Access </a:t>
            </a:r>
            <a:r>
              <a:rPr lang="en-US" sz="2400" dirty="0"/>
              <a:t>requests should include:</a:t>
            </a:r>
          </a:p>
          <a:p>
            <a:pPr lvl="1"/>
            <a:r>
              <a:rPr lang="en-US" dirty="0"/>
              <a:t>Name of Sponsoring Organization</a:t>
            </a:r>
          </a:p>
          <a:p>
            <a:pPr lvl="1"/>
            <a:r>
              <a:rPr lang="en-US" dirty="0" smtClean="0"/>
              <a:t>First </a:t>
            </a:r>
            <a:r>
              <a:rPr lang="en-US" dirty="0"/>
              <a:t>and last name</a:t>
            </a:r>
          </a:p>
          <a:p>
            <a:pPr lvl="1"/>
            <a:r>
              <a:rPr lang="en-US" dirty="0" smtClean="0"/>
              <a:t>Email </a:t>
            </a:r>
            <a:r>
              <a:rPr lang="en-US" dirty="0"/>
              <a:t>address</a:t>
            </a:r>
          </a:p>
          <a:p>
            <a:pPr lvl="1"/>
            <a:r>
              <a:rPr lang="en-US" dirty="0" smtClean="0"/>
              <a:t>Phone </a:t>
            </a:r>
            <a:r>
              <a:rPr lang="en-US" dirty="0"/>
              <a:t>number</a:t>
            </a:r>
          </a:p>
          <a:p>
            <a:pPr lvl="1"/>
            <a:r>
              <a:rPr lang="en-US" dirty="0"/>
              <a:t>Where </a:t>
            </a:r>
            <a:r>
              <a:rPr lang="en-US" dirty="0" smtClean="0"/>
              <a:t>possible, </a:t>
            </a:r>
            <a:r>
              <a:rPr lang="en-US" dirty="0"/>
              <a:t>please group requests in a list</a:t>
            </a:r>
          </a:p>
          <a:p>
            <a:pPr marL="342900" lvl="1" indent="-342900">
              <a:buFont typeface="Wingdings 2" pitchFamily="18" charset="2"/>
              <a:buChar char=""/>
            </a:pPr>
            <a:endParaRPr lang="en-US" dirty="0" smtClean="0"/>
          </a:p>
          <a:p>
            <a:pPr lvl="1"/>
            <a:endParaRPr lang="en-US" dirty="0" smtClean="0"/>
          </a:p>
        </p:txBody>
      </p:sp>
    </p:spTree>
    <p:extLst>
      <p:ext uri="{BB962C8B-B14F-4D97-AF65-F5344CB8AC3E}">
        <p14:creationId xmlns:p14="http://schemas.microsoft.com/office/powerpoint/2010/main" val="281033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a:r>
              <a:rPr lang="en-US" sz="3600" dirty="0" smtClean="0">
                <a:latin typeface="Tahoma" pitchFamily="34" charset="0"/>
                <a:ea typeface="Tahoma" pitchFamily="34" charset="0"/>
                <a:cs typeface="Tahoma" pitchFamily="34" charset="0"/>
              </a:rPr>
              <a:t>Additional Edwin Information</a:t>
            </a:r>
          </a:p>
        </p:txBody>
      </p:sp>
      <p:sp>
        <p:nvSpPr>
          <p:cNvPr id="5123" name="Content Placeholder 2"/>
          <p:cNvSpPr>
            <a:spLocks noGrp="1"/>
          </p:cNvSpPr>
          <p:nvPr>
            <p:ph idx="1"/>
          </p:nvPr>
        </p:nvSpPr>
        <p:spPr>
          <a:xfrm>
            <a:off x="304800" y="1219200"/>
            <a:ext cx="8229600" cy="4940300"/>
          </a:xfrm>
        </p:spPr>
        <p:txBody>
          <a:bodyPr vert="horz" wrap="square" lIns="91440" tIns="45720" rIns="91440" bIns="45720" numCol="1" anchor="t" anchorCtr="0" compatLnSpc="1">
            <a:prstTxWarp prst="textNoShape">
              <a:avLst/>
            </a:prstTxWarp>
          </a:bodyPr>
          <a:lstStyle/>
          <a:p>
            <a:pPr marL="344488" indent="-344488">
              <a:spcBef>
                <a:spcPts val="1200"/>
              </a:spcBef>
            </a:pPr>
            <a:r>
              <a:rPr lang="en-US" sz="2800" dirty="0" smtClean="0"/>
              <a:t>Upcoming Info Resources (Ed Prep website):</a:t>
            </a:r>
          </a:p>
          <a:p>
            <a:pPr marL="744538" lvl="1" indent="-344488">
              <a:spcBef>
                <a:spcPts val="1200"/>
              </a:spcBef>
            </a:pPr>
            <a:r>
              <a:rPr lang="en-US" sz="2400" dirty="0" smtClean="0"/>
              <a:t>1-pager, User Guide, </a:t>
            </a:r>
            <a:r>
              <a:rPr lang="en-US" dirty="0" smtClean="0"/>
              <a:t>FAQ, video – January 2015</a:t>
            </a:r>
            <a:endParaRPr lang="en-US" sz="2400" dirty="0" smtClean="0"/>
          </a:p>
          <a:p>
            <a:pPr marL="344488" indent="-344488">
              <a:spcBef>
                <a:spcPts val="1200"/>
              </a:spcBef>
            </a:pPr>
            <a:r>
              <a:rPr lang="en-US" sz="2800" dirty="0" smtClean="0"/>
              <a:t>Edwin’s homepage: </a:t>
            </a:r>
            <a:r>
              <a:rPr lang="en-US" sz="2800" dirty="0" smtClean="0">
                <a:hlinkClick r:id="rId3"/>
              </a:rPr>
              <a:t>www.doe.mass.edu/edwin</a:t>
            </a:r>
            <a:endParaRPr lang="en-US" sz="2800" dirty="0" smtClean="0"/>
          </a:p>
          <a:p>
            <a:pPr marL="344488" indent="-344488">
              <a:spcBef>
                <a:spcPts val="1200"/>
              </a:spcBef>
            </a:pPr>
            <a:r>
              <a:rPr lang="en-US" sz="2800" dirty="0" smtClean="0"/>
              <a:t>Technical questions about Edwin: </a:t>
            </a:r>
            <a:r>
              <a:rPr lang="en-US" sz="2800" dirty="0" smtClean="0">
                <a:hlinkClick r:id="rId4"/>
              </a:rPr>
              <a:t>edprep@doe.mass.edu</a:t>
            </a:r>
            <a:endParaRPr lang="en-US" sz="2800" dirty="0" smtClean="0"/>
          </a:p>
          <a:p>
            <a:pPr marL="344488" indent="-344488">
              <a:spcBef>
                <a:spcPts val="1200"/>
              </a:spcBef>
            </a:pPr>
            <a:r>
              <a:rPr lang="en-US" sz="2800" dirty="0" smtClean="0"/>
              <a:t>Edwin’s Twitter Account: @</a:t>
            </a:r>
            <a:r>
              <a:rPr lang="en-US" sz="2800" dirty="0" err="1" smtClean="0"/>
              <a:t>Edwin_DESE</a:t>
            </a:r>
            <a:endParaRPr lang="en-US" sz="2800" dirty="0" smtClean="0"/>
          </a:p>
          <a:p>
            <a:pPr marL="344488" indent="-344488">
              <a:spcBef>
                <a:spcPts val="1200"/>
              </a:spcBef>
            </a:pPr>
            <a:endParaRPr lang="en-US" sz="2800" dirty="0" smtClean="0"/>
          </a:p>
        </p:txBody>
      </p:sp>
      <p:pic>
        <p:nvPicPr>
          <p:cNvPr id="6" name="Picture 5" descr="Edwin Analytics 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86201" y="4495800"/>
            <a:ext cx="1371599" cy="16764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Questions and Discussion</a:t>
            </a:r>
          </a:p>
        </p:txBody>
      </p:sp>
      <p:sp>
        <p:nvSpPr>
          <p:cNvPr id="4" name="Slide Number Placeholder 3"/>
          <p:cNvSpPr>
            <a:spLocks noGrp="1"/>
          </p:cNvSpPr>
          <p:nvPr>
            <p:ph type="sldNum" sz="quarter" idx="12"/>
          </p:nvPr>
        </p:nvSpPr>
        <p:spPr/>
        <p:txBody>
          <a:bodyPr/>
          <a:lstStyle/>
          <a:p>
            <a:pPr>
              <a:defRPr/>
            </a:pPr>
            <a:fld id="{8A234C62-E0AB-4C52-AF9A-A7206A9D029F}" type="slidenum">
              <a:rPr lang="en-US"/>
              <a:pPr>
                <a:defRPr/>
              </a:pPr>
              <a:t>24</a:t>
            </a:fld>
            <a:endParaRPr lang="en-US"/>
          </a:p>
        </p:txBody>
      </p:sp>
      <p:pic>
        <p:nvPicPr>
          <p:cNvPr id="21509" name="Picture 5" descr="Clip art of a question mark."/>
          <p:cNvPicPr>
            <a:picLocks noChangeAspect="1" noChangeArrowheads="1"/>
          </p:cNvPicPr>
          <p:nvPr/>
        </p:nvPicPr>
        <p:blipFill>
          <a:blip r:embed="rId3" cstate="print"/>
          <a:srcRect/>
          <a:stretch>
            <a:fillRect/>
          </a:stretch>
        </p:blipFill>
        <p:spPr bwMode="auto">
          <a:xfrm>
            <a:off x="2971800" y="1447800"/>
            <a:ext cx="28575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bwMode="auto">
          <a:xfrm>
            <a:off x="609600" y="274638"/>
            <a:ext cx="7391400" cy="1143000"/>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4000" dirty="0" smtClean="0">
                <a:latin typeface="Tahoma" pitchFamily="34" charset="0"/>
                <a:ea typeface="Tahoma" pitchFamily="34" charset="0"/>
                <a:cs typeface="Tahoma" pitchFamily="34" charset="0"/>
              </a:rPr>
              <a:t>What is Edwin Analytics?</a:t>
            </a:r>
          </a:p>
        </p:txBody>
      </p:sp>
      <p:sp>
        <p:nvSpPr>
          <p:cNvPr id="5123" name="Content Placeholder 2"/>
          <p:cNvSpPr>
            <a:spLocks noGrp="1"/>
          </p:cNvSpPr>
          <p:nvPr>
            <p:ph idx="1"/>
          </p:nvPr>
        </p:nvSpPr>
        <p:spPr>
          <a:xfrm>
            <a:off x="304800" y="1219200"/>
            <a:ext cx="8229600" cy="4940300"/>
          </a:xfrm>
        </p:spPr>
        <p:txBody>
          <a:bodyPr vert="horz" wrap="square" lIns="91440" tIns="45720" rIns="91440" bIns="45720" numCol="1" anchor="t" anchorCtr="0" compatLnSpc="1">
            <a:prstTxWarp prst="textNoShape">
              <a:avLst/>
            </a:prstTxWarp>
          </a:bodyPr>
          <a:lstStyle/>
          <a:p>
            <a:pPr marL="344488" indent="-344488">
              <a:spcBef>
                <a:spcPts val="1200"/>
              </a:spcBef>
            </a:pPr>
            <a:r>
              <a:rPr lang="en-US" sz="2800" dirty="0" smtClean="0">
                <a:latin typeface="Calibri" pitchFamily="34" charset="0"/>
                <a:cs typeface="Calibri" pitchFamily="34" charset="0"/>
              </a:rPr>
              <a:t>The umbrella under which all analytical tools are housed.</a:t>
            </a:r>
          </a:p>
          <a:p>
            <a:pPr marL="344488" indent="-344488">
              <a:spcBef>
                <a:spcPts val="1200"/>
              </a:spcBef>
            </a:pPr>
            <a:r>
              <a:rPr lang="en-US" sz="2800" dirty="0" smtClean="0">
                <a:latin typeface="Calibri" pitchFamily="34" charset="0"/>
                <a:cs typeface="Calibri" pitchFamily="34" charset="0"/>
              </a:rPr>
              <a:t>It includes ALL reports formerly included in the Education Data Warehouse</a:t>
            </a:r>
          </a:p>
          <a:p>
            <a:pPr marL="344488" indent="-344488">
              <a:spcBef>
                <a:spcPts val="1200"/>
              </a:spcBef>
            </a:pPr>
            <a:r>
              <a:rPr lang="en-US" sz="2800" dirty="0" smtClean="0">
                <a:latin typeface="Calibri" pitchFamily="34" charset="0"/>
                <a:cs typeface="Calibri" pitchFamily="34" charset="0"/>
              </a:rPr>
              <a:t>Reports geared to the Superintendent down to the classroom teacher and back to the educator preparation programs</a:t>
            </a:r>
          </a:p>
          <a:p>
            <a:pPr marL="344488" indent="-344488">
              <a:spcBef>
                <a:spcPts val="1200"/>
              </a:spcBef>
            </a:pPr>
            <a:r>
              <a:rPr lang="en-US" sz="2800" dirty="0" smtClean="0">
                <a:latin typeface="Calibri" pitchFamily="34" charset="0"/>
                <a:cs typeface="Calibri" pitchFamily="34" charset="0"/>
              </a:rPr>
              <a:t>Additional reports include the Early Warning Indicator System and Postsecondary Enrollment/Outcomes </a:t>
            </a:r>
          </a:p>
          <a:p>
            <a:pPr marL="344488" indent="-344488">
              <a:spcBef>
                <a:spcPts val="1200"/>
              </a:spcBef>
              <a:buNone/>
            </a:pPr>
            <a:endParaRPr lang="en-US" sz="2800" dirty="0" smtClean="0">
              <a:latin typeface="Calibri" pitchFamily="34" charset="0"/>
              <a:cs typeface="Calibri" pitchFamily="34" charset="0"/>
            </a:endParaRPr>
          </a:p>
        </p:txBody>
      </p:sp>
      <p:pic>
        <p:nvPicPr>
          <p:cNvPr id="8195" name="Picture 13" descr="Edwin Analytics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15200" y="228600"/>
            <a:ext cx="1724025" cy="1003811"/>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6F8DEDB4-12BF-492C-BCCE-FE339D77AB27}"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74638"/>
            <a:ext cx="8763000" cy="1143000"/>
          </a:xfrm>
        </p:spPr>
        <p:txBody>
          <a:bodyPr/>
          <a:lstStyle/>
          <a:p>
            <a:r>
              <a:rPr lang="en-US" sz="4000" dirty="0" smtClean="0">
                <a:latin typeface="Tahoma" pitchFamily="34" charset="0"/>
                <a:ea typeface="Tahoma" pitchFamily="34" charset="0"/>
                <a:cs typeface="Tahoma" pitchFamily="34" charset="0"/>
              </a:rPr>
              <a:t>Homepage - Access Depends on Role</a:t>
            </a:r>
            <a:endParaRPr lang="en-US" sz="4000" dirty="0">
              <a:latin typeface="Tahoma" pitchFamily="34" charset="0"/>
              <a:ea typeface="Tahoma" pitchFamily="34" charset="0"/>
              <a:cs typeface="Tahoma" pitchFamily="34" charset="0"/>
            </a:endParaRPr>
          </a:p>
        </p:txBody>
      </p:sp>
      <p:pic>
        <p:nvPicPr>
          <p:cNvPr id="2050" name="Picture 2" descr="the home page for running Edwin Analytics report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 y="1752600"/>
            <a:ext cx="7924801" cy="396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lstStyle/>
          <a:p>
            <a:r>
              <a:rPr lang="en-US" sz="4000" dirty="0" smtClean="0">
                <a:latin typeface="Tahoma" pitchFamily="34" charset="0"/>
                <a:ea typeface="Tahoma" pitchFamily="34" charset="0"/>
                <a:cs typeface="Tahoma" pitchFamily="34" charset="0"/>
              </a:rPr>
              <a:t>Educator Preparation Program Page</a:t>
            </a:r>
            <a:endParaRPr lang="en-US" sz="4000" dirty="0">
              <a:latin typeface="Tahoma" pitchFamily="34" charset="0"/>
              <a:ea typeface="Tahoma" pitchFamily="34" charset="0"/>
              <a:cs typeface="Tahoma" pitchFamily="34" charset="0"/>
            </a:endParaRPr>
          </a:p>
        </p:txBody>
      </p:sp>
      <p:grpSp>
        <p:nvGrpSpPr>
          <p:cNvPr id="5" name="Group 4" descr="the launch page for the four ed prep reports in Edwin."/>
          <p:cNvGrpSpPr/>
          <p:nvPr/>
        </p:nvGrpSpPr>
        <p:grpSpPr>
          <a:xfrm>
            <a:off x="228600" y="1295400"/>
            <a:ext cx="8458200" cy="4868383"/>
            <a:chOff x="228600" y="1295400"/>
            <a:chExt cx="8458200" cy="4868383"/>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1295400"/>
              <a:ext cx="8458200" cy="4868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791200" y="1371600"/>
              <a:ext cx="533400" cy="1524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Tahoma" pitchFamily="34" charset="0"/>
                <a:ea typeface="Tahoma" pitchFamily="34" charset="0"/>
                <a:cs typeface="Tahoma" pitchFamily="34" charset="0"/>
              </a:rPr>
              <a:t>Educator Preparation Programs in Edwin Analytics</a:t>
            </a:r>
            <a:endParaRPr lang="en-US" sz="4000"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p:txBody>
          <a:bodyPr/>
          <a:lstStyle/>
          <a:p>
            <a:endParaRPr lang="en-US" dirty="0" smtClean="0"/>
          </a:p>
          <a:p>
            <a:r>
              <a:rPr lang="en-US" dirty="0" smtClean="0"/>
              <a:t>Four reports currently available about educator preparation programs </a:t>
            </a:r>
          </a:p>
          <a:p>
            <a:r>
              <a:rPr lang="en-US" dirty="0" smtClean="0"/>
              <a:t>Developed with both internal and external stakeholders</a:t>
            </a:r>
          </a:p>
          <a:p>
            <a:r>
              <a:rPr lang="en-US" dirty="0" smtClean="0"/>
              <a:t>Not available to the public; tools for programs to use for continuous improvement</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 Prompt Page</a:t>
            </a:r>
            <a:endParaRPr lang="en-US" dirty="0"/>
          </a:p>
        </p:txBody>
      </p:sp>
      <p:pic>
        <p:nvPicPr>
          <p:cNvPr id="5" name="Picture 2" descr="a prompt page to run an Edwin ed prep repor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5021" y="1524000"/>
            <a:ext cx="8873958" cy="3810000"/>
          </a:xfrm>
          <a:prstGeom prst="rect">
            <a:avLst/>
          </a:prstGeom>
          <a:noFill/>
          <a:ln w="9525">
            <a:solidFill>
              <a:schemeClr val="bg1">
                <a:lumMod val="50000"/>
              </a:schemeClr>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Tahoma" pitchFamily="34" charset="0"/>
                <a:ea typeface="Tahoma" pitchFamily="34" charset="0"/>
                <a:cs typeface="Tahoma" pitchFamily="34" charset="0"/>
              </a:rPr>
              <a:t>EP701 – Educator Prep Program Cohort Pipeline</a:t>
            </a:r>
            <a:endParaRPr lang="en-US" sz="3600"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609600" y="1524000"/>
            <a:ext cx="7924800" cy="4602163"/>
          </a:xfrm>
        </p:spPr>
        <p:txBody>
          <a:bodyPr/>
          <a:lstStyle/>
          <a:p>
            <a:pPr marL="342900" lvl="1" indent="-342900">
              <a:buFont typeface="Wingdings 2" pitchFamily="18" charset="2"/>
              <a:buChar char=""/>
            </a:pPr>
            <a:r>
              <a:rPr lang="en-US" dirty="0" smtClean="0"/>
              <a:t>Report that provides aggregate details on the progression through the educator preparation pipeline, including reason for exit and license attainment for a cohort of candidate</a:t>
            </a:r>
          </a:p>
          <a:p>
            <a:pPr marL="342900" lvl="1" indent="-342900">
              <a:buFont typeface="Wingdings 2" pitchFamily="18" charset="2"/>
              <a:buChar char=""/>
            </a:pPr>
            <a:r>
              <a:rPr lang="en-US" dirty="0" smtClean="0"/>
              <a:t>Organization must have submitted complete 3-point data to have a full report</a:t>
            </a:r>
          </a:p>
          <a:p>
            <a:r>
              <a:rPr lang="en-US" sz="2400" dirty="0" smtClean="0"/>
              <a:t>Could answer some of these questions:</a:t>
            </a:r>
          </a:p>
          <a:p>
            <a:pPr lvl="1"/>
            <a:r>
              <a:rPr lang="en-US" sz="1800" dirty="0" smtClean="0"/>
              <a:t>What are the enrollment, persistence, and completion trends for a cohort from an individual preparation program, as well as statewide?</a:t>
            </a:r>
          </a:p>
          <a:p>
            <a:pPr lvl="1"/>
            <a:r>
              <a:rPr lang="en-US" sz="1800" dirty="0" smtClean="0"/>
              <a:t>Do candidates tend to enroll in preparation programs at the baccalaureate or post-baccalaureate level? </a:t>
            </a:r>
          </a:p>
          <a:p>
            <a:pPr lvl="1"/>
            <a:r>
              <a:rPr lang="en-US" sz="1800" dirty="0" smtClean="0"/>
              <a:t>What is the average elapsed time between program enrollment and completion?</a:t>
            </a:r>
          </a:p>
          <a:p>
            <a:pPr lvl="1">
              <a:buNone/>
            </a:pPr>
            <a:endParaRPr lang="en-US" sz="20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Tahoma" pitchFamily="34" charset="0"/>
                <a:ea typeface="Tahoma" pitchFamily="34" charset="0"/>
                <a:cs typeface="Tahoma" pitchFamily="34" charset="0"/>
              </a:rPr>
              <a:t>EP701 – Educator Prep Program Cohort Pipeline – by Program</a:t>
            </a:r>
            <a:endParaRPr lang="en-US" sz="3600" dirty="0">
              <a:latin typeface="Tahoma" pitchFamily="34" charset="0"/>
              <a:ea typeface="Tahoma" pitchFamily="34" charset="0"/>
              <a:cs typeface="Tahoma" pitchFamily="34" charset="0"/>
            </a:endParaRPr>
          </a:p>
        </p:txBody>
      </p:sp>
      <p:pic>
        <p:nvPicPr>
          <p:cNvPr id="5" name="Picture 2" descr="a Cohort Pipeline report p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600200"/>
            <a:ext cx="8839200" cy="4294479"/>
          </a:xfrm>
          <a:prstGeom prst="rect">
            <a:avLst/>
          </a:prstGeom>
          <a:noFill/>
          <a:ln w="9525">
            <a:solidFill>
              <a:schemeClr val="bg1">
                <a:lumMod val="50000"/>
              </a:schemeClr>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uccess After High School PPT Template">
  <a:themeElements>
    <a:clrScheme name="ESE">
      <a:dk1>
        <a:srgbClr val="0D1969"/>
      </a:dk1>
      <a:lt1>
        <a:sysClr val="window" lastClr="FFFFFF"/>
      </a:lt1>
      <a:dk2>
        <a:srgbClr val="0D1969"/>
      </a:dk2>
      <a:lt2>
        <a:srgbClr val="EEECE1"/>
      </a:lt2>
      <a:accent1>
        <a:srgbClr val="E86B01"/>
      </a:accent1>
      <a:accent2>
        <a:srgbClr val="0D1969"/>
      </a:accent2>
      <a:accent3>
        <a:srgbClr val="FBC40E"/>
      </a:accent3>
      <a:accent4>
        <a:srgbClr val="006600"/>
      </a:accent4>
      <a:accent5>
        <a:srgbClr val="C00000"/>
      </a:accent5>
      <a:accent6>
        <a:srgbClr val="800080"/>
      </a:accent6>
      <a:hlink>
        <a:srgbClr val="0000FF"/>
      </a:hlink>
      <a:folHlink>
        <a:srgbClr val="7F7F7F"/>
      </a:folHlink>
    </a:clrScheme>
    <a:fontScheme name="ESE">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db14d5a15a6272794a98152cb28a7888">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80a37097b52b28be21717519038f1a9c"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DESE-231-13419</_dlc_DocId>
    <_dlc_DocIdUrl xmlns="733efe1c-5bbe-4968-87dc-d400e65c879f">
      <Url>https://sharepoint.doemass.org/ese/webteam/cps/_layouts/DocIdRedir.aspx?ID=DESE-231-13419</Url>
      <Description>DESE-231-13419</Description>
    </_dlc_DocIdUrl>
  </documentManagement>
</p:properties>
</file>

<file path=customXml/item4.xml><?xml version="1.0" encoding="utf-8"?>
<?mso-contentType ?>
<FormTemplates xmlns="http://schemas.microsoft.com/sharepoint/v3/contenttype/forms">
  <Display>DocumentLibraryForm</Display>
  <Edit>DropOffZoneRoutingForm</Edit>
  <New>DocumentLibraryForm</New>
</FormTemplates>
</file>

<file path=customXml/itemProps1.xml><?xml version="1.0" encoding="utf-8"?>
<ds:datastoreItem xmlns:ds="http://schemas.openxmlformats.org/officeDocument/2006/customXml" ds:itemID="{01C26632-C09D-4622-B738-5A895C1105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3FE40D-63EF-4AB1-BDF8-08F5F56CC357}">
  <ds:schemaRefs>
    <ds:schemaRef ds:uri="http://schemas.microsoft.com/sharepoint/events"/>
  </ds:schemaRefs>
</ds:datastoreItem>
</file>

<file path=customXml/itemProps3.xml><?xml version="1.0" encoding="utf-8"?>
<ds:datastoreItem xmlns:ds="http://schemas.openxmlformats.org/officeDocument/2006/customXml" ds:itemID="{7AC7EB7A-4AB6-42DA-8DAF-DCDB89D9AF17}">
  <ds:schemaRefs>
    <ds:schemaRef ds:uri="http://schemas.microsoft.com/office/2006/metadata/properties"/>
    <ds:schemaRef ds:uri="http://schemas.microsoft.com/office/infopath/2007/PartnerControls"/>
    <ds:schemaRef ds:uri="0a4e05da-b9bc-4326-ad73-01ef31b95567"/>
    <ds:schemaRef ds:uri="733efe1c-5bbe-4968-87dc-d400e65c879f"/>
  </ds:schemaRefs>
</ds:datastoreItem>
</file>

<file path=customXml/itemProps4.xml><?xml version="1.0" encoding="utf-8"?>
<ds:datastoreItem xmlns:ds="http://schemas.openxmlformats.org/officeDocument/2006/customXml" ds:itemID="{ED6A1A38-187A-4C18-A365-2F8EB000A0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8402</TotalTime>
  <Words>992</Words>
  <Application>Microsoft Office PowerPoint</Application>
  <PresentationFormat>On-screen Show (4:3)</PresentationFormat>
  <Paragraphs>88</Paragraphs>
  <Slides>24</Slides>
  <Notes>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Success After High School PPT Template</vt:lpstr>
      <vt:lpstr>Edwin Analytics Reports for Educator Preparation Programs</vt:lpstr>
      <vt:lpstr>Objectives:</vt:lpstr>
      <vt:lpstr>What is Edwin Analytics?</vt:lpstr>
      <vt:lpstr>Homepage - Access Depends on Role</vt:lpstr>
      <vt:lpstr>Educator Preparation Program Page</vt:lpstr>
      <vt:lpstr>Educator Preparation Programs in Edwin Analytics</vt:lpstr>
      <vt:lpstr>Example Prompt Page</vt:lpstr>
      <vt:lpstr>EP701 – Educator Prep Program Cohort Pipeline</vt:lpstr>
      <vt:lpstr>EP701 – Educator Prep Program Cohort Pipeline – by Program</vt:lpstr>
      <vt:lpstr>EP701 – Educator Prep Program Cohort Pipeline – by Program Type</vt:lpstr>
      <vt:lpstr>EP702 – Massachusetts Public Employment Summary</vt:lpstr>
      <vt:lpstr>EP702 – Massachusetts Public Employment Summary – by Program</vt:lpstr>
      <vt:lpstr>EP702 - Massachusetts Public Employment Summary – by District</vt:lpstr>
      <vt:lpstr>EP703 – Educator Evaluation Rating Summary – by Program</vt:lpstr>
      <vt:lpstr>EP703 – Educator Evaluation Rating Summary – by Program</vt:lpstr>
      <vt:lpstr>EP703 – Educator Evaluation Rating Summary – by Program</vt:lpstr>
      <vt:lpstr>EP703 – Educator Evaluation Rating Summary – by Program</vt:lpstr>
      <vt:lpstr>Footnotes (bottom of each completed report)</vt:lpstr>
      <vt:lpstr>Footnotes (bottom of each completed report)</vt:lpstr>
      <vt:lpstr>EP801 – Candidate List</vt:lpstr>
      <vt:lpstr>EP801 – Candidate List</vt:lpstr>
      <vt:lpstr>How Do I Get A User Name Or Password For Edwin?</vt:lpstr>
      <vt:lpstr>Additional Edwin Information</vt:lpstr>
      <vt:lpstr>Questions and 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Edwin for Ed Prep Webinar</dc:title>
  <dc:creator>ESE</dc:creator>
  <cp:lastModifiedBy>ESE</cp:lastModifiedBy>
  <cp:revision>185</cp:revision>
  <dcterms:created xsi:type="dcterms:W3CDTF">2013-04-04T17:22:18Z</dcterms:created>
  <dcterms:modified xsi:type="dcterms:W3CDTF">2015-02-04T21:38:54Z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Jan 26 2015</vt:lpwstr>
  </property>
</Properties>
</file>