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</p:sldMasterIdLst>
  <p:notesMasterIdLst>
    <p:notesMasterId r:id="rId27"/>
  </p:notesMasterIdLst>
  <p:sldIdLst>
    <p:sldId id="257" r:id="rId3"/>
    <p:sldId id="569" r:id="rId4"/>
    <p:sldId id="343" r:id="rId5"/>
    <p:sldId id="371" r:id="rId6"/>
    <p:sldId id="1907" r:id="rId7"/>
    <p:sldId id="303" r:id="rId8"/>
    <p:sldId id="1922" r:id="rId9"/>
    <p:sldId id="420" r:id="rId10"/>
    <p:sldId id="1917" r:id="rId11"/>
    <p:sldId id="1912" r:id="rId12"/>
    <p:sldId id="1925" r:id="rId13"/>
    <p:sldId id="1931" r:id="rId14"/>
    <p:sldId id="551" r:id="rId15"/>
    <p:sldId id="1918" r:id="rId16"/>
    <p:sldId id="562" r:id="rId17"/>
    <p:sldId id="1923" r:id="rId18"/>
    <p:sldId id="1915" r:id="rId19"/>
    <p:sldId id="1926" r:id="rId20"/>
    <p:sldId id="1928" r:id="rId21"/>
    <p:sldId id="1919" r:id="rId22"/>
    <p:sldId id="1929" r:id="rId23"/>
    <p:sldId id="546" r:id="rId24"/>
    <p:sldId id="1930" r:id="rId25"/>
    <p:sldId id="192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36190380-4150-4657-B924-8915FE8C4DE4}">
          <p14:sldIdLst>
            <p14:sldId id="257"/>
            <p14:sldId id="569"/>
          </p14:sldIdLst>
        </p14:section>
        <p14:section name="Early Literacy Interim Review Process and Resources" id="{F0D04334-7106-49A2-B756-6417B4D7B73C}">
          <p14:sldIdLst>
            <p14:sldId id="343"/>
            <p14:sldId id="371"/>
            <p14:sldId id="1907"/>
            <p14:sldId id="303"/>
            <p14:sldId id="1922"/>
            <p14:sldId id="420"/>
            <p14:sldId id="1917"/>
            <p14:sldId id="1912"/>
            <p14:sldId id="1925"/>
            <p14:sldId id="1931"/>
          </p14:sldIdLst>
        </p14:section>
        <p14:section name="Initial Inquiry" id="{09014F59-B86D-4BC6-9D6A-72F6978F5728}">
          <p14:sldIdLst>
            <p14:sldId id="551"/>
            <p14:sldId id="1918"/>
            <p14:sldId id="562"/>
            <p14:sldId id="1923"/>
            <p14:sldId id="1915"/>
            <p14:sldId id="1926"/>
            <p14:sldId id="1928"/>
            <p14:sldId id="1919"/>
            <p14:sldId id="1929"/>
            <p14:sldId id="546"/>
            <p14:sldId id="1930"/>
            <p14:sldId id="19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F00"/>
    <a:srgbClr val="45BDB2"/>
    <a:srgbClr val="C41F8C"/>
    <a:srgbClr val="1877B9"/>
    <a:srgbClr val="566DA3"/>
    <a:srgbClr val="FFC107"/>
    <a:srgbClr val="305497"/>
    <a:srgbClr val="C9B5DC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701CCF-90B7-2F1F-09E7-D2B80D75FEC1}" v="1" dt="2025-04-18T13:33:04.7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497" autoAdjust="0"/>
  </p:normalViewPr>
  <p:slideViewPr>
    <p:cSldViewPr snapToGrid="0">
      <p:cViewPr varScale="1">
        <p:scale>
          <a:sx n="82" d="100"/>
          <a:sy n="82" d="100"/>
        </p:scale>
        <p:origin x="90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52834-7B1E-4168-B3F3-DC4B26D4DBB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A7690-97AD-4DD8-BA9C-FC676682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7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A7690-97AD-4DD8-BA9C-FC6766823F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67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6629B-7086-00E7-E180-65AE385A6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E90E29-5028-7ABC-4E0B-B2B4C86DA3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92FA03-8EFE-7ECC-7EE8-93113607F6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05451-37DC-B51E-81F7-E87D4A0B72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25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F7027-6C2E-7174-A78E-2E936CB07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D46975-C725-0F82-064C-A98C5E762B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21DDB4-0D27-B61F-4886-4776D75339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23D9B-3D00-720D-F17E-33C9F68C4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44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A7690-97AD-4DD8-BA9C-FC6766823F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45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275"/>
              </a:lnSpc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88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C6E90-345F-1C6E-49CD-BB635C48C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0E362B-704C-106F-DED6-380726AFAE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84F811-6A45-76D7-EDB9-1C5EF4CCD9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066AD-57C1-4551-E79F-40A8D4ACC3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FC15E-7FD1-034A-9729-2C6FA6821F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758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lnSpc>
                <a:spcPts val="1275"/>
              </a:lnSpc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A7690-97AD-4DD8-BA9C-FC6766823F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93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AB927-7F06-543C-2BDE-7E9A3BAD0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D5949D-97BD-E8C3-2721-0446F3C5F9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528839-AD4D-6E3C-B876-4DD0DF8A15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lnSpc>
                <a:spcPts val="1275"/>
              </a:lnSpc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72452-7E87-C4C5-BC6A-3C68910275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A7690-97AD-4DD8-BA9C-FC6766823F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09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6C58B-C817-47A4-F7CC-C938C33D6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69F25A-BE0E-3E13-8006-649793DF6F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0A2B8E-070B-B325-E146-F77E5C9ED3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lnSpc>
                <a:spcPts val="1275"/>
              </a:lnSpc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6A322-DCCD-ECD2-D304-82E306DCFE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A7690-97AD-4DD8-BA9C-FC6766823F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5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580B6-92F1-B85D-1A83-9A0D03BC0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008727-5DAD-7E32-F854-39D5FA3EDF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F5E0A5-A6A6-BF8E-DE7C-5CCC46A160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lnSpc>
                <a:spcPts val="1275"/>
              </a:lnSpc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EE399-70AE-95A5-0F86-ECEF5672E2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A7690-97AD-4DD8-BA9C-FC6766823F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09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E0763-62AC-B054-25A7-5F6B76C9F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CA6DCA-9DE1-CB3F-AD4F-87EC2F1421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2FB20F-7191-0173-F04C-58C5665FE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0B65F-92E7-4198-12DC-BF6499880D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FC15E-7FD1-034A-9729-2C6FA6821F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510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7A484-3447-20DD-B91B-B461F2BCA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21B280-EB3F-B494-CDA1-3E560031A7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E1B678-BCB7-D775-195E-679F6BE98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AF8AD-3AC1-4060-CBD9-E94664566D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13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58BE2-6111-CEB9-3950-CCE265ADA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9FDB28-10F0-3961-DBAB-A04528BF02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8F3290-58E4-D1B5-B118-18B16D4755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46C1C-FD21-8CD9-500B-443C97B4DA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FC15E-7FD1-034A-9729-2C6FA6821F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604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E34CD-724A-B04E-5C34-F591640AE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EAB789-6C9B-FB33-A0C4-D75B2284DA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2011B9-9B15-EC2A-5884-B266E5E37E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B52EF-14F2-9A5D-2B67-238295F179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FC15E-7FD1-034A-9729-2C6FA6821F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844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D906D-5C11-0BE3-0427-F39C1A001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8F43C7-0471-C83F-988F-0F92E0AF26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35E590-B1CC-9C93-A7CA-249328CC0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55C07-4CEF-A24D-2765-C60691CE5B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229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43CCA-7BD9-BB8A-6295-A0B006F7E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F71889-EC99-9D1B-8F9E-603AC82EBC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6CA02E-0A25-7E19-ADF6-BF1A2B009A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8B720-8676-EB74-7658-BB13D2CD98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FC15E-7FD1-034A-9729-2C6FA6821F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5685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A7690-97AD-4DD8-BA9C-FC6766823F0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78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E5421-193B-496F-9B30-4D16B234F2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98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A7690-97AD-4DD8-BA9C-FC6766823F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18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E5E22-4B43-DB25-5D0A-0E1AC3864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31DEDD-A1C9-665D-B2D5-B123C00941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644EBE-5E4D-274F-1409-79807AE841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CF42D-A10E-1848-D516-45B9015751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FC15E-7FD1-034A-9729-2C6FA6821F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5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2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F9721-C1E0-74BB-937C-05B252DCF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7C02C4-B343-C8A4-2600-B8E07D2895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B6A85D-0547-F901-C02B-09C132E340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CC78D-9814-A710-75D0-279C055E85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8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57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E53D0-B4CC-D8D2-9EB0-12947E7E4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76A382-2491-9F4A-FE35-A61C13C476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A8F79B-FD09-F05F-D653-4AC961065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7E4ED-B346-1D13-69C9-BBA58F20FD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FC15E-7FD1-034A-9729-2C6FA6821F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425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9351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one column bullet points" type="obj">
  <p:cSld name="Text-one column bullet poin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6" descr="The star in the ESE logo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361683">
            <a:off x="10844110" y="6132352"/>
            <a:ext cx="756578" cy="77819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6" descr="Colored background box."/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0" name="Google Shape;30;p36" descr="Colored backgrouond box."/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rgbClr val="101D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" name="Google Shape;31;p36"/>
          <p:cNvSpPr txBox="1">
            <a:spLocks noGrp="1"/>
          </p:cNvSpPr>
          <p:nvPr>
            <p:ph type="title"/>
          </p:nvPr>
        </p:nvSpPr>
        <p:spPr>
          <a:xfrm>
            <a:off x="567743" y="288925"/>
            <a:ext cx="11370972" cy="679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ttrocento Sans"/>
              <a:buNone/>
              <a:defRPr sz="3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6"/>
          <p:cNvSpPr txBox="1">
            <a:spLocks noGrp="1"/>
          </p:cNvSpPr>
          <p:nvPr>
            <p:ph type="body" idx="1"/>
          </p:nvPr>
        </p:nvSpPr>
        <p:spPr>
          <a:xfrm>
            <a:off x="567743" y="1230403"/>
            <a:ext cx="11370972" cy="504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Pts val="3200"/>
              <a:buFont typeface="Arial"/>
              <a:buChar char="•"/>
              <a:defRPr sz="32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SzPts val="2800"/>
              <a:buFont typeface="Courier New"/>
              <a:buChar char="o"/>
              <a:defRPr sz="28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SzPts val="2400"/>
              <a:buFont typeface="Noto Sans Symbols"/>
              <a:buChar char="▪"/>
              <a:defRPr sz="24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SzPts val="2000"/>
              <a:buFont typeface="Noto Sans Symbols"/>
              <a:buChar char="⮚"/>
              <a:defRPr sz="20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SzPts val="2000"/>
              <a:buFont typeface="Noto Sans Symbols"/>
              <a:buChar char="❖"/>
              <a:defRPr sz="20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36"/>
          <p:cNvSpPr txBox="1"/>
          <p:nvPr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Massachusetts Department of</a:t>
            </a:r>
            <a:r>
              <a:rPr lang="en-US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200" b="0" i="0" u="none" strike="noStrike" cap="none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Elementary</a:t>
            </a:r>
            <a:r>
              <a:rPr lang="en-US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200" b="0" i="0" u="none" strike="noStrike" cap="none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and</a:t>
            </a:r>
            <a:r>
              <a:rPr lang="en-US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200" b="0" i="0" u="none" strike="noStrike" cap="none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Secondary</a:t>
            </a:r>
            <a:r>
              <a:rPr lang="en-US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200" b="0" i="0" u="none" strike="noStrike" cap="none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66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3F646-F2B2-25DA-729E-48610A06C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B843F1-361E-C5C7-2F8C-9626D0DEE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6446F-CF2C-616E-F5C9-36A8839B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42C4-9F60-4C77-9203-B58CDCF504A7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13991-3C3F-DDA1-78B3-CCE70F4DD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20715-1250-AA0C-44B9-D8D6D3FF8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22B12-A85F-4E71-BB50-899987A0EE6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964D28-21D5-E487-B5FD-5F0DB3DD99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9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DBEF-D80F-4153-EB14-F908C9C3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C1E58-2363-D924-AD8D-3803CAD2E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64F31-5AB7-8B02-9320-C9ED065B6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42C4-9F60-4C77-9203-B58CDCF504A7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58CC5-F8E0-89B3-7072-9CB421232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9F066-311B-AEEF-2EEB-224F692D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22B12-A85F-4E71-BB50-899987A0E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5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C4DA3-5948-9BEF-B2CF-38138088D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88D96-836D-9680-29E0-B2A85B040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8FC48-86F0-C5B0-266D-39D520B7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42C4-9F60-4C77-9203-B58CDCF504A7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EF8CD-9473-4C9E-A51A-C76D56BCF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85106-4940-9C57-CAAC-6A3110AE4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22B12-A85F-4E71-BB50-899987A0EE6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FE0AA0-883B-E0FA-9E61-6F59B11603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63CFEB-B17D-435F-1522-E503A3A135C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3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ECED9-D9A3-DFED-A1B7-EA793594E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98CFC-45FB-D110-3626-C5934628F6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D1F316-27F3-58A0-CDF5-9FFD4FD44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ABF68-F5BE-F3E2-7C13-AE3F15623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42C4-9F60-4C77-9203-B58CDCF504A7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536E2-32FA-E4F4-D9AE-85B65A797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A5D11E-5143-6822-6DEA-40007D9F9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22B12-A85F-4E71-BB50-899987A0E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9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B43E6-9B07-7B85-98B0-226C86BE9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E9DC1-74B2-A871-893F-993259122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BD259F-5DEF-64E0-FE0A-E103097D8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538E5-8906-96A5-F8CA-78FC7ADCCB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7C2798-869B-BCA8-4B5E-04F930A330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39144C-1A00-8D97-BCC0-BCCA607B3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42C4-9F60-4C77-9203-B58CDCF504A7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6EE7CE-4779-53B6-5793-6783EF61C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E25267-3853-0CE6-8AB8-232CEA06E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22B12-A85F-4E71-BB50-899987A0E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0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B89E3-7848-8056-5C63-4ED0CADFA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31410B-BB26-77A5-A5EC-84794903F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42C4-9F60-4C77-9203-B58CDCF504A7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2ADC77-6EA0-F750-BDDB-07E6DC00B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57951-1627-AB10-5ECA-1E5BFDBBC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22B12-A85F-4E71-BB50-899987A0EE6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76E1E-EB75-4168-E062-740EBDF4B0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E05D57-C6B5-F7CD-A990-7B85141F88CD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3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F99D1-B1E4-F97A-7D03-5069D28E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42C4-9F60-4C77-9203-B58CDCF504A7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5BA0EC-78EC-8F22-E610-5C876406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2E427-32AF-A80B-02B1-7C811CAA5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22B12-A85F-4E71-BB50-899987A0EE6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58CFEA-8BA3-5551-DBDF-C7A3B2D2B9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B664C0-898D-87E1-69DD-C8EED7B9ACAE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48D4B-1459-7A37-A4B5-AC5B30187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C4409-F795-484A-0086-7E096D00D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2DC37-CFF8-D3EC-5929-79CA37306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2CD63-03B4-F609-1EB3-6AEED140B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42C4-9F60-4C77-9203-B58CDCF504A7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3430F-5AE8-25B7-70FB-9E202657D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46028-8371-95D4-3DD4-9E9538D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22B12-A85F-4E71-BB50-899987A0EE6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03AD08-1167-B2EF-E468-52CB0A0140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3C118D-4704-FAAB-DACA-993FDD39185A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3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10543-5A95-A4AF-D734-C99BBED44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B51BE5-C21C-5E16-3B18-9FA3825794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9BD07-0ECE-3DC3-F3FD-B176CB80D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B3B6D-6B86-B29C-3958-E8B812A85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42C4-9F60-4C77-9203-B58CDCF504A7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CAB5A-E4A0-32F1-082F-77D1EC04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22018-E45A-575F-F21F-27B33F5F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22B12-A85F-4E71-BB50-899987A0EE6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B6C2D3-119D-9F73-B28A-41131DCADE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A5B158-B9ED-8A6F-DBD1-4F5E025975CC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7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574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7D7FF-BAAD-F6C6-BC7A-17050821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8A810-B65C-F0F8-8C4F-606F2DE83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DB552-8803-E730-EB4A-4B4163D3B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42C4-9F60-4C77-9203-B58CDCF504A7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27A76-4579-64A7-EBD8-134A19394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82A47-8A5A-593D-F42F-D61A4201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22B12-A85F-4E71-BB50-899987A0E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1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776612-39CB-8539-8686-E7A3C6E26D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F34086-B131-7868-C366-8C84A7646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01712-A1C8-54AC-365B-55942962F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42C4-9F60-4C77-9203-B58CDCF504A7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1C816-1E96-E5A6-7692-6DCD4BFBE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93DCD-AE30-FEB2-E6E4-B3644048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22B12-A85F-4E71-BB50-899987A0E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0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1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51"/>
          <p:cNvSpPr txBox="1">
            <a:spLocks noGrp="1"/>
          </p:cNvSpPr>
          <p:nvPr>
            <p:ph type="body" idx="1"/>
          </p:nvPr>
        </p:nvSpPr>
        <p:spPr>
          <a:xfrm>
            <a:off x="1085700" y="2050651"/>
            <a:ext cx="45044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 rtl="0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 rtl="0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 rtl="0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 rtl="0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 rtl="0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 rtl="0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 rtl="0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 rtl="0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333" name="Google Shape;333;p51"/>
          <p:cNvSpPr txBox="1">
            <a:spLocks noGrp="1"/>
          </p:cNvSpPr>
          <p:nvPr>
            <p:ph type="body" idx="2"/>
          </p:nvPr>
        </p:nvSpPr>
        <p:spPr>
          <a:xfrm>
            <a:off x="5861497" y="2050651"/>
            <a:ext cx="45044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 rtl="0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 rtl="0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 rtl="0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 rtl="0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 rtl="0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 rtl="0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 rtl="0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 rtl="0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334" name="Google Shape;334;p51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1433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>
            <a:lvl1pPr>
              <a:defRPr>
                <a:latin typeface="Calisto MT" panose="02040603050505030304" pitchFamily="18" charset="0"/>
              </a:defRPr>
            </a:lvl1pPr>
            <a:lvl2pPr>
              <a:defRPr>
                <a:latin typeface="Calisto MT" panose="02040603050505030304" pitchFamily="18" charset="0"/>
              </a:defRPr>
            </a:lvl2pPr>
            <a:lvl3pPr>
              <a:defRPr>
                <a:latin typeface="Calisto MT" panose="02040603050505030304" pitchFamily="18" charset="0"/>
              </a:defRPr>
            </a:lvl3pPr>
            <a:lvl4pPr>
              <a:defRPr>
                <a:latin typeface="Calisto MT" panose="02040603050505030304" pitchFamily="18" charset="0"/>
              </a:defRPr>
            </a:lvl4pPr>
            <a:lvl5pPr>
              <a:defRPr>
                <a:latin typeface="Calisto MT" panose="0204060305050503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avolini" panose="03000502040302020204" pitchFamily="66" charset="0"/>
                <a:cs typeface="Cavolini" panose="03000502040302020204" pitchFamily="66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973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>
            <a:lvl1pPr>
              <a:defRPr>
                <a:latin typeface="Calisto MT" panose="02040603050505030304" pitchFamily="18" charset="0"/>
              </a:defRPr>
            </a:lvl1pPr>
            <a:lvl2pPr>
              <a:defRPr>
                <a:latin typeface="Calisto MT" panose="02040603050505030304" pitchFamily="18" charset="0"/>
              </a:defRPr>
            </a:lvl2pPr>
            <a:lvl3pPr>
              <a:defRPr>
                <a:latin typeface="Calisto MT" panose="02040603050505030304" pitchFamily="18" charset="0"/>
              </a:defRPr>
            </a:lvl3pPr>
            <a:lvl4pPr>
              <a:defRPr>
                <a:latin typeface="Calisto MT" panose="02040603050505030304" pitchFamily="18" charset="0"/>
              </a:defRPr>
            </a:lvl4pPr>
            <a:lvl5pPr>
              <a:defRPr>
                <a:latin typeface="Calisto MT" panose="0204060305050503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>
            <a:lvl1pPr>
              <a:defRPr>
                <a:latin typeface="Calisto MT" panose="02040603050505030304" pitchFamily="18" charset="0"/>
              </a:defRPr>
            </a:lvl1pPr>
            <a:lvl2pPr>
              <a:defRPr>
                <a:latin typeface="Calisto MT" panose="02040603050505030304" pitchFamily="18" charset="0"/>
              </a:defRPr>
            </a:lvl2pPr>
            <a:lvl3pPr>
              <a:defRPr>
                <a:latin typeface="Calisto MT" panose="02040603050505030304" pitchFamily="18" charset="0"/>
              </a:defRPr>
            </a:lvl3pPr>
            <a:lvl4pPr>
              <a:defRPr>
                <a:latin typeface="Calisto MT" panose="02040603050505030304" pitchFamily="18" charset="0"/>
              </a:defRPr>
            </a:lvl4pPr>
            <a:lvl5pPr>
              <a:defRPr>
                <a:latin typeface="Calisto MT" panose="0204060305050503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avolini" panose="03000502040302020204" pitchFamily="66" charset="0"/>
                <a:cs typeface="Cavolini" panose="03000502040302020204" pitchFamily="66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163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Cavolini" panose="03000502040302020204" pitchFamily="66" charset="0"/>
                <a:cs typeface="Cavolini" panose="03000502040302020204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>
            <a:lvl1pPr>
              <a:defRPr>
                <a:latin typeface="Calisto MT" panose="02040603050505030304" pitchFamily="18" charset="0"/>
              </a:defRPr>
            </a:lvl1pPr>
            <a:lvl2pPr>
              <a:defRPr>
                <a:latin typeface="Calisto MT" panose="02040603050505030304" pitchFamily="18" charset="0"/>
              </a:defRPr>
            </a:lvl2pPr>
            <a:lvl3pPr>
              <a:defRPr>
                <a:latin typeface="Calisto MT" panose="02040603050505030304" pitchFamily="18" charset="0"/>
              </a:defRPr>
            </a:lvl3pPr>
            <a:lvl4pPr>
              <a:defRPr>
                <a:latin typeface="Calisto MT" panose="02040603050505030304" pitchFamily="18" charset="0"/>
              </a:defRPr>
            </a:lvl4pPr>
            <a:lvl5pPr>
              <a:defRPr>
                <a:latin typeface="Calisto MT" panose="0204060305050503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avolini" panose="03000502040302020204" pitchFamily="66" charset="0"/>
                <a:cs typeface="Cavolini" panose="03000502040302020204" pitchFamily="66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630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05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footer">
  <p:cSld name="blank with foot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43" descr="The star in the ESE logo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61682">
            <a:off x="10844111" y="6132352"/>
            <a:ext cx="756579" cy="77819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4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7" name="Google Shape;87;p43"/>
          <p:cNvSpPr txBox="1"/>
          <p:nvPr/>
        </p:nvSpPr>
        <p:spPr>
          <a:xfrm>
            <a:off x="239131" y="6356351"/>
            <a:ext cx="7713200" cy="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0" i="0" u="none" strike="noStrike" cap="none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Massachusetts Department of</a:t>
            </a:r>
            <a:r>
              <a:rPr lang="en" sz="1867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" sz="1200" b="0" i="0" u="none" strike="noStrike" cap="none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Elementary</a:t>
            </a:r>
            <a:r>
              <a:rPr lang="en" sz="1867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" sz="1200" b="0" i="0" u="none" strike="noStrike" cap="none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and</a:t>
            </a:r>
            <a:r>
              <a:rPr lang="en" sz="1867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" sz="1200" b="0" i="0" u="none" strike="noStrike" cap="none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Secondary</a:t>
            </a:r>
            <a:r>
              <a:rPr lang="en" sz="1867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" sz="1200" b="0" i="0" u="none" strike="noStrike" cap="none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Education</a:t>
            </a: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420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70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717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187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96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4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3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5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5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712" r:id="rId10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9EC0BA-31B3-F05C-E98E-D062B6E9E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7DA9D-6BCC-4F38-1060-6B7B5F9DA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37FAD-577D-A4DE-86BF-4F14C1AE07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A42C4-9F60-4C77-9203-B58CDCF504A7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27B22-8172-B3B8-79E9-01B243D15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E7F95-7DF7-3E3F-6B57-1DBE11E37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22B12-A85F-4E71-BB50-899987A0EE6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E31B110B-6313-49D9-6BF4-DD5AD5C3404A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6C73F0-7985-1B1B-FFAE-7370D527940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7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hyperlink" Target="https://www.doe.mass.edu/edprep/resources/guidelines-advisories/program-approval/" TargetMode="External"/><Relationship Id="rId4" Type="http://schemas.openxmlformats.org/officeDocument/2006/relationships/hyperlink" Target="https://www.doe.mass.edu/edprep/review/toolkit/review-schedule.docx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B526178-E404-D492-94B2-6FFF45942E7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6115" y="6042722"/>
            <a:ext cx="2322286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April 2025</a:t>
            </a:r>
          </a:p>
        </p:txBody>
      </p:sp>
      <p:sp>
        <p:nvSpPr>
          <p:cNvPr id="2" name="Title 1" descr="Page 2">
            <a:extLst>
              <a:ext uri="{FF2B5EF4-FFF2-40B4-BE49-F238E27FC236}">
                <a16:creationId xmlns:a16="http://schemas.microsoft.com/office/drawing/2014/main" id="{0942C0C6-CF4A-D8FA-2FFB-51C684E48BEA}"/>
              </a:ext>
            </a:extLst>
          </p:cNvPr>
          <p:cNvSpPr txBox="1">
            <a:spLocks/>
          </p:cNvSpPr>
          <p:nvPr/>
        </p:nvSpPr>
        <p:spPr>
          <a:xfrm>
            <a:off x="587828" y="2213018"/>
            <a:ext cx="11016343" cy="2431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8000" b="1" dirty="0">
                <a:solidFill>
                  <a:schemeClr val="accent1">
                    <a:lumMod val="50000"/>
                  </a:schemeClr>
                </a:solidFill>
                <a:latin typeface="Aptos"/>
                <a:cs typeface="Arial"/>
              </a:rPr>
              <a:t>Early Literacy Interim Review Overview</a:t>
            </a:r>
          </a:p>
          <a:p>
            <a:endParaRPr lang="en-US" sz="6000" b="1" dirty="0">
              <a:solidFill>
                <a:schemeClr val="accent1">
                  <a:lumMod val="50000"/>
                </a:schemeClr>
              </a:solidFill>
              <a:latin typeface="Apto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CFA351-3988-CACB-5BA5-4844F9D7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09" y="5727865"/>
            <a:ext cx="949734" cy="94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8D89B-B571-88F8-07F5-719A28445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9B11B7-7725-FBE5-5C46-3D6F84D1F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130628"/>
            <a:ext cx="10515600" cy="59453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ptos"/>
                <a:cs typeface="Arial"/>
              </a:rPr>
              <a:t>Early Literacy Matrix</a:t>
            </a:r>
            <a:endParaRPr lang="en-US" sz="3200" b="1">
              <a:solidFill>
                <a:schemeClr val="bg1"/>
              </a:solidFill>
              <a:latin typeface="Aptos"/>
            </a:endParaRPr>
          </a:p>
        </p:txBody>
      </p:sp>
      <p:pic>
        <p:nvPicPr>
          <p:cNvPr id="6" name="Picture 5" descr="Screenshot of Early Literacy Matrix">
            <a:extLst>
              <a:ext uri="{FF2B5EF4-FFF2-40B4-BE49-F238E27FC236}">
                <a16:creationId xmlns:a16="http://schemas.microsoft.com/office/drawing/2014/main" id="{4BA1D325-D455-D273-A04B-875DE13CF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9" y="977801"/>
            <a:ext cx="10807121" cy="5767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36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ACF9E-BB1E-C77B-A38A-A06E30A43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56912AB0-80D5-80D8-9709-607953853FC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6943" y="130628"/>
            <a:ext cx="10515600" cy="5945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/>
                <a:ea typeface="+mj-ea"/>
                <a:cs typeface="Arial"/>
              </a:rPr>
              <a:t>Early Literacy Matrix - Example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/>
              <a:ea typeface="+mj-ea"/>
              <a:cs typeface="Arial" panose="020B0604020202020204" pitchFamily="34" charset="0"/>
            </a:endParaRPr>
          </a:p>
        </p:txBody>
      </p:sp>
      <p:pic>
        <p:nvPicPr>
          <p:cNvPr id="14" name="Picture 13" descr="Screenshot of Early Literacy Matrix">
            <a:extLst>
              <a:ext uri="{FF2B5EF4-FFF2-40B4-BE49-F238E27FC236}">
                <a16:creationId xmlns:a16="http://schemas.microsoft.com/office/drawing/2014/main" id="{847D251C-DF04-8A79-8251-0CE958840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97" y="725160"/>
            <a:ext cx="8542949" cy="5902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59F394F8-C850-AA3C-656B-6C1625FA6E43}"/>
              </a:ext>
            </a:extLst>
          </p:cNvPr>
          <p:cNvSpPr/>
          <p:nvPr/>
        </p:nvSpPr>
        <p:spPr>
          <a:xfrm flipH="1">
            <a:off x="4219364" y="2641712"/>
            <a:ext cx="3230757" cy="511239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High Level Course Information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72CC6A7-9E9A-0A45-4506-7B4F36EBA327}"/>
              </a:ext>
            </a:extLst>
          </p:cNvPr>
          <p:cNvSpPr/>
          <p:nvPr/>
        </p:nvSpPr>
        <p:spPr>
          <a:xfrm flipH="1">
            <a:off x="7841343" y="5580744"/>
            <a:ext cx="4180113" cy="685799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Course Number and Session Information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B35834EA-09B3-0B9A-0FC3-E17D307B0D53}"/>
              </a:ext>
            </a:extLst>
          </p:cNvPr>
          <p:cNvSpPr/>
          <p:nvPr/>
        </p:nvSpPr>
        <p:spPr>
          <a:xfrm flipH="1">
            <a:off x="5254171" y="3108335"/>
            <a:ext cx="1454734" cy="511239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Semester</a:t>
            </a:r>
          </a:p>
        </p:txBody>
      </p:sp>
    </p:spTree>
    <p:extLst>
      <p:ext uri="{BB962C8B-B14F-4D97-AF65-F5344CB8AC3E}">
        <p14:creationId xmlns:p14="http://schemas.microsoft.com/office/powerpoint/2010/main" val="176676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CBE60-7DFD-5738-55EF-3B8A53CD3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Early Literacy Matrix Example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E9292D3-B558-3385-84B0-30B6A2FEF069}"/>
              </a:ext>
            </a:extLst>
          </p:cNvPr>
          <p:cNvSpPr txBox="1">
            <a:spLocks/>
          </p:cNvSpPr>
          <p:nvPr/>
        </p:nvSpPr>
        <p:spPr>
          <a:xfrm>
            <a:off x="492277" y="638628"/>
            <a:ext cx="10515600" cy="594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b="1" dirty="0">
                <a:latin typeface="Aptos"/>
                <a:cs typeface="Arial"/>
              </a:rPr>
              <a:t>Early Literacy Matrix</a:t>
            </a:r>
            <a:endParaRPr lang="en-US" sz="4000" b="1" dirty="0">
              <a:latin typeface="Aptos"/>
            </a:endParaRPr>
          </a:p>
        </p:txBody>
      </p:sp>
      <p:pic>
        <p:nvPicPr>
          <p:cNvPr id="7" name="Picture 6" descr="Screenshot of Early Literacy Matrix">
            <a:extLst>
              <a:ext uri="{FF2B5EF4-FFF2-40B4-BE49-F238E27FC236}">
                <a16:creationId xmlns:a16="http://schemas.microsoft.com/office/drawing/2014/main" id="{8FC34123-430F-8158-5BA0-BB9B5E6680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7434"/>
          <a:stretch/>
        </p:blipFill>
        <p:spPr>
          <a:xfrm>
            <a:off x="272892" y="2430673"/>
            <a:ext cx="11646216" cy="588567"/>
          </a:xfrm>
          <a:prstGeom prst="rect">
            <a:avLst/>
          </a:prstGeom>
        </p:spPr>
      </p:pic>
      <p:pic>
        <p:nvPicPr>
          <p:cNvPr id="13" name="Picture 12" descr="Screenshot of Early Literacy Matrix">
            <a:extLst>
              <a:ext uri="{FF2B5EF4-FFF2-40B4-BE49-F238E27FC236}">
                <a16:creationId xmlns:a16="http://schemas.microsoft.com/office/drawing/2014/main" id="{9D42AE39-63FC-801D-E61A-27C01AA30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91" y="2955469"/>
            <a:ext cx="11646215" cy="930168"/>
          </a:xfrm>
          <a:prstGeom prst="rect">
            <a:avLst/>
          </a:prstGeom>
        </p:spPr>
      </p:pic>
      <p:sp>
        <p:nvSpPr>
          <p:cNvPr id="10" name="Arrow: Up 9">
            <a:extLst>
              <a:ext uri="{FF2B5EF4-FFF2-40B4-BE49-F238E27FC236}">
                <a16:creationId xmlns:a16="http://schemas.microsoft.com/office/drawing/2014/main" id="{78B4D49C-D753-78D7-B5FB-D0125561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62242" y="3930152"/>
            <a:ext cx="405190" cy="837436"/>
          </a:xfrm>
          <a:prstGeom prst="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FBBE8EC-458D-AA3D-15ED-E13A0DCA7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85507" y="5103628"/>
            <a:ext cx="8420986" cy="8374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When you are completing the DEMONSTRATE column, be sure to also include where the criteria was introduced and practiced as well.</a:t>
            </a:r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8204AAF3-809A-B68A-F825-732E96F7C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46801" y="3958790"/>
            <a:ext cx="405190" cy="837436"/>
          </a:xfrm>
          <a:prstGeom prst="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F1EC9AC6-EE97-777C-BB8F-7358A9007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77066" y="3984119"/>
            <a:ext cx="405190" cy="837436"/>
          </a:xfrm>
          <a:prstGeom prst="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6D342AB-400C-E75B-E030-942E4A26F3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Early Literacy Interim Review Process Timeline: Initial Inquiry</a:t>
            </a:r>
          </a:p>
        </p:txBody>
      </p:sp>
      <p:grpSp>
        <p:nvGrpSpPr>
          <p:cNvPr id="6" name="Group 5" descr="Early Literacy Interim Review Process Timeline: Initial Inquiry">
            <a:extLst>
              <a:ext uri="{FF2B5EF4-FFF2-40B4-BE49-F238E27FC236}">
                <a16:creationId xmlns:a16="http://schemas.microsoft.com/office/drawing/2014/main" id="{80F154B2-B6A5-BF92-1291-B764E1E16745}"/>
              </a:ext>
            </a:extLst>
          </p:cNvPr>
          <p:cNvGrpSpPr/>
          <p:nvPr/>
        </p:nvGrpSpPr>
        <p:grpSpPr>
          <a:xfrm>
            <a:off x="1265869" y="845701"/>
            <a:ext cx="9659010" cy="5166597"/>
            <a:chOff x="1190625" y="838200"/>
            <a:chExt cx="9810750" cy="5181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0EC8EDE-1DE9-AD65-EBD9-36A45841F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0625" y="838200"/>
              <a:ext cx="9810750" cy="51816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BBAAC07-F12C-6AB9-2C4C-5D3B9EBB5C09}"/>
                </a:ext>
              </a:extLst>
            </p:cNvPr>
            <p:cNvSpPr/>
            <p:nvPr/>
          </p:nvSpPr>
          <p:spPr>
            <a:xfrm>
              <a:off x="1670670" y="5486400"/>
              <a:ext cx="163133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Month 6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B8FEB32-7AB8-F46C-D827-B356626DD7C1}"/>
                </a:ext>
              </a:extLst>
            </p:cNvPr>
            <p:cNvSpPr/>
            <p:nvPr/>
          </p:nvSpPr>
          <p:spPr>
            <a:xfrm>
              <a:off x="4086845" y="5486400"/>
              <a:ext cx="163133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Months 4-5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8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E34B9-D9D5-6315-F021-1B238F64C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634D1FC-D7A2-708B-6667-2DEEE7DFA2F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460480" y="90140"/>
            <a:ext cx="13081673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Early Literacy Interim Review Timeline: Initial Inquiry</a:t>
            </a:r>
          </a:p>
        </p:txBody>
      </p:sp>
      <p:pic>
        <p:nvPicPr>
          <p:cNvPr id="4" name="Picture 3" descr="Screenshot of Early Literacy Interim Review Timeline">
            <a:extLst>
              <a:ext uri="{FF2B5EF4-FFF2-40B4-BE49-F238E27FC236}">
                <a16:creationId xmlns:a16="http://schemas.microsoft.com/office/drawing/2014/main" id="{F8EEF87F-0CF0-D4ED-9A69-0D762AF49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848" y="794784"/>
            <a:ext cx="6832677" cy="5301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409FCB-805C-AB73-B8C0-BA3FFF797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0767" y="5617029"/>
            <a:ext cx="1044058" cy="1044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5413F4-21A6-5019-369B-F627AB724AC5}"/>
              </a:ext>
            </a:extLst>
          </p:cNvPr>
          <p:cNvSpPr txBox="1"/>
          <p:nvPr/>
        </p:nvSpPr>
        <p:spPr>
          <a:xfrm>
            <a:off x="2853848" y="6260977"/>
            <a:ext cx="837474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/>
              <a:t>https://www.doe.mass.edu/edprep/review/toolkit/early-literacy-interim/</a:t>
            </a:r>
          </a:p>
        </p:txBody>
      </p:sp>
    </p:spTree>
    <p:extLst>
      <p:ext uri="{BB962C8B-B14F-4D97-AF65-F5344CB8AC3E}">
        <p14:creationId xmlns:p14="http://schemas.microsoft.com/office/powerpoint/2010/main" val="14809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BF5F-C290-D31B-F242-A9413716F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91743" cy="132556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Survey Distribution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9BE662D-5B5F-2E55-62FE-1278B79E6338}"/>
              </a:ext>
            </a:extLst>
          </p:cNvPr>
          <p:cNvSpPr txBox="1">
            <a:spLocks/>
          </p:cNvSpPr>
          <p:nvPr/>
        </p:nvSpPr>
        <p:spPr>
          <a:xfrm>
            <a:off x="307348" y="2272776"/>
            <a:ext cx="7369615" cy="18295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b="1">
                <a:solidFill>
                  <a:schemeClr val="tx1"/>
                </a:solidFill>
                <a:latin typeface="Aptos" panose="020B0004020202020204" pitchFamily="34" charset="0"/>
                <a:cs typeface="Arial"/>
              </a:rPr>
              <a:t>DESE will create three surveys </a:t>
            </a:r>
            <a:r>
              <a:rPr lang="en-US" sz="1800">
                <a:solidFill>
                  <a:schemeClr val="tx1"/>
                </a:solidFill>
                <a:latin typeface="Aptos" panose="020B0004020202020204" pitchFamily="34" charset="0"/>
                <a:cs typeface="Arial"/>
              </a:rPr>
              <a:t>for your organization and send links to your review designee: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ptos" panose="020B0004020202020204" pitchFamily="34" charset="0"/>
                <a:cs typeface="Arial"/>
              </a:rPr>
              <a:t>Ed Prep Personnel Survey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ptos" panose="020B0004020202020204" pitchFamily="34" charset="0"/>
                <a:cs typeface="Arial"/>
              </a:rPr>
              <a:t>PK-12 Partner &amp; Supervising Practitioner Survey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ptos" panose="020B0004020202020204" pitchFamily="34" charset="0"/>
                <a:cs typeface="Arial"/>
              </a:rPr>
              <a:t>Candidate &amp; Completer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>
              <a:solidFill>
                <a:schemeClr val="tx1"/>
              </a:solidFill>
              <a:latin typeface="Aptos" panose="020B0004020202020204" pitchFamily="34" charset="0"/>
              <a:cs typeface="Arial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1800">
              <a:solidFill>
                <a:schemeClr val="tx1"/>
              </a:solidFill>
              <a:latin typeface="Aptos" panose="020B0004020202020204" pitchFamily="34" charset="0"/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93B3C9-6652-11BA-2A35-2BBF7B716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5818041" y="365125"/>
            <a:ext cx="1482645" cy="148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F3B7F51-7CA3-3C62-D4D7-10900E1A5B3F}"/>
              </a:ext>
            </a:extLst>
          </p:cNvPr>
          <p:cNvSpPr txBox="1">
            <a:spLocks/>
          </p:cNvSpPr>
          <p:nvPr/>
        </p:nvSpPr>
        <p:spPr>
          <a:xfrm>
            <a:off x="219169" y="4305783"/>
            <a:ext cx="7545974" cy="2487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800">
                <a:solidFill>
                  <a:schemeClr val="tx1"/>
                </a:solidFill>
                <a:latin typeface="Aptos" panose="020B0004020202020204" pitchFamily="34" charset="0"/>
                <a:cs typeface="Arial"/>
              </a:rPr>
              <a:t>DESE asks your organization to collect survey data from your stakeholders about their experiences relative to the </a:t>
            </a:r>
            <a:r>
              <a:rPr lang="en-US" sz="1800" i="1">
                <a:solidFill>
                  <a:schemeClr val="tx1"/>
                </a:solidFill>
                <a:latin typeface="Aptos" panose="020B0004020202020204" pitchFamily="34" charset="0"/>
                <a:cs typeface="Arial"/>
              </a:rPr>
              <a:t>Early Literacy Program Approval Criteria </a:t>
            </a:r>
            <a:r>
              <a:rPr lang="en-US" sz="1800">
                <a:solidFill>
                  <a:schemeClr val="tx1"/>
                </a:solidFill>
                <a:latin typeface="Aptos" panose="020B0004020202020204" pitchFamily="34" charset="0"/>
                <a:cs typeface="Arial"/>
              </a:rPr>
              <a:t>by:</a:t>
            </a:r>
            <a:endParaRPr lang="en-US" sz="1800" b="1">
              <a:solidFill>
                <a:schemeClr val="tx1"/>
              </a:solidFill>
              <a:latin typeface="Aptos" panose="020B0004020202020204" pitchFamily="34" charset="0"/>
              <a:cs typeface="Arial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b="1">
                <a:solidFill>
                  <a:schemeClr val="tx1"/>
                </a:solidFill>
                <a:latin typeface="Aptos" panose="020B0004020202020204" pitchFamily="34" charset="0"/>
                <a:cs typeface="Arial"/>
              </a:rPr>
              <a:t>Sharing the survey </a:t>
            </a:r>
            <a:r>
              <a:rPr lang="en-US" sz="1800">
                <a:solidFill>
                  <a:schemeClr val="tx1"/>
                </a:solidFill>
                <a:latin typeface="Aptos" panose="020B0004020202020204" pitchFamily="34" charset="0"/>
                <a:cs typeface="Arial"/>
              </a:rPr>
              <a:t>with all relevant stakeholders from the last 3 years.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>
                <a:solidFill>
                  <a:schemeClr val="tx1"/>
                </a:solidFill>
                <a:latin typeface="Aptos" panose="020B0004020202020204" pitchFamily="34" charset="0"/>
                <a:cs typeface="Arial"/>
              </a:rPr>
              <a:t>Emphasizing the </a:t>
            </a:r>
            <a:r>
              <a:rPr lang="en-US" sz="1800" b="1">
                <a:solidFill>
                  <a:schemeClr val="tx1"/>
                </a:solidFill>
                <a:latin typeface="Aptos" panose="020B0004020202020204" pitchFamily="34" charset="0"/>
                <a:cs typeface="Arial"/>
              </a:rPr>
              <a:t>importance</a:t>
            </a:r>
            <a:r>
              <a:rPr lang="en-US" sz="1800">
                <a:solidFill>
                  <a:schemeClr val="tx1"/>
                </a:solidFill>
                <a:latin typeface="Aptos" panose="020B0004020202020204" pitchFamily="34" charset="0"/>
                <a:cs typeface="Arial"/>
              </a:rPr>
              <a:t> of these surveys with your stakeholders</a:t>
            </a:r>
          </a:p>
          <a:p>
            <a:pPr marL="742950" lvl="1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en-US" sz="1600">
                <a:solidFill>
                  <a:schemeClr val="tx1"/>
                </a:solidFill>
                <a:latin typeface="Aptos" panose="020B0004020202020204" pitchFamily="34" charset="0"/>
                <a:cs typeface="Arial"/>
              </a:rPr>
              <a:t>DESE has also </a:t>
            </a:r>
            <a:r>
              <a:rPr lang="en-US" sz="16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included an editable social media post to help with recruitment, located </a:t>
            </a:r>
            <a:r>
              <a:rPr lang="en-US" sz="1600">
                <a:solidFill>
                  <a:schemeClr val="tx1"/>
                </a:solidFill>
                <a:latin typeface="Aptos" panose="020B0004020202020204" pitchFamily="34" charset="0"/>
                <a:cs typeface="Arial"/>
              </a:rPr>
              <a:t>in Appendix C of the Launch and Initial Inquiry Planning Guide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800">
              <a:solidFill>
                <a:schemeClr val="tx1"/>
              </a:solidFill>
              <a:latin typeface="Aptos" panose="020B0004020202020204" pitchFamily="34" charset="0"/>
              <a:cs typeface="Arial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00">
              <a:solidFill>
                <a:schemeClr val="tx1"/>
              </a:solidFill>
              <a:latin typeface="Aptos" panose="020B0004020202020204" pitchFamily="34" charset="0"/>
              <a:cs typeface="Arial"/>
            </a:endParaRPr>
          </a:p>
          <a:p>
            <a:endParaRPr lang="en-US" sz="1800">
              <a:solidFill>
                <a:schemeClr val="tx1"/>
              </a:solidFill>
              <a:latin typeface="Aptos" panose="020B0004020202020204" pitchFamily="34" charset="0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08D4A6-7C16-A722-B0F4-615F33E11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2780" y="2375601"/>
            <a:ext cx="3428350" cy="3860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556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D2AF5-BCCB-FCAF-E99A-1EB8754E6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94ABF-64E7-B224-8AB3-AC387F62F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Focus Groups and Interviews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0DDFF9-E95B-586D-26B4-6C7EAE9675D5}"/>
              </a:ext>
            </a:extLst>
          </p:cNvPr>
          <p:cNvSpPr txBox="1"/>
          <p:nvPr/>
        </p:nvSpPr>
        <p:spPr>
          <a:xfrm>
            <a:off x="159657" y="2108545"/>
            <a:ext cx="607604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The DESE team hears directly from the organization’s stakeholders about the organization’s approach to meeting the </a:t>
            </a:r>
            <a:r>
              <a:rPr lang="en-US" sz="2000" i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Early </a:t>
            </a:r>
            <a:r>
              <a:rPr lang="en-US" sz="2000" i="1">
                <a:solidFill>
                  <a:srgbClr val="000000"/>
                </a:solidFill>
                <a:latin typeface="Aptos" panose="020B0004020202020204" pitchFamily="34" charset="0"/>
              </a:rPr>
              <a:t>Literacy </a:t>
            </a:r>
            <a:r>
              <a:rPr lang="en-US" sz="2000" i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Program Approval Criteria </a:t>
            </a:r>
            <a:r>
              <a:rPr lang="en-US" sz="200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through</a:t>
            </a:r>
            <a:r>
              <a:rPr lang="en-US" sz="200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US" sz="200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virtual focus groups</a:t>
            </a:r>
            <a:r>
              <a:rPr lang="en-US" sz="2000">
                <a:solidFill>
                  <a:srgbClr val="000000"/>
                </a:solidFill>
                <a:latin typeface="Aptos" panose="020B0004020202020204" pitchFamily="34" charset="0"/>
              </a:rPr>
              <a:t> and </a:t>
            </a:r>
            <a:r>
              <a:rPr lang="en-US" sz="200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interviews</a:t>
            </a:r>
            <a:r>
              <a:rPr lang="en-US" sz="2000">
                <a:solidFill>
                  <a:srgbClr val="000000"/>
                </a:solidFill>
                <a:latin typeface="Aptos" panose="020B0004020202020204" pitchFamily="34" charset="0"/>
              </a:rPr>
              <a:t>. </a:t>
            </a:r>
          </a:p>
          <a:p>
            <a:endParaRPr lang="en-US" sz="200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en-US" sz="2000">
                <a:solidFill>
                  <a:srgbClr val="000000"/>
                </a:solidFill>
                <a:latin typeface="Aptos" panose="020B0004020202020204" pitchFamily="34" charset="0"/>
              </a:rPr>
              <a:t>Stakeholder groups may include</a:t>
            </a:r>
            <a:r>
              <a:rPr lang="en-US" sz="200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</a:t>
            </a:r>
          </a:p>
          <a:p>
            <a:pPr marL="342900" indent="-342900">
              <a:buFont typeface="Arial" panose="020B0604020202020204"/>
              <a:buChar char="•"/>
            </a:pPr>
            <a:r>
              <a:rPr lang="en-US" sz="2000">
                <a:solidFill>
                  <a:srgbClr val="000000"/>
                </a:solidFill>
                <a:latin typeface="Aptos" panose="020B0004020202020204" pitchFamily="34" charset="0"/>
              </a:rPr>
              <a:t>Candidates and completers</a:t>
            </a:r>
          </a:p>
          <a:p>
            <a:pPr marL="342900" indent="-342900">
              <a:buFont typeface="Arial" panose="020B0604020202020204"/>
              <a:buChar char="•"/>
            </a:pPr>
            <a:r>
              <a:rPr lang="en-US" sz="200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Faculty of early literacy coursework</a:t>
            </a:r>
          </a:p>
          <a:p>
            <a:pPr marL="342900" indent="-342900">
              <a:buFont typeface="Arial" panose="020B0604020202020204"/>
              <a:buChar char="•"/>
            </a:pPr>
            <a:r>
              <a:rPr lang="en-US" sz="2000">
                <a:solidFill>
                  <a:srgbClr val="000000"/>
                </a:solidFill>
                <a:latin typeface="Aptos" panose="020B0004020202020204" pitchFamily="34" charset="0"/>
              </a:rPr>
              <a:t>Program Supervisors</a:t>
            </a:r>
          </a:p>
          <a:p>
            <a:pPr marL="342900" indent="-342900">
              <a:buFont typeface="Arial" panose="020B0604020202020204"/>
              <a:buChar char="•"/>
            </a:pPr>
            <a:r>
              <a:rPr lang="en-US" sz="200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Partners</a:t>
            </a:r>
          </a:p>
          <a:p>
            <a:pPr marL="342900" indent="-342900">
              <a:buFont typeface="Arial" panose="020B0604020202020204"/>
              <a:buChar char="•"/>
            </a:pPr>
            <a:r>
              <a:rPr lang="en-US" sz="2000">
                <a:solidFill>
                  <a:srgbClr val="000000"/>
                </a:solidFill>
                <a:latin typeface="Aptos" panose="020B0004020202020204" pitchFamily="34" charset="0"/>
              </a:rPr>
              <a:t>Supervising Practitioners</a:t>
            </a:r>
          </a:p>
          <a:p>
            <a:pPr marL="342900" indent="-342900">
              <a:buFont typeface="Arial" panose="020B0604020202020204"/>
              <a:buChar char="•"/>
            </a:pPr>
            <a:r>
              <a:rPr lang="en-US" sz="200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Field Based Experience Personnel</a:t>
            </a:r>
          </a:p>
          <a:p>
            <a:pPr marL="342900" indent="-342900">
              <a:buFont typeface="Arial" panose="020B0604020202020204"/>
              <a:buChar char="•"/>
            </a:pPr>
            <a:r>
              <a:rPr lang="en-US" sz="2000">
                <a:solidFill>
                  <a:srgbClr val="000000"/>
                </a:solidFill>
                <a:latin typeface="Aptos" panose="020B0004020202020204" pitchFamily="34" charset="0"/>
              </a:rPr>
              <a:t>Leadership at the organization</a:t>
            </a:r>
            <a:endParaRPr lang="en-US" sz="2000">
              <a:latin typeface="Aptos" panose="020B0004020202020204" pitchFamily="34" charset="0"/>
            </a:endParaRPr>
          </a:p>
        </p:txBody>
      </p:sp>
      <p:pic>
        <p:nvPicPr>
          <p:cNvPr id="5" name="Picture 4" descr="Five square speech bubbles in color">
            <a:extLst>
              <a:ext uri="{FF2B5EF4-FFF2-40B4-BE49-F238E27FC236}">
                <a16:creationId xmlns:a16="http://schemas.microsoft.com/office/drawing/2014/main" id="{E651DB97-EB93-0D87-CFFF-B1B02F761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172" y="2352907"/>
            <a:ext cx="4710172" cy="3296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385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2795E-84D5-AF98-8153-8DC92E906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6CC2D-D183-83DE-1E07-1AAB6F64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Course Observations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170979-9B30-1AAD-BF1C-370641804198}"/>
              </a:ext>
            </a:extLst>
          </p:cNvPr>
          <p:cNvSpPr txBox="1"/>
          <p:nvPr/>
        </p:nvSpPr>
        <p:spPr>
          <a:xfrm>
            <a:off x="232229" y="2877802"/>
            <a:ext cx="60760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Pre-Observation Meetings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Course Observations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Syllabi Review</a:t>
            </a:r>
          </a:p>
        </p:txBody>
      </p:sp>
      <p:pic>
        <p:nvPicPr>
          <p:cNvPr id="12" name="Picture 11" descr="High school teacher calling on student in classroom">
            <a:extLst>
              <a:ext uri="{FF2B5EF4-FFF2-40B4-BE49-F238E27FC236}">
                <a16:creationId xmlns:a16="http://schemas.microsoft.com/office/drawing/2014/main" id="{2674D54D-65FD-072B-6EB8-BCAB3D57D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271" y="2135276"/>
            <a:ext cx="5246356" cy="3496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770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30BCD-3789-04F1-8D43-7A918C008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38ECB-E472-C6E9-C33F-37C501352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Initial Inquiry Evidence</a:t>
            </a:r>
          </a:p>
        </p:txBody>
      </p:sp>
      <p:pic>
        <p:nvPicPr>
          <p:cNvPr id="6" name="Picture 5" descr="Initial Inquiry Evidence Flowchart">
            <a:extLst>
              <a:ext uri="{FF2B5EF4-FFF2-40B4-BE49-F238E27FC236}">
                <a16:creationId xmlns:a16="http://schemas.microsoft.com/office/drawing/2014/main" id="{5EB30D7F-D8F0-6C66-87B6-CCB47C1F5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22" y="1438275"/>
            <a:ext cx="8985956" cy="505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854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60D8EC-FB8C-114E-10C0-9195C743A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B264DE-3389-DC4D-36A0-0A5F9A7ED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F4F225C-766B-DC29-167F-6CFE721B6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4EB197-690B-B081-72D9-1C809A96D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448DE5-334B-5757-EBDB-B91E92E5D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7B3338F-8783-0ABF-AB6F-7FB4B8A07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BF30F7E5-6413-3EF9-4757-5F0A5F253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9445F556-77B4-8D2D-ABD0-FD891A010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1D7008-E4A8-8035-A3CD-F12A18BDF0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4456443" y="1557059"/>
            <a:ext cx="3861099" cy="1042852"/>
          </a:xfrm>
        </p:spPr>
        <p:txBody>
          <a:bodyPr>
            <a:normAutofit fontScale="90000"/>
          </a:bodyPr>
          <a:lstStyle/>
          <a:p>
            <a:r>
              <a:rPr lang="en-US" dirty="0"/>
              <a:t>Early Literacy Interim Review Process Timeline: Follow Up Inquiry</a:t>
            </a:r>
          </a:p>
        </p:txBody>
      </p:sp>
      <p:pic>
        <p:nvPicPr>
          <p:cNvPr id="5" name="Picture 4" descr="Early Literacy Interim Review Process Timeline: Follow Up Inquiry">
            <a:extLst>
              <a:ext uri="{FF2B5EF4-FFF2-40B4-BE49-F238E27FC236}">
                <a16:creationId xmlns:a16="http://schemas.microsoft.com/office/drawing/2014/main" id="{2DD9212A-DF06-8651-46BA-A6F1C7770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713" y="828313"/>
            <a:ext cx="8986574" cy="520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1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C5A00-ED1B-CDD4-D99B-308FEC90B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B23CC0-6F99-76A8-CD8D-7FEEBD84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83" y="475312"/>
            <a:ext cx="10044023" cy="87772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Aptos"/>
                <a:cs typeface="+mj-cs"/>
              </a:rPr>
              <a:t>Meet The Early Literacy Specialists</a:t>
            </a:r>
            <a:endParaRPr lang="en-US" sz="4000" b="1" kern="1200">
              <a:solidFill>
                <a:srgbClr val="FFFFFF"/>
              </a:solidFill>
              <a:latin typeface="Aptos"/>
              <a:cs typeface="+mj-cs"/>
            </a:endParaRPr>
          </a:p>
        </p:txBody>
      </p:sp>
      <p:pic>
        <p:nvPicPr>
          <p:cNvPr id="1026" name="Picture 2" descr="Image result for siobhan allen">
            <a:extLst>
              <a:ext uri="{FF2B5EF4-FFF2-40B4-BE49-F238E27FC236}">
                <a16:creationId xmlns:a16="http://schemas.microsoft.com/office/drawing/2014/main" id="{A009100C-1825-8694-46EA-B11E94ED2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829" y="2441116"/>
            <a:ext cx="2710772" cy="2710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2B35B5-DA37-5FFC-64F4-07F5B8607D62}"/>
              </a:ext>
            </a:extLst>
          </p:cNvPr>
          <p:cNvSpPr txBox="1"/>
          <p:nvPr/>
        </p:nvSpPr>
        <p:spPr>
          <a:xfrm>
            <a:off x="1283564" y="5184091"/>
            <a:ext cx="248330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latin typeface="Aptos"/>
                <a:ea typeface="Calibri"/>
                <a:cs typeface="Calibri"/>
              </a:rPr>
              <a:t>Siobhan Allen</a:t>
            </a:r>
            <a:endParaRPr lang="en-US" sz="2800">
              <a:latin typeface="Aptos"/>
            </a:endParaRPr>
          </a:p>
        </p:txBody>
      </p:sp>
      <p:pic>
        <p:nvPicPr>
          <p:cNvPr id="1028" name="Picture 4" descr="Jessica Bazinet">
            <a:extLst>
              <a:ext uri="{FF2B5EF4-FFF2-40B4-BE49-F238E27FC236}">
                <a16:creationId xmlns:a16="http://schemas.microsoft.com/office/drawing/2014/main" id="{1A0129FF-A21F-F7A0-EFC5-8A48D4920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48605" y="2441116"/>
            <a:ext cx="2338064" cy="272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6151F7-A9F3-F2C0-B3DD-144CD9D01CEE}"/>
              </a:ext>
            </a:extLst>
          </p:cNvPr>
          <p:cNvSpPr txBox="1"/>
          <p:nvPr/>
        </p:nvSpPr>
        <p:spPr>
          <a:xfrm>
            <a:off x="8311400" y="5184091"/>
            <a:ext cx="26124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Aptos"/>
                <a:ea typeface="Calibri"/>
                <a:cs typeface="Calibri"/>
              </a:rPr>
              <a:t>Jessica Bazinet</a:t>
            </a:r>
            <a:endParaRPr lang="en-US">
              <a:latin typeface="Apto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EC40B3-FBB8-0848-B297-40CE12573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9173" r="4909" b="18739"/>
          <a:stretch/>
        </p:blipFill>
        <p:spPr>
          <a:xfrm>
            <a:off x="5159932" y="2961849"/>
            <a:ext cx="1872135" cy="121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5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12135-4EB6-1643-0D3F-1DB4FD71A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963944B-50FF-E7E2-F659-6A70A4B720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07173"/>
            <a:ext cx="10890767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Early Literacy Interim Review Timeline: Follow Up Inquiry</a:t>
            </a:r>
          </a:p>
        </p:txBody>
      </p:sp>
      <p:pic>
        <p:nvPicPr>
          <p:cNvPr id="5" name="Picture 4" descr="Screenshot of timeline document">
            <a:extLst>
              <a:ext uri="{FF2B5EF4-FFF2-40B4-BE49-F238E27FC236}">
                <a16:creationId xmlns:a16="http://schemas.microsoft.com/office/drawing/2014/main" id="{D2F8A903-7828-5AC9-C8E2-39F29BB3F0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2059"/>
          <a:stretch/>
        </p:blipFill>
        <p:spPr>
          <a:xfrm>
            <a:off x="664421" y="1213216"/>
            <a:ext cx="11045349" cy="3104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FD71C6-5E4D-68F5-FD1D-5DFB190CEB47}"/>
              </a:ext>
            </a:extLst>
          </p:cNvPr>
          <p:cNvSpPr txBox="1"/>
          <p:nvPr/>
        </p:nvSpPr>
        <p:spPr>
          <a:xfrm>
            <a:off x="2853848" y="6260977"/>
            <a:ext cx="837474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/>
              <a:t>https://www.doe.mass.edu/edprep/review/toolkit/early-literacy-interim/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6BE931-FF0A-44E6-94EE-0DE0A1F8F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0767" y="5617029"/>
            <a:ext cx="1044058" cy="1044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199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9AE449-DC06-40BE-B9B9-AC68299FA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4325EA-FAC1-8624-15CF-1F21140AA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88B2619-E4C6-008E-6E7F-C9211B251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C4F6CF-46AD-CEC4-B052-872EA4BF8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C47129-F7B3-0A00-6FFA-77A06FC6F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6E483B8-6332-5A4B-3AC2-ADB6840E3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FEF22A2-2967-3188-3B77-BE980258F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0A718EE-C33F-0C9A-4EEA-199101662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B2CFF0-F9B7-F9FE-60A7-4DE9FCBF02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Early Literacy Interim Review Process </a:t>
            </a:r>
            <a:r>
              <a:rPr lang="en-US" dirty="0" err="1"/>
              <a:t>Timeline:Determination</a:t>
            </a:r>
            <a:endParaRPr lang="en-US" dirty="0"/>
          </a:p>
        </p:txBody>
      </p:sp>
      <p:pic>
        <p:nvPicPr>
          <p:cNvPr id="2" name="Picture 1" descr="Early Literacy Interim Review Process Timeline: Determination Stage">
            <a:extLst>
              <a:ext uri="{FF2B5EF4-FFF2-40B4-BE49-F238E27FC236}">
                <a16:creationId xmlns:a16="http://schemas.microsoft.com/office/drawing/2014/main" id="{2AC9C816-49CA-362A-9A08-1147B1F86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665" y="998876"/>
            <a:ext cx="9475042" cy="492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3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55E4E-BDF4-B9FA-1BEC-1D0FA6933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2890B9-F1DF-E34B-F5EC-BB0147F1B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62" y="20325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ptos" panose="020B0004020202020204" pitchFamily="34" charset="0"/>
                <a:cs typeface="Arial"/>
              </a:rPr>
              <a:t>Decision-Making in Interim Reviews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1E257E-72E9-E8C2-72C3-FAF324925113}"/>
              </a:ext>
            </a:extLst>
          </p:cNvPr>
          <p:cNvSpPr txBox="1"/>
          <p:nvPr/>
        </p:nvSpPr>
        <p:spPr>
          <a:xfrm>
            <a:off x="218674" y="2130428"/>
            <a:ext cx="5483338" cy="4524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Aptos" panose="020B0004020202020204" pitchFamily="34" charset="0"/>
              </a:rPr>
              <a:t>DESE considers the totality of evidence to make judgments at the criterion level for the Early Literacy Program Approval Criteria </a:t>
            </a:r>
            <a:r>
              <a:rPr lang="en-US" sz="1600" i="1">
                <a:latin typeface="Aptos" panose="020B0004020202020204" pitchFamily="34" charset="0"/>
              </a:rPr>
              <a:t>only</a:t>
            </a:r>
            <a:r>
              <a:rPr lang="en-US" sz="1600">
                <a:latin typeface="Aptos" panose="020B0004020202020204" pitchFamily="34" charset="0"/>
              </a:rPr>
              <a:t>. The criterion-level ratings inform domain ratings which, in turn, inform the approval recommendation made to the Commissioner.</a:t>
            </a:r>
          </a:p>
          <a:p>
            <a:endParaRPr lang="en-US" sz="160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Aptos" panose="020B0004020202020204" pitchFamily="34" charset="0"/>
              </a:rPr>
              <a:t>Each Early Childhood, Elementary, Moderate Disabilities PK-2, and Moderate Disabilities PK-8 Initial program will receive an approval determination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Aptos" panose="020B0004020202020204" pitchFamily="34" charset="0"/>
              </a:rPr>
              <a:t>Programs granted </a:t>
            </a:r>
            <a:r>
              <a:rPr lang="en-US" sz="1600" i="1">
                <a:latin typeface="Aptos" panose="020B0004020202020204" pitchFamily="34" charset="0"/>
              </a:rPr>
              <a:t>Approved with Conditions or Probationary Approval </a:t>
            </a:r>
            <a:r>
              <a:rPr lang="en-US" sz="1600">
                <a:latin typeface="Aptos" panose="020B0004020202020204" pitchFamily="34" charset="0"/>
              </a:rPr>
              <a:t>will complete an improvement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Aptos" panose="020B0004020202020204" pitchFamily="34" charset="0"/>
              </a:rPr>
              <a:t>Formal Reviews for each organization will take place approximately 3 years after the Interim Review and will include both Program Approval Criteria and Early Literacy Program Approval Criteria</a:t>
            </a:r>
          </a:p>
        </p:txBody>
      </p:sp>
      <p:pic>
        <p:nvPicPr>
          <p:cNvPr id="3" name="Picture 2" descr="Flow Chart of criterion ratings feeding into domain ratings feeding into approval determinations">
            <a:extLst>
              <a:ext uri="{FF2B5EF4-FFF2-40B4-BE49-F238E27FC236}">
                <a16:creationId xmlns:a16="http://schemas.microsoft.com/office/drawing/2014/main" id="{B6C13AD2-05D5-0DFF-BA54-36E792684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03963"/>
            <a:ext cx="5761947" cy="485078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1484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DBFFD-1A10-A0FD-CA3C-2965D5E6C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6C0E501-E070-FDCD-C3EB-DACF8543A3D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07173"/>
            <a:ext cx="10341033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Early Literacy Interim Review Timeline: Determination</a:t>
            </a:r>
          </a:p>
        </p:txBody>
      </p:sp>
      <p:pic>
        <p:nvPicPr>
          <p:cNvPr id="5" name="Picture 4" descr="Screenshot of timeline">
            <a:extLst>
              <a:ext uri="{FF2B5EF4-FFF2-40B4-BE49-F238E27FC236}">
                <a16:creationId xmlns:a16="http://schemas.microsoft.com/office/drawing/2014/main" id="{079A0208-74B4-6970-D02A-C276EE8D14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615"/>
          <a:stretch/>
        </p:blipFill>
        <p:spPr>
          <a:xfrm>
            <a:off x="317181" y="1099596"/>
            <a:ext cx="11417397" cy="3171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1BD90C-A300-A41C-C518-5FD5AE8B0F57}"/>
              </a:ext>
            </a:extLst>
          </p:cNvPr>
          <p:cNvSpPr txBox="1"/>
          <p:nvPr/>
        </p:nvSpPr>
        <p:spPr>
          <a:xfrm>
            <a:off x="2853848" y="6260977"/>
            <a:ext cx="837474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/>
              <a:t>https://www.doe.mass.edu/edprep/review/toolkit/early-literacy-interim/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EC7FFB-5466-6EA0-CC78-9B3D3E40A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0767" y="5617029"/>
            <a:ext cx="1044058" cy="1044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707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289547-827C-F40A-C205-1AAE0452D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" r="8114"/>
          <a:stretch/>
        </p:blipFill>
        <p:spPr>
          <a:xfrm>
            <a:off x="0" y="-20708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D966C1-567A-B339-AC04-9ECADF4F2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22B12-A85F-4E71-BB50-899987A0EE6C}" type="slidenum">
              <a:rPr lang="en-US" smtClean="0"/>
              <a:t>24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B084632-39CE-A456-B352-060582E929C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3368" y="5848185"/>
            <a:ext cx="6125028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educatorpreparation@mass.gov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1237ED-E299-D7EF-4C17-315FE1CC440A}"/>
              </a:ext>
            </a:extLst>
          </p:cNvPr>
          <p:cNvSpPr txBox="1"/>
          <p:nvPr/>
        </p:nvSpPr>
        <p:spPr>
          <a:xfrm>
            <a:off x="773368" y="6277302"/>
            <a:ext cx="11789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https://www.doe.mass.edu/edprep/review/toolkit/early-literacy-interim/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0FD058F-7486-D819-2356-9E368CD1C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5454" y="5783332"/>
            <a:ext cx="457199" cy="45719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C5DEF23-32E9-789B-194A-6AA4C0019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5674" y="6240531"/>
            <a:ext cx="596761" cy="59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8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1D3D31-C5CB-E15D-9B0F-32E216E02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150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Aptos"/>
              </a:rPr>
              <a:t>Two Early Literacy Review Processes: </a:t>
            </a:r>
            <a:br>
              <a:rPr lang="en-US">
                <a:latin typeface="Aptos" panose="020B0004020202020204" pitchFamily="34" charset="0"/>
              </a:rPr>
            </a:br>
            <a:r>
              <a:rPr lang="en-US" sz="3600">
                <a:solidFill>
                  <a:schemeClr val="bg1"/>
                </a:solidFill>
                <a:latin typeface="Aptos"/>
              </a:rPr>
              <a:t>Formal and Interim Reviews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EED2846-DED9-F239-D8FA-C06F868649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210970"/>
              </p:ext>
            </p:extLst>
          </p:nvPr>
        </p:nvGraphicFramePr>
        <p:xfrm>
          <a:off x="838200" y="2087562"/>
          <a:ext cx="4825181" cy="2834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25181">
                  <a:extLst>
                    <a:ext uri="{9D8B030D-6E8A-4147-A177-3AD203B41FA5}">
                      <a16:colId xmlns:a16="http://schemas.microsoft.com/office/drawing/2014/main" val="3950895322"/>
                    </a:ext>
                  </a:extLst>
                </a:gridCol>
              </a:tblGrid>
              <a:tr h="52072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002060"/>
                          </a:solidFill>
                          <a:latin typeface="Aptos"/>
                        </a:rPr>
                        <a:t>Formal Reviews</a:t>
                      </a:r>
                    </a:p>
                  </a:txBody>
                  <a:tcPr>
                    <a:solidFill>
                      <a:srgbClr val="FAD3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037177"/>
                  </a:ext>
                </a:extLst>
              </a:tr>
              <a:tr h="20591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ptos"/>
                          <a:ea typeface="+mn-ea"/>
                          <a:cs typeface="+mn-cs"/>
                        </a:rPr>
                        <a:t>The 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Aptos"/>
                          <a:ea typeface="+mn-ea"/>
                          <a:cs typeface="+mn-cs"/>
                        </a:rPr>
                        <a:t>Early Literacy Program Approval Criteria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ptos"/>
                          <a:ea typeface="+mn-ea"/>
                          <a:cs typeface="+mn-cs"/>
                        </a:rPr>
                        <a:t> will be integrated into the formal review process for sponsoring organizations 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ptos"/>
                          <a:ea typeface="+mn-ea"/>
                          <a:cs typeface="+mn-cs"/>
                          <a:hlinkClick r:id="rId4"/>
                        </a:rPr>
                        <a:t>already scheduled 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ptos"/>
                          <a:ea typeface="+mn-ea"/>
                          <a:cs typeface="+mn-cs"/>
                        </a:rPr>
                        <a:t> to undergo formal review between SY2024-25 and SY2028-29, as outlined in the 2023 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ptos"/>
                          <a:ea typeface="+mn-ea"/>
                          <a:cs typeface="+mn-cs"/>
                          <a:hlinkClick r:id="rId5"/>
                        </a:rPr>
                        <a:t>Guidelines for Educator Preparation Program Approval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ptos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FAED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706243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33F3F631-EDF0-4CE6-1BAE-741753D470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8620699"/>
              </p:ext>
            </p:extLst>
          </p:nvPr>
        </p:nvGraphicFramePr>
        <p:xfrm>
          <a:off x="6636772" y="2087562"/>
          <a:ext cx="4717028" cy="3383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717028">
                  <a:extLst>
                    <a:ext uri="{9D8B030D-6E8A-4147-A177-3AD203B41FA5}">
                      <a16:colId xmlns:a16="http://schemas.microsoft.com/office/drawing/2014/main" val="3950895322"/>
                    </a:ext>
                  </a:extLst>
                </a:gridCol>
              </a:tblGrid>
              <a:tr h="52072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002060"/>
                          </a:solidFill>
                          <a:latin typeface="Aptos" panose="020B0004020202020204" pitchFamily="34" charset="0"/>
                        </a:rPr>
                        <a:t>Interim Reviews</a:t>
                      </a:r>
                    </a:p>
                  </a:txBody>
                  <a:tcPr>
                    <a:solidFill>
                      <a:srgbClr val="FAD3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037177"/>
                  </a:ext>
                </a:extLst>
              </a:tr>
              <a:tr h="2059183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Sponsoring organizations with formal reviews 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  <a:hlinkClick r:id="rId4"/>
                        </a:rPr>
                        <a:t>scheduled 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in SY2028-29 and beyond will undergo literacy-specific interim reviews on an accelerated timeline. DESE will conduct these stand-alone Early Literacy Interim Reviews of the four relevant licensure programs over the next four years using a review process that is similar to the formal review process and aligned to the 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Early Literacy Program Approval Criteria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en-US" dirty="0"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rgbClr val="FAED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70624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93E40BB-51B4-ACD1-3621-5D8BD7FDD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6772" y="2087562"/>
            <a:ext cx="4717028" cy="338328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644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762">
        <p:fade/>
      </p:transition>
    </mc:Choice>
    <mc:Fallback xmlns="">
      <p:transition spd="med" advTm="627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9BA3CB-BC8D-69DD-2736-1EEF54E8A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latin typeface="Aptos"/>
                <a:cs typeface="Arial"/>
              </a:rPr>
              <a:t>Goals for Early Literacy Interim Review </a:t>
            </a:r>
            <a:endParaRPr lang="en-US" sz="4000" b="1">
              <a:latin typeface="Aptos" panose="020B0004020202020204" pitchFamily="34" charset="0"/>
            </a:endParaRPr>
          </a:p>
        </p:txBody>
      </p:sp>
      <p:grpSp>
        <p:nvGrpSpPr>
          <p:cNvPr id="4" name="Group 3" descr="Icons depicting the 4 goals for the early literacy interim review process">
            <a:extLst>
              <a:ext uri="{FF2B5EF4-FFF2-40B4-BE49-F238E27FC236}">
                <a16:creationId xmlns:a16="http://schemas.microsoft.com/office/drawing/2014/main" id="{B53F456B-E04E-7168-25EC-87F6DCEF11CC}"/>
              </a:ext>
            </a:extLst>
          </p:cNvPr>
          <p:cNvGrpSpPr/>
          <p:nvPr/>
        </p:nvGrpSpPr>
        <p:grpSpPr>
          <a:xfrm>
            <a:off x="491453" y="2399065"/>
            <a:ext cx="11990831" cy="2913164"/>
            <a:chOff x="685800" y="2449809"/>
            <a:chExt cx="11488982" cy="2672085"/>
          </a:xfrm>
        </p:grpSpPr>
        <p:pic>
          <p:nvPicPr>
            <p:cNvPr id="2" name="Graphic 1" descr="Scales of justice with solid fill">
              <a:extLst>
                <a:ext uri="{FF2B5EF4-FFF2-40B4-BE49-F238E27FC236}">
                  <a16:creationId xmlns:a16="http://schemas.microsoft.com/office/drawing/2014/main" id="{403159A6-27AE-0065-A123-05C61BCF0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66533" y="2449809"/>
              <a:ext cx="2092646" cy="1934496"/>
            </a:xfrm>
            <a:prstGeom prst="rect">
              <a:avLst/>
            </a:prstGeom>
          </p:spPr>
        </p:pic>
        <p:pic>
          <p:nvPicPr>
            <p:cNvPr id="5" name="Graphic 4" descr="Bullseye with solid fill">
              <a:extLst>
                <a:ext uri="{FF2B5EF4-FFF2-40B4-BE49-F238E27FC236}">
                  <a16:creationId xmlns:a16="http://schemas.microsoft.com/office/drawing/2014/main" id="{4F39C1DD-0767-543B-1989-C9E8F76CA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5800" y="2467897"/>
              <a:ext cx="1934496" cy="1934496"/>
            </a:xfrm>
            <a:prstGeom prst="rect">
              <a:avLst/>
            </a:prstGeom>
          </p:spPr>
        </p:pic>
        <p:pic>
          <p:nvPicPr>
            <p:cNvPr id="6" name="Graphic 5" descr="Checklist with solid fill">
              <a:extLst>
                <a:ext uri="{FF2B5EF4-FFF2-40B4-BE49-F238E27FC236}">
                  <a16:creationId xmlns:a16="http://schemas.microsoft.com/office/drawing/2014/main" id="{374A8A99-43EB-09B6-473B-CCAFC5BC7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06288" y="2467897"/>
              <a:ext cx="1934496" cy="1934496"/>
            </a:xfrm>
            <a:prstGeom prst="rect">
              <a:avLst/>
            </a:prstGeom>
          </p:spPr>
        </p:pic>
        <p:pic>
          <p:nvPicPr>
            <p:cNvPr id="8" name="Graphic 7" descr="Daily calendar with solid fill">
              <a:extLst>
                <a:ext uri="{FF2B5EF4-FFF2-40B4-BE49-F238E27FC236}">
                  <a16:creationId xmlns:a16="http://schemas.microsoft.com/office/drawing/2014/main" id="{0BEED028-65E2-4073-AE36-8952F7ACF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546044" y="2467897"/>
              <a:ext cx="1934496" cy="193449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3E6A4D-F73F-F1A5-7660-EB88CAD14465}"/>
                </a:ext>
              </a:extLst>
            </p:cNvPr>
            <p:cNvSpPr txBox="1"/>
            <p:nvPr/>
          </p:nvSpPr>
          <p:spPr>
            <a:xfrm>
              <a:off x="746638" y="4528983"/>
              <a:ext cx="1934496" cy="59291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latin typeface="Aptos" panose="020B0004020202020204" pitchFamily="34" charset="0"/>
                  <a:ea typeface="Calibri"/>
                  <a:cs typeface="Calibri"/>
                </a:rPr>
                <a:t>Effective</a:t>
              </a:r>
              <a:endParaRPr lang="en-US" sz="2400">
                <a:latin typeface="Aptos" panose="020B00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A1B7698-B4E6-81C5-F329-F3CF99D9E753}"/>
                </a:ext>
              </a:extLst>
            </p:cNvPr>
            <p:cNvSpPr txBox="1"/>
            <p:nvPr/>
          </p:nvSpPr>
          <p:spPr>
            <a:xfrm>
              <a:off x="3561121" y="4528981"/>
              <a:ext cx="1934496" cy="59291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latin typeface="Aptos" panose="020B0004020202020204" pitchFamily="34" charset="0"/>
                  <a:ea typeface="Calibri"/>
                  <a:cs typeface="Calibri"/>
                </a:rPr>
                <a:t>Efficient</a:t>
              </a:r>
              <a:endParaRPr lang="en-US" sz="2400">
                <a:latin typeface="Aptos" panose="020B00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637312-513C-C556-4EEB-AB58E9660A4B}"/>
                </a:ext>
              </a:extLst>
            </p:cNvPr>
            <p:cNvSpPr txBox="1"/>
            <p:nvPr/>
          </p:nvSpPr>
          <p:spPr>
            <a:xfrm>
              <a:off x="6166670" y="4528981"/>
              <a:ext cx="2469678" cy="59291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latin typeface="Aptos" panose="020B0004020202020204" pitchFamily="34" charset="0"/>
                  <a:ea typeface="Calibri"/>
                  <a:cs typeface="Calibri"/>
                </a:rPr>
                <a:t>Consistent</a:t>
              </a:r>
              <a:endParaRPr lang="en-US" sz="2400">
                <a:latin typeface="Aptos" panose="020B00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48E8A4-42CC-E1F2-1AEE-5835DDB0C17F}"/>
                </a:ext>
              </a:extLst>
            </p:cNvPr>
            <p:cNvSpPr txBox="1"/>
            <p:nvPr/>
          </p:nvSpPr>
          <p:spPr>
            <a:xfrm>
              <a:off x="8673896" y="4528980"/>
              <a:ext cx="3500886" cy="59291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latin typeface="Aptos" panose="020B0004020202020204" pitchFamily="34" charset="0"/>
                  <a:ea typeface="Calibri"/>
                  <a:cs typeface="Calibri"/>
                </a:rPr>
                <a:t>Equity-Driven</a:t>
              </a:r>
              <a:endParaRPr lang="en-US" sz="2400">
                <a:latin typeface="Aptos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891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4A610-49FB-D803-E11A-2A1D28273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0267735-9B42-A579-B419-716C24232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02" y="1245319"/>
            <a:ext cx="3088912" cy="3522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92F160-2D88-BD26-7F90-BDD653D68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7414" y="3483342"/>
            <a:ext cx="3170190" cy="1696330"/>
          </a:xfrm>
          <a:prstGeom prst="rect">
            <a:avLst/>
          </a:prstGeom>
          <a:ln w="127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6BC4068F-9CC9-7312-6D33-7D7ECEA592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22157" y="66057"/>
            <a:ext cx="8820851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Early Literacy Interim Review Toolkit: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ADB043-D889-A65C-F1A9-4EE4820303F1}"/>
              </a:ext>
            </a:extLst>
          </p:cNvPr>
          <p:cNvSpPr/>
          <p:nvPr/>
        </p:nvSpPr>
        <p:spPr>
          <a:xfrm>
            <a:off x="522684" y="2770791"/>
            <a:ext cx="2586298" cy="6522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ts val="600"/>
              </a:spcBef>
              <a:defRPr/>
            </a:pPr>
            <a:r>
              <a:rPr lang="en-US" sz="1600" b="1">
                <a:solidFill>
                  <a:prstClr val="white"/>
                </a:solidFill>
                <a:latin typeface="Aptos"/>
              </a:rPr>
              <a:t>Early Literacy Interim Review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</a:rPr>
              <a:t> Template Timeline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D1AF0C-5DA9-979D-A406-1462CF5D4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747" y="1117479"/>
            <a:ext cx="3418569" cy="1843750"/>
          </a:xfrm>
          <a:prstGeom prst="rect">
            <a:avLst/>
          </a:prstGeom>
          <a:ln w="127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D967A5-FCBF-465D-E800-CA5C7F8F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1710" y="2571186"/>
            <a:ext cx="3850975" cy="2889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4150D6-E770-C022-7884-219C48CD6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243" t="-65" r="2991" b="311"/>
          <a:stretch/>
        </p:blipFill>
        <p:spPr>
          <a:xfrm>
            <a:off x="4037651" y="900831"/>
            <a:ext cx="3437898" cy="2619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F3372A-CE83-8AFB-AFCF-0F2A5A442083}"/>
              </a:ext>
            </a:extLst>
          </p:cNvPr>
          <p:cNvSpPr/>
          <p:nvPr/>
        </p:nvSpPr>
        <p:spPr>
          <a:xfrm>
            <a:off x="4315688" y="1877447"/>
            <a:ext cx="2945578" cy="26069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prstClr val="white"/>
                </a:solidFill>
                <a:latin typeface="Aptos" panose="020B0004020202020204" pitchFamily="34" charset="0"/>
              </a:rPr>
              <a:t>Planning Guides for each Stage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What is required for this step in the process?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What are helpful tips or considerations for this step?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Specific details about required documents, candidate artifacts, recruitment and outreach, etc.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CC8E2F-BD92-3D3F-77FC-8ABD070A42C1}"/>
              </a:ext>
            </a:extLst>
          </p:cNvPr>
          <p:cNvSpPr/>
          <p:nvPr/>
        </p:nvSpPr>
        <p:spPr>
          <a:xfrm>
            <a:off x="8529469" y="2725537"/>
            <a:ext cx="2926080" cy="9107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</a:rPr>
              <a:t>Follow-Up Inquiry Question Banks</a:t>
            </a:r>
            <a:r>
              <a:rPr lang="en-US" b="1">
                <a:solidFill>
                  <a:prstClr val="white"/>
                </a:solidFill>
                <a:latin typeface="Aptos"/>
              </a:rPr>
              <a:t> </a:t>
            </a:r>
            <a:endParaRPr lang="en-US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88DD7E-17B3-57AF-52E1-1C089610E813}"/>
              </a:ext>
            </a:extLst>
          </p:cNvPr>
          <p:cNvSpPr txBox="1"/>
          <p:nvPr/>
        </p:nvSpPr>
        <p:spPr>
          <a:xfrm>
            <a:off x="2844121" y="6252438"/>
            <a:ext cx="837474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/>
              <a:t>https://www.doe.mass.edu/edprep/review/toolkit/early-literacy-interim/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5F3CAA-0D78-9DDC-893E-377BC7D8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90767" y="5617029"/>
            <a:ext cx="1044058" cy="1044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249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B157F4-DC7C-4A9A-AE5C-724B110CA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9" y="307067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  <a:latin typeface="Aptos"/>
                <a:cs typeface="Arial"/>
              </a:rPr>
              <a:t>Important to Note</a:t>
            </a:r>
            <a:endParaRPr lang="en-US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AB1834-9B52-C696-08D9-60A335063FD2}"/>
              </a:ext>
            </a:extLst>
          </p:cNvPr>
          <p:cNvSpPr txBox="1"/>
          <p:nvPr/>
        </p:nvSpPr>
        <p:spPr>
          <a:xfrm>
            <a:off x="759178" y="2026618"/>
            <a:ext cx="10910308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>
                <a:ea typeface="Calibri"/>
                <a:cs typeface="Calibri"/>
              </a:rPr>
              <a:t>T</a:t>
            </a:r>
            <a:r>
              <a:rPr lang="en-US" sz="3600"/>
              <a:t>he interim review process w</a:t>
            </a:r>
            <a:r>
              <a:rPr lang="en-US" sz="3600" b="1"/>
              <a:t>ill align with the updated* "flipped"</a:t>
            </a:r>
            <a:r>
              <a:rPr lang="en-US" sz="3600"/>
              <a:t> formal review process (with a narrower lens and shorter timeline)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/>
              <a:t>The interim review is</a:t>
            </a:r>
            <a:r>
              <a:rPr lang="en-US" sz="3600" b="1"/>
              <a:t> not a full review</a:t>
            </a:r>
            <a:r>
              <a:rPr lang="en-US" sz="3600"/>
              <a:t> of all programs</a:t>
            </a:r>
            <a:r>
              <a:rPr lang="en-US" sz="3600" b="1"/>
              <a:t> </a:t>
            </a:r>
            <a:r>
              <a:rPr lang="en-US" sz="3600"/>
              <a:t>offered by your organization; DESE will only collect evidence for the Early Literacy Program Approval Criteria </a:t>
            </a:r>
            <a:endParaRPr lang="en-US" sz="360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A86044-6331-49C9-0764-B87F1F564CA8}"/>
              </a:ext>
            </a:extLst>
          </p:cNvPr>
          <p:cNvSpPr txBox="1"/>
          <p:nvPr/>
        </p:nvSpPr>
        <p:spPr>
          <a:xfrm>
            <a:off x="5698067" y="6445957"/>
            <a:ext cx="573475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*See the </a:t>
            </a:r>
            <a:r>
              <a:rPr lang="en-US" sz="1400" i="1"/>
              <a:t>2023 Guidelines for Educator Preparation Program Approval</a:t>
            </a:r>
            <a:endParaRPr lang="en-US" sz="14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9887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DC195-CA9B-2C83-322A-78E702353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A99B40-1F1F-A7E4-F1CF-7E7541A3E6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2011" y="1231146"/>
            <a:ext cx="10387978" cy="870858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Aptos"/>
                <a:cs typeface="Arial"/>
              </a:rPr>
              <a:t>Early Literacy Interim Review Timeline</a:t>
            </a:r>
            <a:endParaRPr lang="en-US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pic>
        <p:nvPicPr>
          <p:cNvPr id="6" name="Picture 5" descr="Early Literacy Interim Review Timeline">
            <a:extLst>
              <a:ext uri="{FF2B5EF4-FFF2-40B4-BE49-F238E27FC236}">
                <a16:creationId xmlns:a16="http://schemas.microsoft.com/office/drawing/2014/main" id="{7EB89CD9-E65A-51E5-ECEF-24D15DB49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11" y="2460171"/>
            <a:ext cx="10387978" cy="215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2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9B4DE3-E191-AAE3-4DBE-809C965BF8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Early Literacy Interim Review Process Timeline: Launch</a:t>
            </a:r>
          </a:p>
        </p:txBody>
      </p:sp>
      <p:pic>
        <p:nvPicPr>
          <p:cNvPr id="2" name="Picture 1" descr="Early Literacy Interim Review Timeline: Launch Stage">
            <a:extLst>
              <a:ext uri="{FF2B5EF4-FFF2-40B4-BE49-F238E27FC236}">
                <a16:creationId xmlns:a16="http://schemas.microsoft.com/office/drawing/2014/main" id="{624C67C8-D87F-D1AC-53D6-858403856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433" y="998876"/>
            <a:ext cx="10029134" cy="498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6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67F54-1FE6-7948-52FB-3D935BAAD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E10A008-8D8C-178C-2C62-538EC82A9D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431451" y="107402"/>
            <a:ext cx="1182236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Early Literacy Interim Review Timeline: Launch</a:t>
            </a:r>
          </a:p>
        </p:txBody>
      </p:sp>
      <p:pic>
        <p:nvPicPr>
          <p:cNvPr id="5" name="Picture 4" descr="Screenshot of timeline template">
            <a:extLst>
              <a:ext uri="{FF2B5EF4-FFF2-40B4-BE49-F238E27FC236}">
                <a16:creationId xmlns:a16="http://schemas.microsoft.com/office/drawing/2014/main" id="{79A66618-62EF-9222-053D-9D3A76B62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847" y="1014151"/>
            <a:ext cx="9004304" cy="4829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B4FC1F2-5950-BA4F-7807-9B65838BFFAF}"/>
              </a:ext>
            </a:extLst>
          </p:cNvPr>
          <p:cNvSpPr txBox="1"/>
          <p:nvPr/>
        </p:nvSpPr>
        <p:spPr>
          <a:xfrm>
            <a:off x="2853848" y="6260977"/>
            <a:ext cx="837474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/>
              <a:t>https://www.doe.mass.edu/edprep/review/toolkit/early-literacy-interim/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B243D2-08A1-E38C-480D-F7EC7096D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0767" y="5617029"/>
            <a:ext cx="1044058" cy="1044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428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7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807</Words>
  <Application>Microsoft Office PowerPoint</Application>
  <PresentationFormat>Widescreen</PresentationFormat>
  <Paragraphs>112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Noto Sans Symbols</vt:lpstr>
      <vt:lpstr>Aptos</vt:lpstr>
      <vt:lpstr>Arial</vt:lpstr>
      <vt:lpstr>Calibri</vt:lpstr>
      <vt:lpstr>Calibri Light</vt:lpstr>
      <vt:lpstr>Calisto MT</vt:lpstr>
      <vt:lpstr>Cavolini</vt:lpstr>
      <vt:lpstr>Courier New</vt:lpstr>
      <vt:lpstr>Quattrocento Sans</vt:lpstr>
      <vt:lpstr>Wingdings</vt:lpstr>
      <vt:lpstr>1_Office Theme</vt:lpstr>
      <vt:lpstr>1_Office Theme</vt:lpstr>
      <vt:lpstr>April 2025</vt:lpstr>
      <vt:lpstr>Meet The Early Literacy Specialists</vt:lpstr>
      <vt:lpstr>Two Early Literacy Review Processes:  Formal and Interim Reviews</vt:lpstr>
      <vt:lpstr>Goals for Early Literacy Interim Review </vt:lpstr>
      <vt:lpstr>Early Literacy Interim Review Toolkit: </vt:lpstr>
      <vt:lpstr>Important to Note</vt:lpstr>
      <vt:lpstr>Early Literacy Interim Review Timeline</vt:lpstr>
      <vt:lpstr>Early Literacy Interim Review Process Timeline: Launch</vt:lpstr>
      <vt:lpstr>Early Literacy Interim Review Timeline: Launch</vt:lpstr>
      <vt:lpstr>Early Literacy Matrix</vt:lpstr>
      <vt:lpstr>Early Literacy Matrix - Example</vt:lpstr>
      <vt:lpstr>Early Literacy Matrix Example</vt:lpstr>
      <vt:lpstr>Early Literacy Interim Review Process Timeline: Initial Inquiry</vt:lpstr>
      <vt:lpstr>Early Literacy Interim Review Timeline: Initial Inquiry</vt:lpstr>
      <vt:lpstr>Survey Distribution</vt:lpstr>
      <vt:lpstr>Focus Groups and Interviews</vt:lpstr>
      <vt:lpstr>Course Observations</vt:lpstr>
      <vt:lpstr>Initial Inquiry Evidence</vt:lpstr>
      <vt:lpstr>Early Literacy Interim Review Process Timeline: Follow Up Inquiry</vt:lpstr>
      <vt:lpstr>Early Literacy Interim Review Timeline: Follow Up Inquiry</vt:lpstr>
      <vt:lpstr>Early Literacy Interim Review Process Timeline:Determination</vt:lpstr>
      <vt:lpstr>Decision-Making in Interim Reviews</vt:lpstr>
      <vt:lpstr>Early Literacy Interim Review Timeline: Determination</vt:lpstr>
      <vt:lpstr>educatorpreparation@mass.gov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Literacy Interim Review Overview</dc:title>
  <dc:creator>DESE</dc:creator>
  <cp:lastModifiedBy>Zou, Dong (EOE)</cp:lastModifiedBy>
  <cp:revision>3</cp:revision>
  <dcterms:created xsi:type="dcterms:W3CDTF">2025-04-18T16:33:19Z</dcterms:created>
  <dcterms:modified xsi:type="dcterms:W3CDTF">2025-04-18T21:54:34Z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Apr 18 2025 12:00AM</vt:lpwstr>
  </property>
</Properties>
</file>