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06_F2B9313B.xml" ContentType="application/vnd.ms-powerpoint.comments+xml"/>
  <Override PartName="/ppt/notesSlides/notesSlide11.xml" ContentType="application/vnd.openxmlformats-officedocument.presentationml.notesSlide+xml"/>
  <Override PartName="/ppt/comments/modernComment_10B_E3644BEA.xml" ContentType="application/vnd.ms-powerpoint.comments+xml"/>
  <Override PartName="/ppt/notesSlides/notesSlide12.xml" ContentType="application/vnd.openxmlformats-officedocument.presentationml.notesSlide+xml"/>
  <Override PartName="/ppt/comments/modernComment_10C_3439C6A4.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1E_D04D3F65.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1F_B23A003F.xml" ContentType="application/vnd.ms-powerpoint.comment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6.xml" ContentType="application/vnd.openxmlformats-officedocument.presentationml.notesSlide+xml"/>
  <Override PartName="/ppt/comments/modernComment_126_6AFAB4AE.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129_E6699044.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8"/>
  </p:notesMasterIdLst>
  <p:handoutMasterIdLst>
    <p:handoutMasterId r:id="rId39"/>
  </p:handoutMasterIdLst>
  <p:sldIdLst>
    <p:sldId id="272" r:id="rId5"/>
    <p:sldId id="271" r:id="rId6"/>
    <p:sldId id="270" r:id="rId7"/>
    <p:sldId id="261" r:id="rId8"/>
    <p:sldId id="274" r:id="rId9"/>
    <p:sldId id="301" r:id="rId10"/>
    <p:sldId id="275" r:id="rId11"/>
    <p:sldId id="269" r:id="rId12"/>
    <p:sldId id="259" r:id="rId13"/>
    <p:sldId id="282" r:id="rId14"/>
    <p:sldId id="262" r:id="rId15"/>
    <p:sldId id="267" r:id="rId16"/>
    <p:sldId id="268" r:id="rId17"/>
    <p:sldId id="298" r:id="rId18"/>
    <p:sldId id="279" r:id="rId19"/>
    <p:sldId id="280" r:id="rId20"/>
    <p:sldId id="281" r:id="rId21"/>
    <p:sldId id="283" r:id="rId22"/>
    <p:sldId id="285" r:id="rId23"/>
    <p:sldId id="284" r:id="rId24"/>
    <p:sldId id="286" r:id="rId25"/>
    <p:sldId id="273" r:id="rId26"/>
    <p:sldId id="302" r:id="rId27"/>
    <p:sldId id="287" r:id="rId28"/>
    <p:sldId id="288" r:id="rId29"/>
    <p:sldId id="289" r:id="rId30"/>
    <p:sldId id="290" r:id="rId31"/>
    <p:sldId id="291" r:id="rId32"/>
    <p:sldId id="294" r:id="rId33"/>
    <p:sldId id="292" r:id="rId34"/>
    <p:sldId id="293" r:id="rId35"/>
    <p:sldId id="296" r:id="rId36"/>
    <p:sldId id="29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18E937-2C62-B2EC-B3EB-FD2F620F16C7}" name="Pierre-Louis, Woodly (DESE)" initials="PW" userId="S::woodly.pierre-louis@mass.gov::6119bb99-6e5a-41d6-aafd-ad5cd273366b" providerId="AD"/>
  <p188:author id="{3B4CADC3-21E2-1B12-3C64-46AA07B8787D}" name="Pera, Jeffrey (DESE)" initials="JP" userId="S::Jeffrey.Pera@mass.gov::02b77021-83a7-485a-9279-25212b9f3c1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E6F2"/>
    <a:srgbClr val="6C80BB"/>
    <a:srgbClr val="0D6FBC"/>
    <a:srgbClr val="93A1CE"/>
    <a:srgbClr val="27416A"/>
    <a:srgbClr val="FFB037"/>
    <a:srgbClr val="292A56"/>
    <a:srgbClr val="F0BC4D"/>
    <a:srgbClr val="EFBF53"/>
    <a:srgbClr val="3042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FED81E-F90A-40BA-8ED6-832817A3F874}" v="185" dt="2025-04-02T20:21:07.126"/>
    <p1510:client id="{B9D215A3-385B-47FD-BDF6-9B22B4EFB604}" v="1" dt="2025-04-03T16:11:16.6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90" y="7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viewProps" Target="viewProps.xml"/></Relationships>
</file>

<file path=ppt/comments/modernComment_106_F2B9313B.xml><?xml version="1.0" encoding="utf-8"?>
<p188:cmLst xmlns:a="http://schemas.openxmlformats.org/drawingml/2006/main" xmlns:r="http://schemas.openxmlformats.org/officeDocument/2006/relationships" xmlns:p188="http://schemas.microsoft.com/office/powerpoint/2018/8/main">
  <p188:cm id="{AB98F899-4B79-4FF0-938E-3E76E8A00A95}" authorId="{B118E937-2C62-B2EC-B3EB-FD2F620F16C7}" status="resolved" created="2025-03-18T13:28:16.219" complete="100000">
    <pc:sldMkLst xmlns:pc="http://schemas.microsoft.com/office/powerpoint/2013/main/command">
      <pc:docMk/>
      <pc:sldMk cId="4072223035" sldId="262"/>
    </pc:sldMkLst>
    <p188:txBody>
      <a:bodyPr/>
      <a:lstStyle/>
      <a:p>
        <a:r>
          <a:rPr lang="en-US"/>
          <a:t>Suggest deleting lsat bullet point as it can be voiced over and that's the purpose of this portion of the presentation. </a:t>
        </a:r>
      </a:p>
    </p188:txBody>
    <p188:extLst>
      <p:ext xmlns:p="http://schemas.openxmlformats.org/presentationml/2006/main" uri="{57CB4572-C831-44C2-8A1C-0ADB6CCDFE69}">
        <p223:reactions xmlns:p223="http://schemas.microsoft.com/office/powerpoint/2022/03/main">
          <p223:rxn type="👍">
            <p223:instance time="2025-03-18T16:43:25.240" authorId="{3B4CADC3-21E2-1B12-3C64-46AA07B8787D}"/>
          </p223:rxn>
        </p223:reactions>
      </p:ext>
    </p188:extLst>
  </p188:cm>
</p188:cmLst>
</file>

<file path=ppt/comments/modernComment_10B_E3644BEA.xml><?xml version="1.0" encoding="utf-8"?>
<p188:cmLst xmlns:a="http://schemas.openxmlformats.org/drawingml/2006/main" xmlns:r="http://schemas.openxmlformats.org/officeDocument/2006/relationships" xmlns:p188="http://schemas.microsoft.com/office/powerpoint/2018/8/main">
  <p188:cm id="{3F2332DA-2C74-4DE5-97A4-6969BF128C58}" authorId="{B118E937-2C62-B2EC-B3EB-FD2F620F16C7}" status="resolved" created="2025-03-18T16:08:54.700" complete="100000">
    <ac:txMkLst xmlns:ac="http://schemas.microsoft.com/office/drawing/2013/main/command">
      <pc:docMk xmlns:pc="http://schemas.microsoft.com/office/powerpoint/2013/main/command"/>
      <pc:sldMk xmlns:pc="http://schemas.microsoft.com/office/powerpoint/2013/main/command" cId="3815001066" sldId="267"/>
      <ac:spMk id="3" creationId="{54DD5B48-982D-54F5-65FF-CFBAA4924213}"/>
      <ac:txMk cp="148">
        <ac:context len="416" hash="1227750552"/>
      </ac:txMk>
    </ac:txMkLst>
    <p188:pos x="10341428" y="2770909"/>
    <p188:txBody>
      <a:bodyPr/>
      <a:lstStyle/>
      <a:p>
        <a:r>
          <a:rPr lang="en-US"/>
          <a:t>Seem redundant of the objectives presented earlier.</a:t>
        </a:r>
      </a:p>
    </p188:txBody>
  </p188:cm>
</p188:cmLst>
</file>

<file path=ppt/comments/modernComment_10C_3439C6A4.xml><?xml version="1.0" encoding="utf-8"?>
<p188:cmLst xmlns:a="http://schemas.openxmlformats.org/drawingml/2006/main" xmlns:r="http://schemas.openxmlformats.org/officeDocument/2006/relationships" xmlns:p188="http://schemas.microsoft.com/office/powerpoint/2018/8/main">
  <p188:cm id="{F2CF1362-1777-4731-A644-512D7FAD0F77}" authorId="{B118E937-2C62-B2EC-B3EB-FD2F620F16C7}" status="resolved" created="2025-03-18T16:14:11.308" complete="100000">
    <pc:sldMkLst xmlns:pc="http://schemas.microsoft.com/office/powerpoint/2013/main/command">
      <pc:docMk/>
      <pc:sldMk cId="876201636" sldId="268"/>
    </pc:sldMkLst>
    <p188:replyLst>
      <p188:reply id="{9786A5FF-CEA0-4BF7-9E4B-7820B6ADE805}" authorId="{3B4CADC3-21E2-1B12-3C64-46AA07B8787D}" created="2025-03-18T18:31:05.449">
        <p188:txBody>
          <a:bodyPr/>
          <a:lstStyle/>
          <a:p>
            <a:r>
              <a:rPr lang="en-US"/>
              <a:t>Appreciate this!  Just changed it to an overview slide with details following on 13-16.  </a:t>
            </a:r>
          </a:p>
        </p188:txBody>
      </p188:reply>
    </p188:replyLst>
    <p188:txBody>
      <a:bodyPr/>
      <a:lstStyle/>
      <a:p>
        <a:r>
          <a:rPr lang="en-US"/>
          <a:t>Slide 12 seems to be redundant of the slides that follow: suggest you either use this slide to make your points and delete 13-16 or delete 12 and keep 13-16.
Additionally, while these slides provide tips on the HOW of the components, they don't yet clarify the WHAT
E.g., Timely: What constitutes "timely"? Within one day, three days, in the moment?
Constructive: What does it mean that the feedback is constructive?...</a:t>
        </a:r>
      </a:p>
    </p188:txBody>
  </p188:cm>
</p188:cmLst>
</file>

<file path=ppt/comments/modernComment_11E_D04D3F65.xml><?xml version="1.0" encoding="utf-8"?>
<p188:cmLst xmlns:a="http://schemas.openxmlformats.org/drawingml/2006/main" xmlns:r="http://schemas.openxmlformats.org/officeDocument/2006/relationships" xmlns:p188="http://schemas.microsoft.com/office/powerpoint/2018/8/main">
  <p188:cm id="{FA973A69-53B8-4607-957F-1381272AF6F4}" authorId="{B118E937-2C62-B2EC-B3EB-FD2F620F16C7}" status="resolved" created="2025-03-18T16:50:29.565" complete="100000">
    <pc:sldMkLst xmlns:pc="http://schemas.microsoft.com/office/powerpoint/2013/main/command">
      <pc:docMk/>
      <pc:sldMk cId="3494723429" sldId="286"/>
    </pc:sldMkLst>
    <p188:replyLst>
      <p188:reply id="{43842D9B-9C8B-4108-8005-4DC809296A04}" authorId="{3B4CADC3-21E2-1B12-3C64-46AA07B8787D}" created="2025-03-18T18:26:42.377">
        <p188:txBody>
          <a:bodyPr/>
          <a:lstStyle/>
          <a:p>
            <a:r>
              <a:rPr lang="en-US"/>
              <a:t>My goal (fingers crossed or I’ll get them there) is that on slide 17 in the poll, they’ll choose that “actionable” and “targeted” are most impactful so then I can pivot to focusing on how to make feedback actionable and targeted.</a:t>
            </a:r>
          </a:p>
        </p188:txBody>
        <p188:extLst>
          <p:ext xmlns:p="http://schemas.openxmlformats.org/presentationml/2006/main" uri="{57CB4572-C831-44C2-8A1C-0ADB6CCDFE69}">
            <p223:reactions xmlns:p223="http://schemas.microsoft.com/office/powerpoint/2022/03/main">
              <p223:rxn type="👍">
                <p223:instance time="2025-03-18T18:34:04.787" authorId="{B118E937-2C62-B2EC-B3EB-FD2F620F16C7}"/>
              </p223:rxn>
            </p223:reactions>
          </p:ext>
        </p188:extLst>
      </p188:reply>
    </p188:replyLst>
    <p188:txBody>
      <a:bodyPr/>
      <a:lstStyle/>
      <a:p>
        <a:r>
          <a:rPr lang="en-US"/>
          <a:t>I'm curious to know why this slide is organized here vs. say, after slide 16 or within previous section focused on the components of HQ feedback.</a:t>
        </a:r>
      </a:p>
    </p188:txBody>
  </p188:cm>
</p188:cmLst>
</file>

<file path=ppt/comments/modernComment_11F_B23A003F.xml><?xml version="1.0" encoding="utf-8"?>
<p188:cmLst xmlns:a="http://schemas.openxmlformats.org/drawingml/2006/main" xmlns:r="http://schemas.openxmlformats.org/officeDocument/2006/relationships" xmlns:p188="http://schemas.microsoft.com/office/powerpoint/2018/8/main">
  <p188:cm id="{CDD7621E-7FE3-4E45-A5EB-91C9A82A398A}" authorId="{B118E937-2C62-B2EC-B3EB-FD2F620F16C7}" status="resolved" created="2025-03-18T17:04:05.874" complete="100000">
    <pc:sldMkLst xmlns:pc="http://schemas.microsoft.com/office/powerpoint/2013/main/command">
      <pc:docMk/>
      <pc:sldMk cId="2990145599" sldId="287"/>
    </pc:sldMkLst>
    <p188:txBody>
      <a:bodyPr/>
      <a:lstStyle/>
      <a:p>
        <a:r>
          <a:rPr lang="en-US"/>
          <a:t>To streamline participant experience/clarify task or ask, I propose adding the two questions people are considering/addressing when reviewing the examples, which I think is:
A) Is this an example or non-example of HQ feedback?
B) Why?/What are the look-fors? [???]</a:t>
        </a:r>
      </a:p>
    </p188:txBody>
  </p188:cm>
</p188:cmLst>
</file>

<file path=ppt/comments/modernComment_126_6AFAB4AE.xml><?xml version="1.0" encoding="utf-8"?>
<p188:cmLst xmlns:a="http://schemas.openxmlformats.org/drawingml/2006/main" xmlns:r="http://schemas.openxmlformats.org/officeDocument/2006/relationships" xmlns:p188="http://schemas.microsoft.com/office/powerpoint/2018/8/main">
  <p188:cm id="{B833D938-F953-45FE-A775-F70B1217E1FF}" authorId="{B118E937-2C62-B2EC-B3EB-FD2F620F16C7}" status="resolved" created="2025-03-18T16:47:15.018" complete="100000">
    <pc:sldMkLst xmlns:pc="http://schemas.microsoft.com/office/powerpoint/2013/main/command">
      <pc:docMk/>
      <pc:sldMk cId="1794815150" sldId="294"/>
    </pc:sldMkLst>
    <p188:replyLst>
      <p188:reply id="{CD69B8B1-B1E9-42A2-8918-29AE46305664}" authorId="{3B4CADC3-21E2-1B12-3C64-46AA07B8787D}" created="2025-03-18T16:50:36.696">
        <p188:txBody>
          <a:bodyPr/>
          <a:lstStyle/>
          <a:p>
            <a:r>
              <a:rPr lang="en-US"/>
              <a:t>Good catch!  Slide 11 was the last new addition.</a:t>
            </a:r>
          </a:p>
        </p188:txBody>
      </p188:reply>
    </p188:replyLst>
    <p188:txBody>
      <a:bodyPr/>
      <a:lstStyle/>
      <a:p>
        <a:r>
          <a:rPr lang="en-US"/>
          <a:t>Answer provided on Slide 11. Wondering about whether you expect to get new or different responses.</a:t>
        </a:r>
      </a:p>
    </p188:txBody>
  </p188:cm>
</p188:cmLst>
</file>

<file path=ppt/comments/modernComment_129_E6699044.xml><?xml version="1.0" encoding="utf-8"?>
<p188:cmLst xmlns:a="http://schemas.openxmlformats.org/drawingml/2006/main" xmlns:r="http://schemas.openxmlformats.org/officeDocument/2006/relationships" xmlns:p188="http://schemas.microsoft.com/office/powerpoint/2018/8/main">
  <p188:cm id="{35C23527-96ED-449C-98FB-6DDC11B33476}" authorId="{B118E937-2C62-B2EC-B3EB-FD2F620F16C7}" status="resolved" created="2025-03-18T16:33:07.647" complete="100000">
    <ac:deMkLst xmlns:ac="http://schemas.microsoft.com/office/drawing/2013/main/command">
      <pc:docMk xmlns:pc="http://schemas.microsoft.com/office/powerpoint/2013/main/command"/>
      <pc:sldMk xmlns:pc="http://schemas.microsoft.com/office/powerpoint/2013/main/command" cId="3865677892" sldId="297"/>
      <ac:spMk id="2" creationId="{869494B8-04C3-9A86-BEF0-EF4416BA6D48}"/>
    </ac:deMkLst>
    <p188:txBody>
      <a:bodyPr/>
      <a:lstStyle/>
      <a:p>
        <a:r>
          <a:rPr lang="en-US"/>
          <a:t>Lots of text. Simplify. [applicable across slide deck, particularly for multi-step instructions]
Consideration: What instructions/information is essential to include on the slide to clarify purpose/content and which can be voiced over/should be considered as facilitation notes?</a:t>
        </a:r>
      </a:p>
    </p188:txBody>
  </p188:cm>
</p188:cmLst>
</file>

<file path=ppt/diagrams/_rels/data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FAF504-A060-4B1F-BF58-0EBB2CF7A8AB}"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72265991-3B14-4DA9-8C14-AE8175359E54}">
      <dgm:prSet phldrT="[Text]"/>
      <dgm:spPr/>
      <dgm:t>
        <a:bodyPr/>
        <a:lstStyle/>
        <a:p>
          <a:r>
            <a:rPr lang="en-US">
              <a:latin typeface="Calibri Light"/>
              <a:ea typeface="Calibri Light"/>
              <a:cs typeface="Calibri Light"/>
            </a:rPr>
            <a:t>Timely</a:t>
          </a:r>
        </a:p>
      </dgm:t>
    </dgm:pt>
    <dgm:pt modelId="{2A58519F-1AFF-4CD9-B587-E18BDF14D110}" type="parTrans" cxnId="{A63F5C45-EE40-4F17-97B0-0A429D4EAF78}">
      <dgm:prSet/>
      <dgm:spPr/>
      <dgm:t>
        <a:bodyPr/>
        <a:lstStyle/>
        <a:p>
          <a:endParaRPr lang="en-US"/>
        </a:p>
      </dgm:t>
    </dgm:pt>
    <dgm:pt modelId="{A2D2F239-8C96-40EE-8143-F7EF6FEC57D8}" type="sibTrans" cxnId="{A63F5C45-EE40-4F17-97B0-0A429D4EAF78}">
      <dgm:prSet/>
      <dgm:spPr/>
      <dgm:t>
        <a:bodyPr/>
        <a:lstStyle/>
        <a:p>
          <a:endParaRPr lang="en-US"/>
        </a:p>
      </dgm:t>
    </dgm:pt>
    <dgm:pt modelId="{25AD49FE-368B-4B4F-9F5B-1D4F98A3A94C}">
      <dgm:prSet phldrT="[Text]"/>
      <dgm:spPr/>
      <dgm:t>
        <a:bodyPr/>
        <a:lstStyle/>
        <a:p>
          <a:r>
            <a:rPr lang="en-US">
              <a:latin typeface="Calibri Light"/>
              <a:ea typeface="Calibri Light"/>
              <a:cs typeface="Calibri Light"/>
            </a:rPr>
            <a:t>Constructive</a:t>
          </a:r>
        </a:p>
      </dgm:t>
    </dgm:pt>
    <dgm:pt modelId="{1D1F7D02-2A1E-4F35-B0C4-54D1ACBF6582}" type="parTrans" cxnId="{A730C57A-80DC-4E61-98D5-C6F9F877D581}">
      <dgm:prSet/>
      <dgm:spPr/>
      <dgm:t>
        <a:bodyPr/>
        <a:lstStyle/>
        <a:p>
          <a:endParaRPr lang="en-US"/>
        </a:p>
      </dgm:t>
    </dgm:pt>
    <dgm:pt modelId="{B279C944-8D93-40DA-80B0-7C2040D285C0}" type="sibTrans" cxnId="{A730C57A-80DC-4E61-98D5-C6F9F877D581}">
      <dgm:prSet/>
      <dgm:spPr/>
      <dgm:t>
        <a:bodyPr/>
        <a:lstStyle/>
        <a:p>
          <a:endParaRPr lang="en-US"/>
        </a:p>
      </dgm:t>
    </dgm:pt>
    <dgm:pt modelId="{CE86D127-FFAA-4A50-B1C1-791227005A64}">
      <dgm:prSet phldrT="[Text]"/>
      <dgm:spPr/>
      <dgm:t>
        <a:bodyPr/>
        <a:lstStyle/>
        <a:p>
          <a:r>
            <a:rPr lang="en-US">
              <a:latin typeface="Calibri Light"/>
              <a:ea typeface="Calibri Light"/>
              <a:cs typeface="Calibri Light"/>
            </a:rPr>
            <a:t>Actionable</a:t>
          </a:r>
        </a:p>
      </dgm:t>
    </dgm:pt>
    <dgm:pt modelId="{0CF29575-55DE-4865-9F92-D775BD5AE799}" type="parTrans" cxnId="{95358C78-3F66-4379-8249-45E54CD53BFF}">
      <dgm:prSet/>
      <dgm:spPr/>
      <dgm:t>
        <a:bodyPr/>
        <a:lstStyle/>
        <a:p>
          <a:endParaRPr lang="en-US"/>
        </a:p>
      </dgm:t>
    </dgm:pt>
    <dgm:pt modelId="{C5C94385-8822-40ED-B6C1-AA0CABF163D6}" type="sibTrans" cxnId="{95358C78-3F66-4379-8249-45E54CD53BFF}">
      <dgm:prSet/>
      <dgm:spPr/>
      <dgm:t>
        <a:bodyPr/>
        <a:lstStyle/>
        <a:p>
          <a:endParaRPr lang="en-US"/>
        </a:p>
      </dgm:t>
    </dgm:pt>
    <dgm:pt modelId="{AB7EB91B-42DE-4B15-A5B2-5E04DEC996D8}">
      <dgm:prSet phldrT="[Text]"/>
      <dgm:spPr/>
      <dgm:t>
        <a:bodyPr/>
        <a:lstStyle/>
        <a:p>
          <a:r>
            <a:rPr lang="en-US">
              <a:latin typeface="Calibri Light"/>
              <a:ea typeface="Calibri Light"/>
              <a:cs typeface="Calibri Light"/>
            </a:rPr>
            <a:t>Targeted</a:t>
          </a:r>
        </a:p>
      </dgm:t>
    </dgm:pt>
    <dgm:pt modelId="{D654F14F-0DF6-41B8-9DFD-768958D09EC5}" type="parTrans" cxnId="{4B469190-728E-497D-A462-CE2E2F101D1D}">
      <dgm:prSet/>
      <dgm:spPr/>
      <dgm:t>
        <a:bodyPr/>
        <a:lstStyle/>
        <a:p>
          <a:endParaRPr lang="en-US"/>
        </a:p>
      </dgm:t>
    </dgm:pt>
    <dgm:pt modelId="{56C1B909-F3C4-47C4-9846-BFD34A7CDA59}" type="sibTrans" cxnId="{4B469190-728E-497D-A462-CE2E2F101D1D}">
      <dgm:prSet/>
      <dgm:spPr/>
      <dgm:t>
        <a:bodyPr/>
        <a:lstStyle/>
        <a:p>
          <a:endParaRPr lang="en-US"/>
        </a:p>
      </dgm:t>
    </dgm:pt>
    <dgm:pt modelId="{4DF3239C-DE18-4EA9-ACBE-EF8FDA5A2835}" type="pres">
      <dgm:prSet presAssocID="{D6FAF504-A060-4B1F-BF58-0EBB2CF7A8AB}" presName="matrix" presStyleCnt="0">
        <dgm:presLayoutVars>
          <dgm:chMax val="1"/>
          <dgm:dir/>
          <dgm:resizeHandles val="exact"/>
        </dgm:presLayoutVars>
      </dgm:prSet>
      <dgm:spPr/>
    </dgm:pt>
    <dgm:pt modelId="{633BC3FC-77EE-4A91-9A68-F652FC7ED995}" type="pres">
      <dgm:prSet presAssocID="{D6FAF504-A060-4B1F-BF58-0EBB2CF7A8AB}" presName="diamond" presStyleLbl="bgShp" presStyleIdx="0" presStyleCnt="1"/>
      <dgm:spPr/>
    </dgm:pt>
    <dgm:pt modelId="{502F1C44-0D7D-4C4E-9A21-0DE046C61899}" type="pres">
      <dgm:prSet presAssocID="{D6FAF504-A060-4B1F-BF58-0EBB2CF7A8AB}" presName="quad1" presStyleLbl="node1" presStyleIdx="0" presStyleCnt="4">
        <dgm:presLayoutVars>
          <dgm:chMax val="0"/>
          <dgm:chPref val="0"/>
          <dgm:bulletEnabled val="1"/>
        </dgm:presLayoutVars>
      </dgm:prSet>
      <dgm:spPr/>
    </dgm:pt>
    <dgm:pt modelId="{547550B0-5493-46F8-BEC8-C95D6CCF9495}" type="pres">
      <dgm:prSet presAssocID="{D6FAF504-A060-4B1F-BF58-0EBB2CF7A8AB}" presName="quad2" presStyleLbl="node1" presStyleIdx="1" presStyleCnt="4">
        <dgm:presLayoutVars>
          <dgm:chMax val="0"/>
          <dgm:chPref val="0"/>
          <dgm:bulletEnabled val="1"/>
        </dgm:presLayoutVars>
      </dgm:prSet>
      <dgm:spPr/>
    </dgm:pt>
    <dgm:pt modelId="{DC29C7B2-F3ED-410E-B32F-A1BCA6827EE3}" type="pres">
      <dgm:prSet presAssocID="{D6FAF504-A060-4B1F-BF58-0EBB2CF7A8AB}" presName="quad3" presStyleLbl="node1" presStyleIdx="2" presStyleCnt="4">
        <dgm:presLayoutVars>
          <dgm:chMax val="0"/>
          <dgm:chPref val="0"/>
          <dgm:bulletEnabled val="1"/>
        </dgm:presLayoutVars>
      </dgm:prSet>
      <dgm:spPr/>
    </dgm:pt>
    <dgm:pt modelId="{0F34B587-E8BF-4448-B876-1EE0BD3E2D13}" type="pres">
      <dgm:prSet presAssocID="{D6FAF504-A060-4B1F-BF58-0EBB2CF7A8AB}" presName="quad4" presStyleLbl="node1" presStyleIdx="3" presStyleCnt="4">
        <dgm:presLayoutVars>
          <dgm:chMax val="0"/>
          <dgm:chPref val="0"/>
          <dgm:bulletEnabled val="1"/>
        </dgm:presLayoutVars>
      </dgm:prSet>
      <dgm:spPr/>
    </dgm:pt>
  </dgm:ptLst>
  <dgm:cxnLst>
    <dgm:cxn modelId="{433D2B0A-D7E3-453C-B106-3EA075A47F94}" type="presOf" srcId="{CE86D127-FFAA-4A50-B1C1-791227005A64}" destId="{DC29C7B2-F3ED-410E-B32F-A1BCA6827EE3}" srcOrd="0" destOrd="0" presId="urn:microsoft.com/office/officeart/2005/8/layout/matrix3"/>
    <dgm:cxn modelId="{075E0710-2678-4D6B-82AB-DB2359BD175E}" type="presOf" srcId="{AB7EB91B-42DE-4B15-A5B2-5E04DEC996D8}" destId="{0F34B587-E8BF-4448-B876-1EE0BD3E2D13}" srcOrd="0" destOrd="0" presId="urn:microsoft.com/office/officeart/2005/8/layout/matrix3"/>
    <dgm:cxn modelId="{A63F5C45-EE40-4F17-97B0-0A429D4EAF78}" srcId="{D6FAF504-A060-4B1F-BF58-0EBB2CF7A8AB}" destId="{72265991-3B14-4DA9-8C14-AE8175359E54}" srcOrd="0" destOrd="0" parTransId="{2A58519F-1AFF-4CD9-B587-E18BDF14D110}" sibTransId="{A2D2F239-8C96-40EE-8143-F7EF6FEC57D8}"/>
    <dgm:cxn modelId="{6DF85749-2E95-41FC-AEA5-EEB9922C7814}" type="presOf" srcId="{25AD49FE-368B-4B4F-9F5B-1D4F98A3A94C}" destId="{547550B0-5493-46F8-BEC8-C95D6CCF9495}" srcOrd="0" destOrd="0" presId="urn:microsoft.com/office/officeart/2005/8/layout/matrix3"/>
    <dgm:cxn modelId="{95358C78-3F66-4379-8249-45E54CD53BFF}" srcId="{D6FAF504-A060-4B1F-BF58-0EBB2CF7A8AB}" destId="{CE86D127-FFAA-4A50-B1C1-791227005A64}" srcOrd="2" destOrd="0" parTransId="{0CF29575-55DE-4865-9F92-D775BD5AE799}" sibTransId="{C5C94385-8822-40ED-B6C1-AA0CABF163D6}"/>
    <dgm:cxn modelId="{A730C57A-80DC-4E61-98D5-C6F9F877D581}" srcId="{D6FAF504-A060-4B1F-BF58-0EBB2CF7A8AB}" destId="{25AD49FE-368B-4B4F-9F5B-1D4F98A3A94C}" srcOrd="1" destOrd="0" parTransId="{1D1F7D02-2A1E-4F35-B0C4-54D1ACBF6582}" sibTransId="{B279C944-8D93-40DA-80B0-7C2040D285C0}"/>
    <dgm:cxn modelId="{4B469190-728E-497D-A462-CE2E2F101D1D}" srcId="{D6FAF504-A060-4B1F-BF58-0EBB2CF7A8AB}" destId="{AB7EB91B-42DE-4B15-A5B2-5E04DEC996D8}" srcOrd="3" destOrd="0" parTransId="{D654F14F-0DF6-41B8-9DFD-768958D09EC5}" sibTransId="{56C1B909-F3C4-47C4-9846-BFD34A7CDA59}"/>
    <dgm:cxn modelId="{02E94CED-8B50-4F74-A590-8CEBDB232282}" type="presOf" srcId="{D6FAF504-A060-4B1F-BF58-0EBB2CF7A8AB}" destId="{4DF3239C-DE18-4EA9-ACBE-EF8FDA5A2835}" srcOrd="0" destOrd="0" presId="urn:microsoft.com/office/officeart/2005/8/layout/matrix3"/>
    <dgm:cxn modelId="{2AA8CEF4-8357-4388-979D-980A9EFBE7CA}" type="presOf" srcId="{72265991-3B14-4DA9-8C14-AE8175359E54}" destId="{502F1C44-0D7D-4C4E-9A21-0DE046C61899}" srcOrd="0" destOrd="0" presId="urn:microsoft.com/office/officeart/2005/8/layout/matrix3"/>
    <dgm:cxn modelId="{3CF2D097-22CD-492E-BB46-247DCE189A41}" type="presParOf" srcId="{4DF3239C-DE18-4EA9-ACBE-EF8FDA5A2835}" destId="{633BC3FC-77EE-4A91-9A68-F652FC7ED995}" srcOrd="0" destOrd="0" presId="urn:microsoft.com/office/officeart/2005/8/layout/matrix3"/>
    <dgm:cxn modelId="{3DE6C0ED-4AC7-4CD7-8823-FFA5E2DF9376}" type="presParOf" srcId="{4DF3239C-DE18-4EA9-ACBE-EF8FDA5A2835}" destId="{502F1C44-0D7D-4C4E-9A21-0DE046C61899}" srcOrd="1" destOrd="0" presId="urn:microsoft.com/office/officeart/2005/8/layout/matrix3"/>
    <dgm:cxn modelId="{A14B3E72-0BD8-4896-B986-74CB5F575F74}" type="presParOf" srcId="{4DF3239C-DE18-4EA9-ACBE-EF8FDA5A2835}" destId="{547550B0-5493-46F8-BEC8-C95D6CCF9495}" srcOrd="2" destOrd="0" presId="urn:microsoft.com/office/officeart/2005/8/layout/matrix3"/>
    <dgm:cxn modelId="{6E598AD5-8CEB-4354-A521-0316E94C4A2F}" type="presParOf" srcId="{4DF3239C-DE18-4EA9-ACBE-EF8FDA5A2835}" destId="{DC29C7B2-F3ED-410E-B32F-A1BCA6827EE3}" srcOrd="3" destOrd="0" presId="urn:microsoft.com/office/officeart/2005/8/layout/matrix3"/>
    <dgm:cxn modelId="{783B6C05-4298-439C-9174-DC32118A6512}" type="presParOf" srcId="{4DF3239C-DE18-4EA9-ACBE-EF8FDA5A2835}" destId="{0F34B587-E8BF-4448-B876-1EE0BD3E2D13}"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D68AF5-7A32-4EBD-9A3C-87B286BEF3EB}" type="doc">
      <dgm:prSet loTypeId="urn:microsoft.com/office/officeart/2005/8/layout/vList3" loCatId="list" qsTypeId="urn:microsoft.com/office/officeart/2005/8/quickstyle/3d1" qsCatId="3D" csTypeId="urn:microsoft.com/office/officeart/2005/8/colors/accent1_2" csCatId="accent1" phldr="1"/>
      <dgm:spPr/>
      <dgm:t>
        <a:bodyPr/>
        <a:lstStyle/>
        <a:p>
          <a:endParaRPr lang="en-US"/>
        </a:p>
      </dgm:t>
    </dgm:pt>
    <dgm:pt modelId="{E9E1BA66-6AE3-4D34-8921-1F624540A396}">
      <dgm:prSet/>
      <dgm:spPr>
        <a:solidFill>
          <a:srgbClr val="0D6FBC"/>
        </a:solidFill>
      </dgm:spPr>
      <dgm:t>
        <a:bodyPr/>
        <a:lstStyle/>
        <a:p>
          <a:r>
            <a:rPr lang="en-US">
              <a:solidFill>
                <a:schemeClr val="tx1"/>
              </a:solidFill>
              <a:latin typeface="Aptos" panose="020B0004020202020204" pitchFamily="34" charset="0"/>
            </a:rPr>
            <a:t>High Leverage:  Will this help the teacher candidate to develop most quickly and effectively?</a:t>
          </a:r>
        </a:p>
      </dgm:t>
    </dgm:pt>
    <dgm:pt modelId="{3DE5658F-B5EC-42E3-9DFE-E77544602A27}" type="parTrans" cxnId="{E41CEF0B-6810-4256-B75B-1E9A39660A2B}">
      <dgm:prSet/>
      <dgm:spPr/>
      <dgm:t>
        <a:bodyPr/>
        <a:lstStyle/>
        <a:p>
          <a:endParaRPr lang="en-US"/>
        </a:p>
      </dgm:t>
    </dgm:pt>
    <dgm:pt modelId="{1C1D22F4-AD6A-40B9-BBA4-CFF7B77CCB3E}" type="sibTrans" cxnId="{E41CEF0B-6810-4256-B75B-1E9A39660A2B}">
      <dgm:prSet/>
      <dgm:spPr/>
      <dgm:t>
        <a:bodyPr/>
        <a:lstStyle/>
        <a:p>
          <a:endParaRPr lang="en-US"/>
        </a:p>
      </dgm:t>
    </dgm:pt>
    <dgm:pt modelId="{5E1BB592-19BC-4DC9-8460-3B06814D375A}">
      <dgm:prSet/>
      <dgm:spPr>
        <a:solidFill>
          <a:srgbClr val="B193DB"/>
        </a:solidFill>
      </dgm:spPr>
      <dgm:t>
        <a:bodyPr/>
        <a:lstStyle/>
        <a:p>
          <a:r>
            <a:rPr lang="en-US">
              <a:solidFill>
                <a:schemeClr val="tx1"/>
              </a:solidFill>
              <a:latin typeface="Aptos" panose="020B0004020202020204" pitchFamily="34" charset="0"/>
            </a:rPr>
            <a:t>Bite Size:  If the teacher candidate can’t make the change in a week, the feedback isn’t small enough.</a:t>
          </a:r>
        </a:p>
      </dgm:t>
    </dgm:pt>
    <dgm:pt modelId="{46109000-F43D-4E5D-AAE9-3D96157DB184}" type="parTrans" cxnId="{3F3E0BE2-E70B-4963-9B6E-8A8EDE0F36BD}">
      <dgm:prSet/>
      <dgm:spPr/>
      <dgm:t>
        <a:bodyPr/>
        <a:lstStyle/>
        <a:p>
          <a:endParaRPr lang="en-US"/>
        </a:p>
      </dgm:t>
    </dgm:pt>
    <dgm:pt modelId="{E1CCFBF2-830F-4000-A6A0-529CB9A6FBEC}" type="sibTrans" cxnId="{3F3E0BE2-E70B-4963-9B6E-8A8EDE0F36BD}">
      <dgm:prSet/>
      <dgm:spPr/>
      <dgm:t>
        <a:bodyPr/>
        <a:lstStyle/>
        <a:p>
          <a:endParaRPr lang="en-US"/>
        </a:p>
      </dgm:t>
    </dgm:pt>
    <dgm:pt modelId="{A7630550-D960-427A-8C6F-D535E0887438}">
      <dgm:prSet/>
      <dgm:spPr>
        <a:solidFill>
          <a:srgbClr val="FFB037"/>
        </a:solidFill>
      </dgm:spPr>
      <dgm:t>
        <a:bodyPr/>
        <a:lstStyle/>
        <a:p>
          <a:r>
            <a:rPr lang="en-US">
              <a:solidFill>
                <a:schemeClr val="tx1"/>
              </a:solidFill>
              <a:latin typeface="Aptos" panose="020B0004020202020204" pitchFamily="34" charset="0"/>
            </a:rPr>
            <a:t>Measurable:  Actions steps can be practiced by the teacher candidate.  They name the “what” and “how”.</a:t>
          </a:r>
        </a:p>
      </dgm:t>
    </dgm:pt>
    <dgm:pt modelId="{952A7665-04EB-4634-8EB2-70A9F5D851EA}" type="parTrans" cxnId="{49157C2E-5D06-42EA-994A-5E30884FD17A}">
      <dgm:prSet/>
      <dgm:spPr/>
      <dgm:t>
        <a:bodyPr/>
        <a:lstStyle/>
        <a:p>
          <a:endParaRPr lang="en-US"/>
        </a:p>
      </dgm:t>
    </dgm:pt>
    <dgm:pt modelId="{54ED8D5B-2253-4FD4-9360-43A9DDA18F87}" type="sibTrans" cxnId="{49157C2E-5D06-42EA-994A-5E30884FD17A}">
      <dgm:prSet/>
      <dgm:spPr/>
      <dgm:t>
        <a:bodyPr/>
        <a:lstStyle/>
        <a:p>
          <a:endParaRPr lang="en-US"/>
        </a:p>
      </dgm:t>
    </dgm:pt>
    <dgm:pt modelId="{31729004-BF04-4B1C-A045-256A667CE4AE}" type="pres">
      <dgm:prSet presAssocID="{37D68AF5-7A32-4EBD-9A3C-87B286BEF3EB}" presName="linearFlow" presStyleCnt="0">
        <dgm:presLayoutVars>
          <dgm:dir/>
          <dgm:resizeHandles val="exact"/>
        </dgm:presLayoutVars>
      </dgm:prSet>
      <dgm:spPr/>
    </dgm:pt>
    <dgm:pt modelId="{F65EAFA3-6F2E-43D6-AF0D-D296C7595E49}" type="pres">
      <dgm:prSet presAssocID="{E9E1BA66-6AE3-4D34-8921-1F624540A396}" presName="composite" presStyleCnt="0"/>
      <dgm:spPr/>
    </dgm:pt>
    <dgm:pt modelId="{D31BC614-44E1-4DB4-B5F3-B3D727FAB132}" type="pres">
      <dgm:prSet presAssocID="{E9E1BA66-6AE3-4D34-8921-1F624540A396}" presName="imgShp" presStyleLbl="fgImgPlace1" presStyleIdx="0" presStyleCnt="3"/>
      <dgm:spPr>
        <a:blipFill>
          <a:blip xmlns:r="http://schemas.openxmlformats.org/officeDocument/2006/relationships" r:embed="rId1"/>
          <a:srcRect/>
          <a:stretch>
            <a:fillRect l="-25000" r="-25000"/>
          </a:stretch>
        </a:blipFill>
      </dgm:spPr>
      <dgm:extLst>
        <a:ext uri="{E40237B7-FDA0-4F09-8148-C483321AD2D9}">
          <dgm14:cNvPr xmlns:dgm14="http://schemas.microsoft.com/office/drawing/2010/diagram" id="0" name="" descr="Calendar dates"/>
        </a:ext>
      </dgm:extLst>
    </dgm:pt>
    <dgm:pt modelId="{612D35A7-95BF-49A2-9210-7417DF6669AD}" type="pres">
      <dgm:prSet presAssocID="{E9E1BA66-6AE3-4D34-8921-1F624540A396}" presName="txShp" presStyleLbl="node1" presStyleIdx="0" presStyleCnt="3">
        <dgm:presLayoutVars>
          <dgm:bulletEnabled val="1"/>
        </dgm:presLayoutVars>
      </dgm:prSet>
      <dgm:spPr/>
    </dgm:pt>
    <dgm:pt modelId="{7DF9A655-3761-42AA-9BE4-2340682BD67D}" type="pres">
      <dgm:prSet presAssocID="{1C1D22F4-AD6A-40B9-BBA4-CFF7B77CCB3E}" presName="spacing" presStyleCnt="0"/>
      <dgm:spPr/>
    </dgm:pt>
    <dgm:pt modelId="{4347E713-30A5-49FB-B0D3-CF0683C34C34}" type="pres">
      <dgm:prSet presAssocID="{A7630550-D960-427A-8C6F-D535E0887438}" presName="composite" presStyleCnt="0"/>
      <dgm:spPr/>
    </dgm:pt>
    <dgm:pt modelId="{3B62C2EC-17BD-474F-8E75-378904D65F91}" type="pres">
      <dgm:prSet presAssocID="{A7630550-D960-427A-8C6F-D535E0887438}" presName="imgShp" presStyleLbl="fgImgPlace1" presStyleIdx="1" presStyleCnt="3"/>
      <dgm:spPr>
        <a:blipFill>
          <a:blip xmlns:r="http://schemas.openxmlformats.org/officeDocument/2006/relationships" r:embed="rId2"/>
          <a:srcRect/>
          <a:stretch>
            <a:fillRect l="-25000" r="-25000"/>
          </a:stretch>
        </a:blipFill>
      </dgm:spPr>
      <dgm:extLst>
        <a:ext uri="{E40237B7-FDA0-4F09-8148-C483321AD2D9}">
          <dgm14:cNvPr xmlns:dgm14="http://schemas.microsoft.com/office/drawing/2010/diagram" id="0" name="" descr="Bricks in the form of network signals on orange background"/>
        </a:ext>
      </dgm:extLst>
    </dgm:pt>
    <dgm:pt modelId="{E11E3B16-7B85-47A1-BA05-1779D3A07A79}" type="pres">
      <dgm:prSet presAssocID="{A7630550-D960-427A-8C6F-D535E0887438}" presName="txShp" presStyleLbl="node1" presStyleIdx="1" presStyleCnt="3">
        <dgm:presLayoutVars>
          <dgm:bulletEnabled val="1"/>
        </dgm:presLayoutVars>
      </dgm:prSet>
      <dgm:spPr/>
    </dgm:pt>
    <dgm:pt modelId="{A3EA6A00-C079-480F-9B95-31C579101D27}" type="pres">
      <dgm:prSet presAssocID="{54ED8D5B-2253-4FD4-9360-43A9DDA18F87}" presName="spacing" presStyleCnt="0"/>
      <dgm:spPr/>
    </dgm:pt>
    <dgm:pt modelId="{52C309B2-9A47-46C1-9F67-76D8432E6E4E}" type="pres">
      <dgm:prSet presAssocID="{5E1BB592-19BC-4DC9-8460-3B06814D375A}" presName="composite" presStyleCnt="0"/>
      <dgm:spPr/>
    </dgm:pt>
    <dgm:pt modelId="{D5357F36-1B2A-43E8-8808-C6D3CA7C113D}" type="pres">
      <dgm:prSet presAssocID="{5E1BB592-19BC-4DC9-8460-3B06814D375A}" presName="imgShp"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dgm:spPr>
      <dgm:extLst>
        <a:ext uri="{E40237B7-FDA0-4F09-8148-C483321AD2D9}">
          <dgm14:cNvPr xmlns:dgm14="http://schemas.microsoft.com/office/drawing/2010/diagram" id="0" name="" descr="Bitten slice of pumpkin pie"/>
        </a:ext>
      </dgm:extLst>
    </dgm:pt>
    <dgm:pt modelId="{A364EAD6-BAB7-4727-905E-1C3AE3C4FC68}" type="pres">
      <dgm:prSet presAssocID="{5E1BB592-19BC-4DC9-8460-3B06814D375A}" presName="txShp" presStyleLbl="node1" presStyleIdx="2" presStyleCnt="3">
        <dgm:presLayoutVars>
          <dgm:bulletEnabled val="1"/>
        </dgm:presLayoutVars>
      </dgm:prSet>
      <dgm:spPr/>
    </dgm:pt>
  </dgm:ptLst>
  <dgm:cxnLst>
    <dgm:cxn modelId="{E41CEF0B-6810-4256-B75B-1E9A39660A2B}" srcId="{37D68AF5-7A32-4EBD-9A3C-87B286BEF3EB}" destId="{E9E1BA66-6AE3-4D34-8921-1F624540A396}" srcOrd="0" destOrd="0" parTransId="{3DE5658F-B5EC-42E3-9DFE-E77544602A27}" sibTransId="{1C1D22F4-AD6A-40B9-BBA4-CFF7B77CCB3E}"/>
    <dgm:cxn modelId="{49157C2E-5D06-42EA-994A-5E30884FD17A}" srcId="{37D68AF5-7A32-4EBD-9A3C-87B286BEF3EB}" destId="{A7630550-D960-427A-8C6F-D535E0887438}" srcOrd="1" destOrd="0" parTransId="{952A7665-04EB-4634-8EB2-70A9F5D851EA}" sibTransId="{54ED8D5B-2253-4FD4-9360-43A9DDA18F87}"/>
    <dgm:cxn modelId="{39FF25A8-E073-415A-9410-DBD8B8B0F7C0}" type="presOf" srcId="{A7630550-D960-427A-8C6F-D535E0887438}" destId="{E11E3B16-7B85-47A1-BA05-1779D3A07A79}" srcOrd="0" destOrd="0" presId="urn:microsoft.com/office/officeart/2005/8/layout/vList3"/>
    <dgm:cxn modelId="{2BE5E9B1-6031-4AAD-8859-AF34AC5282F0}" type="presOf" srcId="{5E1BB592-19BC-4DC9-8460-3B06814D375A}" destId="{A364EAD6-BAB7-4727-905E-1C3AE3C4FC68}" srcOrd="0" destOrd="0" presId="urn:microsoft.com/office/officeart/2005/8/layout/vList3"/>
    <dgm:cxn modelId="{5F453FD1-5917-493B-9CF0-872C8FCCFAE5}" type="presOf" srcId="{37D68AF5-7A32-4EBD-9A3C-87B286BEF3EB}" destId="{31729004-BF04-4B1C-A045-256A667CE4AE}" srcOrd="0" destOrd="0" presId="urn:microsoft.com/office/officeart/2005/8/layout/vList3"/>
    <dgm:cxn modelId="{3F3E0BE2-E70B-4963-9B6E-8A8EDE0F36BD}" srcId="{37D68AF5-7A32-4EBD-9A3C-87B286BEF3EB}" destId="{5E1BB592-19BC-4DC9-8460-3B06814D375A}" srcOrd="2" destOrd="0" parTransId="{46109000-F43D-4E5D-AAE9-3D96157DB184}" sibTransId="{E1CCFBF2-830F-4000-A6A0-529CB9A6FBEC}"/>
    <dgm:cxn modelId="{ECA9B2F9-C6F3-4D62-BF1F-687F137378F6}" type="presOf" srcId="{E9E1BA66-6AE3-4D34-8921-1F624540A396}" destId="{612D35A7-95BF-49A2-9210-7417DF6669AD}" srcOrd="0" destOrd="0" presId="urn:microsoft.com/office/officeart/2005/8/layout/vList3"/>
    <dgm:cxn modelId="{AD0159B9-9271-4B43-9280-1859C8AAED1A}" type="presParOf" srcId="{31729004-BF04-4B1C-A045-256A667CE4AE}" destId="{F65EAFA3-6F2E-43D6-AF0D-D296C7595E49}" srcOrd="0" destOrd="0" presId="urn:microsoft.com/office/officeart/2005/8/layout/vList3"/>
    <dgm:cxn modelId="{B4E64016-37FC-43BC-AD96-F6DB0EABDD8F}" type="presParOf" srcId="{F65EAFA3-6F2E-43D6-AF0D-D296C7595E49}" destId="{D31BC614-44E1-4DB4-B5F3-B3D727FAB132}" srcOrd="0" destOrd="0" presId="urn:microsoft.com/office/officeart/2005/8/layout/vList3"/>
    <dgm:cxn modelId="{31890937-543E-4957-A5C7-4D2944FED9FF}" type="presParOf" srcId="{F65EAFA3-6F2E-43D6-AF0D-D296C7595E49}" destId="{612D35A7-95BF-49A2-9210-7417DF6669AD}" srcOrd="1" destOrd="0" presId="urn:microsoft.com/office/officeart/2005/8/layout/vList3"/>
    <dgm:cxn modelId="{93BA8A7C-EE5C-4B42-8B45-ABAD7402197D}" type="presParOf" srcId="{31729004-BF04-4B1C-A045-256A667CE4AE}" destId="{7DF9A655-3761-42AA-9BE4-2340682BD67D}" srcOrd="1" destOrd="0" presId="urn:microsoft.com/office/officeart/2005/8/layout/vList3"/>
    <dgm:cxn modelId="{BD796233-3805-4153-A8AE-94CDE4B51CD8}" type="presParOf" srcId="{31729004-BF04-4B1C-A045-256A667CE4AE}" destId="{4347E713-30A5-49FB-B0D3-CF0683C34C34}" srcOrd="2" destOrd="0" presId="urn:microsoft.com/office/officeart/2005/8/layout/vList3"/>
    <dgm:cxn modelId="{D32F085B-8FE6-4668-B78D-FF5457A8EF06}" type="presParOf" srcId="{4347E713-30A5-49FB-B0D3-CF0683C34C34}" destId="{3B62C2EC-17BD-474F-8E75-378904D65F91}" srcOrd="0" destOrd="0" presId="urn:microsoft.com/office/officeart/2005/8/layout/vList3"/>
    <dgm:cxn modelId="{E1D96D28-2449-4038-82B2-8EBC053429EB}" type="presParOf" srcId="{4347E713-30A5-49FB-B0D3-CF0683C34C34}" destId="{E11E3B16-7B85-47A1-BA05-1779D3A07A79}" srcOrd="1" destOrd="0" presId="urn:microsoft.com/office/officeart/2005/8/layout/vList3"/>
    <dgm:cxn modelId="{816E6545-C60D-44B8-B86F-CD2853E02C5A}" type="presParOf" srcId="{31729004-BF04-4B1C-A045-256A667CE4AE}" destId="{A3EA6A00-C079-480F-9B95-31C579101D27}" srcOrd="3" destOrd="0" presId="urn:microsoft.com/office/officeart/2005/8/layout/vList3"/>
    <dgm:cxn modelId="{9793D734-5D15-4F43-BA6A-D1BDCB473F6A}" type="presParOf" srcId="{31729004-BF04-4B1C-A045-256A667CE4AE}" destId="{52C309B2-9A47-46C1-9F67-76D8432E6E4E}" srcOrd="4" destOrd="0" presId="urn:microsoft.com/office/officeart/2005/8/layout/vList3"/>
    <dgm:cxn modelId="{DD999887-A5AE-4A3B-9869-76B01BB5E26B}" type="presParOf" srcId="{52C309B2-9A47-46C1-9F67-76D8432E6E4E}" destId="{D5357F36-1B2A-43E8-8808-C6D3CA7C113D}" srcOrd="0" destOrd="0" presId="urn:microsoft.com/office/officeart/2005/8/layout/vList3"/>
    <dgm:cxn modelId="{C58239D9-7D10-4076-8896-911850069E81}" type="presParOf" srcId="{52C309B2-9A47-46C1-9F67-76D8432E6E4E}" destId="{A364EAD6-BAB7-4727-905E-1C3AE3C4FC68}"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386B516-FC85-410B-82B7-4FB90F3AAF74}"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93617E09-B3FB-4C7B-90A6-740200FDF32A}">
      <dgm:prSet custT="1"/>
      <dgm:spPr>
        <a:solidFill>
          <a:srgbClr val="EFC058"/>
        </a:solidFill>
      </dgm:spPr>
      <dgm:t>
        <a:bodyPr/>
        <a:lstStyle/>
        <a:p>
          <a:r>
            <a:rPr lang="en-US" sz="1800">
              <a:latin typeface="Aptos" panose="020B0004020202020204" pitchFamily="34" charset="0"/>
            </a:rPr>
            <a:t>During a class discussion, every time a student shares, the teacher candidate summarizes the student’s answer and “rounds up”, or finishes, their thinking for them.</a:t>
          </a:r>
        </a:p>
      </dgm:t>
    </dgm:pt>
    <dgm:pt modelId="{3221B77F-AC16-46F3-AF6B-CD9035511CBA}" type="parTrans" cxnId="{3D215ADD-4B69-4987-A2D9-D9877E895AF5}">
      <dgm:prSet/>
      <dgm:spPr/>
      <dgm:t>
        <a:bodyPr/>
        <a:lstStyle/>
        <a:p>
          <a:endParaRPr lang="en-US"/>
        </a:p>
      </dgm:t>
    </dgm:pt>
    <dgm:pt modelId="{3562E735-BDD5-44A9-9F39-D97F0B27B229}" type="sibTrans" cxnId="{3D215ADD-4B69-4987-A2D9-D9877E895AF5}">
      <dgm:prSet/>
      <dgm:spPr/>
      <dgm:t>
        <a:bodyPr/>
        <a:lstStyle/>
        <a:p>
          <a:endParaRPr lang="en-US"/>
        </a:p>
      </dgm:t>
    </dgm:pt>
    <dgm:pt modelId="{61EAD265-F043-4756-B18A-93D3EC8E3D5C}" type="pres">
      <dgm:prSet presAssocID="{1386B516-FC85-410B-82B7-4FB90F3AAF74}" presName="compositeShape" presStyleCnt="0">
        <dgm:presLayoutVars>
          <dgm:chMax val="7"/>
          <dgm:dir/>
          <dgm:resizeHandles val="exact"/>
        </dgm:presLayoutVars>
      </dgm:prSet>
      <dgm:spPr/>
    </dgm:pt>
    <dgm:pt modelId="{3CEF3B64-B02B-4C3E-A3D3-6C8027425C13}" type="pres">
      <dgm:prSet presAssocID="{93617E09-B3FB-4C7B-90A6-740200FDF32A}" presName="circ1TxSh" presStyleLbl="vennNode1" presStyleIdx="0" presStyleCnt="1"/>
      <dgm:spPr/>
    </dgm:pt>
  </dgm:ptLst>
  <dgm:cxnLst>
    <dgm:cxn modelId="{A3FAE46E-D557-4735-B4C6-E443F18344B7}" type="presOf" srcId="{93617E09-B3FB-4C7B-90A6-740200FDF32A}" destId="{3CEF3B64-B02B-4C3E-A3D3-6C8027425C13}" srcOrd="0" destOrd="0" presId="urn:microsoft.com/office/officeart/2005/8/layout/venn1"/>
    <dgm:cxn modelId="{16D2175A-44F8-43A8-A4CF-7A3867633D3F}" type="presOf" srcId="{1386B516-FC85-410B-82B7-4FB90F3AAF74}" destId="{61EAD265-F043-4756-B18A-93D3EC8E3D5C}" srcOrd="0" destOrd="0" presId="urn:microsoft.com/office/officeart/2005/8/layout/venn1"/>
    <dgm:cxn modelId="{3D215ADD-4B69-4987-A2D9-D9877E895AF5}" srcId="{1386B516-FC85-410B-82B7-4FB90F3AAF74}" destId="{93617E09-B3FB-4C7B-90A6-740200FDF32A}" srcOrd="0" destOrd="0" parTransId="{3221B77F-AC16-46F3-AF6B-CD9035511CBA}" sibTransId="{3562E735-BDD5-44A9-9F39-D97F0B27B229}"/>
    <dgm:cxn modelId="{E298A993-D152-4779-A601-A9FBF7515427}" type="presParOf" srcId="{61EAD265-F043-4756-B18A-93D3EC8E3D5C}" destId="{3CEF3B64-B02B-4C3E-A3D3-6C8027425C13}"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50E9F4-DEF4-475F-A42C-295F7D1FA68C}"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926E7214-02A1-4FE3-A3A1-5C429C7FDB00}">
      <dgm:prSet/>
      <dgm:spPr>
        <a:solidFill>
          <a:srgbClr val="93A1CE"/>
        </a:solidFill>
      </dgm:spPr>
      <dgm:t>
        <a:bodyPr/>
        <a:lstStyle/>
        <a:p>
          <a:r>
            <a:rPr lang="en-US" b="1">
              <a:latin typeface="Aptos" panose="020B0004020202020204" pitchFamily="34" charset="0"/>
            </a:rPr>
            <a:t>Action Step:</a:t>
          </a:r>
          <a:r>
            <a:rPr lang="en-US">
              <a:latin typeface="Aptos" panose="020B0004020202020204" pitchFamily="34" charset="0"/>
            </a:rPr>
            <a:t> During a class discussion, pose a turn and talk first, then call on at least 3 students before you respond. </a:t>
          </a:r>
        </a:p>
      </dgm:t>
    </dgm:pt>
    <dgm:pt modelId="{85B3C4E2-27FF-496E-91B1-D232987327CF}" type="parTrans" cxnId="{E1C4EDE7-C507-4D4D-BDE5-5A0C446A965D}">
      <dgm:prSet/>
      <dgm:spPr/>
      <dgm:t>
        <a:bodyPr/>
        <a:lstStyle/>
        <a:p>
          <a:endParaRPr lang="en-US"/>
        </a:p>
      </dgm:t>
    </dgm:pt>
    <dgm:pt modelId="{8818FF9A-E73B-4D2C-8CA9-78D29CCE3916}" type="sibTrans" cxnId="{E1C4EDE7-C507-4D4D-BDE5-5A0C446A965D}">
      <dgm:prSet/>
      <dgm:spPr/>
      <dgm:t>
        <a:bodyPr/>
        <a:lstStyle/>
        <a:p>
          <a:endParaRPr lang="en-US"/>
        </a:p>
      </dgm:t>
    </dgm:pt>
    <dgm:pt modelId="{BE3423E7-580D-4C05-9429-60B5B71EA8AD}" type="pres">
      <dgm:prSet presAssocID="{D050E9F4-DEF4-475F-A42C-295F7D1FA68C}" presName="compositeShape" presStyleCnt="0">
        <dgm:presLayoutVars>
          <dgm:chMax val="7"/>
          <dgm:dir/>
          <dgm:resizeHandles val="exact"/>
        </dgm:presLayoutVars>
      </dgm:prSet>
      <dgm:spPr/>
    </dgm:pt>
    <dgm:pt modelId="{AE9C0AF0-257B-4D16-969E-600881E8B23F}" type="pres">
      <dgm:prSet presAssocID="{926E7214-02A1-4FE3-A3A1-5C429C7FDB00}" presName="circ1TxSh" presStyleLbl="vennNode1" presStyleIdx="0" presStyleCnt="1"/>
      <dgm:spPr/>
    </dgm:pt>
  </dgm:ptLst>
  <dgm:cxnLst>
    <dgm:cxn modelId="{98B1D605-C744-43CE-9331-3AC064223129}" type="presOf" srcId="{926E7214-02A1-4FE3-A3A1-5C429C7FDB00}" destId="{AE9C0AF0-257B-4D16-969E-600881E8B23F}" srcOrd="0" destOrd="0" presId="urn:microsoft.com/office/officeart/2005/8/layout/venn1"/>
    <dgm:cxn modelId="{E7742047-114E-4ABD-9689-D361A38C2B8D}" type="presOf" srcId="{D050E9F4-DEF4-475F-A42C-295F7D1FA68C}" destId="{BE3423E7-580D-4C05-9429-60B5B71EA8AD}" srcOrd="0" destOrd="0" presId="urn:microsoft.com/office/officeart/2005/8/layout/venn1"/>
    <dgm:cxn modelId="{E1C4EDE7-C507-4D4D-BDE5-5A0C446A965D}" srcId="{D050E9F4-DEF4-475F-A42C-295F7D1FA68C}" destId="{926E7214-02A1-4FE3-A3A1-5C429C7FDB00}" srcOrd="0" destOrd="0" parTransId="{85B3C4E2-27FF-496E-91B1-D232987327CF}" sibTransId="{8818FF9A-E73B-4D2C-8CA9-78D29CCE3916}"/>
    <dgm:cxn modelId="{8E18A2B1-04E1-4739-8247-D0758447A6EF}" type="presParOf" srcId="{BE3423E7-580D-4C05-9429-60B5B71EA8AD}" destId="{AE9C0AF0-257B-4D16-969E-600881E8B23F}" srcOrd="0"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64989E3-37D1-496D-BF53-917D1865D3A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969240FE-D75C-4EC0-B386-A9887AC71ADA}">
      <dgm:prSet/>
      <dgm:spPr/>
      <dgm:t>
        <a:bodyPr/>
        <a:lstStyle/>
        <a:p>
          <a:r>
            <a:rPr lang="en-US" b="0" i="0" baseline="0" dirty="0">
              <a:latin typeface="Aptos" panose="020B0004020202020204" pitchFamily="34" charset="0"/>
            </a:rPr>
            <a:t>“During your read-aloud, you used effective wait time, which encouraged more students to share their ideas. By pausing after each open-ended question, you gave students time to process and respond thoughtfully.</a:t>
          </a:r>
          <a:r>
            <a:rPr lang="en-US" dirty="0">
              <a:latin typeface="Aptos" panose="020B0004020202020204" pitchFamily="34" charset="0"/>
            </a:rPr>
            <a:t> </a:t>
          </a:r>
          <a:r>
            <a:rPr lang="en-US" b="0" i="0" baseline="0" dirty="0">
              <a:latin typeface="Aptos" panose="020B0004020202020204" pitchFamily="34" charset="0"/>
            </a:rPr>
            <a:t>Continue to build on this by intentionally using wait time during partner discussions as well, allowing pairs a moment to gather their thoughts before sharing out.”</a:t>
          </a:r>
          <a:endParaRPr lang="en-US" dirty="0">
            <a:latin typeface="Aptos" panose="020B0004020202020204" pitchFamily="34" charset="0"/>
          </a:endParaRPr>
        </a:p>
      </dgm:t>
    </dgm:pt>
    <dgm:pt modelId="{CC4DFEA1-A9EE-4680-B5CA-EB2B0A02B8B4}" type="parTrans" cxnId="{15D490B6-30EB-4DF7-A1A2-25B0DBFC93EE}">
      <dgm:prSet/>
      <dgm:spPr/>
      <dgm:t>
        <a:bodyPr/>
        <a:lstStyle/>
        <a:p>
          <a:endParaRPr lang="en-US"/>
        </a:p>
      </dgm:t>
    </dgm:pt>
    <dgm:pt modelId="{C14B42BC-902B-4162-8B35-DB5AF8A5DE80}" type="sibTrans" cxnId="{15D490B6-30EB-4DF7-A1A2-25B0DBFC93EE}">
      <dgm:prSet/>
      <dgm:spPr/>
      <dgm:t>
        <a:bodyPr/>
        <a:lstStyle/>
        <a:p>
          <a:endParaRPr lang="en-US"/>
        </a:p>
      </dgm:t>
    </dgm:pt>
    <dgm:pt modelId="{AAC55C8D-587B-4CA9-88DD-FD841ECA50CD}" type="pres">
      <dgm:prSet presAssocID="{664989E3-37D1-496D-BF53-917D1865D3A2}" presName="diagram" presStyleCnt="0">
        <dgm:presLayoutVars>
          <dgm:dir/>
          <dgm:resizeHandles val="exact"/>
        </dgm:presLayoutVars>
      </dgm:prSet>
      <dgm:spPr/>
    </dgm:pt>
    <dgm:pt modelId="{19FE1815-BACD-4B06-A277-B101EA4C1642}" type="pres">
      <dgm:prSet presAssocID="{969240FE-D75C-4EC0-B386-A9887AC71ADA}" presName="node" presStyleLbl="node1" presStyleIdx="0" presStyleCnt="1" custScaleX="177283" custLinFactNeighborX="0" custLinFactNeighborY="45002">
        <dgm:presLayoutVars>
          <dgm:bulletEnabled val="1"/>
        </dgm:presLayoutVars>
      </dgm:prSet>
      <dgm:spPr/>
    </dgm:pt>
  </dgm:ptLst>
  <dgm:cxnLst>
    <dgm:cxn modelId="{9847DC9C-2E26-4234-8035-82AEBFBF3AB5}" type="presOf" srcId="{969240FE-D75C-4EC0-B386-A9887AC71ADA}" destId="{19FE1815-BACD-4B06-A277-B101EA4C1642}" srcOrd="0" destOrd="0" presId="urn:microsoft.com/office/officeart/2005/8/layout/default"/>
    <dgm:cxn modelId="{15D490B6-30EB-4DF7-A1A2-25B0DBFC93EE}" srcId="{664989E3-37D1-496D-BF53-917D1865D3A2}" destId="{969240FE-D75C-4EC0-B386-A9887AC71ADA}" srcOrd="0" destOrd="0" parTransId="{CC4DFEA1-A9EE-4680-B5CA-EB2B0A02B8B4}" sibTransId="{C14B42BC-902B-4162-8B35-DB5AF8A5DE80}"/>
    <dgm:cxn modelId="{A3893FE1-88ED-47EE-B610-CAA6D9FD9A94}" type="presOf" srcId="{664989E3-37D1-496D-BF53-917D1865D3A2}" destId="{AAC55C8D-587B-4CA9-88DD-FD841ECA50CD}" srcOrd="0" destOrd="0" presId="urn:microsoft.com/office/officeart/2005/8/layout/default"/>
    <dgm:cxn modelId="{4FE03396-0896-44D6-AAB9-9E535A98804A}" type="presParOf" srcId="{AAC55C8D-587B-4CA9-88DD-FD841ECA50CD}" destId="{19FE1815-BACD-4B06-A277-B101EA4C1642}" srcOrd="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0C633B0-3CB9-4E77-B467-484F3E19434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071EB35-DD84-4F27-962B-88263F36D230}">
      <dgm:prSet phldrT="[Text]"/>
      <dgm:spPr>
        <a:solidFill>
          <a:srgbClr val="27416A"/>
        </a:solidFill>
      </dgm:spPr>
      <dgm:t>
        <a:bodyPr/>
        <a:lstStyle/>
        <a:p>
          <a:r>
            <a:rPr lang="en-US" dirty="0"/>
            <a:t>A)  Is this HQ or non-HQ feedback?</a:t>
          </a:r>
        </a:p>
      </dgm:t>
    </dgm:pt>
    <dgm:pt modelId="{9D762715-0B8F-4992-BC0D-CE0692E770FC}" type="parTrans" cxnId="{BCEF8D2E-1B90-4F2A-9D44-D775FA7CBC4C}">
      <dgm:prSet/>
      <dgm:spPr/>
      <dgm:t>
        <a:bodyPr/>
        <a:lstStyle/>
        <a:p>
          <a:endParaRPr lang="en-US"/>
        </a:p>
      </dgm:t>
    </dgm:pt>
    <dgm:pt modelId="{FC04B521-A9E9-4B23-B392-391F98CB9ED9}" type="sibTrans" cxnId="{BCEF8D2E-1B90-4F2A-9D44-D775FA7CBC4C}">
      <dgm:prSet/>
      <dgm:spPr/>
      <dgm:t>
        <a:bodyPr/>
        <a:lstStyle/>
        <a:p>
          <a:endParaRPr lang="en-US"/>
        </a:p>
      </dgm:t>
    </dgm:pt>
    <dgm:pt modelId="{A277BCF2-2C22-4C6F-946E-57452A3EA070}">
      <dgm:prSet phldrT="[Text]"/>
      <dgm:spPr>
        <a:solidFill>
          <a:srgbClr val="27416A"/>
        </a:solidFill>
      </dgm:spPr>
      <dgm:t>
        <a:bodyPr/>
        <a:lstStyle/>
        <a:p>
          <a:r>
            <a:rPr lang="en-US"/>
            <a:t>B) Why?  What are the look-</a:t>
          </a:r>
          <a:r>
            <a:rPr lang="en-US" err="1"/>
            <a:t>fors</a:t>
          </a:r>
          <a:r>
            <a:rPr lang="en-US"/>
            <a:t>? </a:t>
          </a:r>
        </a:p>
      </dgm:t>
    </dgm:pt>
    <dgm:pt modelId="{45986D04-AE36-4EE4-B159-D0E4C8E65B80}" type="parTrans" cxnId="{DD7B3353-32D1-474A-A7F7-EC3677777A16}">
      <dgm:prSet/>
      <dgm:spPr/>
      <dgm:t>
        <a:bodyPr/>
        <a:lstStyle/>
        <a:p>
          <a:endParaRPr lang="en-US"/>
        </a:p>
      </dgm:t>
    </dgm:pt>
    <dgm:pt modelId="{D0E1C54D-60B3-4F81-A9C7-1938647A040D}" type="sibTrans" cxnId="{DD7B3353-32D1-474A-A7F7-EC3677777A16}">
      <dgm:prSet/>
      <dgm:spPr/>
      <dgm:t>
        <a:bodyPr/>
        <a:lstStyle/>
        <a:p>
          <a:endParaRPr lang="en-US"/>
        </a:p>
      </dgm:t>
    </dgm:pt>
    <dgm:pt modelId="{680F8799-A81A-416C-804D-4A1BEE0C9E73}" type="pres">
      <dgm:prSet presAssocID="{60C633B0-3CB9-4E77-B467-484F3E194349}" presName="diagram" presStyleCnt="0">
        <dgm:presLayoutVars>
          <dgm:dir/>
          <dgm:resizeHandles val="exact"/>
        </dgm:presLayoutVars>
      </dgm:prSet>
      <dgm:spPr/>
    </dgm:pt>
    <dgm:pt modelId="{3D802719-05D7-4967-88E5-A84B16C9AE69}" type="pres">
      <dgm:prSet presAssocID="{C071EB35-DD84-4F27-962B-88263F36D230}" presName="node" presStyleLbl="node1" presStyleIdx="0" presStyleCnt="2" custScaleX="44107" custScaleY="12054">
        <dgm:presLayoutVars>
          <dgm:bulletEnabled val="1"/>
        </dgm:presLayoutVars>
      </dgm:prSet>
      <dgm:spPr/>
    </dgm:pt>
    <dgm:pt modelId="{FFBED9BC-7F12-465B-9EEA-948790874BC9}" type="pres">
      <dgm:prSet presAssocID="{FC04B521-A9E9-4B23-B392-391F98CB9ED9}" presName="sibTrans" presStyleCnt="0"/>
      <dgm:spPr/>
    </dgm:pt>
    <dgm:pt modelId="{7D6500B2-8B17-494F-8B86-3A6BF339167A}" type="pres">
      <dgm:prSet presAssocID="{A277BCF2-2C22-4C6F-946E-57452A3EA070}" presName="node" presStyleLbl="node1" presStyleIdx="1" presStyleCnt="2" custScaleX="43893" custScaleY="12143">
        <dgm:presLayoutVars>
          <dgm:bulletEnabled val="1"/>
        </dgm:presLayoutVars>
      </dgm:prSet>
      <dgm:spPr/>
    </dgm:pt>
  </dgm:ptLst>
  <dgm:cxnLst>
    <dgm:cxn modelId="{1CF22E11-B0FD-4180-B028-3C4C7F37C36F}" type="presOf" srcId="{A277BCF2-2C22-4C6F-946E-57452A3EA070}" destId="{7D6500B2-8B17-494F-8B86-3A6BF339167A}" srcOrd="0" destOrd="0" presId="urn:microsoft.com/office/officeart/2005/8/layout/default"/>
    <dgm:cxn modelId="{BCEF8D2E-1B90-4F2A-9D44-D775FA7CBC4C}" srcId="{60C633B0-3CB9-4E77-B467-484F3E194349}" destId="{C071EB35-DD84-4F27-962B-88263F36D230}" srcOrd="0" destOrd="0" parTransId="{9D762715-0B8F-4992-BC0D-CE0692E770FC}" sibTransId="{FC04B521-A9E9-4B23-B392-391F98CB9ED9}"/>
    <dgm:cxn modelId="{560DE15E-9FDC-4297-A73A-ADD1AE8249B8}" type="presOf" srcId="{C071EB35-DD84-4F27-962B-88263F36D230}" destId="{3D802719-05D7-4967-88E5-A84B16C9AE69}" srcOrd="0" destOrd="0" presId="urn:microsoft.com/office/officeart/2005/8/layout/default"/>
    <dgm:cxn modelId="{DD7B3353-32D1-474A-A7F7-EC3677777A16}" srcId="{60C633B0-3CB9-4E77-B467-484F3E194349}" destId="{A277BCF2-2C22-4C6F-946E-57452A3EA070}" srcOrd="1" destOrd="0" parTransId="{45986D04-AE36-4EE4-B159-D0E4C8E65B80}" sibTransId="{D0E1C54D-60B3-4F81-A9C7-1938647A040D}"/>
    <dgm:cxn modelId="{DC64768F-247A-4C02-AAA4-A9531486969E}" type="presOf" srcId="{60C633B0-3CB9-4E77-B467-484F3E194349}" destId="{680F8799-A81A-416C-804D-4A1BEE0C9E73}" srcOrd="0" destOrd="0" presId="urn:microsoft.com/office/officeart/2005/8/layout/default"/>
    <dgm:cxn modelId="{8B9C12C8-5E49-4F29-87A5-AFA183DCD019}" type="presParOf" srcId="{680F8799-A81A-416C-804D-4A1BEE0C9E73}" destId="{3D802719-05D7-4967-88E5-A84B16C9AE69}" srcOrd="0" destOrd="0" presId="urn:microsoft.com/office/officeart/2005/8/layout/default"/>
    <dgm:cxn modelId="{76CBB476-10B2-4968-B980-48B844E02F79}" type="presParOf" srcId="{680F8799-A81A-416C-804D-4A1BEE0C9E73}" destId="{FFBED9BC-7F12-465B-9EEA-948790874BC9}" srcOrd="1" destOrd="0" presId="urn:microsoft.com/office/officeart/2005/8/layout/default"/>
    <dgm:cxn modelId="{A806092C-84FD-4442-BBEF-63BC0C88986B}" type="presParOf" srcId="{680F8799-A81A-416C-804D-4A1BEE0C9E73}" destId="{7D6500B2-8B17-494F-8B86-3A6BF339167A}" srcOrd="2"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64989E3-37D1-496D-BF53-917D1865D3A2}"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n-US"/>
        </a:p>
      </dgm:t>
    </dgm:pt>
    <dgm:pt modelId="{969240FE-D75C-4EC0-B386-A9887AC71ADA}">
      <dgm:prSet custT="1"/>
      <dgm:spPr>
        <a:solidFill>
          <a:srgbClr val="292A56"/>
        </a:solidFill>
      </dgm:spPr>
      <dgm:t>
        <a:bodyPr/>
        <a:lstStyle/>
        <a:p>
          <a:r>
            <a:rPr lang="en-US" sz="2800" b="0" i="0" baseline="0">
              <a:latin typeface="Aptos" panose="020B0004020202020204" pitchFamily="34" charset="0"/>
            </a:rPr>
            <a:t>“The pacing felt rushed.  Be sure to slow down and talk slower next time.”</a:t>
          </a:r>
          <a:endParaRPr lang="en-US" sz="2800">
            <a:latin typeface="Aptos" panose="020B0004020202020204" pitchFamily="34" charset="0"/>
          </a:endParaRPr>
        </a:p>
      </dgm:t>
    </dgm:pt>
    <dgm:pt modelId="{CC4DFEA1-A9EE-4680-B5CA-EB2B0A02B8B4}" type="parTrans" cxnId="{15D490B6-30EB-4DF7-A1A2-25B0DBFC93EE}">
      <dgm:prSet/>
      <dgm:spPr/>
      <dgm:t>
        <a:bodyPr/>
        <a:lstStyle/>
        <a:p>
          <a:endParaRPr lang="en-US"/>
        </a:p>
      </dgm:t>
    </dgm:pt>
    <dgm:pt modelId="{C14B42BC-902B-4162-8B35-DB5AF8A5DE80}" type="sibTrans" cxnId="{15D490B6-30EB-4DF7-A1A2-25B0DBFC93EE}">
      <dgm:prSet/>
      <dgm:spPr/>
      <dgm:t>
        <a:bodyPr/>
        <a:lstStyle/>
        <a:p>
          <a:endParaRPr lang="en-US"/>
        </a:p>
      </dgm:t>
    </dgm:pt>
    <dgm:pt modelId="{AAC55C8D-587B-4CA9-88DD-FD841ECA50CD}" type="pres">
      <dgm:prSet presAssocID="{664989E3-37D1-496D-BF53-917D1865D3A2}" presName="diagram" presStyleCnt="0">
        <dgm:presLayoutVars>
          <dgm:dir/>
          <dgm:resizeHandles val="exact"/>
        </dgm:presLayoutVars>
      </dgm:prSet>
      <dgm:spPr/>
    </dgm:pt>
    <dgm:pt modelId="{19FE1815-BACD-4B06-A277-B101EA4C1642}" type="pres">
      <dgm:prSet presAssocID="{969240FE-D75C-4EC0-B386-A9887AC71ADA}" presName="node" presStyleLbl="node1" presStyleIdx="0" presStyleCnt="1" custScaleX="177283">
        <dgm:presLayoutVars>
          <dgm:bulletEnabled val="1"/>
        </dgm:presLayoutVars>
      </dgm:prSet>
      <dgm:spPr/>
    </dgm:pt>
  </dgm:ptLst>
  <dgm:cxnLst>
    <dgm:cxn modelId="{9847DC9C-2E26-4234-8035-82AEBFBF3AB5}" type="presOf" srcId="{969240FE-D75C-4EC0-B386-A9887AC71ADA}" destId="{19FE1815-BACD-4B06-A277-B101EA4C1642}" srcOrd="0" destOrd="0" presId="urn:microsoft.com/office/officeart/2005/8/layout/default"/>
    <dgm:cxn modelId="{15D490B6-30EB-4DF7-A1A2-25B0DBFC93EE}" srcId="{664989E3-37D1-496D-BF53-917D1865D3A2}" destId="{969240FE-D75C-4EC0-B386-A9887AC71ADA}" srcOrd="0" destOrd="0" parTransId="{CC4DFEA1-A9EE-4680-B5CA-EB2B0A02B8B4}" sibTransId="{C14B42BC-902B-4162-8B35-DB5AF8A5DE80}"/>
    <dgm:cxn modelId="{A3893FE1-88ED-47EE-B610-CAA6D9FD9A94}" type="presOf" srcId="{664989E3-37D1-496D-BF53-917D1865D3A2}" destId="{AAC55C8D-587B-4CA9-88DD-FD841ECA50CD}" srcOrd="0" destOrd="0" presId="urn:microsoft.com/office/officeart/2005/8/layout/default"/>
    <dgm:cxn modelId="{4FE03396-0896-44D6-AAB9-9E535A98804A}" type="presParOf" srcId="{AAC55C8D-587B-4CA9-88DD-FD841ECA50CD}" destId="{19FE1815-BACD-4B06-A277-B101EA4C1642}"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64989E3-37D1-496D-BF53-917D1865D3A2}" type="doc">
      <dgm:prSet loTypeId="urn:microsoft.com/office/officeart/2005/8/layout/default" loCatId="list" qsTypeId="urn:microsoft.com/office/officeart/2005/8/quickstyle/simple1" qsCatId="simple" csTypeId="urn:microsoft.com/office/officeart/2005/8/colors/accent1_3" csCatId="accent1" phldr="1"/>
      <dgm:spPr/>
      <dgm:t>
        <a:bodyPr/>
        <a:lstStyle/>
        <a:p>
          <a:endParaRPr lang="en-US"/>
        </a:p>
      </dgm:t>
    </dgm:pt>
    <dgm:pt modelId="{969240FE-D75C-4EC0-B386-A9887AC71ADA}">
      <dgm:prSet custT="1"/>
      <dgm:spPr/>
      <dgm:t>
        <a:bodyPr/>
        <a:lstStyle/>
        <a:p>
          <a:r>
            <a:rPr lang="en-US" sz="2800" b="0" i="0" baseline="0">
              <a:latin typeface="Aptos" panose="020B0004020202020204" pitchFamily="34" charset="0"/>
            </a:rPr>
            <a:t>“Great job building relationships with students.  You have a good rapport with them.  Stay consistent with that!”</a:t>
          </a:r>
          <a:endParaRPr lang="en-US" sz="2800">
            <a:latin typeface="Aptos" panose="020B0004020202020204" pitchFamily="34" charset="0"/>
          </a:endParaRPr>
        </a:p>
      </dgm:t>
    </dgm:pt>
    <dgm:pt modelId="{CC4DFEA1-A9EE-4680-B5CA-EB2B0A02B8B4}" type="parTrans" cxnId="{15D490B6-30EB-4DF7-A1A2-25B0DBFC93EE}">
      <dgm:prSet/>
      <dgm:spPr/>
      <dgm:t>
        <a:bodyPr/>
        <a:lstStyle/>
        <a:p>
          <a:endParaRPr lang="en-US"/>
        </a:p>
      </dgm:t>
    </dgm:pt>
    <dgm:pt modelId="{C14B42BC-902B-4162-8B35-DB5AF8A5DE80}" type="sibTrans" cxnId="{15D490B6-30EB-4DF7-A1A2-25B0DBFC93EE}">
      <dgm:prSet/>
      <dgm:spPr/>
      <dgm:t>
        <a:bodyPr/>
        <a:lstStyle/>
        <a:p>
          <a:endParaRPr lang="en-US"/>
        </a:p>
      </dgm:t>
    </dgm:pt>
    <dgm:pt modelId="{AAC55C8D-587B-4CA9-88DD-FD841ECA50CD}" type="pres">
      <dgm:prSet presAssocID="{664989E3-37D1-496D-BF53-917D1865D3A2}" presName="diagram" presStyleCnt="0">
        <dgm:presLayoutVars>
          <dgm:dir/>
          <dgm:resizeHandles val="exact"/>
        </dgm:presLayoutVars>
      </dgm:prSet>
      <dgm:spPr/>
    </dgm:pt>
    <dgm:pt modelId="{19FE1815-BACD-4B06-A277-B101EA4C1642}" type="pres">
      <dgm:prSet presAssocID="{969240FE-D75C-4EC0-B386-A9887AC71ADA}" presName="node" presStyleLbl="node1" presStyleIdx="0" presStyleCnt="1" custScaleX="177283">
        <dgm:presLayoutVars>
          <dgm:bulletEnabled val="1"/>
        </dgm:presLayoutVars>
      </dgm:prSet>
      <dgm:spPr/>
    </dgm:pt>
  </dgm:ptLst>
  <dgm:cxnLst>
    <dgm:cxn modelId="{9847DC9C-2E26-4234-8035-82AEBFBF3AB5}" type="presOf" srcId="{969240FE-D75C-4EC0-B386-A9887AC71ADA}" destId="{19FE1815-BACD-4B06-A277-B101EA4C1642}" srcOrd="0" destOrd="0" presId="urn:microsoft.com/office/officeart/2005/8/layout/default"/>
    <dgm:cxn modelId="{15D490B6-30EB-4DF7-A1A2-25B0DBFC93EE}" srcId="{664989E3-37D1-496D-BF53-917D1865D3A2}" destId="{969240FE-D75C-4EC0-B386-A9887AC71ADA}" srcOrd="0" destOrd="0" parTransId="{CC4DFEA1-A9EE-4680-B5CA-EB2B0A02B8B4}" sibTransId="{C14B42BC-902B-4162-8B35-DB5AF8A5DE80}"/>
    <dgm:cxn modelId="{A3893FE1-88ED-47EE-B610-CAA6D9FD9A94}" type="presOf" srcId="{664989E3-37D1-496D-BF53-917D1865D3A2}" destId="{AAC55C8D-587B-4CA9-88DD-FD841ECA50CD}" srcOrd="0" destOrd="0" presId="urn:microsoft.com/office/officeart/2005/8/layout/default"/>
    <dgm:cxn modelId="{4FE03396-0896-44D6-AAB9-9E535A98804A}" type="presParOf" srcId="{AAC55C8D-587B-4CA9-88DD-FD841ECA50CD}" destId="{19FE1815-BACD-4B06-A277-B101EA4C1642}"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64989E3-37D1-496D-BF53-917D1865D3A2}" type="doc">
      <dgm:prSet loTypeId="urn:microsoft.com/office/officeart/2005/8/layout/default" loCatId="list" qsTypeId="urn:microsoft.com/office/officeart/2005/8/quickstyle/simple1" qsCatId="simple" csTypeId="urn:microsoft.com/office/officeart/2005/8/colors/accent1_5" csCatId="accent1" phldr="1"/>
      <dgm:spPr/>
      <dgm:t>
        <a:bodyPr/>
        <a:lstStyle/>
        <a:p>
          <a:endParaRPr lang="en-US"/>
        </a:p>
      </dgm:t>
    </dgm:pt>
    <dgm:pt modelId="{969240FE-D75C-4EC0-B386-A9887AC71ADA}">
      <dgm:prSet custT="1"/>
      <dgm:spPr/>
      <dgm:t>
        <a:bodyPr/>
        <a:lstStyle/>
        <a:p>
          <a:r>
            <a:rPr lang="en-US" sz="2800" b="0" i="0" baseline="0">
              <a:latin typeface="Aptos" panose="020B0004020202020204" pitchFamily="34" charset="0"/>
            </a:rPr>
            <a:t>“</a:t>
          </a:r>
          <a:r>
            <a:rPr lang="en-US" sz="2800">
              <a:latin typeface="Aptos" panose="020B0004020202020204" pitchFamily="34" charset="0"/>
            </a:rPr>
            <a:t>During group work, several students were unsure of their roles, which led to off-task behavior.  Next time, try assigning clear roles (e.g., timekeeper, recorder, facilitator) and provide a visual reminder of each role’s responsibilities to keep groups on track.</a:t>
          </a:r>
          <a:r>
            <a:rPr lang="en-US" sz="2800" b="0" i="0" baseline="0">
              <a:latin typeface="Aptos" panose="020B0004020202020204" pitchFamily="34" charset="0"/>
            </a:rPr>
            <a:t>”</a:t>
          </a:r>
          <a:endParaRPr lang="en-US" sz="2800">
            <a:latin typeface="Aptos" panose="020B0004020202020204" pitchFamily="34" charset="0"/>
          </a:endParaRPr>
        </a:p>
      </dgm:t>
    </dgm:pt>
    <dgm:pt modelId="{CC4DFEA1-A9EE-4680-B5CA-EB2B0A02B8B4}" type="parTrans" cxnId="{15D490B6-30EB-4DF7-A1A2-25B0DBFC93EE}">
      <dgm:prSet/>
      <dgm:spPr/>
      <dgm:t>
        <a:bodyPr/>
        <a:lstStyle/>
        <a:p>
          <a:endParaRPr lang="en-US"/>
        </a:p>
      </dgm:t>
    </dgm:pt>
    <dgm:pt modelId="{C14B42BC-902B-4162-8B35-DB5AF8A5DE80}" type="sibTrans" cxnId="{15D490B6-30EB-4DF7-A1A2-25B0DBFC93EE}">
      <dgm:prSet/>
      <dgm:spPr/>
      <dgm:t>
        <a:bodyPr/>
        <a:lstStyle/>
        <a:p>
          <a:endParaRPr lang="en-US"/>
        </a:p>
      </dgm:t>
    </dgm:pt>
    <dgm:pt modelId="{AAC55C8D-587B-4CA9-88DD-FD841ECA50CD}" type="pres">
      <dgm:prSet presAssocID="{664989E3-37D1-496D-BF53-917D1865D3A2}" presName="diagram" presStyleCnt="0">
        <dgm:presLayoutVars>
          <dgm:dir/>
          <dgm:resizeHandles val="exact"/>
        </dgm:presLayoutVars>
      </dgm:prSet>
      <dgm:spPr/>
    </dgm:pt>
    <dgm:pt modelId="{19FE1815-BACD-4B06-A277-B101EA4C1642}" type="pres">
      <dgm:prSet presAssocID="{969240FE-D75C-4EC0-B386-A9887AC71ADA}" presName="node" presStyleLbl="node1" presStyleIdx="0" presStyleCnt="1" custScaleX="177283">
        <dgm:presLayoutVars>
          <dgm:bulletEnabled val="1"/>
        </dgm:presLayoutVars>
      </dgm:prSet>
      <dgm:spPr/>
    </dgm:pt>
  </dgm:ptLst>
  <dgm:cxnLst>
    <dgm:cxn modelId="{9847DC9C-2E26-4234-8035-82AEBFBF3AB5}" type="presOf" srcId="{969240FE-D75C-4EC0-B386-A9887AC71ADA}" destId="{19FE1815-BACD-4B06-A277-B101EA4C1642}" srcOrd="0" destOrd="0" presId="urn:microsoft.com/office/officeart/2005/8/layout/default"/>
    <dgm:cxn modelId="{15D490B6-30EB-4DF7-A1A2-25B0DBFC93EE}" srcId="{664989E3-37D1-496D-BF53-917D1865D3A2}" destId="{969240FE-D75C-4EC0-B386-A9887AC71ADA}" srcOrd="0" destOrd="0" parTransId="{CC4DFEA1-A9EE-4680-B5CA-EB2B0A02B8B4}" sibTransId="{C14B42BC-902B-4162-8B35-DB5AF8A5DE80}"/>
    <dgm:cxn modelId="{A3893FE1-88ED-47EE-B610-CAA6D9FD9A94}" type="presOf" srcId="{664989E3-37D1-496D-BF53-917D1865D3A2}" destId="{AAC55C8D-587B-4CA9-88DD-FD841ECA50CD}" srcOrd="0" destOrd="0" presId="urn:microsoft.com/office/officeart/2005/8/layout/default"/>
    <dgm:cxn modelId="{4FE03396-0896-44D6-AAB9-9E535A98804A}" type="presParOf" srcId="{AAC55C8D-587B-4CA9-88DD-FD841ECA50CD}" destId="{19FE1815-BACD-4B06-A277-B101EA4C1642}" srcOrd="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3BC3FC-77EE-4A91-9A68-F652FC7ED995}">
      <dsp:nvSpPr>
        <dsp:cNvPr id="0" name=""/>
        <dsp:cNvSpPr/>
      </dsp:nvSpPr>
      <dsp:spPr>
        <a:xfrm>
          <a:off x="1378143" y="0"/>
          <a:ext cx="4666052" cy="4666052"/>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2F1C44-0D7D-4C4E-9A21-0DE046C61899}">
      <dsp:nvSpPr>
        <dsp:cNvPr id="0" name=""/>
        <dsp:cNvSpPr/>
      </dsp:nvSpPr>
      <dsp:spPr>
        <a:xfrm>
          <a:off x="1821417" y="443274"/>
          <a:ext cx="1819760" cy="1819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Calibri Light"/>
              <a:ea typeface="Calibri Light"/>
              <a:cs typeface="Calibri Light"/>
            </a:rPr>
            <a:t>Timely</a:t>
          </a:r>
        </a:p>
      </dsp:txBody>
      <dsp:txXfrm>
        <a:off x="1910250" y="532107"/>
        <a:ext cx="1642094" cy="1642094"/>
      </dsp:txXfrm>
    </dsp:sp>
    <dsp:sp modelId="{547550B0-5493-46F8-BEC8-C95D6CCF9495}">
      <dsp:nvSpPr>
        <dsp:cNvPr id="0" name=""/>
        <dsp:cNvSpPr/>
      </dsp:nvSpPr>
      <dsp:spPr>
        <a:xfrm>
          <a:off x="3781159" y="443274"/>
          <a:ext cx="1819760" cy="1819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Calibri Light"/>
              <a:ea typeface="Calibri Light"/>
              <a:cs typeface="Calibri Light"/>
            </a:rPr>
            <a:t>Constructive</a:t>
          </a:r>
        </a:p>
      </dsp:txBody>
      <dsp:txXfrm>
        <a:off x="3869992" y="532107"/>
        <a:ext cx="1642094" cy="1642094"/>
      </dsp:txXfrm>
    </dsp:sp>
    <dsp:sp modelId="{DC29C7B2-F3ED-410E-B32F-A1BCA6827EE3}">
      <dsp:nvSpPr>
        <dsp:cNvPr id="0" name=""/>
        <dsp:cNvSpPr/>
      </dsp:nvSpPr>
      <dsp:spPr>
        <a:xfrm>
          <a:off x="1821417" y="2403016"/>
          <a:ext cx="1819760" cy="1819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Calibri Light"/>
              <a:ea typeface="Calibri Light"/>
              <a:cs typeface="Calibri Light"/>
            </a:rPr>
            <a:t>Actionable</a:t>
          </a:r>
        </a:p>
      </dsp:txBody>
      <dsp:txXfrm>
        <a:off x="1910250" y="2491849"/>
        <a:ext cx="1642094" cy="1642094"/>
      </dsp:txXfrm>
    </dsp:sp>
    <dsp:sp modelId="{0F34B587-E8BF-4448-B876-1EE0BD3E2D13}">
      <dsp:nvSpPr>
        <dsp:cNvPr id="0" name=""/>
        <dsp:cNvSpPr/>
      </dsp:nvSpPr>
      <dsp:spPr>
        <a:xfrm>
          <a:off x="3781159" y="2403016"/>
          <a:ext cx="1819760" cy="18197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latin typeface="Calibri Light"/>
              <a:ea typeface="Calibri Light"/>
              <a:cs typeface="Calibri Light"/>
            </a:rPr>
            <a:t>Targeted</a:t>
          </a:r>
        </a:p>
      </dsp:txBody>
      <dsp:txXfrm>
        <a:off x="3869992" y="2491849"/>
        <a:ext cx="1642094" cy="16420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2D35A7-95BF-49A2-9210-7417DF6669AD}">
      <dsp:nvSpPr>
        <dsp:cNvPr id="0" name=""/>
        <dsp:cNvSpPr/>
      </dsp:nvSpPr>
      <dsp:spPr>
        <a:xfrm rot="10800000">
          <a:off x="1736719" y="132"/>
          <a:ext cx="5908381" cy="994071"/>
        </a:xfrm>
        <a:prstGeom prst="homePlate">
          <a:avLst/>
        </a:prstGeom>
        <a:solidFill>
          <a:srgbClr val="0D6FBC"/>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8358"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latin typeface="Aptos" panose="020B0004020202020204" pitchFamily="34" charset="0"/>
            </a:rPr>
            <a:t>High Leverage:  Will this help the teacher candidate to develop most quickly and effectively?</a:t>
          </a:r>
        </a:p>
      </dsp:txBody>
      <dsp:txXfrm rot="10800000">
        <a:off x="1985237" y="132"/>
        <a:ext cx="5659863" cy="994071"/>
      </dsp:txXfrm>
    </dsp:sp>
    <dsp:sp modelId="{D31BC614-44E1-4DB4-B5F3-B3D727FAB132}">
      <dsp:nvSpPr>
        <dsp:cNvPr id="0" name=""/>
        <dsp:cNvSpPr/>
      </dsp:nvSpPr>
      <dsp:spPr>
        <a:xfrm>
          <a:off x="1239683" y="132"/>
          <a:ext cx="994071" cy="994071"/>
        </a:xfrm>
        <a:prstGeom prst="ellipse">
          <a:avLst/>
        </a:prstGeom>
        <a:blipFill>
          <a:blip xmlns:r="http://schemas.openxmlformats.org/officeDocument/2006/relationships" r:embed="rId1"/>
          <a:srcRect/>
          <a:stretch>
            <a:fillRect l="-25000" r="-2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E11E3B16-7B85-47A1-BA05-1779D3A07A79}">
      <dsp:nvSpPr>
        <dsp:cNvPr id="0" name=""/>
        <dsp:cNvSpPr/>
      </dsp:nvSpPr>
      <dsp:spPr>
        <a:xfrm rot="10800000">
          <a:off x="1736719" y="1290942"/>
          <a:ext cx="5908381" cy="994071"/>
        </a:xfrm>
        <a:prstGeom prst="homePlate">
          <a:avLst/>
        </a:prstGeom>
        <a:solidFill>
          <a:srgbClr val="FFB037"/>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8358"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latin typeface="Aptos" panose="020B0004020202020204" pitchFamily="34" charset="0"/>
            </a:rPr>
            <a:t>Measurable:  Actions steps can be practiced by the teacher candidate.  They name the “what” and “how”.</a:t>
          </a:r>
        </a:p>
      </dsp:txBody>
      <dsp:txXfrm rot="10800000">
        <a:off x="1985237" y="1290942"/>
        <a:ext cx="5659863" cy="994071"/>
      </dsp:txXfrm>
    </dsp:sp>
    <dsp:sp modelId="{3B62C2EC-17BD-474F-8E75-378904D65F91}">
      <dsp:nvSpPr>
        <dsp:cNvPr id="0" name=""/>
        <dsp:cNvSpPr/>
      </dsp:nvSpPr>
      <dsp:spPr>
        <a:xfrm>
          <a:off x="1239683" y="1290942"/>
          <a:ext cx="994071" cy="994071"/>
        </a:xfrm>
        <a:prstGeom prst="ellipse">
          <a:avLst/>
        </a:prstGeom>
        <a:blipFill>
          <a:blip xmlns:r="http://schemas.openxmlformats.org/officeDocument/2006/relationships" r:embed="rId2"/>
          <a:srcRect/>
          <a:stretch>
            <a:fillRect l="-25000" r="-25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A364EAD6-BAB7-4727-905E-1C3AE3C4FC68}">
      <dsp:nvSpPr>
        <dsp:cNvPr id="0" name=""/>
        <dsp:cNvSpPr/>
      </dsp:nvSpPr>
      <dsp:spPr>
        <a:xfrm rot="10800000">
          <a:off x="1736719" y="2581752"/>
          <a:ext cx="5908381" cy="994071"/>
        </a:xfrm>
        <a:prstGeom prst="homePlate">
          <a:avLst/>
        </a:prstGeom>
        <a:solidFill>
          <a:srgbClr val="B193DB"/>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8358"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latin typeface="Aptos" panose="020B0004020202020204" pitchFamily="34" charset="0"/>
            </a:rPr>
            <a:t>Bite Size:  If the teacher candidate can’t make the change in a week, the feedback isn’t small enough.</a:t>
          </a:r>
        </a:p>
      </dsp:txBody>
      <dsp:txXfrm rot="10800000">
        <a:off x="1985237" y="2581752"/>
        <a:ext cx="5659863" cy="994071"/>
      </dsp:txXfrm>
    </dsp:sp>
    <dsp:sp modelId="{D5357F36-1B2A-43E8-8808-C6D3CA7C113D}">
      <dsp:nvSpPr>
        <dsp:cNvPr id="0" name=""/>
        <dsp:cNvSpPr/>
      </dsp:nvSpPr>
      <dsp:spPr>
        <a:xfrm>
          <a:off x="1239683" y="2581752"/>
          <a:ext cx="994071" cy="99407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7000" b="-17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EF3B64-B02B-4C3E-A3D3-6C8027425C13}">
      <dsp:nvSpPr>
        <dsp:cNvPr id="0" name=""/>
        <dsp:cNvSpPr/>
      </dsp:nvSpPr>
      <dsp:spPr>
        <a:xfrm>
          <a:off x="914829" y="0"/>
          <a:ext cx="3328127" cy="3328127"/>
        </a:xfrm>
        <a:prstGeom prst="ellipse">
          <a:avLst/>
        </a:prstGeom>
        <a:solidFill>
          <a:srgbClr val="EFC05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a:latin typeface="Aptos" panose="020B0004020202020204" pitchFamily="34" charset="0"/>
            </a:rPr>
            <a:t>During a class discussion, every time a student shares, the teacher candidate summarizes the student’s answer and “rounds up”, or finishes, their thinking for them.</a:t>
          </a:r>
        </a:p>
      </dsp:txBody>
      <dsp:txXfrm>
        <a:off x="1402222" y="487393"/>
        <a:ext cx="2353341" cy="23533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9C0AF0-257B-4D16-969E-600881E8B23F}">
      <dsp:nvSpPr>
        <dsp:cNvPr id="0" name=""/>
        <dsp:cNvSpPr/>
      </dsp:nvSpPr>
      <dsp:spPr>
        <a:xfrm>
          <a:off x="927530" y="0"/>
          <a:ext cx="3328127" cy="3328127"/>
        </a:xfrm>
        <a:prstGeom prst="ellipse">
          <a:avLst/>
        </a:prstGeom>
        <a:solidFill>
          <a:srgbClr val="93A1C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r>
            <a:rPr lang="en-US" sz="2200" b="1" kern="1200">
              <a:latin typeface="Aptos" panose="020B0004020202020204" pitchFamily="34" charset="0"/>
            </a:rPr>
            <a:t>Action Step:</a:t>
          </a:r>
          <a:r>
            <a:rPr lang="en-US" sz="2200" kern="1200">
              <a:latin typeface="Aptos" panose="020B0004020202020204" pitchFamily="34" charset="0"/>
            </a:rPr>
            <a:t> During a class discussion, pose a turn and talk first, then call on at least 3 students before you respond. </a:t>
          </a:r>
        </a:p>
      </dsp:txBody>
      <dsp:txXfrm>
        <a:off x="1414923" y="487393"/>
        <a:ext cx="2353341" cy="23533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FE1815-BACD-4B06-A277-B101EA4C1642}">
      <dsp:nvSpPr>
        <dsp:cNvPr id="0" name=""/>
        <dsp:cNvSpPr/>
      </dsp:nvSpPr>
      <dsp:spPr>
        <a:xfrm>
          <a:off x="770158" y="2575"/>
          <a:ext cx="8975282" cy="30376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baseline="0" dirty="0">
              <a:latin typeface="Aptos" panose="020B0004020202020204" pitchFamily="34" charset="0"/>
            </a:rPr>
            <a:t>“During your read-aloud, you used effective wait time, which encouraged more students to share their ideas. By pausing after each open-ended question, you gave students time to process and respond thoughtfully.</a:t>
          </a:r>
          <a:r>
            <a:rPr lang="en-US" sz="2800" kern="1200" dirty="0">
              <a:latin typeface="Aptos" panose="020B0004020202020204" pitchFamily="34" charset="0"/>
            </a:rPr>
            <a:t> </a:t>
          </a:r>
          <a:r>
            <a:rPr lang="en-US" sz="2800" b="0" i="0" kern="1200" baseline="0" dirty="0">
              <a:latin typeface="Aptos" panose="020B0004020202020204" pitchFamily="34" charset="0"/>
            </a:rPr>
            <a:t>Continue to build on this by intentionally using wait time during partner discussions as well, allowing pairs a moment to gather their thoughts before sharing out.”</a:t>
          </a:r>
          <a:endParaRPr lang="en-US" sz="2800" kern="1200" dirty="0">
            <a:latin typeface="Aptos" panose="020B0004020202020204" pitchFamily="34" charset="0"/>
          </a:endParaRPr>
        </a:p>
      </dsp:txBody>
      <dsp:txXfrm>
        <a:off x="770158" y="2575"/>
        <a:ext cx="8975282" cy="30376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802719-05D7-4967-88E5-A84B16C9AE69}">
      <dsp:nvSpPr>
        <dsp:cNvPr id="0" name=""/>
        <dsp:cNvSpPr/>
      </dsp:nvSpPr>
      <dsp:spPr>
        <a:xfrm>
          <a:off x="101600" y="2341927"/>
          <a:ext cx="4481271" cy="734811"/>
        </a:xfrm>
        <a:prstGeom prst="rect">
          <a:avLst/>
        </a:prstGeom>
        <a:solidFill>
          <a:srgbClr val="27416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  Is this HQ or non-HQ feedback?</a:t>
          </a:r>
        </a:p>
      </dsp:txBody>
      <dsp:txXfrm>
        <a:off x="101600" y="2341927"/>
        <a:ext cx="4481271" cy="734811"/>
      </dsp:txXfrm>
    </dsp:sp>
    <dsp:sp modelId="{7D6500B2-8B17-494F-8B86-3A6BF339167A}">
      <dsp:nvSpPr>
        <dsp:cNvPr id="0" name=""/>
        <dsp:cNvSpPr/>
      </dsp:nvSpPr>
      <dsp:spPr>
        <a:xfrm>
          <a:off x="5598871" y="2339214"/>
          <a:ext cx="4459528" cy="740237"/>
        </a:xfrm>
        <a:prstGeom prst="rect">
          <a:avLst/>
        </a:prstGeom>
        <a:solidFill>
          <a:srgbClr val="27416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B) Why?  What are the look-</a:t>
          </a:r>
          <a:r>
            <a:rPr lang="en-US" sz="2400" kern="1200" err="1"/>
            <a:t>fors</a:t>
          </a:r>
          <a:r>
            <a:rPr lang="en-US" sz="2400" kern="1200"/>
            <a:t>? </a:t>
          </a:r>
        </a:p>
      </dsp:txBody>
      <dsp:txXfrm>
        <a:off x="5598871" y="2339214"/>
        <a:ext cx="4459528" cy="74023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FE1815-BACD-4B06-A277-B101EA4C1642}">
      <dsp:nvSpPr>
        <dsp:cNvPr id="0" name=""/>
        <dsp:cNvSpPr/>
      </dsp:nvSpPr>
      <dsp:spPr>
        <a:xfrm>
          <a:off x="770158" y="1287"/>
          <a:ext cx="8975282" cy="3037611"/>
        </a:xfrm>
        <a:prstGeom prst="rect">
          <a:avLst/>
        </a:prstGeom>
        <a:solidFill>
          <a:srgbClr val="292A5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baseline="0">
              <a:latin typeface="Aptos" panose="020B0004020202020204" pitchFamily="34" charset="0"/>
            </a:rPr>
            <a:t>“The pacing felt rushed.  Be sure to slow down and talk slower next time.”</a:t>
          </a:r>
          <a:endParaRPr lang="en-US" sz="2800" kern="1200">
            <a:latin typeface="Aptos" panose="020B0004020202020204" pitchFamily="34" charset="0"/>
          </a:endParaRPr>
        </a:p>
      </dsp:txBody>
      <dsp:txXfrm>
        <a:off x="770158" y="1287"/>
        <a:ext cx="8975282" cy="303761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FE1815-BACD-4B06-A277-B101EA4C1642}">
      <dsp:nvSpPr>
        <dsp:cNvPr id="0" name=""/>
        <dsp:cNvSpPr/>
      </dsp:nvSpPr>
      <dsp:spPr>
        <a:xfrm>
          <a:off x="770158" y="1287"/>
          <a:ext cx="8975282" cy="3037611"/>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baseline="0">
              <a:latin typeface="Aptos" panose="020B0004020202020204" pitchFamily="34" charset="0"/>
            </a:rPr>
            <a:t>“Great job building relationships with students.  You have a good rapport with them.  Stay consistent with that!”</a:t>
          </a:r>
          <a:endParaRPr lang="en-US" sz="2800" kern="1200">
            <a:latin typeface="Aptos" panose="020B0004020202020204" pitchFamily="34" charset="0"/>
          </a:endParaRPr>
        </a:p>
      </dsp:txBody>
      <dsp:txXfrm>
        <a:off x="770158" y="1287"/>
        <a:ext cx="8975282" cy="303761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FE1815-BACD-4B06-A277-B101EA4C1642}">
      <dsp:nvSpPr>
        <dsp:cNvPr id="0" name=""/>
        <dsp:cNvSpPr/>
      </dsp:nvSpPr>
      <dsp:spPr>
        <a:xfrm>
          <a:off x="770158" y="1287"/>
          <a:ext cx="8975282" cy="3037611"/>
        </a:xfrm>
        <a:prstGeom prst="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baseline="0">
              <a:latin typeface="Aptos" panose="020B0004020202020204" pitchFamily="34" charset="0"/>
            </a:rPr>
            <a:t>“</a:t>
          </a:r>
          <a:r>
            <a:rPr lang="en-US" sz="2800" kern="1200">
              <a:latin typeface="Aptos" panose="020B0004020202020204" pitchFamily="34" charset="0"/>
            </a:rPr>
            <a:t>During group work, several students were unsure of their roles, which led to off-task behavior.  Next time, try assigning clear roles (e.g., timekeeper, recorder, facilitator) and provide a visual reminder of each role’s responsibilities to keep groups on track.</a:t>
          </a:r>
          <a:r>
            <a:rPr lang="en-US" sz="2800" b="0" i="0" kern="1200" baseline="0">
              <a:latin typeface="Aptos" panose="020B0004020202020204" pitchFamily="34" charset="0"/>
            </a:rPr>
            <a:t>”</a:t>
          </a:r>
          <a:endParaRPr lang="en-US" sz="2800" kern="1200">
            <a:latin typeface="Aptos" panose="020B0004020202020204" pitchFamily="34" charset="0"/>
          </a:endParaRPr>
        </a:p>
      </dsp:txBody>
      <dsp:txXfrm>
        <a:off x="770158" y="1287"/>
        <a:ext cx="8975282" cy="3037611"/>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3AE36A-9849-8734-68B0-2D959C7265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0F2755D-0799-B19A-BCBD-8C9E999E64F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11163C-EE2E-7546-90F8-CF22AAE91DD9}" type="datetimeFigureOut">
              <a:rPr lang="en-US" smtClean="0"/>
              <a:t>4/3/2025</a:t>
            </a:fld>
            <a:endParaRPr lang="en-US"/>
          </a:p>
        </p:txBody>
      </p:sp>
      <p:sp>
        <p:nvSpPr>
          <p:cNvPr id="4" name="Footer Placeholder 3">
            <a:extLst>
              <a:ext uri="{FF2B5EF4-FFF2-40B4-BE49-F238E27FC236}">
                <a16:creationId xmlns:a16="http://schemas.microsoft.com/office/drawing/2014/main" id="{F9C1E47C-F85D-AA6B-B568-76BD637D3E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A28AEA-2389-7F26-5A5D-D8C5E312DFE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190C47-E711-1845-B18B-7A2271B9705D}" type="slidenum">
              <a:rPr lang="en-US" smtClean="0"/>
              <a:t>‹#›</a:t>
            </a:fld>
            <a:endParaRPr lang="en-US"/>
          </a:p>
        </p:txBody>
      </p:sp>
    </p:spTree>
    <p:extLst>
      <p:ext uri="{BB962C8B-B14F-4D97-AF65-F5344CB8AC3E}">
        <p14:creationId xmlns:p14="http://schemas.microsoft.com/office/powerpoint/2010/main" val="6974912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251491-C050-C142-BE35-A9B9D73644B3}"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5FC15E-7FD1-034A-9729-2C6FA6821FBB}" type="slidenum">
              <a:rPr lang="en-US" smtClean="0"/>
              <a:t>‹#›</a:t>
            </a:fld>
            <a:endParaRPr lang="en-US"/>
          </a:p>
        </p:txBody>
      </p:sp>
    </p:spTree>
    <p:extLst>
      <p:ext uri="{BB962C8B-B14F-4D97-AF65-F5344CB8AC3E}">
        <p14:creationId xmlns:p14="http://schemas.microsoft.com/office/powerpoint/2010/main" val="40637814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a:t>
            </a:fld>
            <a:endParaRPr lang="en-US"/>
          </a:p>
        </p:txBody>
      </p:sp>
    </p:spTree>
    <p:extLst>
      <p:ext uri="{BB962C8B-B14F-4D97-AF65-F5344CB8AC3E}">
        <p14:creationId xmlns:p14="http://schemas.microsoft.com/office/powerpoint/2010/main" val="1167793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1 min / 10:16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ptos" panose="020B0004020202020204" pitchFamily="34" charset="0"/>
              </a:rPr>
              <a:t>The next slides highlights key characteristics of high-quality feedback.</a:t>
            </a:r>
          </a:p>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11</a:t>
            </a:fld>
            <a:endParaRPr lang="en-US"/>
          </a:p>
        </p:txBody>
      </p:sp>
    </p:spTree>
    <p:extLst>
      <p:ext uri="{BB962C8B-B14F-4D97-AF65-F5344CB8AC3E}">
        <p14:creationId xmlns:p14="http://schemas.microsoft.com/office/powerpoint/2010/main" val="431852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1 min / 10:17</a:t>
            </a:r>
          </a:p>
          <a:p>
            <a:endParaRPr lang="en-US"/>
          </a:p>
        </p:txBody>
      </p:sp>
      <p:sp>
        <p:nvSpPr>
          <p:cNvPr id="4" name="Slide Number Placeholder 3"/>
          <p:cNvSpPr>
            <a:spLocks noGrp="1"/>
          </p:cNvSpPr>
          <p:nvPr>
            <p:ph type="sldNum" sz="quarter" idx="5"/>
          </p:nvPr>
        </p:nvSpPr>
        <p:spPr/>
        <p:txBody>
          <a:bodyPr/>
          <a:lstStyle/>
          <a:p>
            <a:fld id="{ADCCD5AF-71CD-4C88-AC55-E7BE057B2D3C}" type="slidenum">
              <a:rPr lang="zh-CN" altLang="en-US" smtClean="0"/>
              <a:pPr/>
              <a:t>12</a:t>
            </a:fld>
            <a:endParaRPr lang="zh-CN" altLang="en-US"/>
          </a:p>
        </p:txBody>
      </p:sp>
    </p:spTree>
    <p:extLst>
      <p:ext uri="{BB962C8B-B14F-4D97-AF65-F5344CB8AC3E}">
        <p14:creationId xmlns:p14="http://schemas.microsoft.com/office/powerpoint/2010/main" val="3359594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1 min / 10:18</a:t>
            </a:r>
          </a:p>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13</a:t>
            </a:fld>
            <a:endParaRPr lang="en-US"/>
          </a:p>
        </p:txBody>
      </p:sp>
    </p:spTree>
    <p:extLst>
      <p:ext uri="{BB962C8B-B14F-4D97-AF65-F5344CB8AC3E}">
        <p14:creationId xmlns:p14="http://schemas.microsoft.com/office/powerpoint/2010/main" val="2937644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96BAD-83C6-10CA-11F0-98D04C54C0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52E24D-33F0-C5A8-2B92-D1C0E578DE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DF8A3A-F98E-8BEF-1301-22057751CC8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1 min / 10:19</a:t>
            </a:r>
          </a:p>
          <a:p>
            <a:pPr>
              <a:buFont typeface="Arial" panose="020B0604020202020204" pitchFamily="34" charset="0"/>
              <a:buNone/>
            </a:pPr>
            <a:endParaRPr lang="en-US" b="0"/>
          </a:p>
          <a:p>
            <a:pPr>
              <a:buFont typeface="Arial" panose="020B0604020202020204" pitchFamily="34" charset="0"/>
              <a:buNone/>
            </a:pPr>
            <a:r>
              <a:rPr lang="en-US" b="0"/>
              <a:t>- Timely feedback is crucial because it allows teacher candidates to connect your observations with their recent actions. The sooner they receive feedback, the more likely they are to understand what worked well and what needs improvement.</a:t>
            </a:r>
          </a:p>
          <a:p>
            <a:pPr>
              <a:buFont typeface="Arial" panose="020B0604020202020204" pitchFamily="34" charset="0"/>
              <a:buNone/>
            </a:pPr>
            <a:endParaRPr lang="en-US" b="0"/>
          </a:p>
          <a:p>
            <a:pPr>
              <a:buFont typeface="Arial" panose="020B0604020202020204" pitchFamily="34" charset="0"/>
              <a:buNone/>
            </a:pPr>
            <a:r>
              <a:rPr lang="en-US" b="0"/>
              <a:t>- Consider establishing a rhythm of informal feedback between formal CAP observations. This creates a culture of continuous learning rather than waiting for big milestones to address areas for growth.</a:t>
            </a:r>
          </a:p>
          <a:p>
            <a:pPr>
              <a:buFont typeface="Arial" panose="020B0604020202020204" pitchFamily="34" charset="0"/>
              <a:buNone/>
            </a:pPr>
            <a:endParaRPr lang="en-US" b="0"/>
          </a:p>
          <a:p>
            <a:pPr marL="171450" indent="-171450">
              <a:buFontTx/>
              <a:buChar char="-"/>
            </a:pPr>
            <a:r>
              <a:rPr lang="en-US" b="0"/>
              <a:t>When I say "timely," I don’t just mean immediate. It's important to balance urgency with thoughtfulness — feedback should be delivered when the teacher candidate is ready to hear and act on it.</a:t>
            </a:r>
          </a:p>
          <a:p>
            <a:pPr marL="0" indent="0">
              <a:buFontTx/>
              <a:buNone/>
            </a:pPr>
            <a:endParaRPr lang="en-US" b="0"/>
          </a:p>
          <a:p>
            <a:pPr marL="171450" indent="-171450">
              <a:buFontTx/>
              <a:buChar char="-"/>
            </a:pPr>
            <a:r>
              <a:rPr lang="en-US" sz="1200">
                <a:latin typeface="Aptos" panose="020B0004020202020204" pitchFamily="34" charset="0"/>
              </a:rPr>
              <a:t>Providing feedback as soon as possible after an observation to maximize impact.</a:t>
            </a:r>
            <a:endParaRPr lang="en-US" b="0"/>
          </a:p>
          <a:p>
            <a:endParaRPr lang="en-US" b="0"/>
          </a:p>
        </p:txBody>
      </p:sp>
      <p:sp>
        <p:nvSpPr>
          <p:cNvPr id="4" name="Slide Number Placeholder 3">
            <a:extLst>
              <a:ext uri="{FF2B5EF4-FFF2-40B4-BE49-F238E27FC236}">
                <a16:creationId xmlns:a16="http://schemas.microsoft.com/office/drawing/2014/main" id="{95AFBA3B-C488-F64D-A065-69947C28FA1E}"/>
              </a:ext>
            </a:extLst>
          </p:cNvPr>
          <p:cNvSpPr>
            <a:spLocks noGrp="1"/>
          </p:cNvSpPr>
          <p:nvPr>
            <p:ph type="sldNum" sz="quarter" idx="5"/>
          </p:nvPr>
        </p:nvSpPr>
        <p:spPr/>
        <p:txBody>
          <a:bodyPr/>
          <a:lstStyle/>
          <a:p>
            <a:fld id="{ADCCD5AF-71CD-4C88-AC55-E7BE057B2D3C}" type="slidenum">
              <a:rPr lang="zh-CN" altLang="en-US" smtClean="0"/>
              <a:pPr/>
              <a:t>14</a:t>
            </a:fld>
            <a:endParaRPr lang="zh-CN" altLang="en-US"/>
          </a:p>
        </p:txBody>
      </p:sp>
    </p:spTree>
    <p:extLst>
      <p:ext uri="{BB962C8B-B14F-4D97-AF65-F5344CB8AC3E}">
        <p14:creationId xmlns:p14="http://schemas.microsoft.com/office/powerpoint/2010/main" val="3794883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C937E-13A1-432A-0D43-F0541C0D8A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FF15D8-E30B-320C-A1B2-6399B8B595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93F3F4-ACF7-ACB6-F03E-9D9E0706DEE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1 min / 10:20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a:t>- Constructive feedback is about building on strengths while addressing areas for improvement in a positive, encouraging way.</a:t>
            </a:r>
          </a:p>
          <a:p>
            <a:pPr>
              <a:buFont typeface="Arial" panose="020B0604020202020204" pitchFamily="34" charset="0"/>
              <a:buNone/>
            </a:pPr>
            <a:endParaRPr lang="en-US" b="0"/>
          </a:p>
          <a:p>
            <a:pPr>
              <a:buFont typeface="Arial" panose="020B0604020202020204" pitchFamily="34" charset="0"/>
              <a:buNone/>
            </a:pPr>
            <a:r>
              <a:rPr lang="en-US" b="0"/>
              <a:t>- Framing feedback positively doesn’t mean avoiding hard conversations — it means identifying what’s working as a foundation for growth. For example, instead of saying, </a:t>
            </a:r>
            <a:r>
              <a:rPr lang="en-US" b="0" i="1"/>
              <a:t>"You struggled to manage student behavior today,"</a:t>
            </a:r>
            <a:r>
              <a:rPr lang="en-US" b="0"/>
              <a:t> you might say, </a:t>
            </a:r>
            <a:r>
              <a:rPr lang="en-US" b="0" i="1"/>
              <a:t>"I noticed that students responded well when you used proximity. Building on that strategy more consistently could improve engagement."</a:t>
            </a:r>
            <a:endParaRPr lang="en-US" b="0"/>
          </a:p>
          <a:p>
            <a:pPr>
              <a:buFont typeface="Arial" panose="020B0604020202020204" pitchFamily="34" charset="0"/>
              <a:buNone/>
            </a:pPr>
            <a:endParaRPr lang="en-US" b="0"/>
          </a:p>
          <a:p>
            <a:pPr>
              <a:buFont typeface="Arial" panose="020B0604020202020204" pitchFamily="34" charset="0"/>
              <a:buNone/>
            </a:pPr>
            <a:r>
              <a:rPr lang="en-US" b="0"/>
              <a:t>- Tone is key here. A supportive tone encourages reflection, while a judgmental or overly critical tone can cause candidates to become defensive.</a:t>
            </a:r>
          </a:p>
          <a:p>
            <a:endParaRPr lang="en-US" b="0"/>
          </a:p>
        </p:txBody>
      </p:sp>
      <p:sp>
        <p:nvSpPr>
          <p:cNvPr id="4" name="Slide Number Placeholder 3">
            <a:extLst>
              <a:ext uri="{FF2B5EF4-FFF2-40B4-BE49-F238E27FC236}">
                <a16:creationId xmlns:a16="http://schemas.microsoft.com/office/drawing/2014/main" id="{2D8626F0-44BC-8B6D-5AB1-3E16C60C0C94}"/>
              </a:ext>
            </a:extLst>
          </p:cNvPr>
          <p:cNvSpPr>
            <a:spLocks noGrp="1"/>
          </p:cNvSpPr>
          <p:nvPr>
            <p:ph type="sldNum" sz="quarter" idx="5"/>
          </p:nvPr>
        </p:nvSpPr>
        <p:spPr/>
        <p:txBody>
          <a:bodyPr/>
          <a:lstStyle/>
          <a:p>
            <a:fld id="{ADCCD5AF-71CD-4C88-AC55-E7BE057B2D3C}" type="slidenum">
              <a:rPr lang="zh-CN" altLang="en-US" smtClean="0"/>
              <a:pPr/>
              <a:t>15</a:t>
            </a:fld>
            <a:endParaRPr lang="zh-CN" altLang="en-US"/>
          </a:p>
        </p:txBody>
      </p:sp>
    </p:spTree>
    <p:extLst>
      <p:ext uri="{BB962C8B-B14F-4D97-AF65-F5344CB8AC3E}">
        <p14:creationId xmlns:p14="http://schemas.microsoft.com/office/powerpoint/2010/main" val="1382942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C5EE1-754B-FA5E-9F11-95D01261E0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F11FDD-757F-32F6-BFFE-19E6986BB8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ADE21F-9861-6EA5-A1CD-F27D2D7DFF0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1 min / 10:21</a:t>
            </a:r>
          </a:p>
          <a:p>
            <a:pPr>
              <a:buFont typeface="Arial" panose="020B0604020202020204" pitchFamily="34" charset="0"/>
              <a:buNone/>
            </a:pPr>
            <a:endParaRPr lang="en-US" b="0">
              <a:solidFill>
                <a:schemeClr val="tx1"/>
              </a:solidFill>
            </a:endParaRPr>
          </a:p>
          <a:p>
            <a:pPr>
              <a:buFont typeface="Arial" panose="020B0604020202020204" pitchFamily="34" charset="0"/>
              <a:buNone/>
            </a:pPr>
            <a:r>
              <a:rPr lang="en-US" b="0">
                <a:solidFill>
                  <a:schemeClr val="tx1"/>
                </a:solidFill>
              </a:rPr>
              <a:t>- Targeted feedback is focused and precise — this ensures candidates know exactly what to improve.</a:t>
            </a:r>
          </a:p>
          <a:p>
            <a:pPr>
              <a:buFont typeface="Arial" panose="020B0604020202020204" pitchFamily="34" charset="0"/>
              <a:buNone/>
            </a:pPr>
            <a:endParaRPr lang="en-US" b="0">
              <a:solidFill>
                <a:schemeClr val="tx1"/>
              </a:solidFill>
            </a:endParaRPr>
          </a:p>
          <a:p>
            <a:pPr>
              <a:buFont typeface="Arial" panose="020B0604020202020204" pitchFamily="34" charset="0"/>
              <a:buNone/>
            </a:pPr>
            <a:r>
              <a:rPr lang="en-US" b="0">
                <a:solidFill>
                  <a:schemeClr val="tx1"/>
                </a:solidFill>
              </a:rPr>
              <a:t>- One way to stay targeted is by aligning feedback with CAP essential elements or other key instructional practices. This helps candidates see how feedback connects to their growth as educators.</a:t>
            </a:r>
          </a:p>
          <a:p>
            <a:pPr>
              <a:buFont typeface="Arial" panose="020B0604020202020204" pitchFamily="34" charset="0"/>
              <a:buNone/>
            </a:pPr>
            <a:endParaRPr lang="en-US" b="0">
              <a:solidFill>
                <a:schemeClr val="tx1"/>
              </a:solidFill>
            </a:endParaRPr>
          </a:p>
          <a:p>
            <a:pPr>
              <a:buFont typeface="Arial" panose="020B0604020202020204" pitchFamily="34" charset="0"/>
              <a:buNone/>
            </a:pPr>
            <a:r>
              <a:rPr lang="en-US" b="0">
                <a:solidFill>
                  <a:schemeClr val="tx1"/>
                </a:solidFill>
              </a:rPr>
              <a:t>- Using specific examples is powerful here. Instead of saying, </a:t>
            </a:r>
            <a:r>
              <a:rPr lang="en-US" b="0" i="1">
                <a:solidFill>
                  <a:schemeClr val="tx1"/>
                </a:solidFill>
              </a:rPr>
              <a:t>"Great job with questioning!"</a:t>
            </a:r>
            <a:r>
              <a:rPr lang="en-US" b="0">
                <a:solidFill>
                  <a:schemeClr val="tx1"/>
                </a:solidFill>
              </a:rPr>
              <a:t> you might say, </a:t>
            </a:r>
            <a:r>
              <a:rPr lang="en-US" b="0" i="1">
                <a:solidFill>
                  <a:schemeClr val="tx1"/>
                </a:solidFill>
              </a:rPr>
              <a:t>"When you asked students to explain their reasoning after solving the math problem, you encouraged deeper thinking. Doing this more consistently could improve discourse."</a:t>
            </a:r>
            <a:endParaRPr lang="en-US" b="0">
              <a:solidFill>
                <a:schemeClr val="tx1"/>
              </a:solidFill>
            </a:endParaRPr>
          </a:p>
          <a:p>
            <a:pPr>
              <a:buFont typeface="Arial" panose="020B0604020202020204" pitchFamily="34" charset="0"/>
              <a:buNone/>
            </a:pPr>
            <a:endParaRPr lang="en-US" b="0">
              <a:solidFill>
                <a:schemeClr val="tx1"/>
              </a:solidFill>
            </a:endParaRPr>
          </a:p>
          <a:p>
            <a:pPr>
              <a:buFont typeface="Arial" panose="020B0604020202020204" pitchFamily="34" charset="0"/>
              <a:buNone/>
            </a:pPr>
            <a:r>
              <a:rPr lang="en-US" b="0">
                <a:solidFill>
                  <a:schemeClr val="tx1"/>
                </a:solidFill>
              </a:rPr>
              <a:t>- The goal is for candidates to leave your feedback knowing what to continue, what to adjust, and why.</a:t>
            </a:r>
          </a:p>
          <a:p>
            <a:endParaRPr lang="en-US" b="0">
              <a:solidFill>
                <a:schemeClr val="tx1"/>
              </a:solidFill>
            </a:endParaRPr>
          </a:p>
        </p:txBody>
      </p:sp>
      <p:sp>
        <p:nvSpPr>
          <p:cNvPr id="4" name="Slide Number Placeholder 3">
            <a:extLst>
              <a:ext uri="{FF2B5EF4-FFF2-40B4-BE49-F238E27FC236}">
                <a16:creationId xmlns:a16="http://schemas.microsoft.com/office/drawing/2014/main" id="{5FAB35EA-6787-B0F3-287E-CB59BF757654}"/>
              </a:ext>
            </a:extLst>
          </p:cNvPr>
          <p:cNvSpPr>
            <a:spLocks noGrp="1"/>
          </p:cNvSpPr>
          <p:nvPr>
            <p:ph type="sldNum" sz="quarter" idx="5"/>
          </p:nvPr>
        </p:nvSpPr>
        <p:spPr/>
        <p:txBody>
          <a:bodyPr/>
          <a:lstStyle/>
          <a:p>
            <a:fld id="{ADCCD5AF-71CD-4C88-AC55-E7BE057B2D3C}" type="slidenum">
              <a:rPr lang="zh-CN" altLang="en-US" smtClean="0"/>
              <a:pPr/>
              <a:t>16</a:t>
            </a:fld>
            <a:endParaRPr lang="zh-CN" altLang="en-US"/>
          </a:p>
        </p:txBody>
      </p:sp>
    </p:spTree>
    <p:extLst>
      <p:ext uri="{BB962C8B-B14F-4D97-AF65-F5344CB8AC3E}">
        <p14:creationId xmlns:p14="http://schemas.microsoft.com/office/powerpoint/2010/main" val="3621470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B956A-88BE-2A73-12C4-A6463DCD9E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2C767D-BF4D-BB38-6AE6-B9598F522C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0CE3EF-6FBB-8C9D-5E84-7D23F8FEA2F3}"/>
              </a:ext>
            </a:extLst>
          </p:cNvPr>
          <p:cNvSpPr>
            <a:spLocks noGrp="1"/>
          </p:cNvSpPr>
          <p:nvPr>
            <p:ph type="body" idx="1"/>
          </p:nvPr>
        </p:nvSpPr>
        <p:spPr/>
        <p:txBody>
          <a:bodyPr/>
          <a:lstStyle/>
          <a:p>
            <a:pPr>
              <a:buFont typeface="Arial" panose="020B0604020202020204" pitchFamily="34" charset="0"/>
              <a:buNone/>
            </a:pPr>
            <a:r>
              <a:rPr lang="en-US" b="0"/>
              <a:t>1 min / 10:22</a:t>
            </a:r>
          </a:p>
          <a:p>
            <a:pPr>
              <a:buFont typeface="Arial" panose="020B0604020202020204" pitchFamily="34" charset="0"/>
              <a:buNone/>
            </a:pPr>
            <a:endParaRPr lang="en-US" b="0"/>
          </a:p>
          <a:p>
            <a:pPr>
              <a:buFont typeface="Arial" panose="020B0604020202020204" pitchFamily="34" charset="0"/>
              <a:buNone/>
            </a:pPr>
            <a:r>
              <a:rPr lang="en-US" b="0"/>
              <a:t>- Actionable feedback moves beyond identifying what needs improvement — it provides concrete steps the candidate can take to grow.</a:t>
            </a:r>
          </a:p>
          <a:p>
            <a:pPr>
              <a:buFont typeface="Arial" panose="020B0604020202020204" pitchFamily="34" charset="0"/>
              <a:buNone/>
            </a:pPr>
            <a:endParaRPr lang="en-US" b="0"/>
          </a:p>
          <a:p>
            <a:pPr>
              <a:buFont typeface="Arial" panose="020B0604020202020204" pitchFamily="34" charset="0"/>
              <a:buNone/>
            </a:pPr>
            <a:r>
              <a:rPr lang="en-US" b="0"/>
              <a:t>- For example, rather than saying, </a:t>
            </a:r>
            <a:r>
              <a:rPr lang="en-US" b="0" i="1"/>
              <a:t>"Your lesson pacing felt rushed,"</a:t>
            </a:r>
            <a:r>
              <a:rPr lang="en-US" b="0"/>
              <a:t> you could say, </a:t>
            </a:r>
            <a:r>
              <a:rPr lang="en-US" b="0" i="1"/>
              <a:t>"Next time, consider building in two planned pauses for quick check-ins to gauge student understanding before moving on."</a:t>
            </a:r>
            <a:endParaRPr lang="en-US" b="0"/>
          </a:p>
          <a:p>
            <a:pPr>
              <a:buFont typeface="Arial" panose="020B0604020202020204" pitchFamily="34" charset="0"/>
              <a:buNone/>
            </a:pPr>
            <a:endParaRPr lang="en-US" b="0"/>
          </a:p>
          <a:p>
            <a:pPr>
              <a:buFont typeface="Arial" panose="020B0604020202020204" pitchFamily="34" charset="0"/>
              <a:buNone/>
            </a:pPr>
            <a:r>
              <a:rPr lang="en-US" b="0"/>
              <a:t>- Offering resources or strategies — like specific routines, instructional tools, or professional learning opportunities — makes feedback even more actionable.</a:t>
            </a:r>
          </a:p>
          <a:p>
            <a:pPr>
              <a:buFont typeface="Arial" panose="020B0604020202020204" pitchFamily="34" charset="0"/>
              <a:buNone/>
            </a:pPr>
            <a:endParaRPr lang="en-US" b="0"/>
          </a:p>
          <a:p>
            <a:pPr marL="171450" indent="-171450">
              <a:buFontTx/>
              <a:buChar char="-"/>
            </a:pPr>
            <a:r>
              <a:rPr lang="en-US" b="0"/>
              <a:t>Whenever possible, suggest ways for candidates to practice the strategies you recommend — whether through rehearsal, peer observation, or low-stakes opportunities to try new approaches.</a:t>
            </a:r>
          </a:p>
          <a:p>
            <a:pPr marL="0" indent="0">
              <a:buFontTx/>
              <a:buNone/>
            </a:pPr>
            <a:endParaRPr lang="en-US" b="0"/>
          </a:p>
          <a:p>
            <a:pPr marL="171450" indent="-171450">
              <a:buFontTx/>
              <a:buChar char="-"/>
            </a:pPr>
            <a:r>
              <a:rPr lang="en-US" sz="1200">
                <a:latin typeface="Aptos" panose="020B0004020202020204" pitchFamily="34" charset="0"/>
              </a:rPr>
              <a:t>Ensure feedback is actionable and relevant to what was just observed.</a:t>
            </a:r>
            <a:endParaRPr lang="en-US" b="0"/>
          </a:p>
          <a:p>
            <a:endParaRPr lang="en-US" b="0"/>
          </a:p>
        </p:txBody>
      </p:sp>
      <p:sp>
        <p:nvSpPr>
          <p:cNvPr id="4" name="Slide Number Placeholder 3">
            <a:extLst>
              <a:ext uri="{FF2B5EF4-FFF2-40B4-BE49-F238E27FC236}">
                <a16:creationId xmlns:a16="http://schemas.microsoft.com/office/drawing/2014/main" id="{17B096E5-E1F5-F239-A016-B29C133578F0}"/>
              </a:ext>
            </a:extLst>
          </p:cNvPr>
          <p:cNvSpPr>
            <a:spLocks noGrp="1"/>
          </p:cNvSpPr>
          <p:nvPr>
            <p:ph type="sldNum" sz="quarter" idx="5"/>
          </p:nvPr>
        </p:nvSpPr>
        <p:spPr/>
        <p:txBody>
          <a:bodyPr/>
          <a:lstStyle/>
          <a:p>
            <a:fld id="{ADCCD5AF-71CD-4C88-AC55-E7BE057B2D3C}" type="slidenum">
              <a:rPr lang="zh-CN" altLang="en-US" smtClean="0"/>
              <a:pPr/>
              <a:t>17</a:t>
            </a:fld>
            <a:endParaRPr lang="zh-CN" altLang="en-US"/>
          </a:p>
        </p:txBody>
      </p:sp>
    </p:spTree>
    <p:extLst>
      <p:ext uri="{BB962C8B-B14F-4D97-AF65-F5344CB8AC3E}">
        <p14:creationId xmlns:p14="http://schemas.microsoft.com/office/powerpoint/2010/main" val="3167279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7 min / 10:29</a:t>
            </a:r>
          </a:p>
        </p:txBody>
      </p:sp>
      <p:sp>
        <p:nvSpPr>
          <p:cNvPr id="4" name="Slide Number Placeholder 3"/>
          <p:cNvSpPr>
            <a:spLocks noGrp="1"/>
          </p:cNvSpPr>
          <p:nvPr>
            <p:ph type="sldNum" sz="quarter" idx="5"/>
          </p:nvPr>
        </p:nvSpPr>
        <p:spPr/>
        <p:txBody>
          <a:bodyPr/>
          <a:lstStyle/>
          <a:p>
            <a:fld id="{825FC15E-7FD1-034A-9729-2C6FA6821FBB}" type="slidenum">
              <a:rPr lang="en-US" smtClean="0"/>
              <a:t>18</a:t>
            </a:fld>
            <a:endParaRPr lang="en-US"/>
          </a:p>
        </p:txBody>
      </p:sp>
    </p:spTree>
    <p:extLst>
      <p:ext uri="{BB962C8B-B14F-4D97-AF65-F5344CB8AC3E}">
        <p14:creationId xmlns:p14="http://schemas.microsoft.com/office/powerpoint/2010/main" val="1010759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 / 10:30</a:t>
            </a:r>
          </a:p>
        </p:txBody>
      </p:sp>
      <p:sp>
        <p:nvSpPr>
          <p:cNvPr id="4" name="Slide Number Placeholder 3"/>
          <p:cNvSpPr>
            <a:spLocks noGrp="1"/>
          </p:cNvSpPr>
          <p:nvPr>
            <p:ph type="sldNum" sz="quarter" idx="5"/>
          </p:nvPr>
        </p:nvSpPr>
        <p:spPr/>
        <p:txBody>
          <a:bodyPr/>
          <a:lstStyle/>
          <a:p>
            <a:fld id="{825FC15E-7FD1-034A-9729-2C6FA6821FBB}" type="slidenum">
              <a:rPr lang="en-US" smtClean="0"/>
              <a:t>20</a:t>
            </a:fld>
            <a:endParaRPr lang="en-US"/>
          </a:p>
        </p:txBody>
      </p:sp>
    </p:spTree>
    <p:extLst>
      <p:ext uri="{BB962C8B-B14F-4D97-AF65-F5344CB8AC3E}">
        <p14:creationId xmlns:p14="http://schemas.microsoft.com/office/powerpoint/2010/main" val="3797384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 / 10:31</a:t>
            </a:r>
          </a:p>
        </p:txBody>
      </p:sp>
      <p:sp>
        <p:nvSpPr>
          <p:cNvPr id="4" name="Slide Number Placeholder 3"/>
          <p:cNvSpPr>
            <a:spLocks noGrp="1"/>
          </p:cNvSpPr>
          <p:nvPr>
            <p:ph type="sldNum" sz="quarter" idx="5"/>
          </p:nvPr>
        </p:nvSpPr>
        <p:spPr/>
        <p:txBody>
          <a:bodyPr/>
          <a:lstStyle/>
          <a:p>
            <a:fld id="{825FC15E-7FD1-034A-9729-2C6FA6821FBB}" type="slidenum">
              <a:rPr lang="en-US" smtClean="0"/>
              <a:t>21</a:t>
            </a:fld>
            <a:endParaRPr lang="en-US"/>
          </a:p>
        </p:txBody>
      </p:sp>
    </p:spTree>
    <p:extLst>
      <p:ext uri="{BB962C8B-B14F-4D97-AF65-F5344CB8AC3E}">
        <p14:creationId xmlns:p14="http://schemas.microsoft.com/office/powerpoint/2010/main" val="3016624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 min / Start at 10:03</a:t>
            </a:r>
          </a:p>
        </p:txBody>
      </p:sp>
      <p:sp>
        <p:nvSpPr>
          <p:cNvPr id="4" name="Slide Number Placeholder 3"/>
          <p:cNvSpPr>
            <a:spLocks noGrp="1"/>
          </p:cNvSpPr>
          <p:nvPr>
            <p:ph type="sldNum" sz="quarter" idx="5"/>
          </p:nvPr>
        </p:nvSpPr>
        <p:spPr/>
        <p:txBody>
          <a:bodyPr/>
          <a:lstStyle/>
          <a:p>
            <a:fld id="{825FC15E-7FD1-034A-9729-2C6FA6821FBB}" type="slidenum">
              <a:rPr lang="en-US" smtClean="0"/>
              <a:t>2</a:t>
            </a:fld>
            <a:endParaRPr lang="en-US"/>
          </a:p>
        </p:txBody>
      </p:sp>
    </p:spTree>
    <p:extLst>
      <p:ext uri="{BB962C8B-B14F-4D97-AF65-F5344CB8AC3E}">
        <p14:creationId xmlns:p14="http://schemas.microsoft.com/office/powerpoint/2010/main" val="3106568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min / 10:33</a:t>
            </a:r>
          </a:p>
        </p:txBody>
      </p:sp>
      <p:sp>
        <p:nvSpPr>
          <p:cNvPr id="4" name="Slide Number Placeholder 3"/>
          <p:cNvSpPr>
            <a:spLocks noGrp="1"/>
          </p:cNvSpPr>
          <p:nvPr>
            <p:ph type="sldNum" sz="quarter" idx="5"/>
          </p:nvPr>
        </p:nvSpPr>
        <p:spPr/>
        <p:txBody>
          <a:bodyPr/>
          <a:lstStyle/>
          <a:p>
            <a:fld id="{825FC15E-7FD1-034A-9729-2C6FA6821FBB}" type="slidenum">
              <a:rPr lang="en-US" smtClean="0"/>
              <a:t>22</a:t>
            </a:fld>
            <a:endParaRPr lang="en-US"/>
          </a:p>
        </p:txBody>
      </p:sp>
    </p:spTree>
    <p:extLst>
      <p:ext uri="{BB962C8B-B14F-4D97-AF65-F5344CB8AC3E}">
        <p14:creationId xmlns:p14="http://schemas.microsoft.com/office/powerpoint/2010/main" val="37011855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 / 10:34</a:t>
            </a:r>
          </a:p>
          <a:p>
            <a:endParaRPr lang="en-US"/>
          </a:p>
          <a:p>
            <a:r>
              <a:rPr lang="en-US"/>
              <a:t>Try this out to see if this is something that you might want to try with your SPs and PSs.  Let’s go through this activity through the lens of professional learning and helping SPs and PSs provide HQ feedback.</a:t>
            </a:r>
          </a:p>
        </p:txBody>
      </p:sp>
      <p:sp>
        <p:nvSpPr>
          <p:cNvPr id="4" name="Slide Number Placeholder 3"/>
          <p:cNvSpPr>
            <a:spLocks noGrp="1"/>
          </p:cNvSpPr>
          <p:nvPr>
            <p:ph type="sldNum" sz="quarter" idx="5"/>
          </p:nvPr>
        </p:nvSpPr>
        <p:spPr/>
        <p:txBody>
          <a:bodyPr/>
          <a:lstStyle/>
          <a:p>
            <a:fld id="{825FC15E-7FD1-034A-9729-2C6FA6821FBB}" type="slidenum">
              <a:rPr lang="en-US" smtClean="0"/>
              <a:t>23</a:t>
            </a:fld>
            <a:endParaRPr lang="en-US"/>
          </a:p>
        </p:txBody>
      </p:sp>
    </p:spTree>
    <p:extLst>
      <p:ext uri="{BB962C8B-B14F-4D97-AF65-F5344CB8AC3E}">
        <p14:creationId xmlns:p14="http://schemas.microsoft.com/office/powerpoint/2010/main" val="3462284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min / 10:36</a:t>
            </a:r>
          </a:p>
        </p:txBody>
      </p:sp>
      <p:sp>
        <p:nvSpPr>
          <p:cNvPr id="4" name="Slide Number Placeholder 3"/>
          <p:cNvSpPr>
            <a:spLocks noGrp="1"/>
          </p:cNvSpPr>
          <p:nvPr>
            <p:ph type="sldNum" sz="quarter" idx="5"/>
          </p:nvPr>
        </p:nvSpPr>
        <p:spPr/>
        <p:txBody>
          <a:bodyPr/>
          <a:lstStyle/>
          <a:p>
            <a:fld id="{825FC15E-7FD1-034A-9729-2C6FA6821FBB}" type="slidenum">
              <a:rPr lang="en-US" smtClean="0"/>
              <a:t>24</a:t>
            </a:fld>
            <a:endParaRPr lang="en-US"/>
          </a:p>
        </p:txBody>
      </p:sp>
    </p:spTree>
    <p:extLst>
      <p:ext uri="{BB962C8B-B14F-4D97-AF65-F5344CB8AC3E}">
        <p14:creationId xmlns:p14="http://schemas.microsoft.com/office/powerpoint/2010/main" val="31960819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min / 10:38</a:t>
            </a:r>
          </a:p>
        </p:txBody>
      </p:sp>
      <p:sp>
        <p:nvSpPr>
          <p:cNvPr id="4" name="Slide Number Placeholder 3"/>
          <p:cNvSpPr>
            <a:spLocks noGrp="1"/>
          </p:cNvSpPr>
          <p:nvPr>
            <p:ph type="sldNum" sz="quarter" idx="5"/>
          </p:nvPr>
        </p:nvSpPr>
        <p:spPr/>
        <p:txBody>
          <a:bodyPr/>
          <a:lstStyle/>
          <a:p>
            <a:fld id="{825FC15E-7FD1-034A-9729-2C6FA6821FBB}" type="slidenum">
              <a:rPr lang="en-US" smtClean="0"/>
              <a:t>25</a:t>
            </a:fld>
            <a:endParaRPr lang="en-US"/>
          </a:p>
        </p:txBody>
      </p:sp>
    </p:spTree>
    <p:extLst>
      <p:ext uri="{BB962C8B-B14F-4D97-AF65-F5344CB8AC3E}">
        <p14:creationId xmlns:p14="http://schemas.microsoft.com/office/powerpoint/2010/main" val="465834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min / 10:40</a:t>
            </a:r>
          </a:p>
        </p:txBody>
      </p:sp>
      <p:sp>
        <p:nvSpPr>
          <p:cNvPr id="4" name="Slide Number Placeholder 3"/>
          <p:cNvSpPr>
            <a:spLocks noGrp="1"/>
          </p:cNvSpPr>
          <p:nvPr>
            <p:ph type="sldNum" sz="quarter" idx="5"/>
          </p:nvPr>
        </p:nvSpPr>
        <p:spPr/>
        <p:txBody>
          <a:bodyPr/>
          <a:lstStyle/>
          <a:p>
            <a:fld id="{825FC15E-7FD1-034A-9729-2C6FA6821FBB}" type="slidenum">
              <a:rPr lang="en-US" smtClean="0"/>
              <a:t>26</a:t>
            </a:fld>
            <a:endParaRPr lang="en-US"/>
          </a:p>
        </p:txBody>
      </p:sp>
    </p:spTree>
    <p:extLst>
      <p:ext uri="{BB962C8B-B14F-4D97-AF65-F5344CB8AC3E}">
        <p14:creationId xmlns:p14="http://schemas.microsoft.com/office/powerpoint/2010/main" val="40666089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min / 10:42</a:t>
            </a:r>
          </a:p>
        </p:txBody>
      </p:sp>
      <p:sp>
        <p:nvSpPr>
          <p:cNvPr id="4" name="Slide Number Placeholder 3"/>
          <p:cNvSpPr>
            <a:spLocks noGrp="1"/>
          </p:cNvSpPr>
          <p:nvPr>
            <p:ph type="sldNum" sz="quarter" idx="5"/>
          </p:nvPr>
        </p:nvSpPr>
        <p:spPr/>
        <p:txBody>
          <a:bodyPr/>
          <a:lstStyle/>
          <a:p>
            <a:fld id="{825FC15E-7FD1-034A-9729-2C6FA6821FBB}" type="slidenum">
              <a:rPr lang="en-US" smtClean="0"/>
              <a:t>27</a:t>
            </a:fld>
            <a:endParaRPr lang="en-US"/>
          </a:p>
        </p:txBody>
      </p:sp>
    </p:spTree>
    <p:extLst>
      <p:ext uri="{BB962C8B-B14F-4D97-AF65-F5344CB8AC3E}">
        <p14:creationId xmlns:p14="http://schemas.microsoft.com/office/powerpoint/2010/main" val="19010754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 / 10:43</a:t>
            </a:r>
          </a:p>
        </p:txBody>
      </p:sp>
      <p:sp>
        <p:nvSpPr>
          <p:cNvPr id="4" name="Slide Number Placeholder 3"/>
          <p:cNvSpPr>
            <a:spLocks noGrp="1"/>
          </p:cNvSpPr>
          <p:nvPr>
            <p:ph type="sldNum" sz="quarter" idx="5"/>
          </p:nvPr>
        </p:nvSpPr>
        <p:spPr/>
        <p:txBody>
          <a:bodyPr/>
          <a:lstStyle/>
          <a:p>
            <a:fld id="{825FC15E-7FD1-034A-9729-2C6FA6821FBB}" type="slidenum">
              <a:rPr lang="en-US" smtClean="0"/>
              <a:t>29</a:t>
            </a:fld>
            <a:endParaRPr lang="en-US"/>
          </a:p>
        </p:txBody>
      </p:sp>
    </p:spTree>
    <p:extLst>
      <p:ext uri="{BB962C8B-B14F-4D97-AF65-F5344CB8AC3E}">
        <p14:creationId xmlns:p14="http://schemas.microsoft.com/office/powerpoint/2010/main" val="16116982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14 min / 10:57</a:t>
            </a:r>
          </a:p>
        </p:txBody>
      </p:sp>
      <p:sp>
        <p:nvSpPr>
          <p:cNvPr id="4" name="Slide Number Placeholder 3"/>
          <p:cNvSpPr>
            <a:spLocks noGrp="1"/>
          </p:cNvSpPr>
          <p:nvPr>
            <p:ph type="sldNum" sz="quarter" idx="5"/>
          </p:nvPr>
        </p:nvSpPr>
        <p:spPr/>
        <p:txBody>
          <a:bodyPr/>
          <a:lstStyle/>
          <a:p>
            <a:fld id="{825FC15E-7FD1-034A-9729-2C6FA6821FBB}" type="slidenum">
              <a:rPr lang="en-US" smtClean="0"/>
              <a:t>30</a:t>
            </a:fld>
            <a:endParaRPr lang="en-US"/>
          </a:p>
        </p:txBody>
      </p:sp>
    </p:spTree>
    <p:extLst>
      <p:ext uri="{BB962C8B-B14F-4D97-AF65-F5344CB8AC3E}">
        <p14:creationId xmlns:p14="http://schemas.microsoft.com/office/powerpoint/2010/main" val="8982405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 / 10:58</a:t>
            </a:r>
          </a:p>
        </p:txBody>
      </p:sp>
      <p:sp>
        <p:nvSpPr>
          <p:cNvPr id="4" name="Slide Number Placeholder 3"/>
          <p:cNvSpPr>
            <a:spLocks noGrp="1"/>
          </p:cNvSpPr>
          <p:nvPr>
            <p:ph type="sldNum" sz="quarter" idx="5"/>
          </p:nvPr>
        </p:nvSpPr>
        <p:spPr/>
        <p:txBody>
          <a:bodyPr/>
          <a:lstStyle/>
          <a:p>
            <a:fld id="{825FC15E-7FD1-034A-9729-2C6FA6821FBB}" type="slidenum">
              <a:rPr lang="en-US" smtClean="0"/>
              <a:t>32</a:t>
            </a:fld>
            <a:endParaRPr lang="en-US"/>
          </a:p>
        </p:txBody>
      </p:sp>
    </p:spTree>
    <p:extLst>
      <p:ext uri="{BB962C8B-B14F-4D97-AF65-F5344CB8AC3E}">
        <p14:creationId xmlns:p14="http://schemas.microsoft.com/office/powerpoint/2010/main" val="39487759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Aptos" panose="020B0004020202020204" pitchFamily="34" charset="0"/>
              </a:rPr>
              <a:t>1 min / 10:59</a:t>
            </a:r>
          </a:p>
          <a:p>
            <a:r>
              <a:rPr lang="en-US" sz="1200">
                <a:latin typeface="Aptos" panose="020B0004020202020204" pitchFamily="34" charset="0"/>
              </a:rPr>
              <a:t>By clicking the link below or scanning the QR code and share your thoughts on today’s session.</a:t>
            </a:r>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33</a:t>
            </a:fld>
            <a:endParaRPr lang="en-US"/>
          </a:p>
        </p:txBody>
      </p:sp>
    </p:spTree>
    <p:extLst>
      <p:ext uri="{BB962C8B-B14F-4D97-AF65-F5344CB8AC3E}">
        <p14:creationId xmlns:p14="http://schemas.microsoft.com/office/powerpoint/2010/main" val="3722792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1 min / 10:04</a:t>
            </a:r>
          </a:p>
          <a:p>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3</a:t>
            </a:fld>
            <a:endParaRPr lang="en-US"/>
          </a:p>
        </p:txBody>
      </p:sp>
    </p:spTree>
    <p:extLst>
      <p:ext uri="{BB962C8B-B14F-4D97-AF65-F5344CB8AC3E}">
        <p14:creationId xmlns:p14="http://schemas.microsoft.com/office/powerpoint/2010/main" val="30397115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 min / 10:09</a:t>
            </a:r>
          </a:p>
        </p:txBody>
      </p:sp>
      <p:sp>
        <p:nvSpPr>
          <p:cNvPr id="4" name="Slide Number Placeholder 3"/>
          <p:cNvSpPr>
            <a:spLocks noGrp="1"/>
          </p:cNvSpPr>
          <p:nvPr>
            <p:ph type="sldNum" sz="quarter" idx="5"/>
          </p:nvPr>
        </p:nvSpPr>
        <p:spPr/>
        <p:txBody>
          <a:bodyPr/>
          <a:lstStyle/>
          <a:p>
            <a:fld id="{825FC15E-7FD1-034A-9729-2C6FA6821FBB}" type="slidenum">
              <a:rPr lang="en-US" smtClean="0"/>
              <a:t>4</a:t>
            </a:fld>
            <a:endParaRPr lang="en-US"/>
          </a:p>
        </p:txBody>
      </p:sp>
    </p:spTree>
    <p:extLst>
      <p:ext uri="{BB962C8B-B14F-4D97-AF65-F5344CB8AC3E}">
        <p14:creationId xmlns:p14="http://schemas.microsoft.com/office/powerpoint/2010/main" val="2662939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 min / 10:11</a:t>
            </a:r>
          </a:p>
        </p:txBody>
      </p:sp>
      <p:sp>
        <p:nvSpPr>
          <p:cNvPr id="4" name="Slide Number Placeholder 3"/>
          <p:cNvSpPr>
            <a:spLocks noGrp="1"/>
          </p:cNvSpPr>
          <p:nvPr>
            <p:ph type="sldNum" sz="quarter" idx="5"/>
          </p:nvPr>
        </p:nvSpPr>
        <p:spPr/>
        <p:txBody>
          <a:bodyPr/>
          <a:lstStyle/>
          <a:p>
            <a:fld id="{825FC15E-7FD1-034A-9729-2C6FA6821FBB}" type="slidenum">
              <a:rPr lang="en-US" smtClean="0"/>
              <a:t>5</a:t>
            </a:fld>
            <a:endParaRPr lang="en-US"/>
          </a:p>
        </p:txBody>
      </p:sp>
    </p:spTree>
    <p:extLst>
      <p:ext uri="{BB962C8B-B14F-4D97-AF65-F5344CB8AC3E}">
        <p14:creationId xmlns:p14="http://schemas.microsoft.com/office/powerpoint/2010/main" val="667243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 / 10:12</a:t>
            </a:r>
          </a:p>
        </p:txBody>
      </p:sp>
      <p:sp>
        <p:nvSpPr>
          <p:cNvPr id="4" name="Slide Number Placeholder 3"/>
          <p:cNvSpPr>
            <a:spLocks noGrp="1"/>
          </p:cNvSpPr>
          <p:nvPr>
            <p:ph type="sldNum" sz="quarter" idx="5"/>
          </p:nvPr>
        </p:nvSpPr>
        <p:spPr/>
        <p:txBody>
          <a:bodyPr/>
          <a:lstStyle/>
          <a:p>
            <a:fld id="{825FC15E-7FD1-034A-9729-2C6FA6821FBB}" type="slidenum">
              <a:rPr lang="en-US" smtClean="0"/>
              <a:t>6</a:t>
            </a:fld>
            <a:endParaRPr lang="en-US"/>
          </a:p>
        </p:txBody>
      </p:sp>
    </p:spTree>
    <p:extLst>
      <p:ext uri="{BB962C8B-B14F-4D97-AF65-F5344CB8AC3E}">
        <p14:creationId xmlns:p14="http://schemas.microsoft.com/office/powerpoint/2010/main" val="1905689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a:latin typeface="Aptos" panose="020B0004020202020204" pitchFamily="34" charset="0"/>
              </a:rPr>
              <a:t>1 min / 10:13</a:t>
            </a:r>
          </a:p>
          <a:p>
            <a:endParaRPr lang="en-US" sz="1200" b="0">
              <a:latin typeface="Aptos" panose="020B0004020202020204" pitchFamily="34" charset="0"/>
            </a:endParaRPr>
          </a:p>
          <a:p>
            <a:r>
              <a:rPr lang="en-US" sz="1200" b="1">
                <a:latin typeface="Aptos" panose="020B0004020202020204" pitchFamily="34" charset="0"/>
              </a:rPr>
              <a:t>Recognize</a:t>
            </a:r>
            <a:r>
              <a:rPr lang="en-US" sz="1200">
                <a:latin typeface="Aptos" panose="020B0004020202020204" pitchFamily="34" charset="0"/>
              </a:rPr>
              <a:t> high-quality feedback when reviewing 3-way meeting forms, ensuring that teacher candidates receive meaningful, growth-oriented support.</a:t>
            </a:r>
            <a:endParaRPr lang="en-US"/>
          </a:p>
        </p:txBody>
      </p:sp>
      <p:sp>
        <p:nvSpPr>
          <p:cNvPr id="4" name="Slide Number Placeholder 3"/>
          <p:cNvSpPr>
            <a:spLocks noGrp="1"/>
          </p:cNvSpPr>
          <p:nvPr>
            <p:ph type="sldNum" sz="quarter" idx="5"/>
          </p:nvPr>
        </p:nvSpPr>
        <p:spPr/>
        <p:txBody>
          <a:bodyPr/>
          <a:lstStyle/>
          <a:p>
            <a:fld id="{825FC15E-7FD1-034A-9729-2C6FA6821FBB}" type="slidenum">
              <a:rPr lang="en-US" smtClean="0"/>
              <a:t>7</a:t>
            </a:fld>
            <a:endParaRPr lang="en-US"/>
          </a:p>
        </p:txBody>
      </p:sp>
    </p:spTree>
    <p:extLst>
      <p:ext uri="{BB962C8B-B14F-4D97-AF65-F5344CB8AC3E}">
        <p14:creationId xmlns:p14="http://schemas.microsoft.com/office/powerpoint/2010/main" val="1271161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 / 10:14</a:t>
            </a:r>
          </a:p>
        </p:txBody>
      </p:sp>
      <p:sp>
        <p:nvSpPr>
          <p:cNvPr id="4" name="Slide Number Placeholder 3"/>
          <p:cNvSpPr>
            <a:spLocks noGrp="1"/>
          </p:cNvSpPr>
          <p:nvPr>
            <p:ph type="sldNum" sz="quarter" idx="5"/>
          </p:nvPr>
        </p:nvSpPr>
        <p:spPr/>
        <p:txBody>
          <a:bodyPr/>
          <a:lstStyle/>
          <a:p>
            <a:fld id="{825FC15E-7FD1-034A-9729-2C6FA6821FBB}" type="slidenum">
              <a:rPr lang="en-US" smtClean="0"/>
              <a:t>8</a:t>
            </a:fld>
            <a:endParaRPr lang="en-US"/>
          </a:p>
        </p:txBody>
      </p:sp>
    </p:spTree>
    <p:extLst>
      <p:ext uri="{BB962C8B-B14F-4D97-AF65-F5344CB8AC3E}">
        <p14:creationId xmlns:p14="http://schemas.microsoft.com/office/powerpoint/2010/main" val="2480565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min / 10:15</a:t>
            </a:r>
          </a:p>
        </p:txBody>
      </p:sp>
      <p:sp>
        <p:nvSpPr>
          <p:cNvPr id="4" name="Slide Number Placeholder 3"/>
          <p:cNvSpPr>
            <a:spLocks noGrp="1"/>
          </p:cNvSpPr>
          <p:nvPr>
            <p:ph type="sldNum" sz="quarter" idx="5"/>
          </p:nvPr>
        </p:nvSpPr>
        <p:spPr/>
        <p:txBody>
          <a:bodyPr/>
          <a:lstStyle/>
          <a:p>
            <a:fld id="{825FC15E-7FD1-034A-9729-2C6FA6821FBB}" type="slidenum">
              <a:rPr lang="en-US" smtClean="0"/>
              <a:t>10</a:t>
            </a:fld>
            <a:endParaRPr lang="en-US"/>
          </a:p>
        </p:txBody>
      </p:sp>
    </p:spTree>
    <p:extLst>
      <p:ext uri="{BB962C8B-B14F-4D97-AF65-F5344CB8AC3E}">
        <p14:creationId xmlns:p14="http://schemas.microsoft.com/office/powerpoint/2010/main" val="4460034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picture containing fog, screenshot, blur&#10;&#10;Description automatically generated">
            <a:extLst>
              <a:ext uri="{FF2B5EF4-FFF2-40B4-BE49-F238E27FC236}">
                <a16:creationId xmlns:a16="http://schemas.microsoft.com/office/drawing/2014/main" id="{73A13FDB-6B12-D57B-937C-FDCC340F7DDF}"/>
              </a:ext>
            </a:extLst>
          </p:cNvPr>
          <p:cNvPicPr>
            <a:picLocks noChangeAspect="1"/>
          </p:cNvPicPr>
          <p:nvPr userDrawn="1"/>
        </p:nvPicPr>
        <p:blipFill>
          <a:blip r:embed="rId2"/>
          <a:stretch>
            <a:fillRect/>
          </a:stretch>
        </p:blipFill>
        <p:spPr>
          <a:xfrm>
            <a:off x="0" y="0"/>
            <a:ext cx="12191998" cy="6857999"/>
          </a:xfrm>
          <a:prstGeom prst="rect">
            <a:avLst/>
          </a:prstGeom>
        </p:spPr>
      </p:pic>
      <p:sp>
        <p:nvSpPr>
          <p:cNvPr id="2" name="Title 1">
            <a:extLst>
              <a:ext uri="{FF2B5EF4-FFF2-40B4-BE49-F238E27FC236}">
                <a16:creationId xmlns:a16="http://schemas.microsoft.com/office/drawing/2014/main" id="{AFA9C25D-EF20-84AD-D14D-2061BB41F0C7}"/>
              </a:ext>
            </a:extLst>
          </p:cNvPr>
          <p:cNvSpPr>
            <a:spLocks noGrp="1"/>
          </p:cNvSpPr>
          <p:nvPr>
            <p:ph type="ctrTitle"/>
          </p:nvPr>
        </p:nvSpPr>
        <p:spPr>
          <a:xfrm>
            <a:off x="505838" y="690351"/>
            <a:ext cx="8631677" cy="1928238"/>
          </a:xfrm>
          <a:prstGeom prst="rect">
            <a:avLst/>
          </a:prstGeom>
        </p:spPr>
        <p:txBody>
          <a:bodyPr anchor="b">
            <a:normAutofit/>
          </a:bodyPr>
          <a:lstStyle>
            <a:lvl1pPr algn="l">
              <a:defRPr sz="6600" b="1" i="0" spc="-300">
                <a:solidFill>
                  <a:schemeClr val="accent1">
                    <a:lumMod val="50000"/>
                  </a:schemeClr>
                </a:solidFill>
                <a:latin typeface="Arial" panose="020B0604020202020204" pitchFamily="34" charset="0"/>
                <a:ea typeface="Apple Symbols" panose="02000000000000000000" pitchFamily="2" charset="-79"/>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6917F9B5-9E18-407C-4D11-7AC3882D7047}"/>
              </a:ext>
            </a:extLst>
          </p:cNvPr>
          <p:cNvSpPr>
            <a:spLocks noGrp="1"/>
          </p:cNvSpPr>
          <p:nvPr>
            <p:ph type="subTitle" idx="1"/>
          </p:nvPr>
        </p:nvSpPr>
        <p:spPr>
          <a:xfrm>
            <a:off x="505838" y="4855099"/>
            <a:ext cx="6770451" cy="1391055"/>
          </a:xfrm>
        </p:spPr>
        <p:txBody>
          <a:bodyPr>
            <a:normAutofit/>
          </a:bodyPr>
          <a:lstStyle>
            <a:lvl1pPr marL="0" indent="0" algn="l">
              <a:buNone/>
              <a:defRPr sz="2800">
                <a:solidFill>
                  <a:srgbClr val="3647B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descr="A black and white logo&#10;&#10;Description automatically generated">
            <a:extLst>
              <a:ext uri="{FF2B5EF4-FFF2-40B4-BE49-F238E27FC236}">
                <a16:creationId xmlns:a16="http://schemas.microsoft.com/office/drawing/2014/main" id="{27C03EFA-A152-4539-22F6-1D780DB54FE5}"/>
              </a:ext>
            </a:extLst>
          </p:cNvPr>
          <p:cNvPicPr>
            <a:picLocks noChangeAspect="1"/>
          </p:cNvPicPr>
          <p:nvPr userDrawn="1"/>
        </p:nvPicPr>
        <p:blipFill>
          <a:blip r:embed="rId3">
            <a:duotone>
              <a:schemeClr val="accent1">
                <a:shade val="45000"/>
                <a:satMod val="135000"/>
              </a:schemeClr>
              <a:prstClr val="white"/>
            </a:duotone>
          </a:blip>
          <a:stretch>
            <a:fillRect/>
          </a:stretch>
        </p:blipFill>
        <p:spPr>
          <a:xfrm>
            <a:off x="224033" y="6133786"/>
            <a:ext cx="2642822" cy="556849"/>
          </a:xfrm>
          <a:prstGeom prst="rect">
            <a:avLst/>
          </a:prstGeom>
        </p:spPr>
      </p:pic>
    </p:spTree>
    <p:extLst>
      <p:ext uri="{BB962C8B-B14F-4D97-AF65-F5344CB8AC3E}">
        <p14:creationId xmlns:p14="http://schemas.microsoft.com/office/powerpoint/2010/main" val="1123403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pa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图片 6" descr="The ESE logo.">
            <a:extLst>
              <a:ext uri="{FF2B5EF4-FFF2-40B4-BE49-F238E27FC236}">
                <a16:creationId xmlns:a16="http://schemas.microsoft.com/office/drawing/2014/main" id="{C0409D6F-5022-4C54-A665-4417B8EF04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887316" y="5630644"/>
            <a:ext cx="2417368" cy="1175641"/>
          </a:xfrm>
          <a:prstGeom prst="rect">
            <a:avLst/>
          </a:prstGeom>
        </p:spPr>
      </p:pic>
      <p:sp>
        <p:nvSpPr>
          <p:cNvPr id="9" name="矩形 8" descr="Colored background box.">
            <a:extLst>
              <a:ext uri="{FF2B5EF4-FFF2-40B4-BE49-F238E27FC236}">
                <a16:creationId xmlns:a16="http://schemas.microsoft.com/office/drawing/2014/main" id="{7D512A3C-1A6C-4890-AAF3-6E19AD2E7913}"/>
              </a:ext>
            </a:extLst>
          </p:cNvPr>
          <p:cNvSpPr/>
          <p:nvPr userDrawn="1"/>
        </p:nvSpPr>
        <p:spPr>
          <a:xfrm>
            <a:off x="0" y="1233722"/>
            <a:ext cx="12192000" cy="258847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descr="Colored background box.">
            <a:extLst>
              <a:ext uri="{FF2B5EF4-FFF2-40B4-BE49-F238E27FC236}">
                <a16:creationId xmlns:a16="http://schemas.microsoft.com/office/drawing/2014/main" id="{72CE4073-084A-4342-853D-A4762D8A1AC4}"/>
              </a:ext>
            </a:extLst>
          </p:cNvPr>
          <p:cNvSpPr/>
          <p:nvPr userDrawn="1"/>
        </p:nvSpPr>
        <p:spPr>
          <a:xfrm>
            <a:off x="0" y="3822199"/>
            <a:ext cx="12192000" cy="1249421"/>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8375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ext-one column numbering list">
    <p:spTree>
      <p:nvGrpSpPr>
        <p:cNvPr id="1" name=""/>
        <p:cNvGrpSpPr/>
        <p:nvPr/>
      </p:nvGrpSpPr>
      <p:grpSpPr>
        <a:xfrm>
          <a:off x="0" y="0"/>
          <a:ext cx="0" cy="0"/>
          <a:chOff x="0" y="0"/>
          <a:chExt cx="0" cy="0"/>
        </a:xfrm>
      </p:grpSpPr>
      <p:pic>
        <p:nvPicPr>
          <p:cNvPr id="8" name="图片 7" descr="The star in the ESE logo">
            <a:extLst>
              <a:ext uri="{FF2B5EF4-FFF2-40B4-BE49-F238E27FC236}">
                <a16:creationId xmlns:a16="http://schemas.microsoft.com/office/drawing/2014/main" id="{0A84CDFA-79F7-4BA0-98A7-CE6AD7E69B6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238317">
            <a:off x="10844110" y="6132352"/>
            <a:ext cx="756578" cy="778194"/>
          </a:xfrm>
          <a:prstGeom prst="rect">
            <a:avLst/>
          </a:prstGeom>
        </p:spPr>
      </p:pic>
      <p:sp>
        <p:nvSpPr>
          <p:cNvPr id="7" name="矩形 6" descr="Colored background box.">
            <a:extLst>
              <a:ext uri="{FF2B5EF4-FFF2-40B4-BE49-F238E27FC236}">
                <a16:creationId xmlns:a16="http://schemas.microsoft.com/office/drawing/2014/main" id="{A875BDB0-8CE9-4FCF-818B-C21A2BF5A21B}"/>
              </a:ext>
            </a:extLst>
          </p:cNvPr>
          <p:cNvSpPr/>
          <p:nvPr userDrawn="1"/>
        </p:nvSpPr>
        <p:spPr>
          <a:xfrm>
            <a:off x="0" y="212726"/>
            <a:ext cx="250371" cy="832304"/>
          </a:xfrm>
          <a:prstGeom prst="rect">
            <a:avLst/>
          </a:prstGeom>
          <a:solidFill>
            <a:srgbClr val="E38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descr="Colored background box.">
            <a:extLst>
              <a:ext uri="{FF2B5EF4-FFF2-40B4-BE49-F238E27FC236}">
                <a16:creationId xmlns:a16="http://schemas.microsoft.com/office/drawing/2014/main" id="{5DF00629-F578-459E-B808-C056CC098EE1}"/>
              </a:ext>
            </a:extLst>
          </p:cNvPr>
          <p:cNvSpPr/>
          <p:nvPr userDrawn="1"/>
        </p:nvSpPr>
        <p:spPr>
          <a:xfrm>
            <a:off x="435429" y="212727"/>
            <a:ext cx="11756571" cy="832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a:extLst>
              <a:ext uri="{FF2B5EF4-FFF2-40B4-BE49-F238E27FC236}">
                <a16:creationId xmlns:a16="http://schemas.microsoft.com/office/drawing/2014/main" id="{73DEFAAE-AB64-48F2-AA3E-533A2C1271E0}"/>
              </a:ext>
            </a:extLst>
          </p:cNvPr>
          <p:cNvSpPr>
            <a:spLocks noGrp="1"/>
          </p:cNvSpPr>
          <p:nvPr>
            <p:ph type="title" hasCustomPrompt="1"/>
          </p:nvPr>
        </p:nvSpPr>
        <p:spPr>
          <a:xfrm>
            <a:off x="567743" y="288925"/>
            <a:ext cx="11370972" cy="679905"/>
          </a:xfrm>
        </p:spPr>
        <p:txBody>
          <a:bodyPr>
            <a:noAutofit/>
          </a:bodyPr>
          <a:lstStyle>
            <a:lvl1pPr>
              <a:defRPr sz="3000">
                <a:solidFill>
                  <a:schemeClr val="bg1"/>
                </a:solidFill>
                <a:latin typeface="Segoe UI Semibold" panose="020B0702040204020203" pitchFamily="34" charset="0"/>
                <a:cs typeface="Segoe UI Semibold" panose="020B0702040204020203" pitchFamily="34" charset="0"/>
              </a:defRPr>
            </a:lvl1pPr>
          </a:lstStyle>
          <a:p>
            <a:r>
              <a:rPr lang="en-US" altLang="zh-CN"/>
              <a:t>Click here to edit title</a:t>
            </a:r>
            <a:endParaRPr lang="zh-CN" altLang="en-US"/>
          </a:p>
        </p:txBody>
      </p:sp>
      <p:sp>
        <p:nvSpPr>
          <p:cNvPr id="3" name="内容占位符 2">
            <a:extLst>
              <a:ext uri="{FF2B5EF4-FFF2-40B4-BE49-F238E27FC236}">
                <a16:creationId xmlns:a16="http://schemas.microsoft.com/office/drawing/2014/main" id="{35FFD893-9645-4ABA-BC18-4957569298FB}"/>
              </a:ext>
            </a:extLst>
          </p:cNvPr>
          <p:cNvSpPr>
            <a:spLocks noGrp="1"/>
          </p:cNvSpPr>
          <p:nvPr>
            <p:ph idx="1" hasCustomPrompt="1"/>
          </p:nvPr>
        </p:nvSpPr>
        <p:spPr>
          <a:xfrm>
            <a:off x="567743" y="1230403"/>
            <a:ext cx="11370972" cy="5049746"/>
          </a:xfrm>
        </p:spPr>
        <p:txBody>
          <a:bodyPr>
            <a:noAutofit/>
          </a:bodyPr>
          <a:lstStyle>
            <a:lvl1pPr marL="514350" indent="-514350">
              <a:lnSpc>
                <a:spcPct val="100000"/>
              </a:lnSpc>
              <a:spcBef>
                <a:spcPts val="0"/>
              </a:spcBef>
              <a:spcAft>
                <a:spcPts val="0"/>
              </a:spcAft>
              <a:buClr>
                <a:srgbClr val="E38526"/>
              </a:buClr>
              <a:buFont typeface="+mj-lt"/>
              <a:buAutoNum type="arabicPeriod"/>
              <a:defRPr sz="3200" baseline="0">
                <a:solidFill>
                  <a:schemeClr val="accent1">
                    <a:lumMod val="50000"/>
                  </a:schemeClr>
                </a:solidFill>
                <a:latin typeface="Segoe UI" panose="020B0502040204020203" pitchFamily="34" charset="0"/>
                <a:cs typeface="Segoe UI" panose="020B0502040204020203" pitchFamily="34" charset="0"/>
              </a:defRPr>
            </a:lvl1pPr>
            <a:lvl2pPr marL="685800" indent="-228600">
              <a:buClr>
                <a:srgbClr val="E38526"/>
              </a:buClr>
              <a:buFont typeface="Courier New" panose="02070309020205020404" pitchFamily="49" charset="0"/>
              <a:buChar char="o"/>
              <a:defRPr sz="2800">
                <a:solidFill>
                  <a:schemeClr val="accent1">
                    <a:lumMod val="50000"/>
                  </a:schemeClr>
                </a:solidFill>
                <a:latin typeface="Segoe UI" panose="020B0502040204020203" pitchFamily="34" charset="0"/>
                <a:cs typeface="Segoe UI" panose="020B0502040204020203" pitchFamily="34" charset="0"/>
              </a:defRPr>
            </a:lvl2pPr>
            <a:lvl3pPr marL="1143000" indent="-228600">
              <a:buClr>
                <a:srgbClr val="E38526"/>
              </a:buClr>
              <a:buFont typeface="Wingdings" panose="05000000000000000000" pitchFamily="2" charset="2"/>
              <a:buChar char="§"/>
              <a:defRPr sz="2400">
                <a:solidFill>
                  <a:schemeClr val="accent1">
                    <a:lumMod val="50000"/>
                  </a:schemeClr>
                </a:solidFill>
                <a:latin typeface="Segoe UI" panose="020B0502040204020203" pitchFamily="34" charset="0"/>
                <a:cs typeface="Segoe UI" panose="020B0502040204020203" pitchFamily="34" charset="0"/>
              </a:defRPr>
            </a:lvl3pPr>
            <a:lvl4pPr marL="1600200" indent="-228600">
              <a:buClr>
                <a:srgbClr val="E38526"/>
              </a:buClr>
              <a:buFont typeface="Wingdings" panose="05000000000000000000" pitchFamily="2" charset="2"/>
              <a:buChar char="Ø"/>
              <a:defRPr sz="2000">
                <a:solidFill>
                  <a:schemeClr val="accent1">
                    <a:lumMod val="50000"/>
                  </a:schemeClr>
                </a:solidFill>
                <a:latin typeface="Segoe UI" panose="020B0502040204020203" pitchFamily="34" charset="0"/>
                <a:cs typeface="Segoe UI" panose="020B0502040204020203" pitchFamily="34" charset="0"/>
              </a:defRPr>
            </a:lvl4pPr>
            <a:lvl5pPr marL="2057400" indent="-228600">
              <a:buClr>
                <a:srgbClr val="E38526"/>
              </a:buClr>
              <a:buFont typeface="Wingdings" panose="05000000000000000000" pitchFamily="2" charset="2"/>
              <a:buChar char="v"/>
              <a:defRPr sz="2000" baseline="0">
                <a:solidFill>
                  <a:schemeClr val="accent1">
                    <a:lumMod val="50000"/>
                  </a:schemeClr>
                </a:solidFill>
                <a:latin typeface="Segoe UI" panose="020B0502040204020203" pitchFamily="34" charset="0"/>
                <a:cs typeface="Segoe UI" panose="020B0502040204020203" pitchFamily="34" charset="0"/>
              </a:defRPr>
            </a:lvl5pPr>
          </a:lstStyle>
          <a:p>
            <a:pPr lvl="0"/>
            <a:r>
              <a:rPr lang="en-US" altLang="zh-CN"/>
              <a:t>Click here to create numbering list</a:t>
            </a:r>
          </a:p>
        </p:txBody>
      </p:sp>
      <p:sp>
        <p:nvSpPr>
          <p:cNvPr id="12" name="Slide Number Placeholder 11"/>
          <p:cNvSpPr>
            <a:spLocks noGrp="1"/>
          </p:cNvSpPr>
          <p:nvPr>
            <p:ph type="sldNum" sz="quarter" idx="12"/>
          </p:nvPr>
        </p:nvSpPr>
        <p:spPr/>
        <p:txBody>
          <a:bodyPr/>
          <a:lstStyle>
            <a:lvl1pPr>
              <a:defRPr>
                <a:solidFill>
                  <a:schemeClr val="tx1"/>
                </a:solidFill>
              </a:defRPr>
            </a:lvl1pPr>
          </a:lstStyle>
          <a:p>
            <a:fld id="{FF27229C-EC7B-4063-A33B-28A5E87E32ED}" type="slidenum">
              <a:rPr lang="zh-CN" altLang="en-US" smtClean="0"/>
              <a:pPr/>
              <a:t>‹#›</a:t>
            </a:fld>
            <a:endParaRPr lang="zh-CN" altLang="en-US"/>
          </a:p>
        </p:txBody>
      </p:sp>
      <p:sp>
        <p:nvSpPr>
          <p:cNvPr id="4" name="TextBox 3"/>
          <p:cNvSpPr txBox="1"/>
          <p:nvPr userDrawn="1"/>
        </p:nvSpPr>
        <p:spPr>
          <a:xfrm>
            <a:off x="250371" y="6356350"/>
            <a:ext cx="7713372" cy="369332"/>
          </a:xfrm>
          <a:prstGeom prst="rect">
            <a:avLst/>
          </a:prstGeom>
          <a:noFill/>
        </p:spPr>
        <p:txBody>
          <a:bodyPr wrap="square" rtlCol="0">
            <a:spAutoFit/>
          </a:bodyPr>
          <a:lstStyle/>
          <a:p>
            <a:r>
              <a:rPr lang="en-US" sz="1200" kern="1200">
                <a:solidFill>
                  <a:schemeClr val="tx1">
                    <a:tint val="75000"/>
                  </a:schemeClr>
                </a:solidFill>
                <a:latin typeface="Segoe"/>
                <a:ea typeface="+mn-ea"/>
                <a:cs typeface="+mn-cs"/>
              </a:rPr>
              <a:t>Massachusetts Department of</a:t>
            </a:r>
            <a:r>
              <a:rPr lang="en-US" baseline="0">
                <a:latin typeface="Segoe"/>
              </a:rPr>
              <a:t> </a:t>
            </a:r>
            <a:r>
              <a:rPr lang="en-US" sz="1200" kern="1200">
                <a:solidFill>
                  <a:schemeClr val="tx1">
                    <a:tint val="75000"/>
                  </a:schemeClr>
                </a:solidFill>
                <a:latin typeface="Segoe"/>
                <a:ea typeface="+mn-ea"/>
                <a:cs typeface="+mn-cs"/>
              </a:rPr>
              <a:t>Elementary</a:t>
            </a:r>
            <a:r>
              <a:rPr lang="en-US" baseline="0">
                <a:latin typeface="Segoe"/>
              </a:rPr>
              <a:t> </a:t>
            </a:r>
            <a:r>
              <a:rPr lang="en-US" sz="1200" kern="1200">
                <a:solidFill>
                  <a:schemeClr val="tx1">
                    <a:tint val="75000"/>
                  </a:schemeClr>
                </a:solidFill>
                <a:latin typeface="Segoe"/>
                <a:ea typeface="+mn-ea"/>
                <a:cs typeface="+mn-cs"/>
              </a:rPr>
              <a:t>and</a:t>
            </a:r>
            <a:r>
              <a:rPr lang="en-US" baseline="0">
                <a:latin typeface="Segoe"/>
              </a:rPr>
              <a:t> </a:t>
            </a:r>
            <a:r>
              <a:rPr lang="en-US" sz="1200" kern="1200">
                <a:solidFill>
                  <a:schemeClr val="tx1">
                    <a:tint val="75000"/>
                  </a:schemeClr>
                </a:solidFill>
                <a:latin typeface="Segoe"/>
                <a:ea typeface="+mn-ea"/>
                <a:cs typeface="+mn-cs"/>
              </a:rPr>
              <a:t>Secondary</a:t>
            </a:r>
            <a:r>
              <a:rPr lang="en-US" baseline="0">
                <a:latin typeface="Segoe"/>
              </a:rPr>
              <a:t> </a:t>
            </a:r>
            <a:r>
              <a:rPr lang="en-US" sz="1200" kern="1200">
                <a:solidFill>
                  <a:schemeClr val="tx1">
                    <a:tint val="75000"/>
                  </a:schemeClr>
                </a:solidFill>
                <a:latin typeface="Segoe"/>
                <a:ea typeface="+mn-ea"/>
                <a:cs typeface="+mn-cs"/>
              </a:rPr>
              <a:t>Education</a:t>
            </a:r>
          </a:p>
        </p:txBody>
      </p:sp>
    </p:spTree>
    <p:extLst>
      <p:ext uri="{BB962C8B-B14F-4D97-AF65-F5344CB8AC3E}">
        <p14:creationId xmlns:p14="http://schemas.microsoft.com/office/powerpoint/2010/main" val="3275667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ED5A72-E2F7-0E3B-0DDA-8AEE476CFD6C}"/>
              </a:ext>
            </a:extLst>
          </p:cNvPr>
          <p:cNvSpPr>
            <a:spLocks noGrp="1"/>
          </p:cNvSpPr>
          <p:nvPr>
            <p:ph idx="1"/>
          </p:nvPr>
        </p:nvSpPr>
        <p:spPr>
          <a:xfrm>
            <a:off x="838200" y="2086984"/>
            <a:ext cx="10515600" cy="4052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8">
            <a:extLst>
              <a:ext uri="{FF2B5EF4-FFF2-40B4-BE49-F238E27FC236}">
                <a16:creationId xmlns:a16="http://schemas.microsoft.com/office/drawing/2014/main" id="{D8D37926-3C4B-41C8-EFDB-911300C2434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lvl1pPr>
              <a:defRPr b="0" spc="-150"/>
            </a:lvl1pPr>
          </a:lstStyle>
          <a:p>
            <a:r>
              <a:rPr lang="en-US"/>
              <a:t>Click to edit Master title style</a:t>
            </a:r>
          </a:p>
        </p:txBody>
      </p:sp>
    </p:spTree>
    <p:extLst>
      <p:ext uri="{BB962C8B-B14F-4D97-AF65-F5344CB8AC3E}">
        <p14:creationId xmlns:p14="http://schemas.microsoft.com/office/powerpoint/2010/main" val="2979841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924193-02B9-9810-A50A-C323F20B00A2}"/>
              </a:ext>
            </a:extLst>
          </p:cNvPr>
          <p:cNvPicPr>
            <a:picLocks noChangeAspect="1"/>
          </p:cNvPicPr>
          <p:nvPr userDrawn="1"/>
        </p:nvPicPr>
        <p:blipFill>
          <a:blip r:embed="rId2"/>
          <a:stretch>
            <a:fillRect/>
          </a:stretch>
        </p:blipFill>
        <p:spPr>
          <a:xfrm>
            <a:off x="0" y="-16112"/>
            <a:ext cx="12192000" cy="6858000"/>
          </a:xfrm>
          <a:prstGeom prst="rect">
            <a:avLst/>
          </a:prstGeom>
        </p:spPr>
      </p:pic>
      <p:pic>
        <p:nvPicPr>
          <p:cNvPr id="7" name="Picture 6" descr="A picture containing fog, screenshot, blur&#10;&#10;Description automatically generated">
            <a:extLst>
              <a:ext uri="{FF2B5EF4-FFF2-40B4-BE49-F238E27FC236}">
                <a16:creationId xmlns:a16="http://schemas.microsoft.com/office/drawing/2014/main" id="{BD671DD8-DB66-3B92-A1B6-23D8B89C2A4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E7A35BE-2442-7C64-032F-EEC3B84E842D}"/>
              </a:ext>
            </a:extLst>
          </p:cNvPr>
          <p:cNvSpPr>
            <a:spLocks noGrp="1"/>
          </p:cNvSpPr>
          <p:nvPr>
            <p:ph type="title"/>
          </p:nvPr>
        </p:nvSpPr>
        <p:spPr>
          <a:xfrm>
            <a:off x="838200" y="730525"/>
            <a:ext cx="10515600" cy="2852737"/>
          </a:xfrm>
          <a:prstGeom prst="rect">
            <a:avLst/>
          </a:prstGeom>
        </p:spPr>
        <p:txBody>
          <a:bodyPr anchor="b"/>
          <a:lstStyle>
            <a:lvl1pPr>
              <a:defRPr sz="6000" spc="-150">
                <a:solidFill>
                  <a:schemeClr val="accent1">
                    <a:lumMod val="50000"/>
                  </a:schemeClr>
                </a:solidFill>
              </a:defRPr>
            </a:lvl1pPr>
          </a:lstStyle>
          <a:p>
            <a:r>
              <a:rPr lang="en-US"/>
              <a:t>Click to edit Master title style</a:t>
            </a:r>
          </a:p>
        </p:txBody>
      </p:sp>
      <p:sp>
        <p:nvSpPr>
          <p:cNvPr id="3" name="Text Placeholder 2">
            <a:extLst>
              <a:ext uri="{FF2B5EF4-FFF2-40B4-BE49-F238E27FC236}">
                <a16:creationId xmlns:a16="http://schemas.microsoft.com/office/drawing/2014/main" id="{9FD8DA3C-9A4F-10ED-C6D4-40AC09EDE511}"/>
              </a:ext>
            </a:extLst>
          </p:cNvPr>
          <p:cNvSpPr>
            <a:spLocks noGrp="1"/>
          </p:cNvSpPr>
          <p:nvPr>
            <p:ph type="body" idx="1"/>
          </p:nvPr>
        </p:nvSpPr>
        <p:spPr>
          <a:xfrm>
            <a:off x="838200" y="3712387"/>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extBox 4">
            <a:extLst>
              <a:ext uri="{FF2B5EF4-FFF2-40B4-BE49-F238E27FC236}">
                <a16:creationId xmlns:a16="http://schemas.microsoft.com/office/drawing/2014/main" id="{F8A65D87-AFBC-843E-1CA6-0F0D9EB66B62}"/>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pic>
        <p:nvPicPr>
          <p:cNvPr id="10" name="Picture 9" descr="A black and white logo&#10;&#10;Description automatically generated">
            <a:extLst>
              <a:ext uri="{FF2B5EF4-FFF2-40B4-BE49-F238E27FC236}">
                <a16:creationId xmlns:a16="http://schemas.microsoft.com/office/drawing/2014/main" id="{C97040BC-7CEF-FBD5-14E8-B96311C9FE32}"/>
              </a:ext>
            </a:extLst>
          </p:cNvPr>
          <p:cNvPicPr>
            <a:picLocks noChangeAspect="1"/>
          </p:cNvPicPr>
          <p:nvPr userDrawn="1"/>
        </p:nvPicPr>
        <p:blipFill>
          <a:blip r:embed="rId4">
            <a:duotone>
              <a:schemeClr val="accent1">
                <a:shade val="45000"/>
                <a:satMod val="135000"/>
              </a:schemeClr>
              <a:prstClr val="white"/>
            </a:duotone>
          </a:blip>
          <a:stretch>
            <a:fillRect/>
          </a:stretch>
        </p:blipFill>
        <p:spPr>
          <a:xfrm>
            <a:off x="224033" y="6133786"/>
            <a:ext cx="2642822" cy="556849"/>
          </a:xfrm>
          <a:prstGeom prst="rect">
            <a:avLst/>
          </a:prstGeom>
        </p:spPr>
      </p:pic>
    </p:spTree>
    <p:extLst>
      <p:ext uri="{BB962C8B-B14F-4D97-AF65-F5344CB8AC3E}">
        <p14:creationId xmlns:p14="http://schemas.microsoft.com/office/powerpoint/2010/main" val="1411069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55C14D-8924-F22D-FF6C-1CEECDCEA30C}"/>
              </a:ext>
            </a:extLst>
          </p:cNvPr>
          <p:cNvSpPr>
            <a:spLocks noGrp="1"/>
          </p:cNvSpPr>
          <p:nvPr>
            <p:ph sz="half" idx="1"/>
          </p:nvPr>
        </p:nvSpPr>
        <p:spPr>
          <a:xfrm>
            <a:off x="838200" y="2119256"/>
            <a:ext cx="5181600" cy="405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748EB7-DF60-9429-B7C4-F17C2FD19504}"/>
              </a:ext>
            </a:extLst>
          </p:cNvPr>
          <p:cNvSpPr>
            <a:spLocks noGrp="1"/>
          </p:cNvSpPr>
          <p:nvPr>
            <p:ph sz="half" idx="2"/>
          </p:nvPr>
        </p:nvSpPr>
        <p:spPr>
          <a:xfrm>
            <a:off x="6172200" y="2119256"/>
            <a:ext cx="5181600" cy="405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8">
            <a:extLst>
              <a:ext uri="{FF2B5EF4-FFF2-40B4-BE49-F238E27FC236}">
                <a16:creationId xmlns:a16="http://schemas.microsoft.com/office/drawing/2014/main" id="{09305E6D-E633-8F98-0EDC-7F3C0166DB61}"/>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lvl1pPr>
              <a:defRPr spc="-150"/>
            </a:lvl1pPr>
          </a:lstStyle>
          <a:p>
            <a:r>
              <a:rPr lang="en-US"/>
              <a:t>Click to edit Master title style</a:t>
            </a:r>
          </a:p>
        </p:txBody>
      </p:sp>
    </p:spTree>
    <p:extLst>
      <p:ext uri="{BB962C8B-B14F-4D97-AF65-F5344CB8AC3E}">
        <p14:creationId xmlns:p14="http://schemas.microsoft.com/office/powerpoint/2010/main" val="900580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7D04F-CFDA-AB0A-0CB3-633767A38D3D}"/>
              </a:ext>
            </a:extLst>
          </p:cNvPr>
          <p:cNvSpPr>
            <a:spLocks noGrp="1"/>
          </p:cNvSpPr>
          <p:nvPr>
            <p:ph type="body" idx="1"/>
          </p:nvPr>
        </p:nvSpPr>
        <p:spPr>
          <a:xfrm>
            <a:off x="836612" y="2109863"/>
            <a:ext cx="5157787" cy="6759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E417A7-92FA-2590-1532-B39F1253F89A}"/>
              </a:ext>
            </a:extLst>
          </p:cNvPr>
          <p:cNvSpPr>
            <a:spLocks noGrp="1"/>
          </p:cNvSpPr>
          <p:nvPr>
            <p:ph sz="half" idx="2"/>
          </p:nvPr>
        </p:nvSpPr>
        <p:spPr>
          <a:xfrm>
            <a:off x="839788" y="2861535"/>
            <a:ext cx="5157787" cy="332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83ECC-3794-AE5F-27B5-A74B4DEC7341}"/>
              </a:ext>
            </a:extLst>
          </p:cNvPr>
          <p:cNvSpPr>
            <a:spLocks noGrp="1"/>
          </p:cNvSpPr>
          <p:nvPr>
            <p:ph type="body" sz="quarter" idx="3"/>
          </p:nvPr>
        </p:nvSpPr>
        <p:spPr>
          <a:xfrm>
            <a:off x="6172200" y="2109863"/>
            <a:ext cx="5183188" cy="6759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4E5DA7-1D14-860C-86DA-E26B78A695EF}"/>
              </a:ext>
            </a:extLst>
          </p:cNvPr>
          <p:cNvSpPr>
            <a:spLocks noGrp="1"/>
          </p:cNvSpPr>
          <p:nvPr>
            <p:ph sz="quarter" idx="4"/>
          </p:nvPr>
        </p:nvSpPr>
        <p:spPr>
          <a:xfrm>
            <a:off x="6172200" y="2861535"/>
            <a:ext cx="5183188" cy="332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8">
            <a:extLst>
              <a:ext uri="{FF2B5EF4-FFF2-40B4-BE49-F238E27FC236}">
                <a16:creationId xmlns:a16="http://schemas.microsoft.com/office/drawing/2014/main" id="{AA033EDD-4130-6D25-944B-3C4E62F04A5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lvl1pPr>
              <a:defRPr spc="-150"/>
            </a:lvl1pPr>
          </a:lstStyle>
          <a:p>
            <a:r>
              <a:rPr lang="en-US"/>
              <a:t>Click to edit Master title style</a:t>
            </a:r>
          </a:p>
        </p:txBody>
      </p:sp>
    </p:spTree>
    <p:extLst>
      <p:ext uri="{BB962C8B-B14F-4D97-AF65-F5344CB8AC3E}">
        <p14:creationId xmlns:p14="http://schemas.microsoft.com/office/powerpoint/2010/main" val="3534136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FE5DF1-48AB-E0EB-F43E-6ACA748DB73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descr="A picture containing text, screenshot, envelope, stationary&#10;&#10;Description automatically generated">
            <a:extLst>
              <a:ext uri="{FF2B5EF4-FFF2-40B4-BE49-F238E27FC236}">
                <a16:creationId xmlns:a16="http://schemas.microsoft.com/office/drawing/2014/main" id="{C1C0FFF0-5075-CF61-E3DA-7EA0ED407CC3}"/>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A5A7959-19EC-57EE-7E3C-D0AA505DBDFA}"/>
              </a:ext>
            </a:extLst>
          </p:cNvPr>
          <p:cNvSpPr>
            <a:spLocks noGrp="1"/>
          </p:cNvSpPr>
          <p:nvPr>
            <p:ph type="title"/>
          </p:nvPr>
        </p:nvSpPr>
        <p:spPr>
          <a:xfrm>
            <a:off x="838200" y="2882157"/>
            <a:ext cx="10515600" cy="1093686"/>
          </a:xfrm>
          <a:prstGeom prst="rect">
            <a:avLst/>
          </a:prstGeom>
        </p:spPr>
        <p:txBody>
          <a:bodyPr>
            <a:normAutofit/>
          </a:bodyPr>
          <a:lstStyle>
            <a:lvl1pPr>
              <a:defRPr sz="6000">
                <a:solidFill>
                  <a:schemeClr val="accent1">
                    <a:lumMod val="50000"/>
                  </a:schemeClr>
                </a:solidFill>
              </a:defRPr>
            </a:lvl1pPr>
          </a:lstStyle>
          <a:p>
            <a:r>
              <a:rPr lang="en-US"/>
              <a:t>Click to edit Master title style</a:t>
            </a:r>
          </a:p>
        </p:txBody>
      </p:sp>
      <p:sp>
        <p:nvSpPr>
          <p:cNvPr id="3" name="TextBox 2">
            <a:extLst>
              <a:ext uri="{FF2B5EF4-FFF2-40B4-BE49-F238E27FC236}">
                <a16:creationId xmlns:a16="http://schemas.microsoft.com/office/drawing/2014/main" id="{220BCF7B-22B6-6253-4D64-9AD634D23090}"/>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450519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F0BC1E5-8CCE-BA2E-FCAF-D803E35C5BB4}"/>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pic>
        <p:nvPicPr>
          <p:cNvPr id="5" name="Picture 4" descr="A picture containing fog, screenshot, blur&#10;&#10;Description automatically generated">
            <a:extLst>
              <a:ext uri="{FF2B5EF4-FFF2-40B4-BE49-F238E27FC236}">
                <a16:creationId xmlns:a16="http://schemas.microsoft.com/office/drawing/2014/main" id="{7439D200-687F-1A35-0FE3-6C8A8869349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A black and white logo&#10;&#10;Description automatically generated">
            <a:extLst>
              <a:ext uri="{FF2B5EF4-FFF2-40B4-BE49-F238E27FC236}">
                <a16:creationId xmlns:a16="http://schemas.microsoft.com/office/drawing/2014/main" id="{C54FC1CB-AE67-CB1C-35FD-36F5211323AD}"/>
              </a:ext>
            </a:extLst>
          </p:cNvPr>
          <p:cNvPicPr>
            <a:picLocks noChangeAspect="1"/>
          </p:cNvPicPr>
          <p:nvPr userDrawn="1"/>
        </p:nvPicPr>
        <p:blipFill>
          <a:blip r:embed="rId3">
            <a:duotone>
              <a:schemeClr val="accent1">
                <a:shade val="45000"/>
                <a:satMod val="135000"/>
              </a:schemeClr>
              <a:prstClr val="white"/>
            </a:duotone>
          </a:blip>
          <a:stretch>
            <a:fillRect/>
          </a:stretch>
        </p:blipFill>
        <p:spPr>
          <a:xfrm>
            <a:off x="224033" y="6133786"/>
            <a:ext cx="2642822" cy="556849"/>
          </a:xfrm>
          <a:prstGeom prst="rect">
            <a:avLst/>
          </a:prstGeom>
        </p:spPr>
      </p:pic>
    </p:spTree>
    <p:extLst>
      <p:ext uri="{BB962C8B-B14F-4D97-AF65-F5344CB8AC3E}">
        <p14:creationId xmlns:p14="http://schemas.microsoft.com/office/powerpoint/2010/main" val="1837225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A picture containing text, screenshot, envelope, stationary&#10;&#10;Description automatically generated">
            <a:extLst>
              <a:ext uri="{FF2B5EF4-FFF2-40B4-BE49-F238E27FC236}">
                <a16:creationId xmlns:a16="http://schemas.microsoft.com/office/drawing/2014/main" id="{C98BCF38-2DC6-B6A1-4F78-590B1BDDE27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C0DFDD0-A0F2-83DC-8B7C-F0E0195703D2}"/>
              </a:ext>
            </a:extLst>
          </p:cNvPr>
          <p:cNvSpPr>
            <a:spLocks noGrp="1"/>
          </p:cNvSpPr>
          <p:nvPr>
            <p:ph type="title"/>
          </p:nvPr>
        </p:nvSpPr>
        <p:spPr>
          <a:xfrm>
            <a:off x="821168" y="996950"/>
            <a:ext cx="3932237" cy="1600200"/>
          </a:xfrm>
          <a:prstGeom prst="rect">
            <a:avLst/>
          </a:prstGeom>
        </p:spPr>
        <p:txBody>
          <a:bodyPr anchor="t"/>
          <a:lstStyle>
            <a:lvl1pPr>
              <a:defRPr sz="32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817D2E1-E1A8-E3A2-FBE0-B7BCE986DF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7E9988-0A31-7185-4BB3-3C4229E09964}"/>
              </a:ext>
            </a:extLst>
          </p:cNvPr>
          <p:cNvSpPr>
            <a:spLocks noGrp="1"/>
          </p:cNvSpPr>
          <p:nvPr>
            <p:ph type="body" sz="half" idx="2"/>
          </p:nvPr>
        </p:nvSpPr>
        <p:spPr>
          <a:xfrm>
            <a:off x="821169" y="2774373"/>
            <a:ext cx="3932237" cy="308667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a:extLst>
              <a:ext uri="{FF2B5EF4-FFF2-40B4-BE49-F238E27FC236}">
                <a16:creationId xmlns:a16="http://schemas.microsoft.com/office/drawing/2014/main" id="{41D28B3D-8AA7-7411-73DB-702ACCECC369}"/>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2718381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6" name="Picture 5" descr="A picture containing text, screenshot, envelope, stationary&#10;&#10;Description automatically generated">
            <a:extLst>
              <a:ext uri="{FF2B5EF4-FFF2-40B4-BE49-F238E27FC236}">
                <a16:creationId xmlns:a16="http://schemas.microsoft.com/office/drawing/2014/main" id="{342569E2-6A72-3DCA-A745-FF35C7E6ED0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Picture Placeholder 2">
            <a:extLst>
              <a:ext uri="{FF2B5EF4-FFF2-40B4-BE49-F238E27FC236}">
                <a16:creationId xmlns:a16="http://schemas.microsoft.com/office/drawing/2014/main" id="{B047FD8C-2415-7AF2-D9F7-2FD9A5E45B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Title 1">
            <a:extLst>
              <a:ext uri="{FF2B5EF4-FFF2-40B4-BE49-F238E27FC236}">
                <a16:creationId xmlns:a16="http://schemas.microsoft.com/office/drawing/2014/main" id="{375B6969-06CB-5136-72BE-7F36D6601CE5}"/>
              </a:ext>
            </a:extLst>
          </p:cNvPr>
          <p:cNvSpPr>
            <a:spLocks noGrp="1"/>
          </p:cNvSpPr>
          <p:nvPr>
            <p:ph type="title"/>
          </p:nvPr>
        </p:nvSpPr>
        <p:spPr>
          <a:xfrm>
            <a:off x="821168" y="996950"/>
            <a:ext cx="3932237" cy="1600200"/>
          </a:xfrm>
          <a:prstGeom prst="rect">
            <a:avLst/>
          </a:prstGeom>
        </p:spPr>
        <p:txBody>
          <a:bodyPr anchor="t"/>
          <a:lstStyle>
            <a:lvl1pPr>
              <a:defRPr sz="3200">
                <a:solidFill>
                  <a:schemeClr val="tx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15190A3B-C978-9A37-3EC2-7DD786CF8935}"/>
              </a:ext>
            </a:extLst>
          </p:cNvPr>
          <p:cNvSpPr>
            <a:spLocks noGrp="1"/>
          </p:cNvSpPr>
          <p:nvPr>
            <p:ph type="body" sz="half" idx="2"/>
          </p:nvPr>
        </p:nvSpPr>
        <p:spPr>
          <a:xfrm>
            <a:off x="821169" y="2774373"/>
            <a:ext cx="3932237" cy="308667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extBox 1">
            <a:extLst>
              <a:ext uri="{FF2B5EF4-FFF2-40B4-BE49-F238E27FC236}">
                <a16:creationId xmlns:a16="http://schemas.microsoft.com/office/drawing/2014/main" id="{3D551DB3-822F-D681-37C0-3180279A1079}"/>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1859919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close-up of a blue and white rectangle&#10;&#10;Description automatically generated with medium confidence">
            <a:extLst>
              <a:ext uri="{FF2B5EF4-FFF2-40B4-BE49-F238E27FC236}">
                <a16:creationId xmlns:a16="http://schemas.microsoft.com/office/drawing/2014/main" id="{798CE026-D2F3-C172-A33A-A1429F11C515}"/>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24F07E45-5358-D826-413C-524778517A7F}"/>
              </a:ext>
            </a:extLst>
          </p:cNvPr>
          <p:cNvSpPr>
            <a:spLocks noGrp="1"/>
          </p:cNvSpPr>
          <p:nvPr>
            <p:ph type="body" idx="1"/>
          </p:nvPr>
        </p:nvSpPr>
        <p:spPr>
          <a:xfrm>
            <a:off x="838200" y="2089013"/>
            <a:ext cx="10515600" cy="40879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8">
            <a:extLst>
              <a:ext uri="{FF2B5EF4-FFF2-40B4-BE49-F238E27FC236}">
                <a16:creationId xmlns:a16="http://schemas.microsoft.com/office/drawing/2014/main" id="{4B734709-A90C-544A-96B6-4BCE82CBBBF5}"/>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
        <p:nvSpPr>
          <p:cNvPr id="10" name="TextBox 9">
            <a:extLst>
              <a:ext uri="{FF2B5EF4-FFF2-40B4-BE49-F238E27FC236}">
                <a16:creationId xmlns:a16="http://schemas.microsoft.com/office/drawing/2014/main" id="{6800C52F-DC60-BE86-6751-7E45895AE1B5}"/>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712308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spc="-15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06_F2B9313B.xml"/><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microsoft.com/office/2018/10/relationships/comments" Target="../comments/modernComment_10B_E3644BEA.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18/10/relationships/comments" Target="../comments/modernComment_10C_3439C6A4.xml"/><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maestroeduardomartinez.blogspot.com/p/ns-4th-living-things.html"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18/10/relationships/comments" Target="../comments/modernComment_11E_D04D3F65.xml"/><Relationship Id="rId7" Type="http://schemas.openxmlformats.org/officeDocument/2006/relationships/diagramColors" Target="../diagrams/colors2.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3" Type="http://schemas.microsoft.com/office/2018/10/relationships/comments" Target="../comments/modernComment_11F_B23A003F.xml"/><Relationship Id="rId7" Type="http://schemas.openxmlformats.org/officeDocument/2006/relationships/diagramColors" Target="../diagrams/colors5.xml"/><Relationship Id="rId12" Type="http://schemas.openxmlformats.org/officeDocument/2006/relationships/diagramColors" Target="../diagrams/colors6.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126_6AFAB4AE.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ocs.google.com/presentation/d/1vinEc-CcV3VewYvUyy9quMAEAU9dWSRJOh_xEKQ9yqY/edit?usp=sharing"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hyperlink" Target="https://docs.google.com/presentation/d/1qdJPIazEqYUyatuc8qRqLqD23aZuPa36Cyhmrw29HQU/copy"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file:///C:\Users\Jeffrey.Pera\Desktop\High%20Quality%20Feedback%20QRG.pdf"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hyperlink" Target="https://drive.google.com/drive/folders/1IuHTK2etTioNc3l2so2SOAHgNONg5C4N?usp=sharing" TargetMode="External"/></Relationships>
</file>

<file path=ppt/slides/_rels/slide33.xml.rels><?xml version="1.0" encoding="UTF-8" standalone="yes"?>
<Relationships xmlns="http://schemas.openxmlformats.org/package/2006/relationships"><Relationship Id="rId3" Type="http://schemas.microsoft.com/office/2018/10/relationships/comments" Target="../comments/modernComment_129_E6699044.xml"/><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hyperlink" Target="https://forms.gle/PjDsG9GNhvBQditn7"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30525"/>
            <a:ext cx="10515600" cy="2852737"/>
          </a:xfrm>
        </p:spPr>
        <p:txBody>
          <a:bodyPr anchor="b">
            <a:normAutofit/>
          </a:bodyPr>
          <a:lstStyle/>
          <a:p>
            <a:pPr>
              <a:spcAft>
                <a:spcPts val="2400"/>
              </a:spcAft>
            </a:pPr>
            <a:r>
              <a:rPr lang="en-US" b="1">
                <a:latin typeface="Aptos" panose="020B0004020202020204" pitchFamily="34" charset="0"/>
              </a:rPr>
              <a:t>CAP Drop-In Session #1:  Providing Feedback</a:t>
            </a:r>
          </a:p>
        </p:txBody>
      </p:sp>
      <p:sp>
        <p:nvSpPr>
          <p:cNvPr id="3" name="Subtitle 2"/>
          <p:cNvSpPr>
            <a:spLocks noGrp="1"/>
          </p:cNvSpPr>
          <p:nvPr>
            <p:ph type="body" idx="1"/>
          </p:nvPr>
        </p:nvSpPr>
        <p:spPr>
          <a:xfrm>
            <a:off x="838200" y="3712387"/>
            <a:ext cx="10515600" cy="1500187"/>
          </a:xfrm>
        </p:spPr>
        <p:txBody>
          <a:bodyPr vert="horz" lIns="91440" tIns="45720" rIns="91440" bIns="45720" rtlCol="0" anchor="t">
            <a:normAutofit/>
          </a:bodyPr>
          <a:lstStyle/>
          <a:p>
            <a:r>
              <a:rPr lang="en-US" altLang="zh-CN">
                <a:latin typeface="Aptos" panose="020B0004020202020204" pitchFamily="34" charset="0"/>
              </a:rPr>
              <a:t>March 29</a:t>
            </a:r>
            <a:r>
              <a:rPr lang="en-US" altLang="zh-CN" baseline="30000">
                <a:latin typeface="Aptos" panose="020B0004020202020204" pitchFamily="34" charset="0"/>
              </a:rPr>
              <a:t>th</a:t>
            </a:r>
            <a:r>
              <a:rPr lang="en-US" altLang="zh-CN">
                <a:latin typeface="Aptos" panose="020B0004020202020204" pitchFamily="34" charset="0"/>
              </a:rPr>
              <a:t>, 2025 – Virtual Session</a:t>
            </a:r>
          </a:p>
          <a:p>
            <a:r>
              <a:rPr lang="en-US" altLang="zh-CN">
                <a:latin typeface="Aptos"/>
                <a:ea typeface="等线"/>
                <a:cs typeface="Arial"/>
              </a:rPr>
              <a:t>Ed Prep Session 10:00 – 11:00 AM </a:t>
            </a:r>
            <a:endParaRPr lang="en-US" altLang="zh-CN" baseline="30000">
              <a:latin typeface="Aptos"/>
              <a:ea typeface="等线"/>
              <a:cs typeface="Arial"/>
            </a:endParaRPr>
          </a:p>
        </p:txBody>
      </p:sp>
    </p:spTree>
    <p:extLst>
      <p:ext uri="{BB962C8B-B14F-4D97-AF65-F5344CB8AC3E}">
        <p14:creationId xmlns:p14="http://schemas.microsoft.com/office/powerpoint/2010/main" val="3468117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25130-8F82-DDA6-E508-97A94ECACE5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A583295-A544-B9DD-D92D-D62354596B42}"/>
              </a:ext>
            </a:extLst>
          </p:cNvPr>
          <p:cNvSpPr>
            <a:spLocks noGrp="1"/>
          </p:cNvSpPr>
          <p:nvPr>
            <p:ph type="title"/>
          </p:nvPr>
        </p:nvSpPr>
        <p:spPr/>
        <p:txBody>
          <a:bodyPr/>
          <a:lstStyle/>
          <a:p>
            <a:r>
              <a:rPr lang="en-US" dirty="0">
                <a:latin typeface="Segoe UI Semibold"/>
                <a:cs typeface="Segoe UI Semibold"/>
              </a:rPr>
              <a:t>Discussion/Guiding Questions – Section 1</a:t>
            </a:r>
            <a:endParaRPr lang="en-US" dirty="0"/>
          </a:p>
        </p:txBody>
      </p:sp>
      <p:sp>
        <p:nvSpPr>
          <p:cNvPr id="2" name="Content Placeholder 1">
            <a:extLst>
              <a:ext uri="{FF2B5EF4-FFF2-40B4-BE49-F238E27FC236}">
                <a16:creationId xmlns:a16="http://schemas.microsoft.com/office/drawing/2014/main" id="{F508DC8D-B416-EF77-42EB-5EAB8C3E0730}"/>
              </a:ext>
            </a:extLst>
          </p:cNvPr>
          <p:cNvSpPr>
            <a:spLocks noGrp="1"/>
          </p:cNvSpPr>
          <p:nvPr>
            <p:ph idx="1"/>
          </p:nvPr>
        </p:nvSpPr>
        <p:spPr/>
        <p:txBody>
          <a:bodyPr vert="horz" lIns="91440" tIns="45720" rIns="91440" bIns="45720" rtlCol="0" anchor="t">
            <a:normAutofit/>
          </a:bodyPr>
          <a:lstStyle/>
          <a:p>
            <a:pPr marL="0" indent="0">
              <a:buNone/>
            </a:pPr>
            <a:r>
              <a:rPr lang="en-US" sz="3600">
                <a:latin typeface="Aptos"/>
                <a:cs typeface="Arial"/>
              </a:rPr>
              <a:t>Let’s consider the following questions as we navigate this section:</a:t>
            </a:r>
          </a:p>
          <a:p>
            <a:pPr marL="0" indent="0">
              <a:buNone/>
            </a:pPr>
            <a:endParaRPr lang="en-US" sz="3600">
              <a:latin typeface="Aptos"/>
              <a:cs typeface="Arial"/>
            </a:endParaRPr>
          </a:p>
          <a:p>
            <a:r>
              <a:rPr lang="en-US" sz="3600">
                <a:latin typeface="Aptos"/>
                <a:cs typeface="Arial"/>
              </a:rPr>
              <a:t>What makes feedback high quality?  </a:t>
            </a:r>
          </a:p>
          <a:p>
            <a:r>
              <a:rPr lang="en-US" sz="3600">
                <a:latin typeface="Aptos"/>
                <a:cs typeface="Arial"/>
              </a:rPr>
              <a:t>Why is feedback important for teacher candidates? </a:t>
            </a:r>
          </a:p>
          <a:p>
            <a:pPr marL="0" indent="0">
              <a:buNone/>
            </a:pPr>
            <a:endParaRPr lang="en-US" sz="3600"/>
          </a:p>
        </p:txBody>
      </p:sp>
    </p:spTree>
    <p:extLst>
      <p:ext uri="{BB962C8B-B14F-4D97-AF65-F5344CB8AC3E}">
        <p14:creationId xmlns:p14="http://schemas.microsoft.com/office/powerpoint/2010/main" val="1191197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113757-816C-0655-41B5-8B599F9DACA1}"/>
              </a:ext>
            </a:extLst>
          </p:cNvPr>
          <p:cNvSpPr>
            <a:spLocks noGrp="1"/>
          </p:cNvSpPr>
          <p:nvPr>
            <p:ph type="title"/>
          </p:nvPr>
        </p:nvSpPr>
        <p:spPr>
          <a:xfrm>
            <a:off x="838200" y="365126"/>
            <a:ext cx="10515600" cy="1042852"/>
          </a:xfrm>
        </p:spPr>
        <p:txBody>
          <a:bodyPr anchor="ctr">
            <a:normAutofit/>
          </a:bodyPr>
          <a:lstStyle/>
          <a:p>
            <a:r>
              <a:rPr lang="en-US" dirty="0">
                <a:latin typeface="Segoe UI Semibold"/>
                <a:cs typeface="Segoe UI Semibold"/>
              </a:rPr>
              <a:t>Understanding HQ Feedback</a:t>
            </a:r>
          </a:p>
        </p:txBody>
      </p:sp>
      <p:sp>
        <p:nvSpPr>
          <p:cNvPr id="1031" name="Content Placeholder 2">
            <a:extLst>
              <a:ext uri="{FF2B5EF4-FFF2-40B4-BE49-F238E27FC236}">
                <a16:creationId xmlns:a16="http://schemas.microsoft.com/office/drawing/2014/main" id="{AC117612-445F-B363-D899-0CC6B3F6B826}"/>
              </a:ext>
            </a:extLst>
          </p:cNvPr>
          <p:cNvSpPr>
            <a:spLocks noGrp="1"/>
          </p:cNvSpPr>
          <p:nvPr>
            <p:ph sz="half" idx="2"/>
          </p:nvPr>
        </p:nvSpPr>
        <p:spPr>
          <a:xfrm>
            <a:off x="6185649" y="2179704"/>
            <a:ext cx="5829498" cy="3958198"/>
          </a:xfrm>
        </p:spPr>
        <p:txBody>
          <a:bodyPr>
            <a:noAutofit/>
          </a:bodyPr>
          <a:lstStyle/>
          <a:p>
            <a:pPr>
              <a:buFont typeface="Arial" panose="020B0604020202020204" pitchFamily="34" charset="0"/>
              <a:buChar char="•"/>
            </a:pPr>
            <a:r>
              <a:rPr lang="en-US" sz="2000">
                <a:latin typeface="Aptos" panose="020B0004020202020204" pitchFamily="34" charset="0"/>
              </a:rPr>
              <a:t>Feedback provides </a:t>
            </a:r>
            <a:r>
              <a:rPr lang="en-US" sz="2000" b="1">
                <a:latin typeface="Aptos" panose="020B0004020202020204" pitchFamily="34" charset="0"/>
              </a:rPr>
              <a:t>evidence-based insights</a:t>
            </a:r>
            <a:r>
              <a:rPr lang="en-US" sz="2000">
                <a:latin typeface="Aptos" panose="020B0004020202020204" pitchFamily="34" charset="0"/>
              </a:rPr>
              <a:t> into a teacher candidate’s current practice and its impact on students.</a:t>
            </a:r>
          </a:p>
          <a:p>
            <a:pPr>
              <a:buFont typeface="Arial" panose="020B0604020202020204" pitchFamily="34" charset="0"/>
              <a:buChar char="•"/>
            </a:pPr>
            <a:r>
              <a:rPr lang="en-US" sz="2000">
                <a:latin typeface="Aptos" panose="020B0004020202020204" pitchFamily="34" charset="0"/>
              </a:rPr>
              <a:t>The goal of feedback is twofold:</a:t>
            </a:r>
          </a:p>
          <a:p>
            <a:pPr marL="742950" lvl="1" indent="-285750">
              <a:buFont typeface="Arial" panose="020B0604020202020204" pitchFamily="34" charset="0"/>
              <a:buChar char="•"/>
            </a:pPr>
            <a:r>
              <a:rPr lang="en-US" sz="2000" b="1">
                <a:latin typeface="Aptos" panose="020B0004020202020204" pitchFamily="34" charset="0"/>
              </a:rPr>
              <a:t>Strengthen</a:t>
            </a:r>
            <a:r>
              <a:rPr lang="en-US" sz="2000">
                <a:latin typeface="Aptos" panose="020B0004020202020204" pitchFamily="34" charset="0"/>
              </a:rPr>
              <a:t> effective teaching practices by identifying and building on successes.</a:t>
            </a:r>
          </a:p>
          <a:p>
            <a:pPr marL="742950" lvl="1" indent="-285750">
              <a:buFont typeface="Arial" panose="020B0604020202020204" pitchFamily="34" charset="0"/>
              <a:buChar char="•"/>
            </a:pPr>
            <a:r>
              <a:rPr lang="en-US" sz="2000" b="1">
                <a:latin typeface="Aptos" panose="020B0004020202020204" pitchFamily="34" charset="0"/>
              </a:rPr>
              <a:t>Improve</a:t>
            </a:r>
            <a:r>
              <a:rPr lang="en-US" sz="2000">
                <a:latin typeface="Aptos" panose="020B0004020202020204" pitchFamily="34" charset="0"/>
              </a:rPr>
              <a:t> areas of ineffective practice through strategic action.</a:t>
            </a:r>
          </a:p>
          <a:p>
            <a:pPr>
              <a:buFont typeface="Arial" panose="020B0604020202020204" pitchFamily="34" charset="0"/>
              <a:buChar char="•"/>
            </a:pPr>
            <a:r>
              <a:rPr lang="en-US" sz="2000">
                <a:latin typeface="Aptos" panose="020B0004020202020204" pitchFamily="34" charset="0"/>
              </a:rPr>
              <a:t>High-quality feedback ensures these goals are met by being </a:t>
            </a:r>
            <a:r>
              <a:rPr lang="en-US" sz="2000" b="1">
                <a:latin typeface="Aptos" panose="020B0004020202020204" pitchFamily="34" charset="0"/>
              </a:rPr>
              <a:t>timely, constructive, targeted, and actionable</a:t>
            </a:r>
            <a:r>
              <a:rPr lang="en-US" sz="2000">
                <a:latin typeface="Aptos" panose="020B0004020202020204" pitchFamily="34" charset="0"/>
              </a:rPr>
              <a:t>.</a:t>
            </a:r>
          </a:p>
        </p:txBody>
      </p:sp>
      <p:pic>
        <p:nvPicPr>
          <p:cNvPr id="1026" name="Picture 2">
            <a:extLst>
              <a:ext uri="{FF2B5EF4-FFF2-40B4-BE49-F238E27FC236}">
                <a16:creationId xmlns:a16="http://schemas.microsoft.com/office/drawing/2014/main" id="{9A780C4D-9E47-8EC3-E093-4BF47A70A918}"/>
              </a:ext>
              <a:ext uri="{C183D7F6-B498-43B3-948B-1728B52AA6E4}">
                <adec:decorative xmlns:adec="http://schemas.microsoft.com/office/drawing/2017/decorative" val="1"/>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tretch>
            <a:fillRect/>
          </a:stretch>
        </p:blipFill>
        <p:spPr bwMode="auto">
          <a:xfrm>
            <a:off x="190300" y="2218764"/>
            <a:ext cx="5829499" cy="3279093"/>
          </a:xfrm>
          <a:prstGeom prst="rect">
            <a:avLst/>
          </a:prstGeom>
          <a:solidFill>
            <a:srgbClr val="FFFFFF"/>
          </a:solidFill>
        </p:spPr>
      </p:pic>
    </p:spTree>
    <p:extLst>
      <p:ext uri="{BB962C8B-B14F-4D97-AF65-F5344CB8AC3E}">
        <p14:creationId xmlns:p14="http://schemas.microsoft.com/office/powerpoint/2010/main" val="4072223035"/>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C1F35-AB49-4235-B09F-5D3DA5EDC030}"/>
              </a:ext>
            </a:extLst>
          </p:cNvPr>
          <p:cNvSpPr>
            <a:spLocks noGrp="1"/>
          </p:cNvSpPr>
          <p:nvPr>
            <p:ph type="title"/>
          </p:nvPr>
        </p:nvSpPr>
        <p:spPr/>
        <p:txBody>
          <a:bodyPr>
            <a:normAutofit/>
          </a:bodyPr>
          <a:lstStyle/>
          <a:p>
            <a:r>
              <a:rPr lang="en-US" b="1">
                <a:latin typeface="Segoe UI Semibold" panose="020B0702040204020203" pitchFamily="34" charset="0"/>
                <a:cs typeface="Segoe UI Semibold" panose="020B0702040204020203" pitchFamily="34" charset="0"/>
              </a:rPr>
              <a:t>Why This Matters for Educator Preparation</a:t>
            </a:r>
          </a:p>
        </p:txBody>
      </p:sp>
      <p:sp>
        <p:nvSpPr>
          <p:cNvPr id="3" name="Content Placeholder 2">
            <a:extLst>
              <a:ext uri="{FF2B5EF4-FFF2-40B4-BE49-F238E27FC236}">
                <a16:creationId xmlns:a16="http://schemas.microsoft.com/office/drawing/2014/main" id="{54DD5B48-982D-54F5-65FF-CFBAA4924213}"/>
              </a:ext>
            </a:extLst>
          </p:cNvPr>
          <p:cNvSpPr>
            <a:spLocks noGrp="1"/>
          </p:cNvSpPr>
          <p:nvPr>
            <p:ph idx="1"/>
          </p:nvPr>
        </p:nvSpPr>
        <p:spPr/>
        <p:txBody>
          <a:bodyPr vert="horz" lIns="91440" tIns="45720" rIns="91440" bIns="45720" rtlCol="0" anchor="t">
            <a:normAutofit lnSpcReduction="10000"/>
          </a:bodyPr>
          <a:lstStyle/>
          <a:p>
            <a:pPr>
              <a:buFont typeface="Arial" panose="020B0604020202020204" pitchFamily="34" charset="0"/>
              <a:buChar char="•"/>
            </a:pPr>
            <a:r>
              <a:rPr lang="en-US">
                <a:latin typeface="Aptos"/>
                <a:cs typeface="Arial"/>
              </a:rPr>
              <a:t>As educator preparation program staff, you play a key role in ensuring teacher candidates receive </a:t>
            </a:r>
            <a:r>
              <a:rPr lang="en-US" b="1">
                <a:latin typeface="Aptos"/>
                <a:cs typeface="Arial"/>
              </a:rPr>
              <a:t>high-quality feedback</a:t>
            </a:r>
            <a:r>
              <a:rPr lang="en-US">
                <a:latin typeface="Aptos"/>
                <a:cs typeface="Arial"/>
              </a:rPr>
              <a:t> that supports their growth.</a:t>
            </a:r>
          </a:p>
          <a:p>
            <a:pPr>
              <a:buFont typeface="Arial" panose="020B0604020202020204" pitchFamily="34" charset="0"/>
              <a:buChar char="•"/>
            </a:pPr>
            <a:endParaRPr lang="en-US" sz="2200">
              <a:latin typeface="Aptos" panose="020B0004020202020204" pitchFamily="34" charset="0"/>
            </a:endParaRPr>
          </a:p>
          <a:p>
            <a:pPr>
              <a:buFont typeface="Arial" panose="020B0604020202020204" pitchFamily="34" charset="0"/>
              <a:buChar char="•"/>
            </a:pPr>
            <a:r>
              <a:rPr lang="en-US">
                <a:latin typeface="Aptos"/>
                <a:cs typeface="Arial"/>
              </a:rPr>
              <a:t>SPs and PSs feedback practices can enhance the </a:t>
            </a:r>
            <a:r>
              <a:rPr lang="en-US" b="1">
                <a:latin typeface="Aptos"/>
                <a:cs typeface="Arial"/>
              </a:rPr>
              <a:t>overall development</a:t>
            </a:r>
            <a:r>
              <a:rPr lang="en-US">
                <a:latin typeface="Aptos"/>
                <a:cs typeface="Arial"/>
              </a:rPr>
              <a:t> of future educators.</a:t>
            </a:r>
          </a:p>
          <a:p>
            <a:pPr>
              <a:buFont typeface="Arial" panose="020B0604020202020204" pitchFamily="34" charset="0"/>
              <a:buChar char="•"/>
            </a:pPr>
            <a:endParaRPr lang="en-US" sz="2200">
              <a:latin typeface="Aptos" panose="020B0004020202020204" pitchFamily="34" charset="0"/>
            </a:endParaRPr>
          </a:p>
          <a:p>
            <a:r>
              <a:rPr lang="en-US">
                <a:latin typeface="Aptos"/>
                <a:cs typeface="Arial"/>
              </a:rPr>
              <a:t>Strengthening feedback practices not only benefits individual teacher candidates but also supports </a:t>
            </a:r>
            <a:r>
              <a:rPr lang="en-US" b="1">
                <a:latin typeface="Aptos"/>
                <a:cs typeface="Arial"/>
              </a:rPr>
              <a:t>program-wide efforts</a:t>
            </a:r>
            <a:r>
              <a:rPr lang="en-US">
                <a:latin typeface="Aptos"/>
                <a:cs typeface="Arial"/>
              </a:rPr>
              <a:t> to improve instructional quality and student outcomes.</a:t>
            </a:r>
          </a:p>
          <a:p>
            <a:pPr>
              <a:buFont typeface="Arial" panose="020B0604020202020204" pitchFamily="34" charset="0"/>
              <a:buChar char="•"/>
            </a:pPr>
            <a:endParaRPr lang="en-US">
              <a:latin typeface="Aptos" panose="020B0004020202020204" pitchFamily="34" charset="0"/>
            </a:endParaRPr>
          </a:p>
          <a:p>
            <a:pPr>
              <a:buFont typeface="Arial" panose="020B0604020202020204" pitchFamily="34" charset="0"/>
              <a:buChar char="•"/>
            </a:pPr>
            <a:endParaRPr lang="en-US" sz="3200">
              <a:latin typeface="Aptos" panose="020B0004020202020204" pitchFamily="34" charset="0"/>
            </a:endParaRPr>
          </a:p>
          <a:p>
            <a:endParaRPr lang="en-US">
              <a:latin typeface="Aptos" panose="020B0004020202020204" pitchFamily="34" charset="0"/>
            </a:endParaRPr>
          </a:p>
        </p:txBody>
      </p:sp>
      <p:pic>
        <p:nvPicPr>
          <p:cNvPr id="11" name="Google Shape;194;p30">
            <a:extLst>
              <a:ext uri="{FF2B5EF4-FFF2-40B4-BE49-F238E27FC236}">
                <a16:creationId xmlns:a16="http://schemas.microsoft.com/office/drawing/2014/main" id="{4F2090D0-6E31-49F7-BF6D-0F70BD3CB455}"/>
              </a:ext>
              <a:ext uri="{C183D7F6-B498-43B3-948B-1728B52AA6E4}">
                <adec:decorative xmlns:adec="http://schemas.microsoft.com/office/drawing/2017/decorative" val="1"/>
              </a:ext>
            </a:extLst>
          </p:cNvPr>
          <p:cNvPicPr preferRelativeResize="0"/>
          <p:nvPr/>
        </p:nvPicPr>
        <p:blipFill/>
        <p:spPr>
          <a:xfrm>
            <a:off x="1525588" y="1589"/>
            <a:ext cx="1587" cy="1587"/>
          </a:xfrm>
          <a:prstGeom prst="rect">
            <a:avLst/>
          </a:prstGeom>
          <a:solidFill>
            <a:srgbClr val="FFFFFF"/>
          </a:solidFill>
          <a:ln>
            <a:noFill/>
          </a:ln>
        </p:spPr>
      </p:pic>
    </p:spTree>
    <p:extLst>
      <p:ext uri="{BB962C8B-B14F-4D97-AF65-F5344CB8AC3E}">
        <p14:creationId xmlns:p14="http://schemas.microsoft.com/office/powerpoint/2010/main" val="3815001066"/>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Segoe UI Semibold"/>
                <a:cs typeface="Segoe UI Semibold"/>
              </a:rPr>
              <a:t>Components of High-Quality Feedback</a:t>
            </a:r>
          </a:p>
        </p:txBody>
      </p:sp>
      <p:graphicFrame>
        <p:nvGraphicFramePr>
          <p:cNvPr id="3" name="Diagram 2" descr="4 components of high quality feedback.">
            <a:extLst>
              <a:ext uri="{FF2B5EF4-FFF2-40B4-BE49-F238E27FC236}">
                <a16:creationId xmlns:a16="http://schemas.microsoft.com/office/drawing/2014/main" id="{12343767-AD77-47E1-6618-A74F73311ECB}"/>
              </a:ext>
            </a:extLst>
          </p:cNvPr>
          <p:cNvGraphicFramePr/>
          <p:nvPr>
            <p:extLst>
              <p:ext uri="{D42A27DB-BD31-4B8C-83A1-F6EECF244321}">
                <p14:modId xmlns:p14="http://schemas.microsoft.com/office/powerpoint/2010/main" val="443787299"/>
              </p:ext>
            </p:extLst>
          </p:nvPr>
        </p:nvGraphicFramePr>
        <p:xfrm>
          <a:off x="2384831" y="1709057"/>
          <a:ext cx="7422338" cy="46660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76201636"/>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C2AC8ECF-C5A4-3E8E-6589-53157C9404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DFC6F1-5A51-C32F-8D57-6255ED8E021A}"/>
              </a:ext>
            </a:extLst>
          </p:cNvPr>
          <p:cNvSpPr>
            <a:spLocks noGrp="1"/>
          </p:cNvSpPr>
          <p:nvPr>
            <p:ph type="title"/>
          </p:nvPr>
        </p:nvSpPr>
        <p:spPr/>
        <p:txBody>
          <a:bodyPr/>
          <a:lstStyle/>
          <a:p>
            <a:r>
              <a:rPr lang="en-US">
                <a:latin typeface="Segoe UI Semibold"/>
                <a:cs typeface="Segoe UI Semibold"/>
              </a:rPr>
              <a:t>Timely Feedback</a:t>
            </a:r>
          </a:p>
        </p:txBody>
      </p:sp>
      <p:sp>
        <p:nvSpPr>
          <p:cNvPr id="3" name="Content Placeholder 2">
            <a:extLst>
              <a:ext uri="{FF2B5EF4-FFF2-40B4-BE49-F238E27FC236}">
                <a16:creationId xmlns:a16="http://schemas.microsoft.com/office/drawing/2014/main" id="{FA0C3B3E-2287-CA2C-F2D5-85302B1C5D0F}"/>
              </a:ext>
            </a:extLst>
          </p:cNvPr>
          <p:cNvSpPr>
            <a:spLocks noGrp="1"/>
          </p:cNvSpPr>
          <p:nvPr>
            <p:ph idx="1"/>
          </p:nvPr>
        </p:nvSpPr>
        <p:spPr/>
        <p:txBody>
          <a:bodyPr vert="horz" lIns="91440" tIns="45720" rIns="91440" bIns="45720" rtlCol="0" anchor="t">
            <a:normAutofit/>
          </a:bodyPr>
          <a:lstStyle/>
          <a:p>
            <a:pPr>
              <a:buFont typeface="Arial" panose="020B0604020202020204" pitchFamily="34" charset="0"/>
              <a:buChar char="•"/>
            </a:pPr>
            <a:r>
              <a:rPr lang="en-US" sz="3200">
                <a:latin typeface="Aptos"/>
                <a:cs typeface="Arial"/>
              </a:rPr>
              <a:t>Timely feedback is immediate and relevant.  </a:t>
            </a:r>
          </a:p>
          <a:p>
            <a:pPr lvl="1">
              <a:buFont typeface="Arial" panose="020B0604020202020204" pitchFamily="34" charset="0"/>
              <a:buChar char="•"/>
            </a:pPr>
            <a:r>
              <a:rPr lang="en-US" sz="2800">
                <a:latin typeface="Aptos"/>
                <a:cs typeface="Arial"/>
              </a:rPr>
              <a:t>Balance immediacy with thoughtfulness—deliver feedback when it will be best received.</a:t>
            </a:r>
          </a:p>
          <a:p>
            <a:pPr>
              <a:buFont typeface="Arial" panose="020B0604020202020204" pitchFamily="34" charset="0"/>
              <a:buChar char="•"/>
            </a:pPr>
            <a:endParaRPr lang="en-US" sz="3200">
              <a:latin typeface="Aptos" panose="020B0004020202020204" pitchFamily="34" charset="0"/>
            </a:endParaRPr>
          </a:p>
          <a:p>
            <a:r>
              <a:rPr lang="en-US" sz="3200">
                <a:latin typeface="Aptos"/>
                <a:cs typeface="Arial"/>
              </a:rPr>
              <a:t>Establish routines for frequent, informal feedback—both oral and written—between formal CAP observations.</a:t>
            </a:r>
          </a:p>
          <a:p>
            <a:pPr>
              <a:buFont typeface="Arial" panose="020B0604020202020204" pitchFamily="34" charset="0"/>
              <a:buChar char="•"/>
            </a:pPr>
            <a:endParaRPr lang="en-US" sz="3200">
              <a:latin typeface="Aptos" panose="020B0004020202020204" pitchFamily="34" charset="0"/>
            </a:endParaRPr>
          </a:p>
          <a:p>
            <a:endParaRPr lang="en-US"/>
          </a:p>
        </p:txBody>
      </p:sp>
      <p:pic>
        <p:nvPicPr>
          <p:cNvPr id="11" name="Google Shape;194;p30">
            <a:extLst>
              <a:ext uri="{FF2B5EF4-FFF2-40B4-BE49-F238E27FC236}">
                <a16:creationId xmlns:a16="http://schemas.microsoft.com/office/drawing/2014/main" id="{D0916775-3DAE-FD33-C2EB-91613B787E33}"/>
              </a:ext>
              <a:ext uri="{C183D7F6-B498-43B3-948B-1728B52AA6E4}">
                <adec:decorative xmlns:adec="http://schemas.microsoft.com/office/drawing/2017/decorative" val="1"/>
              </a:ext>
            </a:extLst>
          </p:cNvPr>
          <p:cNvPicPr preferRelativeResize="0"/>
          <p:nvPr/>
        </p:nvPicPr>
        <p:blipFill/>
        <p:spPr>
          <a:xfrm>
            <a:off x="1525588" y="1589"/>
            <a:ext cx="1587" cy="1587"/>
          </a:xfrm>
          <a:prstGeom prst="rect">
            <a:avLst/>
          </a:prstGeom>
          <a:solidFill>
            <a:srgbClr val="FFFFFF"/>
          </a:solidFill>
          <a:ln>
            <a:noFill/>
          </a:ln>
        </p:spPr>
      </p:pic>
    </p:spTree>
    <p:extLst>
      <p:ext uri="{BB962C8B-B14F-4D97-AF65-F5344CB8AC3E}">
        <p14:creationId xmlns:p14="http://schemas.microsoft.com/office/powerpoint/2010/main" val="1023674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B193E08B-0F44-28C6-0E81-10E3793F24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35143C-5F28-D6C7-44DB-316B76E59DB8}"/>
              </a:ext>
            </a:extLst>
          </p:cNvPr>
          <p:cNvSpPr>
            <a:spLocks noGrp="1"/>
          </p:cNvSpPr>
          <p:nvPr>
            <p:ph type="title"/>
          </p:nvPr>
        </p:nvSpPr>
        <p:spPr/>
        <p:txBody>
          <a:bodyPr/>
          <a:lstStyle/>
          <a:p>
            <a:r>
              <a:rPr lang="en-US">
                <a:latin typeface="Segoe UI Semibold"/>
                <a:cs typeface="Segoe UI Semibold"/>
              </a:rPr>
              <a:t>Constructive Feedback</a:t>
            </a:r>
          </a:p>
        </p:txBody>
      </p:sp>
      <p:sp>
        <p:nvSpPr>
          <p:cNvPr id="3" name="Content Placeholder 2">
            <a:extLst>
              <a:ext uri="{FF2B5EF4-FFF2-40B4-BE49-F238E27FC236}">
                <a16:creationId xmlns:a16="http://schemas.microsoft.com/office/drawing/2014/main" id="{C3A100B1-2792-C789-20EB-BF2E0436D310}"/>
              </a:ext>
            </a:extLst>
          </p:cNvPr>
          <p:cNvSpPr>
            <a:spLocks noGrp="1"/>
          </p:cNvSpPr>
          <p:nvPr>
            <p:ph idx="1"/>
          </p:nvPr>
        </p:nvSpPr>
        <p:spPr>
          <a:xfrm>
            <a:off x="838200" y="1880156"/>
            <a:ext cx="10515600" cy="4052559"/>
          </a:xfrm>
        </p:spPr>
        <p:txBody>
          <a:bodyPr>
            <a:noAutofit/>
          </a:bodyPr>
          <a:lstStyle/>
          <a:p>
            <a:pPr>
              <a:buFont typeface="Arial" panose="020B0604020202020204" pitchFamily="34" charset="0"/>
              <a:buChar char="•"/>
            </a:pPr>
            <a:r>
              <a:rPr lang="en-US" sz="3200" b="0">
                <a:latin typeface="Aptos" panose="020B0004020202020204" pitchFamily="34" charset="0"/>
              </a:rPr>
              <a:t>Constructive feedback is about building on strengths while addressing areas for improvement in a positive, encouraging way.</a:t>
            </a:r>
            <a:endParaRPr lang="en-US" sz="3200">
              <a:latin typeface="Aptos" panose="020B0004020202020204" pitchFamily="34" charset="0"/>
            </a:endParaRPr>
          </a:p>
          <a:p>
            <a:pPr>
              <a:buFont typeface="Arial" panose="020B0604020202020204" pitchFamily="34" charset="0"/>
              <a:buChar char="•"/>
            </a:pPr>
            <a:r>
              <a:rPr lang="en-US" sz="3200">
                <a:latin typeface="Aptos" panose="020B0004020202020204" pitchFamily="34" charset="0"/>
              </a:rPr>
              <a:t>Use a supportive and encouraging tone to foster a growth mindset.</a:t>
            </a:r>
          </a:p>
          <a:p>
            <a:pPr>
              <a:buFont typeface="Arial" panose="020B0604020202020204" pitchFamily="34" charset="0"/>
              <a:buChar char="•"/>
            </a:pPr>
            <a:r>
              <a:rPr lang="en-US" sz="3200">
                <a:latin typeface="Aptos" panose="020B0004020202020204" pitchFamily="34" charset="0"/>
              </a:rPr>
              <a:t>Avoid judgmental or overly critical language—focus on improvement, not evaluation.</a:t>
            </a:r>
          </a:p>
          <a:p>
            <a:pPr>
              <a:buFont typeface="Arial" panose="020B0604020202020204" pitchFamily="34" charset="0"/>
              <a:buChar char="•"/>
            </a:pPr>
            <a:r>
              <a:rPr lang="en-US" sz="3200">
                <a:latin typeface="Aptos" panose="020B0004020202020204" pitchFamily="34" charset="0"/>
              </a:rPr>
              <a:t>Phrase feedback in a way that encourages reflection and problem-solving.</a:t>
            </a:r>
          </a:p>
        </p:txBody>
      </p:sp>
      <p:pic>
        <p:nvPicPr>
          <p:cNvPr id="11" name="Google Shape;194;p30">
            <a:extLst>
              <a:ext uri="{FF2B5EF4-FFF2-40B4-BE49-F238E27FC236}">
                <a16:creationId xmlns:a16="http://schemas.microsoft.com/office/drawing/2014/main" id="{92BB691C-B5E1-A127-6293-13ACC89D4ACC}"/>
              </a:ext>
              <a:ext uri="{C183D7F6-B498-43B3-948B-1728B52AA6E4}">
                <adec:decorative xmlns:adec="http://schemas.microsoft.com/office/drawing/2017/decorative" val="1"/>
              </a:ext>
            </a:extLst>
          </p:cNvPr>
          <p:cNvPicPr preferRelativeResize="0"/>
          <p:nvPr/>
        </p:nvPicPr>
        <p:blipFill/>
        <p:spPr>
          <a:xfrm>
            <a:off x="1525588" y="1589"/>
            <a:ext cx="1587" cy="1587"/>
          </a:xfrm>
          <a:prstGeom prst="rect">
            <a:avLst/>
          </a:prstGeom>
          <a:solidFill>
            <a:srgbClr val="FFFFFF"/>
          </a:solidFill>
          <a:ln>
            <a:noFill/>
          </a:ln>
        </p:spPr>
      </p:pic>
    </p:spTree>
    <p:extLst>
      <p:ext uri="{BB962C8B-B14F-4D97-AF65-F5344CB8AC3E}">
        <p14:creationId xmlns:p14="http://schemas.microsoft.com/office/powerpoint/2010/main" val="924046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8A3BAEC7-D96C-C829-003E-4625B4D727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B67B2B-FE5E-D375-1292-AFD9DF7AC8DA}"/>
              </a:ext>
            </a:extLst>
          </p:cNvPr>
          <p:cNvSpPr>
            <a:spLocks noGrp="1"/>
          </p:cNvSpPr>
          <p:nvPr>
            <p:ph type="title"/>
          </p:nvPr>
        </p:nvSpPr>
        <p:spPr/>
        <p:txBody>
          <a:bodyPr/>
          <a:lstStyle/>
          <a:p>
            <a:r>
              <a:rPr lang="en-US">
                <a:latin typeface="Segoe UI Semibold"/>
                <a:cs typeface="Segoe UI Semibold"/>
              </a:rPr>
              <a:t>Targeted Feedback</a:t>
            </a:r>
          </a:p>
        </p:txBody>
      </p:sp>
      <p:sp>
        <p:nvSpPr>
          <p:cNvPr id="3" name="Content Placeholder 2">
            <a:extLst>
              <a:ext uri="{FF2B5EF4-FFF2-40B4-BE49-F238E27FC236}">
                <a16:creationId xmlns:a16="http://schemas.microsoft.com/office/drawing/2014/main" id="{0DB6C44C-C481-00A0-D36D-B642E02C3231}"/>
              </a:ext>
            </a:extLst>
          </p:cNvPr>
          <p:cNvSpPr>
            <a:spLocks noGrp="1"/>
          </p:cNvSpPr>
          <p:nvPr>
            <p:ph idx="1"/>
          </p:nvPr>
        </p:nvSpPr>
        <p:spPr/>
        <p:txBody>
          <a:bodyPr/>
          <a:lstStyle/>
          <a:p>
            <a:pPr>
              <a:buFont typeface="Arial" panose="020B0604020202020204" pitchFamily="34" charset="0"/>
              <a:buChar char="•"/>
            </a:pPr>
            <a:r>
              <a:rPr lang="en-US" sz="3200">
                <a:latin typeface="Aptos" panose="020B0004020202020204" pitchFamily="34" charset="0"/>
              </a:rPr>
              <a:t>Communicate explicitly and directly—clarity is key.</a:t>
            </a:r>
          </a:p>
          <a:p>
            <a:pPr>
              <a:buFont typeface="Arial" panose="020B0604020202020204" pitchFamily="34" charset="0"/>
              <a:buChar char="•"/>
            </a:pPr>
            <a:r>
              <a:rPr lang="en-US" sz="3200">
                <a:latin typeface="Aptos" panose="020B0004020202020204" pitchFamily="34" charset="0"/>
              </a:rPr>
              <a:t>Use precise language to ensure feedback is easily understood and actionable.</a:t>
            </a:r>
          </a:p>
          <a:p>
            <a:pPr>
              <a:buFont typeface="Arial" panose="020B0604020202020204" pitchFamily="34" charset="0"/>
              <a:buChar char="•"/>
            </a:pPr>
            <a:r>
              <a:rPr lang="en-US" sz="3200">
                <a:latin typeface="Aptos" panose="020B0004020202020204" pitchFamily="34" charset="0"/>
              </a:rPr>
              <a:t>Provide specific examples and evidence from the observation to support feedback.</a:t>
            </a:r>
          </a:p>
          <a:p>
            <a:pPr>
              <a:buFont typeface="Arial" panose="020B0604020202020204" pitchFamily="34" charset="0"/>
              <a:buChar char="•"/>
            </a:pPr>
            <a:r>
              <a:rPr lang="en-US" sz="3200">
                <a:latin typeface="Aptos" panose="020B0004020202020204" pitchFamily="34" charset="0"/>
              </a:rPr>
              <a:t>Align feedback with CAP essential elements and related instructional practices to maintain focus and relevance.</a:t>
            </a:r>
          </a:p>
          <a:p>
            <a:pPr marL="0" indent="0">
              <a:buNone/>
            </a:pPr>
            <a:endParaRPr lang="en-US"/>
          </a:p>
        </p:txBody>
      </p:sp>
      <p:pic>
        <p:nvPicPr>
          <p:cNvPr id="11" name="Google Shape;194;p30">
            <a:extLst>
              <a:ext uri="{FF2B5EF4-FFF2-40B4-BE49-F238E27FC236}">
                <a16:creationId xmlns:a16="http://schemas.microsoft.com/office/drawing/2014/main" id="{13B3CEA1-FA05-F100-AFCA-DBC3BE803DC9}"/>
              </a:ext>
              <a:ext uri="{C183D7F6-B498-43B3-948B-1728B52AA6E4}">
                <adec:decorative xmlns:adec="http://schemas.microsoft.com/office/drawing/2017/decorative" val="1"/>
              </a:ext>
            </a:extLst>
          </p:cNvPr>
          <p:cNvPicPr preferRelativeResize="0"/>
          <p:nvPr/>
        </p:nvPicPr>
        <p:blipFill/>
        <p:spPr>
          <a:xfrm>
            <a:off x="1525588" y="1589"/>
            <a:ext cx="1587" cy="1587"/>
          </a:xfrm>
          <a:prstGeom prst="rect">
            <a:avLst/>
          </a:prstGeom>
          <a:solidFill>
            <a:srgbClr val="FFFFFF"/>
          </a:solidFill>
          <a:ln>
            <a:noFill/>
          </a:ln>
        </p:spPr>
      </p:pic>
    </p:spTree>
    <p:extLst>
      <p:ext uri="{BB962C8B-B14F-4D97-AF65-F5344CB8AC3E}">
        <p14:creationId xmlns:p14="http://schemas.microsoft.com/office/powerpoint/2010/main" val="2384127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77E73CA9-09EA-117A-EA07-1F5C51630A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C38B4C-82D0-1367-30BD-933415AEAF0E}"/>
              </a:ext>
              <a:ext uri="{C183D7F6-B498-43B3-948B-1728B52AA6E4}">
                <adec:decorative xmlns:adec="http://schemas.microsoft.com/office/drawing/2017/decorative" val="0"/>
              </a:ext>
            </a:extLst>
          </p:cNvPr>
          <p:cNvSpPr>
            <a:spLocks noGrp="1"/>
          </p:cNvSpPr>
          <p:nvPr>
            <p:ph type="title"/>
          </p:nvPr>
        </p:nvSpPr>
        <p:spPr/>
        <p:txBody>
          <a:bodyPr/>
          <a:lstStyle/>
          <a:p>
            <a:r>
              <a:rPr lang="en-US">
                <a:latin typeface="Segoe UI Semibold"/>
                <a:cs typeface="Segoe UI Semibold"/>
              </a:rPr>
              <a:t>Actionable Feedback</a:t>
            </a:r>
          </a:p>
        </p:txBody>
      </p:sp>
      <p:sp>
        <p:nvSpPr>
          <p:cNvPr id="3" name="Content Placeholder 2">
            <a:extLst>
              <a:ext uri="{FF2B5EF4-FFF2-40B4-BE49-F238E27FC236}">
                <a16:creationId xmlns:a16="http://schemas.microsoft.com/office/drawing/2014/main" id="{CAC43168-1966-28BF-3F49-BA43E388F5C3}"/>
              </a:ext>
            </a:extLst>
          </p:cNvPr>
          <p:cNvSpPr>
            <a:spLocks noGrp="1"/>
          </p:cNvSpPr>
          <p:nvPr>
            <p:ph idx="1"/>
          </p:nvPr>
        </p:nvSpPr>
        <p:spPr/>
        <p:txBody>
          <a:bodyPr/>
          <a:lstStyle/>
          <a:p>
            <a:pPr>
              <a:buFont typeface="Arial" panose="020B0604020202020204" pitchFamily="34" charset="0"/>
              <a:buChar char="•"/>
            </a:pPr>
            <a:r>
              <a:rPr lang="en-US" sz="3200">
                <a:latin typeface="Aptos" panose="020B0004020202020204" pitchFamily="34" charset="0"/>
              </a:rPr>
              <a:t>Provide clear, specific action steps that support growth and improvement.</a:t>
            </a:r>
          </a:p>
          <a:p>
            <a:pPr>
              <a:buFont typeface="Arial" panose="020B0604020202020204" pitchFamily="34" charset="0"/>
              <a:buChar char="•"/>
            </a:pPr>
            <a:r>
              <a:rPr lang="en-US" sz="3200">
                <a:latin typeface="Aptos" panose="020B0004020202020204" pitchFamily="34" charset="0"/>
              </a:rPr>
              <a:t>Recommend evidence-based practices that the teacher candidate can implement.</a:t>
            </a:r>
          </a:p>
          <a:p>
            <a:pPr>
              <a:buFont typeface="Arial" panose="020B0604020202020204" pitchFamily="34" charset="0"/>
              <a:buChar char="•"/>
            </a:pPr>
            <a:r>
              <a:rPr lang="en-US" sz="3200">
                <a:latin typeface="Aptos" panose="020B0004020202020204" pitchFamily="34" charset="0"/>
              </a:rPr>
              <a:t>Suggest resources (e.g., articles, videos, exemplars) to deepen understanding.</a:t>
            </a:r>
          </a:p>
          <a:p>
            <a:pPr>
              <a:buFont typeface="Arial" panose="020B0604020202020204" pitchFamily="34" charset="0"/>
              <a:buChar char="•"/>
            </a:pPr>
            <a:r>
              <a:rPr lang="en-US" sz="3200">
                <a:latin typeface="Aptos" panose="020B0004020202020204" pitchFamily="34" charset="0"/>
              </a:rPr>
              <a:t>Encourage opportunities to practice, such as rehearsing strategies or receiving follow-up coaching.</a:t>
            </a:r>
          </a:p>
          <a:p>
            <a:pPr marL="0" indent="0">
              <a:buNone/>
            </a:pPr>
            <a:endParaRPr lang="en-US"/>
          </a:p>
        </p:txBody>
      </p:sp>
      <p:pic>
        <p:nvPicPr>
          <p:cNvPr id="11" name="Google Shape;194;p30">
            <a:extLst>
              <a:ext uri="{FF2B5EF4-FFF2-40B4-BE49-F238E27FC236}">
                <a16:creationId xmlns:a16="http://schemas.microsoft.com/office/drawing/2014/main" id="{8ACBADA8-A809-652C-DFD3-F891D9D68D8F}"/>
              </a:ext>
              <a:ext uri="{C183D7F6-B498-43B3-948B-1728B52AA6E4}">
                <adec:decorative xmlns:adec="http://schemas.microsoft.com/office/drawing/2017/decorative" val="1"/>
              </a:ext>
            </a:extLst>
          </p:cNvPr>
          <p:cNvPicPr preferRelativeResize="0"/>
          <p:nvPr/>
        </p:nvPicPr>
        <p:blipFill/>
        <p:spPr>
          <a:xfrm>
            <a:off x="1525588" y="1589"/>
            <a:ext cx="1587" cy="1587"/>
          </a:xfrm>
          <a:prstGeom prst="rect">
            <a:avLst/>
          </a:prstGeom>
          <a:solidFill>
            <a:srgbClr val="FFFFFF"/>
          </a:solidFill>
          <a:ln>
            <a:noFill/>
          </a:ln>
        </p:spPr>
      </p:pic>
    </p:spTree>
    <p:extLst>
      <p:ext uri="{BB962C8B-B14F-4D97-AF65-F5344CB8AC3E}">
        <p14:creationId xmlns:p14="http://schemas.microsoft.com/office/powerpoint/2010/main" val="1905411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F6A68-E794-A204-E9F8-EFFAB30DCA0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891B732-99A7-4846-597A-7D21FA3AC06C}"/>
              </a:ext>
            </a:extLst>
          </p:cNvPr>
          <p:cNvSpPr>
            <a:spLocks noGrp="1"/>
          </p:cNvSpPr>
          <p:nvPr>
            <p:ph type="title"/>
          </p:nvPr>
        </p:nvSpPr>
        <p:spPr>
          <a:xfrm>
            <a:off x="838200" y="365126"/>
            <a:ext cx="10515600" cy="1042852"/>
          </a:xfrm>
        </p:spPr>
        <p:txBody>
          <a:bodyPr anchor="ctr">
            <a:normAutofit/>
          </a:bodyPr>
          <a:lstStyle/>
          <a:p>
            <a:r>
              <a:rPr lang="en-US">
                <a:latin typeface="Segoe UI Semibold"/>
                <a:cs typeface="Arial"/>
              </a:rPr>
              <a:t>Discussion: Impact on Teacher Candidates</a:t>
            </a:r>
          </a:p>
        </p:txBody>
      </p:sp>
      <p:sp>
        <p:nvSpPr>
          <p:cNvPr id="1031" name="Content Placeholder 2">
            <a:extLst>
              <a:ext uri="{FF2B5EF4-FFF2-40B4-BE49-F238E27FC236}">
                <a16:creationId xmlns:a16="http://schemas.microsoft.com/office/drawing/2014/main" id="{EAAC53D3-51E4-E482-81CE-6067E0A33725}"/>
              </a:ext>
            </a:extLst>
          </p:cNvPr>
          <p:cNvSpPr>
            <a:spLocks noGrp="1"/>
          </p:cNvSpPr>
          <p:nvPr>
            <p:ph sz="half" idx="2"/>
          </p:nvPr>
        </p:nvSpPr>
        <p:spPr>
          <a:xfrm>
            <a:off x="6172200" y="2119255"/>
            <a:ext cx="5181600" cy="4057707"/>
          </a:xfrm>
        </p:spPr>
        <p:txBody>
          <a:bodyPr>
            <a:normAutofit fontScale="85000" lnSpcReduction="10000"/>
          </a:bodyPr>
          <a:lstStyle/>
          <a:p>
            <a:pPr>
              <a:buFont typeface="Arial" panose="020B0604020202020204" pitchFamily="34" charset="0"/>
              <a:buChar char="•"/>
            </a:pPr>
            <a:r>
              <a:rPr lang="en-US" sz="3100">
                <a:latin typeface="Aptos" panose="020B0004020202020204" pitchFamily="34" charset="0"/>
              </a:rPr>
              <a:t>Which of the 4 characteristics has the most impact on teacher candidates in your eyes?  </a:t>
            </a:r>
          </a:p>
          <a:p>
            <a:pPr>
              <a:buFont typeface="Arial" panose="020B0604020202020204" pitchFamily="34" charset="0"/>
              <a:buChar char="•"/>
            </a:pPr>
            <a:r>
              <a:rPr lang="en-US" sz="3100">
                <a:latin typeface="Aptos" panose="020B0004020202020204" pitchFamily="34" charset="0"/>
              </a:rPr>
              <a:t>Like feedback, we may have different opinions and interpretations, so let’s rank them individually and discuss</a:t>
            </a:r>
          </a:p>
          <a:p>
            <a:pPr>
              <a:buFont typeface="Arial" panose="020B0604020202020204" pitchFamily="34" charset="0"/>
              <a:buChar char="•"/>
            </a:pPr>
            <a:r>
              <a:rPr lang="en-US" sz="3100">
                <a:latin typeface="Aptos" panose="020B0004020202020204" pitchFamily="34" charset="0"/>
              </a:rPr>
              <a:t>Answer the poll question, then we’ll get into breakout rooms to discuss in small groups</a:t>
            </a:r>
          </a:p>
          <a:p>
            <a:endParaRPr lang="en-US"/>
          </a:p>
        </p:txBody>
      </p:sp>
      <p:pic>
        <p:nvPicPr>
          <p:cNvPr id="4" name="Picture 3">
            <a:extLst>
              <a:ext uri="{FF2B5EF4-FFF2-40B4-BE49-F238E27FC236}">
                <a16:creationId xmlns:a16="http://schemas.microsoft.com/office/drawing/2014/main" id="{8CDC0346-39F0-C1F1-0262-1A7F4780FB5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8200" y="2448060"/>
            <a:ext cx="4704257" cy="2867023"/>
          </a:xfrm>
          <a:prstGeom prst="rect">
            <a:avLst/>
          </a:prstGeom>
        </p:spPr>
      </p:pic>
    </p:spTree>
    <p:extLst>
      <p:ext uri="{BB962C8B-B14F-4D97-AF65-F5344CB8AC3E}">
        <p14:creationId xmlns:p14="http://schemas.microsoft.com/office/powerpoint/2010/main" val="1641201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253DA-3649-127C-E1E6-45FC9A90082F}"/>
            </a:ext>
          </a:extLst>
        </p:cNvPr>
        <p:cNvGrpSpPr/>
        <p:nvPr/>
      </p:nvGrpSpPr>
      <p:grpSpPr>
        <a:xfrm>
          <a:off x="0" y="0"/>
          <a:ext cx="0" cy="0"/>
          <a:chOff x="0" y="0"/>
          <a:chExt cx="0" cy="0"/>
        </a:xfrm>
      </p:grpSpPr>
      <p:sp>
        <p:nvSpPr>
          <p:cNvPr id="2" name="Title 1" descr="Page 2">
            <a:extLst>
              <a:ext uri="{FF2B5EF4-FFF2-40B4-BE49-F238E27FC236}">
                <a16:creationId xmlns:a16="http://schemas.microsoft.com/office/drawing/2014/main" id="{4C499B4D-A7C9-0F0A-04E1-6264CC1616EC}"/>
              </a:ext>
            </a:extLst>
          </p:cNvPr>
          <p:cNvSpPr>
            <a:spLocks noGrp="1"/>
          </p:cNvSpPr>
          <p:nvPr>
            <p:ph type="title"/>
          </p:nvPr>
        </p:nvSpPr>
        <p:spPr/>
        <p:txBody>
          <a:bodyPr/>
          <a:lstStyle/>
          <a:p>
            <a:r>
              <a:rPr lang="en-US">
                <a:latin typeface="Aptos" panose="020B0004020202020204" pitchFamily="34" charset="0"/>
              </a:rPr>
              <a:t>Applying Components of High-Quality Feedback</a:t>
            </a:r>
          </a:p>
        </p:txBody>
      </p:sp>
    </p:spTree>
    <p:extLst>
      <p:ext uri="{BB962C8B-B14F-4D97-AF65-F5344CB8AC3E}">
        <p14:creationId xmlns:p14="http://schemas.microsoft.com/office/powerpoint/2010/main" val="1460151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Segoe UI Semibold" panose="020B0702040204020203" pitchFamily="34" charset="0"/>
                <a:cs typeface="Segoe UI Semibold" panose="020B0702040204020203" pitchFamily="34" charset="0"/>
              </a:rPr>
              <a:t>Welcome!</a:t>
            </a:r>
          </a:p>
        </p:txBody>
      </p:sp>
      <p:graphicFrame>
        <p:nvGraphicFramePr>
          <p:cNvPr id="5" name="Content Placeholder 4">
            <a:extLst>
              <a:ext uri="{FF2B5EF4-FFF2-40B4-BE49-F238E27FC236}">
                <a16:creationId xmlns:a16="http://schemas.microsoft.com/office/drawing/2014/main" id="{A7FA394A-CCEE-E222-43B7-7C02AE529C7B}"/>
              </a:ext>
            </a:extLst>
          </p:cNvPr>
          <p:cNvGraphicFramePr>
            <a:graphicFrameLocks noGrp="1"/>
          </p:cNvGraphicFramePr>
          <p:nvPr>
            <p:ph idx="1"/>
            <p:extLst>
              <p:ext uri="{D42A27DB-BD31-4B8C-83A1-F6EECF244321}">
                <p14:modId xmlns:p14="http://schemas.microsoft.com/office/powerpoint/2010/main" val="828153439"/>
              </p:ext>
            </p:extLst>
          </p:nvPr>
        </p:nvGraphicFramePr>
        <p:xfrm>
          <a:off x="6718227" y="1954488"/>
          <a:ext cx="3437708" cy="1463040"/>
        </p:xfrm>
        <a:graphic>
          <a:graphicData uri="http://schemas.openxmlformats.org/drawingml/2006/table">
            <a:tbl>
              <a:tblPr firstRow="1" bandRow="1">
                <a:tableStyleId>{5C22544A-7EE6-4342-B048-85BDC9FD1C3A}</a:tableStyleId>
              </a:tblPr>
              <a:tblGrid>
                <a:gridCol w="3437708">
                  <a:extLst>
                    <a:ext uri="{9D8B030D-6E8A-4147-A177-3AD203B41FA5}">
                      <a16:colId xmlns:a16="http://schemas.microsoft.com/office/drawing/2014/main" val="3604102106"/>
                    </a:ext>
                  </a:extLst>
                </a:gridCol>
              </a:tblGrid>
              <a:tr h="1245326">
                <a:tc>
                  <a:txBody>
                    <a:bodyPr/>
                    <a:lstStyle/>
                    <a:p>
                      <a:pPr algn="ctr" rtl="0"/>
                      <a:r>
                        <a:rPr lang="en-US" sz="1800" b="1" i="0" u="none" strike="noStrike" kern="1200" dirty="0">
                          <a:solidFill>
                            <a:schemeClr val="lt1"/>
                          </a:solidFill>
                          <a:effectLst/>
                          <a:latin typeface="Aptos"/>
                          <a:ea typeface="+mn-ea"/>
                          <a:cs typeface="+mn-cs"/>
                        </a:rPr>
                        <a:t>Please rename yourself to include your name and sponsoring organization (SO):</a:t>
                      </a:r>
                      <a:endParaRPr lang="en-US" b="1" dirty="0">
                        <a:effectLst/>
                        <a:latin typeface="Aptos"/>
                      </a:endParaRPr>
                    </a:p>
                    <a:p>
                      <a:pPr algn="ctr" rtl="0"/>
                      <a:br>
                        <a:rPr lang="en-US" b="0" dirty="0">
                          <a:effectLst/>
                          <a:latin typeface="Aptos"/>
                        </a:rPr>
                      </a:br>
                      <a:r>
                        <a:rPr lang="en-US" sz="1800" b="1" i="0" u="none" strike="noStrike" kern="1200" dirty="0">
                          <a:solidFill>
                            <a:schemeClr val="lt1"/>
                          </a:solidFill>
                          <a:effectLst/>
                          <a:latin typeface="Aptos"/>
                          <a:ea typeface="+mn-ea"/>
                          <a:cs typeface="+mn-cs"/>
                        </a:rPr>
                        <a:t>EXAMPLE: </a:t>
                      </a:r>
                      <a:r>
                        <a:rPr lang="en-US" sz="1800" b="1" i="0" u="none" strike="noStrike" kern="1200" dirty="0" err="1">
                          <a:solidFill>
                            <a:schemeClr val="lt1"/>
                          </a:solidFill>
                          <a:effectLst/>
                          <a:latin typeface="Aptos"/>
                          <a:ea typeface="+mn-ea"/>
                          <a:cs typeface="+mn-cs"/>
                        </a:rPr>
                        <a:t>Jeff.DESE</a:t>
                      </a:r>
                      <a:endParaRPr lang="en-US" b="0" dirty="0">
                        <a:effectLst/>
                        <a:latin typeface="Aptos"/>
                      </a:endParaRPr>
                    </a:p>
                  </a:txBody>
                  <a:tcPr/>
                </a:tc>
                <a:extLst>
                  <a:ext uri="{0D108BD9-81ED-4DB2-BD59-A6C34878D82A}">
                    <a16:rowId xmlns:a16="http://schemas.microsoft.com/office/drawing/2014/main" val="1730009796"/>
                  </a:ext>
                </a:extLst>
              </a:tr>
            </a:tbl>
          </a:graphicData>
        </a:graphic>
      </p:graphicFrame>
      <p:graphicFrame>
        <p:nvGraphicFramePr>
          <p:cNvPr id="7" name="Table 6">
            <a:extLst>
              <a:ext uri="{FF2B5EF4-FFF2-40B4-BE49-F238E27FC236}">
                <a16:creationId xmlns:a16="http://schemas.microsoft.com/office/drawing/2014/main" id="{7E642BAD-4BBB-4808-85E3-9982A0B7F2DD}"/>
              </a:ext>
            </a:extLst>
          </p:cNvPr>
          <p:cNvGraphicFramePr>
            <a:graphicFrameLocks noGrp="1"/>
          </p:cNvGraphicFramePr>
          <p:nvPr>
            <p:extLst>
              <p:ext uri="{D42A27DB-BD31-4B8C-83A1-F6EECF244321}">
                <p14:modId xmlns:p14="http://schemas.microsoft.com/office/powerpoint/2010/main" val="888143286"/>
              </p:ext>
            </p:extLst>
          </p:nvPr>
        </p:nvGraphicFramePr>
        <p:xfrm>
          <a:off x="6718227" y="3910606"/>
          <a:ext cx="3437708" cy="2286000"/>
        </p:xfrm>
        <a:graphic>
          <a:graphicData uri="http://schemas.openxmlformats.org/drawingml/2006/table">
            <a:tbl>
              <a:tblPr firstRow="1" bandRow="1">
                <a:tableStyleId>{5C22544A-7EE6-4342-B048-85BDC9FD1C3A}</a:tableStyleId>
              </a:tblPr>
              <a:tblGrid>
                <a:gridCol w="3437708">
                  <a:extLst>
                    <a:ext uri="{9D8B030D-6E8A-4147-A177-3AD203B41FA5}">
                      <a16:colId xmlns:a16="http://schemas.microsoft.com/office/drawing/2014/main" val="2505050991"/>
                    </a:ext>
                  </a:extLst>
                </a:gridCol>
              </a:tblGrid>
              <a:tr h="1445623">
                <a:tc>
                  <a:txBody>
                    <a:bodyPr/>
                    <a:lstStyle/>
                    <a:p>
                      <a:r>
                        <a:rPr lang="en-US" sz="2400" dirty="0">
                          <a:solidFill>
                            <a:schemeClr val="accent1">
                              <a:lumMod val="50000"/>
                            </a:schemeClr>
                          </a:solidFill>
                          <a:latin typeface="Aptos" panose="020B0004020202020204" pitchFamily="34" charset="0"/>
                        </a:rPr>
                        <a:t>Spring has officially sprung!  While we wait for folks to join, tell us in the chat what your favorite season is and why. </a:t>
                      </a:r>
                    </a:p>
                  </a:txBody>
                  <a:tcPr>
                    <a:solidFill>
                      <a:srgbClr val="FFC000"/>
                    </a:solidFill>
                  </a:tcPr>
                </a:tc>
                <a:extLst>
                  <a:ext uri="{0D108BD9-81ED-4DB2-BD59-A6C34878D82A}">
                    <a16:rowId xmlns:a16="http://schemas.microsoft.com/office/drawing/2014/main" val="2352388498"/>
                  </a:ext>
                </a:extLst>
              </a:tr>
            </a:tbl>
          </a:graphicData>
        </a:graphic>
      </p:graphicFrame>
      <p:pic>
        <p:nvPicPr>
          <p:cNvPr id="1030" name="Picture 6">
            <a:extLst>
              <a:ext uri="{FF2B5EF4-FFF2-40B4-BE49-F238E27FC236}">
                <a16:creationId xmlns:a16="http://schemas.microsoft.com/office/drawing/2014/main" id="{ADBE7CEC-CBF8-635D-C239-DAE9A7322F5F}"/>
              </a:ext>
              <a:ext uri="{C183D7F6-B498-43B3-948B-1728B52AA6E4}">
                <adec:decorative xmlns:adec="http://schemas.microsoft.com/office/drawing/2017/decorative" val="1"/>
              </a:ext>
            </a:extLst>
          </p:cNvPr>
          <p:cNvPicPr>
            <a:picLocks noChangeAspect="1" noChangeArrowheads="1"/>
          </p:cNvPicPr>
          <p:nvPr/>
        </p:nvPicPr>
        <p:blipFill>
          <a:blip r:embed="rId3">
            <a:extLst>
              <a:ext uri="{837473B0-CC2E-450A-ABE3-18F120FF3D39}">
                <a1611:picAttrSrcUrl xmlns:a1611="http://schemas.microsoft.com/office/drawing/2016/11/main" r:id="rId4"/>
              </a:ext>
            </a:extLst>
          </a:blip>
          <a:srcRect/>
          <a:stretch/>
        </p:blipFill>
        <p:spPr bwMode="auto">
          <a:xfrm>
            <a:off x="1599272" y="1954488"/>
            <a:ext cx="4242118" cy="4242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702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D69C8-253A-6CA2-6860-0B773AFDEC2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C9758F8-B420-2D45-D666-8843C1684759}"/>
              </a:ext>
            </a:extLst>
          </p:cNvPr>
          <p:cNvSpPr>
            <a:spLocks noGrp="1"/>
          </p:cNvSpPr>
          <p:nvPr>
            <p:ph type="title"/>
          </p:nvPr>
        </p:nvSpPr>
        <p:spPr/>
        <p:txBody>
          <a:bodyPr/>
          <a:lstStyle/>
          <a:p>
            <a:r>
              <a:rPr lang="en-US" dirty="0">
                <a:latin typeface="Segoe UI Semibold"/>
                <a:cs typeface="Segoe UI Semibold"/>
              </a:rPr>
              <a:t>Discussion/Guiding Questions – Section 2</a:t>
            </a:r>
            <a:endParaRPr lang="en-US" dirty="0"/>
          </a:p>
        </p:txBody>
      </p:sp>
      <p:sp>
        <p:nvSpPr>
          <p:cNvPr id="2" name="Content Placeholder 1">
            <a:extLst>
              <a:ext uri="{FF2B5EF4-FFF2-40B4-BE49-F238E27FC236}">
                <a16:creationId xmlns:a16="http://schemas.microsoft.com/office/drawing/2014/main" id="{9A7AA130-49AE-8003-3688-8CE2328A63AB}"/>
              </a:ext>
            </a:extLst>
          </p:cNvPr>
          <p:cNvSpPr>
            <a:spLocks noGrp="1"/>
          </p:cNvSpPr>
          <p:nvPr>
            <p:ph idx="1"/>
          </p:nvPr>
        </p:nvSpPr>
        <p:spPr/>
        <p:txBody>
          <a:bodyPr>
            <a:normAutofit/>
          </a:bodyPr>
          <a:lstStyle/>
          <a:p>
            <a:pPr marL="0" indent="0">
              <a:buNone/>
            </a:pPr>
            <a:r>
              <a:rPr lang="en-US" sz="3600">
                <a:latin typeface="Aptos"/>
                <a:cs typeface="Arial"/>
              </a:rPr>
              <a:t>Let’s consider the following questions as we navigate this section:</a:t>
            </a:r>
          </a:p>
          <a:p>
            <a:pPr marL="0" indent="0">
              <a:buNone/>
            </a:pPr>
            <a:endParaRPr lang="en-US" sz="3600">
              <a:latin typeface="Aptos" panose="020B0004020202020204" pitchFamily="34" charset="0"/>
            </a:endParaRPr>
          </a:p>
          <a:p>
            <a:r>
              <a:rPr lang="en-US" sz="3600">
                <a:latin typeface="Aptos" panose="020B0004020202020204" pitchFamily="34" charset="0"/>
              </a:rPr>
              <a:t>How has giving feedback changed?</a:t>
            </a:r>
          </a:p>
          <a:p>
            <a:pPr marL="0" indent="0">
              <a:buNone/>
            </a:pPr>
            <a:endParaRPr lang="en-US" sz="3600"/>
          </a:p>
        </p:txBody>
      </p:sp>
    </p:spTree>
    <p:extLst>
      <p:ext uri="{BB962C8B-B14F-4D97-AF65-F5344CB8AC3E}">
        <p14:creationId xmlns:p14="http://schemas.microsoft.com/office/powerpoint/2010/main" val="30764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BD5F0-DBDC-637C-C865-23554D95ED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82AE2F-64DB-BA6A-ECC2-2FAB0D8C231D}"/>
              </a:ext>
            </a:extLst>
          </p:cNvPr>
          <p:cNvSpPr>
            <a:spLocks noGrp="1"/>
          </p:cNvSpPr>
          <p:nvPr>
            <p:ph type="title"/>
          </p:nvPr>
        </p:nvSpPr>
        <p:spPr/>
        <p:txBody>
          <a:bodyPr/>
          <a:lstStyle/>
          <a:p>
            <a:r>
              <a:rPr lang="en-US">
                <a:latin typeface="Segoe UI Semibold"/>
                <a:cs typeface="Segoe UI Semibold"/>
              </a:rPr>
              <a:t>Components of Effective Actional Feedback</a:t>
            </a:r>
            <a:endParaRPr lang="en-US"/>
          </a:p>
        </p:txBody>
      </p:sp>
      <p:sp>
        <p:nvSpPr>
          <p:cNvPr id="2" name="Content Placeholder 1">
            <a:extLst>
              <a:ext uri="{FF2B5EF4-FFF2-40B4-BE49-F238E27FC236}">
                <a16:creationId xmlns:a16="http://schemas.microsoft.com/office/drawing/2014/main" id="{DAE6CD8C-88C6-7894-F81C-EFFF7B22A797}"/>
              </a:ext>
            </a:extLst>
          </p:cNvPr>
          <p:cNvSpPr>
            <a:spLocks noGrp="1"/>
          </p:cNvSpPr>
          <p:nvPr>
            <p:ph idx="1"/>
          </p:nvPr>
        </p:nvSpPr>
        <p:spPr>
          <a:xfrm>
            <a:off x="838200" y="1803779"/>
            <a:ext cx="10515600" cy="4052559"/>
          </a:xfrm>
        </p:spPr>
        <p:txBody>
          <a:bodyPr/>
          <a:lstStyle/>
          <a:p>
            <a:r>
              <a:rPr lang="en-US">
                <a:latin typeface="Aptos" panose="020B0004020202020204" pitchFamily="34" charset="0"/>
              </a:rPr>
              <a:t>Effective actionable feedback is…</a:t>
            </a:r>
          </a:p>
          <a:p>
            <a:pPr marL="0" indent="0">
              <a:buNone/>
            </a:pPr>
            <a:endParaRPr lang="en-US"/>
          </a:p>
        </p:txBody>
      </p:sp>
      <p:graphicFrame>
        <p:nvGraphicFramePr>
          <p:cNvPr id="5" name="Diagram 4" descr="3 components of actionable feedback in a diagram">
            <a:extLst>
              <a:ext uri="{FF2B5EF4-FFF2-40B4-BE49-F238E27FC236}">
                <a16:creationId xmlns:a16="http://schemas.microsoft.com/office/drawing/2014/main" id="{958BB71A-404F-F31F-09FF-F25D7B606170}"/>
              </a:ext>
            </a:extLst>
          </p:cNvPr>
          <p:cNvGraphicFramePr/>
          <p:nvPr>
            <p:extLst>
              <p:ext uri="{D42A27DB-BD31-4B8C-83A1-F6EECF244321}">
                <p14:modId xmlns:p14="http://schemas.microsoft.com/office/powerpoint/2010/main" val="3426513388"/>
              </p:ext>
            </p:extLst>
          </p:nvPr>
        </p:nvGraphicFramePr>
        <p:xfrm>
          <a:off x="1653608" y="2547257"/>
          <a:ext cx="8884784" cy="35759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9472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D2FC6-B6F9-A045-4491-579E63C66D0F}"/>
            </a:ext>
          </a:extLst>
        </p:cNvPr>
        <p:cNvGrpSpPr/>
        <p:nvPr/>
      </p:nvGrpSpPr>
      <p:grpSpPr>
        <a:xfrm>
          <a:off x="0" y="0"/>
          <a:ext cx="0" cy="0"/>
          <a:chOff x="0" y="0"/>
          <a:chExt cx="0" cy="0"/>
        </a:xfrm>
      </p:grpSpPr>
      <p:sp>
        <p:nvSpPr>
          <p:cNvPr id="8" name="Text Placeholder 1">
            <a:extLst>
              <a:ext uri="{FF2B5EF4-FFF2-40B4-BE49-F238E27FC236}">
                <a16:creationId xmlns:a16="http://schemas.microsoft.com/office/drawing/2014/main" id="{D917F950-8371-3EB0-C384-2FDA9E6C2323}"/>
              </a:ext>
            </a:extLst>
          </p:cNvPr>
          <p:cNvSpPr>
            <a:spLocks noGrp="1"/>
          </p:cNvSpPr>
          <p:nvPr>
            <p:ph type="body" idx="1"/>
          </p:nvPr>
        </p:nvSpPr>
        <p:spPr>
          <a:xfrm>
            <a:off x="938213" y="1818684"/>
            <a:ext cx="5157787" cy="1042851"/>
          </a:xfrm>
        </p:spPr>
        <p:txBody>
          <a:bodyPr>
            <a:normAutofit/>
          </a:bodyPr>
          <a:lstStyle/>
          <a:p>
            <a:pPr algn="ctr"/>
            <a:r>
              <a:rPr lang="en-US" sz="2000">
                <a:latin typeface="Aptos" panose="020B0004020202020204" pitchFamily="34" charset="0"/>
              </a:rPr>
              <a:t>Read the observation data below.</a:t>
            </a:r>
          </a:p>
          <a:p>
            <a:endParaRPr lang="en-US" sz="2000"/>
          </a:p>
        </p:txBody>
      </p:sp>
      <p:graphicFrame>
        <p:nvGraphicFramePr>
          <p:cNvPr id="4" name="Content Placeholder 3" descr="Observation data for a teacher candidate.">
            <a:extLst>
              <a:ext uri="{FF2B5EF4-FFF2-40B4-BE49-F238E27FC236}">
                <a16:creationId xmlns:a16="http://schemas.microsoft.com/office/drawing/2014/main" id="{4B318030-5E59-AF0F-8498-D6FAAB5BB659}"/>
              </a:ext>
            </a:extLst>
          </p:cNvPr>
          <p:cNvGraphicFramePr>
            <a:graphicFrameLocks noGrp="1"/>
          </p:cNvGraphicFramePr>
          <p:nvPr>
            <p:ph sz="half" idx="2"/>
            <p:extLst>
              <p:ext uri="{D42A27DB-BD31-4B8C-83A1-F6EECF244321}">
                <p14:modId xmlns:p14="http://schemas.microsoft.com/office/powerpoint/2010/main" val="58548701"/>
              </p:ext>
            </p:extLst>
          </p:nvPr>
        </p:nvGraphicFramePr>
        <p:xfrm>
          <a:off x="839788" y="2861535"/>
          <a:ext cx="5157787" cy="3328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 Placeholder 3">
            <a:extLst>
              <a:ext uri="{FF2B5EF4-FFF2-40B4-BE49-F238E27FC236}">
                <a16:creationId xmlns:a16="http://schemas.microsoft.com/office/drawing/2014/main" id="{D9D08355-A1FA-71DD-62D4-88B1E1E5DFE4}"/>
              </a:ext>
            </a:extLst>
          </p:cNvPr>
          <p:cNvSpPr>
            <a:spLocks noGrp="1"/>
          </p:cNvSpPr>
          <p:nvPr>
            <p:ph type="body" sz="quarter" idx="3"/>
          </p:nvPr>
        </p:nvSpPr>
        <p:spPr>
          <a:xfrm>
            <a:off x="6172200" y="1923522"/>
            <a:ext cx="5183188" cy="833173"/>
          </a:xfrm>
        </p:spPr>
        <p:txBody>
          <a:bodyPr>
            <a:noAutofit/>
          </a:bodyPr>
          <a:lstStyle/>
          <a:p>
            <a:pPr algn="ctr"/>
            <a:r>
              <a:rPr lang="en-US" sz="2000">
                <a:latin typeface="Aptos" panose="020B0004020202020204" pitchFamily="34" charset="0"/>
              </a:rPr>
              <a:t>Now, consider the action step.  Is it:</a:t>
            </a:r>
          </a:p>
          <a:p>
            <a:pPr algn="ctr"/>
            <a:r>
              <a:rPr lang="en-US" sz="2000">
                <a:latin typeface="Aptos" panose="020B0004020202020204" pitchFamily="34" charset="0"/>
              </a:rPr>
              <a:t>High Leverage?  Measurable?  Bite-sized?</a:t>
            </a:r>
          </a:p>
        </p:txBody>
      </p:sp>
      <p:graphicFrame>
        <p:nvGraphicFramePr>
          <p:cNvPr id="5" name="Content Placeholder 4" descr="Action step based on observation data.">
            <a:extLst>
              <a:ext uri="{FF2B5EF4-FFF2-40B4-BE49-F238E27FC236}">
                <a16:creationId xmlns:a16="http://schemas.microsoft.com/office/drawing/2014/main" id="{A96EE029-E3E9-083C-57CA-583490C20B1E}"/>
              </a:ext>
            </a:extLst>
          </p:cNvPr>
          <p:cNvGraphicFramePr>
            <a:graphicFrameLocks noGrp="1"/>
          </p:cNvGraphicFramePr>
          <p:nvPr>
            <p:ph sz="quarter" idx="4"/>
            <p:extLst>
              <p:ext uri="{D42A27DB-BD31-4B8C-83A1-F6EECF244321}">
                <p14:modId xmlns:p14="http://schemas.microsoft.com/office/powerpoint/2010/main" val="2169657840"/>
              </p:ext>
            </p:extLst>
          </p:nvPr>
        </p:nvGraphicFramePr>
        <p:xfrm>
          <a:off x="6172200" y="2861535"/>
          <a:ext cx="5183188" cy="332812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itle 2">
            <a:extLst>
              <a:ext uri="{FF2B5EF4-FFF2-40B4-BE49-F238E27FC236}">
                <a16:creationId xmlns:a16="http://schemas.microsoft.com/office/drawing/2014/main" id="{4C6C6FAE-6685-30D5-74BE-21E23D577AE7}"/>
              </a:ext>
            </a:extLst>
          </p:cNvPr>
          <p:cNvSpPr>
            <a:spLocks noGrp="1"/>
          </p:cNvSpPr>
          <p:nvPr>
            <p:ph type="title"/>
          </p:nvPr>
        </p:nvSpPr>
        <p:spPr>
          <a:xfrm>
            <a:off x="838200" y="365126"/>
            <a:ext cx="10515600" cy="1042852"/>
          </a:xfrm>
        </p:spPr>
        <p:txBody>
          <a:bodyPr anchor="ctr">
            <a:normAutofit/>
          </a:bodyPr>
          <a:lstStyle/>
          <a:p>
            <a:r>
              <a:rPr lang="en-US">
                <a:latin typeface="Segoe UI Semibold"/>
                <a:cs typeface="Arial"/>
              </a:rPr>
              <a:t>Sample Actionable Feedback</a:t>
            </a:r>
          </a:p>
        </p:txBody>
      </p:sp>
    </p:spTree>
    <p:extLst>
      <p:ext uri="{BB962C8B-B14F-4D97-AF65-F5344CB8AC3E}">
        <p14:creationId xmlns:p14="http://schemas.microsoft.com/office/powerpoint/2010/main" val="3332037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20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 calcmode="lin" valueType="num">
                                      <p:cBhvr additive="base">
                                        <p:cTn id="18" dur="20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9" dur="20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 calcmode="lin" valueType="num">
                                      <p:cBhvr additive="base">
                                        <p:cTn id="24" dur="2000" fill="hold"/>
                                        <p:tgtEl>
                                          <p:spTgt spid="12">
                                            <p:txEl>
                                              <p:pRg st="1" end="1"/>
                                            </p:txEl>
                                          </p:spTgt>
                                        </p:tgtEl>
                                        <p:attrNameLst>
                                          <p:attrName>ppt_x</p:attrName>
                                        </p:attrNameLst>
                                      </p:cBhvr>
                                      <p:tavLst>
                                        <p:tav tm="0">
                                          <p:val>
                                            <p:strVal val="1+#ppt_w/2"/>
                                          </p:val>
                                        </p:tav>
                                        <p:tav tm="100000">
                                          <p:val>
                                            <p:strVal val="#ppt_x"/>
                                          </p:val>
                                        </p:tav>
                                      </p:tavLst>
                                    </p:anim>
                                    <p:anim calcmode="lin" valueType="num">
                                      <p:cBhvr additive="base">
                                        <p:cTn id="25" dur="20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Graphic spid="4" grpId="0">
        <p:bldAsOne/>
      </p:bldGraphic>
      <p:bldP spid="12" grpId="0" build="p"/>
      <p:bldGraphic spid="5"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A6D359-D5C2-64F9-35D8-A4781A017C69}"/>
              </a:ext>
            </a:extLst>
          </p:cNvPr>
          <p:cNvSpPr>
            <a:spLocks noGrp="1"/>
          </p:cNvSpPr>
          <p:nvPr>
            <p:ph type="title"/>
          </p:nvPr>
        </p:nvSpPr>
        <p:spPr/>
        <p:txBody>
          <a:bodyPr/>
          <a:lstStyle/>
          <a:p>
            <a:r>
              <a:rPr lang="en-US">
                <a:latin typeface="Aptos" panose="020B0004020202020204" pitchFamily="34" charset="0"/>
              </a:rPr>
              <a:t>Examples vs. Non-Examples of HQ Feedback</a:t>
            </a:r>
            <a:endParaRPr lang="en-US"/>
          </a:p>
        </p:txBody>
      </p:sp>
      <p:sp>
        <p:nvSpPr>
          <p:cNvPr id="2" name="Content Placeholder 1">
            <a:extLst>
              <a:ext uri="{FF2B5EF4-FFF2-40B4-BE49-F238E27FC236}">
                <a16:creationId xmlns:a16="http://schemas.microsoft.com/office/drawing/2014/main" id="{AFBB2C1A-1E36-9DC7-AF95-50CD2646F12C}"/>
              </a:ext>
            </a:extLst>
          </p:cNvPr>
          <p:cNvSpPr>
            <a:spLocks noGrp="1"/>
          </p:cNvSpPr>
          <p:nvPr>
            <p:ph sz="half" idx="1"/>
          </p:nvPr>
        </p:nvSpPr>
        <p:spPr/>
        <p:txBody>
          <a:bodyPr/>
          <a:lstStyle/>
          <a:p>
            <a:pPr marL="0" indent="0">
              <a:buNone/>
            </a:pPr>
            <a:r>
              <a:rPr lang="en-US" b="1">
                <a:latin typeface="Aptos" panose="020B0004020202020204" pitchFamily="34" charset="0"/>
              </a:rPr>
              <a:t>Let’s look at some examples:</a:t>
            </a:r>
          </a:p>
          <a:p>
            <a:pPr marL="457200" indent="-457200">
              <a:buAutoNum type="arabicParenR"/>
            </a:pPr>
            <a:r>
              <a:rPr lang="en-US" sz="2400">
                <a:latin typeface="Aptos" panose="020B0004020202020204" pitchFamily="34" charset="0"/>
              </a:rPr>
              <a:t>You’ll read the example on your own.</a:t>
            </a:r>
          </a:p>
          <a:p>
            <a:pPr marL="457200" indent="-457200">
              <a:buAutoNum type="arabicParenR"/>
            </a:pPr>
            <a:r>
              <a:rPr lang="en-US" sz="2400">
                <a:latin typeface="Aptos" panose="020B0004020202020204" pitchFamily="34" charset="0"/>
              </a:rPr>
              <a:t>Determine if the feedback is HQ or non-HQ and why. </a:t>
            </a:r>
          </a:p>
          <a:p>
            <a:pPr marL="457200" indent="-457200">
              <a:buAutoNum type="arabicParenR"/>
            </a:pPr>
            <a:r>
              <a:rPr lang="en-US" sz="2400">
                <a:latin typeface="Aptos" panose="020B0004020202020204" pitchFamily="34" charset="0"/>
              </a:rPr>
              <a:t>Type HQ or NHQ in the chat and wait to submit. </a:t>
            </a:r>
          </a:p>
          <a:p>
            <a:pPr marL="457200" indent="-457200">
              <a:buAutoNum type="arabicParenR"/>
            </a:pPr>
            <a:r>
              <a:rPr lang="en-US" sz="2400">
                <a:latin typeface="Aptos" panose="020B0004020202020204" pitchFamily="34" charset="0"/>
              </a:rPr>
              <a:t>Discuss whole group.</a:t>
            </a:r>
            <a:endParaRPr lang="en-US"/>
          </a:p>
        </p:txBody>
      </p:sp>
      <p:pic>
        <p:nvPicPr>
          <p:cNvPr id="5" name="Picture Placeholder 4">
            <a:extLst>
              <a:ext uri="{FF2B5EF4-FFF2-40B4-BE49-F238E27FC236}">
                <a16:creationId xmlns:a16="http://schemas.microsoft.com/office/drawing/2014/main" id="{A78FF009-FB3C-30F8-764E-DBBB960E5C37}"/>
              </a:ext>
              <a:ext uri="{C183D7F6-B498-43B3-948B-1728B52AA6E4}">
                <adec:decorative xmlns:adec="http://schemas.microsoft.com/office/drawing/2017/decorative" val="1"/>
              </a:ext>
            </a:extLst>
          </p:cNvPr>
          <p:cNvPicPr>
            <a:picLocks noChangeAspect="1"/>
          </p:cNvPicPr>
          <p:nvPr/>
        </p:nvPicPr>
        <p:blipFill>
          <a:blip r:embed="rId3"/>
          <a:srcRect l="7743" r="7743"/>
          <a:stretch>
            <a:fillRect/>
          </a:stretch>
        </p:blipFill>
        <p:spPr>
          <a:xfrm>
            <a:off x="6282603" y="2030958"/>
            <a:ext cx="5071197" cy="4004263"/>
          </a:xfrm>
          <a:prstGeom prst="rect">
            <a:avLst/>
          </a:prstGeom>
        </p:spPr>
      </p:pic>
    </p:spTree>
    <p:extLst>
      <p:ext uri="{BB962C8B-B14F-4D97-AF65-F5344CB8AC3E}">
        <p14:creationId xmlns:p14="http://schemas.microsoft.com/office/powerpoint/2010/main" val="1914843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CAEEB4-E085-1F19-0C8C-8013270F505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E34DD4C-0C38-582A-B863-B6E3B44A6817}"/>
              </a:ext>
            </a:extLst>
          </p:cNvPr>
          <p:cNvSpPr>
            <a:spLocks noGrp="1"/>
          </p:cNvSpPr>
          <p:nvPr>
            <p:ph type="title"/>
          </p:nvPr>
        </p:nvSpPr>
        <p:spPr/>
        <p:txBody>
          <a:bodyPr/>
          <a:lstStyle/>
          <a:p>
            <a:r>
              <a:rPr lang="en-US">
                <a:latin typeface="Segoe UI Semibold"/>
                <a:cs typeface="Segoe UI Semibold"/>
              </a:rPr>
              <a:t>Example 1 – HQ or non-HQ feedback?</a:t>
            </a:r>
            <a:endParaRPr lang="en-US"/>
          </a:p>
        </p:txBody>
      </p:sp>
      <p:graphicFrame>
        <p:nvGraphicFramePr>
          <p:cNvPr id="7" name="Content Placeholder 6" descr="Example of feedback given to a teacher candidate.">
            <a:extLst>
              <a:ext uri="{FF2B5EF4-FFF2-40B4-BE49-F238E27FC236}">
                <a16:creationId xmlns:a16="http://schemas.microsoft.com/office/drawing/2014/main" id="{2FA33E46-2216-D151-0F7E-96DEF0AF145C}"/>
              </a:ext>
            </a:extLst>
          </p:cNvPr>
          <p:cNvGraphicFramePr>
            <a:graphicFrameLocks noGrp="1"/>
          </p:cNvGraphicFramePr>
          <p:nvPr>
            <p:ph idx="1"/>
            <p:extLst>
              <p:ext uri="{D42A27DB-BD31-4B8C-83A1-F6EECF244321}">
                <p14:modId xmlns:p14="http://schemas.microsoft.com/office/powerpoint/2010/main" val="4116870686"/>
              </p:ext>
            </p:extLst>
          </p:nvPr>
        </p:nvGraphicFramePr>
        <p:xfrm>
          <a:off x="838200" y="2086984"/>
          <a:ext cx="10515600" cy="30401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4" name="Diagram 3" descr="Questions asking if the feedback is high quality or not and what the look fors are">
            <a:extLst>
              <a:ext uri="{FF2B5EF4-FFF2-40B4-BE49-F238E27FC236}">
                <a16:creationId xmlns:a16="http://schemas.microsoft.com/office/drawing/2014/main" id="{A8ABBB08-2E21-E84B-D0E4-EDC4C66CFD86}"/>
              </a:ext>
            </a:extLst>
          </p:cNvPr>
          <p:cNvGraphicFramePr/>
          <p:nvPr>
            <p:extLst>
              <p:ext uri="{D42A27DB-BD31-4B8C-83A1-F6EECF244321}">
                <p14:modId xmlns:p14="http://schemas.microsoft.com/office/powerpoint/2010/main" val="2514230740"/>
              </p:ext>
            </p:extLst>
          </p:nvPr>
        </p:nvGraphicFramePr>
        <p:xfrm>
          <a:off x="1016000" y="3016552"/>
          <a:ext cx="10160000" cy="54186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990145599"/>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439B7-32C7-4F3B-C3BD-026AFBDDBFF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3E59386-5D61-BB99-94B8-69AF9AEA2ACD}"/>
              </a:ext>
            </a:extLst>
          </p:cNvPr>
          <p:cNvSpPr>
            <a:spLocks noGrp="1"/>
          </p:cNvSpPr>
          <p:nvPr>
            <p:ph type="title"/>
          </p:nvPr>
        </p:nvSpPr>
        <p:spPr/>
        <p:txBody>
          <a:bodyPr/>
          <a:lstStyle/>
          <a:p>
            <a:r>
              <a:rPr lang="en-US">
                <a:latin typeface="Segoe UI Semibold"/>
                <a:cs typeface="Segoe UI Semibold"/>
              </a:rPr>
              <a:t>Example 2</a:t>
            </a:r>
            <a:endParaRPr lang="en-US"/>
          </a:p>
        </p:txBody>
      </p:sp>
      <p:graphicFrame>
        <p:nvGraphicFramePr>
          <p:cNvPr id="7" name="Content Placeholder 6" descr="Example of feedback given to a teacher candidate.">
            <a:extLst>
              <a:ext uri="{FF2B5EF4-FFF2-40B4-BE49-F238E27FC236}">
                <a16:creationId xmlns:a16="http://schemas.microsoft.com/office/drawing/2014/main" id="{287AAEB8-9888-9EF0-7829-FB5EDEB25A57}"/>
              </a:ext>
            </a:extLst>
          </p:cNvPr>
          <p:cNvGraphicFramePr>
            <a:graphicFrameLocks noGrp="1"/>
          </p:cNvGraphicFramePr>
          <p:nvPr>
            <p:ph idx="1"/>
            <p:extLst>
              <p:ext uri="{D42A27DB-BD31-4B8C-83A1-F6EECF244321}">
                <p14:modId xmlns:p14="http://schemas.microsoft.com/office/powerpoint/2010/main" val="315374866"/>
              </p:ext>
            </p:extLst>
          </p:nvPr>
        </p:nvGraphicFramePr>
        <p:xfrm>
          <a:off x="838200" y="2086984"/>
          <a:ext cx="10515600" cy="3040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descr="Asking if feedback is high quality or not.">
            <a:extLst>
              <a:ext uri="{FF2B5EF4-FFF2-40B4-BE49-F238E27FC236}">
                <a16:creationId xmlns:a16="http://schemas.microsoft.com/office/drawing/2014/main" id="{3312FCB9-D079-9213-B5A0-19A7526A639E}"/>
              </a:ext>
            </a:extLst>
          </p:cNvPr>
          <p:cNvGrpSpPr/>
          <p:nvPr/>
        </p:nvGrpSpPr>
        <p:grpSpPr>
          <a:xfrm>
            <a:off x="1193800" y="5438771"/>
            <a:ext cx="4481271" cy="734811"/>
            <a:chOff x="101600" y="2341927"/>
            <a:chExt cx="4481271" cy="734811"/>
          </a:xfrm>
          <a:solidFill>
            <a:srgbClr val="FFB037"/>
          </a:solidFill>
        </p:grpSpPr>
        <p:sp>
          <p:nvSpPr>
            <p:cNvPr id="11" name="Rectangle 10">
              <a:extLst>
                <a:ext uri="{FF2B5EF4-FFF2-40B4-BE49-F238E27FC236}">
                  <a16:creationId xmlns:a16="http://schemas.microsoft.com/office/drawing/2014/main" id="{CE909D8F-2A1B-1602-75A8-EA154DC2F463}"/>
                </a:ext>
              </a:extLst>
            </p:cNvPr>
            <p:cNvSpPr/>
            <p:nvPr/>
          </p:nvSpPr>
          <p:spPr>
            <a:xfrm>
              <a:off x="101600" y="2341927"/>
              <a:ext cx="4481271" cy="734811"/>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2" name="TextBox 11">
              <a:extLst>
                <a:ext uri="{FF2B5EF4-FFF2-40B4-BE49-F238E27FC236}">
                  <a16:creationId xmlns:a16="http://schemas.microsoft.com/office/drawing/2014/main" id="{C68657C8-AB00-4F19-337D-744DAF17ABDF}"/>
                </a:ext>
              </a:extLst>
            </p:cNvPr>
            <p:cNvSpPr txBox="1"/>
            <p:nvPr/>
          </p:nvSpPr>
          <p:spPr>
            <a:xfrm>
              <a:off x="101600" y="2341927"/>
              <a:ext cx="4481271" cy="7348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A)  Is this HQ or non-HQ feedback?</a:t>
              </a:r>
            </a:p>
          </p:txBody>
        </p:sp>
      </p:grpSp>
      <p:grpSp>
        <p:nvGrpSpPr>
          <p:cNvPr id="8" name="Group 7" descr="Asking what the look-fors are.">
            <a:extLst>
              <a:ext uri="{FF2B5EF4-FFF2-40B4-BE49-F238E27FC236}">
                <a16:creationId xmlns:a16="http://schemas.microsoft.com/office/drawing/2014/main" id="{02E1F96A-9CD7-4ACC-4CF9-4FFB86A99F01}"/>
              </a:ext>
            </a:extLst>
          </p:cNvPr>
          <p:cNvGrpSpPr/>
          <p:nvPr/>
        </p:nvGrpSpPr>
        <p:grpSpPr>
          <a:xfrm>
            <a:off x="6691071" y="5436058"/>
            <a:ext cx="4459528" cy="740237"/>
            <a:chOff x="5598871" y="2339214"/>
            <a:chExt cx="4459528" cy="740237"/>
          </a:xfrm>
          <a:solidFill>
            <a:srgbClr val="FFB037"/>
          </a:solidFill>
        </p:grpSpPr>
        <p:sp>
          <p:nvSpPr>
            <p:cNvPr id="9" name="Rectangle 8">
              <a:extLst>
                <a:ext uri="{FF2B5EF4-FFF2-40B4-BE49-F238E27FC236}">
                  <a16:creationId xmlns:a16="http://schemas.microsoft.com/office/drawing/2014/main" id="{A2B31E9A-7100-4EE1-CEDC-3E438C2753DC}"/>
                </a:ext>
              </a:extLst>
            </p:cNvPr>
            <p:cNvSpPr/>
            <p:nvPr/>
          </p:nvSpPr>
          <p:spPr>
            <a:xfrm>
              <a:off x="5598871" y="2339214"/>
              <a:ext cx="4459528" cy="740237"/>
            </a:xfrm>
            <a:prstGeom prst="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0" name="TextBox 9">
              <a:extLst>
                <a:ext uri="{FF2B5EF4-FFF2-40B4-BE49-F238E27FC236}">
                  <a16:creationId xmlns:a16="http://schemas.microsoft.com/office/drawing/2014/main" id="{6ACEBA2F-CB2D-03AF-581C-C18AE761683C}"/>
                </a:ext>
              </a:extLst>
            </p:cNvPr>
            <p:cNvSpPr txBox="1"/>
            <p:nvPr/>
          </p:nvSpPr>
          <p:spPr>
            <a:xfrm>
              <a:off x="5598871" y="2339214"/>
              <a:ext cx="4459528" cy="74023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B) Why?  What are the look-</a:t>
              </a:r>
              <a:r>
                <a:rPr lang="en-US" sz="2400" kern="1200" err="1"/>
                <a:t>fors</a:t>
              </a:r>
              <a:r>
                <a:rPr lang="en-US" sz="2400" kern="1200"/>
                <a:t>? </a:t>
              </a:r>
            </a:p>
          </p:txBody>
        </p:sp>
      </p:grpSp>
    </p:spTree>
    <p:extLst>
      <p:ext uri="{BB962C8B-B14F-4D97-AF65-F5344CB8AC3E}">
        <p14:creationId xmlns:p14="http://schemas.microsoft.com/office/powerpoint/2010/main" val="12985477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8CAD-160B-4E1E-BFBC-9C0D8390383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5746785-166E-71ED-FC0D-9641BDAF0FA5}"/>
              </a:ext>
            </a:extLst>
          </p:cNvPr>
          <p:cNvSpPr>
            <a:spLocks noGrp="1"/>
          </p:cNvSpPr>
          <p:nvPr>
            <p:ph type="title"/>
          </p:nvPr>
        </p:nvSpPr>
        <p:spPr/>
        <p:txBody>
          <a:bodyPr/>
          <a:lstStyle/>
          <a:p>
            <a:r>
              <a:rPr lang="en-US">
                <a:latin typeface="Segoe UI Semibold"/>
                <a:cs typeface="Segoe UI Semibold"/>
              </a:rPr>
              <a:t>Example 3</a:t>
            </a:r>
            <a:endParaRPr lang="en-US"/>
          </a:p>
        </p:txBody>
      </p:sp>
      <p:graphicFrame>
        <p:nvGraphicFramePr>
          <p:cNvPr id="7" name="Content Placeholder 6" descr="Example of feedback given to a teacher candidate.&#10;">
            <a:extLst>
              <a:ext uri="{FF2B5EF4-FFF2-40B4-BE49-F238E27FC236}">
                <a16:creationId xmlns:a16="http://schemas.microsoft.com/office/drawing/2014/main" id="{26E645A0-3890-B73B-F893-A4D1315C8714}"/>
              </a:ext>
            </a:extLst>
          </p:cNvPr>
          <p:cNvGraphicFramePr>
            <a:graphicFrameLocks noGrp="1"/>
          </p:cNvGraphicFramePr>
          <p:nvPr>
            <p:ph idx="1"/>
            <p:extLst>
              <p:ext uri="{D42A27DB-BD31-4B8C-83A1-F6EECF244321}">
                <p14:modId xmlns:p14="http://schemas.microsoft.com/office/powerpoint/2010/main" val="498165692"/>
              </p:ext>
            </p:extLst>
          </p:nvPr>
        </p:nvGraphicFramePr>
        <p:xfrm>
          <a:off x="838200" y="2086984"/>
          <a:ext cx="10515600" cy="3040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descr="Asking if the feedback is high quality or not.">
            <a:extLst>
              <a:ext uri="{FF2B5EF4-FFF2-40B4-BE49-F238E27FC236}">
                <a16:creationId xmlns:a16="http://schemas.microsoft.com/office/drawing/2014/main" id="{861F9047-475C-F25F-A8AB-0F7BD4184CD4}"/>
              </a:ext>
            </a:extLst>
          </p:cNvPr>
          <p:cNvGrpSpPr/>
          <p:nvPr/>
        </p:nvGrpSpPr>
        <p:grpSpPr>
          <a:xfrm>
            <a:off x="1139371" y="5438771"/>
            <a:ext cx="4481271" cy="734811"/>
            <a:chOff x="101600" y="2341927"/>
            <a:chExt cx="4481271" cy="734811"/>
          </a:xfrm>
          <a:solidFill>
            <a:srgbClr val="93A1CE"/>
          </a:solidFill>
        </p:grpSpPr>
        <p:sp>
          <p:nvSpPr>
            <p:cNvPr id="8" name="Rectangle 7">
              <a:extLst>
                <a:ext uri="{FF2B5EF4-FFF2-40B4-BE49-F238E27FC236}">
                  <a16:creationId xmlns:a16="http://schemas.microsoft.com/office/drawing/2014/main" id="{0BE1AE90-2489-513C-3E2D-36B1DAB5A8A1}"/>
                </a:ext>
              </a:extLst>
            </p:cNvPr>
            <p:cNvSpPr/>
            <p:nvPr/>
          </p:nvSpPr>
          <p:spPr>
            <a:xfrm>
              <a:off x="101600" y="2341927"/>
              <a:ext cx="4481271" cy="734811"/>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TextBox 8">
              <a:extLst>
                <a:ext uri="{FF2B5EF4-FFF2-40B4-BE49-F238E27FC236}">
                  <a16:creationId xmlns:a16="http://schemas.microsoft.com/office/drawing/2014/main" id="{121A947D-B909-7994-5503-5F10F1F33E77}"/>
                </a:ext>
              </a:extLst>
            </p:cNvPr>
            <p:cNvSpPr txBox="1"/>
            <p:nvPr/>
          </p:nvSpPr>
          <p:spPr>
            <a:xfrm>
              <a:off x="101600" y="2341927"/>
              <a:ext cx="4481271" cy="7348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A)  Is this HQ or non-HQ feedback?</a:t>
              </a:r>
            </a:p>
          </p:txBody>
        </p:sp>
      </p:grpSp>
      <p:grpSp>
        <p:nvGrpSpPr>
          <p:cNvPr id="4" name="Group 3" descr="Asking what the look-fors are in the feedback.">
            <a:extLst>
              <a:ext uri="{FF2B5EF4-FFF2-40B4-BE49-F238E27FC236}">
                <a16:creationId xmlns:a16="http://schemas.microsoft.com/office/drawing/2014/main" id="{EE8D2727-0EDE-BA1D-E209-98D25B24BA69}"/>
              </a:ext>
            </a:extLst>
          </p:cNvPr>
          <p:cNvGrpSpPr/>
          <p:nvPr/>
        </p:nvGrpSpPr>
        <p:grpSpPr>
          <a:xfrm>
            <a:off x="6636642" y="5436058"/>
            <a:ext cx="4459528" cy="740237"/>
            <a:chOff x="5598871" y="2339214"/>
            <a:chExt cx="4459528" cy="740237"/>
          </a:xfrm>
          <a:solidFill>
            <a:srgbClr val="93A1CE"/>
          </a:solidFill>
        </p:grpSpPr>
        <p:sp>
          <p:nvSpPr>
            <p:cNvPr id="5" name="Rectangle 4">
              <a:extLst>
                <a:ext uri="{FF2B5EF4-FFF2-40B4-BE49-F238E27FC236}">
                  <a16:creationId xmlns:a16="http://schemas.microsoft.com/office/drawing/2014/main" id="{A5FC4725-78B1-29CE-67EF-6ABBD6D8C0BA}"/>
                </a:ext>
              </a:extLst>
            </p:cNvPr>
            <p:cNvSpPr/>
            <p:nvPr/>
          </p:nvSpPr>
          <p:spPr>
            <a:xfrm>
              <a:off x="5598871" y="2339214"/>
              <a:ext cx="4459528" cy="740237"/>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6" name="TextBox 5">
              <a:extLst>
                <a:ext uri="{FF2B5EF4-FFF2-40B4-BE49-F238E27FC236}">
                  <a16:creationId xmlns:a16="http://schemas.microsoft.com/office/drawing/2014/main" id="{EC27A8F6-4A29-0152-3EFE-F6D9A83A268D}"/>
                </a:ext>
              </a:extLst>
            </p:cNvPr>
            <p:cNvSpPr txBox="1"/>
            <p:nvPr/>
          </p:nvSpPr>
          <p:spPr>
            <a:xfrm>
              <a:off x="5598871" y="2339214"/>
              <a:ext cx="4459528" cy="74023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B) Why?  What are the look-</a:t>
              </a:r>
              <a:r>
                <a:rPr lang="en-US" sz="2400" kern="1200" err="1"/>
                <a:t>fors</a:t>
              </a:r>
              <a:r>
                <a:rPr lang="en-US" sz="2400" kern="1200"/>
                <a:t>? </a:t>
              </a:r>
            </a:p>
          </p:txBody>
        </p:sp>
      </p:grpSp>
    </p:spTree>
    <p:extLst>
      <p:ext uri="{BB962C8B-B14F-4D97-AF65-F5344CB8AC3E}">
        <p14:creationId xmlns:p14="http://schemas.microsoft.com/office/powerpoint/2010/main" val="1564421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F23A7-ED53-3FEB-6279-A5C21279544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754EBF7-2510-E8D8-2465-EBD2B8B3F1AB}"/>
              </a:ext>
            </a:extLst>
          </p:cNvPr>
          <p:cNvSpPr>
            <a:spLocks noGrp="1"/>
          </p:cNvSpPr>
          <p:nvPr>
            <p:ph type="title"/>
          </p:nvPr>
        </p:nvSpPr>
        <p:spPr/>
        <p:txBody>
          <a:bodyPr/>
          <a:lstStyle/>
          <a:p>
            <a:r>
              <a:rPr lang="en-US">
                <a:latin typeface="Segoe UI Semibold"/>
                <a:cs typeface="Segoe UI Semibold"/>
              </a:rPr>
              <a:t>Example 4</a:t>
            </a:r>
            <a:endParaRPr lang="en-US"/>
          </a:p>
        </p:txBody>
      </p:sp>
      <p:graphicFrame>
        <p:nvGraphicFramePr>
          <p:cNvPr id="7" name="Content Placeholder 6" descr="Example of feedback given to a teacher candidate.">
            <a:extLst>
              <a:ext uri="{FF2B5EF4-FFF2-40B4-BE49-F238E27FC236}">
                <a16:creationId xmlns:a16="http://schemas.microsoft.com/office/drawing/2014/main" id="{5B50069A-97D3-1498-B959-311AB95AF062}"/>
              </a:ext>
            </a:extLst>
          </p:cNvPr>
          <p:cNvGraphicFramePr>
            <a:graphicFrameLocks noGrp="1"/>
          </p:cNvGraphicFramePr>
          <p:nvPr>
            <p:ph idx="1"/>
            <p:extLst>
              <p:ext uri="{D42A27DB-BD31-4B8C-83A1-F6EECF244321}">
                <p14:modId xmlns:p14="http://schemas.microsoft.com/office/powerpoint/2010/main" val="2449139743"/>
              </p:ext>
            </p:extLst>
          </p:nvPr>
        </p:nvGraphicFramePr>
        <p:xfrm>
          <a:off x="838200" y="2086984"/>
          <a:ext cx="10515600" cy="3040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 descr="Asking if the feedback is high-quality or not.">
            <a:extLst>
              <a:ext uri="{FF2B5EF4-FFF2-40B4-BE49-F238E27FC236}">
                <a16:creationId xmlns:a16="http://schemas.microsoft.com/office/drawing/2014/main" id="{332A59FF-B6DB-2924-0C1A-55DE6329D6D1}"/>
              </a:ext>
            </a:extLst>
          </p:cNvPr>
          <p:cNvGrpSpPr/>
          <p:nvPr/>
        </p:nvGrpSpPr>
        <p:grpSpPr>
          <a:xfrm>
            <a:off x="1139371" y="5438771"/>
            <a:ext cx="4481271" cy="734811"/>
            <a:chOff x="101600" y="2341927"/>
            <a:chExt cx="4481271" cy="734811"/>
          </a:xfrm>
          <a:solidFill>
            <a:srgbClr val="0D6FBC"/>
          </a:solidFill>
        </p:grpSpPr>
        <p:sp>
          <p:nvSpPr>
            <p:cNvPr id="4" name="Rectangle 3">
              <a:extLst>
                <a:ext uri="{FF2B5EF4-FFF2-40B4-BE49-F238E27FC236}">
                  <a16:creationId xmlns:a16="http://schemas.microsoft.com/office/drawing/2014/main" id="{9EF228C7-B4E8-7B43-926D-7E92250A062A}"/>
                </a:ext>
              </a:extLst>
            </p:cNvPr>
            <p:cNvSpPr/>
            <p:nvPr/>
          </p:nvSpPr>
          <p:spPr>
            <a:xfrm>
              <a:off x="101600" y="2341927"/>
              <a:ext cx="4481271" cy="734811"/>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5" name="TextBox 4">
              <a:extLst>
                <a:ext uri="{FF2B5EF4-FFF2-40B4-BE49-F238E27FC236}">
                  <a16:creationId xmlns:a16="http://schemas.microsoft.com/office/drawing/2014/main" id="{538568F7-DAE2-08B9-AEEA-1D7C2CC4CE0F}"/>
                </a:ext>
              </a:extLst>
            </p:cNvPr>
            <p:cNvSpPr txBox="1"/>
            <p:nvPr/>
          </p:nvSpPr>
          <p:spPr>
            <a:xfrm>
              <a:off x="101600" y="2341927"/>
              <a:ext cx="4481271" cy="7348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A)  Is this HQ or non-HQ feedback?</a:t>
              </a:r>
            </a:p>
          </p:txBody>
        </p:sp>
      </p:grpSp>
      <p:grpSp>
        <p:nvGrpSpPr>
          <p:cNvPr id="6" name="Group 5" descr="Asking what the look fors are.">
            <a:extLst>
              <a:ext uri="{FF2B5EF4-FFF2-40B4-BE49-F238E27FC236}">
                <a16:creationId xmlns:a16="http://schemas.microsoft.com/office/drawing/2014/main" id="{BEDEF2AA-B7C9-5CCB-1C04-911D73AFA76A}"/>
              </a:ext>
            </a:extLst>
          </p:cNvPr>
          <p:cNvGrpSpPr/>
          <p:nvPr/>
        </p:nvGrpSpPr>
        <p:grpSpPr>
          <a:xfrm>
            <a:off x="6636642" y="5436058"/>
            <a:ext cx="4459528" cy="740237"/>
            <a:chOff x="5598871" y="2339214"/>
            <a:chExt cx="4459528" cy="740237"/>
          </a:xfrm>
          <a:solidFill>
            <a:srgbClr val="0D6FBC"/>
          </a:solidFill>
        </p:grpSpPr>
        <p:sp>
          <p:nvSpPr>
            <p:cNvPr id="8" name="Rectangle 7">
              <a:extLst>
                <a:ext uri="{FF2B5EF4-FFF2-40B4-BE49-F238E27FC236}">
                  <a16:creationId xmlns:a16="http://schemas.microsoft.com/office/drawing/2014/main" id="{099E3307-097D-F451-9F67-6AC9BCBAA230}"/>
                </a:ext>
              </a:extLst>
            </p:cNvPr>
            <p:cNvSpPr/>
            <p:nvPr/>
          </p:nvSpPr>
          <p:spPr>
            <a:xfrm>
              <a:off x="5598871" y="2339214"/>
              <a:ext cx="4459528" cy="740237"/>
            </a:xfrm>
            <a:prstGeom prst="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TextBox 8">
              <a:extLst>
                <a:ext uri="{FF2B5EF4-FFF2-40B4-BE49-F238E27FC236}">
                  <a16:creationId xmlns:a16="http://schemas.microsoft.com/office/drawing/2014/main" id="{7ADD52D2-A8DD-DB49-83E4-83CCFB82B7A6}"/>
                </a:ext>
              </a:extLst>
            </p:cNvPr>
            <p:cNvSpPr txBox="1"/>
            <p:nvPr/>
          </p:nvSpPr>
          <p:spPr>
            <a:xfrm>
              <a:off x="5598871" y="2339214"/>
              <a:ext cx="4459528" cy="74023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B) Why?  What are the look-</a:t>
              </a:r>
              <a:r>
                <a:rPr lang="en-US" sz="2400" kern="1200" err="1"/>
                <a:t>fors</a:t>
              </a:r>
              <a:r>
                <a:rPr lang="en-US" sz="2400" kern="1200"/>
                <a:t>? </a:t>
              </a:r>
            </a:p>
          </p:txBody>
        </p:sp>
      </p:grpSp>
    </p:spTree>
    <p:extLst>
      <p:ext uri="{BB962C8B-B14F-4D97-AF65-F5344CB8AC3E}">
        <p14:creationId xmlns:p14="http://schemas.microsoft.com/office/powerpoint/2010/main" val="2207295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E14EB-5A0A-1434-6273-9A36CAF0D852}"/>
            </a:ext>
          </a:extLst>
        </p:cNvPr>
        <p:cNvGrpSpPr/>
        <p:nvPr/>
      </p:nvGrpSpPr>
      <p:grpSpPr>
        <a:xfrm>
          <a:off x="0" y="0"/>
          <a:ext cx="0" cy="0"/>
          <a:chOff x="0" y="0"/>
          <a:chExt cx="0" cy="0"/>
        </a:xfrm>
      </p:grpSpPr>
      <p:sp>
        <p:nvSpPr>
          <p:cNvPr id="2" name="Title 1" descr="Page 2">
            <a:extLst>
              <a:ext uri="{FF2B5EF4-FFF2-40B4-BE49-F238E27FC236}">
                <a16:creationId xmlns:a16="http://schemas.microsoft.com/office/drawing/2014/main" id="{6CA957DC-235A-C3C4-62EC-FFA2D738DA7B}"/>
              </a:ext>
            </a:extLst>
          </p:cNvPr>
          <p:cNvSpPr>
            <a:spLocks noGrp="1"/>
          </p:cNvSpPr>
          <p:nvPr>
            <p:ph type="title"/>
          </p:nvPr>
        </p:nvSpPr>
        <p:spPr/>
        <p:txBody>
          <a:bodyPr/>
          <a:lstStyle/>
          <a:p>
            <a:r>
              <a:rPr lang="en-US">
                <a:latin typeface="Aptos" panose="020B0004020202020204" pitchFamily="34" charset="0"/>
              </a:rPr>
              <a:t>Refining Non-HQ Feedback </a:t>
            </a:r>
          </a:p>
        </p:txBody>
      </p:sp>
    </p:spTree>
    <p:extLst>
      <p:ext uri="{BB962C8B-B14F-4D97-AF65-F5344CB8AC3E}">
        <p14:creationId xmlns:p14="http://schemas.microsoft.com/office/powerpoint/2010/main" val="18334916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EE394-C0B4-AF1A-D793-9B0E9A7C081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857BC5A-98B7-B2D5-F3B7-EC456D2C8CA9}"/>
              </a:ext>
            </a:extLst>
          </p:cNvPr>
          <p:cNvSpPr>
            <a:spLocks noGrp="1"/>
          </p:cNvSpPr>
          <p:nvPr>
            <p:ph type="title"/>
          </p:nvPr>
        </p:nvSpPr>
        <p:spPr/>
        <p:txBody>
          <a:bodyPr/>
          <a:lstStyle/>
          <a:p>
            <a:r>
              <a:rPr lang="en-US" dirty="0">
                <a:latin typeface="Segoe UI Semibold"/>
                <a:cs typeface="Segoe UI Semibold"/>
              </a:rPr>
              <a:t>Discussion/Guiding Questions – Section 3</a:t>
            </a:r>
            <a:endParaRPr lang="en-US" dirty="0"/>
          </a:p>
        </p:txBody>
      </p:sp>
      <p:sp>
        <p:nvSpPr>
          <p:cNvPr id="2" name="Content Placeholder 1">
            <a:extLst>
              <a:ext uri="{FF2B5EF4-FFF2-40B4-BE49-F238E27FC236}">
                <a16:creationId xmlns:a16="http://schemas.microsoft.com/office/drawing/2014/main" id="{6EB894F3-4D5E-9415-D4BE-F7A11A55F3E4}"/>
              </a:ext>
            </a:extLst>
          </p:cNvPr>
          <p:cNvSpPr>
            <a:spLocks noGrp="1"/>
          </p:cNvSpPr>
          <p:nvPr>
            <p:ph idx="1"/>
          </p:nvPr>
        </p:nvSpPr>
        <p:spPr/>
        <p:txBody>
          <a:bodyPr/>
          <a:lstStyle/>
          <a:p>
            <a:pPr marL="0" indent="0">
              <a:buNone/>
            </a:pPr>
            <a:r>
              <a:rPr lang="en-US" sz="2800">
                <a:latin typeface="Aptos"/>
                <a:cs typeface="Arial"/>
              </a:rPr>
              <a:t>Let’s consider the following question as we navigate this section:</a:t>
            </a:r>
          </a:p>
          <a:p>
            <a:pPr marL="0" indent="0">
              <a:buNone/>
            </a:pPr>
            <a:endParaRPr lang="en-US">
              <a:latin typeface="Aptos" panose="020B0004020202020204" pitchFamily="34" charset="0"/>
            </a:endParaRPr>
          </a:p>
          <a:p>
            <a:r>
              <a:rPr lang="en-US">
                <a:latin typeface="Aptos" panose="020B0004020202020204" pitchFamily="34" charset="0"/>
              </a:rPr>
              <a:t>What makes feedback ineffective, and how can we refine it to be better support TCs?</a:t>
            </a:r>
          </a:p>
          <a:p>
            <a:endParaRPr lang="en-US">
              <a:latin typeface="Aptos" panose="020B0004020202020204" pitchFamily="34" charset="0"/>
            </a:endParaRPr>
          </a:p>
          <a:p>
            <a:r>
              <a:rPr lang="en-US">
                <a:latin typeface="Aptos" panose="020B0004020202020204" pitchFamily="34" charset="0"/>
              </a:rPr>
              <a:t>How will this learning help inform next steps for SPs and PSs?</a:t>
            </a:r>
          </a:p>
          <a:p>
            <a:endParaRPr lang="en-US"/>
          </a:p>
          <a:p>
            <a:pPr marL="0" indent="0">
              <a:buNone/>
            </a:pPr>
            <a:endParaRPr lang="en-US"/>
          </a:p>
        </p:txBody>
      </p:sp>
    </p:spTree>
    <p:extLst>
      <p:ext uri="{BB962C8B-B14F-4D97-AF65-F5344CB8AC3E}">
        <p14:creationId xmlns:p14="http://schemas.microsoft.com/office/powerpoint/2010/main" val="1794815150"/>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latin typeface="Segoe UI Semibold" panose="020B0702040204020203" pitchFamily="34" charset="0"/>
                <a:cs typeface="Segoe UI Semibold" panose="020B0702040204020203" pitchFamily="34" charset="0"/>
              </a:rPr>
              <a:t>Framing the Work</a:t>
            </a:r>
          </a:p>
        </p:txBody>
      </p:sp>
      <p:graphicFrame>
        <p:nvGraphicFramePr>
          <p:cNvPr id="5" name="Content Placeholder 4">
            <a:extLst>
              <a:ext uri="{FF2B5EF4-FFF2-40B4-BE49-F238E27FC236}">
                <a16:creationId xmlns:a16="http://schemas.microsoft.com/office/drawing/2014/main" id="{96F9C83C-FC48-0732-7900-3F4926F153C4}"/>
              </a:ext>
            </a:extLst>
          </p:cNvPr>
          <p:cNvGraphicFramePr>
            <a:graphicFrameLocks noGrp="1"/>
          </p:cNvGraphicFramePr>
          <p:nvPr>
            <p:ph idx="1"/>
            <p:extLst>
              <p:ext uri="{D42A27DB-BD31-4B8C-83A1-F6EECF244321}">
                <p14:modId xmlns:p14="http://schemas.microsoft.com/office/powerpoint/2010/main" val="1291389887"/>
              </p:ext>
            </p:extLst>
          </p:nvPr>
        </p:nvGraphicFramePr>
        <p:xfrm>
          <a:off x="838200" y="2087563"/>
          <a:ext cx="10515600" cy="1610677"/>
        </p:xfrm>
        <a:graphic>
          <a:graphicData uri="http://schemas.openxmlformats.org/drawingml/2006/table">
            <a:tbl>
              <a:tblPr firstRow="1" bandRow="1">
                <a:tableStyleId>{5C22544A-7EE6-4342-B048-85BDC9FD1C3A}</a:tableStyleId>
              </a:tblPr>
              <a:tblGrid>
                <a:gridCol w="10515600">
                  <a:extLst>
                    <a:ext uri="{9D8B030D-6E8A-4147-A177-3AD203B41FA5}">
                      <a16:colId xmlns:a16="http://schemas.microsoft.com/office/drawing/2014/main" val="2736146700"/>
                    </a:ext>
                  </a:extLst>
                </a:gridCol>
              </a:tblGrid>
              <a:tr h="1610677">
                <a:tc>
                  <a:txBody>
                    <a:bodyPr/>
                    <a:lstStyle/>
                    <a:p>
                      <a:pPr rtl="0"/>
                      <a:r>
                        <a:rPr lang="en-US" sz="2800" b="1" i="0" u="none" strike="noStrike" kern="1200" dirty="0">
                          <a:ln>
                            <a:solidFill>
                              <a:schemeClr val="accent1"/>
                            </a:solidFill>
                          </a:ln>
                          <a:solidFill>
                            <a:schemeClr val="lt1"/>
                          </a:solidFill>
                          <a:effectLst/>
                          <a:latin typeface="Aptos" panose="020B0004020202020204" pitchFamily="34" charset="0"/>
                          <a:ea typeface="+mn-ea"/>
                          <a:cs typeface="+mn-cs"/>
                        </a:rPr>
                        <a:t>This is a session designed for us to learn from partners and colleagues, share ideas, successes and struggles with people who understand and can help improve our practice.</a:t>
                      </a:r>
                      <a:endParaRPr lang="en-US" sz="2800" dirty="0">
                        <a:latin typeface="Aptos" panose="020B0004020202020204" pitchFamily="34" charset="0"/>
                      </a:endParaRPr>
                    </a:p>
                  </a:txBody>
                  <a:tcPr anchor="ctr" anchorCtr="1">
                    <a:solidFill>
                      <a:srgbClr val="002060">
                        <a:alpha val="70000"/>
                      </a:srgbClr>
                    </a:solidFill>
                  </a:tcPr>
                </a:tc>
                <a:extLst>
                  <a:ext uri="{0D108BD9-81ED-4DB2-BD59-A6C34878D82A}">
                    <a16:rowId xmlns:a16="http://schemas.microsoft.com/office/drawing/2014/main" val="4147135529"/>
                  </a:ext>
                </a:extLst>
              </a:tr>
            </a:tbl>
          </a:graphicData>
        </a:graphic>
      </p:graphicFrame>
      <p:sp>
        <p:nvSpPr>
          <p:cNvPr id="7" name="TextBox 6">
            <a:extLst>
              <a:ext uri="{FF2B5EF4-FFF2-40B4-BE49-F238E27FC236}">
                <a16:creationId xmlns:a16="http://schemas.microsoft.com/office/drawing/2014/main" id="{F31E4E28-1242-0511-5E2C-49E26B2A2EE8}"/>
              </a:ext>
            </a:extLst>
          </p:cNvPr>
          <p:cNvSpPr txBox="1"/>
          <p:nvPr/>
        </p:nvSpPr>
        <p:spPr>
          <a:xfrm>
            <a:off x="838199" y="3955604"/>
            <a:ext cx="11356767" cy="2308324"/>
          </a:xfrm>
          <a:prstGeom prst="rect">
            <a:avLst/>
          </a:prstGeom>
          <a:noFill/>
        </p:spPr>
        <p:txBody>
          <a:bodyPr wrap="square" lIns="91440" tIns="45720" rIns="91440" bIns="45720" anchor="t">
            <a:spAutoFit/>
          </a:bodyPr>
          <a:lstStyle/>
          <a:p>
            <a:pPr rtl="0" fontAlgn="base"/>
            <a:r>
              <a:rPr lang="en-US" sz="2400" b="0" u="none" strike="noStrike">
                <a:solidFill>
                  <a:srgbClr val="1A4785"/>
                </a:solidFill>
                <a:effectLst/>
                <a:latin typeface="Aptos"/>
              </a:rPr>
              <a:t>Some</a:t>
            </a:r>
            <a:r>
              <a:rPr lang="en-US" sz="2400">
                <a:solidFill>
                  <a:srgbClr val="1A4785"/>
                </a:solidFill>
                <a:latin typeface="Aptos"/>
              </a:rPr>
              <a:t> things to keep in mind…</a:t>
            </a:r>
          </a:p>
          <a:p>
            <a:pPr rtl="0" fontAlgn="base"/>
            <a:endParaRPr lang="en-US" sz="2400" b="0" u="none" strike="noStrike">
              <a:solidFill>
                <a:srgbClr val="1A4785"/>
              </a:solidFill>
              <a:effectLst/>
              <a:latin typeface="Aptos"/>
            </a:endParaRPr>
          </a:p>
          <a:p>
            <a:pPr rtl="0" fontAlgn="base">
              <a:buFont typeface="Arial" panose="020B0604020202020204" pitchFamily="34" charset="0"/>
              <a:buChar char="•"/>
            </a:pPr>
            <a:r>
              <a:rPr lang="en-US" sz="2400" b="0" i="1" u="none" strike="noStrike">
                <a:solidFill>
                  <a:srgbClr val="1A4785"/>
                </a:solidFill>
                <a:effectLst/>
                <a:latin typeface="Aptos"/>
              </a:rPr>
              <a:t> We are all </a:t>
            </a:r>
            <a:r>
              <a:rPr lang="en-US" sz="2400" i="1">
                <a:solidFill>
                  <a:srgbClr val="1A4785"/>
                </a:solidFill>
                <a:latin typeface="Aptos"/>
              </a:rPr>
              <a:t>here to </a:t>
            </a:r>
            <a:r>
              <a:rPr lang="en-US" sz="2400" b="0" i="1" u="none" strike="noStrike">
                <a:solidFill>
                  <a:srgbClr val="1A4785"/>
                </a:solidFill>
                <a:effectLst/>
                <a:latin typeface="Aptos"/>
              </a:rPr>
              <a:t>learn</a:t>
            </a:r>
          </a:p>
          <a:p>
            <a:pPr fontAlgn="base">
              <a:buFont typeface="Arial" panose="020B0604020202020204" pitchFamily="34" charset="0"/>
              <a:buChar char="•"/>
            </a:pPr>
            <a:r>
              <a:rPr lang="en-US" sz="2400" b="0" i="1" u="none" strike="noStrike">
                <a:solidFill>
                  <a:srgbClr val="1A4785"/>
                </a:solidFill>
                <a:effectLst/>
                <a:latin typeface="Aptos"/>
              </a:rPr>
              <a:t> Being present and listening to understand will inform all participants</a:t>
            </a:r>
            <a:r>
              <a:rPr lang="en-US" sz="2400" i="1">
                <a:solidFill>
                  <a:srgbClr val="1A4785"/>
                </a:solidFill>
                <a:latin typeface="Aptos"/>
              </a:rPr>
              <a:t>' </a:t>
            </a:r>
            <a:r>
              <a:rPr lang="en-US" sz="2400" b="0" i="1" u="none" strike="noStrike">
                <a:solidFill>
                  <a:srgbClr val="1A4785"/>
                </a:solidFill>
                <a:effectLst/>
                <a:latin typeface="Aptos"/>
              </a:rPr>
              <a:t>experiences</a:t>
            </a:r>
          </a:p>
          <a:p>
            <a:pPr rtl="0" fontAlgn="base">
              <a:buFont typeface="Arial" panose="020B0604020202020204" pitchFamily="34" charset="0"/>
              <a:buChar char="•"/>
            </a:pPr>
            <a:r>
              <a:rPr lang="en-US" sz="2400" b="0" i="1" u="none" strike="noStrike">
                <a:solidFill>
                  <a:srgbClr val="1A4785"/>
                </a:solidFill>
                <a:effectLst/>
                <a:latin typeface="Aptos"/>
              </a:rPr>
              <a:t> Assume best intentions</a:t>
            </a:r>
          </a:p>
          <a:p>
            <a:pPr rtl="0" fontAlgn="base">
              <a:buFont typeface="Arial" panose="020B0604020202020204" pitchFamily="34" charset="0"/>
              <a:buChar char="•"/>
            </a:pPr>
            <a:r>
              <a:rPr lang="en-US" sz="2400" b="0" i="1" u="none" strike="noStrike">
                <a:solidFill>
                  <a:srgbClr val="1A4785"/>
                </a:solidFill>
                <a:effectLst/>
                <a:latin typeface="Aptos"/>
              </a:rPr>
              <a:t> Be open to feedback, new ideas</a:t>
            </a:r>
            <a:r>
              <a:rPr lang="en-US" sz="2400" i="1">
                <a:solidFill>
                  <a:srgbClr val="1A4785"/>
                </a:solidFill>
                <a:latin typeface="Aptos"/>
              </a:rPr>
              <a:t>,</a:t>
            </a:r>
            <a:r>
              <a:rPr lang="en-US" sz="2400" b="0" i="1" u="none" strike="noStrike">
                <a:solidFill>
                  <a:srgbClr val="1A4785"/>
                </a:solidFill>
                <a:effectLst/>
                <a:latin typeface="Aptos"/>
              </a:rPr>
              <a:t> and discomfort</a:t>
            </a:r>
          </a:p>
        </p:txBody>
      </p:sp>
    </p:spTree>
    <p:extLst>
      <p:ext uri="{BB962C8B-B14F-4D97-AF65-F5344CB8AC3E}">
        <p14:creationId xmlns:p14="http://schemas.microsoft.com/office/powerpoint/2010/main" val="43173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3672C-114D-2BD3-CAC9-488A9B2C015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B6D8817-78BF-D85F-AF44-A6B9DF5090CC}"/>
              </a:ext>
            </a:extLst>
          </p:cNvPr>
          <p:cNvSpPr>
            <a:spLocks noGrp="1"/>
          </p:cNvSpPr>
          <p:nvPr>
            <p:ph type="title"/>
          </p:nvPr>
        </p:nvSpPr>
        <p:spPr>
          <a:xfrm>
            <a:off x="838200" y="365126"/>
            <a:ext cx="10515600" cy="1042852"/>
          </a:xfrm>
        </p:spPr>
        <p:txBody>
          <a:bodyPr anchor="ctr">
            <a:normAutofit/>
          </a:bodyPr>
          <a:lstStyle/>
          <a:p>
            <a:r>
              <a:rPr lang="en-US">
                <a:latin typeface="Segoe UI Semibold"/>
                <a:cs typeface="Arial"/>
              </a:rPr>
              <a:t>Making Feedback Actionable and Targeted</a:t>
            </a:r>
          </a:p>
        </p:txBody>
      </p:sp>
      <p:sp>
        <p:nvSpPr>
          <p:cNvPr id="13" name="Text Placeholder 3">
            <a:extLst>
              <a:ext uri="{FF2B5EF4-FFF2-40B4-BE49-F238E27FC236}">
                <a16:creationId xmlns:a16="http://schemas.microsoft.com/office/drawing/2014/main" id="{A13FFFB1-E5AA-9A66-FBAC-F36EE0424B57}"/>
              </a:ext>
            </a:extLst>
          </p:cNvPr>
          <p:cNvSpPr>
            <a:spLocks noGrp="1"/>
          </p:cNvSpPr>
          <p:nvPr>
            <p:ph sz="half" idx="2"/>
          </p:nvPr>
        </p:nvSpPr>
        <p:spPr>
          <a:xfrm>
            <a:off x="6172200" y="2119256"/>
            <a:ext cx="5285232" cy="4057707"/>
          </a:xfrm>
        </p:spPr>
        <p:txBody>
          <a:bodyPr vert="horz" lIns="91440" tIns="45720" rIns="91440" bIns="45720" rtlCol="0" anchor="t">
            <a:normAutofit fontScale="92500" lnSpcReduction="10000"/>
          </a:bodyPr>
          <a:lstStyle/>
          <a:p>
            <a:r>
              <a:rPr lang="en-US" sz="2600" dirty="0">
                <a:latin typeface="Aptos"/>
                <a:cs typeface="Arial"/>
              </a:rPr>
              <a:t>Using the link below, work with your group to refine non-HQ feedback.  </a:t>
            </a:r>
            <a:endParaRPr lang="en-US" dirty="0">
              <a:latin typeface="Aptos"/>
              <a:cs typeface="Arial"/>
            </a:endParaRPr>
          </a:p>
          <a:p>
            <a:r>
              <a:rPr lang="en-US" sz="2600" dirty="0">
                <a:latin typeface="Aptos"/>
                <a:cs typeface="Arial"/>
              </a:rPr>
              <a:t>Find the slide number with your breakout group number </a:t>
            </a:r>
          </a:p>
          <a:p>
            <a:r>
              <a:rPr lang="en-US" sz="2600" dirty="0">
                <a:latin typeface="Aptos"/>
                <a:cs typeface="Arial"/>
              </a:rPr>
              <a:t>Collaborate to update the feedback so that it is targeted and actionable (high-leverage, measurable and bite-size) for the teacher candidate.</a:t>
            </a:r>
          </a:p>
          <a:p>
            <a:pPr marL="0" indent="0" algn="ctr">
              <a:buNone/>
            </a:pPr>
            <a:r>
              <a:rPr lang="en-US" sz="2600" dirty="0">
                <a:latin typeface="Aptos"/>
                <a:cs typeface="Arial"/>
                <a:hlinkClick r:id="rId3"/>
              </a:rPr>
              <a:t>Refining Feedback Slides</a:t>
            </a:r>
            <a:endParaRPr lang="en-US" sz="2600" dirty="0">
              <a:latin typeface="Aptos"/>
              <a:cs typeface="Arial"/>
            </a:endParaRPr>
          </a:p>
          <a:p>
            <a:pPr marL="0" indent="0" algn="ctr">
              <a:buNone/>
            </a:pPr>
            <a:r>
              <a:rPr lang="en-US" sz="2600" dirty="0">
                <a:latin typeface="Aptos"/>
                <a:cs typeface="Arial"/>
              </a:rPr>
              <a:t>(Use this </a:t>
            </a:r>
            <a:r>
              <a:rPr lang="en-US" sz="2600" dirty="0">
                <a:latin typeface="Aptos" panose="020B0004020202020204" pitchFamily="34" charset="0"/>
                <a:hlinkClick r:id="rId4"/>
              </a:rPr>
              <a:t>link</a:t>
            </a:r>
            <a:r>
              <a:rPr lang="en-US" sz="2600" dirty="0">
                <a:latin typeface="Aptos" panose="020B0004020202020204" pitchFamily="34" charset="0"/>
              </a:rPr>
              <a:t> </a:t>
            </a:r>
            <a:r>
              <a:rPr lang="en-US" sz="2600" dirty="0">
                <a:latin typeface="Aptos"/>
                <a:cs typeface="Arial"/>
              </a:rPr>
              <a:t>to make a copy of the above slides for yourself to use)</a:t>
            </a:r>
          </a:p>
        </p:txBody>
      </p:sp>
      <p:pic>
        <p:nvPicPr>
          <p:cNvPr id="5" name="Picture Placeholder 4">
            <a:extLst>
              <a:ext uri="{FF2B5EF4-FFF2-40B4-BE49-F238E27FC236}">
                <a16:creationId xmlns:a16="http://schemas.microsoft.com/office/drawing/2014/main" id="{995153AC-18DF-C5BA-B5FB-06C0CA230253}"/>
              </a:ext>
              <a:ext uri="{C183D7F6-B498-43B3-948B-1728B52AA6E4}">
                <adec:decorative xmlns:adec="http://schemas.microsoft.com/office/drawing/2017/decorative" val="1"/>
              </a:ext>
            </a:extLst>
          </p:cNvPr>
          <p:cNvPicPr>
            <a:picLocks noGrp="1" noChangeAspect="1"/>
          </p:cNvPicPr>
          <p:nvPr>
            <p:ph sz="half" idx="1"/>
          </p:nvPr>
        </p:nvPicPr>
        <p:blipFill>
          <a:blip r:embed="rId5"/>
          <a:srcRect l="7431" r="7431"/>
          <a:stretch/>
        </p:blipFill>
        <p:spPr>
          <a:xfrm>
            <a:off x="838200" y="2119256"/>
            <a:ext cx="5181600" cy="4057707"/>
          </a:xfrm>
          <a:noFill/>
        </p:spPr>
      </p:pic>
    </p:spTree>
    <p:extLst>
      <p:ext uri="{BB962C8B-B14F-4D97-AF65-F5344CB8AC3E}">
        <p14:creationId xmlns:p14="http://schemas.microsoft.com/office/powerpoint/2010/main" val="3105061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909F3-C7ED-88B0-2F4D-A709BA636146}"/>
            </a:ext>
          </a:extLst>
        </p:cNvPr>
        <p:cNvGrpSpPr/>
        <p:nvPr/>
      </p:nvGrpSpPr>
      <p:grpSpPr>
        <a:xfrm>
          <a:off x="0" y="0"/>
          <a:ext cx="0" cy="0"/>
          <a:chOff x="0" y="0"/>
          <a:chExt cx="0" cy="0"/>
        </a:xfrm>
      </p:grpSpPr>
      <p:sp>
        <p:nvSpPr>
          <p:cNvPr id="2" name="Title 1" descr="Page 2">
            <a:extLst>
              <a:ext uri="{FF2B5EF4-FFF2-40B4-BE49-F238E27FC236}">
                <a16:creationId xmlns:a16="http://schemas.microsoft.com/office/drawing/2014/main" id="{68FE0DCC-BAB2-57F9-1CDE-52451B281637}"/>
              </a:ext>
            </a:extLst>
          </p:cNvPr>
          <p:cNvSpPr>
            <a:spLocks noGrp="1"/>
          </p:cNvSpPr>
          <p:nvPr>
            <p:ph type="title"/>
          </p:nvPr>
        </p:nvSpPr>
        <p:spPr/>
        <p:txBody>
          <a:bodyPr>
            <a:normAutofit/>
          </a:bodyPr>
          <a:lstStyle/>
          <a:p>
            <a:r>
              <a:rPr lang="en-US">
                <a:latin typeface="Aptos" panose="020B0004020202020204" pitchFamily="34" charset="0"/>
              </a:rPr>
              <a:t>Reflection: Next Steps and Resource Sharing</a:t>
            </a:r>
          </a:p>
        </p:txBody>
      </p:sp>
    </p:spTree>
    <p:extLst>
      <p:ext uri="{BB962C8B-B14F-4D97-AF65-F5344CB8AC3E}">
        <p14:creationId xmlns:p14="http://schemas.microsoft.com/office/powerpoint/2010/main" val="3078854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F5852-BDE6-1167-D62C-284AFDD61E3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73E8648-D4D5-82DB-1546-33EF031F8F06}"/>
              </a:ext>
            </a:extLst>
          </p:cNvPr>
          <p:cNvSpPr>
            <a:spLocks noGrp="1"/>
          </p:cNvSpPr>
          <p:nvPr>
            <p:ph type="title"/>
          </p:nvPr>
        </p:nvSpPr>
        <p:spPr>
          <a:xfrm>
            <a:off x="838200" y="365126"/>
            <a:ext cx="10515600" cy="1042852"/>
          </a:xfrm>
        </p:spPr>
        <p:txBody>
          <a:bodyPr anchor="ctr">
            <a:normAutofit/>
          </a:bodyPr>
          <a:lstStyle/>
          <a:p>
            <a:r>
              <a:rPr lang="en-US">
                <a:latin typeface="Segoe UI Semibold"/>
                <a:cs typeface="Arial"/>
              </a:rPr>
              <a:t>Resource Sharing</a:t>
            </a:r>
          </a:p>
        </p:txBody>
      </p:sp>
      <p:sp>
        <p:nvSpPr>
          <p:cNvPr id="13" name="Text Placeholder 3">
            <a:extLst>
              <a:ext uri="{FF2B5EF4-FFF2-40B4-BE49-F238E27FC236}">
                <a16:creationId xmlns:a16="http://schemas.microsoft.com/office/drawing/2014/main" id="{49B829C6-2FAF-27CB-0869-B1D0B8C0F7B0}"/>
              </a:ext>
            </a:extLst>
          </p:cNvPr>
          <p:cNvSpPr>
            <a:spLocks noGrp="1"/>
          </p:cNvSpPr>
          <p:nvPr>
            <p:ph sz="half" idx="1"/>
          </p:nvPr>
        </p:nvSpPr>
        <p:spPr>
          <a:xfrm>
            <a:off x="838200" y="2119256"/>
            <a:ext cx="5181600" cy="4057707"/>
          </a:xfrm>
        </p:spPr>
        <p:txBody>
          <a:bodyPr vert="horz" lIns="91440" tIns="45720" rIns="91440" bIns="45720" rtlCol="0" anchor="t">
            <a:normAutofit fontScale="92500" lnSpcReduction="20000"/>
          </a:bodyPr>
          <a:lstStyle/>
          <a:p>
            <a:pPr marL="0" indent="0">
              <a:buNone/>
            </a:pPr>
            <a:r>
              <a:rPr lang="en-US" sz="2600" dirty="0">
                <a:latin typeface="Aptos"/>
                <a:cs typeface="Arial"/>
              </a:rPr>
              <a:t>Use this time for open sharing of any tools, guides, resources, etc. that have helped assist in your SO's process for supporting giving feedback to TCs.</a:t>
            </a:r>
          </a:p>
          <a:p>
            <a:pPr marL="0" indent="0">
              <a:buNone/>
            </a:pPr>
            <a:r>
              <a:rPr lang="en-US" sz="2600" dirty="0">
                <a:latin typeface="Aptos"/>
                <a:cs typeface="Arial"/>
              </a:rPr>
              <a:t>  </a:t>
            </a:r>
            <a:endParaRPr lang="en-US" dirty="0"/>
          </a:p>
          <a:p>
            <a:pPr marL="0" indent="0">
              <a:buNone/>
            </a:pPr>
            <a:r>
              <a:rPr lang="en-US" sz="2600" dirty="0">
                <a:latin typeface="Aptos"/>
                <a:cs typeface="Arial"/>
              </a:rPr>
              <a:t>You will find DESE’s </a:t>
            </a:r>
            <a:r>
              <a:rPr lang="en-US" sz="2600" dirty="0">
                <a:latin typeface="Aptos"/>
                <a:cs typeface="Arial"/>
                <a:hlinkClick r:id="rId3" action="ppaction://hlinkfile"/>
              </a:rPr>
              <a:t>High-Quality Feedback QRG</a:t>
            </a:r>
            <a:r>
              <a:rPr lang="en-US" sz="2600" dirty="0">
                <a:latin typeface="Aptos"/>
                <a:cs typeface="Arial"/>
              </a:rPr>
              <a:t> in the shared folder below.  Feel free to drop anything in you’d like to share as well.</a:t>
            </a:r>
            <a:endParaRPr lang="en-US" dirty="0">
              <a:cs typeface="Arial"/>
            </a:endParaRPr>
          </a:p>
          <a:p>
            <a:pPr marL="0" indent="0">
              <a:buNone/>
            </a:pPr>
            <a:endParaRPr lang="en-US" sz="2600" dirty="0">
              <a:latin typeface="Aptos" panose="020B0004020202020204" pitchFamily="34" charset="0"/>
              <a:cs typeface="Arial"/>
              <a:hlinkClick r:id="rId4"/>
            </a:endParaRPr>
          </a:p>
          <a:p>
            <a:pPr marL="0" indent="0">
              <a:buNone/>
            </a:pPr>
            <a:r>
              <a:rPr lang="en-US" sz="2600" dirty="0">
                <a:latin typeface="Aptos" panose="020B0004020202020204" pitchFamily="34" charset="0"/>
                <a:hlinkClick r:id="rId4"/>
              </a:rPr>
              <a:t>Feedback Resource Folder</a:t>
            </a:r>
            <a:endParaRPr lang="en-US" sz="2600" dirty="0">
              <a:latin typeface="Aptos" panose="020B0004020202020204" pitchFamily="34" charset="0"/>
            </a:endParaRPr>
          </a:p>
        </p:txBody>
      </p:sp>
      <p:pic>
        <p:nvPicPr>
          <p:cNvPr id="5" name="Picture Placeholder 4">
            <a:extLst>
              <a:ext uri="{FF2B5EF4-FFF2-40B4-BE49-F238E27FC236}">
                <a16:creationId xmlns:a16="http://schemas.microsoft.com/office/drawing/2014/main" id="{4EBD0A05-847B-70B4-4E9A-3AC18042391F}"/>
              </a:ext>
              <a:ext uri="{C183D7F6-B498-43B3-948B-1728B52AA6E4}">
                <adec:decorative xmlns:adec="http://schemas.microsoft.com/office/drawing/2017/decorative" val="1"/>
              </a:ext>
            </a:extLst>
          </p:cNvPr>
          <p:cNvPicPr>
            <a:picLocks noGrp="1" noChangeAspect="1"/>
          </p:cNvPicPr>
          <p:nvPr>
            <p:ph sz="half" idx="2"/>
          </p:nvPr>
        </p:nvPicPr>
        <p:blipFill>
          <a:blip r:embed="rId5"/>
          <a:srcRect l="14762" r="-3" b="-3"/>
          <a:stretch/>
        </p:blipFill>
        <p:spPr>
          <a:xfrm>
            <a:off x="6172200" y="2119256"/>
            <a:ext cx="5181600" cy="4057707"/>
          </a:xfrm>
          <a:noFill/>
        </p:spPr>
      </p:pic>
    </p:spTree>
    <p:extLst>
      <p:ext uri="{BB962C8B-B14F-4D97-AF65-F5344CB8AC3E}">
        <p14:creationId xmlns:p14="http://schemas.microsoft.com/office/powerpoint/2010/main" val="36765352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1ABED-4D44-8667-4C91-272A8E8F630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006A65A-7826-FD54-EA1B-61A18AD600BE}"/>
              </a:ext>
            </a:extLst>
          </p:cNvPr>
          <p:cNvSpPr>
            <a:spLocks noGrp="1"/>
          </p:cNvSpPr>
          <p:nvPr>
            <p:ph type="title"/>
          </p:nvPr>
        </p:nvSpPr>
        <p:spPr/>
        <p:txBody>
          <a:bodyPr vert="horz" lIns="91440" tIns="45720" rIns="91440" bIns="45720" rtlCol="0" anchor="ctr">
            <a:normAutofit/>
          </a:bodyPr>
          <a:lstStyle/>
          <a:p>
            <a:pPr>
              <a:spcBef>
                <a:spcPts val="0"/>
              </a:spcBef>
              <a:buNone/>
            </a:pPr>
            <a:r>
              <a:rPr lang="en-US" b="1">
                <a:latin typeface="Segoe UI Semibold"/>
                <a:cs typeface="Arial"/>
              </a:rPr>
              <a:t>We Value Your Feedback!</a:t>
            </a:r>
            <a:endParaRPr lang="en-US"/>
          </a:p>
        </p:txBody>
      </p:sp>
      <p:sp>
        <p:nvSpPr>
          <p:cNvPr id="2" name="Content Placeholder 1">
            <a:extLst>
              <a:ext uri="{FF2B5EF4-FFF2-40B4-BE49-F238E27FC236}">
                <a16:creationId xmlns:a16="http://schemas.microsoft.com/office/drawing/2014/main" id="{869494B8-04C3-9A86-BEF0-EF4416BA6D48}"/>
              </a:ext>
            </a:extLst>
          </p:cNvPr>
          <p:cNvSpPr>
            <a:spLocks noGrp="1"/>
          </p:cNvSpPr>
          <p:nvPr>
            <p:ph sz="half" idx="1"/>
          </p:nvPr>
        </p:nvSpPr>
        <p:spPr/>
        <p:txBody>
          <a:bodyPr vert="horz" lIns="91440" tIns="45720" rIns="91440" bIns="45720" rtlCol="0" anchor="t">
            <a:normAutofit/>
          </a:bodyPr>
          <a:lstStyle/>
          <a:p>
            <a:pPr indent="0">
              <a:buNone/>
            </a:pPr>
            <a:r>
              <a:rPr lang="en-US" sz="2800">
                <a:latin typeface="Aptos"/>
                <a:cs typeface="Arial"/>
              </a:rPr>
              <a:t>Please take a few moments to complete a brief survey on today’s session.  Your feedback will help us improve future trainings.</a:t>
            </a:r>
            <a:endParaRPr lang="en-US"/>
          </a:p>
          <a:p>
            <a:pPr>
              <a:buNone/>
            </a:pPr>
            <a:endParaRPr lang="en-US" sz="2800">
              <a:latin typeface="Aptos" panose="020B0004020202020204" pitchFamily="34" charset="0"/>
            </a:endParaRPr>
          </a:p>
          <a:p>
            <a:pPr>
              <a:buNone/>
            </a:pPr>
            <a:endParaRPr lang="en-US">
              <a:latin typeface="Aptos" panose="020B0004020202020204" pitchFamily="34" charset="0"/>
            </a:endParaRPr>
          </a:p>
          <a:p>
            <a:pPr algn="ctr">
              <a:buNone/>
            </a:pPr>
            <a:r>
              <a:rPr lang="en-US" sz="3200" b="1">
                <a:latin typeface="Aptos"/>
                <a:cs typeface="Arial"/>
              </a:rPr>
              <a:t>Thank you for your time &amp; participation!</a:t>
            </a:r>
            <a:endParaRPr lang="en-US" sz="3200">
              <a:latin typeface="Aptos"/>
              <a:cs typeface="Arial"/>
            </a:endParaRPr>
          </a:p>
          <a:p>
            <a:pPr marL="0" indent="0">
              <a:buNone/>
            </a:pPr>
            <a:endParaRPr lang="en-US" b="1">
              <a:latin typeface="Aptos" panose="020B0004020202020204" pitchFamily="34" charset="0"/>
            </a:endParaRPr>
          </a:p>
          <a:p>
            <a:pPr marL="0" indent="0">
              <a:buNone/>
            </a:pPr>
            <a:endParaRPr lang="en-US" sz="1600"/>
          </a:p>
          <a:p>
            <a:pPr marL="0" indent="0">
              <a:buNone/>
            </a:pPr>
            <a:endParaRPr lang="en-US" sz="1600"/>
          </a:p>
        </p:txBody>
      </p:sp>
      <p:sp>
        <p:nvSpPr>
          <p:cNvPr id="6" name="TextBox 5">
            <a:extLst>
              <a:ext uri="{FF2B5EF4-FFF2-40B4-BE49-F238E27FC236}">
                <a16:creationId xmlns:a16="http://schemas.microsoft.com/office/drawing/2014/main" id="{D8F7AE83-DF2D-5BD9-4212-F4F062457E7F}"/>
              </a:ext>
            </a:extLst>
          </p:cNvPr>
          <p:cNvSpPr txBox="1"/>
          <p:nvPr/>
        </p:nvSpPr>
        <p:spPr>
          <a:xfrm>
            <a:off x="7387596" y="5308478"/>
            <a:ext cx="3412678" cy="400110"/>
          </a:xfrm>
          <a:prstGeom prst="rect">
            <a:avLst/>
          </a:prstGeom>
          <a:noFill/>
        </p:spPr>
        <p:txBody>
          <a:bodyPr wrap="square">
            <a:spAutoFit/>
          </a:bodyPr>
          <a:lstStyle/>
          <a:p>
            <a:pPr algn="ctr"/>
            <a:r>
              <a:rPr lang="en-US" sz="2000" b="1">
                <a:latin typeface="Aptos" panose="020B0004020202020204" pitchFamily="34" charset="0"/>
                <a:hlinkClick r:id="rId4"/>
              </a:rPr>
              <a:t>Feedback Session Survey</a:t>
            </a:r>
            <a:endParaRPr lang="en-US" sz="2000">
              <a:latin typeface="Aptos" panose="020B0004020202020204" pitchFamily="34" charset="0"/>
            </a:endParaRPr>
          </a:p>
        </p:txBody>
      </p:sp>
      <p:pic>
        <p:nvPicPr>
          <p:cNvPr id="4" name="Picture 3">
            <a:extLst>
              <a:ext uri="{FF2B5EF4-FFF2-40B4-BE49-F238E27FC236}">
                <a16:creationId xmlns:a16="http://schemas.microsoft.com/office/drawing/2014/main" id="{90FB8AFC-634D-F334-CB01-C9937B521ED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550597" y="1885661"/>
            <a:ext cx="3086677" cy="3086677"/>
          </a:xfrm>
          <a:prstGeom prst="rect">
            <a:avLst/>
          </a:prstGeom>
          <a:noFill/>
        </p:spPr>
      </p:pic>
    </p:spTree>
    <p:extLst>
      <p:ext uri="{BB962C8B-B14F-4D97-AF65-F5344CB8AC3E}">
        <p14:creationId xmlns:p14="http://schemas.microsoft.com/office/powerpoint/2010/main" val="3865677892"/>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12215C-BFD8-5049-8C86-A7DCAA965350}"/>
              </a:ext>
            </a:extLst>
          </p:cNvPr>
          <p:cNvSpPr>
            <a:spLocks noGrp="1"/>
          </p:cNvSpPr>
          <p:nvPr>
            <p:ph type="title"/>
          </p:nvPr>
        </p:nvSpPr>
        <p:spPr/>
        <p:txBody>
          <a:bodyPr/>
          <a:lstStyle/>
          <a:p>
            <a:r>
              <a:rPr lang="en-US">
                <a:latin typeface="Segoe UI Semibold"/>
                <a:cs typeface="Segoe UI Semibold"/>
              </a:rPr>
              <a:t>Which One is Unique?</a:t>
            </a:r>
            <a:endParaRPr lang="en-US"/>
          </a:p>
        </p:txBody>
      </p:sp>
      <p:sp>
        <p:nvSpPr>
          <p:cNvPr id="2" name="Content Placeholder 1">
            <a:extLst>
              <a:ext uri="{FF2B5EF4-FFF2-40B4-BE49-F238E27FC236}">
                <a16:creationId xmlns:a16="http://schemas.microsoft.com/office/drawing/2014/main" id="{75F77C0A-F34B-2B3F-484B-7459BE442120}"/>
              </a:ext>
            </a:extLst>
          </p:cNvPr>
          <p:cNvSpPr>
            <a:spLocks noGrp="1"/>
          </p:cNvSpPr>
          <p:nvPr>
            <p:ph idx="1"/>
          </p:nvPr>
        </p:nvSpPr>
        <p:spPr>
          <a:xfrm>
            <a:off x="838200" y="1819789"/>
            <a:ext cx="4828703" cy="4052559"/>
          </a:xfrm>
        </p:spPr>
        <p:txBody>
          <a:bodyPr vert="horz" lIns="91440" tIns="45720" rIns="91440" bIns="45720" rtlCol="0" anchor="t">
            <a:noAutofit/>
          </a:bodyPr>
          <a:lstStyle/>
          <a:p>
            <a:pPr marL="0" indent="0">
              <a:buNone/>
            </a:pPr>
            <a:r>
              <a:rPr lang="en-US" sz="2600">
                <a:latin typeface="Aptos"/>
                <a:cs typeface="Arial"/>
              </a:rPr>
              <a:t>Let’s activate our thinking by having a discussion on “Which One is Unique?”  </a:t>
            </a:r>
            <a:endParaRPr lang="en-US"/>
          </a:p>
          <a:p>
            <a:pPr marL="0" indent="0">
              <a:buNone/>
            </a:pPr>
            <a:r>
              <a:rPr lang="en-US" sz="2600">
                <a:latin typeface="Aptos"/>
                <a:cs typeface="Arial"/>
              </a:rPr>
              <a:t>Look at the license plates to the right.  Which one is unique?  Choose your answer in the poll and be prepared to share your thinking! </a:t>
            </a:r>
            <a:endParaRPr lang="en-US"/>
          </a:p>
        </p:txBody>
      </p:sp>
      <p:pic>
        <p:nvPicPr>
          <p:cNvPr id="2050" name="Picture 2" descr="4 different style license plates">
            <a:extLst>
              <a:ext uri="{FF2B5EF4-FFF2-40B4-BE49-F238E27FC236}">
                <a16:creationId xmlns:a16="http://schemas.microsoft.com/office/drawing/2014/main" id="{B8729765-334C-3225-DD08-FDB60AC273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072" y="1551214"/>
            <a:ext cx="4588329" cy="45883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867173A-60F8-D40D-2238-64EE0D1B110A}"/>
              </a:ext>
            </a:extLst>
          </p:cNvPr>
          <p:cNvSpPr txBox="1"/>
          <p:nvPr/>
        </p:nvSpPr>
        <p:spPr>
          <a:xfrm>
            <a:off x="5120636" y="2569023"/>
            <a:ext cx="6644640" cy="2339102"/>
          </a:xfrm>
          <a:prstGeom prst="rect">
            <a:avLst/>
          </a:prstGeom>
          <a:noFill/>
        </p:spPr>
        <p:txBody>
          <a:bodyPr wrap="square" rtlCol="0">
            <a:spAutoFit/>
          </a:bodyPr>
          <a:lstStyle/>
          <a:p>
            <a:endParaRPr lang="en-US">
              <a:latin typeface="Aptos"/>
            </a:endParaRPr>
          </a:p>
          <a:p>
            <a:r>
              <a:rPr lang="en-US" sz="3200">
                <a:latin typeface="Aptos"/>
              </a:rPr>
              <a:t>	A					      B</a:t>
            </a:r>
          </a:p>
          <a:p>
            <a:endParaRPr lang="en-US" sz="2800">
              <a:latin typeface="Aptos"/>
            </a:endParaRPr>
          </a:p>
          <a:p>
            <a:endParaRPr lang="en-US" sz="3200">
              <a:latin typeface="Aptos"/>
            </a:endParaRPr>
          </a:p>
          <a:p>
            <a:r>
              <a:rPr lang="en-US" sz="3200">
                <a:latin typeface="Aptos"/>
              </a:rPr>
              <a:t>	C					      D</a:t>
            </a:r>
            <a:r>
              <a:rPr lang="en-US">
                <a:latin typeface="Aptos"/>
              </a:rPr>
              <a:t>	</a:t>
            </a:r>
          </a:p>
        </p:txBody>
      </p:sp>
    </p:spTree>
    <p:extLst>
      <p:ext uri="{BB962C8B-B14F-4D97-AF65-F5344CB8AC3E}">
        <p14:creationId xmlns:p14="http://schemas.microsoft.com/office/powerpoint/2010/main" val="1766890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3EAC1-DE9B-7B2C-ACCA-AEA6C60F2EE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E6875F3-B700-7625-C4BC-9DE2625B7C62}"/>
              </a:ext>
            </a:extLst>
          </p:cNvPr>
          <p:cNvSpPr>
            <a:spLocks noGrp="1"/>
          </p:cNvSpPr>
          <p:nvPr>
            <p:ph type="title"/>
          </p:nvPr>
        </p:nvSpPr>
        <p:spPr/>
        <p:txBody>
          <a:bodyPr/>
          <a:lstStyle/>
          <a:p>
            <a:r>
              <a:rPr lang="en-US">
                <a:latin typeface="Segoe UI Semibold"/>
                <a:cs typeface="Segoe UI Semibold"/>
              </a:rPr>
              <a:t>Connections</a:t>
            </a:r>
            <a:endParaRPr lang="en-US"/>
          </a:p>
        </p:txBody>
      </p:sp>
      <p:sp>
        <p:nvSpPr>
          <p:cNvPr id="2" name="Content Placeholder 1">
            <a:extLst>
              <a:ext uri="{FF2B5EF4-FFF2-40B4-BE49-F238E27FC236}">
                <a16:creationId xmlns:a16="http://schemas.microsoft.com/office/drawing/2014/main" id="{89E761FE-6A7E-11F2-FEDC-67ADB7CC2F62}"/>
              </a:ext>
            </a:extLst>
          </p:cNvPr>
          <p:cNvSpPr>
            <a:spLocks noGrp="1"/>
          </p:cNvSpPr>
          <p:nvPr>
            <p:ph idx="1"/>
          </p:nvPr>
        </p:nvSpPr>
        <p:spPr/>
        <p:txBody>
          <a:bodyPr/>
          <a:lstStyle/>
          <a:p>
            <a:r>
              <a:rPr lang="en-US">
                <a:latin typeface="Aptos" panose="020B0004020202020204" pitchFamily="34" charset="0"/>
              </a:rPr>
              <a:t>How does the “Which One is Unique?” activity relate to providing feedback to teaching candidates?</a:t>
            </a:r>
          </a:p>
          <a:p>
            <a:pPr lvl="1"/>
            <a:endParaRPr lang="en-US"/>
          </a:p>
          <a:p>
            <a:pPr marL="0" indent="0">
              <a:buNone/>
            </a:pPr>
            <a:endParaRPr lang="en-US"/>
          </a:p>
        </p:txBody>
      </p:sp>
    </p:spTree>
    <p:extLst>
      <p:ext uri="{BB962C8B-B14F-4D97-AF65-F5344CB8AC3E}">
        <p14:creationId xmlns:p14="http://schemas.microsoft.com/office/powerpoint/2010/main" val="2867119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42DAAF-853F-5D5C-DE33-36F2F65C53B1}"/>
              </a:ext>
            </a:extLst>
          </p:cNvPr>
          <p:cNvSpPr>
            <a:spLocks noGrp="1"/>
          </p:cNvSpPr>
          <p:nvPr>
            <p:ph type="title"/>
          </p:nvPr>
        </p:nvSpPr>
        <p:spPr/>
        <p:txBody>
          <a:bodyPr/>
          <a:lstStyle/>
          <a:p>
            <a:r>
              <a:rPr lang="en-US" sz="4400" b="1">
                <a:latin typeface="Aptos" panose="020B0004020202020204" pitchFamily="34" charset="0"/>
              </a:rPr>
              <a:t>DESE’s Educational Vision</a:t>
            </a:r>
            <a:endParaRPr lang="en-US"/>
          </a:p>
        </p:txBody>
      </p:sp>
      <p:sp>
        <p:nvSpPr>
          <p:cNvPr id="3" name="Content Placeholder 2">
            <a:extLst>
              <a:ext uri="{FF2B5EF4-FFF2-40B4-BE49-F238E27FC236}">
                <a16:creationId xmlns:a16="http://schemas.microsoft.com/office/drawing/2014/main" id="{7E375CAE-9ED0-AA37-50AF-98CBF2C21CA6}"/>
              </a:ext>
            </a:extLst>
          </p:cNvPr>
          <p:cNvSpPr>
            <a:spLocks noGrp="1"/>
          </p:cNvSpPr>
          <p:nvPr>
            <p:ph sz="half" idx="2"/>
          </p:nvPr>
        </p:nvSpPr>
        <p:spPr>
          <a:xfrm>
            <a:off x="5954486" y="1973843"/>
            <a:ext cx="5181600" cy="4057707"/>
          </a:xfrm>
        </p:spPr>
        <p:txBody>
          <a:bodyPr/>
          <a:lstStyle/>
          <a:p>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 ensure that </a:t>
            </a:r>
            <a:r>
              <a:rPr kumimoji="0" lang="en-US" sz="2800" b="1" i="0" u="none" strike="noStrike" kern="1200" cap="none" spc="0" normalizeH="0" baseline="0" noProof="0">
                <a:ln>
                  <a:noFill/>
                </a:ln>
                <a:solidFill>
                  <a:srgbClr val="ED7D31"/>
                </a:solidFill>
                <a:effectLst/>
                <a:uLnTx/>
                <a:uFillTx/>
                <a:latin typeface="Calibri" panose="020F0502020204030204" pitchFamily="34" charset="0"/>
                <a:ea typeface="Calibri" panose="020F0502020204030204" pitchFamily="34" charset="0"/>
                <a:cs typeface="Calibri" panose="020F0502020204030204" pitchFamily="34" charset="0"/>
              </a:rPr>
              <a:t>all students </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have an </a:t>
            </a:r>
            <a:r>
              <a:rPr kumimoji="0" lang="en-US" sz="2800" b="1" i="0" u="none" strike="noStrike" kern="1200" cap="none" spc="0" normalizeH="0" baseline="0" noProof="0">
                <a:ln>
                  <a:noFill/>
                </a:ln>
                <a:solidFill>
                  <a:srgbClr val="ED7D31"/>
                </a:solidFill>
                <a:effectLst/>
                <a:uLnTx/>
                <a:uFillTx/>
                <a:latin typeface="Calibri" panose="020F0502020204030204" pitchFamily="34" charset="0"/>
                <a:ea typeface="Calibri" panose="020F0502020204030204" pitchFamily="34" charset="0"/>
                <a:cs typeface="Calibri" panose="020F0502020204030204" pitchFamily="34" charset="0"/>
              </a:rPr>
              <a:t>equitable education</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we must ensure that </a:t>
            </a:r>
            <a:r>
              <a:rPr kumimoji="0" lang="en-US" sz="2800" b="1" i="0" u="none" strike="noStrike" kern="1200" cap="none" spc="0" normalizeH="0" baseline="0" noProof="0">
                <a:ln>
                  <a:noFill/>
                </a:ln>
                <a:solidFill>
                  <a:srgbClr val="ED7D31"/>
                </a:solidFill>
                <a:effectLst/>
                <a:uLnTx/>
                <a:uFillTx/>
                <a:latin typeface="Calibri" panose="020F0502020204030204" pitchFamily="34" charset="0"/>
                <a:ea typeface="Calibri" panose="020F0502020204030204" pitchFamily="34" charset="0"/>
                <a:cs typeface="Calibri" panose="020F0502020204030204" pitchFamily="34" charset="0"/>
              </a:rPr>
              <a:t>all educators are prepared to be effective</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2800" b="0" i="0" u="none" strike="noStrike" kern="1200" cap="none" spc="0" normalizeH="0" baseline="0" noProof="0">
                <a:ln>
                  <a:noFill/>
                </a:ln>
                <a:solidFill>
                  <a:srgbClr val="E7E6E6"/>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meaning they use evidence-based practices, including anti-racist and culturally and linguistically sustaining practices, that support all students to thrive. </a:t>
            </a:r>
          </a:p>
          <a:p>
            <a:endParaRPr lang="en-US"/>
          </a:p>
        </p:txBody>
      </p:sp>
      <p:pic>
        <p:nvPicPr>
          <p:cNvPr id="5" name="Picture 2">
            <a:extLst>
              <a:ext uri="{FF2B5EF4-FFF2-40B4-BE49-F238E27FC236}">
                <a16:creationId xmlns:a16="http://schemas.microsoft.com/office/drawing/2014/main" id="{5E4D7F5B-0CF6-5B83-9251-CF14B7E1E05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742" y="1694213"/>
            <a:ext cx="3683773" cy="46169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205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C399D-5616-361F-16D5-81BA38DC9EB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9A69C50-F65A-E017-DCA6-E21FDFD2CB8D}"/>
              </a:ext>
            </a:extLst>
          </p:cNvPr>
          <p:cNvSpPr>
            <a:spLocks noGrp="1"/>
          </p:cNvSpPr>
          <p:nvPr>
            <p:ph type="title"/>
          </p:nvPr>
        </p:nvSpPr>
        <p:spPr/>
        <p:txBody>
          <a:bodyPr/>
          <a:lstStyle/>
          <a:p>
            <a:r>
              <a:rPr lang="en-US">
                <a:latin typeface="Segoe UI Semibold"/>
                <a:cs typeface="Segoe UI Semibold"/>
              </a:rPr>
              <a:t>Session Objectives</a:t>
            </a:r>
            <a:endParaRPr lang="en-US"/>
          </a:p>
        </p:txBody>
      </p:sp>
      <p:sp>
        <p:nvSpPr>
          <p:cNvPr id="7" name="TextBox 6">
            <a:extLst>
              <a:ext uri="{FF2B5EF4-FFF2-40B4-BE49-F238E27FC236}">
                <a16:creationId xmlns:a16="http://schemas.microsoft.com/office/drawing/2014/main" id="{CAB110F4-9D95-FDAD-0F1A-BB29C723411D}"/>
              </a:ext>
            </a:extLst>
          </p:cNvPr>
          <p:cNvSpPr txBox="1"/>
          <p:nvPr/>
        </p:nvSpPr>
        <p:spPr>
          <a:xfrm>
            <a:off x="838200" y="1595021"/>
            <a:ext cx="10515600" cy="4832092"/>
          </a:xfrm>
          <a:prstGeom prst="rect">
            <a:avLst/>
          </a:prstGeom>
          <a:noFill/>
        </p:spPr>
        <p:txBody>
          <a:bodyPr wrap="square" lIns="91440" tIns="45720" rIns="91440" bIns="45720" rtlCol="0" anchor="t">
            <a:spAutoFit/>
          </a:body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kumimoji="0" lang="en-US" altLang="en-US" sz="2200" b="1" i="0" u="none" strike="noStrike" cap="none" normalizeH="0" baseline="0">
                <a:ln>
                  <a:noFill/>
                </a:ln>
                <a:solidFill>
                  <a:schemeClr val="tx1"/>
                </a:solidFill>
                <a:effectLst/>
                <a:latin typeface="Aptos" panose="020B0004020202020204" pitchFamily="34" charset="0"/>
              </a:rPr>
              <a:t>Refamiliarize </a:t>
            </a:r>
            <a:r>
              <a:rPr kumimoji="0" lang="en-US" altLang="en-US" sz="2200" i="0" u="none" strike="noStrike" cap="none" normalizeH="0" baseline="0">
                <a:ln>
                  <a:noFill/>
                </a:ln>
                <a:solidFill>
                  <a:schemeClr val="tx1"/>
                </a:solidFill>
                <a:effectLst/>
                <a:latin typeface="Aptos" panose="020B0004020202020204" pitchFamily="34" charset="0"/>
              </a:rPr>
              <a:t>and </a:t>
            </a:r>
            <a:r>
              <a:rPr lang="en-US" altLang="en-US" sz="2200" b="1">
                <a:latin typeface="Aptos" panose="020B0004020202020204" pitchFamily="34" charset="0"/>
              </a:rPr>
              <a:t>engage </a:t>
            </a:r>
            <a:r>
              <a:rPr lang="en-US" altLang="en-US" sz="2200">
                <a:latin typeface="Aptos" panose="020B0004020202020204" pitchFamily="34" charset="0"/>
              </a:rPr>
              <a:t>with</a:t>
            </a:r>
            <a:r>
              <a:rPr kumimoji="0" lang="en-US" altLang="en-US" sz="2200" b="0" i="0" u="none" strike="noStrike" cap="none" normalizeH="0" baseline="0">
                <a:ln>
                  <a:noFill/>
                </a:ln>
                <a:solidFill>
                  <a:schemeClr val="tx1"/>
                </a:solidFill>
                <a:effectLst/>
                <a:latin typeface="Aptos" panose="020B0004020202020204" pitchFamily="34" charset="0"/>
              </a:rPr>
              <a:t> the characteristics of high-quality feedback and explain why it is essential for teacher candidate growth.</a:t>
            </a:r>
          </a:p>
          <a:p>
            <a:pPr marR="0" lvl="0" algn="l" defTabSz="914400" rtl="0" eaLnBrk="0" fontAlgn="base" latinLnBrk="0" hangingPunct="0">
              <a:lnSpc>
                <a:spcPct val="100000"/>
              </a:lnSpc>
              <a:spcBef>
                <a:spcPct val="0"/>
              </a:spcBef>
              <a:spcAft>
                <a:spcPct val="0"/>
              </a:spcAft>
              <a:buClrTx/>
              <a:buSzTx/>
              <a:tabLst/>
            </a:pPr>
            <a:endParaRPr kumimoji="0" lang="en-US" altLang="en-US" sz="2200" b="0" i="0" u="none" strike="noStrike" cap="none" normalizeH="0" baseline="0">
              <a:ln>
                <a:noFill/>
              </a:ln>
              <a:solidFill>
                <a:schemeClr val="tx1"/>
              </a:solidFill>
              <a:effectLst/>
              <a:latin typeface="Aptos" panose="020B0004020202020204" pitchFamily="34" charset="0"/>
            </a:endParaRPr>
          </a:p>
          <a:p>
            <a:pPr marL="342900" indent="-342900" eaLnBrk="0" fontAlgn="base" hangingPunct="0">
              <a:spcBef>
                <a:spcPct val="0"/>
              </a:spcBef>
              <a:spcAft>
                <a:spcPct val="0"/>
              </a:spcAft>
              <a:buFont typeface="Wingdings" panose="05000000000000000000" pitchFamily="2" charset="2"/>
              <a:buChar char="v"/>
            </a:pPr>
            <a:r>
              <a:rPr kumimoji="0" lang="en-US" altLang="en-US" sz="2200" b="1" i="0" u="none" strike="noStrike" cap="none" normalizeH="0" baseline="0">
                <a:ln>
                  <a:noFill/>
                </a:ln>
                <a:solidFill>
                  <a:schemeClr val="tx1"/>
                </a:solidFill>
                <a:effectLst/>
                <a:latin typeface="Aptos" panose="020B0004020202020204" pitchFamily="34" charset="0"/>
              </a:rPr>
              <a:t>Identify</a:t>
            </a:r>
            <a:r>
              <a:rPr kumimoji="0" lang="en-US" altLang="en-US" sz="2200" b="0" i="0" u="none" strike="noStrike" cap="none" normalizeH="0" baseline="0">
                <a:ln>
                  <a:noFill/>
                </a:ln>
                <a:solidFill>
                  <a:schemeClr val="tx1"/>
                </a:solidFill>
                <a:effectLst/>
                <a:latin typeface="Aptos" panose="020B0004020202020204" pitchFamily="34" charset="0"/>
              </a:rPr>
              <a:t> specific components of high-quality feedback within sample feedback statements.</a:t>
            </a:r>
          </a:p>
          <a:p>
            <a:pPr eaLnBrk="0" fontAlgn="base" hangingPunct="0">
              <a:spcBef>
                <a:spcPct val="0"/>
              </a:spcBef>
              <a:spcAft>
                <a:spcPct val="0"/>
              </a:spcAft>
            </a:pPr>
            <a:endParaRPr kumimoji="0" lang="en-US" altLang="en-US" sz="2200" b="0" i="0" u="none" strike="noStrike" cap="none" normalizeH="0" baseline="0">
              <a:ln>
                <a:noFill/>
              </a:ln>
              <a:solidFill>
                <a:schemeClr val="tx1"/>
              </a:solidFill>
              <a:effectLst/>
              <a:latin typeface="Aptos" panose="020B0004020202020204" pitchFamily="34" charset="0"/>
            </a:endParaRPr>
          </a:p>
          <a:p>
            <a:pPr marL="342900" indent="-342900" eaLnBrk="0" fontAlgn="base" hangingPunct="0">
              <a:spcBef>
                <a:spcPct val="0"/>
              </a:spcBef>
              <a:spcAft>
                <a:spcPct val="0"/>
              </a:spcAft>
              <a:buFont typeface="Wingdings" panose="05000000000000000000" pitchFamily="2" charset="2"/>
              <a:buChar char="v"/>
            </a:pPr>
            <a:r>
              <a:rPr kumimoji="0" lang="en-US" altLang="en-US" sz="2200" b="1" i="0" u="none" strike="noStrike" cap="none" normalizeH="0" baseline="0">
                <a:ln>
                  <a:noFill/>
                </a:ln>
                <a:solidFill>
                  <a:schemeClr val="tx1"/>
                </a:solidFill>
                <a:effectLst/>
                <a:latin typeface="Aptos" panose="020B0004020202020204" pitchFamily="34" charset="0"/>
              </a:rPr>
              <a:t>Analyze and </a:t>
            </a:r>
            <a:r>
              <a:rPr lang="en-US" altLang="en-US" sz="2200" b="1">
                <a:latin typeface="Aptos" panose="020B0004020202020204" pitchFamily="34" charset="0"/>
              </a:rPr>
              <a:t>e</a:t>
            </a:r>
            <a:r>
              <a:rPr kumimoji="0" lang="en-US" altLang="en-US" sz="2200" b="1" i="0" u="none" strike="noStrike" cap="none" normalizeH="0" baseline="0">
                <a:ln>
                  <a:noFill/>
                </a:ln>
                <a:solidFill>
                  <a:schemeClr val="tx1"/>
                </a:solidFill>
                <a:effectLst/>
                <a:latin typeface="Aptos" panose="020B0004020202020204" pitchFamily="34" charset="0"/>
              </a:rPr>
              <a:t>valuate</a:t>
            </a:r>
            <a:r>
              <a:rPr kumimoji="0" lang="en-US" altLang="en-US" sz="2200" b="0" i="0" u="none" strike="noStrike" cap="none" normalizeH="0" baseline="0">
                <a:ln>
                  <a:noFill/>
                </a:ln>
                <a:solidFill>
                  <a:schemeClr val="tx1"/>
                </a:solidFill>
                <a:effectLst/>
                <a:latin typeface="Aptos" panose="020B0004020202020204" pitchFamily="34" charset="0"/>
              </a:rPr>
              <a:t> feedback samples to determine their alignment with best practices and potential impact on teacher candidate development.</a:t>
            </a:r>
          </a:p>
          <a:p>
            <a:pPr marR="0" lvl="0" algn="l" defTabSz="914400" rtl="0" eaLnBrk="0" fontAlgn="base" latinLnBrk="0" hangingPunct="0">
              <a:lnSpc>
                <a:spcPct val="100000"/>
              </a:lnSpc>
              <a:spcBef>
                <a:spcPct val="0"/>
              </a:spcBef>
              <a:spcAft>
                <a:spcPct val="0"/>
              </a:spcAft>
              <a:buClrTx/>
              <a:buSzTx/>
              <a:tabLst/>
            </a:pPr>
            <a:endParaRPr kumimoji="0" lang="en-US" altLang="en-US" sz="2200" b="0" i="0" u="none" strike="noStrike" cap="none" normalizeH="0" baseline="0">
              <a:ln>
                <a:noFill/>
              </a:ln>
              <a:solidFill>
                <a:schemeClr val="tx1"/>
              </a:solidFill>
              <a:effectLst/>
              <a:latin typeface="Aptos" panose="020B0004020202020204" pitchFamily="34" charset="0"/>
            </a:endParaRPr>
          </a:p>
          <a:p>
            <a:pPr marL="342900" lvl="0" indent="-342900" eaLnBrk="0" fontAlgn="base" hangingPunct="0">
              <a:spcBef>
                <a:spcPct val="0"/>
              </a:spcBef>
              <a:spcAft>
                <a:spcPct val="0"/>
              </a:spcAft>
              <a:buFont typeface="Wingdings" panose="05000000000000000000" pitchFamily="2" charset="2"/>
              <a:buChar char="v"/>
            </a:pPr>
            <a:r>
              <a:rPr kumimoji="0" lang="en-US" altLang="en-US" sz="2200" b="1" i="0" u="none" strike="noStrike" cap="none" normalizeH="0" baseline="0">
                <a:ln>
                  <a:noFill/>
                </a:ln>
                <a:solidFill>
                  <a:schemeClr val="tx1"/>
                </a:solidFill>
                <a:effectLst/>
                <a:latin typeface="Aptos" panose="020B0004020202020204" pitchFamily="34" charset="0"/>
              </a:rPr>
              <a:t>Reflect</a:t>
            </a:r>
            <a:r>
              <a:rPr kumimoji="0" lang="en-US" altLang="en-US" sz="2200" b="0" i="0" u="none" strike="noStrike" cap="none" normalizeH="0" baseline="0">
                <a:ln>
                  <a:noFill/>
                </a:ln>
                <a:solidFill>
                  <a:schemeClr val="tx1"/>
                </a:solidFill>
                <a:effectLst/>
                <a:latin typeface="Aptos" panose="020B0004020202020204" pitchFamily="34" charset="0"/>
              </a:rPr>
              <a:t> on feedback practices and develop strategies to develop and enhance action steps for teacher candidates</a:t>
            </a:r>
            <a:r>
              <a:rPr lang="en-US" altLang="en-US" sz="2200">
                <a:latin typeface="Aptos" panose="020B0004020202020204" pitchFamily="34" charset="0"/>
              </a:rPr>
              <a:t>.</a:t>
            </a:r>
            <a:endParaRPr kumimoji="0" lang="en-US" altLang="en-US" sz="2200" b="0" i="0" u="none" strike="noStrike" cap="none" normalizeH="0" baseline="0">
              <a:ln>
                <a:noFill/>
              </a:ln>
              <a:solidFill>
                <a:schemeClr val="tx1"/>
              </a:solidFill>
              <a:effectLst/>
              <a:latin typeface="Aptos" panose="020B00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endParaRPr lang="en-US" sz="2200">
              <a:latin typeface="Aptos" panose="020B0004020202020204" pitchFamily="34" charset="0"/>
            </a:endParaRPr>
          </a:p>
          <a:p>
            <a:pPr marL="342900" indent="-342900" eaLnBrk="0" fontAlgn="base" hangingPunct="0">
              <a:spcBef>
                <a:spcPct val="0"/>
              </a:spcBef>
              <a:spcAft>
                <a:spcPct val="0"/>
              </a:spcAft>
              <a:buFont typeface="Wingdings" panose="05000000000000000000" pitchFamily="2" charset="2"/>
              <a:buChar char="v"/>
            </a:pPr>
            <a:r>
              <a:rPr lang="en-US" sz="2200" b="1">
                <a:latin typeface="Aptos" panose="020B0004020202020204" pitchFamily="34" charset="0"/>
              </a:rPr>
              <a:t>Translate</a:t>
            </a:r>
            <a:r>
              <a:rPr lang="en-US" sz="2200">
                <a:latin typeface="Aptos" panose="020B0004020202020204" pitchFamily="34" charset="0"/>
              </a:rPr>
              <a:t> strategies from today’s training into actionable steps for preparing </a:t>
            </a:r>
            <a:r>
              <a:rPr lang="en-US" sz="2200" b="1">
                <a:latin typeface="Aptos" panose="020B0004020202020204" pitchFamily="34" charset="0"/>
              </a:rPr>
              <a:t>SPs</a:t>
            </a:r>
            <a:r>
              <a:rPr lang="en-US" sz="2200">
                <a:latin typeface="Aptos" panose="020B0004020202020204" pitchFamily="34" charset="0"/>
              </a:rPr>
              <a:t> and </a:t>
            </a:r>
            <a:r>
              <a:rPr lang="en-US" sz="2200" b="1">
                <a:latin typeface="Aptos" panose="020B0004020202020204" pitchFamily="34" charset="0"/>
              </a:rPr>
              <a:t>PSs</a:t>
            </a:r>
            <a:r>
              <a:rPr lang="en-US" sz="2200">
                <a:latin typeface="Aptos" panose="020B0004020202020204" pitchFamily="34" charset="0"/>
              </a:rPr>
              <a:t> to deliver effective feedback.</a:t>
            </a:r>
            <a:endParaRPr lang="en-US" sz="2200">
              <a:latin typeface="Aptos" panose="020B0004020202020204" pitchFamily="34" charset="0"/>
              <a:ea typeface="Calibri"/>
              <a:cs typeface="Calibri"/>
            </a:endParaRPr>
          </a:p>
        </p:txBody>
      </p:sp>
    </p:spTree>
    <p:extLst>
      <p:ext uri="{BB962C8B-B14F-4D97-AF65-F5344CB8AC3E}">
        <p14:creationId xmlns:p14="http://schemas.microsoft.com/office/powerpoint/2010/main" val="232753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000"/>
                                        <p:tgtEl>
                                          <p:spTgt spid="7">
                                            <p:txEl>
                                              <p:pRg st="0" end="0"/>
                                            </p:txEl>
                                          </p:spTgt>
                                        </p:tgtEl>
                                      </p:cBhvr>
                                    </p:animEffect>
                                    <p:anim calcmode="lin" valueType="num">
                                      <p:cBhvr>
                                        <p:cTn id="8" dur="2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Effect transition="in" filter="fade">
                                      <p:cBhvr>
                                        <p:cTn id="14" dur="2000"/>
                                        <p:tgtEl>
                                          <p:spTgt spid="7">
                                            <p:txEl>
                                              <p:pRg st="2" end="2"/>
                                            </p:txEl>
                                          </p:spTgt>
                                        </p:tgtEl>
                                      </p:cBhvr>
                                    </p:animEffect>
                                    <p:anim calcmode="lin" valueType="num">
                                      <p:cBhvr>
                                        <p:cTn id="15" dur="2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6" dur="2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fade">
                                      <p:cBhvr>
                                        <p:cTn id="21" dur="2000"/>
                                        <p:tgtEl>
                                          <p:spTgt spid="7">
                                            <p:txEl>
                                              <p:pRg st="4" end="4"/>
                                            </p:txEl>
                                          </p:spTgt>
                                        </p:tgtEl>
                                      </p:cBhvr>
                                    </p:animEffect>
                                    <p:anim calcmode="lin" valueType="num">
                                      <p:cBhvr>
                                        <p:cTn id="22" dur="2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23" dur="2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6" end="6"/>
                                            </p:txEl>
                                          </p:spTgt>
                                        </p:tgtEl>
                                        <p:attrNameLst>
                                          <p:attrName>style.visibility</p:attrName>
                                        </p:attrNameLst>
                                      </p:cBhvr>
                                      <p:to>
                                        <p:strVal val="visible"/>
                                      </p:to>
                                    </p:set>
                                    <p:animEffect transition="in" filter="fade">
                                      <p:cBhvr>
                                        <p:cTn id="28" dur="2000"/>
                                        <p:tgtEl>
                                          <p:spTgt spid="7">
                                            <p:txEl>
                                              <p:pRg st="6" end="6"/>
                                            </p:txEl>
                                          </p:spTgt>
                                        </p:tgtEl>
                                      </p:cBhvr>
                                    </p:animEffect>
                                    <p:anim calcmode="lin" valueType="num">
                                      <p:cBhvr>
                                        <p:cTn id="29" dur="2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30" dur="2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animEffect transition="in" filter="fade">
                                      <p:cBhvr>
                                        <p:cTn id="35" dur="2000"/>
                                        <p:tgtEl>
                                          <p:spTgt spid="7">
                                            <p:txEl>
                                              <p:pRg st="8" end="8"/>
                                            </p:txEl>
                                          </p:spTgt>
                                        </p:tgtEl>
                                      </p:cBhvr>
                                    </p:animEffect>
                                    <p:anim calcmode="lin" valueType="num">
                                      <p:cBhvr>
                                        <p:cTn id="36" dur="2000" fill="hold"/>
                                        <p:tgtEl>
                                          <p:spTgt spid="7">
                                            <p:txEl>
                                              <p:pRg st="8" end="8"/>
                                            </p:txEl>
                                          </p:spTgt>
                                        </p:tgtEl>
                                        <p:attrNameLst>
                                          <p:attrName>ppt_x</p:attrName>
                                        </p:attrNameLst>
                                      </p:cBhvr>
                                      <p:tavLst>
                                        <p:tav tm="0">
                                          <p:val>
                                            <p:strVal val="#ppt_x"/>
                                          </p:val>
                                        </p:tav>
                                        <p:tav tm="100000">
                                          <p:val>
                                            <p:strVal val="#ppt_x"/>
                                          </p:val>
                                        </p:tav>
                                      </p:tavLst>
                                    </p:anim>
                                    <p:anim calcmode="lin" valueType="num">
                                      <p:cBhvr>
                                        <p:cTn id="37" dur="2000" fill="hold"/>
                                        <p:tgtEl>
                                          <p:spTgt spid="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Segoe UI Semibold"/>
                <a:cs typeface="Segoe UI Semibold"/>
              </a:rPr>
              <a:t>Agenda</a:t>
            </a:r>
          </a:p>
        </p:txBody>
      </p:sp>
      <p:sp>
        <p:nvSpPr>
          <p:cNvPr id="3" name="TextBox 2">
            <a:extLst>
              <a:ext uri="{FF2B5EF4-FFF2-40B4-BE49-F238E27FC236}">
                <a16:creationId xmlns:a16="http://schemas.microsoft.com/office/drawing/2014/main" id="{1EA12678-8C0C-1318-AC2A-C237ACB6FDA1}"/>
              </a:ext>
            </a:extLst>
          </p:cNvPr>
          <p:cNvSpPr txBox="1"/>
          <p:nvPr/>
        </p:nvSpPr>
        <p:spPr>
          <a:xfrm>
            <a:off x="1127760" y="1621242"/>
            <a:ext cx="9936480" cy="5062924"/>
          </a:xfrm>
          <a:prstGeom prst="rect">
            <a:avLst/>
          </a:prstGeom>
          <a:noFill/>
        </p:spPr>
        <p:txBody>
          <a:bodyPr wrap="square" lIns="91440" tIns="45720" rIns="91440" bIns="45720" rtlCol="0" anchor="t">
            <a:spAutoFit/>
          </a:bodyPr>
          <a:lstStyle/>
          <a:p>
            <a:pPr marL="342900" indent="-342900">
              <a:buAutoNum type="arabicPeriod"/>
            </a:pPr>
            <a:r>
              <a:rPr lang="en-US" sz="1700" b="1">
                <a:latin typeface="Aptos"/>
              </a:rPr>
              <a:t>Understanding High-Quality (HQ) Feedback (10 min)</a:t>
            </a:r>
          </a:p>
          <a:p>
            <a:pPr lvl="1">
              <a:buFont typeface="Arial" panose="020B0604020202020204" pitchFamily="34" charset="0"/>
              <a:buChar char="•"/>
            </a:pPr>
            <a:r>
              <a:rPr lang="en-US" sz="1700">
                <a:latin typeface="Aptos" panose="020B0004020202020204" pitchFamily="34" charset="0"/>
              </a:rPr>
              <a:t> Discussion: What makes feedback high-quality?</a:t>
            </a:r>
          </a:p>
          <a:p>
            <a:pPr lvl="1">
              <a:buFont typeface="Arial" panose="020B0604020202020204" pitchFamily="34" charset="0"/>
              <a:buChar char="•"/>
            </a:pPr>
            <a:r>
              <a:rPr lang="en-US" sz="1700">
                <a:latin typeface="Aptos" panose="020B0004020202020204" pitchFamily="34" charset="0"/>
              </a:rPr>
              <a:t> Review the key characteristics of effective HQ feedback</a:t>
            </a:r>
          </a:p>
          <a:p>
            <a:pPr lvl="1">
              <a:buFont typeface="Arial" panose="020B0604020202020204" pitchFamily="34" charset="0"/>
              <a:buChar char="•"/>
            </a:pPr>
            <a:r>
              <a:rPr lang="en-US" sz="1700">
                <a:latin typeface="Aptos" panose="020B0004020202020204" pitchFamily="34" charset="0"/>
              </a:rPr>
              <a:t> Which characteristic of HQ feedback is most crucial for teacher candidates? </a:t>
            </a:r>
          </a:p>
          <a:p>
            <a:pPr lvl="1"/>
            <a:endParaRPr lang="en-US" sz="1700">
              <a:latin typeface="Aptos" panose="020B0004020202020204" pitchFamily="34" charset="0"/>
            </a:endParaRPr>
          </a:p>
          <a:p>
            <a:r>
              <a:rPr lang="en-US" sz="1700" b="1">
                <a:latin typeface="Aptos"/>
              </a:rPr>
              <a:t>2.    Applying Components of High-Quality (HQ) Feedback (10 min)</a:t>
            </a:r>
          </a:p>
          <a:p>
            <a:pPr lvl="1">
              <a:buFont typeface="Arial" panose="020B0604020202020204" pitchFamily="34" charset="0"/>
              <a:buChar char="•"/>
            </a:pPr>
            <a:r>
              <a:rPr lang="en-US" sz="1700">
                <a:latin typeface="Aptos" panose="020B0004020202020204" pitchFamily="34" charset="0"/>
              </a:rPr>
              <a:t> Discussion: How has giving feedback changed? </a:t>
            </a:r>
          </a:p>
          <a:p>
            <a:pPr lvl="1">
              <a:buFont typeface="Arial" panose="020B0604020202020204" pitchFamily="34" charset="0"/>
              <a:buChar char="•"/>
            </a:pPr>
            <a:r>
              <a:rPr lang="en-US" sz="1700">
                <a:latin typeface="Aptos" panose="020B0004020202020204" pitchFamily="34" charset="0"/>
              </a:rPr>
              <a:t> Components of effective actionable feedback </a:t>
            </a:r>
          </a:p>
          <a:p>
            <a:pPr lvl="1">
              <a:buFont typeface="Arial" panose="020B0604020202020204" pitchFamily="34" charset="0"/>
              <a:buChar char="•"/>
            </a:pPr>
            <a:r>
              <a:rPr lang="en-US" sz="1700">
                <a:latin typeface="Aptos" panose="020B0004020202020204" pitchFamily="34" charset="0"/>
              </a:rPr>
              <a:t> Categorize examples of HQ and non-HQ feedback</a:t>
            </a:r>
          </a:p>
          <a:p>
            <a:pPr lvl="1"/>
            <a:endParaRPr lang="en-US" sz="1700">
              <a:latin typeface="Aptos" panose="020B0004020202020204" pitchFamily="34" charset="0"/>
            </a:endParaRPr>
          </a:p>
          <a:p>
            <a:pPr marL="342900" indent="-342900">
              <a:buAutoNum type="arabicPeriod" startAt="3"/>
            </a:pPr>
            <a:r>
              <a:rPr lang="en-US" sz="1700" b="1">
                <a:latin typeface="Aptos" panose="020B0004020202020204" pitchFamily="34" charset="0"/>
              </a:rPr>
              <a:t>Refining Feedback (Small Groups) (15 min)</a:t>
            </a:r>
          </a:p>
          <a:p>
            <a:pPr lvl="1">
              <a:buFont typeface="Arial" panose="020B0604020202020204" pitchFamily="34" charset="0"/>
              <a:buChar char="•"/>
            </a:pPr>
            <a:r>
              <a:rPr lang="en-US" sz="1700">
                <a:latin typeface="Aptos" panose="020B0004020202020204" pitchFamily="34" charset="0"/>
              </a:rPr>
              <a:t> Discussion: What makes feedback effective vs. ineffective? </a:t>
            </a:r>
          </a:p>
          <a:p>
            <a:pPr lvl="1">
              <a:buFont typeface="Arial" panose="020B0604020202020204" pitchFamily="34" charset="0"/>
              <a:buChar char="•"/>
            </a:pPr>
            <a:r>
              <a:rPr lang="en-US" sz="1700">
                <a:latin typeface="Aptos"/>
              </a:rPr>
              <a:t> Work in small groups to strengthen non-HQ feedback and generate action steps</a:t>
            </a:r>
          </a:p>
          <a:p>
            <a:pPr lvl="1">
              <a:buFont typeface="Arial" panose="020B0604020202020204" pitchFamily="34" charset="0"/>
              <a:buChar char="•"/>
            </a:pPr>
            <a:r>
              <a:rPr lang="en-US" sz="1700">
                <a:latin typeface="Aptos" panose="020B0004020202020204" pitchFamily="34" charset="0"/>
              </a:rPr>
              <a:t> Share out revisions and discuss key takeaways for improving feedback practices</a:t>
            </a:r>
          </a:p>
          <a:p>
            <a:pPr lvl="1"/>
            <a:endParaRPr lang="en-US" sz="1700" b="1">
              <a:latin typeface="Aptos" panose="020B0004020202020204" pitchFamily="34" charset="0"/>
            </a:endParaRPr>
          </a:p>
          <a:p>
            <a:pPr marL="342900" indent="-342900">
              <a:buAutoNum type="arabicPeriod" startAt="3"/>
            </a:pPr>
            <a:r>
              <a:rPr lang="en-US" sz="1700" b="1">
                <a:latin typeface="Aptos" panose="020B0004020202020204" pitchFamily="34" charset="0"/>
              </a:rPr>
              <a:t>Reflection: Next Steps and Resource Sharing (10 min)</a:t>
            </a:r>
          </a:p>
          <a:p>
            <a:pPr lvl="1">
              <a:buFont typeface="Arial" panose="020B0604020202020204" pitchFamily="34" charset="0"/>
              <a:buChar char="•"/>
            </a:pPr>
            <a:r>
              <a:rPr lang="en-US" sz="1700">
                <a:latin typeface="Aptos" panose="020B0004020202020204" pitchFamily="34" charset="0"/>
              </a:rPr>
              <a:t> Discussion: How will this learning help inform next steps for SPs and PSs? </a:t>
            </a:r>
          </a:p>
          <a:p>
            <a:pPr lvl="1">
              <a:buFont typeface="Arial" panose="020B0604020202020204" pitchFamily="34" charset="0"/>
              <a:buChar char="•"/>
            </a:pPr>
            <a:r>
              <a:rPr lang="en-US" sz="1700">
                <a:latin typeface="Aptos" panose="020B0004020202020204" pitchFamily="34" charset="0"/>
              </a:rPr>
              <a:t> Wrap-up and resource sharing</a:t>
            </a:r>
          </a:p>
          <a:p>
            <a:pPr lvl="1"/>
            <a:endParaRPr lang="en-US" sz="1700" b="1"/>
          </a:p>
        </p:txBody>
      </p:sp>
    </p:spTree>
    <p:extLst>
      <p:ext uri="{BB962C8B-B14F-4D97-AF65-F5344CB8AC3E}">
        <p14:creationId xmlns:p14="http://schemas.microsoft.com/office/powerpoint/2010/main" val="1029481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Page 2">
            <a:extLst>
              <a:ext uri="{FF2B5EF4-FFF2-40B4-BE49-F238E27FC236}">
                <a16:creationId xmlns:a16="http://schemas.microsoft.com/office/drawing/2014/main" id="{7642CB58-A052-D5E6-68A1-3F013147C161}"/>
              </a:ext>
            </a:extLst>
          </p:cNvPr>
          <p:cNvSpPr>
            <a:spLocks noGrp="1"/>
          </p:cNvSpPr>
          <p:nvPr>
            <p:ph type="title"/>
          </p:nvPr>
        </p:nvSpPr>
        <p:spPr/>
        <p:txBody>
          <a:bodyPr/>
          <a:lstStyle/>
          <a:p>
            <a:r>
              <a:rPr lang="en-US">
                <a:latin typeface="Aptos" panose="020B0004020202020204" pitchFamily="34" charset="0"/>
                <a:cs typeface="Arial"/>
              </a:rPr>
              <a:t>Understanding High-Quality Feedback</a:t>
            </a:r>
            <a:endParaRPr lang="en-US">
              <a:latin typeface="Aptos" panose="020B0004020202020204" pitchFamily="34" charset="0"/>
            </a:endParaRPr>
          </a:p>
        </p:txBody>
      </p:sp>
    </p:spTree>
    <p:extLst>
      <p:ext uri="{BB962C8B-B14F-4D97-AF65-F5344CB8AC3E}">
        <p14:creationId xmlns:p14="http://schemas.microsoft.com/office/powerpoint/2010/main" val="33446331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E_Template" id="{8B1FC134-3306-8949-8EE6-54D8D1A68082}" vid="{D023F173-81C9-6C41-B8A8-A9E8365AC24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4FDFB0D707254C80754ACD9E71AC3D" ma:contentTypeVersion="7" ma:contentTypeDescription="Create a new document." ma:contentTypeScope="" ma:versionID="ce88786e7213f78f6844655feff11f6b">
  <xsd:schema xmlns:xsd="http://www.w3.org/2001/XMLSchema" xmlns:xs="http://www.w3.org/2001/XMLSchema" xmlns:p="http://schemas.microsoft.com/office/2006/metadata/properties" xmlns:ns2="1c210e20-2656-47be-8bfe-a34b7996932e" xmlns:ns3="7a12eb2f-f040-4639-9fb2-5a6588dc8035" targetNamespace="http://schemas.microsoft.com/office/2006/metadata/properties" ma:root="true" ma:fieldsID="89a89a1f8864f1675c97eef69b9f1ff8" ns2:_="" ns3:_="">
    <xsd:import namespace="1c210e20-2656-47be-8bfe-a34b7996932e"/>
    <xsd:import namespace="7a12eb2f-f040-4639-9fb2-5a6588dc803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NO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210e20-2656-47be-8bfe-a34b799693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NOTE" ma:index="14" nillable="true" ma:displayName="Download files before editing" ma:default="Download before editing" ma:description="Download Files Before Editing" ma:format="Dropdown" ma:internalName="NOT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a12eb2f-f040-4639-9fb2-5a6588dc803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a12eb2f-f040-4639-9fb2-5a6588dc8035">
      <UserInfo>
        <DisplayName>Bettencourt, Helene H. (DESE)</DisplayName>
        <AccountId>18</AccountId>
        <AccountType/>
      </UserInfo>
      <UserInfo>
        <DisplayName>Foley, Kinnon (DESE)</DisplayName>
        <AccountId>1477</AccountId>
        <AccountType/>
      </UserInfo>
    </SharedWithUsers>
    <NOTE xmlns="1c210e20-2656-47be-8bfe-a34b7996932e">Download before editing</NOTE>
  </documentManagement>
</p:properties>
</file>

<file path=customXml/itemProps1.xml><?xml version="1.0" encoding="utf-8"?>
<ds:datastoreItem xmlns:ds="http://schemas.openxmlformats.org/officeDocument/2006/customXml" ds:itemID="{38A44B26-EA76-4E5C-A0EB-ADE322D87204}">
  <ds:schemaRefs>
    <ds:schemaRef ds:uri="1c210e20-2656-47be-8bfe-a34b7996932e"/>
    <ds:schemaRef ds:uri="7a12eb2f-f040-4639-9fb2-5a6588dc803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0F4F6BA-9256-4D68-961F-89F22BA60EA2}">
  <ds:schemaRefs>
    <ds:schemaRef ds:uri="http://schemas.microsoft.com/sharepoint/v3/contenttype/forms"/>
  </ds:schemaRefs>
</ds:datastoreItem>
</file>

<file path=customXml/itemProps3.xml><?xml version="1.0" encoding="utf-8"?>
<ds:datastoreItem xmlns:ds="http://schemas.openxmlformats.org/officeDocument/2006/customXml" ds:itemID="{FA434A98-F106-45CE-8E8A-DD686612E616}">
  <ds:schemaRefs>
    <ds:schemaRef ds:uri="7a12eb2f-f040-4639-9fb2-5a6588dc8035"/>
    <ds:schemaRef ds:uri="http://purl.org/dc/terms/"/>
    <ds:schemaRef ds:uri="http://schemas.microsoft.com/office/2006/documentManagement/types"/>
    <ds:schemaRef ds:uri="http://www.w3.org/XML/1998/namespace"/>
    <ds:schemaRef ds:uri="http://schemas.openxmlformats.org/package/2006/metadata/core-properties"/>
    <ds:schemaRef ds:uri="http://schemas.microsoft.com/office/infopath/2007/PartnerControls"/>
    <ds:schemaRef ds:uri="http://purl.org/dc/elements/1.1/"/>
    <ds:schemaRef ds:uri="1c210e20-2656-47be-8bfe-a34b7996932e"/>
    <ds:schemaRef ds:uri="http://schemas.microsoft.com/office/2006/metadata/properties"/>
    <ds:schemaRef ds:uri="http://purl.org/dc/dcmitype/"/>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
  <TotalTime>46</TotalTime>
  <Words>2368</Words>
  <Application>Microsoft Office PowerPoint</Application>
  <PresentationFormat>Widescreen</PresentationFormat>
  <Paragraphs>265</Paragraphs>
  <Slides>33</Slides>
  <Notes>29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Segoe</vt:lpstr>
      <vt:lpstr>Aptos</vt:lpstr>
      <vt:lpstr>Arial</vt:lpstr>
      <vt:lpstr>Calibri</vt:lpstr>
      <vt:lpstr>Calibri Light</vt:lpstr>
      <vt:lpstr>Courier New</vt:lpstr>
      <vt:lpstr>Segoe UI</vt:lpstr>
      <vt:lpstr>Segoe UI Semibold</vt:lpstr>
      <vt:lpstr>Wingdings</vt:lpstr>
      <vt:lpstr>Office Theme</vt:lpstr>
      <vt:lpstr>CAP Drop-In Session #1:  Providing Feedback</vt:lpstr>
      <vt:lpstr>Welcome!</vt:lpstr>
      <vt:lpstr>Framing the Work</vt:lpstr>
      <vt:lpstr>Which One is Unique?</vt:lpstr>
      <vt:lpstr>Connections</vt:lpstr>
      <vt:lpstr>DESE’s Educational Vision</vt:lpstr>
      <vt:lpstr>Session Objectives</vt:lpstr>
      <vt:lpstr>Agenda</vt:lpstr>
      <vt:lpstr>Understanding High-Quality Feedback</vt:lpstr>
      <vt:lpstr>Discussion/Guiding Questions – Section 1</vt:lpstr>
      <vt:lpstr>Understanding HQ Feedback</vt:lpstr>
      <vt:lpstr>Why This Matters for Educator Preparation</vt:lpstr>
      <vt:lpstr>Components of High-Quality Feedback</vt:lpstr>
      <vt:lpstr>Timely Feedback</vt:lpstr>
      <vt:lpstr>Constructive Feedback</vt:lpstr>
      <vt:lpstr>Targeted Feedback</vt:lpstr>
      <vt:lpstr>Actionable Feedback</vt:lpstr>
      <vt:lpstr>Discussion: Impact on Teacher Candidates</vt:lpstr>
      <vt:lpstr>Applying Components of High-Quality Feedback</vt:lpstr>
      <vt:lpstr>Discussion/Guiding Questions – Section 2</vt:lpstr>
      <vt:lpstr>Components of Effective Actional Feedback</vt:lpstr>
      <vt:lpstr>Sample Actionable Feedback</vt:lpstr>
      <vt:lpstr>Examples vs. Non-Examples of HQ Feedback</vt:lpstr>
      <vt:lpstr>Example 1 – HQ or non-HQ feedback?</vt:lpstr>
      <vt:lpstr>Example 2</vt:lpstr>
      <vt:lpstr>Example 3</vt:lpstr>
      <vt:lpstr>Example 4</vt:lpstr>
      <vt:lpstr>Refining Non-HQ Feedback </vt:lpstr>
      <vt:lpstr>Discussion/Guiding Questions – Section 3</vt:lpstr>
      <vt:lpstr>Making Feedback Actionable and Targeted</vt:lpstr>
      <vt:lpstr>Reflection: Next Steps and Resource Sharing</vt:lpstr>
      <vt:lpstr>Resource Sharing</vt:lpstr>
      <vt:lpstr>We Value Your Feedback!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 Drop In: Providing Feedback</dc:title>
  <dc:creator>DESE</dc:creator>
  <cp:lastModifiedBy>Zou, Dong (EOE)</cp:lastModifiedBy>
  <cp:revision>3</cp:revision>
  <dcterms:created xsi:type="dcterms:W3CDTF">2022-10-11T20:32:22Z</dcterms:created>
  <dcterms:modified xsi:type="dcterms:W3CDTF">2025-04-03T17:13:38Z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tadate">
    <vt:lpwstr>Apr 3 2025 12:00AM</vt:lpwstr>
  </property>
</Properties>
</file>