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3A3BB-B3EA-7EE7-AF23-F491DA112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52AA18-00E2-5DBA-950D-B29CD43E17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DD7D3-0504-ECAA-8836-E19DAFC6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A66C-B34D-4086-855D-0817A5F9B0E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BE7D3-8CD8-9DA7-70C7-E834B57A3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A1A65-F4B5-8FB2-E983-7498EEAF3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D29B-C2FD-43FC-AD56-93E096B97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3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8D2DF-1E0B-2830-95D0-0A06BDD08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69957B-55E5-96AF-9652-C8ECE2F51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1C131-D5C5-89BF-282A-682507E9F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A66C-B34D-4086-855D-0817A5F9B0E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5267A-30CD-ECED-B01D-0C7AFE0A3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9DD14-7CB1-BEC4-C03A-919C6E739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D29B-C2FD-43FC-AD56-93E096B97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0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5B57BE-6D2E-FE2E-00B9-485A9DBA3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904717-9638-3CE7-C423-900EAFFCF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95685-292A-460C-5913-55D0DAA6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A66C-B34D-4086-855D-0817A5F9B0E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F198E-F31C-3914-4456-25F840B44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F63D-443B-0692-6134-3D71DE020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D29B-C2FD-43FC-AD56-93E096B97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36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B986F-7E02-8F8F-637B-8CCCEB418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2A246-0F68-8F54-E091-147ED3F12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EBC92-C9B7-165C-9DB7-88C372352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A66C-B34D-4086-855D-0817A5F9B0E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FC990-A2E5-746D-48C9-8E1AE3E29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53467-C0E2-85BE-E796-9C997E40A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D29B-C2FD-43FC-AD56-93E096B97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4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17284-7962-0B90-4C93-38B1BBFA3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E942F-597A-7496-32E8-B798C3106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45FA0-F22F-4E71-0729-0C95E6AE0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A66C-B34D-4086-855D-0817A5F9B0E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44A55-9AAF-835E-7F95-1DFE39A9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53531-56E3-69C1-1444-C1F098E3E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D29B-C2FD-43FC-AD56-93E096B97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6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38E2-92D8-351B-1E4C-28163E439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C695E-B842-F8ED-2CC3-18CE00190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CFC2D1-7E13-29AB-C677-FA831EF52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70D6A-B8D5-6856-599A-1C8967CBE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A66C-B34D-4086-855D-0817A5F9B0E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64ECF-5334-4977-0F9E-6E9762EC1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1CE3C-A156-E122-9CAF-AD5EB125C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D29B-C2FD-43FC-AD56-93E096B97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0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E0063-A171-CC9B-CAD9-02493AD29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DAB8A-D3C3-07A7-2491-28812D60B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7C93A3-1726-29F5-8065-7D2F360D3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998C04-5186-F158-55A7-3DD3D9A41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C7F94B-F149-FEF8-5281-0754D56E9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50DA0E-A532-5886-B6E0-72E1A6189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A66C-B34D-4086-855D-0817A5F9B0E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829128-5A2D-0C49-04B6-EA8B6613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A69229-4FBD-E96F-35DB-03277EDA1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D29B-C2FD-43FC-AD56-93E096B97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6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4FAC3-B385-6DB8-171A-AB4608D4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CF087C-6AB8-E536-6521-F7EE1A52B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A66C-B34D-4086-855D-0817A5F9B0E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CCB4AB-5F93-74F3-7808-F50C7FB76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E935E-CB9B-8605-19DC-43020D192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D29B-C2FD-43FC-AD56-93E096B97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2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867B68-EE42-A8DD-A454-5CD6237BD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A66C-B34D-4086-855D-0817A5F9B0E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01504F-374A-9F30-42B1-AFCEE4710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D1416-484A-354D-A5E0-1B6C914B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D29B-C2FD-43FC-AD56-93E096B97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856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620C-3C9D-CE81-674F-233AD9319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4AEC1-3FC6-79BA-380B-8E270DA78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023AE4-0156-C638-BDB6-13712576C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E1248-B179-8737-EEB6-BCD989B29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A66C-B34D-4086-855D-0817A5F9B0E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5ADFEA-1649-5C6C-ABB5-3A4C1D30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AEFB78-89FB-67A6-0BAD-2CB881E2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D29B-C2FD-43FC-AD56-93E096B97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6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44A86-03AD-787F-1243-3AB2B963B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B86406-3962-F039-5C23-4AE058DEE6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5199E-A789-322E-557C-AE5FE5783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47BBFE-8A50-8245-3744-BD6121B73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A66C-B34D-4086-855D-0817A5F9B0E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C890AB-A50E-B06E-08A3-C07D114F9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1C78E-8253-39B9-63DC-BABE62B6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D29B-C2FD-43FC-AD56-93E096B97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2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520EC5-6B6D-DC0B-AE17-AF43F02FA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F52BF-E4A0-5A41-B0CE-A080E501B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115B8-8EEF-C663-1F52-294FBAB43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B7A66C-B34D-4086-855D-0817A5F9B0E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35980-1C4F-3A08-066A-188908F70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40BF2-E598-7A78-9FED-87EB19D695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9BD29B-C2FD-43FC-AD56-93E096B97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>
            <a:extLst>
              <a:ext uri="{FF2B5EF4-FFF2-40B4-BE49-F238E27FC236}">
                <a16:creationId xmlns:a16="http://schemas.microsoft.com/office/drawing/2014/main" id="{3490BF10-6824-D41D-CFE8-887E474664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Picture 14" descr="Title slide for a presentation making feedback actionable and targeted.">
            <a:extLst>
              <a:ext uri="{FF2B5EF4-FFF2-40B4-BE49-F238E27FC236}">
                <a16:creationId xmlns:a16="http://schemas.microsoft.com/office/drawing/2014/main" id="{855FD885-AF1F-EAAF-9133-A70D25CD0C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17" name="Title 16">
            <a:extLst>
              <a:ext uri="{FF2B5EF4-FFF2-40B4-BE49-F238E27FC236}">
                <a16:creationId xmlns:a16="http://schemas.microsoft.com/office/drawing/2014/main" id="{87CF1FEE-CC5E-DD28-7F9A-0FF1135AA3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57874" y="2551836"/>
            <a:ext cx="6676251" cy="175432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Making Feedback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Actionable &amp; Targeted</a:t>
            </a:r>
          </a:p>
        </p:txBody>
      </p:sp>
    </p:spTree>
    <p:extLst>
      <p:ext uri="{BB962C8B-B14F-4D97-AF65-F5344CB8AC3E}">
        <p14:creationId xmlns:p14="http://schemas.microsoft.com/office/powerpoint/2010/main" val="570230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AB8CCB6-A42A-F951-6943-02D66105FB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8CFAE98-930D-ABB8-4935-36B956508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0C7FB647-5472-32E7-214F-AF0D6FBDAFB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9717" y="612407"/>
            <a:ext cx="11563928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5 – Area of Strength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3E49F9-34E5-AD68-EF6D-787F292E29B5}"/>
              </a:ext>
            </a:extLst>
          </p:cNvPr>
          <p:cNvSpPr txBox="1"/>
          <p:nvPr/>
        </p:nvSpPr>
        <p:spPr>
          <a:xfrm>
            <a:off x="314036" y="1568638"/>
            <a:ext cx="11559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Please update the feedback on the left to be actionable &amp; targeted in the box on the right.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6A24A2C6-179C-2273-E5F9-81E8482F07BD}"/>
              </a:ext>
            </a:extLst>
          </p:cNvPr>
          <p:cNvSpPr txBox="1">
            <a:spLocks/>
          </p:cNvSpPr>
          <p:nvPr/>
        </p:nvSpPr>
        <p:spPr>
          <a:xfrm>
            <a:off x="1034846" y="2674372"/>
            <a:ext cx="4136922" cy="3591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Non-HQ Feedback Example: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“Your lesson flowed well today!  Keep up the good work.”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2F17860-6619-CE8B-79DF-A5733BDBE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65" y="2674373"/>
            <a:ext cx="5583680" cy="3591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Updated Targeted/Actionable Feedback: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9911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2FE965-F082-727E-8806-5F2C3DA50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0DC9C0F-4B9C-D0BC-021A-8D5655104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8626767F-D620-425C-5CDF-7442D60C0F9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9717" y="612407"/>
            <a:ext cx="11563928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5 – Area of Growth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47FE44-AC49-EB56-6033-FD0B05383A3F}"/>
              </a:ext>
            </a:extLst>
          </p:cNvPr>
          <p:cNvSpPr txBox="1"/>
          <p:nvPr/>
        </p:nvSpPr>
        <p:spPr>
          <a:xfrm>
            <a:off x="314036" y="1568638"/>
            <a:ext cx="11559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Please update the feedback on the left to be actionable &amp; targeted in the box on the right.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CFB8C42B-C9BB-8CC4-9115-FD12963BA327}"/>
              </a:ext>
            </a:extLst>
          </p:cNvPr>
          <p:cNvSpPr txBox="1">
            <a:spLocks/>
          </p:cNvSpPr>
          <p:nvPr/>
        </p:nvSpPr>
        <p:spPr>
          <a:xfrm>
            <a:off x="1034846" y="2674372"/>
            <a:ext cx="4136922" cy="3591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Non-HQ Feedback Example: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algn="ctr" rtl="0">
              <a:spcAft>
                <a:spcPts val="1200"/>
              </a:spcAft>
              <a:buNone/>
            </a:pPr>
            <a:r>
              <a:rPr lang="en-US" sz="2400" i="0" u="none" strike="noStrike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“The pacing felt rushed.  Be sure to slow down next time.”</a:t>
            </a:r>
            <a:endParaRPr lang="en-US" sz="2400" dirty="0">
              <a:effectLst/>
              <a:latin typeface="Aptos" panose="020B0004020202020204" pitchFamily="34" charset="0"/>
            </a:endParaRPr>
          </a:p>
          <a:p>
            <a:pPr>
              <a:buNone/>
            </a:pPr>
            <a:br>
              <a:rPr lang="en-US" sz="1600" dirty="0"/>
            </a:br>
            <a:endParaRPr lang="en-US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43FEDED-F1FC-1326-39A9-A1127E26D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65" y="2674373"/>
            <a:ext cx="5583680" cy="3591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Updated Targeted/Actionable Feedback: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9489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706BD18-6B5A-E853-6B08-A5511B06A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CD46688-483C-0EA4-D313-A57F6E79E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541C9581-5C75-C850-600F-4D17CB33E3A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9717" y="612407"/>
            <a:ext cx="11563928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Blank Slide Template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91BEE3-9E99-4FB0-A413-8F52E3DE176B}"/>
              </a:ext>
            </a:extLst>
          </p:cNvPr>
          <p:cNvSpPr txBox="1"/>
          <p:nvPr/>
        </p:nvSpPr>
        <p:spPr>
          <a:xfrm>
            <a:off x="314036" y="1568638"/>
            <a:ext cx="11559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Please update the feedback on the left to be actionable &amp; targeted in the box on the right.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5CA7FC50-2A02-7AC2-3FD3-F3655C9448EB}"/>
              </a:ext>
            </a:extLst>
          </p:cNvPr>
          <p:cNvSpPr txBox="1">
            <a:spLocks/>
          </p:cNvSpPr>
          <p:nvPr/>
        </p:nvSpPr>
        <p:spPr>
          <a:xfrm>
            <a:off x="1034846" y="2674372"/>
            <a:ext cx="4136922" cy="3591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Non-HQ Feedback Example: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>
              <a:buNone/>
            </a:pPr>
            <a:br>
              <a:rPr lang="en-US" sz="1600" dirty="0"/>
            </a:br>
            <a:endParaRPr lang="en-US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7C91F9E-3A58-37DA-4EA1-E79745433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65" y="2674373"/>
            <a:ext cx="5583680" cy="3591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Updated Targeted/Actionable Feedback: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4409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5E73DC9-229E-1FCD-D148-4AFBB88AC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70E4C0A2-F5AE-DF3A-2E03-2FB8D7F7C44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9717" y="612407"/>
            <a:ext cx="11563928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1 – Area of Strength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1DC03F-6513-530E-141E-6964D6786CBB}"/>
              </a:ext>
            </a:extLst>
          </p:cNvPr>
          <p:cNvSpPr txBox="1"/>
          <p:nvPr/>
        </p:nvSpPr>
        <p:spPr>
          <a:xfrm>
            <a:off x="314036" y="1568638"/>
            <a:ext cx="11559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Please update the feedback on the left to be actionable &amp; targeted in the box on the right.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6E94CCDC-E3C1-720C-38CB-C323A07D79BA}"/>
              </a:ext>
            </a:extLst>
          </p:cNvPr>
          <p:cNvSpPr txBox="1">
            <a:spLocks/>
          </p:cNvSpPr>
          <p:nvPr/>
        </p:nvSpPr>
        <p:spPr>
          <a:xfrm>
            <a:off x="1034846" y="2674372"/>
            <a:ext cx="4136922" cy="3591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Non-HQ Feedback Example: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“Nice job engaging students in discussion!  Keep encouraging participation.”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2C7DEA-A64F-942B-DF3C-9CFC4CF13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65" y="2674373"/>
            <a:ext cx="5583680" cy="3591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Updated Targeted/Actionable Feedback: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6832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AC8C62-FAFE-601B-D53C-D787BC16B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9C4E5A8-0347-14D0-9C2C-F219D7342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2998F39A-EC47-4F76-0400-2920E08E77A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9717" y="612407"/>
            <a:ext cx="11563928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1 – Area of Growth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3F185A-5EF8-31A3-1260-E8268A7DCDA4}"/>
              </a:ext>
            </a:extLst>
          </p:cNvPr>
          <p:cNvSpPr txBox="1"/>
          <p:nvPr/>
        </p:nvSpPr>
        <p:spPr>
          <a:xfrm>
            <a:off x="314036" y="1568638"/>
            <a:ext cx="11559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Please update the feedback on the left to be actionable &amp; targeted in the box on the right.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59E38302-39B0-ED0A-9764-EC9690537DBD}"/>
              </a:ext>
            </a:extLst>
          </p:cNvPr>
          <p:cNvSpPr txBox="1">
            <a:spLocks/>
          </p:cNvSpPr>
          <p:nvPr/>
        </p:nvSpPr>
        <p:spPr>
          <a:xfrm>
            <a:off x="1034846" y="2674372"/>
            <a:ext cx="4136922" cy="3591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Non-HQ Feedback Example: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algn="ctr" rtl="0">
              <a:spcAft>
                <a:spcPts val="1200"/>
              </a:spcAft>
              <a:buNone/>
            </a:pPr>
            <a:r>
              <a:rPr lang="en-US" sz="2400" i="0" u="none" strike="noStrike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“Some students didn’t grasp the main idea. Find a better way to explain it.”</a:t>
            </a:r>
            <a:endParaRPr lang="en-US" sz="2400" dirty="0">
              <a:effectLst/>
              <a:latin typeface="Aptos" panose="020B0004020202020204" pitchFamily="34" charset="0"/>
            </a:endParaRPr>
          </a:p>
          <a:p>
            <a:pPr>
              <a:buNone/>
            </a:pPr>
            <a:br>
              <a:rPr lang="en-US" sz="1600" dirty="0"/>
            </a:br>
            <a:endParaRPr lang="en-US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13FD7F-F9F8-2958-6F30-806149845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65" y="2674373"/>
            <a:ext cx="5583680" cy="3591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Updated Targeted/Actionable Feedback: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9410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4CF09B-D461-900E-CC50-5EBC6363D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216F717-7E60-DAB4-8BCC-3281EE097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250A6ED0-7C99-EBDA-13F7-D51D5D6D5A0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9717" y="612407"/>
            <a:ext cx="11563928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2 – Area of Strength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A05BA9-55C7-D71A-04D3-6C0011A73228}"/>
              </a:ext>
            </a:extLst>
          </p:cNvPr>
          <p:cNvSpPr txBox="1"/>
          <p:nvPr/>
        </p:nvSpPr>
        <p:spPr>
          <a:xfrm>
            <a:off x="314036" y="1568638"/>
            <a:ext cx="11559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Please update the feedback on the left to be actionable &amp; targeted in the box on the right.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577EAAE0-32EA-B47D-87C5-D0946D131C76}"/>
              </a:ext>
            </a:extLst>
          </p:cNvPr>
          <p:cNvSpPr txBox="1">
            <a:spLocks/>
          </p:cNvSpPr>
          <p:nvPr/>
        </p:nvSpPr>
        <p:spPr>
          <a:xfrm>
            <a:off x="1034846" y="2674372"/>
            <a:ext cx="4136922" cy="3591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Non-HQ Feedback Example: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“Your questioning strategies are improving – keep it up!”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ADF819-2103-9FC7-EB96-68EF24D5C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65" y="2674373"/>
            <a:ext cx="5583680" cy="3591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Updated Targeted/Actionable Feedback: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18762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4A3DCE-205B-3681-0227-63DF1E76D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F712FB3-A393-AFD9-1180-FD7F51614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B5A480E9-F011-ACED-005C-4DB73703438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9717" y="612407"/>
            <a:ext cx="11563928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2 – Area of Growth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DCAC83-3B8E-BAAB-10F2-02F201E5041D}"/>
              </a:ext>
            </a:extLst>
          </p:cNvPr>
          <p:cNvSpPr txBox="1"/>
          <p:nvPr/>
        </p:nvSpPr>
        <p:spPr>
          <a:xfrm>
            <a:off x="314036" y="1568638"/>
            <a:ext cx="11559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Please update the feedback on the left to be actionable &amp; targeted in the box on the right.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4C409489-BC61-256F-97EB-D613E25D37BC}"/>
              </a:ext>
            </a:extLst>
          </p:cNvPr>
          <p:cNvSpPr txBox="1">
            <a:spLocks/>
          </p:cNvSpPr>
          <p:nvPr/>
        </p:nvSpPr>
        <p:spPr>
          <a:xfrm>
            <a:off x="1034846" y="2674372"/>
            <a:ext cx="4136922" cy="3591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Non-HQ Feedback Example: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algn="ctr" rtl="0">
              <a:spcAft>
                <a:spcPts val="1200"/>
              </a:spcAft>
              <a:buNone/>
            </a:pPr>
            <a:r>
              <a:rPr lang="en-US" sz="2400" i="0" u="none" strike="noStrike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“Students were off-task during group work.  Try to improve your transitions.”</a:t>
            </a:r>
            <a:endParaRPr lang="en-US" sz="2400" dirty="0">
              <a:effectLst/>
              <a:latin typeface="Aptos" panose="020B0004020202020204" pitchFamily="34" charset="0"/>
            </a:endParaRPr>
          </a:p>
          <a:p>
            <a:pPr>
              <a:buNone/>
            </a:pPr>
            <a:br>
              <a:rPr lang="en-US" sz="1600" dirty="0"/>
            </a:br>
            <a:endParaRPr lang="en-US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67D8DBD-7092-DAC9-E3EF-4F01382B29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65" y="2674373"/>
            <a:ext cx="5583680" cy="3591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Updated Targeted/Actionable Feedback: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09478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E26C36-A82C-8895-F366-A1C7094D69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Icon">
            <a:extLst>
              <a:ext uri="{FF2B5EF4-FFF2-40B4-BE49-F238E27FC236}">
                <a16:creationId xmlns:a16="http://schemas.microsoft.com/office/drawing/2014/main" id="{A5FDEBE5-3474-3C8D-1CCF-7F864A88E18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31A21FD2-A549-93CA-76BA-1C31587AE4F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9717" y="612407"/>
            <a:ext cx="11563928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3 – Area of Strength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DD10A1-A3D9-28B6-AF58-E376A707D387}"/>
              </a:ext>
            </a:extLst>
          </p:cNvPr>
          <p:cNvSpPr txBox="1"/>
          <p:nvPr/>
        </p:nvSpPr>
        <p:spPr>
          <a:xfrm>
            <a:off x="314036" y="1568638"/>
            <a:ext cx="11559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Please update the feedback on the left to be actionable &amp; targeted in the box on the right.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ECAD4556-4C8F-F929-17FB-C2808D48045D}"/>
              </a:ext>
            </a:extLst>
          </p:cNvPr>
          <p:cNvSpPr txBox="1">
            <a:spLocks/>
          </p:cNvSpPr>
          <p:nvPr/>
        </p:nvSpPr>
        <p:spPr>
          <a:xfrm>
            <a:off x="1034846" y="2674372"/>
            <a:ext cx="4136922" cy="3591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Non-HQ Feedback Example: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“Great job building relationships with students.  Stay consistent with that.”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0E891CE-6397-FDA2-1320-5A973D96C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65" y="2674373"/>
            <a:ext cx="5583680" cy="3591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Updated Targeted/Actionable Feedback: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91681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3B665F-9D8D-C89C-0BE1-0DC0C40F9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CCA424A-9D8E-B7B4-DD50-78E2889FF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850DBB64-889D-2639-B97C-1DAE2103CE0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9717" y="612407"/>
            <a:ext cx="11563928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3 – Area of Growth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6F0311-5E71-BD92-6343-0DBB7C6BA3DB}"/>
              </a:ext>
            </a:extLst>
          </p:cNvPr>
          <p:cNvSpPr txBox="1"/>
          <p:nvPr/>
        </p:nvSpPr>
        <p:spPr>
          <a:xfrm>
            <a:off x="314036" y="1568638"/>
            <a:ext cx="11559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Please update the feedback on the left to be actionable &amp; targeted in the box on the right.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633FEACB-0D09-55E6-02C9-19D9BC72B720}"/>
              </a:ext>
            </a:extLst>
          </p:cNvPr>
          <p:cNvSpPr txBox="1">
            <a:spLocks/>
          </p:cNvSpPr>
          <p:nvPr/>
        </p:nvSpPr>
        <p:spPr>
          <a:xfrm>
            <a:off x="1034846" y="2674372"/>
            <a:ext cx="4136922" cy="3591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Non-HQ Feedback Example: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algn="ctr" rtl="0">
              <a:spcAft>
                <a:spcPts val="1200"/>
              </a:spcAft>
              <a:buNone/>
            </a:pPr>
            <a:r>
              <a:rPr lang="en-US" sz="2400" i="0" u="none" strike="noStrike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“Your instructions were a bit unclear.  Continue to work on giving clear directions.”</a:t>
            </a:r>
            <a:endParaRPr lang="en-US" sz="2400" dirty="0">
              <a:effectLst/>
              <a:latin typeface="Aptos" panose="020B0004020202020204" pitchFamily="34" charset="0"/>
            </a:endParaRPr>
          </a:p>
          <a:p>
            <a:pPr>
              <a:buNone/>
            </a:pPr>
            <a:r>
              <a:rPr lang="en-US" sz="1600" dirty="0"/>
              <a:t>  </a:t>
            </a:r>
            <a:br>
              <a:rPr lang="en-US" sz="1600" dirty="0"/>
            </a:br>
            <a:endParaRPr lang="en-US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FB848F6-DACB-04B7-DECF-78B6C4A59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65" y="2674373"/>
            <a:ext cx="5583680" cy="3591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Updated Targeted/Actionable Feedback: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5787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47F830-A51E-FB00-7BC6-2E9BC0D82A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7E17B20-2CE7-2328-9580-B54AE7D1B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E962C9C8-C659-8B52-1017-9E0E7515B1B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9717" y="612407"/>
            <a:ext cx="11563928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4 – Area of Strength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8B89A48-9233-0589-63DF-F72578D66727}"/>
              </a:ext>
            </a:extLst>
          </p:cNvPr>
          <p:cNvSpPr txBox="1"/>
          <p:nvPr/>
        </p:nvSpPr>
        <p:spPr>
          <a:xfrm>
            <a:off x="314036" y="1568638"/>
            <a:ext cx="11559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Please update the feedback on the left to be actionable &amp; targeted in the box on the right.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998FF451-9773-CBD6-DB36-A1B0785FD0D6}"/>
              </a:ext>
            </a:extLst>
          </p:cNvPr>
          <p:cNvSpPr txBox="1">
            <a:spLocks/>
          </p:cNvSpPr>
          <p:nvPr/>
        </p:nvSpPr>
        <p:spPr>
          <a:xfrm>
            <a:off x="1034846" y="2674372"/>
            <a:ext cx="4136922" cy="3591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Non-HQ Feedback Example: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“Nice job using visuals in your lesson.  Students responded well to them.”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1A857CA-4937-9EEC-E389-AD4C5E060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65" y="2674373"/>
            <a:ext cx="5583680" cy="3591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Updated Targeted/Actionable Feedback: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94544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7103DE-F88C-1EE5-A870-8ACE8E435D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138EA2E-B8BE-03F3-C49D-428948AD2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1E395316-BCEC-35B0-F2B7-BE564F75E7D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9717" y="612407"/>
            <a:ext cx="11563928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4 – Area of Growth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179ACB-F633-A3F9-9FFF-EAB4D18BB73E}"/>
              </a:ext>
            </a:extLst>
          </p:cNvPr>
          <p:cNvSpPr txBox="1"/>
          <p:nvPr/>
        </p:nvSpPr>
        <p:spPr>
          <a:xfrm>
            <a:off x="314036" y="1568638"/>
            <a:ext cx="11559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Please update the feedback on the left to be actionable &amp; targeted in the box on the right.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81B67933-4441-BFE2-4C7E-77E01E5E69FE}"/>
              </a:ext>
            </a:extLst>
          </p:cNvPr>
          <p:cNvSpPr txBox="1">
            <a:spLocks/>
          </p:cNvSpPr>
          <p:nvPr/>
        </p:nvSpPr>
        <p:spPr>
          <a:xfrm>
            <a:off x="1034846" y="2674372"/>
            <a:ext cx="4136922" cy="3591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Non-HQ Feedback Example: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  <a:p>
            <a:pPr algn="ctr" rtl="0">
              <a:spcAft>
                <a:spcPts val="1200"/>
              </a:spcAft>
              <a:buNone/>
            </a:pPr>
            <a:r>
              <a:rPr lang="en-US" sz="2400" i="0" u="none" strike="noStrike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“Some </a:t>
            </a:r>
            <a:r>
              <a:rPr lang="en-US" sz="2400" dirty="0">
                <a:solidFill>
                  <a:srgbClr val="FFFFFF"/>
                </a:solidFill>
                <a:latin typeface="Aptos" panose="020B0004020202020204" pitchFamily="34" charset="0"/>
              </a:rPr>
              <a:t>s</a:t>
            </a:r>
            <a:r>
              <a:rPr lang="en-US" sz="2400" i="0" u="none" strike="noStrike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tudents weren’t engaged with the independent work and that caused them to be off task.  Try to make the task more interesting.”</a:t>
            </a:r>
            <a:endParaRPr lang="en-US" sz="2400" dirty="0">
              <a:effectLst/>
              <a:latin typeface="Aptos" panose="020B0004020202020204" pitchFamily="34" charset="0"/>
            </a:endParaRPr>
          </a:p>
          <a:p>
            <a:pPr>
              <a:buNone/>
            </a:pPr>
            <a:br>
              <a:rPr lang="en-US" sz="1600" dirty="0"/>
            </a:br>
            <a:endParaRPr lang="en-US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FC74CE9-48EB-DE7D-AFCD-3660D08A5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65" y="2674373"/>
            <a:ext cx="5583680" cy="3591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Updated Targeted/Actionable Feedback: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5816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AC9A441823FF46A5944143566D3EE1" ma:contentTypeVersion="16" ma:contentTypeDescription="Create a new document." ma:contentTypeScope="" ma:versionID="b3c0162c699992a2f80a9e3faf4d5ed5">
  <xsd:schema xmlns:xsd="http://www.w3.org/2001/XMLSchema" xmlns:xs="http://www.w3.org/2001/XMLSchema" xmlns:p="http://schemas.microsoft.com/office/2006/metadata/properties" xmlns:ns2="3beec907-3983-4d0d-9c11-a26ecbded5c3" xmlns:ns3="09bc02a0-1bd8-43ac-9b2b-ec81f331de42" targetNamespace="http://schemas.microsoft.com/office/2006/metadata/properties" ma:root="true" ma:fieldsID="efa1445ab4cc303f9eb89c602e67ecd1" ns2:_="" ns3:_="">
    <xsd:import namespace="3beec907-3983-4d0d-9c11-a26ecbded5c3"/>
    <xsd:import namespace="09bc02a0-1bd8-43ac-9b2b-ec81f331de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eec907-3983-4d0d-9c11-a26ecbded5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bc02a0-1bd8-43ac-9b2b-ec81f331de4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814ff74-9b60-407f-9a54-265f8b440b79}" ma:internalName="TaxCatchAll" ma:showField="CatchAllData" ma:web="09bc02a0-1bd8-43ac-9b2b-ec81f331de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bc02a0-1bd8-43ac-9b2b-ec81f331de42" xsi:nil="true"/>
    <lcf76f155ced4ddcb4097134ff3c332f xmlns="3beec907-3983-4d0d-9c11-a26ecbded5c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86193A4-FEBD-41AC-96D4-D0D9C30325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eec907-3983-4d0d-9c11-a26ecbded5c3"/>
    <ds:schemaRef ds:uri="09bc02a0-1bd8-43ac-9b2b-ec81f331de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3EDBEF-FE25-4D72-911B-DF77503772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E7EF86-EB93-4139-98C5-7DD98C6F83CF}">
  <ds:schemaRefs>
    <ds:schemaRef ds:uri="3beec907-3983-4d0d-9c11-a26ecbded5c3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09bc02a0-1bd8-43ac-9b2b-ec81f331de42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545</Words>
  <Application>Microsoft Office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Making Feedback  Actionable &amp; Targeted</vt:lpstr>
      <vt:lpstr>Group 1 – Area of Strength</vt:lpstr>
      <vt:lpstr>Group 1 – Area of Growth</vt:lpstr>
      <vt:lpstr>Group 2 – Area of Strength</vt:lpstr>
      <vt:lpstr>Group 2 – Area of Growth</vt:lpstr>
      <vt:lpstr>Group 3 – Area of Strength</vt:lpstr>
      <vt:lpstr>Group 3 – Area of Growth</vt:lpstr>
      <vt:lpstr>Group 4 – Area of Strength</vt:lpstr>
      <vt:lpstr>Group 4 – Area of Growth</vt:lpstr>
      <vt:lpstr>Group 5 – Area of Strength</vt:lpstr>
      <vt:lpstr>Group 5 – Area of Growth</vt:lpstr>
      <vt:lpstr>Blank Slide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Feedback Actionable and Targeted</dc:title>
  <dc:creator>DESE</dc:creator>
  <cp:lastModifiedBy>Zou, Dong (EOE)</cp:lastModifiedBy>
  <cp:revision>3</cp:revision>
  <dcterms:created xsi:type="dcterms:W3CDTF">2025-04-02T12:39:11Z</dcterms:created>
  <dcterms:modified xsi:type="dcterms:W3CDTF">2025-04-03T17:13:28Z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Apr 3 2025 12:00AM</vt:lpwstr>
  </property>
</Properties>
</file>