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handoutMasterIdLst>
    <p:handoutMasterId r:id="rId28"/>
  </p:handoutMasterIdLst>
  <p:sldIdLst>
    <p:sldId id="256" r:id="rId5"/>
    <p:sldId id="498" r:id="rId6"/>
    <p:sldId id="262" r:id="rId7"/>
    <p:sldId id="522" r:id="rId8"/>
    <p:sldId id="523" r:id="rId9"/>
    <p:sldId id="505" r:id="rId10"/>
    <p:sldId id="521" r:id="rId11"/>
    <p:sldId id="506" r:id="rId12"/>
    <p:sldId id="507" r:id="rId13"/>
    <p:sldId id="508" r:id="rId14"/>
    <p:sldId id="509" r:id="rId15"/>
    <p:sldId id="511" r:id="rId16"/>
    <p:sldId id="512" r:id="rId17"/>
    <p:sldId id="514" r:id="rId18"/>
    <p:sldId id="504" r:id="rId19"/>
    <p:sldId id="515" r:id="rId20"/>
    <p:sldId id="516" r:id="rId21"/>
    <p:sldId id="517" r:id="rId22"/>
    <p:sldId id="519" r:id="rId23"/>
    <p:sldId id="518" r:id="rId24"/>
    <p:sldId id="501" r:id="rId25"/>
    <p:sldId id="52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nd Introductions" id="{FE00CA8D-F7A0-4B93-9E42-A195137BD9C5}">
          <p14:sldIdLst>
            <p14:sldId id="256"/>
            <p14:sldId id="498"/>
            <p14:sldId id="262"/>
            <p14:sldId id="522"/>
            <p14:sldId id="523"/>
          </p14:sldIdLst>
        </p14:section>
        <p14:section name="Helpful Tips" id="{05EA5ED3-BFE8-4B82-964D-9173591F58D2}">
          <p14:sldIdLst>
            <p14:sldId id="505"/>
            <p14:sldId id="521"/>
            <p14:sldId id="506"/>
            <p14:sldId id="507"/>
            <p14:sldId id="508"/>
            <p14:sldId id="509"/>
            <p14:sldId id="511"/>
            <p14:sldId id="512"/>
            <p14:sldId id="514"/>
            <p14:sldId id="504"/>
            <p14:sldId id="515"/>
            <p14:sldId id="516"/>
            <p14:sldId id="517"/>
          </p14:sldIdLst>
        </p14:section>
        <p14:section name="Breakout Rooms" id="{96334F29-924B-43BC-98E6-A2479FCDE87F}">
          <p14:sldIdLst>
            <p14:sldId id="519"/>
            <p14:sldId id="518"/>
          </p14:sldIdLst>
        </p14:section>
        <p14:section name="Wrap Up" id="{696D14B8-1FF7-479B-B684-604142DF850E}">
          <p14:sldIdLst>
            <p14:sldId id="501"/>
            <p14:sldId id="52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89F20E-065C-84CF-C89F-592ADCA112A0}" name="Zorich, Lindsay  (DESE)" initials="ZL(" userId="S::Lindsay.Zorich@mass.gov::e000313c-32bf-4e7b-9a16-d8cab6b4976b" providerId="AD"/>
  <p188:author id="{F378E418-1749-F71E-FE52-7715EE1A7055}" name="Zorich, Lindsay  (DESE)" initials="Z(" userId="S::lindsay.zorich@mass.gov::e000313c-32bf-4e7b-9a16-d8cab6b4976b" providerId="AD"/>
  <p188:author id="{E5AA1CA8-1051-D256-6B94-E3DFA0F43275}" name="Bazinet, Jessica (DESE)" initials="JB" userId="S::Jessica.Bazinet@mass.gov::c096de08-a357-45ab-8e34-4e9b0787bc93" providerId="AD"/>
  <p188:author id="{5A000CCB-B5B8-5A50-39E4-442699DF2FA6}" name="Chin, Kenzie (DESE)" initials="C(" userId="S::kenzie.chin@mass.gov::0341b3cf-276f-4be2-a74f-0005ba9ba63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CBFD"/>
    <a:srgbClr val="8397E7"/>
    <a:srgbClr val="93A9FF"/>
    <a:srgbClr val="86A9E2"/>
    <a:srgbClr val="3647B6"/>
    <a:srgbClr val="4948B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E9F807-0333-4053-9BBC-707599536FD5}" v="35" dt="2025-04-02T16:49:24.247"/>
    <p1510:client id="{8251EE16-EF80-4A5B-BE2F-F17DC9ED1AF4}" v="1" dt="2025-04-03T16:10:07.739"/>
    <p1510:client id="{C5EF9662-45FA-54E3-4557-497D4A588158}" v="5" dt="2025-04-02T17:01:03.9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144"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3AE36A-9849-8734-68B0-2D959C7265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0F2755D-0799-B19A-BCBD-8C9E999E64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11163C-EE2E-7546-90F8-CF22AAE91DD9}" type="datetimeFigureOut">
              <a:rPr lang="en-US" smtClean="0"/>
              <a:t>4/3/2025</a:t>
            </a:fld>
            <a:endParaRPr lang="en-US"/>
          </a:p>
        </p:txBody>
      </p:sp>
      <p:sp>
        <p:nvSpPr>
          <p:cNvPr id="4" name="Footer Placeholder 3">
            <a:extLst>
              <a:ext uri="{FF2B5EF4-FFF2-40B4-BE49-F238E27FC236}">
                <a16:creationId xmlns:a16="http://schemas.microsoft.com/office/drawing/2014/main" id="{F9C1E47C-F85D-AA6B-B568-76BD637D3E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A28AEA-2389-7F26-5A5D-D8C5E312DFE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190C47-E711-1845-B18B-7A2271B9705D}" type="slidenum">
              <a:rPr lang="en-US" smtClean="0"/>
              <a:t>‹#›</a:t>
            </a:fld>
            <a:endParaRPr lang="en-US"/>
          </a:p>
        </p:txBody>
      </p:sp>
    </p:spTree>
    <p:extLst>
      <p:ext uri="{BB962C8B-B14F-4D97-AF65-F5344CB8AC3E}">
        <p14:creationId xmlns:p14="http://schemas.microsoft.com/office/powerpoint/2010/main" val="6974912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251491-C050-C142-BE35-A9B9D73644B3}"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5FC15E-7FD1-034A-9729-2C6FA6821FBB}" type="slidenum">
              <a:rPr lang="en-US" smtClean="0"/>
              <a:t>‹#›</a:t>
            </a:fld>
            <a:endParaRPr lang="en-US"/>
          </a:p>
        </p:txBody>
      </p:sp>
    </p:spTree>
    <p:extLst>
      <p:ext uri="{BB962C8B-B14F-4D97-AF65-F5344CB8AC3E}">
        <p14:creationId xmlns:p14="http://schemas.microsoft.com/office/powerpoint/2010/main" val="40637814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a:t>
            </a:fld>
            <a:endParaRPr lang="en-US"/>
          </a:p>
        </p:txBody>
      </p:sp>
    </p:spTree>
    <p:extLst>
      <p:ext uri="{BB962C8B-B14F-4D97-AF65-F5344CB8AC3E}">
        <p14:creationId xmlns:p14="http://schemas.microsoft.com/office/powerpoint/2010/main" val="3459076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10</a:t>
            </a:fld>
            <a:endParaRPr lang="en-US"/>
          </a:p>
        </p:txBody>
      </p:sp>
    </p:spTree>
    <p:extLst>
      <p:ext uri="{BB962C8B-B14F-4D97-AF65-F5344CB8AC3E}">
        <p14:creationId xmlns:p14="http://schemas.microsoft.com/office/powerpoint/2010/main" val="179350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11</a:t>
            </a:fld>
            <a:endParaRPr lang="en-US"/>
          </a:p>
        </p:txBody>
      </p:sp>
    </p:spTree>
    <p:extLst>
      <p:ext uri="{BB962C8B-B14F-4D97-AF65-F5344CB8AC3E}">
        <p14:creationId xmlns:p14="http://schemas.microsoft.com/office/powerpoint/2010/main" val="2454924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12</a:t>
            </a:fld>
            <a:endParaRPr lang="en-US"/>
          </a:p>
        </p:txBody>
      </p:sp>
    </p:spTree>
    <p:extLst>
      <p:ext uri="{BB962C8B-B14F-4D97-AF65-F5344CB8AC3E}">
        <p14:creationId xmlns:p14="http://schemas.microsoft.com/office/powerpoint/2010/main" val="3709024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C9FFF-BD09-FD9F-3741-0D9A7ECFD1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C9D704-0C1F-9EC2-B36C-D86A5EEA87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33D91B-86A1-D0C0-F03E-83029B9755C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707049D7-4804-EA80-8656-307008E359FF}"/>
              </a:ext>
            </a:extLst>
          </p:cNvPr>
          <p:cNvSpPr>
            <a:spLocks noGrp="1"/>
          </p:cNvSpPr>
          <p:nvPr>
            <p:ph type="sldNum" sz="quarter" idx="5"/>
          </p:nvPr>
        </p:nvSpPr>
        <p:spPr/>
        <p:txBody>
          <a:bodyPr/>
          <a:lstStyle/>
          <a:p>
            <a:fld id="{825FC15E-7FD1-034A-9729-2C6FA6821FBB}" type="slidenum">
              <a:rPr lang="en-US" smtClean="0"/>
              <a:t>13</a:t>
            </a:fld>
            <a:endParaRPr lang="en-US"/>
          </a:p>
        </p:txBody>
      </p:sp>
    </p:spTree>
    <p:extLst>
      <p:ext uri="{BB962C8B-B14F-4D97-AF65-F5344CB8AC3E}">
        <p14:creationId xmlns:p14="http://schemas.microsoft.com/office/powerpoint/2010/main" val="3213606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7693D-6A0E-D6FB-8144-CEEEFC20C7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046D30-93C8-AAB0-716F-0A32402A2B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47DE77-8F0C-DB79-DD3B-6D35AA251DA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2A5EA903-FE59-98BC-7761-57D84AE28D4F}"/>
              </a:ext>
            </a:extLst>
          </p:cNvPr>
          <p:cNvSpPr>
            <a:spLocks noGrp="1"/>
          </p:cNvSpPr>
          <p:nvPr>
            <p:ph type="sldNum" sz="quarter" idx="5"/>
          </p:nvPr>
        </p:nvSpPr>
        <p:spPr/>
        <p:txBody>
          <a:bodyPr/>
          <a:lstStyle/>
          <a:p>
            <a:fld id="{825FC15E-7FD1-034A-9729-2C6FA6821FBB}" type="slidenum">
              <a:rPr lang="en-US" smtClean="0"/>
              <a:t>14</a:t>
            </a:fld>
            <a:endParaRPr lang="en-US"/>
          </a:p>
        </p:txBody>
      </p:sp>
    </p:spTree>
    <p:extLst>
      <p:ext uri="{BB962C8B-B14F-4D97-AF65-F5344CB8AC3E}">
        <p14:creationId xmlns:p14="http://schemas.microsoft.com/office/powerpoint/2010/main" val="4150761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15</a:t>
            </a:fld>
            <a:endParaRPr lang="en-US"/>
          </a:p>
        </p:txBody>
      </p:sp>
    </p:spTree>
    <p:extLst>
      <p:ext uri="{BB962C8B-B14F-4D97-AF65-F5344CB8AC3E}">
        <p14:creationId xmlns:p14="http://schemas.microsoft.com/office/powerpoint/2010/main" val="1458592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16</a:t>
            </a:fld>
            <a:endParaRPr lang="en-US"/>
          </a:p>
        </p:txBody>
      </p:sp>
    </p:spTree>
    <p:extLst>
      <p:ext uri="{BB962C8B-B14F-4D97-AF65-F5344CB8AC3E}">
        <p14:creationId xmlns:p14="http://schemas.microsoft.com/office/powerpoint/2010/main" val="1740599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17</a:t>
            </a:fld>
            <a:endParaRPr lang="en-US"/>
          </a:p>
        </p:txBody>
      </p:sp>
    </p:spTree>
    <p:extLst>
      <p:ext uri="{BB962C8B-B14F-4D97-AF65-F5344CB8AC3E}">
        <p14:creationId xmlns:p14="http://schemas.microsoft.com/office/powerpoint/2010/main" val="2362173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18</a:t>
            </a:fld>
            <a:endParaRPr lang="en-US"/>
          </a:p>
        </p:txBody>
      </p:sp>
    </p:spTree>
    <p:extLst>
      <p:ext uri="{BB962C8B-B14F-4D97-AF65-F5344CB8AC3E}">
        <p14:creationId xmlns:p14="http://schemas.microsoft.com/office/powerpoint/2010/main" val="1741750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19</a:t>
            </a:fld>
            <a:endParaRPr lang="en-US"/>
          </a:p>
        </p:txBody>
      </p:sp>
    </p:spTree>
    <p:extLst>
      <p:ext uri="{BB962C8B-B14F-4D97-AF65-F5344CB8AC3E}">
        <p14:creationId xmlns:p14="http://schemas.microsoft.com/office/powerpoint/2010/main" val="1736155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2</a:t>
            </a:fld>
            <a:endParaRPr lang="en-US"/>
          </a:p>
        </p:txBody>
      </p:sp>
    </p:spTree>
    <p:extLst>
      <p:ext uri="{BB962C8B-B14F-4D97-AF65-F5344CB8AC3E}">
        <p14:creationId xmlns:p14="http://schemas.microsoft.com/office/powerpoint/2010/main" val="2359094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86D86-D376-3354-E51C-A80F8DA08E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5B268C-43A6-1478-7452-C413C549D7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271E6A-6743-167D-C9AD-3A777A61F9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CFFD2C9B-F938-D334-1821-ABB7922B71D1}"/>
              </a:ext>
            </a:extLst>
          </p:cNvPr>
          <p:cNvSpPr>
            <a:spLocks noGrp="1"/>
          </p:cNvSpPr>
          <p:nvPr>
            <p:ph type="sldNum" sz="quarter" idx="5"/>
          </p:nvPr>
        </p:nvSpPr>
        <p:spPr/>
        <p:txBody>
          <a:bodyPr/>
          <a:lstStyle/>
          <a:p>
            <a:fld id="{825FC15E-7FD1-034A-9729-2C6FA6821FBB}" type="slidenum">
              <a:rPr lang="en-US" smtClean="0"/>
              <a:t>20</a:t>
            </a:fld>
            <a:endParaRPr lang="en-US"/>
          </a:p>
        </p:txBody>
      </p:sp>
    </p:spTree>
    <p:extLst>
      <p:ext uri="{BB962C8B-B14F-4D97-AF65-F5344CB8AC3E}">
        <p14:creationId xmlns:p14="http://schemas.microsoft.com/office/powerpoint/2010/main" val="1196703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21</a:t>
            </a:fld>
            <a:endParaRPr lang="en-US"/>
          </a:p>
        </p:txBody>
      </p:sp>
    </p:spTree>
    <p:extLst>
      <p:ext uri="{BB962C8B-B14F-4D97-AF65-F5344CB8AC3E}">
        <p14:creationId xmlns:p14="http://schemas.microsoft.com/office/powerpoint/2010/main" val="2778676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FC7C1-7451-0105-D782-0BDE70DE7C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5588A7-8DA1-C5D9-E7A5-271198554C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79A368-2CB6-7600-C993-C160C71FD8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0E5818B-5FA9-59EC-29AC-4DAA9AB1586A}"/>
              </a:ext>
            </a:extLst>
          </p:cNvPr>
          <p:cNvSpPr>
            <a:spLocks noGrp="1"/>
          </p:cNvSpPr>
          <p:nvPr>
            <p:ph type="sldNum" sz="quarter" idx="5"/>
          </p:nvPr>
        </p:nvSpPr>
        <p:spPr/>
        <p:txBody>
          <a:bodyPr/>
          <a:lstStyle/>
          <a:p>
            <a:fld id="{825FC15E-7FD1-034A-9729-2C6FA6821FBB}" type="slidenum">
              <a:rPr lang="en-US" smtClean="0"/>
              <a:t>22</a:t>
            </a:fld>
            <a:endParaRPr lang="en-US"/>
          </a:p>
        </p:txBody>
      </p:sp>
    </p:spTree>
    <p:extLst>
      <p:ext uri="{BB962C8B-B14F-4D97-AF65-F5344CB8AC3E}">
        <p14:creationId xmlns:p14="http://schemas.microsoft.com/office/powerpoint/2010/main" val="3434371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a:ea typeface="Calibri"/>
              <a:cs typeface="Calibri"/>
            </a:endParaRPr>
          </a:p>
        </p:txBody>
      </p:sp>
      <p:sp>
        <p:nvSpPr>
          <p:cNvPr id="4" name="Slide Number Placeholder 3"/>
          <p:cNvSpPr>
            <a:spLocks noGrp="1"/>
          </p:cNvSpPr>
          <p:nvPr>
            <p:ph type="sldNum" sz="quarter" idx="5"/>
          </p:nvPr>
        </p:nvSpPr>
        <p:spPr/>
        <p:txBody>
          <a:bodyPr/>
          <a:lstStyle/>
          <a:p>
            <a:fld id="{619A6D43-CE1C-42AA-BC91-8C415D1BD049}" type="slidenum">
              <a:rPr lang="en-US"/>
              <a:t>3</a:t>
            </a:fld>
            <a:endParaRPr lang="en-US"/>
          </a:p>
        </p:txBody>
      </p:sp>
    </p:spTree>
    <p:extLst>
      <p:ext uri="{BB962C8B-B14F-4D97-AF65-F5344CB8AC3E}">
        <p14:creationId xmlns:p14="http://schemas.microsoft.com/office/powerpoint/2010/main" val="2981242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350C7-BF99-D3D5-0E0B-48B2CD4282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E30EFF-08BD-C61E-B9BD-7AEF33CA69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5820C6-FB9B-DA11-7431-5C6510F3061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768F2CB-1E25-95A9-308C-B00F22B9535D}"/>
              </a:ext>
            </a:extLst>
          </p:cNvPr>
          <p:cNvSpPr>
            <a:spLocks noGrp="1"/>
          </p:cNvSpPr>
          <p:nvPr>
            <p:ph type="sldNum" sz="quarter" idx="5"/>
          </p:nvPr>
        </p:nvSpPr>
        <p:spPr/>
        <p:txBody>
          <a:bodyPr/>
          <a:lstStyle/>
          <a:p>
            <a:fld id="{619A6D43-CE1C-42AA-BC91-8C415D1BD049}" type="slidenum">
              <a:rPr lang="en-US"/>
              <a:t>4</a:t>
            </a:fld>
            <a:endParaRPr lang="en-US"/>
          </a:p>
        </p:txBody>
      </p:sp>
    </p:spTree>
    <p:extLst>
      <p:ext uri="{BB962C8B-B14F-4D97-AF65-F5344CB8AC3E}">
        <p14:creationId xmlns:p14="http://schemas.microsoft.com/office/powerpoint/2010/main" val="206230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82896-5E8C-49DC-1506-BFC88120A5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D356A6-6CE0-8C6B-E655-FF20DFB1D9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DFBB7A-E2AC-37BD-7878-A57A5A758E4A}"/>
              </a:ext>
            </a:extLst>
          </p:cNvPr>
          <p:cNvSpPr>
            <a:spLocks noGrp="1"/>
          </p:cNvSpPr>
          <p:nvPr>
            <p:ph type="body" idx="1"/>
          </p:nvPr>
        </p:nvSpPr>
        <p:spPr/>
        <p:txBody>
          <a:bodyPr/>
          <a:lstStyle/>
          <a:p>
            <a:endParaRPr lang="en-US" sz="1800" b="0" i="0">
              <a:solidFill>
                <a:schemeClr val="tx1"/>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7C18815A-91E7-673A-EF63-D54996922B68}"/>
              </a:ext>
            </a:extLst>
          </p:cNvPr>
          <p:cNvSpPr>
            <a:spLocks noGrp="1"/>
          </p:cNvSpPr>
          <p:nvPr>
            <p:ph type="sldNum" sz="quarter" idx="5"/>
          </p:nvPr>
        </p:nvSpPr>
        <p:spPr/>
        <p:txBody>
          <a:bodyPr/>
          <a:lstStyle/>
          <a:p>
            <a:fld id="{619A6D43-CE1C-42AA-BC91-8C415D1BD049}" type="slidenum">
              <a:rPr lang="en-US"/>
              <a:t>5</a:t>
            </a:fld>
            <a:endParaRPr lang="en-US"/>
          </a:p>
        </p:txBody>
      </p:sp>
    </p:spTree>
    <p:extLst>
      <p:ext uri="{BB962C8B-B14F-4D97-AF65-F5344CB8AC3E}">
        <p14:creationId xmlns:p14="http://schemas.microsoft.com/office/powerpoint/2010/main" val="3339736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6</a:t>
            </a:fld>
            <a:endParaRPr lang="en-US"/>
          </a:p>
        </p:txBody>
      </p:sp>
    </p:spTree>
    <p:extLst>
      <p:ext uri="{BB962C8B-B14F-4D97-AF65-F5344CB8AC3E}">
        <p14:creationId xmlns:p14="http://schemas.microsoft.com/office/powerpoint/2010/main" val="766903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7F68C-2689-5D5A-B446-C0006B4056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56ADFB-524E-589A-F1BE-91398A6DE5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F7283C-4DED-CADC-FF92-95F50ABC3B8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F5F6A0A-99A1-F660-1E71-ABC2CC4D74C7}"/>
              </a:ext>
            </a:extLst>
          </p:cNvPr>
          <p:cNvSpPr>
            <a:spLocks noGrp="1"/>
          </p:cNvSpPr>
          <p:nvPr>
            <p:ph type="sldNum" sz="quarter" idx="5"/>
          </p:nvPr>
        </p:nvSpPr>
        <p:spPr/>
        <p:txBody>
          <a:bodyPr/>
          <a:lstStyle/>
          <a:p>
            <a:fld id="{825FC15E-7FD1-034A-9729-2C6FA6821FBB}" type="slidenum">
              <a:rPr lang="en-US" smtClean="0"/>
              <a:t>7</a:t>
            </a:fld>
            <a:endParaRPr lang="en-US"/>
          </a:p>
        </p:txBody>
      </p:sp>
    </p:spTree>
    <p:extLst>
      <p:ext uri="{BB962C8B-B14F-4D97-AF65-F5344CB8AC3E}">
        <p14:creationId xmlns:p14="http://schemas.microsoft.com/office/powerpoint/2010/main" val="3447959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8</a:t>
            </a:fld>
            <a:endParaRPr lang="en-US"/>
          </a:p>
        </p:txBody>
      </p:sp>
    </p:spTree>
    <p:extLst>
      <p:ext uri="{BB962C8B-B14F-4D97-AF65-F5344CB8AC3E}">
        <p14:creationId xmlns:p14="http://schemas.microsoft.com/office/powerpoint/2010/main" val="2521965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9</a:t>
            </a:fld>
            <a:endParaRPr lang="en-US"/>
          </a:p>
        </p:txBody>
      </p:sp>
    </p:spTree>
    <p:extLst>
      <p:ext uri="{BB962C8B-B14F-4D97-AF65-F5344CB8AC3E}">
        <p14:creationId xmlns:p14="http://schemas.microsoft.com/office/powerpoint/2010/main" val="24703984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7EE377-B8E1-46C6-764E-35B9C88999DC}"/>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AFA9C25D-EF20-84AD-D14D-2061BB41F0C7}"/>
              </a:ext>
            </a:extLst>
          </p:cNvPr>
          <p:cNvSpPr>
            <a:spLocks noGrp="1"/>
          </p:cNvSpPr>
          <p:nvPr>
            <p:ph type="ctrTitle"/>
          </p:nvPr>
        </p:nvSpPr>
        <p:spPr>
          <a:xfrm>
            <a:off x="505838" y="690351"/>
            <a:ext cx="8631677" cy="1928238"/>
          </a:xfrm>
          <a:prstGeom prst="rect">
            <a:avLst/>
          </a:prstGeom>
        </p:spPr>
        <p:txBody>
          <a:bodyPr anchor="b">
            <a:normAutofit/>
          </a:bodyPr>
          <a:lstStyle>
            <a:lvl1pPr algn="l">
              <a:defRPr sz="6600">
                <a:solidFill>
                  <a:schemeClr val="bg1"/>
                </a:solidFill>
                <a:latin typeface="Arial" panose="020B0604020202020204" pitchFamily="34" charset="0"/>
                <a:ea typeface="Apple Symbols" panose="02000000000000000000" pitchFamily="2" charset="-79"/>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6917F9B5-9E18-407C-4D11-7AC3882D7047}"/>
              </a:ext>
            </a:extLst>
          </p:cNvPr>
          <p:cNvSpPr>
            <a:spLocks noGrp="1"/>
          </p:cNvSpPr>
          <p:nvPr>
            <p:ph type="subTitle" idx="1"/>
          </p:nvPr>
        </p:nvSpPr>
        <p:spPr>
          <a:xfrm>
            <a:off x="505838" y="5466944"/>
            <a:ext cx="6770451" cy="1391055"/>
          </a:xfrm>
        </p:spPr>
        <p:txBody>
          <a:bodyPr>
            <a:normAutofit/>
          </a:bodyPr>
          <a:lstStyle>
            <a:lvl1pPr marL="0" indent="0" algn="l">
              <a:buNone/>
              <a:defRPr sz="2800">
                <a:solidFill>
                  <a:srgbClr val="3647B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2340375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lank with foot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39131" y="6356352"/>
            <a:ext cx="7713372" cy="384721"/>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pic>
        <p:nvPicPr>
          <p:cNvPr id="7"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238317">
            <a:off x="11544303" y="6291803"/>
            <a:ext cx="480492" cy="494220"/>
          </a:xfrm>
          <a:prstGeom prst="rect">
            <a:avLst/>
          </a:prstGeom>
        </p:spPr>
      </p:pic>
      <p:sp>
        <p:nvSpPr>
          <p:cNvPr id="8" name="Slide Number Placeholder 11"/>
          <p:cNvSpPr>
            <a:spLocks noGrp="1"/>
          </p:cNvSpPr>
          <p:nvPr>
            <p:ph type="sldNum" sz="quarter" idx="12"/>
          </p:nvPr>
        </p:nvSpPr>
        <p:spPr>
          <a:xfrm>
            <a:off x="9195515" y="6356351"/>
            <a:ext cx="2743200" cy="365125"/>
          </a:xfrm>
        </p:spPr>
        <p:txBody>
          <a:bodyPr/>
          <a:lstStyle>
            <a:lvl1pPr>
              <a:defRPr>
                <a:solidFill>
                  <a:schemeClr val="tx1"/>
                </a:solidFill>
              </a:defRPr>
            </a:lvl1pPr>
          </a:lstStyle>
          <a:p>
            <a:fld id="{738ABA78-DFC8-4BED-B809-CED23CB6D356}" type="slidenum">
              <a:rPr lang="en-US" smtClean="0"/>
              <a:t>‹#›</a:t>
            </a:fld>
            <a:endParaRPr lang="en-US"/>
          </a:p>
        </p:txBody>
      </p:sp>
    </p:spTree>
    <p:extLst>
      <p:ext uri="{BB962C8B-B14F-4D97-AF65-F5344CB8AC3E}">
        <p14:creationId xmlns:p14="http://schemas.microsoft.com/office/powerpoint/2010/main" val="742482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ED5A72-E2F7-0E3B-0DDA-8AEE476CFD6C}"/>
              </a:ext>
            </a:extLst>
          </p:cNvPr>
          <p:cNvSpPr>
            <a:spLocks noGrp="1"/>
          </p:cNvSpPr>
          <p:nvPr>
            <p:ph idx="1"/>
          </p:nvPr>
        </p:nvSpPr>
        <p:spPr>
          <a:xfrm>
            <a:off x="838200" y="2086984"/>
            <a:ext cx="10515600" cy="4052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8">
            <a:extLst>
              <a:ext uri="{FF2B5EF4-FFF2-40B4-BE49-F238E27FC236}">
                <a16:creationId xmlns:a16="http://schemas.microsoft.com/office/drawing/2014/main" id="{D8D37926-3C4B-41C8-EFDB-911300C2434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97984123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924193-02B9-9810-A50A-C323F20B00A2}"/>
              </a:ext>
            </a:extLst>
          </p:cNvPr>
          <p:cNvPicPr>
            <a:picLocks noChangeAspect="1"/>
          </p:cNvPicPr>
          <p:nvPr userDrawn="1"/>
        </p:nvPicPr>
        <p:blipFill>
          <a:blip r:embed="rId2"/>
          <a:stretch>
            <a:fillRect/>
          </a:stretch>
        </p:blipFill>
        <p:spPr>
          <a:xfrm>
            <a:off x="0" y="-16112"/>
            <a:ext cx="12192000" cy="6858000"/>
          </a:xfrm>
          <a:prstGeom prst="rect">
            <a:avLst/>
          </a:prstGeom>
        </p:spPr>
      </p:pic>
      <p:sp>
        <p:nvSpPr>
          <p:cNvPr id="2" name="Title 1">
            <a:extLst>
              <a:ext uri="{FF2B5EF4-FFF2-40B4-BE49-F238E27FC236}">
                <a16:creationId xmlns:a16="http://schemas.microsoft.com/office/drawing/2014/main" id="{FE7A35BE-2442-7C64-032F-EEC3B84E842D}"/>
              </a:ext>
            </a:extLst>
          </p:cNvPr>
          <p:cNvSpPr>
            <a:spLocks noGrp="1"/>
          </p:cNvSpPr>
          <p:nvPr>
            <p:ph type="title"/>
          </p:nvPr>
        </p:nvSpPr>
        <p:spPr>
          <a:xfrm>
            <a:off x="838200" y="730525"/>
            <a:ext cx="10515600" cy="2852737"/>
          </a:xfrm>
          <a:prstGeom prst="rect">
            <a:avLst/>
          </a:prstGeom>
        </p:spPr>
        <p:txBody>
          <a:bodyPr anchor="b"/>
          <a:lstStyle>
            <a:lvl1pPr>
              <a:defRPr sz="6000">
                <a:solidFill>
                  <a:srgbClr val="3647B6"/>
                </a:solidFill>
              </a:defRPr>
            </a:lvl1pPr>
          </a:lstStyle>
          <a:p>
            <a:r>
              <a:rPr lang="en-US"/>
              <a:t>Click to edit Master title style</a:t>
            </a:r>
          </a:p>
        </p:txBody>
      </p:sp>
      <p:sp>
        <p:nvSpPr>
          <p:cNvPr id="3" name="Text Placeholder 2">
            <a:extLst>
              <a:ext uri="{FF2B5EF4-FFF2-40B4-BE49-F238E27FC236}">
                <a16:creationId xmlns:a16="http://schemas.microsoft.com/office/drawing/2014/main" id="{9FD8DA3C-9A4F-10ED-C6D4-40AC09EDE511}"/>
              </a:ext>
            </a:extLst>
          </p:cNvPr>
          <p:cNvSpPr>
            <a:spLocks noGrp="1"/>
          </p:cNvSpPr>
          <p:nvPr>
            <p:ph type="body" idx="1"/>
          </p:nvPr>
        </p:nvSpPr>
        <p:spPr>
          <a:xfrm>
            <a:off x="838200" y="3712387"/>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Box 4">
            <a:extLst>
              <a:ext uri="{FF2B5EF4-FFF2-40B4-BE49-F238E27FC236}">
                <a16:creationId xmlns:a16="http://schemas.microsoft.com/office/drawing/2014/main" id="{F8A65D87-AFBC-843E-1CA6-0F0D9EB66B62}"/>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141106978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55C14D-8924-F22D-FF6C-1CEECDCEA30C}"/>
              </a:ext>
            </a:extLst>
          </p:cNvPr>
          <p:cNvSpPr>
            <a:spLocks noGrp="1"/>
          </p:cNvSpPr>
          <p:nvPr>
            <p:ph sz="half" idx="1"/>
          </p:nvPr>
        </p:nvSpPr>
        <p:spPr>
          <a:xfrm>
            <a:off x="838200" y="2119256"/>
            <a:ext cx="5181600" cy="405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748EB7-DF60-9429-B7C4-F17C2FD19504}"/>
              </a:ext>
            </a:extLst>
          </p:cNvPr>
          <p:cNvSpPr>
            <a:spLocks noGrp="1"/>
          </p:cNvSpPr>
          <p:nvPr>
            <p:ph sz="half" idx="2"/>
          </p:nvPr>
        </p:nvSpPr>
        <p:spPr>
          <a:xfrm>
            <a:off x="6172200" y="2119256"/>
            <a:ext cx="5181600" cy="405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8">
            <a:extLst>
              <a:ext uri="{FF2B5EF4-FFF2-40B4-BE49-F238E27FC236}">
                <a16:creationId xmlns:a16="http://schemas.microsoft.com/office/drawing/2014/main" id="{09305E6D-E633-8F98-0EDC-7F3C0166DB61}"/>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90058039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7D04F-CFDA-AB0A-0CB3-633767A38D3D}"/>
              </a:ext>
            </a:extLst>
          </p:cNvPr>
          <p:cNvSpPr>
            <a:spLocks noGrp="1"/>
          </p:cNvSpPr>
          <p:nvPr>
            <p:ph type="body" idx="1"/>
          </p:nvPr>
        </p:nvSpPr>
        <p:spPr>
          <a:xfrm>
            <a:off x="836612" y="2109863"/>
            <a:ext cx="5157787" cy="6759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E417A7-92FA-2590-1532-B39F1253F89A}"/>
              </a:ext>
            </a:extLst>
          </p:cNvPr>
          <p:cNvSpPr>
            <a:spLocks noGrp="1"/>
          </p:cNvSpPr>
          <p:nvPr>
            <p:ph sz="half" idx="2"/>
          </p:nvPr>
        </p:nvSpPr>
        <p:spPr>
          <a:xfrm>
            <a:off x="839788" y="2861535"/>
            <a:ext cx="5157787" cy="332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83ECC-3794-AE5F-27B5-A74B4DEC7341}"/>
              </a:ext>
            </a:extLst>
          </p:cNvPr>
          <p:cNvSpPr>
            <a:spLocks noGrp="1"/>
          </p:cNvSpPr>
          <p:nvPr>
            <p:ph type="body" sz="quarter" idx="3"/>
          </p:nvPr>
        </p:nvSpPr>
        <p:spPr>
          <a:xfrm>
            <a:off x="6172200" y="2109863"/>
            <a:ext cx="5183188" cy="6759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4E5DA7-1D14-860C-86DA-E26B78A695EF}"/>
              </a:ext>
            </a:extLst>
          </p:cNvPr>
          <p:cNvSpPr>
            <a:spLocks noGrp="1"/>
          </p:cNvSpPr>
          <p:nvPr>
            <p:ph sz="quarter" idx="4"/>
          </p:nvPr>
        </p:nvSpPr>
        <p:spPr>
          <a:xfrm>
            <a:off x="6172200" y="2861535"/>
            <a:ext cx="5183188" cy="332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8">
            <a:extLst>
              <a:ext uri="{FF2B5EF4-FFF2-40B4-BE49-F238E27FC236}">
                <a16:creationId xmlns:a16="http://schemas.microsoft.com/office/drawing/2014/main" id="{AA033EDD-4130-6D25-944B-3C4E62F04A5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53413658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FE5DF1-48AB-E0EB-F43E-6ACA748DB73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A5A7959-19EC-57EE-7E3C-D0AA505DBDFA}"/>
              </a:ext>
            </a:extLst>
          </p:cNvPr>
          <p:cNvSpPr>
            <a:spLocks noGrp="1"/>
          </p:cNvSpPr>
          <p:nvPr>
            <p:ph type="title"/>
          </p:nvPr>
        </p:nvSpPr>
        <p:spPr>
          <a:xfrm>
            <a:off x="838200" y="2882157"/>
            <a:ext cx="10515600" cy="1093686"/>
          </a:xfrm>
          <a:prstGeom prst="rect">
            <a:avLst/>
          </a:prstGeom>
        </p:spPr>
        <p:txBody>
          <a:bodyPr>
            <a:normAutofit/>
          </a:bodyPr>
          <a:lstStyle>
            <a:lvl1pPr>
              <a:defRPr sz="6000">
                <a:solidFill>
                  <a:srgbClr val="3647B6"/>
                </a:solidFill>
              </a:defRPr>
            </a:lvl1pPr>
          </a:lstStyle>
          <a:p>
            <a:r>
              <a:rPr lang="en-US"/>
              <a:t>Click to edit Master title style</a:t>
            </a:r>
          </a:p>
        </p:txBody>
      </p:sp>
      <p:sp>
        <p:nvSpPr>
          <p:cNvPr id="3" name="TextBox 2">
            <a:extLst>
              <a:ext uri="{FF2B5EF4-FFF2-40B4-BE49-F238E27FC236}">
                <a16:creationId xmlns:a16="http://schemas.microsoft.com/office/drawing/2014/main" id="{220BCF7B-22B6-6253-4D64-9AD634D23090}"/>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45051973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AB681-AC2C-C77A-18CF-DCFBC5F41761}"/>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extBox 1">
            <a:extLst>
              <a:ext uri="{FF2B5EF4-FFF2-40B4-BE49-F238E27FC236}">
                <a16:creationId xmlns:a16="http://schemas.microsoft.com/office/drawing/2014/main" id="{BF0BC1E5-8CCE-BA2E-FCAF-D803E35C5BB4}"/>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183722569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FF6852-088F-2460-26AE-643C01A590A3}"/>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EC0DFDD0-A0F2-83DC-8B7C-F0E0195703D2}"/>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817D2E1-E1A8-E3A2-FBE0-B7BCE986DF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7E9988-0A31-7185-4BB3-3C4229E09964}"/>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a:extLst>
              <a:ext uri="{FF2B5EF4-FFF2-40B4-BE49-F238E27FC236}">
                <a16:creationId xmlns:a16="http://schemas.microsoft.com/office/drawing/2014/main" id="{41D28B3D-8AA7-7411-73DB-702ACCECC36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271838133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691A5A-4639-4A17-81AE-6B9D409E829A}"/>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3" name="Picture Placeholder 2">
            <a:extLst>
              <a:ext uri="{FF2B5EF4-FFF2-40B4-BE49-F238E27FC236}">
                <a16:creationId xmlns:a16="http://schemas.microsoft.com/office/drawing/2014/main" id="{B047FD8C-2415-7AF2-D9F7-2FD9A5E45B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Title 1">
            <a:extLst>
              <a:ext uri="{FF2B5EF4-FFF2-40B4-BE49-F238E27FC236}">
                <a16:creationId xmlns:a16="http://schemas.microsoft.com/office/drawing/2014/main" id="{375B6969-06CB-5136-72BE-7F36D6601CE5}"/>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15190A3B-C978-9A37-3EC2-7DD786CF8935}"/>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extBox 1">
            <a:extLst>
              <a:ext uri="{FF2B5EF4-FFF2-40B4-BE49-F238E27FC236}">
                <a16:creationId xmlns:a16="http://schemas.microsoft.com/office/drawing/2014/main" id="{3D551DB3-822F-D681-37C0-3180279A107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185991931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blue and white flag&#10;&#10;Description automatically generated with low confidence">
            <a:extLst>
              <a:ext uri="{FF2B5EF4-FFF2-40B4-BE49-F238E27FC236}">
                <a16:creationId xmlns:a16="http://schemas.microsoft.com/office/drawing/2014/main" id="{04FFFA98-BE84-F3D2-7C54-E616A2B54E57}"/>
              </a:ext>
            </a:extLst>
          </p:cNvPr>
          <p:cNvPicPr>
            <a:picLocks noChangeAspect="1"/>
          </p:cNvPicPr>
          <p:nvPr userDrawn="1"/>
        </p:nvPicPr>
        <p:blipFill>
          <a:blip r:embed="rId12"/>
          <a:stretch>
            <a:fillRect/>
          </a:stretch>
        </p:blipFill>
        <p:spPr>
          <a:xfrm>
            <a:off x="0" y="-1"/>
            <a:ext cx="12192000" cy="6858000"/>
          </a:xfrm>
          <a:prstGeom prst="rect">
            <a:avLst/>
          </a:prstGeom>
        </p:spPr>
      </p:pic>
      <p:sp>
        <p:nvSpPr>
          <p:cNvPr id="3" name="Text Placeholder 2">
            <a:extLst>
              <a:ext uri="{FF2B5EF4-FFF2-40B4-BE49-F238E27FC236}">
                <a16:creationId xmlns:a16="http://schemas.microsoft.com/office/drawing/2014/main" id="{24F07E45-5358-D826-413C-524778517A7F}"/>
              </a:ext>
            </a:extLst>
          </p:cNvPr>
          <p:cNvSpPr>
            <a:spLocks noGrp="1"/>
          </p:cNvSpPr>
          <p:nvPr>
            <p:ph type="body" idx="1"/>
          </p:nvPr>
        </p:nvSpPr>
        <p:spPr>
          <a:xfrm>
            <a:off x="838200" y="2089013"/>
            <a:ext cx="10515600" cy="40879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8">
            <a:extLst>
              <a:ext uri="{FF2B5EF4-FFF2-40B4-BE49-F238E27FC236}">
                <a16:creationId xmlns:a16="http://schemas.microsoft.com/office/drawing/2014/main" id="{4B734709-A90C-544A-96B6-4BCE82CBBBF5}"/>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
        <p:nvSpPr>
          <p:cNvPr id="10" name="TextBox 9">
            <a:extLst>
              <a:ext uri="{FF2B5EF4-FFF2-40B4-BE49-F238E27FC236}">
                <a16:creationId xmlns:a16="http://schemas.microsoft.com/office/drawing/2014/main" id="{6800C52F-DC60-BE86-6751-7E45895AE1B5}"/>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712308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sv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sv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hyperlink" Target="http://highquality-feedback-qrg.docx"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5.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hyperlink" Target="https://docs.google.com/document/d/1IzIbq4f0NCf8gf3RkiqCpIYZhdXl45gqDVVSMr1S628/edit?usp=sharin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3ABD1-44B5-F3E7-B2BE-20B148E158A0}"/>
              </a:ext>
            </a:extLst>
          </p:cNvPr>
          <p:cNvSpPr>
            <a:spLocks noGrp="1"/>
          </p:cNvSpPr>
          <p:nvPr>
            <p:ph type="title" idx="4294967295"/>
          </p:nvPr>
        </p:nvSpPr>
        <p:spPr>
          <a:xfrm>
            <a:off x="388620" y="1120397"/>
            <a:ext cx="6675120" cy="46172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l" defTabSz="914400" rtl="0" eaLnBrk="1" latinLnBrk="0" hangingPunct="1">
              <a:lnSpc>
                <a:spcPct val="90000"/>
              </a:lnSpc>
              <a:spcBef>
                <a:spcPct val="0"/>
              </a:spcBef>
              <a:buNone/>
              <a:defRPr sz="6600" b="1" i="0" kern="1200" spc="-300">
                <a:solidFill>
                  <a:schemeClr val="accent1">
                    <a:lumMod val="50000"/>
                  </a:schemeClr>
                </a:solidFill>
                <a:latin typeface="Arial" panose="020B0604020202020204" pitchFamily="34" charset="0"/>
                <a:ea typeface="Apple Symbols" panose="02000000000000000000" pitchFamily="2" charset="-79"/>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300" normalizeH="0" baseline="0" noProof="0" dirty="0">
                <a:ln>
                  <a:noFill/>
                </a:ln>
                <a:solidFill>
                  <a:schemeClr val="accent1">
                    <a:lumMod val="50000"/>
                  </a:schemeClr>
                </a:solidFill>
                <a:effectLst/>
                <a:uLnTx/>
                <a:uFillTx/>
                <a:latin typeface="Segoe UI"/>
                <a:ea typeface="Apple Symbols" panose="02000000000000000000" pitchFamily="2" charset="-79"/>
                <a:cs typeface="Segoe UI"/>
              </a:rPr>
              <a:t>Supporting Sponsoring Organizations with Training for Program Supervisors and Supervising Practitioners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800" b="1" i="0" u="none" strike="noStrike" kern="1200" cap="none" spc="-300" normalizeH="0" baseline="0" noProof="0" dirty="0">
              <a:ln>
                <a:noFill/>
              </a:ln>
              <a:solidFill>
                <a:schemeClr val="accent1">
                  <a:lumMod val="50000"/>
                </a:schemeClr>
              </a:solidFill>
              <a:effectLst/>
              <a:uLnTx/>
              <a:uFillTx/>
              <a:latin typeface="Segoe UI"/>
              <a:ea typeface="Apple Symbols" panose="02000000000000000000" pitchFamily="2" charset="-79"/>
              <a:cs typeface="Segoe UI"/>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300" normalizeH="0" baseline="0" noProof="0" dirty="0">
                <a:ln>
                  <a:noFill/>
                </a:ln>
                <a:solidFill>
                  <a:schemeClr val="accent1">
                    <a:lumMod val="50000"/>
                  </a:schemeClr>
                </a:solidFill>
                <a:effectLst/>
                <a:uLnTx/>
                <a:uFillTx/>
                <a:latin typeface="Segoe UI"/>
                <a:ea typeface="Apple Symbols" panose="02000000000000000000" pitchFamily="2" charset="-79"/>
                <a:cs typeface="Segoe UI"/>
              </a:rPr>
              <a:t>Virtual Drop-In Session</a:t>
            </a:r>
            <a:br>
              <a:rPr kumimoji="0" lang="en-US" sz="4800" b="0" i="0" u="none" strike="noStrike" kern="1200" cap="none" spc="-300" normalizeH="0" baseline="0" noProof="0" dirty="0">
                <a:ln>
                  <a:noFill/>
                </a:ln>
                <a:solidFill>
                  <a:schemeClr val="accent1">
                    <a:lumMod val="50000"/>
                  </a:schemeClr>
                </a:solidFill>
                <a:effectLst/>
                <a:uLnTx/>
                <a:uFillTx/>
                <a:latin typeface="Segoe UI"/>
                <a:ea typeface="Apple Symbols" panose="02000000000000000000" pitchFamily="2" charset="-79"/>
                <a:cs typeface="Segoe UI"/>
              </a:rPr>
            </a:br>
            <a:r>
              <a:rPr kumimoji="0" lang="en-US" sz="4800" b="0" i="0" u="none" strike="noStrike" kern="1200" cap="none" spc="-300" normalizeH="0" baseline="0" noProof="0" dirty="0">
                <a:ln>
                  <a:noFill/>
                </a:ln>
                <a:solidFill>
                  <a:schemeClr val="accent1">
                    <a:lumMod val="50000"/>
                  </a:schemeClr>
                </a:solidFill>
                <a:effectLst/>
                <a:uLnTx/>
                <a:uFillTx/>
                <a:latin typeface="Segoe UI"/>
                <a:ea typeface="Apple Symbols" panose="02000000000000000000" pitchFamily="2" charset="-79"/>
                <a:cs typeface="Segoe UI"/>
              </a:rPr>
              <a:t>April 1, 2025</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300" normalizeH="0" baseline="0" noProof="0" dirty="0">
                <a:ln>
                  <a:noFill/>
                </a:ln>
                <a:solidFill>
                  <a:schemeClr val="accent1">
                    <a:lumMod val="50000"/>
                  </a:schemeClr>
                </a:solidFill>
                <a:effectLst/>
                <a:uLnTx/>
                <a:uFillTx/>
                <a:latin typeface="Segoe UI"/>
                <a:ea typeface="Apple Symbols" panose="02000000000000000000" pitchFamily="2" charset="-79"/>
                <a:cs typeface="Segoe UI"/>
              </a:rPr>
              <a:t>11:00 AM</a:t>
            </a:r>
            <a:endParaRPr kumimoji="0" lang="en-US" sz="4800" b="0" i="0" u="none" strike="noStrike" kern="1200" cap="none" spc="-300" normalizeH="0" baseline="0" noProof="0" dirty="0">
              <a:ln>
                <a:noFill/>
              </a:ln>
              <a:solidFill>
                <a:schemeClr val="accent1">
                  <a:lumMod val="50000"/>
                </a:schemeClr>
              </a:solidFill>
              <a:effectLst/>
              <a:uLnTx/>
              <a:uFillTx/>
              <a:latin typeface="Arial" panose="020B0604020202020204" pitchFamily="34" charset="0"/>
              <a:ea typeface="Apple Symbols" panose="02000000000000000000" pitchFamily="2" charset="-79"/>
              <a:cs typeface="Arial" panose="020B0604020202020204" pitchFamily="34" charset="0"/>
            </a:endParaRPr>
          </a:p>
        </p:txBody>
      </p:sp>
      <p:pic>
        <p:nvPicPr>
          <p:cNvPr id="6" name="Picture 5">
            <a:extLst>
              <a:ext uri="{FF2B5EF4-FFF2-40B4-BE49-F238E27FC236}">
                <a16:creationId xmlns:a16="http://schemas.microsoft.com/office/drawing/2014/main" id="{4E62801B-B322-3372-3069-D3507BC6066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465574" y="871220"/>
            <a:ext cx="4617206" cy="4617206"/>
          </a:xfrm>
          <a:prstGeom prst="rect">
            <a:avLst/>
          </a:prstGeom>
        </p:spPr>
      </p:pic>
    </p:spTree>
    <p:extLst>
      <p:ext uri="{BB962C8B-B14F-4D97-AF65-F5344CB8AC3E}">
        <p14:creationId xmlns:p14="http://schemas.microsoft.com/office/powerpoint/2010/main" val="3472057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1BE72-C8AD-8B1E-01BC-AC91FF8ACD0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AA1F63F-95B7-EF23-B454-AC22673BF6CE}"/>
              </a:ext>
              <a:ext uri="{C183D7F6-B498-43B3-948B-1728B52AA6E4}">
                <adec:decorative xmlns:adec="http://schemas.microsoft.com/office/drawing/2017/decorative" val="1"/>
              </a:ext>
            </a:extLst>
          </p:cNvPr>
          <p:cNvPicPr>
            <a:picLocks noChangeAspect="1"/>
          </p:cNvPicPr>
          <p:nvPr/>
        </p:nvPicPr>
        <p:blipFill>
          <a:blip r:embed="rId3"/>
          <a:srcRect l="21562" t="25416" r="28515" b="19376"/>
          <a:stretch/>
        </p:blipFill>
        <p:spPr>
          <a:xfrm>
            <a:off x="114301" y="257175"/>
            <a:ext cx="2814638" cy="1750890"/>
          </a:xfrm>
          <a:prstGeom prst="rect">
            <a:avLst/>
          </a:prstGeom>
        </p:spPr>
      </p:pic>
      <p:sp>
        <p:nvSpPr>
          <p:cNvPr id="3" name="TextBox 2">
            <a:extLst>
              <a:ext uri="{FF2B5EF4-FFF2-40B4-BE49-F238E27FC236}">
                <a16:creationId xmlns:a16="http://schemas.microsoft.com/office/drawing/2014/main" id="{531D0CCC-4693-BE40-5E6C-96809214EEFD}"/>
              </a:ext>
              <a:ext uri="{C183D7F6-B498-43B3-948B-1728B52AA6E4}">
                <adec:decorative xmlns:adec="http://schemas.microsoft.com/office/drawing/2017/decorative" val="1"/>
              </a:ext>
            </a:extLst>
          </p:cNvPr>
          <p:cNvSpPr txBox="1"/>
          <p:nvPr/>
        </p:nvSpPr>
        <p:spPr>
          <a:xfrm>
            <a:off x="501287" y="1669511"/>
            <a:ext cx="1771650" cy="338554"/>
          </a:xfrm>
          <a:prstGeom prst="rect">
            <a:avLst/>
          </a:prstGeom>
          <a:noFill/>
        </p:spPr>
        <p:txBody>
          <a:bodyPr wrap="square" rtlCol="0">
            <a:spAutoFit/>
          </a:bodyPr>
          <a:lstStyle/>
          <a:p>
            <a:r>
              <a:rPr lang="en-US" sz="1600" i="1">
                <a:latin typeface="Aptos" panose="020B0004020202020204" pitchFamily="34" charset="0"/>
              </a:rPr>
              <a:t>From a former SP</a:t>
            </a:r>
          </a:p>
        </p:txBody>
      </p:sp>
      <p:sp>
        <p:nvSpPr>
          <p:cNvPr id="5" name="Title 4">
            <a:extLst>
              <a:ext uri="{FF2B5EF4-FFF2-40B4-BE49-F238E27FC236}">
                <a16:creationId xmlns:a16="http://schemas.microsoft.com/office/drawing/2014/main" id="{5BC3C47B-A3D2-97D0-CCD6-1BB92AB58DC2}"/>
              </a:ext>
            </a:extLst>
          </p:cNvPr>
          <p:cNvSpPr txBox="1">
            <a:spLocks noGrp="1"/>
          </p:cNvSpPr>
          <p:nvPr>
            <p:ph type="title" idx="4294967295"/>
          </p:nvPr>
        </p:nvSpPr>
        <p:spPr>
          <a:xfrm>
            <a:off x="501287" y="2159560"/>
            <a:ext cx="9037864" cy="34163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chemeClr val="tx1"/>
                </a:solidFill>
                <a:effectLst/>
                <a:uLnTx/>
                <a:uFillTx/>
                <a:latin typeface="+mn-lt"/>
                <a:ea typeface="+mn-ea"/>
                <a:cs typeface="+mn-cs"/>
              </a:rPr>
              <a:t>Share</a:t>
            </a:r>
            <a:br>
              <a:rPr kumimoji="0" lang="en-US" sz="3600" b="1" i="0" u="none" strike="noStrike" kern="1200" cap="none" spc="0" normalizeH="0" baseline="0" noProof="0">
                <a:ln>
                  <a:noFill/>
                </a:ln>
                <a:solidFill>
                  <a:schemeClr val="tx1"/>
                </a:solidFill>
                <a:effectLst/>
                <a:uLnTx/>
                <a:uFillTx/>
                <a:latin typeface="+mn-lt"/>
                <a:ea typeface="+mn-ea"/>
                <a:cs typeface="+mn-cs"/>
              </a:rPr>
            </a:br>
            <a:r>
              <a:rPr kumimoji="0" lang="en-US" sz="3600" b="1" i="0" u="none" strike="noStrike" kern="1200" cap="none" spc="0" normalizeH="0" baseline="0" noProof="0">
                <a:ln>
                  <a:noFill/>
                </a:ln>
                <a:solidFill>
                  <a:schemeClr val="tx1"/>
                </a:solidFill>
                <a:effectLst/>
                <a:uLnTx/>
                <a:uFillTx/>
                <a:latin typeface="+mn-lt"/>
                <a:ea typeface="+mn-ea"/>
                <a:cs typeface="+mn-cs"/>
              </a:rPr>
              <a:t>     - CAP Handbook</a:t>
            </a:r>
            <a:br>
              <a:rPr kumimoji="0" lang="en-US" sz="3600" b="1" i="0" u="none" strike="noStrike" kern="1200" cap="none" spc="0" normalizeH="0" baseline="0" noProof="0">
                <a:ln>
                  <a:noFill/>
                </a:ln>
                <a:solidFill>
                  <a:schemeClr val="tx1"/>
                </a:solidFill>
                <a:effectLst/>
                <a:uLnTx/>
                <a:uFillTx/>
                <a:latin typeface="+mn-lt"/>
                <a:ea typeface="+mn-ea"/>
                <a:cs typeface="+mn-cs"/>
              </a:rPr>
            </a:br>
            <a:r>
              <a:rPr kumimoji="0" lang="en-US" sz="3600" b="1" i="0" u="none" strike="noStrike" kern="1200" cap="none" spc="0" normalizeH="0" baseline="0" noProof="0">
                <a:ln>
                  <a:noFill/>
                </a:ln>
                <a:solidFill>
                  <a:schemeClr val="tx1"/>
                </a:solidFill>
                <a:effectLst/>
                <a:uLnTx/>
                <a:uFillTx/>
                <a:latin typeface="+mn-lt"/>
                <a:ea typeface="+mn-ea"/>
                <a:cs typeface="+mn-cs"/>
              </a:rPr>
              <a:t>     - Informational videos and/or trainings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chemeClr val="tx1"/>
                </a:solidFill>
                <a:effectLst/>
                <a:uLnTx/>
                <a:uFillTx/>
                <a:latin typeface="+mn-lt"/>
                <a:ea typeface="+mn-ea"/>
                <a:cs typeface="+mn-cs"/>
              </a:rPr>
              <a:t>       about CAP from your organization or DESE</a:t>
            </a:r>
            <a:br>
              <a:rPr kumimoji="0" lang="en-US" sz="3600" b="1" i="0" u="none" strike="noStrike" kern="1200" cap="none" spc="0" normalizeH="0" baseline="0" noProof="0">
                <a:ln>
                  <a:noFill/>
                </a:ln>
                <a:solidFill>
                  <a:schemeClr val="tx1"/>
                </a:solidFill>
                <a:effectLst/>
                <a:uLnTx/>
                <a:uFillTx/>
                <a:latin typeface="+mn-lt"/>
                <a:ea typeface="+mn-ea"/>
                <a:cs typeface="+mn-cs"/>
              </a:rPr>
            </a:br>
            <a:r>
              <a:rPr kumimoji="0" lang="en-US" sz="3600" b="1" i="0" u="none" strike="noStrike" kern="1200" cap="none" spc="0" normalizeH="0" baseline="0" noProof="0">
                <a:ln>
                  <a:noFill/>
                </a:ln>
                <a:solidFill>
                  <a:schemeClr val="tx1"/>
                </a:solidFill>
                <a:effectLst/>
                <a:uLnTx/>
                <a:uFillTx/>
                <a:latin typeface="+mn-lt"/>
                <a:ea typeface="+mn-ea"/>
                <a:cs typeface="+mn-cs"/>
              </a:rPr>
              <a:t>     - Information about culturally 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chemeClr val="tx1"/>
                </a:solidFill>
                <a:effectLst/>
                <a:uLnTx/>
                <a:uFillTx/>
                <a:latin typeface="+mn-lt"/>
                <a:ea typeface="+mn-ea"/>
                <a:cs typeface="+mn-cs"/>
              </a:rPr>
              <a:t>       linguistically sustaining practices </a:t>
            </a:r>
          </a:p>
        </p:txBody>
      </p:sp>
      <p:pic>
        <p:nvPicPr>
          <p:cNvPr id="6" name="Graphic 5" descr="Badge 4 outline">
            <a:extLst>
              <a:ext uri="{FF2B5EF4-FFF2-40B4-BE49-F238E27FC236}">
                <a16:creationId xmlns:a16="http://schemas.microsoft.com/office/drawing/2014/main" id="{634239A6-3CBC-E5C7-4362-FF881FE129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77600" y="0"/>
            <a:ext cx="914400" cy="914400"/>
          </a:xfrm>
          <a:prstGeom prst="rect">
            <a:avLst/>
          </a:prstGeom>
        </p:spPr>
      </p:pic>
      <p:pic>
        <p:nvPicPr>
          <p:cNvPr id="8" name="Picture 7">
            <a:extLst>
              <a:ext uri="{FF2B5EF4-FFF2-40B4-BE49-F238E27FC236}">
                <a16:creationId xmlns:a16="http://schemas.microsoft.com/office/drawing/2014/main" id="{A9BAF1F6-B7D0-98F4-3BF2-ADA9F779426D}"/>
              </a:ext>
              <a:ext uri="{C183D7F6-B498-43B3-948B-1728B52AA6E4}">
                <adec:decorative xmlns:adec="http://schemas.microsoft.com/office/drawing/2017/decorative" val="1"/>
              </a:ext>
            </a:extLst>
          </p:cNvPr>
          <p:cNvPicPr>
            <a:picLocks noChangeAspect="1"/>
          </p:cNvPicPr>
          <p:nvPr/>
        </p:nvPicPr>
        <p:blipFill>
          <a:blip r:embed="rId6"/>
          <a:srcRect l="24702" r="14583"/>
          <a:stretch/>
        </p:blipFill>
        <p:spPr>
          <a:xfrm>
            <a:off x="9539151" y="2369737"/>
            <a:ext cx="2425307" cy="29959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4739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1A5BD-D6E0-888B-E9AD-F5307B09EC5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D248E06-5707-78B6-4E5B-36A6D0EA16BE}"/>
              </a:ext>
              <a:ext uri="{C183D7F6-B498-43B3-948B-1728B52AA6E4}">
                <adec:decorative xmlns:adec="http://schemas.microsoft.com/office/drawing/2017/decorative" val="1"/>
              </a:ext>
            </a:extLst>
          </p:cNvPr>
          <p:cNvPicPr>
            <a:picLocks noChangeAspect="1"/>
          </p:cNvPicPr>
          <p:nvPr/>
        </p:nvPicPr>
        <p:blipFill>
          <a:blip r:embed="rId3"/>
          <a:srcRect l="21562" t="25416" r="28515" b="19376"/>
          <a:stretch/>
        </p:blipFill>
        <p:spPr>
          <a:xfrm>
            <a:off x="114301" y="257175"/>
            <a:ext cx="2814638" cy="1750890"/>
          </a:xfrm>
          <a:prstGeom prst="rect">
            <a:avLst/>
          </a:prstGeom>
        </p:spPr>
      </p:pic>
      <p:sp>
        <p:nvSpPr>
          <p:cNvPr id="3" name="TextBox 2">
            <a:extLst>
              <a:ext uri="{FF2B5EF4-FFF2-40B4-BE49-F238E27FC236}">
                <a16:creationId xmlns:a16="http://schemas.microsoft.com/office/drawing/2014/main" id="{6F6A4CC3-0E2D-81A3-0E7A-F593E701BD75}"/>
              </a:ext>
              <a:ext uri="{C183D7F6-B498-43B3-948B-1728B52AA6E4}">
                <adec:decorative xmlns:adec="http://schemas.microsoft.com/office/drawing/2017/decorative" val="1"/>
              </a:ext>
            </a:extLst>
          </p:cNvPr>
          <p:cNvSpPr txBox="1"/>
          <p:nvPr/>
        </p:nvSpPr>
        <p:spPr>
          <a:xfrm>
            <a:off x="501287" y="1669511"/>
            <a:ext cx="1771650" cy="338554"/>
          </a:xfrm>
          <a:prstGeom prst="rect">
            <a:avLst/>
          </a:prstGeom>
          <a:noFill/>
        </p:spPr>
        <p:txBody>
          <a:bodyPr wrap="square" rtlCol="0">
            <a:spAutoFit/>
          </a:bodyPr>
          <a:lstStyle/>
          <a:p>
            <a:r>
              <a:rPr lang="en-US" sz="1600" i="1">
                <a:latin typeface="Aptos" panose="020B0004020202020204" pitchFamily="34" charset="0"/>
              </a:rPr>
              <a:t>From a former SP</a:t>
            </a:r>
          </a:p>
        </p:txBody>
      </p:sp>
      <p:sp>
        <p:nvSpPr>
          <p:cNvPr id="5" name="Title 4">
            <a:extLst>
              <a:ext uri="{FF2B5EF4-FFF2-40B4-BE49-F238E27FC236}">
                <a16:creationId xmlns:a16="http://schemas.microsoft.com/office/drawing/2014/main" id="{6D576B8C-885E-F282-EEFD-FF9E48D5BDBF}"/>
              </a:ext>
            </a:extLst>
          </p:cNvPr>
          <p:cNvSpPr txBox="1">
            <a:spLocks noGrp="1"/>
          </p:cNvSpPr>
          <p:nvPr>
            <p:ph type="title" idx="4294967295"/>
          </p:nvPr>
        </p:nvSpPr>
        <p:spPr>
          <a:xfrm>
            <a:off x="1017814" y="2272125"/>
            <a:ext cx="7522029" cy="37856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chemeClr val="tx1"/>
                </a:solidFill>
                <a:effectLst/>
                <a:uLnTx/>
                <a:uFillTx/>
                <a:latin typeface="+mn-lt"/>
                <a:ea typeface="+mn-ea"/>
                <a:cs typeface="+mn-cs"/>
              </a:rPr>
              <a:t>Share the specific criteria from the Program Approval Criteria (FBE,PAR)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4000" b="1"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chemeClr val="tx1"/>
                </a:solidFill>
                <a:effectLst/>
                <a:uLnTx/>
                <a:uFillTx/>
                <a:latin typeface="+mn-lt"/>
                <a:ea typeface="+mn-ea"/>
                <a:cs typeface="+mn-cs"/>
              </a:rPr>
              <a:t>*Early Literacy Program Approval Criteria if applicable</a:t>
            </a:r>
          </a:p>
        </p:txBody>
      </p:sp>
      <p:pic>
        <p:nvPicPr>
          <p:cNvPr id="4" name="Graphic 3" descr="Badge 5 outline">
            <a:extLst>
              <a:ext uri="{FF2B5EF4-FFF2-40B4-BE49-F238E27FC236}">
                <a16:creationId xmlns:a16="http://schemas.microsoft.com/office/drawing/2014/main" id="{22A9E421-2CAC-194C-F273-3AF397157F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77600" y="0"/>
            <a:ext cx="914400" cy="914400"/>
          </a:xfrm>
          <a:prstGeom prst="rect">
            <a:avLst/>
          </a:prstGeom>
        </p:spPr>
      </p:pic>
      <p:pic>
        <p:nvPicPr>
          <p:cNvPr id="7" name="Picture 6">
            <a:extLst>
              <a:ext uri="{FF2B5EF4-FFF2-40B4-BE49-F238E27FC236}">
                <a16:creationId xmlns:a16="http://schemas.microsoft.com/office/drawing/2014/main" id="{080623A6-67A5-1C9C-10EB-20807297F680}"/>
              </a:ext>
              <a:ext uri="{C183D7F6-B498-43B3-948B-1728B52AA6E4}">
                <adec:decorative xmlns:adec="http://schemas.microsoft.com/office/drawing/2017/decorative" val="1"/>
              </a:ext>
            </a:extLst>
          </p:cNvPr>
          <p:cNvPicPr>
            <a:picLocks noChangeAspect="1"/>
          </p:cNvPicPr>
          <p:nvPr/>
        </p:nvPicPr>
        <p:blipFill>
          <a:blip r:embed="rId6"/>
          <a:srcRect l="12216" t="9524" r="17922" b="10238"/>
          <a:stretch/>
        </p:blipFill>
        <p:spPr>
          <a:xfrm>
            <a:off x="8899072" y="2295391"/>
            <a:ext cx="3031670" cy="28488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0160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C3FA8-1AC8-1BF3-8A01-16A154173B6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A5C3023-8CB8-E90B-CB45-1F21275DDAD9}"/>
              </a:ext>
              <a:ext uri="{C183D7F6-B498-43B3-948B-1728B52AA6E4}">
                <adec:decorative xmlns:adec="http://schemas.microsoft.com/office/drawing/2017/decorative" val="1"/>
              </a:ext>
            </a:extLst>
          </p:cNvPr>
          <p:cNvPicPr>
            <a:picLocks noChangeAspect="1"/>
          </p:cNvPicPr>
          <p:nvPr/>
        </p:nvPicPr>
        <p:blipFill>
          <a:blip r:embed="rId3"/>
          <a:srcRect l="21562" t="25416" r="28515" b="19376"/>
          <a:stretch/>
        </p:blipFill>
        <p:spPr>
          <a:xfrm>
            <a:off x="114301" y="257175"/>
            <a:ext cx="2814638" cy="1750890"/>
          </a:xfrm>
          <a:prstGeom prst="rect">
            <a:avLst/>
          </a:prstGeom>
        </p:spPr>
      </p:pic>
      <p:sp>
        <p:nvSpPr>
          <p:cNvPr id="3" name="TextBox 2">
            <a:extLst>
              <a:ext uri="{FF2B5EF4-FFF2-40B4-BE49-F238E27FC236}">
                <a16:creationId xmlns:a16="http://schemas.microsoft.com/office/drawing/2014/main" id="{E2645406-124D-21EC-4FE0-103BBB7DB42E}"/>
              </a:ext>
              <a:ext uri="{C183D7F6-B498-43B3-948B-1728B52AA6E4}">
                <adec:decorative xmlns:adec="http://schemas.microsoft.com/office/drawing/2017/decorative" val="1"/>
              </a:ext>
            </a:extLst>
          </p:cNvPr>
          <p:cNvSpPr txBox="1"/>
          <p:nvPr/>
        </p:nvSpPr>
        <p:spPr>
          <a:xfrm>
            <a:off x="501287" y="1669511"/>
            <a:ext cx="1771650" cy="338554"/>
          </a:xfrm>
          <a:prstGeom prst="rect">
            <a:avLst/>
          </a:prstGeom>
          <a:noFill/>
        </p:spPr>
        <p:txBody>
          <a:bodyPr wrap="square" rtlCol="0">
            <a:spAutoFit/>
          </a:bodyPr>
          <a:lstStyle/>
          <a:p>
            <a:r>
              <a:rPr lang="en-US" sz="1600" i="1">
                <a:latin typeface="Aptos" panose="020B0004020202020204" pitchFamily="34" charset="0"/>
              </a:rPr>
              <a:t>From a former SP</a:t>
            </a:r>
          </a:p>
        </p:txBody>
      </p:sp>
      <p:sp>
        <p:nvSpPr>
          <p:cNvPr id="5" name="Title 4">
            <a:extLst>
              <a:ext uri="{FF2B5EF4-FFF2-40B4-BE49-F238E27FC236}">
                <a16:creationId xmlns:a16="http://schemas.microsoft.com/office/drawing/2014/main" id="{976E2AE7-EE37-1E7B-9ADC-16A34EE88528}"/>
              </a:ext>
            </a:extLst>
          </p:cNvPr>
          <p:cNvSpPr txBox="1">
            <a:spLocks noGrp="1"/>
          </p:cNvSpPr>
          <p:nvPr>
            <p:ph type="title" idx="4294967295"/>
          </p:nvPr>
        </p:nvSpPr>
        <p:spPr>
          <a:xfrm>
            <a:off x="3315925" y="409345"/>
            <a:ext cx="7934461"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tx1"/>
                </a:solidFill>
                <a:effectLst/>
                <a:uLnTx/>
                <a:uFillTx/>
                <a:latin typeface="+mn-lt"/>
                <a:ea typeface="+mn-ea"/>
                <a:cs typeface="+mn-cs"/>
              </a:rPr>
              <a:t>Share examples of high-quality feedback</a:t>
            </a:r>
          </a:p>
        </p:txBody>
      </p:sp>
      <p:graphicFrame>
        <p:nvGraphicFramePr>
          <p:cNvPr id="6" name="Table 5" descr="Table showing example of high-quality feedback. &#10;Non-example: Great classroom management today! Keep working on consistency.&#10;Example: You introduced the new attention signal effectively today. Practicing the signal with the students before the lesson started communicated clear expectations. They remembered the signal and followed your directions precisely. At the end of the lesson, students didn’t freeze when you used the signal, so you repeated the signal rather than trying to talk over the students. This reinforces the importance of respecting the speaker.&#10;Reinforce this routine for yourself and your students by asking students to briefly practice the attention signal before your lesson each day this week.">
            <a:extLst>
              <a:ext uri="{FF2B5EF4-FFF2-40B4-BE49-F238E27FC236}">
                <a16:creationId xmlns:a16="http://schemas.microsoft.com/office/drawing/2014/main" id="{EA2D9252-3E9E-6264-F35A-DC29879FF586}"/>
              </a:ext>
            </a:extLst>
          </p:cNvPr>
          <p:cNvGraphicFramePr>
            <a:graphicFrameLocks noGrp="1"/>
          </p:cNvGraphicFramePr>
          <p:nvPr>
            <p:extLst>
              <p:ext uri="{D42A27DB-BD31-4B8C-83A1-F6EECF244321}">
                <p14:modId xmlns:p14="http://schemas.microsoft.com/office/powerpoint/2010/main" val="3593841304"/>
              </p:ext>
            </p:extLst>
          </p:nvPr>
        </p:nvGraphicFramePr>
        <p:xfrm>
          <a:off x="887104" y="2013044"/>
          <a:ext cx="9260330" cy="3682836"/>
        </p:xfrm>
        <a:graphic>
          <a:graphicData uri="http://schemas.openxmlformats.org/drawingml/2006/table">
            <a:tbl>
              <a:tblPr firstRow="1" bandRow="1">
                <a:tableStyleId>{5C22544A-7EE6-4342-B048-85BDC9FD1C3A}</a:tableStyleId>
              </a:tblPr>
              <a:tblGrid>
                <a:gridCol w="4630165">
                  <a:extLst>
                    <a:ext uri="{9D8B030D-6E8A-4147-A177-3AD203B41FA5}">
                      <a16:colId xmlns:a16="http://schemas.microsoft.com/office/drawing/2014/main" val="1616514757"/>
                    </a:ext>
                  </a:extLst>
                </a:gridCol>
                <a:gridCol w="4630165">
                  <a:extLst>
                    <a:ext uri="{9D8B030D-6E8A-4147-A177-3AD203B41FA5}">
                      <a16:colId xmlns:a16="http://schemas.microsoft.com/office/drawing/2014/main" val="1457721875"/>
                    </a:ext>
                  </a:extLst>
                </a:gridCol>
              </a:tblGrid>
              <a:tr h="413543">
                <a:tc>
                  <a:txBody>
                    <a:bodyPr/>
                    <a:lstStyle/>
                    <a:p>
                      <a:pPr lvl="0" algn="l">
                        <a:lnSpc>
                          <a:spcPct val="100000"/>
                        </a:lnSpc>
                        <a:spcBef>
                          <a:spcPts val="0"/>
                        </a:spcBef>
                        <a:spcAft>
                          <a:spcPts val="0"/>
                        </a:spcAft>
                        <a:buNone/>
                      </a:pPr>
                      <a:r>
                        <a:rPr lang="en-US" sz="2400" b="1" i="0" u="none" strike="noStrike" noProof="0">
                          <a:solidFill>
                            <a:schemeClr val="tx1"/>
                          </a:solidFill>
                          <a:latin typeface="Calibri"/>
                        </a:rPr>
                        <a:t>Non-Example</a:t>
                      </a:r>
                      <a:endParaRPr lang="en-US" sz="2400" b="0" i="0" u="none" strike="noStrike" noProof="0">
                        <a:solidFill>
                          <a:schemeClr val="tx1"/>
                        </a:solidFill>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lvl="0" algn="l">
                        <a:lnSpc>
                          <a:spcPct val="100000"/>
                        </a:lnSpc>
                        <a:spcBef>
                          <a:spcPts val="0"/>
                        </a:spcBef>
                        <a:spcAft>
                          <a:spcPts val="0"/>
                        </a:spcAft>
                        <a:buNone/>
                      </a:pPr>
                      <a:r>
                        <a:rPr lang="en-US" sz="2400" b="1" i="0" u="none" strike="noStrike" noProof="0">
                          <a:solidFill>
                            <a:schemeClr val="tx1"/>
                          </a:solidFill>
                          <a:latin typeface="Calibri"/>
                        </a:rPr>
                        <a:t>Example</a:t>
                      </a:r>
                      <a:endParaRPr lang="en-US" sz="2400" b="0" i="0" u="none" strike="noStrike" noProof="0">
                        <a:solidFill>
                          <a:schemeClr val="tx1"/>
                        </a:solidFill>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498890150"/>
                  </a:ext>
                </a:extLst>
              </a:tr>
              <a:tr h="3225636">
                <a:tc>
                  <a:txBody>
                    <a:bodyPr/>
                    <a:lstStyle/>
                    <a:p>
                      <a:pPr lvl="0" algn="l">
                        <a:lnSpc>
                          <a:spcPct val="100000"/>
                        </a:lnSpc>
                        <a:spcBef>
                          <a:spcPts val="0"/>
                        </a:spcBef>
                        <a:spcAft>
                          <a:spcPts val="0"/>
                        </a:spcAft>
                        <a:buNone/>
                      </a:pPr>
                      <a:r>
                        <a:rPr lang="en-US" sz="1600" b="0" i="0" u="none" strike="noStrike" noProof="0">
                          <a:latin typeface="Calibri"/>
                        </a:rPr>
                        <a:t>Great classroom management today! Keep working on consistency.</a:t>
                      </a:r>
                    </a:p>
                    <a:p>
                      <a:pPr lvl="0">
                        <a:buNone/>
                      </a:pPr>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l">
                        <a:lnSpc>
                          <a:spcPct val="100000"/>
                        </a:lnSpc>
                        <a:spcBef>
                          <a:spcPts val="0"/>
                        </a:spcBef>
                        <a:spcAft>
                          <a:spcPts val="0"/>
                        </a:spcAft>
                        <a:buNone/>
                      </a:pPr>
                      <a:r>
                        <a:rPr lang="en-US" sz="1600" b="0" i="0" u="none" strike="noStrike" noProof="0">
                          <a:latin typeface="Calibri"/>
                        </a:rPr>
                        <a:t>You introduced the new attention signal effectively today. Practicing the signal with the students before the lesson started communicated clear expectations. They remembered the signal and followed your directions precisely. At the end of the lesson, students didn’t freeze when you used the signal, so you repeated the signal rather than trying to talk over the students. This reinforces the importance of respecting the speaker.</a:t>
                      </a:r>
                    </a:p>
                    <a:p>
                      <a:pPr lvl="0" algn="l">
                        <a:lnSpc>
                          <a:spcPct val="100000"/>
                        </a:lnSpc>
                        <a:spcBef>
                          <a:spcPts val="0"/>
                        </a:spcBef>
                        <a:spcAft>
                          <a:spcPts val="0"/>
                        </a:spcAft>
                        <a:buNone/>
                      </a:pPr>
                      <a:r>
                        <a:rPr lang="en-US" sz="1600" b="0" i="0" u="none" strike="noStrike" noProof="0">
                          <a:latin typeface="Calibri"/>
                        </a:rPr>
                        <a:t>Reinforce this routine for yourself and your students by asking students to briefly practice the attention signal before your lesson each day this week.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8385842"/>
                  </a:ext>
                </a:extLst>
              </a:tr>
            </a:tbl>
          </a:graphicData>
        </a:graphic>
      </p:graphicFrame>
      <p:sp>
        <p:nvSpPr>
          <p:cNvPr id="7" name="TextBox 6">
            <a:extLst>
              <a:ext uri="{FF2B5EF4-FFF2-40B4-BE49-F238E27FC236}">
                <a16:creationId xmlns:a16="http://schemas.microsoft.com/office/drawing/2014/main" id="{49BE249D-2DA0-B1AE-AC27-8AC4ED5D863B}"/>
              </a:ext>
              <a:ext uri="{C183D7F6-B498-43B3-948B-1728B52AA6E4}">
                <adec:decorative xmlns:adec="http://schemas.microsoft.com/office/drawing/2017/decorative" val="1"/>
              </a:ext>
            </a:extLst>
          </p:cNvPr>
          <p:cNvSpPr txBox="1"/>
          <p:nvPr/>
        </p:nvSpPr>
        <p:spPr>
          <a:xfrm>
            <a:off x="10821260" y="2659276"/>
            <a:ext cx="1312423" cy="369332"/>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Targeted</a:t>
            </a:r>
          </a:p>
        </p:txBody>
      </p:sp>
      <p:sp>
        <p:nvSpPr>
          <p:cNvPr id="9" name="Arrow: Left 8" descr="Arrow pointing to targeted feedback language: &quot;You introduced the new attention signal effectively today. Practicing the signal with the students before the lesson started communicated clear expectations. They remembered the signal and followed your directions precisely. At the end of the lesson, students didn’t freeze when you used the signal, so you repeated the signal rather than trying to talk over the students. This reinforces the importance of respecting the speaker.&quot;&#10;">
            <a:extLst>
              <a:ext uri="{FF2B5EF4-FFF2-40B4-BE49-F238E27FC236}">
                <a16:creationId xmlns:a16="http://schemas.microsoft.com/office/drawing/2014/main" id="{6F96D19F-8F5E-201B-0A8B-8B5D605A9BA8}"/>
              </a:ext>
            </a:extLst>
          </p:cNvPr>
          <p:cNvSpPr/>
          <p:nvPr/>
        </p:nvSpPr>
        <p:spPr>
          <a:xfrm rot="21060000">
            <a:off x="10078631" y="2712937"/>
            <a:ext cx="689011" cy="26998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CD1512E-BA81-221A-55FF-0F1C19CED672}"/>
              </a:ext>
              <a:ext uri="{C183D7F6-B498-43B3-948B-1728B52AA6E4}">
                <adec:decorative xmlns:adec="http://schemas.microsoft.com/office/drawing/2017/decorative" val="1"/>
              </a:ext>
            </a:extLst>
          </p:cNvPr>
          <p:cNvSpPr txBox="1"/>
          <p:nvPr/>
        </p:nvSpPr>
        <p:spPr>
          <a:xfrm>
            <a:off x="10521234" y="5011273"/>
            <a:ext cx="1312423" cy="369332"/>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Actionable</a:t>
            </a:r>
            <a:endParaRPr lang="en-US"/>
          </a:p>
        </p:txBody>
      </p:sp>
      <p:sp>
        <p:nvSpPr>
          <p:cNvPr id="10" name="Arrow: Left 9" descr="Arrow pointing to actionable feedback language: &quot;Reinforce this routine for yourself and your students by asking students to briefly practice the attention signal before your lesson each day this week.&quot;">
            <a:extLst>
              <a:ext uri="{FF2B5EF4-FFF2-40B4-BE49-F238E27FC236}">
                <a16:creationId xmlns:a16="http://schemas.microsoft.com/office/drawing/2014/main" id="{76D26993-F1C0-EEB7-4A65-998C0F907F38}"/>
              </a:ext>
            </a:extLst>
          </p:cNvPr>
          <p:cNvSpPr/>
          <p:nvPr/>
        </p:nvSpPr>
        <p:spPr>
          <a:xfrm rot="300000">
            <a:off x="9885744" y="5038195"/>
            <a:ext cx="689011" cy="26998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830DD5A-38B5-078B-C851-41C6A96B335D}"/>
              </a:ext>
            </a:extLst>
          </p:cNvPr>
          <p:cNvSpPr txBox="1"/>
          <p:nvPr/>
        </p:nvSpPr>
        <p:spPr>
          <a:xfrm>
            <a:off x="6175611" y="5959521"/>
            <a:ext cx="326408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ea typeface="Calibri"/>
                <a:cs typeface="Calibri"/>
                <a:hlinkClick r:id="rId4"/>
              </a:rPr>
              <a:t>High-Quality Feedback QRG</a:t>
            </a:r>
            <a:endParaRPr lang="en-US" sz="2000" b="1"/>
          </a:p>
        </p:txBody>
      </p:sp>
      <p:pic>
        <p:nvPicPr>
          <p:cNvPr id="11" name="Graphic 10" descr="Badge 6 outline">
            <a:extLst>
              <a:ext uri="{FF2B5EF4-FFF2-40B4-BE49-F238E27FC236}">
                <a16:creationId xmlns:a16="http://schemas.microsoft.com/office/drawing/2014/main" id="{3E01337C-3FBB-0F18-F2A2-21EEAE3679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77600" y="-47855"/>
            <a:ext cx="914400" cy="914400"/>
          </a:xfrm>
          <a:prstGeom prst="rect">
            <a:avLst/>
          </a:prstGeom>
        </p:spPr>
      </p:pic>
    </p:spTree>
    <p:extLst>
      <p:ext uri="{BB962C8B-B14F-4D97-AF65-F5344CB8AC3E}">
        <p14:creationId xmlns:p14="http://schemas.microsoft.com/office/powerpoint/2010/main" val="1422630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28A10-0A61-3436-AAB6-B05765CDD9D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B8D47E3-04E8-D6ED-612A-C9213BFF836D}"/>
              </a:ext>
              <a:ext uri="{C183D7F6-B498-43B3-948B-1728B52AA6E4}">
                <adec:decorative xmlns:adec="http://schemas.microsoft.com/office/drawing/2017/decorative" val="1"/>
              </a:ext>
            </a:extLst>
          </p:cNvPr>
          <p:cNvPicPr>
            <a:picLocks noChangeAspect="1"/>
          </p:cNvPicPr>
          <p:nvPr/>
        </p:nvPicPr>
        <p:blipFill>
          <a:blip r:embed="rId3"/>
          <a:srcRect l="21562" t="25416" r="28515" b="19376"/>
          <a:stretch/>
        </p:blipFill>
        <p:spPr>
          <a:xfrm>
            <a:off x="114301" y="257175"/>
            <a:ext cx="2814638" cy="1750890"/>
          </a:xfrm>
          <a:prstGeom prst="rect">
            <a:avLst/>
          </a:prstGeom>
        </p:spPr>
      </p:pic>
      <p:sp>
        <p:nvSpPr>
          <p:cNvPr id="3" name="TextBox 2">
            <a:extLst>
              <a:ext uri="{FF2B5EF4-FFF2-40B4-BE49-F238E27FC236}">
                <a16:creationId xmlns:a16="http://schemas.microsoft.com/office/drawing/2014/main" id="{04442897-0C88-2D99-AFCB-B98D60991419}"/>
              </a:ext>
              <a:ext uri="{C183D7F6-B498-43B3-948B-1728B52AA6E4}">
                <adec:decorative xmlns:adec="http://schemas.microsoft.com/office/drawing/2017/decorative" val="1"/>
              </a:ext>
            </a:extLst>
          </p:cNvPr>
          <p:cNvSpPr txBox="1"/>
          <p:nvPr/>
        </p:nvSpPr>
        <p:spPr>
          <a:xfrm>
            <a:off x="501287" y="1669511"/>
            <a:ext cx="1771650" cy="338554"/>
          </a:xfrm>
          <a:prstGeom prst="rect">
            <a:avLst/>
          </a:prstGeom>
          <a:noFill/>
        </p:spPr>
        <p:txBody>
          <a:bodyPr wrap="square" rtlCol="0">
            <a:spAutoFit/>
          </a:bodyPr>
          <a:lstStyle/>
          <a:p>
            <a:r>
              <a:rPr lang="en-US" sz="1600" i="1">
                <a:latin typeface="Aptos" panose="020B0004020202020204" pitchFamily="34" charset="0"/>
              </a:rPr>
              <a:t>From a former SP</a:t>
            </a:r>
          </a:p>
        </p:txBody>
      </p:sp>
      <p:sp>
        <p:nvSpPr>
          <p:cNvPr id="5" name="Title 4">
            <a:extLst>
              <a:ext uri="{FF2B5EF4-FFF2-40B4-BE49-F238E27FC236}">
                <a16:creationId xmlns:a16="http://schemas.microsoft.com/office/drawing/2014/main" id="{34D521D5-F723-95B6-2A00-80B04918328D}"/>
              </a:ext>
            </a:extLst>
          </p:cNvPr>
          <p:cNvSpPr txBox="1">
            <a:spLocks noGrp="1"/>
          </p:cNvSpPr>
          <p:nvPr>
            <p:ph type="title" idx="4294967295"/>
          </p:nvPr>
        </p:nvSpPr>
        <p:spPr>
          <a:xfrm>
            <a:off x="501287" y="2261005"/>
            <a:ext cx="6882493"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00000"/>
                </a:solidFill>
                <a:effectLst/>
                <a:uLnTx/>
                <a:uFillTx/>
                <a:latin typeface="League Spartan"/>
                <a:ea typeface="+mn-ea"/>
                <a:cs typeface="+mn-cs"/>
              </a:rPr>
              <a:t>Consider platforms/sites to have all supporting information in one place (Google Classroom, Google Site, Link within Organization, etc.)</a:t>
            </a:r>
            <a:endParaRPr kumimoji="0" lang="en-US" sz="3600" b="1" i="0" u="none" strike="noStrike" kern="1200" cap="none" spc="0" normalizeH="0" baseline="0" noProof="0">
              <a:ln>
                <a:noFill/>
              </a:ln>
              <a:solidFill>
                <a:schemeClr val="tx1"/>
              </a:solidFill>
              <a:effectLst/>
              <a:uLnTx/>
              <a:uFillTx/>
              <a:latin typeface="+mn-lt"/>
              <a:ea typeface="+mn-ea"/>
              <a:cs typeface="+mn-cs"/>
            </a:endParaRPr>
          </a:p>
        </p:txBody>
      </p:sp>
      <p:pic>
        <p:nvPicPr>
          <p:cNvPr id="6" name="Graphic 5" descr="Badge 7 outline">
            <a:extLst>
              <a:ext uri="{FF2B5EF4-FFF2-40B4-BE49-F238E27FC236}">
                <a16:creationId xmlns:a16="http://schemas.microsoft.com/office/drawing/2014/main" id="{15B421C9-5251-A46B-0EA9-8CDB5A8B6E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77600" y="0"/>
            <a:ext cx="914400" cy="914400"/>
          </a:xfrm>
          <a:prstGeom prst="rect">
            <a:avLst/>
          </a:prstGeom>
        </p:spPr>
      </p:pic>
      <p:pic>
        <p:nvPicPr>
          <p:cNvPr id="6146" name="Picture 2">
            <a:extLst>
              <a:ext uri="{FF2B5EF4-FFF2-40B4-BE49-F238E27FC236}">
                <a16:creationId xmlns:a16="http://schemas.microsoft.com/office/drawing/2014/main" id="{67B48A8C-B7E9-6F7C-58AC-E5040ADFD8B6}"/>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0638" y="1609954"/>
            <a:ext cx="3821150" cy="3821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645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1025F-7484-CFE8-E7E4-5607D1B2770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E464348-2C7C-AB06-4416-C6B3B9973E96}"/>
              </a:ext>
              <a:ext uri="{C183D7F6-B498-43B3-948B-1728B52AA6E4}">
                <adec:decorative xmlns:adec="http://schemas.microsoft.com/office/drawing/2017/decorative" val="1"/>
              </a:ext>
            </a:extLst>
          </p:cNvPr>
          <p:cNvPicPr>
            <a:picLocks noChangeAspect="1"/>
          </p:cNvPicPr>
          <p:nvPr/>
        </p:nvPicPr>
        <p:blipFill>
          <a:blip r:embed="rId3"/>
          <a:srcRect l="21562" t="25416" r="28515" b="19376"/>
          <a:stretch/>
        </p:blipFill>
        <p:spPr>
          <a:xfrm>
            <a:off x="114301" y="257175"/>
            <a:ext cx="2814638" cy="1750890"/>
          </a:xfrm>
          <a:prstGeom prst="rect">
            <a:avLst/>
          </a:prstGeom>
        </p:spPr>
      </p:pic>
      <p:sp>
        <p:nvSpPr>
          <p:cNvPr id="3" name="TextBox 2">
            <a:extLst>
              <a:ext uri="{FF2B5EF4-FFF2-40B4-BE49-F238E27FC236}">
                <a16:creationId xmlns:a16="http://schemas.microsoft.com/office/drawing/2014/main" id="{D7DBD78C-B5EA-2627-B3CB-B1125A69BB90}"/>
              </a:ext>
              <a:ext uri="{C183D7F6-B498-43B3-948B-1728B52AA6E4}">
                <adec:decorative xmlns:adec="http://schemas.microsoft.com/office/drawing/2017/decorative" val="1"/>
              </a:ext>
            </a:extLst>
          </p:cNvPr>
          <p:cNvSpPr txBox="1"/>
          <p:nvPr/>
        </p:nvSpPr>
        <p:spPr>
          <a:xfrm>
            <a:off x="501287" y="1669511"/>
            <a:ext cx="1771650" cy="338554"/>
          </a:xfrm>
          <a:prstGeom prst="rect">
            <a:avLst/>
          </a:prstGeom>
          <a:noFill/>
        </p:spPr>
        <p:txBody>
          <a:bodyPr wrap="square" rtlCol="0">
            <a:spAutoFit/>
          </a:bodyPr>
          <a:lstStyle/>
          <a:p>
            <a:r>
              <a:rPr lang="en-US" sz="1600" i="1">
                <a:latin typeface="Aptos" panose="020B0004020202020204" pitchFamily="34" charset="0"/>
              </a:rPr>
              <a:t>From a former SP</a:t>
            </a:r>
          </a:p>
        </p:txBody>
      </p:sp>
      <p:sp>
        <p:nvSpPr>
          <p:cNvPr id="5" name="Title 4">
            <a:extLst>
              <a:ext uri="{FF2B5EF4-FFF2-40B4-BE49-F238E27FC236}">
                <a16:creationId xmlns:a16="http://schemas.microsoft.com/office/drawing/2014/main" id="{7F798D77-DFE5-D8D8-DE6C-856DC0C6C65B}"/>
              </a:ext>
            </a:extLst>
          </p:cNvPr>
          <p:cNvSpPr txBox="1">
            <a:spLocks noGrp="1"/>
          </p:cNvSpPr>
          <p:nvPr>
            <p:ph type="title" idx="4294967295"/>
          </p:nvPr>
        </p:nvSpPr>
        <p:spPr>
          <a:xfrm>
            <a:off x="749429" y="2459504"/>
            <a:ext cx="6882493"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0000"/>
                </a:solidFill>
                <a:effectLst/>
                <a:uLnTx/>
                <a:uFillTx/>
                <a:latin typeface="League Spartan"/>
                <a:ea typeface="+mn-ea"/>
                <a:cs typeface="+mn-cs"/>
              </a:rPr>
              <a:t>PDPs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0000"/>
                </a:solidFill>
                <a:effectLst/>
                <a:uLnTx/>
                <a:uFillTx/>
                <a:latin typeface="League Spartan"/>
                <a:ea typeface="+mn-ea"/>
                <a:cs typeface="+mn-cs"/>
              </a:rPr>
              <a:t>Professional Development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0000"/>
                </a:solidFill>
                <a:effectLst/>
                <a:uLnTx/>
                <a:uFillTx/>
                <a:latin typeface="League Spartan"/>
                <a:ea typeface="+mn-ea"/>
                <a:cs typeface="+mn-cs"/>
              </a:rPr>
              <a:t>Tuition Incentives</a:t>
            </a:r>
            <a:endParaRPr kumimoji="0" lang="en-US" sz="4000" b="1" i="0" u="none" strike="noStrike" kern="1200" cap="none" spc="0" normalizeH="0" baseline="0" noProof="0">
              <a:ln>
                <a:noFill/>
              </a:ln>
              <a:solidFill>
                <a:schemeClr val="tx1"/>
              </a:solidFill>
              <a:effectLst/>
              <a:uLnTx/>
              <a:uFillTx/>
              <a:latin typeface="+mn-lt"/>
              <a:ea typeface="+mn-ea"/>
              <a:cs typeface="+mn-cs"/>
            </a:endParaRPr>
          </a:p>
        </p:txBody>
      </p:sp>
      <p:pic>
        <p:nvPicPr>
          <p:cNvPr id="7" name="Graphic 6" descr="Badge 8 outline">
            <a:extLst>
              <a:ext uri="{FF2B5EF4-FFF2-40B4-BE49-F238E27FC236}">
                <a16:creationId xmlns:a16="http://schemas.microsoft.com/office/drawing/2014/main" id="{C5BE2E53-775F-E6D6-E81D-CAE21EC27D45}"/>
              </a:ext>
              <a:ext uri="{C183D7F6-B498-43B3-948B-1728B52AA6E4}">
                <adec:decorative xmlns:adec="http://schemas.microsoft.com/office/drawing/2017/decorative" val="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77600" y="0"/>
            <a:ext cx="914400" cy="914400"/>
          </a:xfrm>
          <a:prstGeom prst="rect">
            <a:avLst/>
          </a:prstGeom>
        </p:spPr>
      </p:pic>
      <p:pic>
        <p:nvPicPr>
          <p:cNvPr id="6" name="Graphic 5">
            <a:extLst>
              <a:ext uri="{FF2B5EF4-FFF2-40B4-BE49-F238E27FC236}">
                <a16:creationId xmlns:a16="http://schemas.microsoft.com/office/drawing/2014/main" id="{5BA793FC-86E3-0E66-2EF4-35DE0B1742A6}"/>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00407" y="1426201"/>
            <a:ext cx="4347038" cy="4347038"/>
          </a:xfrm>
          <a:prstGeom prst="rect">
            <a:avLst/>
          </a:prstGeom>
        </p:spPr>
      </p:pic>
    </p:spTree>
    <p:extLst>
      <p:ext uri="{BB962C8B-B14F-4D97-AF65-F5344CB8AC3E}">
        <p14:creationId xmlns:p14="http://schemas.microsoft.com/office/powerpoint/2010/main" val="2535887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80A500B7-8ACA-A3C3-85C1-A242A19D694E}"/>
              </a:ext>
            </a:extLst>
          </p:cNvPr>
          <p:cNvSpPr>
            <a:spLocks noGrp="1"/>
          </p:cNvSpPr>
          <p:nvPr>
            <p:ph type="title" idx="4294967295"/>
          </p:nvPr>
        </p:nvSpPr>
        <p:spPr>
          <a:xfrm>
            <a:off x="8825086" y="6499734"/>
            <a:ext cx="3366914" cy="212913"/>
          </a:xfrm>
        </p:spPr>
        <p:txBody>
          <a:bodyPr>
            <a:normAutofit fontScale="90000"/>
          </a:bodyPr>
          <a:lstStyle/>
          <a:p>
            <a:r>
              <a:rPr lang="en-US" sz="1200"/>
              <a:t>Helpful Tips From a Former SP Checklist</a:t>
            </a:r>
          </a:p>
        </p:txBody>
      </p:sp>
      <p:pic>
        <p:nvPicPr>
          <p:cNvPr id="4" name="Picture 3" descr="Helpful Tips icon">
            <a:extLst>
              <a:ext uri="{FF2B5EF4-FFF2-40B4-BE49-F238E27FC236}">
                <a16:creationId xmlns:a16="http://schemas.microsoft.com/office/drawing/2014/main" id="{65A042C4-D4B7-BD37-F61C-366675097693}"/>
              </a:ext>
              <a:ext uri="{C183D7F6-B498-43B3-948B-1728B52AA6E4}">
                <adec:decorative xmlns:adec="http://schemas.microsoft.com/office/drawing/2017/decorative" val="0"/>
              </a:ext>
            </a:extLst>
          </p:cNvPr>
          <p:cNvPicPr>
            <a:picLocks noChangeAspect="1"/>
          </p:cNvPicPr>
          <p:nvPr/>
        </p:nvPicPr>
        <p:blipFill>
          <a:blip r:embed="rId3"/>
          <a:srcRect l="21562" t="25416" r="28515" b="19376"/>
          <a:stretch/>
        </p:blipFill>
        <p:spPr>
          <a:xfrm>
            <a:off x="114301" y="257175"/>
            <a:ext cx="2814638" cy="1750890"/>
          </a:xfrm>
          <a:prstGeom prst="rect">
            <a:avLst/>
          </a:prstGeom>
        </p:spPr>
      </p:pic>
      <p:sp>
        <p:nvSpPr>
          <p:cNvPr id="5" name="TextBox 4">
            <a:extLst>
              <a:ext uri="{FF2B5EF4-FFF2-40B4-BE49-F238E27FC236}">
                <a16:creationId xmlns:a16="http://schemas.microsoft.com/office/drawing/2014/main" id="{638C9FD9-1CB2-DCF5-4070-07AD76DB9483}"/>
              </a:ext>
            </a:extLst>
          </p:cNvPr>
          <p:cNvSpPr txBox="1"/>
          <p:nvPr/>
        </p:nvSpPr>
        <p:spPr>
          <a:xfrm>
            <a:off x="501287" y="1669511"/>
            <a:ext cx="1771650" cy="338554"/>
          </a:xfrm>
          <a:prstGeom prst="rect">
            <a:avLst/>
          </a:prstGeom>
          <a:noFill/>
        </p:spPr>
        <p:txBody>
          <a:bodyPr wrap="square" rtlCol="0">
            <a:spAutoFit/>
          </a:bodyPr>
          <a:lstStyle/>
          <a:p>
            <a:r>
              <a:rPr lang="en-US" sz="1600" i="1">
                <a:latin typeface="Aptos" panose="020B0004020202020204" pitchFamily="34" charset="0"/>
              </a:rPr>
              <a:t>From a former SP</a:t>
            </a:r>
          </a:p>
        </p:txBody>
      </p:sp>
      <p:graphicFrame>
        <p:nvGraphicFramePr>
          <p:cNvPr id="6" name="Table 5">
            <a:extLst>
              <a:ext uri="{FF2B5EF4-FFF2-40B4-BE49-F238E27FC236}">
                <a16:creationId xmlns:a16="http://schemas.microsoft.com/office/drawing/2014/main" id="{7CA3A976-8B90-5E98-4C80-202CAFC058A5}"/>
              </a:ext>
            </a:extLst>
          </p:cNvPr>
          <p:cNvGraphicFramePr>
            <a:graphicFrameLocks noGrp="1"/>
          </p:cNvGraphicFramePr>
          <p:nvPr>
            <p:extLst>
              <p:ext uri="{D42A27DB-BD31-4B8C-83A1-F6EECF244321}">
                <p14:modId xmlns:p14="http://schemas.microsoft.com/office/powerpoint/2010/main" val="3851979241"/>
              </p:ext>
            </p:extLst>
          </p:nvPr>
        </p:nvGraphicFramePr>
        <p:xfrm>
          <a:off x="3103154" y="358266"/>
          <a:ext cx="8587559" cy="6141468"/>
        </p:xfrm>
        <a:graphic>
          <a:graphicData uri="http://schemas.openxmlformats.org/drawingml/2006/table">
            <a:tbl>
              <a:tblPr firstRow="1" bandRow="1">
                <a:tableStyleId>{5C22544A-7EE6-4342-B048-85BDC9FD1C3A}</a:tableStyleId>
              </a:tblPr>
              <a:tblGrid>
                <a:gridCol w="8587559">
                  <a:extLst>
                    <a:ext uri="{9D8B030D-6E8A-4147-A177-3AD203B41FA5}">
                      <a16:colId xmlns:a16="http://schemas.microsoft.com/office/drawing/2014/main" val="4217722252"/>
                    </a:ext>
                  </a:extLst>
                </a:gridCol>
              </a:tblGrid>
              <a:tr h="658184">
                <a:tc>
                  <a:txBody>
                    <a:bodyPr/>
                    <a:lstStyle/>
                    <a:p>
                      <a:pPr marL="0" indent="0">
                        <a:buFont typeface="Arial" panose="020B0604020202020204" pitchFamily="34" charset="0"/>
                        <a:buNone/>
                      </a:pPr>
                      <a:r>
                        <a:rPr lang="en-US" b="1">
                          <a:solidFill>
                            <a:schemeClr val="tx1"/>
                          </a:solidFill>
                        </a:rPr>
                        <a:t>Clearly state (and document) expectations for each role/Communication Chain with Contact Information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39733937"/>
                  </a:ext>
                </a:extLst>
              </a:tr>
              <a:tr h="658184">
                <a:tc>
                  <a:txBody>
                    <a:bodyPr/>
                    <a:lstStyle/>
                    <a:p>
                      <a:pPr marL="0" indent="0">
                        <a:buFont typeface="Arial" panose="020B0604020202020204" pitchFamily="34" charset="0"/>
                        <a:buNone/>
                      </a:pPr>
                      <a:r>
                        <a:rPr lang="en-US" b="1">
                          <a:solidFill>
                            <a:schemeClr val="tx1"/>
                          </a:solidFill>
                        </a:rPr>
                        <a:t>Create a visual timeline/checklist with embedded milestones and completion dates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3644938"/>
                  </a:ext>
                </a:extLst>
              </a:tr>
              <a:tr h="88437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solidFill>
                            <a:schemeClr val="tx1"/>
                          </a:solidFill>
                        </a:rPr>
                        <a:t>Share coursework syllabi so PSs and SPs can have context of content that is being taught so they can make connections with current placement experiences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a:t>Newsletter/Email Updates</a:t>
                      </a:r>
                      <a:endParaRPr lang="en-US" sz="1800" b="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31416772"/>
                  </a:ext>
                </a:extLst>
              </a:tr>
              <a:tr h="114968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solidFill>
                            <a:schemeClr val="tx1"/>
                          </a:solidFill>
                        </a:rPr>
                        <a:t>Share</a:t>
                      </a:r>
                      <a:br>
                        <a:rPr lang="en-US" b="1">
                          <a:solidFill>
                            <a:schemeClr val="tx1"/>
                          </a:solidFill>
                        </a:rPr>
                      </a:br>
                      <a:r>
                        <a:rPr lang="en-US" b="1">
                          <a:solidFill>
                            <a:schemeClr val="tx1"/>
                          </a:solidFill>
                        </a:rPr>
                        <a:t>     - CAP Handbook</a:t>
                      </a:r>
                      <a:br>
                        <a:rPr lang="en-US" b="1">
                          <a:solidFill>
                            <a:schemeClr val="tx1"/>
                          </a:solidFill>
                        </a:rPr>
                      </a:br>
                      <a:r>
                        <a:rPr lang="en-US" b="1">
                          <a:solidFill>
                            <a:schemeClr val="tx1"/>
                          </a:solidFill>
                        </a:rPr>
                        <a:t>     - Informational videos and/or trainings about CAP from your organization or DESE</a:t>
                      </a:r>
                      <a:br>
                        <a:rPr lang="en-US" b="1">
                          <a:solidFill>
                            <a:schemeClr val="tx1"/>
                          </a:solidFill>
                        </a:rPr>
                      </a:br>
                      <a:r>
                        <a:rPr lang="en-US" b="1">
                          <a:solidFill>
                            <a:schemeClr val="tx1"/>
                          </a:solidFill>
                        </a:rPr>
                        <a:t>     - Information about culturally and linguistically sustaining practices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1170393"/>
                  </a:ext>
                </a:extLst>
              </a:tr>
              <a:tr h="68049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solidFill>
                            <a:schemeClr val="tx1"/>
                          </a:solidFill>
                        </a:rPr>
                        <a:t>Share the specific criteria from the Program Approval Criteria to (and the Early Literacy Program Approval Criteria if applicable)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2610622"/>
                  </a:ext>
                </a:extLst>
              </a:tr>
              <a:tr h="68049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solidFill>
                            <a:schemeClr val="tx1"/>
                          </a:solidFill>
                        </a:rPr>
                        <a:t>Share examples of high-quality feedback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2756562"/>
                  </a:ext>
                </a:extLst>
              </a:tr>
              <a:tr h="68049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kern="1200">
                          <a:solidFill>
                            <a:schemeClr val="dk1"/>
                          </a:solidFill>
                          <a:effectLst/>
                          <a:latin typeface="+mn-lt"/>
                          <a:ea typeface="+mn-ea"/>
                          <a:cs typeface="+mn-cs"/>
                        </a:rPr>
                        <a:t>Consider platforms/sites to have all supporting information in one place (Google Classroom, Google Site, Link within Organization, etc.)</a:t>
                      </a:r>
                      <a:endParaRPr lang="en-US" b="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4740451"/>
                  </a:ext>
                </a:extLst>
              </a:tr>
              <a:tr h="68049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solidFill>
                            <a:schemeClr val="tx1"/>
                          </a:solidFill>
                        </a:rPr>
                        <a:t>PDPs, Professional Development, Tuition Incentives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7557661"/>
                  </a:ext>
                </a:extLst>
              </a:tr>
            </a:tbl>
          </a:graphicData>
        </a:graphic>
      </p:graphicFrame>
    </p:spTree>
    <p:extLst>
      <p:ext uri="{BB962C8B-B14F-4D97-AF65-F5344CB8AC3E}">
        <p14:creationId xmlns:p14="http://schemas.microsoft.com/office/powerpoint/2010/main" val="3651061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3F56A0-0C6B-B70E-C775-49B1C47F95DD}"/>
              </a:ext>
            </a:extLst>
          </p:cNvPr>
          <p:cNvSpPr>
            <a:spLocks noGrp="1"/>
          </p:cNvSpPr>
          <p:nvPr>
            <p:ph type="title" idx="4294967295"/>
          </p:nvPr>
        </p:nvSpPr>
        <p:spPr>
          <a:xfrm>
            <a:off x="838200" y="-1042852"/>
            <a:ext cx="10515600" cy="1042852"/>
          </a:xfrm>
        </p:spPr>
        <p:txBody>
          <a:bodyPr vert="horz" lIns="91440" tIns="45720" rIns="91440" bIns="45720" rtlCol="0" anchor="b">
            <a:normAutofit/>
          </a:bodyPr>
          <a:lstStyle/>
          <a:p>
            <a:r>
              <a:rPr lang="en-US" sz="2000"/>
              <a:t>Helpful Resources for Supervising Practitioners – Image Showing a Preview of A Linked Resource</a:t>
            </a:r>
          </a:p>
        </p:txBody>
      </p:sp>
      <p:pic>
        <p:nvPicPr>
          <p:cNvPr id="3" name="Picture 2" descr="Image previewing what the hyperlinked document looks like">
            <a:extLst>
              <a:ext uri="{FF2B5EF4-FFF2-40B4-BE49-F238E27FC236}">
                <a16:creationId xmlns:a16="http://schemas.microsoft.com/office/drawing/2014/main" id="{AA7822F4-2C58-F839-48A9-9FD4FAFAB9EF}"/>
              </a:ext>
            </a:extLst>
          </p:cNvPr>
          <p:cNvPicPr>
            <a:picLocks noChangeAspect="1"/>
          </p:cNvPicPr>
          <p:nvPr/>
        </p:nvPicPr>
        <p:blipFill>
          <a:blip r:embed="rId3"/>
          <a:stretch>
            <a:fillRect/>
          </a:stretch>
        </p:blipFill>
        <p:spPr>
          <a:xfrm>
            <a:off x="1173102" y="254421"/>
            <a:ext cx="9845796" cy="63491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4459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3DB70-D939-AA46-4020-38CC8AB942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367CD5-4826-CE9D-D530-1F893A083F71}"/>
              </a:ext>
            </a:extLst>
          </p:cNvPr>
          <p:cNvSpPr>
            <a:spLocks noGrp="1"/>
          </p:cNvSpPr>
          <p:nvPr>
            <p:ph type="title" idx="4294967295"/>
          </p:nvPr>
        </p:nvSpPr>
        <p:spPr>
          <a:xfrm>
            <a:off x="838200" y="-1042852"/>
            <a:ext cx="10515600" cy="1042852"/>
          </a:xfrm>
        </p:spPr>
        <p:txBody>
          <a:bodyPr vert="horz" lIns="91440" tIns="45720" rIns="91440" bIns="45720" rtlCol="0" anchor="b">
            <a:normAutofit/>
          </a:bodyPr>
          <a:lstStyle/>
          <a:p>
            <a:r>
              <a:rPr lang="en-US" sz="2000"/>
              <a:t>Helpful Resources for Program Supervisors – Image Showing a Preview of A Linked Resource</a:t>
            </a:r>
          </a:p>
        </p:txBody>
      </p:sp>
      <p:pic>
        <p:nvPicPr>
          <p:cNvPr id="4" name="Picture 3" descr="Image previewing what the hyperlinked document looks like">
            <a:extLst>
              <a:ext uri="{FF2B5EF4-FFF2-40B4-BE49-F238E27FC236}">
                <a16:creationId xmlns:a16="http://schemas.microsoft.com/office/drawing/2014/main" id="{C5E96F20-ABFF-9B15-210A-7677904154CE}"/>
              </a:ext>
            </a:extLst>
          </p:cNvPr>
          <p:cNvPicPr>
            <a:picLocks noChangeAspect="1"/>
          </p:cNvPicPr>
          <p:nvPr/>
        </p:nvPicPr>
        <p:blipFill>
          <a:blip r:embed="rId3"/>
          <a:stretch>
            <a:fillRect/>
          </a:stretch>
        </p:blipFill>
        <p:spPr>
          <a:xfrm>
            <a:off x="994650" y="471074"/>
            <a:ext cx="10202699" cy="59158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104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EC49F-C858-D806-F95A-B701EE1D5EDE}"/>
              </a:ext>
            </a:extLst>
          </p:cNvPr>
          <p:cNvSpPr>
            <a:spLocks noGrp="1"/>
          </p:cNvSpPr>
          <p:nvPr>
            <p:ph type="title" idx="4294967295"/>
          </p:nvPr>
        </p:nvSpPr>
        <p:spPr>
          <a:xfrm>
            <a:off x="838200" y="-1042852"/>
            <a:ext cx="10515600" cy="1042852"/>
          </a:xfrm>
        </p:spPr>
        <p:txBody>
          <a:bodyPr vert="horz" lIns="91440" tIns="45720" rIns="91440" bIns="45720" rtlCol="0" anchor="b">
            <a:normAutofit/>
          </a:bodyPr>
          <a:lstStyle/>
          <a:p>
            <a:r>
              <a:rPr lang="en-US" sz="2000"/>
              <a:t>Helpful Resources for Candidates – Image Showing a Preview of A Linked Resource</a:t>
            </a:r>
          </a:p>
        </p:txBody>
      </p:sp>
      <p:pic>
        <p:nvPicPr>
          <p:cNvPr id="3" name="Picture 2" descr="Image previewing what the hyperlinked document looks like">
            <a:extLst>
              <a:ext uri="{FF2B5EF4-FFF2-40B4-BE49-F238E27FC236}">
                <a16:creationId xmlns:a16="http://schemas.microsoft.com/office/drawing/2014/main" id="{8BF1567A-6BF1-9BFD-FE8C-B9723706E8F9}"/>
              </a:ext>
            </a:extLst>
          </p:cNvPr>
          <p:cNvPicPr>
            <a:picLocks noChangeAspect="1"/>
          </p:cNvPicPr>
          <p:nvPr/>
        </p:nvPicPr>
        <p:blipFill>
          <a:blip r:embed="rId3"/>
          <a:stretch>
            <a:fillRect/>
          </a:stretch>
        </p:blipFill>
        <p:spPr>
          <a:xfrm>
            <a:off x="1152510" y="131798"/>
            <a:ext cx="9886980" cy="65944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5826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6174E052-EEF4-A8D5-5DB1-459F0BF2A52E}"/>
              </a:ext>
            </a:extLst>
          </p:cNvPr>
          <p:cNvSpPr>
            <a:spLocks noGrp="1"/>
          </p:cNvSpPr>
          <p:nvPr>
            <p:ph type="title"/>
          </p:nvPr>
        </p:nvSpPr>
        <p:spPr>
          <a:xfrm>
            <a:off x="-1" y="538844"/>
            <a:ext cx="1826685" cy="747087"/>
          </a:xfrm>
        </p:spPr>
        <p:txBody>
          <a:bodyPr>
            <a:normAutofit fontScale="90000"/>
          </a:bodyPr>
          <a:lstStyle/>
          <a:p>
            <a:pPr algn="ctr"/>
            <a:r>
              <a:rPr lang="en-US" sz="3200" b="1">
                <a:solidFill>
                  <a:schemeClr val="tx1"/>
                </a:solidFill>
              </a:rPr>
              <a:t>Let’s Share</a:t>
            </a:r>
          </a:p>
        </p:txBody>
      </p:sp>
      <p:pic>
        <p:nvPicPr>
          <p:cNvPr id="4" name="Picture 3" descr="Image previewing what the hyperlinked document looks like">
            <a:extLst>
              <a:ext uri="{FF2B5EF4-FFF2-40B4-BE49-F238E27FC236}">
                <a16:creationId xmlns:a16="http://schemas.microsoft.com/office/drawing/2014/main" id="{6CD5A2C9-3EDB-2BC9-EF06-366CD845ECE7}"/>
              </a:ext>
            </a:extLst>
          </p:cNvPr>
          <p:cNvPicPr>
            <a:picLocks noChangeAspect="1"/>
          </p:cNvPicPr>
          <p:nvPr/>
        </p:nvPicPr>
        <p:blipFill>
          <a:blip r:embed="rId3"/>
          <a:stretch>
            <a:fillRect/>
          </a:stretch>
        </p:blipFill>
        <p:spPr>
          <a:xfrm>
            <a:off x="1862788" y="342469"/>
            <a:ext cx="10164594" cy="617306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B9D2B18-962B-6BE9-8448-FDA48458009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051" y="1164517"/>
            <a:ext cx="1826685" cy="1278605"/>
          </a:xfrm>
          <a:prstGeom prst="rect">
            <a:avLst/>
          </a:prstGeom>
          <a:ln>
            <a:noFill/>
          </a:ln>
          <a:effectLst>
            <a:softEdge rad="112500"/>
          </a:effectLst>
        </p:spPr>
      </p:pic>
    </p:spTree>
    <p:extLst>
      <p:ext uri="{BB962C8B-B14F-4D97-AF65-F5344CB8AC3E}">
        <p14:creationId xmlns:p14="http://schemas.microsoft.com/office/powerpoint/2010/main" val="3369528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E18AC-EF31-83E5-8534-EA6942C1A30A}"/>
              </a:ext>
            </a:extLst>
          </p:cNvPr>
          <p:cNvSpPr>
            <a:spLocks noGrp="1"/>
          </p:cNvSpPr>
          <p:nvPr>
            <p:ph type="ctrTitle"/>
          </p:nvPr>
        </p:nvSpPr>
        <p:spPr>
          <a:xfrm>
            <a:off x="11190519" y="6447295"/>
            <a:ext cx="882662" cy="278344"/>
          </a:xfrm>
        </p:spPr>
        <p:txBody>
          <a:bodyPr>
            <a:normAutofit/>
          </a:bodyPr>
          <a:lstStyle/>
          <a:p>
            <a:r>
              <a:rPr lang="en-US" sz="1000"/>
              <a:t>Welcome</a:t>
            </a:r>
          </a:p>
        </p:txBody>
      </p:sp>
      <p:pic>
        <p:nvPicPr>
          <p:cNvPr id="4100" name="Picture 4" descr="Welcome PNG transparent image ">
            <a:extLst>
              <a:ext uri="{FF2B5EF4-FFF2-40B4-BE49-F238E27FC236}">
                <a16:creationId xmlns:a16="http://schemas.microsoft.com/office/drawing/2014/main" id="{DB6C90CB-7AC3-9F8E-0B98-7BBF7F66C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8220" y="437927"/>
            <a:ext cx="5415559" cy="171633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AEEA5E8-6DB5-B203-0AB9-F98454FA6BB9}"/>
              </a:ext>
            </a:extLst>
          </p:cNvPr>
          <p:cNvSpPr/>
          <p:nvPr/>
        </p:nvSpPr>
        <p:spPr>
          <a:xfrm>
            <a:off x="357335" y="2609642"/>
            <a:ext cx="5588781" cy="209409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accent1">
                    <a:lumMod val="50000"/>
                  </a:schemeClr>
                </a:solidFill>
                <a:latin typeface="Aptos" panose="020B0004020202020204" pitchFamily="34" charset="0"/>
              </a:rPr>
              <a:t>As you enter, please share something that has recently brought you joy in the chat.</a:t>
            </a:r>
          </a:p>
        </p:txBody>
      </p:sp>
      <p:sp>
        <p:nvSpPr>
          <p:cNvPr id="3" name="Rectangle 2">
            <a:extLst>
              <a:ext uri="{FF2B5EF4-FFF2-40B4-BE49-F238E27FC236}">
                <a16:creationId xmlns:a16="http://schemas.microsoft.com/office/drawing/2014/main" id="{E18123B9-0037-422C-4466-5C1A1A4984E2}"/>
              </a:ext>
            </a:extLst>
          </p:cNvPr>
          <p:cNvSpPr/>
          <p:nvPr/>
        </p:nvSpPr>
        <p:spPr>
          <a:xfrm>
            <a:off x="6245884" y="2609642"/>
            <a:ext cx="5588781" cy="209409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accent1">
                    <a:lumMod val="50000"/>
                  </a:schemeClr>
                </a:solidFill>
                <a:latin typeface="Aptos" panose="020B0004020202020204" pitchFamily="34" charset="0"/>
              </a:rPr>
              <a:t>Please rename yourself with your name and organization</a:t>
            </a:r>
          </a:p>
          <a:p>
            <a:pPr algn="ctr"/>
            <a:r>
              <a:rPr lang="en-US" sz="3000" b="1">
                <a:solidFill>
                  <a:schemeClr val="accent1">
                    <a:lumMod val="50000"/>
                  </a:schemeClr>
                </a:solidFill>
                <a:latin typeface="Aptos" panose="020B0004020202020204" pitchFamily="34" charset="0"/>
              </a:rPr>
              <a:t>Example: </a:t>
            </a:r>
            <a:r>
              <a:rPr lang="en-US" sz="3000" b="1" err="1">
                <a:solidFill>
                  <a:schemeClr val="accent1">
                    <a:lumMod val="50000"/>
                  </a:schemeClr>
                </a:solidFill>
                <a:latin typeface="Aptos" panose="020B0004020202020204" pitchFamily="34" charset="0"/>
              </a:rPr>
              <a:t>Jessica.DESE</a:t>
            </a:r>
            <a:endParaRPr lang="en-US" sz="3000" b="1">
              <a:solidFill>
                <a:schemeClr val="accent1">
                  <a:lumMod val="50000"/>
                </a:schemeClr>
              </a:solidFill>
              <a:latin typeface="Aptos" panose="020B0004020202020204" pitchFamily="34" charset="0"/>
            </a:endParaRPr>
          </a:p>
        </p:txBody>
      </p:sp>
      <p:pic>
        <p:nvPicPr>
          <p:cNvPr id="11" name="Picture 10">
            <a:extLst>
              <a:ext uri="{FF2B5EF4-FFF2-40B4-BE49-F238E27FC236}">
                <a16:creationId xmlns:a16="http://schemas.microsoft.com/office/drawing/2014/main" id="{B0180D2F-699B-7ED3-5E89-DA835D4C9D9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80816" y="4516183"/>
            <a:ext cx="2341817" cy="2341817"/>
          </a:xfrm>
          <a:prstGeom prst="rect">
            <a:avLst/>
          </a:prstGeom>
        </p:spPr>
      </p:pic>
    </p:spTree>
    <p:extLst>
      <p:ext uri="{BB962C8B-B14F-4D97-AF65-F5344CB8AC3E}">
        <p14:creationId xmlns:p14="http://schemas.microsoft.com/office/powerpoint/2010/main" val="766407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ED102-0120-58BF-0650-C14D91CE9F8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B0AD4D2-EAE3-1DB9-2D72-D708196D3891}"/>
              </a:ext>
            </a:extLst>
          </p:cNvPr>
          <p:cNvSpPr>
            <a:spLocks noGrp="1"/>
          </p:cNvSpPr>
          <p:nvPr>
            <p:ph type="title"/>
          </p:nvPr>
        </p:nvSpPr>
        <p:spPr>
          <a:xfrm>
            <a:off x="3712367" y="918165"/>
            <a:ext cx="4767263" cy="1093686"/>
          </a:xfrm>
        </p:spPr>
        <p:txBody>
          <a:bodyPr>
            <a:normAutofit/>
          </a:bodyPr>
          <a:lstStyle/>
          <a:p>
            <a:r>
              <a:rPr lang="en-US" sz="4400" b="1">
                <a:solidFill>
                  <a:schemeClr val="tx1"/>
                </a:solidFill>
              </a:rPr>
              <a:t>Breakout Rooms</a:t>
            </a:r>
          </a:p>
        </p:txBody>
      </p:sp>
      <p:pic>
        <p:nvPicPr>
          <p:cNvPr id="6150" name="Picture 6" descr="Image showing an example of the breakout room invitation">
            <a:extLst>
              <a:ext uri="{FF2B5EF4-FFF2-40B4-BE49-F238E27FC236}">
                <a16:creationId xmlns:a16="http://schemas.microsoft.com/office/drawing/2014/main" id="{03A72FE8-E920-4D85-3B35-260B2E6BE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3" y="2011851"/>
            <a:ext cx="4767263" cy="20707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9E43F74-A0CD-205E-8027-34A10B1073BD}"/>
              </a:ext>
            </a:extLst>
          </p:cNvPr>
          <p:cNvSpPr txBox="1"/>
          <p:nvPr/>
        </p:nvSpPr>
        <p:spPr>
          <a:xfrm>
            <a:off x="592931" y="4227649"/>
            <a:ext cx="4657725" cy="369332"/>
          </a:xfrm>
          <a:prstGeom prst="rect">
            <a:avLst/>
          </a:prstGeom>
          <a:noFill/>
        </p:spPr>
        <p:txBody>
          <a:bodyPr wrap="square" rtlCol="0">
            <a:spAutoFit/>
          </a:bodyPr>
          <a:lstStyle/>
          <a:p>
            <a:pPr algn="ctr"/>
            <a:r>
              <a:rPr lang="en-US"/>
              <a:t>You should see this appear on your screen</a:t>
            </a:r>
          </a:p>
        </p:txBody>
      </p:sp>
      <p:pic>
        <p:nvPicPr>
          <p:cNvPr id="6148" name="Picture 4" descr="Image showing an example of the breakout room icon ">
            <a:extLst>
              <a:ext uri="{FF2B5EF4-FFF2-40B4-BE49-F238E27FC236}">
                <a16:creationId xmlns:a16="http://schemas.microsoft.com/office/drawing/2014/main" id="{20CF2EA9-9082-6002-FBAB-8760DC97EA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8" y="2264964"/>
            <a:ext cx="5244072" cy="16733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400F0D-6AD6-4631-E525-6C7320E6CAF8}"/>
              </a:ext>
            </a:extLst>
          </p:cNvPr>
          <p:cNvSpPr txBox="1"/>
          <p:nvPr/>
        </p:nvSpPr>
        <p:spPr>
          <a:xfrm>
            <a:off x="6389171" y="4227649"/>
            <a:ext cx="4657725" cy="923330"/>
          </a:xfrm>
          <a:prstGeom prst="rect">
            <a:avLst/>
          </a:prstGeom>
          <a:noFill/>
        </p:spPr>
        <p:txBody>
          <a:bodyPr wrap="square" rtlCol="0">
            <a:spAutoFit/>
          </a:bodyPr>
          <a:lstStyle/>
          <a:p>
            <a:r>
              <a:rPr lang="en-US"/>
              <a:t>If you do not see the invitation pop up on your screen, you can find your virtual room by clicking on the breakout rooms icon</a:t>
            </a:r>
          </a:p>
        </p:txBody>
      </p:sp>
    </p:spTree>
    <p:extLst>
      <p:ext uri="{BB962C8B-B14F-4D97-AF65-F5344CB8AC3E}">
        <p14:creationId xmlns:p14="http://schemas.microsoft.com/office/powerpoint/2010/main" val="2465106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900701-7198-2793-79F0-C3DF3AB12DD6}"/>
              </a:ext>
            </a:extLst>
          </p:cNvPr>
          <p:cNvSpPr>
            <a:spLocks noGrp="1"/>
          </p:cNvSpPr>
          <p:nvPr>
            <p:ph type="title"/>
          </p:nvPr>
        </p:nvSpPr>
        <p:spPr>
          <a:xfrm>
            <a:off x="994682" y="909121"/>
            <a:ext cx="10515600" cy="1093686"/>
          </a:xfrm>
        </p:spPr>
        <p:txBody>
          <a:bodyPr/>
          <a:lstStyle/>
          <a:p>
            <a:pPr algn="ctr"/>
            <a:r>
              <a:rPr lang="en-US" b="1">
                <a:solidFill>
                  <a:schemeClr val="accent1">
                    <a:lumMod val="50000"/>
                  </a:schemeClr>
                </a:solidFill>
              </a:rPr>
              <a:t>Share Out</a:t>
            </a:r>
          </a:p>
        </p:txBody>
      </p:sp>
      <p:pic>
        <p:nvPicPr>
          <p:cNvPr id="6" name="Picture 5" descr="Five square speech bubbles in color">
            <a:extLst>
              <a:ext uri="{FF2B5EF4-FFF2-40B4-BE49-F238E27FC236}">
                <a16:creationId xmlns:a16="http://schemas.microsoft.com/office/drawing/2014/main" id="{C5DCEB1A-4371-96B1-DB50-207E6422714E}"/>
              </a:ext>
            </a:extLst>
          </p:cNvPr>
          <p:cNvPicPr>
            <a:picLocks noChangeAspect="1"/>
          </p:cNvPicPr>
          <p:nvPr/>
        </p:nvPicPr>
        <p:blipFill>
          <a:blip r:embed="rId3"/>
          <a:stretch>
            <a:fillRect/>
          </a:stretch>
        </p:blipFill>
        <p:spPr>
          <a:xfrm>
            <a:off x="3583029" y="1994300"/>
            <a:ext cx="5025941" cy="3517954"/>
          </a:xfrm>
          <a:prstGeom prst="rect">
            <a:avLst/>
          </a:prstGeom>
          <a:ln>
            <a:noFill/>
          </a:ln>
          <a:effectLst>
            <a:softEdge rad="112500"/>
          </a:effectLst>
        </p:spPr>
      </p:pic>
      <p:sp>
        <p:nvSpPr>
          <p:cNvPr id="2" name="TextBox 1">
            <a:extLst>
              <a:ext uri="{FF2B5EF4-FFF2-40B4-BE49-F238E27FC236}">
                <a16:creationId xmlns:a16="http://schemas.microsoft.com/office/drawing/2014/main" id="{064E9414-B340-002C-2207-43F413309876}"/>
              </a:ext>
            </a:extLst>
          </p:cNvPr>
          <p:cNvSpPr txBox="1"/>
          <p:nvPr/>
        </p:nvSpPr>
        <p:spPr>
          <a:xfrm>
            <a:off x="1932216" y="5687786"/>
            <a:ext cx="8327569" cy="52322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ea typeface="Calibri"/>
                <a:cs typeface="Calibri"/>
                <a:hlinkClick r:id="rId4"/>
              </a:rPr>
              <a:t>Summary of Note Catchers and Supporting Resources</a:t>
            </a:r>
            <a:endParaRPr lang="en-US" sz="2800" b="1">
              <a:hlinkClick r:id="rId4"/>
            </a:endParaRPr>
          </a:p>
        </p:txBody>
      </p:sp>
    </p:spTree>
    <p:extLst>
      <p:ext uri="{BB962C8B-B14F-4D97-AF65-F5344CB8AC3E}">
        <p14:creationId xmlns:p14="http://schemas.microsoft.com/office/powerpoint/2010/main" val="3192353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301BF-0234-C386-44BB-1533168B33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FFE751-E53E-8F41-3552-3E0EADC1C0EA}"/>
              </a:ext>
            </a:extLst>
          </p:cNvPr>
          <p:cNvSpPr>
            <a:spLocks noGrp="1"/>
          </p:cNvSpPr>
          <p:nvPr>
            <p:ph type="title"/>
          </p:nvPr>
        </p:nvSpPr>
        <p:spPr>
          <a:xfrm>
            <a:off x="838200" y="-1093686"/>
            <a:ext cx="10515600" cy="1093686"/>
          </a:xfrm>
        </p:spPr>
        <p:txBody>
          <a:bodyPr vert="horz" lIns="91440" tIns="45720" rIns="91440" bIns="45720" rtlCol="0" anchor="b">
            <a:normAutofit/>
          </a:bodyPr>
          <a:lstStyle/>
          <a:p>
            <a:r>
              <a:rPr lang="en-US">
                <a:solidFill>
                  <a:schemeClr val="bg1"/>
                </a:solidFill>
              </a:rPr>
              <a:t>Thank you</a:t>
            </a:r>
          </a:p>
        </p:txBody>
      </p:sp>
      <p:pic>
        <p:nvPicPr>
          <p:cNvPr id="2058" name="Picture 10">
            <a:extLst>
              <a:ext uri="{FF2B5EF4-FFF2-40B4-BE49-F238E27FC236}">
                <a16:creationId xmlns:a16="http://schemas.microsoft.com/office/drawing/2014/main" id="{7A5F08C3-1799-0C40-9280-F8C22D5BA59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226" y="1402666"/>
            <a:ext cx="8429548" cy="4052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447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95D0FD-24E0-2F3E-1A05-6943DA273C1E}"/>
              </a:ext>
            </a:extLst>
          </p:cNvPr>
          <p:cNvSpPr>
            <a:spLocks noGrp="1"/>
          </p:cNvSpPr>
          <p:nvPr>
            <p:ph type="title"/>
          </p:nvPr>
        </p:nvSpPr>
        <p:spPr>
          <a:xfrm>
            <a:off x="10476855" y="346127"/>
            <a:ext cx="1968284" cy="630266"/>
          </a:xfrm>
        </p:spPr>
        <p:txBody>
          <a:bodyPr>
            <a:normAutofit/>
          </a:bodyPr>
          <a:lstStyle/>
          <a:p>
            <a:r>
              <a:rPr lang="en-US" sz="3200" b="1">
                <a:solidFill>
                  <a:schemeClr val="accent1">
                    <a:lumMod val="50000"/>
                  </a:schemeClr>
                </a:solidFill>
              </a:rPr>
              <a:t>Agenda</a:t>
            </a:r>
          </a:p>
        </p:txBody>
      </p:sp>
      <p:graphicFrame>
        <p:nvGraphicFramePr>
          <p:cNvPr id="6" name="Content Placeholder 5">
            <a:extLst>
              <a:ext uri="{FF2B5EF4-FFF2-40B4-BE49-F238E27FC236}">
                <a16:creationId xmlns:a16="http://schemas.microsoft.com/office/drawing/2014/main" id="{37822A2B-2259-3049-C7AD-49C68A5E9AB4}"/>
              </a:ext>
            </a:extLst>
          </p:cNvPr>
          <p:cNvGraphicFramePr>
            <a:graphicFrameLocks noGrp="1"/>
          </p:cNvGraphicFramePr>
          <p:nvPr>
            <p:ph idx="4294967295"/>
            <p:extLst>
              <p:ext uri="{D42A27DB-BD31-4B8C-83A1-F6EECF244321}">
                <p14:modId xmlns:p14="http://schemas.microsoft.com/office/powerpoint/2010/main" val="4069457335"/>
              </p:ext>
            </p:extLst>
          </p:nvPr>
        </p:nvGraphicFramePr>
        <p:xfrm>
          <a:off x="2321192" y="1222837"/>
          <a:ext cx="7016216" cy="3170121"/>
        </p:xfrm>
        <a:graphic>
          <a:graphicData uri="http://schemas.openxmlformats.org/drawingml/2006/table">
            <a:tbl>
              <a:tblPr firstRow="1" bandRow="1">
                <a:tableStyleId>{5C22544A-7EE6-4342-B048-85BDC9FD1C3A}</a:tableStyleId>
              </a:tblPr>
              <a:tblGrid>
                <a:gridCol w="7016216">
                  <a:extLst>
                    <a:ext uri="{9D8B030D-6E8A-4147-A177-3AD203B41FA5}">
                      <a16:colId xmlns:a16="http://schemas.microsoft.com/office/drawing/2014/main" val="4251544787"/>
                    </a:ext>
                  </a:extLst>
                </a:gridCol>
              </a:tblGrid>
              <a:tr h="641335">
                <a:tc>
                  <a:txBody>
                    <a:bodyPr/>
                    <a:lstStyle/>
                    <a:p>
                      <a:pPr algn="ctr"/>
                      <a:r>
                        <a:rPr lang="en-US" sz="2800">
                          <a:solidFill>
                            <a:schemeClr val="accent1">
                              <a:lumMod val="50000"/>
                            </a:schemeClr>
                          </a:solidFill>
                          <a:latin typeface="Aptos Display" panose="020B0004020202020204" pitchFamily="34" charset="0"/>
                        </a:rPr>
                        <a:t>Agenda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75533529"/>
                  </a:ext>
                </a:extLst>
              </a:tr>
              <a:tr h="641335">
                <a:tc>
                  <a:txBody>
                    <a:bodyPr/>
                    <a:lstStyle/>
                    <a:p>
                      <a:pPr lvl="0" algn="ctr">
                        <a:buNone/>
                      </a:pPr>
                      <a:r>
                        <a:rPr lang="en-US" sz="2800">
                          <a:latin typeface="Aptos Display" panose="020B0004020202020204" pitchFamily="34" charset="0"/>
                        </a:rPr>
                        <a:t>DESE Vision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306443"/>
                  </a:ext>
                </a:extLst>
              </a:tr>
              <a:tr h="604781">
                <a:tc>
                  <a:txBody>
                    <a:bodyPr/>
                    <a:lstStyle/>
                    <a:p>
                      <a:pPr lvl="0" algn="ctr">
                        <a:buNone/>
                      </a:pPr>
                      <a:r>
                        <a:rPr lang="en-US" sz="2800">
                          <a:latin typeface="Aptos Display" panose="020B0004020202020204" pitchFamily="34" charset="0"/>
                        </a:rPr>
                        <a:t>Helpful Tips from a Former SP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9127191"/>
                  </a:ext>
                </a:extLst>
              </a:tr>
              <a:tr h="641335">
                <a:tc>
                  <a:txBody>
                    <a:bodyPr/>
                    <a:lstStyle/>
                    <a:p>
                      <a:pPr lvl="0" algn="ctr">
                        <a:buNone/>
                      </a:pPr>
                      <a:r>
                        <a:rPr lang="en-US" sz="2800">
                          <a:latin typeface="Aptos Display" panose="020B0004020202020204" pitchFamily="34" charset="0"/>
                        </a:rPr>
                        <a:t>Discussion/Breakout Rooms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293488"/>
                  </a:ext>
                </a:extLst>
              </a:tr>
              <a:tr h="641335">
                <a:tc>
                  <a:txBody>
                    <a:bodyPr/>
                    <a:lstStyle/>
                    <a:p>
                      <a:pPr lvl="0" algn="ctr">
                        <a:buNone/>
                      </a:pPr>
                      <a:r>
                        <a:rPr lang="en-US" sz="2800">
                          <a:latin typeface="Aptos Display" panose="020B0004020202020204" pitchFamily="34" charset="0"/>
                        </a:rPr>
                        <a:t>Share Out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763138"/>
                  </a:ext>
                </a:extLst>
              </a:tr>
            </a:tbl>
          </a:graphicData>
        </a:graphic>
      </p:graphicFrame>
      <p:pic>
        <p:nvPicPr>
          <p:cNvPr id="2" name="Picture 1">
            <a:extLst>
              <a:ext uri="{FF2B5EF4-FFF2-40B4-BE49-F238E27FC236}">
                <a16:creationId xmlns:a16="http://schemas.microsoft.com/office/drawing/2014/main" id="{16BE4AC3-0499-C306-0B16-93F97C31B60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688162" y="4400572"/>
            <a:ext cx="2469182" cy="2469182"/>
          </a:xfrm>
          <a:prstGeom prst="rect">
            <a:avLst/>
          </a:prstGeom>
        </p:spPr>
      </p:pic>
    </p:spTree>
    <p:extLst>
      <p:ext uri="{BB962C8B-B14F-4D97-AF65-F5344CB8AC3E}">
        <p14:creationId xmlns:p14="http://schemas.microsoft.com/office/powerpoint/2010/main" val="4072223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51B85-D4A2-2444-1D66-CCFEAD5CCA6C}"/>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E375CAE-9ED0-AA37-50AF-98CBF2C21CA6}"/>
              </a:ext>
            </a:extLst>
          </p:cNvPr>
          <p:cNvSpPr>
            <a:spLocks noGrp="1"/>
          </p:cNvSpPr>
          <p:nvPr>
            <p:ph type="title" idx="4294967295"/>
          </p:nvPr>
        </p:nvSpPr>
        <p:spPr>
          <a:xfrm>
            <a:off x="6038892" y="1710578"/>
            <a:ext cx="4444584" cy="33956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 ensure that </a:t>
            </a:r>
            <a:r>
              <a:rPr kumimoji="0" lang="en-US" sz="2800" b="1" i="0" u="none" strike="noStrike" kern="1200" cap="none" spc="0" normalizeH="0" baseline="0" noProof="0">
                <a:ln>
                  <a:noFill/>
                </a:ln>
                <a:solidFill>
                  <a:srgbClr val="ED7D31"/>
                </a:solidFill>
                <a:effectLst/>
                <a:uLnTx/>
                <a:uFillTx/>
                <a:latin typeface="Calibri" panose="020F0502020204030204" pitchFamily="34" charset="0"/>
                <a:ea typeface="Calibri" panose="020F0502020204030204" pitchFamily="34" charset="0"/>
                <a:cs typeface="Calibri" panose="020F0502020204030204" pitchFamily="34" charset="0"/>
              </a:rPr>
              <a:t>all students </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have an </a:t>
            </a:r>
            <a:r>
              <a:rPr kumimoji="0" lang="en-US" sz="2800" b="1" i="0" u="none" strike="noStrike" kern="1200" cap="none" spc="0" normalizeH="0" baseline="0" noProof="0">
                <a:ln>
                  <a:noFill/>
                </a:ln>
                <a:solidFill>
                  <a:srgbClr val="ED7D31"/>
                </a:solidFill>
                <a:effectLst/>
                <a:uLnTx/>
                <a:uFillTx/>
                <a:latin typeface="Calibri" panose="020F0502020204030204" pitchFamily="34" charset="0"/>
                <a:ea typeface="Calibri" panose="020F0502020204030204" pitchFamily="34" charset="0"/>
                <a:cs typeface="Calibri" panose="020F0502020204030204" pitchFamily="34" charset="0"/>
              </a:rPr>
              <a:t>equitable education</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we must ensure that </a:t>
            </a:r>
            <a:r>
              <a:rPr kumimoji="0" lang="en-US" sz="2800" b="1" i="0" u="none" strike="noStrike" kern="1200" cap="none" spc="0" normalizeH="0" baseline="0" noProof="0">
                <a:ln>
                  <a:noFill/>
                </a:ln>
                <a:solidFill>
                  <a:srgbClr val="ED7D31"/>
                </a:solidFill>
                <a:effectLst/>
                <a:uLnTx/>
                <a:uFillTx/>
                <a:latin typeface="Calibri" panose="020F0502020204030204" pitchFamily="34" charset="0"/>
                <a:ea typeface="Calibri" panose="020F0502020204030204" pitchFamily="34" charset="0"/>
                <a:cs typeface="Calibri" panose="020F0502020204030204" pitchFamily="34" charset="0"/>
              </a:rPr>
              <a:t>all educators are prepared to be effective</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2800" b="0" i="0" u="none" strike="noStrike" kern="1200" cap="none" spc="0" normalizeH="0" baseline="0" noProof="0">
                <a:ln>
                  <a:noFill/>
                </a:ln>
                <a:solidFill>
                  <a:srgbClr val="E7E6E6"/>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meaning they use evidence-based practices, including anti-racist and culturally and linguistically sustaining practices, that support all students to thrive.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pic>
        <p:nvPicPr>
          <p:cNvPr id="1026" name="Picture 2" descr="DESE Educational Vision">
            <a:extLst>
              <a:ext uri="{FF2B5EF4-FFF2-40B4-BE49-F238E27FC236}">
                <a16:creationId xmlns:a16="http://schemas.microsoft.com/office/drawing/2014/main" id="{1CE37B8E-C57C-E4D8-D010-C8A3AEE09F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446" y="693773"/>
            <a:ext cx="4852127" cy="6041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189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B361D-51AE-43BC-4A53-76E29A44988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F2E93FB-8AAA-808F-64A0-ECFB8398A6A2}"/>
              </a:ext>
            </a:extLst>
          </p:cNvPr>
          <p:cNvSpPr>
            <a:spLocks noGrp="1"/>
          </p:cNvSpPr>
          <p:nvPr>
            <p:ph type="title"/>
          </p:nvPr>
        </p:nvSpPr>
        <p:spPr>
          <a:xfrm>
            <a:off x="3271791" y="801907"/>
            <a:ext cx="5648416" cy="1093686"/>
          </a:xfrm>
        </p:spPr>
        <p:txBody>
          <a:bodyPr>
            <a:normAutofit/>
          </a:bodyPr>
          <a:lstStyle/>
          <a:p>
            <a:pPr algn="ctr"/>
            <a:r>
              <a:rPr lang="en-US" sz="4400" b="1">
                <a:solidFill>
                  <a:schemeClr val="accent1">
                    <a:lumMod val="50000"/>
                  </a:schemeClr>
                </a:solidFill>
                <a:latin typeface="Aptos Display" panose="020B0004020202020204" pitchFamily="34" charset="0"/>
                <a:cs typeface="Arial"/>
              </a:rPr>
              <a:t>Framing Our Work</a:t>
            </a:r>
            <a:endParaRPr lang="en-US" sz="4400" b="1">
              <a:solidFill>
                <a:schemeClr val="accent1">
                  <a:lumMod val="50000"/>
                </a:schemeClr>
              </a:solidFill>
              <a:latin typeface="Aptos Display" panose="020B0004020202020204" pitchFamily="34" charset="0"/>
            </a:endParaRPr>
          </a:p>
        </p:txBody>
      </p:sp>
      <p:sp>
        <p:nvSpPr>
          <p:cNvPr id="9" name="Rectangle 8">
            <a:extLst>
              <a:ext uri="{FF2B5EF4-FFF2-40B4-BE49-F238E27FC236}">
                <a16:creationId xmlns:a16="http://schemas.microsoft.com/office/drawing/2014/main" id="{05ED13FE-0729-5283-E4C2-A38EB6F979D7}"/>
              </a:ext>
            </a:extLst>
          </p:cNvPr>
          <p:cNvSpPr/>
          <p:nvPr/>
        </p:nvSpPr>
        <p:spPr>
          <a:xfrm>
            <a:off x="389860" y="1740318"/>
            <a:ext cx="11255800" cy="1891193"/>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lnSpc>
                <a:spcPts val="3375"/>
              </a:lnSpc>
              <a:buNone/>
            </a:pPr>
            <a:r>
              <a:rPr lang="en-US" sz="2600" b="1">
                <a:solidFill>
                  <a:schemeClr val="tx1"/>
                </a:solidFill>
                <a:latin typeface="Aptos" panose="020B0004020202020204" pitchFamily="34" charset="0"/>
              </a:rPr>
              <a:t>This session is an opportunity for us to learn, exchange ideas, and discuss both successes and challenges with partners and colleagues who understand our work and can help support and enhance our practices.</a:t>
            </a:r>
            <a:endParaRPr lang="en-US" sz="2600" b="1" i="0">
              <a:solidFill>
                <a:schemeClr val="tx1"/>
              </a:solidFill>
              <a:effectLst/>
              <a:latin typeface="Aptos" panose="020B0004020202020204" pitchFamily="34" charset="0"/>
            </a:endParaRPr>
          </a:p>
        </p:txBody>
      </p:sp>
      <p:sp>
        <p:nvSpPr>
          <p:cNvPr id="11" name="TextBox 10">
            <a:extLst>
              <a:ext uri="{FF2B5EF4-FFF2-40B4-BE49-F238E27FC236}">
                <a16:creationId xmlns:a16="http://schemas.microsoft.com/office/drawing/2014/main" id="{3CFA4390-325A-BF49-0E40-E54C47C7F4D4}"/>
              </a:ext>
            </a:extLst>
          </p:cNvPr>
          <p:cNvSpPr txBox="1"/>
          <p:nvPr/>
        </p:nvSpPr>
        <p:spPr>
          <a:xfrm>
            <a:off x="389860" y="3979872"/>
            <a:ext cx="11412278" cy="2036455"/>
          </a:xfrm>
          <a:prstGeom prst="rect">
            <a:avLst/>
          </a:prstGeom>
          <a:noFill/>
        </p:spPr>
        <p:txBody>
          <a:bodyPr wrap="square">
            <a:spAutoFit/>
          </a:bodyPr>
          <a:lstStyle/>
          <a:p>
            <a:pPr rtl="0">
              <a:spcBef>
                <a:spcPts val="1100"/>
              </a:spcBef>
              <a:spcAft>
                <a:spcPts val="1100"/>
              </a:spcAft>
              <a:buNone/>
            </a:pPr>
            <a:r>
              <a:rPr lang="en-US" sz="1800" b="1" i="0" u="none" strike="noStrike">
                <a:solidFill>
                  <a:srgbClr val="000000"/>
                </a:solidFill>
                <a:effectLst/>
                <a:latin typeface="Aptos" panose="020B0004020202020204" pitchFamily="34" charset="0"/>
              </a:rPr>
              <a:t>FBE 3: The Sponsoring Organization supports and monitors all Supervising Practitioners and Program Supervisors to ensure that all candidates receive robust and equitable supervision in their licensure field, including high-quality feedback and evaluation that prepare them to be effective educators.</a:t>
            </a:r>
            <a:endParaRPr lang="en-US" b="1">
              <a:effectLst/>
              <a:latin typeface="Aptos" panose="020B0004020202020204" pitchFamily="34" charset="0"/>
            </a:endParaRPr>
          </a:p>
          <a:p>
            <a:pPr rtl="0">
              <a:buNone/>
            </a:pPr>
            <a:r>
              <a:rPr lang="en-US" sz="1800" b="1" i="0" u="none" strike="noStrike">
                <a:solidFill>
                  <a:srgbClr val="000000"/>
                </a:solidFill>
                <a:effectLst/>
                <a:latin typeface="Aptos" panose="020B0004020202020204" pitchFamily="34" charset="0"/>
              </a:rPr>
              <a:t> </a:t>
            </a:r>
            <a:endParaRPr lang="en-US" b="1">
              <a:effectLst/>
              <a:latin typeface="Aptos" panose="020B0004020202020204" pitchFamily="34" charset="0"/>
            </a:endParaRPr>
          </a:p>
          <a:p>
            <a:pPr rtl="0">
              <a:spcBef>
                <a:spcPts val="1100"/>
              </a:spcBef>
              <a:spcAft>
                <a:spcPts val="1100"/>
              </a:spcAft>
              <a:buNone/>
            </a:pPr>
            <a:r>
              <a:rPr lang="en-US" sz="1800" b="1" i="0" u="none" strike="noStrike">
                <a:solidFill>
                  <a:srgbClr val="000000"/>
                </a:solidFill>
                <a:effectLst/>
                <a:latin typeface="Aptos" panose="020B0004020202020204" pitchFamily="34" charset="0"/>
              </a:rPr>
              <a:t>FBE 5: Performance assessments are implemented consistently within and across programs to improve practice and ensure only candidates who are ready for full responsibility in the licensure role are endorsed.</a:t>
            </a:r>
            <a:endParaRPr lang="en-US" b="1">
              <a:effectLst/>
              <a:latin typeface="Aptos" panose="020B0004020202020204" pitchFamily="34" charset="0"/>
            </a:endParaRPr>
          </a:p>
        </p:txBody>
      </p:sp>
    </p:spTree>
    <p:extLst>
      <p:ext uri="{BB962C8B-B14F-4D97-AF65-F5344CB8AC3E}">
        <p14:creationId xmlns:p14="http://schemas.microsoft.com/office/powerpoint/2010/main" val="178174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A1373E-48E1-D396-D4E2-881CD69FEFC3}"/>
              </a:ext>
            </a:extLst>
          </p:cNvPr>
          <p:cNvSpPr>
            <a:spLocks noGrp="1"/>
          </p:cNvSpPr>
          <p:nvPr>
            <p:ph type="title" idx="4294967295"/>
          </p:nvPr>
        </p:nvSpPr>
        <p:spPr>
          <a:xfrm>
            <a:off x="264762" y="5996366"/>
            <a:ext cx="2975083" cy="115321"/>
          </a:xfrm>
        </p:spPr>
        <p:txBody>
          <a:bodyPr>
            <a:normAutofit fontScale="90000"/>
          </a:bodyPr>
          <a:lstStyle/>
          <a:p>
            <a:r>
              <a:rPr lang="en-US" sz="1200"/>
              <a:t>Helpful Tips From a Former SP</a:t>
            </a:r>
          </a:p>
        </p:txBody>
      </p:sp>
      <p:pic>
        <p:nvPicPr>
          <p:cNvPr id="2" name="Picture 1">
            <a:extLst>
              <a:ext uri="{FF2B5EF4-FFF2-40B4-BE49-F238E27FC236}">
                <a16:creationId xmlns:a16="http://schemas.microsoft.com/office/drawing/2014/main" id="{737D8719-DDE9-D3D9-FCB9-00C1458A484E}"/>
              </a:ext>
              <a:ext uri="{C183D7F6-B498-43B3-948B-1728B52AA6E4}">
                <adec:decorative xmlns:adec="http://schemas.microsoft.com/office/drawing/2017/decorative" val="1"/>
              </a:ext>
            </a:extLst>
          </p:cNvPr>
          <p:cNvPicPr>
            <a:picLocks noChangeAspect="1"/>
          </p:cNvPicPr>
          <p:nvPr/>
        </p:nvPicPr>
        <p:blipFill>
          <a:blip r:embed="rId3"/>
          <a:srcRect l="21562" t="25416" r="28515" b="19376"/>
          <a:stretch/>
        </p:blipFill>
        <p:spPr>
          <a:xfrm>
            <a:off x="1999954" y="861634"/>
            <a:ext cx="7314268" cy="4549956"/>
          </a:xfrm>
          <a:prstGeom prst="rect">
            <a:avLst/>
          </a:prstGeom>
        </p:spPr>
      </p:pic>
      <p:sp>
        <p:nvSpPr>
          <p:cNvPr id="3" name="TextBox 2">
            <a:extLst>
              <a:ext uri="{FF2B5EF4-FFF2-40B4-BE49-F238E27FC236}">
                <a16:creationId xmlns:a16="http://schemas.microsoft.com/office/drawing/2014/main" id="{D100144E-A536-9D8A-3389-F0B074F4F577}"/>
              </a:ext>
            </a:extLst>
          </p:cNvPr>
          <p:cNvSpPr txBox="1"/>
          <p:nvPr/>
        </p:nvSpPr>
        <p:spPr>
          <a:xfrm>
            <a:off x="3813283" y="4826815"/>
            <a:ext cx="4565434" cy="584775"/>
          </a:xfrm>
          <a:prstGeom prst="rect">
            <a:avLst/>
          </a:prstGeom>
          <a:noFill/>
        </p:spPr>
        <p:txBody>
          <a:bodyPr wrap="square" rtlCol="0">
            <a:spAutoFit/>
          </a:bodyPr>
          <a:lstStyle/>
          <a:p>
            <a:r>
              <a:rPr lang="en-US" sz="3200" i="1">
                <a:latin typeface="Aptos" panose="020B0004020202020204" pitchFamily="34" charset="0"/>
              </a:rPr>
              <a:t>From a former SP</a:t>
            </a:r>
          </a:p>
        </p:txBody>
      </p:sp>
    </p:spTree>
    <p:extLst>
      <p:ext uri="{BB962C8B-B14F-4D97-AF65-F5344CB8AC3E}">
        <p14:creationId xmlns:p14="http://schemas.microsoft.com/office/powerpoint/2010/main" val="2874398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14BB1-0855-8A8D-1AC1-901064D3229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1F2F50-5D75-AAF0-AD6E-2A5FFD17F489}"/>
              </a:ext>
              <a:ext uri="{C183D7F6-B498-43B3-948B-1728B52AA6E4}">
                <adec:decorative xmlns:adec="http://schemas.microsoft.com/office/drawing/2017/decorative" val="1"/>
              </a:ext>
            </a:extLst>
          </p:cNvPr>
          <p:cNvPicPr>
            <a:picLocks noChangeAspect="1"/>
          </p:cNvPicPr>
          <p:nvPr/>
        </p:nvPicPr>
        <p:blipFill>
          <a:blip r:embed="rId3"/>
          <a:srcRect l="21562" t="25416" r="28515" b="19376"/>
          <a:stretch/>
        </p:blipFill>
        <p:spPr>
          <a:xfrm>
            <a:off x="114301" y="257175"/>
            <a:ext cx="2814638" cy="1750890"/>
          </a:xfrm>
          <a:prstGeom prst="rect">
            <a:avLst/>
          </a:prstGeom>
        </p:spPr>
      </p:pic>
      <p:sp>
        <p:nvSpPr>
          <p:cNvPr id="3" name="TextBox 2">
            <a:extLst>
              <a:ext uri="{FF2B5EF4-FFF2-40B4-BE49-F238E27FC236}">
                <a16:creationId xmlns:a16="http://schemas.microsoft.com/office/drawing/2014/main" id="{C99AB51B-5916-7CBB-BE44-22C51CC8EEC5}"/>
              </a:ext>
              <a:ext uri="{C183D7F6-B498-43B3-948B-1728B52AA6E4}">
                <adec:decorative xmlns:adec="http://schemas.microsoft.com/office/drawing/2017/decorative" val="1"/>
              </a:ext>
            </a:extLst>
          </p:cNvPr>
          <p:cNvSpPr txBox="1"/>
          <p:nvPr/>
        </p:nvSpPr>
        <p:spPr>
          <a:xfrm>
            <a:off x="501287" y="1669511"/>
            <a:ext cx="1771650" cy="338554"/>
          </a:xfrm>
          <a:prstGeom prst="rect">
            <a:avLst/>
          </a:prstGeom>
          <a:noFill/>
        </p:spPr>
        <p:txBody>
          <a:bodyPr wrap="square" rtlCol="0">
            <a:spAutoFit/>
          </a:bodyPr>
          <a:lstStyle/>
          <a:p>
            <a:r>
              <a:rPr lang="en-US" sz="1600" i="1">
                <a:latin typeface="Aptos" panose="020B0004020202020204" pitchFamily="34" charset="0"/>
              </a:rPr>
              <a:t>From a former SP</a:t>
            </a:r>
          </a:p>
        </p:txBody>
      </p:sp>
      <p:sp>
        <p:nvSpPr>
          <p:cNvPr id="8" name="Title 7">
            <a:extLst>
              <a:ext uri="{FF2B5EF4-FFF2-40B4-BE49-F238E27FC236}">
                <a16:creationId xmlns:a16="http://schemas.microsoft.com/office/drawing/2014/main" id="{6D5369A6-8290-A024-BF07-AA8C566148EC}"/>
              </a:ext>
            </a:extLst>
          </p:cNvPr>
          <p:cNvSpPr txBox="1">
            <a:spLocks noGrp="1"/>
          </p:cNvSpPr>
          <p:nvPr>
            <p:ph type="title" idx="4294967295"/>
          </p:nvPr>
        </p:nvSpPr>
        <p:spPr>
          <a:xfrm>
            <a:off x="772343" y="2347392"/>
            <a:ext cx="7195456" cy="3477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tx1"/>
                </a:solidFill>
                <a:effectLst/>
                <a:uLnTx/>
                <a:uFillTx/>
                <a:latin typeface="+mn-lt"/>
                <a:ea typeface="+mn-ea"/>
                <a:cs typeface="+mn-cs"/>
              </a:rPr>
              <a:t>Clearly state (and document) expectations for each role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tx1"/>
                </a:solidFill>
                <a:effectLst/>
                <a:uLnTx/>
                <a:uFillTx/>
                <a:latin typeface="+mn-lt"/>
                <a:ea typeface="+mn-ea"/>
                <a:cs typeface="+mn-cs"/>
              </a:rPr>
              <a:t>Clear communication chain with contact information</a:t>
            </a:r>
          </a:p>
        </p:txBody>
      </p:sp>
      <p:pic>
        <p:nvPicPr>
          <p:cNvPr id="5" name="Graphic 4" descr="Badge 1 outline">
            <a:extLst>
              <a:ext uri="{FF2B5EF4-FFF2-40B4-BE49-F238E27FC236}">
                <a16:creationId xmlns:a16="http://schemas.microsoft.com/office/drawing/2014/main" id="{EE6BCD9B-27EB-2B37-7F16-7D81E0CEF6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77600" y="0"/>
            <a:ext cx="914400" cy="914400"/>
          </a:xfrm>
          <a:prstGeom prst="rect">
            <a:avLst/>
          </a:prstGeom>
        </p:spPr>
      </p:pic>
      <p:pic>
        <p:nvPicPr>
          <p:cNvPr id="4098" name="Picture 2">
            <a:extLst>
              <a:ext uri="{FF2B5EF4-FFF2-40B4-BE49-F238E27FC236}">
                <a16:creationId xmlns:a16="http://schemas.microsoft.com/office/drawing/2014/main" id="{5AFCF03A-D0C2-14D0-9180-676F4D446D46}"/>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2043" y="2347392"/>
            <a:ext cx="3227614" cy="32276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578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EC2D8-B435-ECEA-EA52-EC03F49BE98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A56D222-1BB8-F48C-AFEF-A2B34E61BF9C}"/>
              </a:ext>
              <a:ext uri="{C183D7F6-B498-43B3-948B-1728B52AA6E4}">
                <adec:decorative xmlns:adec="http://schemas.microsoft.com/office/drawing/2017/decorative" val="1"/>
              </a:ext>
            </a:extLst>
          </p:cNvPr>
          <p:cNvPicPr>
            <a:picLocks noChangeAspect="1"/>
          </p:cNvPicPr>
          <p:nvPr/>
        </p:nvPicPr>
        <p:blipFill>
          <a:blip r:embed="rId3"/>
          <a:srcRect l="21562" t="25416" r="28515" b="19376"/>
          <a:stretch/>
        </p:blipFill>
        <p:spPr>
          <a:xfrm>
            <a:off x="114301" y="257175"/>
            <a:ext cx="2814638" cy="1750890"/>
          </a:xfrm>
          <a:prstGeom prst="rect">
            <a:avLst/>
          </a:prstGeom>
        </p:spPr>
      </p:pic>
      <p:sp>
        <p:nvSpPr>
          <p:cNvPr id="3" name="TextBox 2">
            <a:extLst>
              <a:ext uri="{FF2B5EF4-FFF2-40B4-BE49-F238E27FC236}">
                <a16:creationId xmlns:a16="http://schemas.microsoft.com/office/drawing/2014/main" id="{7F9CBC15-334F-0170-74DA-B7DBF487EE63}"/>
              </a:ext>
              <a:ext uri="{C183D7F6-B498-43B3-948B-1728B52AA6E4}">
                <adec:decorative xmlns:adec="http://schemas.microsoft.com/office/drawing/2017/decorative" val="1"/>
              </a:ext>
            </a:extLst>
          </p:cNvPr>
          <p:cNvSpPr txBox="1"/>
          <p:nvPr/>
        </p:nvSpPr>
        <p:spPr>
          <a:xfrm>
            <a:off x="501287" y="1669511"/>
            <a:ext cx="1771650" cy="338554"/>
          </a:xfrm>
          <a:prstGeom prst="rect">
            <a:avLst/>
          </a:prstGeom>
          <a:noFill/>
        </p:spPr>
        <p:txBody>
          <a:bodyPr wrap="square" rtlCol="0">
            <a:spAutoFit/>
          </a:bodyPr>
          <a:lstStyle/>
          <a:p>
            <a:r>
              <a:rPr lang="en-US" sz="1600" i="1">
                <a:latin typeface="Aptos" panose="020B0004020202020204" pitchFamily="34" charset="0"/>
              </a:rPr>
              <a:t>From a former SP</a:t>
            </a:r>
          </a:p>
        </p:txBody>
      </p:sp>
      <p:sp>
        <p:nvSpPr>
          <p:cNvPr id="5" name="Title 4">
            <a:extLst>
              <a:ext uri="{FF2B5EF4-FFF2-40B4-BE49-F238E27FC236}">
                <a16:creationId xmlns:a16="http://schemas.microsoft.com/office/drawing/2014/main" id="{D5E3F224-E5A7-6F5D-53D1-FE5605138EAA}"/>
              </a:ext>
            </a:extLst>
          </p:cNvPr>
          <p:cNvSpPr txBox="1">
            <a:spLocks noGrp="1"/>
          </p:cNvSpPr>
          <p:nvPr>
            <p:ph type="title" idx="4294967295"/>
          </p:nvPr>
        </p:nvSpPr>
        <p:spPr>
          <a:xfrm>
            <a:off x="631371" y="2387722"/>
            <a:ext cx="6209756" cy="28007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tx1"/>
                </a:solidFill>
                <a:effectLst/>
                <a:uLnTx/>
                <a:uFillTx/>
                <a:latin typeface="+mn-lt"/>
                <a:ea typeface="+mn-ea"/>
                <a:cs typeface="+mn-cs"/>
              </a:rPr>
              <a:t>Create a visual timeline/checklist with embedded milestones and completion dates</a:t>
            </a:r>
          </a:p>
        </p:txBody>
      </p:sp>
      <p:pic>
        <p:nvPicPr>
          <p:cNvPr id="6" name="Graphic 5" descr="Badge outline">
            <a:extLst>
              <a:ext uri="{FF2B5EF4-FFF2-40B4-BE49-F238E27FC236}">
                <a16:creationId xmlns:a16="http://schemas.microsoft.com/office/drawing/2014/main" id="{C762E6C0-F734-E6E6-A48D-11EEAE24F1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77600" y="0"/>
            <a:ext cx="914400" cy="914400"/>
          </a:xfrm>
          <a:prstGeom prst="rect">
            <a:avLst/>
          </a:prstGeom>
        </p:spPr>
      </p:pic>
      <p:pic>
        <p:nvPicPr>
          <p:cNvPr id="3074" name="Picture 2">
            <a:extLst>
              <a:ext uri="{FF2B5EF4-FFF2-40B4-BE49-F238E27FC236}">
                <a16:creationId xmlns:a16="http://schemas.microsoft.com/office/drawing/2014/main" id="{8ED1DDCE-9FE2-574A-2BE1-849ADABC06CA}"/>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1043" y="2359564"/>
            <a:ext cx="4849586" cy="2828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447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999DF-19C4-D052-0CAB-714E456B2ED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EE40980-FBE0-71F9-03D1-CD590AF015B1}"/>
              </a:ext>
              <a:ext uri="{C183D7F6-B498-43B3-948B-1728B52AA6E4}">
                <adec:decorative xmlns:adec="http://schemas.microsoft.com/office/drawing/2017/decorative" val="1"/>
              </a:ext>
            </a:extLst>
          </p:cNvPr>
          <p:cNvPicPr>
            <a:picLocks noChangeAspect="1"/>
          </p:cNvPicPr>
          <p:nvPr/>
        </p:nvPicPr>
        <p:blipFill>
          <a:blip r:embed="rId3"/>
          <a:srcRect l="21562" t="25416" r="28515" b="19376"/>
          <a:stretch/>
        </p:blipFill>
        <p:spPr>
          <a:xfrm>
            <a:off x="114301" y="257175"/>
            <a:ext cx="2814638" cy="1750890"/>
          </a:xfrm>
          <a:prstGeom prst="rect">
            <a:avLst/>
          </a:prstGeom>
        </p:spPr>
      </p:pic>
      <p:sp>
        <p:nvSpPr>
          <p:cNvPr id="3" name="TextBox 2">
            <a:extLst>
              <a:ext uri="{FF2B5EF4-FFF2-40B4-BE49-F238E27FC236}">
                <a16:creationId xmlns:a16="http://schemas.microsoft.com/office/drawing/2014/main" id="{8715418F-686A-81A4-D47F-3F60096FC0FD}"/>
              </a:ext>
              <a:ext uri="{C183D7F6-B498-43B3-948B-1728B52AA6E4}">
                <adec:decorative xmlns:adec="http://schemas.microsoft.com/office/drawing/2017/decorative" val="1"/>
              </a:ext>
            </a:extLst>
          </p:cNvPr>
          <p:cNvSpPr txBox="1"/>
          <p:nvPr/>
        </p:nvSpPr>
        <p:spPr>
          <a:xfrm>
            <a:off x="501287" y="1669511"/>
            <a:ext cx="1771650" cy="338554"/>
          </a:xfrm>
          <a:prstGeom prst="rect">
            <a:avLst/>
          </a:prstGeom>
          <a:noFill/>
        </p:spPr>
        <p:txBody>
          <a:bodyPr wrap="square" rtlCol="0">
            <a:spAutoFit/>
          </a:bodyPr>
          <a:lstStyle/>
          <a:p>
            <a:r>
              <a:rPr lang="en-US" sz="1600" i="1">
                <a:latin typeface="Aptos" panose="020B0004020202020204" pitchFamily="34" charset="0"/>
              </a:rPr>
              <a:t>From a former SP</a:t>
            </a:r>
          </a:p>
        </p:txBody>
      </p:sp>
      <p:sp>
        <p:nvSpPr>
          <p:cNvPr id="5" name="Title 4">
            <a:extLst>
              <a:ext uri="{FF2B5EF4-FFF2-40B4-BE49-F238E27FC236}">
                <a16:creationId xmlns:a16="http://schemas.microsoft.com/office/drawing/2014/main" id="{B9E02A84-9A07-B53C-B796-722E297F1282}"/>
              </a:ext>
            </a:extLst>
          </p:cNvPr>
          <p:cNvSpPr txBox="1">
            <a:spLocks noGrp="1"/>
          </p:cNvSpPr>
          <p:nvPr>
            <p:ph type="title" idx="4294967295"/>
          </p:nvPr>
        </p:nvSpPr>
        <p:spPr>
          <a:xfrm>
            <a:off x="1017814" y="2148434"/>
            <a:ext cx="7228115" cy="34163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chemeClr val="tx1"/>
                </a:solidFill>
                <a:effectLst/>
                <a:uLnTx/>
                <a:uFillTx/>
                <a:latin typeface="+mn-lt"/>
                <a:ea typeface="+mn-ea"/>
                <a:cs typeface="+mn-cs"/>
              </a:rPr>
              <a:t>Share coursework syllabi so PSs and SPs can have context of content that is being taught so they can make connections with current placement experiences</a:t>
            </a:r>
          </a:p>
          <a:p>
            <a:pPr marL="1485900" marR="0" lvl="2"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1" u="none" strike="noStrike" kern="1200" cap="none" spc="0" normalizeH="0" baseline="0" noProof="0">
                <a:ln>
                  <a:noFill/>
                </a:ln>
                <a:solidFill>
                  <a:schemeClr val="tx1"/>
                </a:solidFill>
                <a:effectLst/>
                <a:uLnTx/>
                <a:uFillTx/>
                <a:latin typeface="+mn-lt"/>
                <a:ea typeface="+mn-ea"/>
                <a:cs typeface="+mn-cs"/>
              </a:rPr>
              <a:t>Newsletter/Email Updates</a:t>
            </a:r>
          </a:p>
        </p:txBody>
      </p:sp>
      <p:pic>
        <p:nvPicPr>
          <p:cNvPr id="6" name="Graphic 5" descr="Badge 3 outline">
            <a:extLst>
              <a:ext uri="{FF2B5EF4-FFF2-40B4-BE49-F238E27FC236}">
                <a16:creationId xmlns:a16="http://schemas.microsoft.com/office/drawing/2014/main" id="{1DCD0216-D456-3E37-0C23-1272607442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77600" y="0"/>
            <a:ext cx="914400" cy="914400"/>
          </a:xfrm>
          <a:prstGeom prst="rect">
            <a:avLst/>
          </a:prstGeom>
        </p:spPr>
      </p:pic>
      <p:pic>
        <p:nvPicPr>
          <p:cNvPr id="2050" name="Picture 2">
            <a:extLst>
              <a:ext uri="{FF2B5EF4-FFF2-40B4-BE49-F238E27FC236}">
                <a16:creationId xmlns:a16="http://schemas.microsoft.com/office/drawing/2014/main" id="{C9ECDA88-8557-DD8E-256A-679614074484}"/>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9624" y="2344377"/>
            <a:ext cx="2603180" cy="26031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6322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E_Template" id="{8B1FC134-3306-8949-8EE6-54D8D1A68082}" vid="{D023F173-81C9-6C41-B8A8-A9E8365AC2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DAC9A441823FF46A5944143566D3EE1" ma:contentTypeVersion="16" ma:contentTypeDescription="Create a new document." ma:contentTypeScope="" ma:versionID="b3c0162c699992a2f80a9e3faf4d5ed5">
  <xsd:schema xmlns:xsd="http://www.w3.org/2001/XMLSchema" xmlns:xs="http://www.w3.org/2001/XMLSchema" xmlns:p="http://schemas.microsoft.com/office/2006/metadata/properties" xmlns:ns2="3beec907-3983-4d0d-9c11-a26ecbded5c3" xmlns:ns3="09bc02a0-1bd8-43ac-9b2b-ec81f331de42" targetNamespace="http://schemas.microsoft.com/office/2006/metadata/properties" ma:root="true" ma:fieldsID="efa1445ab4cc303f9eb89c602e67ecd1" ns2:_="" ns3:_="">
    <xsd:import namespace="3beec907-3983-4d0d-9c11-a26ecbded5c3"/>
    <xsd:import namespace="09bc02a0-1bd8-43ac-9b2b-ec81f331de4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eec907-3983-4d0d-9c11-a26ecbded5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bc02a0-1bd8-43ac-9b2b-ec81f331de4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814ff74-9b60-407f-9a54-265f8b440b79}" ma:internalName="TaxCatchAll" ma:showField="CatchAllData" ma:web="09bc02a0-1bd8-43ac-9b2b-ec81f331de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09bc02a0-1bd8-43ac-9b2b-ec81f331de42">
      <UserInfo>
        <DisplayName>Bettencourt, Helene H. (DESE)</DisplayName>
        <AccountId>18</AccountId>
        <AccountType/>
      </UserInfo>
    </SharedWithUsers>
    <TaxCatchAll xmlns="09bc02a0-1bd8-43ac-9b2b-ec81f331de42" xsi:nil="true"/>
    <lcf76f155ced4ddcb4097134ff3c332f xmlns="3beec907-3983-4d0d-9c11-a26ecbded5c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A8199B2-D449-4A35-B9DC-8765B4DF46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eec907-3983-4d0d-9c11-a26ecbded5c3"/>
    <ds:schemaRef ds:uri="09bc02a0-1bd8-43ac-9b2b-ec81f331de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0F4F6BA-9256-4D68-961F-89F22BA60EA2}">
  <ds:schemaRefs>
    <ds:schemaRef ds:uri="http://schemas.microsoft.com/sharepoint/v3/contenttype/forms"/>
  </ds:schemaRefs>
</ds:datastoreItem>
</file>

<file path=customXml/itemProps3.xml><?xml version="1.0" encoding="utf-8"?>
<ds:datastoreItem xmlns:ds="http://schemas.openxmlformats.org/officeDocument/2006/customXml" ds:itemID="{FA434A98-F106-45CE-8E8A-DD686612E616}">
  <ds:schemaRefs>
    <ds:schemaRef ds:uri="http://schemas.microsoft.com/office/infopath/2007/PartnerControls"/>
    <ds:schemaRef ds:uri="http://purl.org/dc/dcmitype/"/>
    <ds:schemaRef ds:uri="http://purl.org/dc/terms/"/>
    <ds:schemaRef ds:uri="09bc02a0-1bd8-43ac-9b2b-ec81f331de42"/>
    <ds:schemaRef ds:uri="3beec907-3983-4d0d-9c11-a26ecbded5c3"/>
    <ds:schemaRef ds:uri="http://schemas.microsoft.com/office/2006/documentManagement/types"/>
    <ds:schemaRef ds:uri="http://schemas.microsoft.com/office/2006/metadata/properties"/>
    <ds:schemaRef ds:uri="http://www.w3.org/XML/1998/namespace"/>
    <ds:schemaRef ds:uri="http://schemas.openxmlformats.org/package/2006/metadata/core-properties"/>
    <ds:schemaRef ds:uri="http://purl.org/dc/elements/1.1/"/>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
  <TotalTime>0</TotalTime>
  <Words>801</Words>
  <Application>Microsoft Office PowerPoint</Application>
  <PresentationFormat>Widescreen</PresentationFormat>
  <Paragraphs>98</Paragraphs>
  <Slides>22</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League Spartan</vt:lpstr>
      <vt:lpstr>Segoe</vt:lpstr>
      <vt:lpstr>Aptos</vt:lpstr>
      <vt:lpstr>Aptos Display</vt:lpstr>
      <vt:lpstr>Arial</vt:lpstr>
      <vt:lpstr>Calibri</vt:lpstr>
      <vt:lpstr>Segoe UI</vt:lpstr>
      <vt:lpstr>Office Theme</vt:lpstr>
      <vt:lpstr>Supporting Sponsoring Organizations with Training for Program Supervisors and Supervising Practitioners  Virtual Drop-In Session April 1, 2025 11:00 AM</vt:lpstr>
      <vt:lpstr>Welcome</vt:lpstr>
      <vt:lpstr>Agenda</vt:lpstr>
      <vt:lpstr>To ensure that all students have an equitable education, we must ensure that all educators are prepared to be effective, meaning they use evidence-based practices, including anti-racist and culturally and linguistically sustaining practices, that support all students to thrive.  </vt:lpstr>
      <vt:lpstr>Framing Our Work</vt:lpstr>
      <vt:lpstr>Helpful Tips From a Former SP</vt:lpstr>
      <vt:lpstr>Clearly state (and document) expectations for each role  Clear communication chain with contact information</vt:lpstr>
      <vt:lpstr>Create a visual timeline/checklist with embedded milestones and completion dates</vt:lpstr>
      <vt:lpstr>Share coursework syllabi so PSs and SPs can have context of content that is being taught so they can make connections with current placement experiences Newsletter/Email Updates</vt:lpstr>
      <vt:lpstr>Share      - CAP Handbook      - Informational videos and/or trainings         about CAP from your organization or DESE      - Information about culturally and          linguistically sustaining practices </vt:lpstr>
      <vt:lpstr>Share the specific criteria from the Program Approval Criteria (FBE,PAR)  *Early Literacy Program Approval Criteria if applicable</vt:lpstr>
      <vt:lpstr>Share examples of high-quality feedback</vt:lpstr>
      <vt:lpstr>Consider platforms/sites to have all supporting information in one place (Google Classroom, Google Site, Link within Organization, etc.)</vt:lpstr>
      <vt:lpstr>PDPs  Professional Development Tuition Incentives</vt:lpstr>
      <vt:lpstr>Helpful Tips From a Former SP Checklist</vt:lpstr>
      <vt:lpstr>Helpful Resources for Supervising Practitioners – Image Showing a Preview of A Linked Resource</vt:lpstr>
      <vt:lpstr>Helpful Resources for Program Supervisors – Image Showing a Preview of A Linked Resource</vt:lpstr>
      <vt:lpstr>Helpful Resources for Candidates – Image Showing a Preview of A Linked Resource</vt:lpstr>
      <vt:lpstr>Let’s Share</vt:lpstr>
      <vt:lpstr>Breakout Rooms</vt:lpstr>
      <vt:lpstr>Share Out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SPs and PSs Drop In Session</dc:title>
  <dc:creator>DESE</dc:creator>
  <cp:lastModifiedBy>Zou, Dong (EOE)</cp:lastModifiedBy>
  <cp:revision>2</cp:revision>
  <dcterms:created xsi:type="dcterms:W3CDTF">2022-10-11T20:32:22Z</dcterms:created>
  <dcterms:modified xsi:type="dcterms:W3CDTF">2025-04-03T17:13:04Z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Apr 3 2025 12:00AM</vt:lpwstr>
  </property>
</Properties>
</file>