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5"/>
  </p:sldMasterIdLst>
  <p:notesMasterIdLst>
    <p:notesMasterId r:id="rId13"/>
  </p:notesMasterIdLst>
  <p:handoutMasterIdLst>
    <p:handoutMasterId r:id="rId14"/>
  </p:handoutMasterIdLst>
  <p:sldIdLst>
    <p:sldId id="577" r:id="rId6"/>
    <p:sldId id="509" r:id="rId7"/>
    <p:sldId id="579" r:id="rId8"/>
    <p:sldId id="580" r:id="rId9"/>
    <p:sldId id="578" r:id="rId10"/>
    <p:sldId id="581" r:id="rId11"/>
    <p:sldId id="582" r:id="rId12"/>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Tahoma" pitchFamily="34" charset="0"/>
      </a:defRPr>
    </a:lvl1pPr>
    <a:lvl2pPr marL="457200" algn="l" rtl="0" fontAlgn="base">
      <a:spcBef>
        <a:spcPct val="0"/>
      </a:spcBef>
      <a:spcAft>
        <a:spcPct val="0"/>
      </a:spcAft>
      <a:defRPr sz="2000" kern="1200">
        <a:solidFill>
          <a:schemeClr val="tx1"/>
        </a:solidFill>
        <a:latin typeface="Arial" charset="0"/>
        <a:ea typeface="+mn-ea"/>
        <a:cs typeface="Tahoma" pitchFamily="34" charset="0"/>
      </a:defRPr>
    </a:lvl2pPr>
    <a:lvl3pPr marL="914400" algn="l" rtl="0" fontAlgn="base">
      <a:spcBef>
        <a:spcPct val="0"/>
      </a:spcBef>
      <a:spcAft>
        <a:spcPct val="0"/>
      </a:spcAft>
      <a:defRPr sz="2000" kern="1200">
        <a:solidFill>
          <a:schemeClr val="tx1"/>
        </a:solidFill>
        <a:latin typeface="Arial" charset="0"/>
        <a:ea typeface="+mn-ea"/>
        <a:cs typeface="Tahoma" pitchFamily="34" charset="0"/>
      </a:defRPr>
    </a:lvl3pPr>
    <a:lvl4pPr marL="1371600" algn="l" rtl="0" fontAlgn="base">
      <a:spcBef>
        <a:spcPct val="0"/>
      </a:spcBef>
      <a:spcAft>
        <a:spcPct val="0"/>
      </a:spcAft>
      <a:defRPr sz="2000" kern="1200">
        <a:solidFill>
          <a:schemeClr val="tx1"/>
        </a:solidFill>
        <a:latin typeface="Arial" charset="0"/>
        <a:ea typeface="+mn-ea"/>
        <a:cs typeface="Tahoma" pitchFamily="34" charset="0"/>
      </a:defRPr>
    </a:lvl4pPr>
    <a:lvl5pPr marL="1828800" algn="l" rtl="0" fontAlgn="base">
      <a:spcBef>
        <a:spcPct val="0"/>
      </a:spcBef>
      <a:spcAft>
        <a:spcPct val="0"/>
      </a:spcAft>
      <a:defRPr sz="2000" kern="1200">
        <a:solidFill>
          <a:schemeClr val="tx1"/>
        </a:solidFill>
        <a:latin typeface="Arial" charset="0"/>
        <a:ea typeface="+mn-ea"/>
        <a:cs typeface="Tahoma" pitchFamily="34" charset="0"/>
      </a:defRPr>
    </a:lvl5pPr>
    <a:lvl6pPr marL="2286000" algn="l" defTabSz="914400" rtl="0" eaLnBrk="1" latinLnBrk="0" hangingPunct="1">
      <a:defRPr sz="2000" kern="1200">
        <a:solidFill>
          <a:schemeClr val="tx1"/>
        </a:solidFill>
        <a:latin typeface="Arial" charset="0"/>
        <a:ea typeface="+mn-ea"/>
        <a:cs typeface="Tahoma" pitchFamily="34" charset="0"/>
      </a:defRPr>
    </a:lvl6pPr>
    <a:lvl7pPr marL="2743200" algn="l" defTabSz="914400" rtl="0" eaLnBrk="1" latinLnBrk="0" hangingPunct="1">
      <a:defRPr sz="2000" kern="1200">
        <a:solidFill>
          <a:schemeClr val="tx1"/>
        </a:solidFill>
        <a:latin typeface="Arial" charset="0"/>
        <a:ea typeface="+mn-ea"/>
        <a:cs typeface="Tahoma" pitchFamily="34" charset="0"/>
      </a:defRPr>
    </a:lvl7pPr>
    <a:lvl8pPr marL="3200400" algn="l" defTabSz="914400" rtl="0" eaLnBrk="1" latinLnBrk="0" hangingPunct="1">
      <a:defRPr sz="2000" kern="1200">
        <a:solidFill>
          <a:schemeClr val="tx1"/>
        </a:solidFill>
        <a:latin typeface="Arial" charset="0"/>
        <a:ea typeface="+mn-ea"/>
        <a:cs typeface="Tahoma" pitchFamily="34" charset="0"/>
      </a:defRPr>
    </a:lvl8pPr>
    <a:lvl9pPr marL="3657600" algn="l" defTabSz="914400" rtl="0" eaLnBrk="1" latinLnBrk="0" hangingPunct="1">
      <a:defRPr sz="2000" kern="1200">
        <a:solidFill>
          <a:schemeClr val="tx1"/>
        </a:solidFill>
        <a:latin typeface="Arial"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212"/>
    <a:srgbClr val="0D1969"/>
    <a:srgbClr val="22409F"/>
    <a:srgbClr val="000000"/>
    <a:srgbClr val="FFFFFF"/>
    <a:srgbClr val="FFCC66"/>
    <a:srgbClr val="FFCC99"/>
    <a:srgbClr val="FEFEFE"/>
    <a:srgbClr val="99CCFF"/>
    <a:srgbClr val="9AD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9655"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p:scale>
          <a:sx n="110" d="100"/>
          <a:sy n="110" d="100"/>
        </p:scale>
        <p:origin x="-212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8B708230-8C54-4C0D-9FE1-07F82E14EBAF}" type="datetimeFigureOut">
              <a:rPr lang="en-US" smtClean="0"/>
              <a:pPr/>
              <a:t>12/24/2019</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F1CB2E4A-D97A-45A2-8E5F-20EDAE270387}" type="slidenum">
              <a:rPr lang="en-US" smtClean="0"/>
              <a:pPr/>
              <a:t>‹#›</a:t>
            </a:fld>
            <a:endParaRPr lang="en-US" dirty="0"/>
          </a:p>
        </p:txBody>
      </p:sp>
    </p:spTree>
    <p:extLst>
      <p:ext uri="{BB962C8B-B14F-4D97-AF65-F5344CB8AC3E}">
        <p14:creationId xmlns:p14="http://schemas.microsoft.com/office/powerpoint/2010/main" val="96272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23" tIns="46564" rIns="93123" bIns="4656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23" tIns="46564" rIns="93123" bIns="46564" rtlCol="0"/>
          <a:lstStyle>
            <a:lvl1pPr algn="r" fontAlgn="auto">
              <a:spcBef>
                <a:spcPts val="0"/>
              </a:spcBef>
              <a:spcAft>
                <a:spcPts val="0"/>
              </a:spcAft>
              <a:defRPr sz="1200">
                <a:latin typeface="+mn-lt"/>
                <a:cs typeface="+mn-cs"/>
              </a:defRPr>
            </a:lvl1pPr>
          </a:lstStyle>
          <a:p>
            <a:pPr>
              <a:defRPr/>
            </a:pPr>
            <a:fld id="{D69492A7-CEC3-4757-A03D-DC1A724BAA46}" type="datetimeFigureOut">
              <a:rPr lang="en-US"/>
              <a:pPr>
                <a:defRPr/>
              </a:pPr>
              <a:t>12/24/2019</a:t>
            </a:fld>
            <a:endParaRPr lang="en-US" dirty="0"/>
          </a:p>
        </p:txBody>
      </p:sp>
      <p:sp>
        <p:nvSpPr>
          <p:cNvPr id="4" name="Slide Image Placeholder 3"/>
          <p:cNvSpPr>
            <a:spLocks noGrp="1" noRot="1" noChangeAspect="1"/>
          </p:cNvSpPr>
          <p:nvPr>
            <p:ph type="sldImg" idx="2"/>
          </p:nvPr>
        </p:nvSpPr>
        <p:spPr>
          <a:xfrm>
            <a:off x="1512888" y="695325"/>
            <a:ext cx="4314825" cy="3236913"/>
          </a:xfrm>
          <a:prstGeom prst="rect">
            <a:avLst/>
          </a:prstGeom>
          <a:noFill/>
          <a:ln w="12700">
            <a:solidFill>
              <a:prstClr val="black"/>
            </a:solidFill>
          </a:ln>
        </p:spPr>
        <p:txBody>
          <a:bodyPr vert="horz" lIns="93123" tIns="46564" rIns="93123" bIns="46564" rtlCol="0" anchor="ctr"/>
          <a:lstStyle/>
          <a:p>
            <a:pPr lvl="0"/>
            <a:endParaRPr lang="en-US" noProof="0" dirty="0"/>
          </a:p>
        </p:txBody>
      </p:sp>
      <p:sp>
        <p:nvSpPr>
          <p:cNvPr id="5" name="Notes Placeholder 4"/>
          <p:cNvSpPr>
            <a:spLocks noGrp="1"/>
          </p:cNvSpPr>
          <p:nvPr>
            <p:ph type="body" sz="quarter" idx="3"/>
          </p:nvPr>
        </p:nvSpPr>
        <p:spPr>
          <a:xfrm>
            <a:off x="730250" y="4057952"/>
            <a:ext cx="5608320" cy="5164667"/>
          </a:xfrm>
          <a:prstGeom prst="rect">
            <a:avLst/>
          </a:prstGeom>
        </p:spPr>
        <p:txBody>
          <a:bodyPr vert="horz" lIns="93123" tIns="46564" rIns="93123" bIns="46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23" tIns="46564" rIns="93123" bIns="4656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23" tIns="46564" rIns="93123" bIns="46564" rtlCol="0" anchor="b"/>
          <a:lstStyle>
            <a:lvl1pPr algn="r" fontAlgn="auto">
              <a:spcBef>
                <a:spcPts val="0"/>
              </a:spcBef>
              <a:spcAft>
                <a:spcPts val="0"/>
              </a:spcAft>
              <a:defRPr sz="1200">
                <a:latin typeface="+mn-lt"/>
                <a:cs typeface="+mn-cs"/>
              </a:defRPr>
            </a:lvl1pPr>
          </a:lstStyle>
          <a:p>
            <a:pPr>
              <a:defRPr/>
            </a:pPr>
            <a:fld id="{6A2F4669-1E31-4DEC-B727-FF4FD56C35F9}" type="slidenum">
              <a:rPr lang="en-US"/>
              <a:pPr>
                <a:defRPr/>
              </a:pPr>
              <a:t>‹#›</a:t>
            </a:fld>
            <a:endParaRPr lang="en-US" dirty="0"/>
          </a:p>
        </p:txBody>
      </p:sp>
    </p:spTree>
    <p:extLst>
      <p:ext uri="{BB962C8B-B14F-4D97-AF65-F5344CB8AC3E}">
        <p14:creationId xmlns:p14="http://schemas.microsoft.com/office/powerpoint/2010/main" val="3414807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xfrm>
            <a:off x="1512888" y="695325"/>
            <a:ext cx="4314825" cy="3236913"/>
          </a:xfrm>
          <a:noFill/>
          <a:ln>
            <a:solidFill>
              <a:srgbClr val="000000"/>
            </a:solidFill>
            <a:miter lim="800000"/>
            <a:headEnd/>
            <a:tailEnd/>
          </a:ln>
        </p:spPr>
      </p:sp>
      <p:sp>
        <p:nvSpPr>
          <p:cNvPr id="15362" name="Placeholder 3"/>
          <p:cNvSpPr>
            <a:spLocks noGrp="1"/>
          </p:cNvSpPr>
          <p:nvPr>
            <p:ph type="body" idx="1"/>
          </p:nvPr>
        </p:nvSpPr>
        <p:spPr bwMode="auto">
          <a:noFill/>
        </p:spPr>
        <p:txBody>
          <a:bodyPr wrap="square" numCol="1" anchor="t" anchorCtr="0" compatLnSpc="1">
            <a:prstTxWarp prst="textNoShape">
              <a:avLst/>
            </a:prstTxWarp>
          </a:bodyPr>
          <a:lstStyle/>
          <a:p>
            <a:pPr fontAlgn="t"/>
            <a:endParaRPr lang="en-US" dirty="0"/>
          </a:p>
          <a:p>
            <a:pPr fontAlgn="t"/>
            <a:endParaRPr lang="en-US" dirty="0"/>
          </a:p>
          <a:p>
            <a:pPr fontAlgn="t"/>
            <a:endParaRPr lang="en-US" dirty="0"/>
          </a:p>
          <a:p>
            <a:pPr fontAlgn="t"/>
            <a:r>
              <a:rPr lang="en-US" dirty="0"/>
              <a:t>Academic Preparation = </a:t>
            </a:r>
          </a:p>
          <a:p>
            <a:pPr fontAlgn="t"/>
            <a:r>
              <a:rPr lang="en-US" dirty="0"/>
              <a:t>MassCore Completion</a:t>
            </a:r>
          </a:p>
          <a:p>
            <a:pPr fontAlgn="t"/>
            <a:r>
              <a:rPr lang="en-US" dirty="0"/>
              <a:t>AP Course Completion</a:t>
            </a:r>
          </a:p>
          <a:p>
            <a:pPr fontAlgn="t"/>
            <a:r>
              <a:rPr lang="en-US" dirty="0"/>
              <a:t>MCAS 10th Grade ELA </a:t>
            </a:r>
          </a:p>
          <a:p>
            <a:pPr fontAlgn="t"/>
            <a:r>
              <a:rPr lang="en-US" dirty="0"/>
              <a:t>MCAS 10th Grade Math</a:t>
            </a:r>
          </a:p>
          <a:p>
            <a:pPr fontAlgn="t"/>
            <a:r>
              <a:rPr lang="en-US" dirty="0"/>
              <a:t>MCAS High School Science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xfrm>
            <a:off x="1512888" y="695325"/>
            <a:ext cx="4314825" cy="3236913"/>
          </a:xfrm>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990601"/>
            <a:ext cx="7772400" cy="1905000"/>
          </a:xfrm>
        </p:spPr>
        <p:txBody>
          <a:bodyPr anchor="b"/>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descr="ESE Star Logo"/>
          <p:cNvPicPr>
            <a:picLocks noChangeAspect="1" noChangeArrowheads="1"/>
          </p:cNvPicPr>
          <p:nvPr/>
        </p:nvPicPr>
        <p:blipFill>
          <a:blip r:embed="rId2" cstate="print"/>
          <a:srcRect/>
          <a:stretch>
            <a:fillRect/>
          </a:stretch>
        </p:blipFill>
        <p:spPr bwMode="auto">
          <a:xfrm>
            <a:off x="457200" y="5410200"/>
            <a:ext cx="2166938" cy="1053849"/>
          </a:xfrm>
          <a:prstGeom prst="rect">
            <a:avLst/>
          </a:prstGeom>
          <a:noFill/>
        </p:spPr>
      </p:pic>
      <p:sp>
        <p:nvSpPr>
          <p:cNvPr id="5"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r>
              <a:rPr lang="en-US" noProof="0" dirty="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r>
              <a:rPr lang="en-US" noProof="0" dirty="0"/>
              <a:t>Click icon to add clip art</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Rectangle 280"/>
          <p:cNvSpPr txBox="1">
            <a:spLocks noChangeArrowheads="1"/>
          </p:cNvSpPr>
          <p:nvPr/>
        </p:nvSpPr>
        <p:spPr bwMode="auto">
          <a:xfrm>
            <a:off x="8803833" y="656482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E824268E-FD5A-4CBE-9412-F4FF21850BBF}" type="slidenum">
              <a:rPr lang="en-US" smtClean="0">
                <a:solidFill>
                  <a:srgbClr val="FFFFFF"/>
                </a:solidFill>
                <a:latin typeface="Tahoma" pitchFamily="34" charset="0"/>
              </a:rPr>
              <a:pPr>
                <a:defRPr/>
              </a:pPr>
              <a:t>‹#›</a:t>
            </a:fld>
            <a:r>
              <a:rPr lang="en-US" dirty="0">
                <a:solidFill>
                  <a:srgbClr val="FFFFFF"/>
                </a:solidFill>
                <a:latin typeface="Tahoma" pitchFamily="34" charset="0"/>
              </a:rPr>
              <a:t> </a:t>
            </a:r>
          </a:p>
        </p:txBody>
      </p:sp>
      <p:sp>
        <p:nvSpPr>
          <p:cNvPr id="7" name="Text Placeholder 6"/>
          <p:cNvSpPr>
            <a:spLocks noGrp="1"/>
          </p:cNvSpPr>
          <p:nvPr>
            <p:ph type="body" sz="quarter" idx="11"/>
          </p:nvPr>
        </p:nvSpPr>
        <p:spPr>
          <a:xfrm>
            <a:off x="1448285" y="367410"/>
            <a:ext cx="7467118" cy="298327"/>
          </a:xfrm>
          <a:prstGeom prst="rect">
            <a:avLst/>
          </a:prstGeom>
        </p:spPr>
        <p:txBody>
          <a:bodyPr wrap="square" lIns="0" tIns="0" rIns="0" bIns="0" anchor="ctr" anchorCtr="0">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quarter" idx="17"/>
          </p:nvPr>
        </p:nvSpPr>
        <p:spPr>
          <a:xfrm>
            <a:off x="4657087"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Tx/>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Tx/>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Tx/>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8"/>
          </p:nvPr>
        </p:nvSpPr>
        <p:spPr>
          <a:xfrm>
            <a:off x="160742" y="1146692"/>
            <a:ext cx="8754660" cy="25122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p:txBody>
      </p:sp>
      <p:sp>
        <p:nvSpPr>
          <p:cNvPr id="14"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7932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descr="ESE Logo"/>
          <p:cNvPicPr>
            <a:picLocks noChangeAspect="1"/>
          </p:cNvPicPr>
          <p:nvPr userDrawn="1"/>
        </p:nvPicPr>
        <p:blipFill>
          <a:blip r:embed="rId2" cstate="print">
            <a:lum bright="40000"/>
          </a:blip>
          <a:srcRect r="76041"/>
          <a:stretch>
            <a:fillRect/>
          </a:stretch>
        </p:blipFill>
        <p:spPr bwMode="auto">
          <a:xfrm>
            <a:off x="8686800" y="5943600"/>
            <a:ext cx="381000" cy="793750"/>
          </a:xfrm>
          <a:prstGeom prst="rect">
            <a:avLst/>
          </a:prstGeom>
          <a:noFill/>
          <a:ln w="9525">
            <a:noFill/>
            <a:miter lim="800000"/>
            <a:headEnd/>
            <a:tailEnd/>
          </a:ln>
        </p:spPr>
      </p:pic>
      <p:sp>
        <p:nvSpPr>
          <p:cNvPr id="9" name="Footer Placeholder 4"/>
          <p:cNvSpPr>
            <a:spLocks noGrp="1"/>
          </p:cNvSpPr>
          <p:nvPr>
            <p:ph type="ftr" sz="quarter" idx="11"/>
          </p:nvPr>
        </p:nvSpPr>
        <p:spPr>
          <a:xfrm>
            <a:off x="7086600" y="6356350"/>
            <a:ext cx="1447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A8BA1"/>
                </a:solidFill>
                <a:latin typeface="Calibri" pitchFamily="34" charset="0"/>
                <a:cs typeface="+mn-cs"/>
              </a:defRPr>
            </a:lvl1pPr>
          </a:lstStyle>
          <a:p>
            <a:pPr>
              <a:defRPr/>
            </a:pPr>
            <a:endParaRPr lang="en-US" dirty="0"/>
          </a:p>
        </p:txBody>
      </p:sp>
      <p:sp>
        <p:nvSpPr>
          <p:cNvPr id="10" name="Slide Number Placeholder 5"/>
          <p:cNvSpPr>
            <a:spLocks noGrp="1"/>
          </p:cNvSpPr>
          <p:nvPr>
            <p:ph type="sldNum" sz="quarter" idx="12"/>
          </p:nvPr>
        </p:nvSpPr>
        <p:spPr>
          <a:xfrm>
            <a:off x="8655050" y="6013704"/>
            <a:ext cx="444500" cy="310896"/>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j-lt"/>
                <a:cs typeface="+mn-cs"/>
              </a:defRPr>
            </a:lvl1pPr>
          </a:lstStyle>
          <a:p>
            <a:pPr>
              <a:defRPr/>
            </a:pPr>
            <a:fld id="{FD68CD5B-DB04-4D9A-8FFB-C8CC707CA902}" type="slidenum">
              <a:rPr lang="en-US" smtClean="0"/>
              <a:pPr>
                <a:defRPr/>
              </a:pPr>
              <a:t>‹#›</a:t>
            </a:fld>
            <a:endParaRPr lang="en-US" dirty="0"/>
          </a:p>
        </p:txBody>
      </p:sp>
    </p:spTree>
    <p:extLst>
      <p:ext uri="{BB962C8B-B14F-4D97-AF65-F5344CB8AC3E}">
        <p14:creationId xmlns:p14="http://schemas.microsoft.com/office/powerpoint/2010/main" val="12955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7"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13"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ESE Star Logo"/>
          <p:cNvPicPr>
            <a:picLocks noChangeAspect="1" noChangeArrowheads="1"/>
          </p:cNvPicPr>
          <p:nvPr/>
        </p:nvPicPr>
        <p:blipFill>
          <a:blip r:embed="rId2" cstate="print"/>
          <a:srcRect/>
          <a:stretch>
            <a:fillRect/>
          </a:stretch>
        </p:blipFill>
        <p:spPr bwMode="auto">
          <a:xfrm>
            <a:off x="457200" y="5410200"/>
            <a:ext cx="2166938" cy="105384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7C8DE0CE-55B5-4997-AC72-D9C81089A7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15"/>
          </p:nvPr>
        </p:nvSpPr>
        <p:spPr/>
        <p:txBody>
          <a:bodyPr/>
          <a:lstStyle>
            <a:lvl1pPr algn="ctr">
              <a:defRPr/>
            </a:lvl1pPr>
          </a:lstStyle>
          <a:p>
            <a:fld id="{5769D82E-6987-4D55-BC92-780323C53D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descr="Successful After School Logo"/>
          <p:cNvPicPr>
            <a:picLocks noChangeAspect="1"/>
          </p:cNvPicPr>
          <p:nvPr/>
        </p:nvPicPr>
        <p:blipFill>
          <a:blip r:embed="rId18" cstate="print"/>
          <a:stretch>
            <a:fillRect/>
          </a:stretch>
        </p:blipFill>
        <p:spPr>
          <a:xfrm>
            <a:off x="3578350" y="5905500"/>
            <a:ext cx="1952625" cy="952500"/>
          </a:xfrm>
          <a:prstGeom prst="rect">
            <a:avLst/>
          </a:prstGeom>
        </p:spPr>
      </p:pic>
      <p:pic>
        <p:nvPicPr>
          <p:cNvPr id="2050" name="Picture 8" descr="ESE_StarLogo_2881_1401_transparent_color.gif"/>
          <p:cNvPicPr>
            <a:picLocks noChangeAspect="1"/>
          </p:cNvPicPr>
          <p:nvPr/>
        </p:nvPicPr>
        <p:blipFill>
          <a:blip r:embed="rId19"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2051" name="Picture 7" descr="ESE_StarLogo_2881_1401_transparent_color.gif"/>
          <p:cNvPicPr>
            <a:picLocks noChangeAspect="1"/>
          </p:cNvPicPr>
          <p:nvPr/>
        </p:nvPicPr>
        <p:blipFill>
          <a:blip r:embed="rId19"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2052" name="Picture 6" descr="ESE Logo"/>
          <p:cNvPicPr>
            <a:picLocks noChangeAspect="1"/>
          </p:cNvPicPr>
          <p:nvPr/>
        </p:nvPicPr>
        <p:blipFill>
          <a:blip r:embed="rId19" cstate="print">
            <a:lum bright="40000"/>
          </a:blip>
          <a:srcRect r="76031"/>
          <a:stretch>
            <a:fillRect/>
          </a:stretch>
        </p:blipFill>
        <p:spPr bwMode="auto">
          <a:xfrm>
            <a:off x="8258175" y="4953000"/>
            <a:ext cx="914400" cy="1905000"/>
          </a:xfrm>
          <a:prstGeom prst="rect">
            <a:avLst/>
          </a:prstGeom>
          <a:noFill/>
          <a:ln w="9525">
            <a:noFill/>
            <a:miter lim="800000"/>
            <a:headEnd/>
            <a:tailEnd/>
          </a:ln>
        </p:spPr>
      </p:pic>
      <p:sp>
        <p:nvSpPr>
          <p:cNvPr id="2053"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Text Placeholder 2"/>
          <p:cNvSpPr>
            <a:spLocks noGrp="1"/>
          </p:cNvSpPr>
          <p:nvPr>
            <p:ph type="body" idx="1"/>
          </p:nvPr>
        </p:nvSpPr>
        <p:spPr bwMode="auto">
          <a:xfrm>
            <a:off x="609600" y="1524000"/>
            <a:ext cx="7924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n-lt"/>
              </a:defRPr>
            </a:lvl1pPr>
          </a:lstStyle>
          <a:p>
            <a:fld id="{5769D82E-6987-4D55-BC92-780323C53D3E}" type="slidenum">
              <a:rPr lang="en-US" smtClean="0"/>
              <a:pPr/>
              <a:t>‹#›</a:t>
            </a:fld>
            <a:endParaRPr lang="en-US" dirty="0"/>
          </a:p>
        </p:txBody>
      </p:sp>
      <p:sp>
        <p:nvSpPr>
          <p:cNvPr id="10" name="Rectangle 9" descr="blue bar"/>
          <p:cNvSpPr/>
          <p:nvPr/>
        </p:nvSpPr>
        <p:spPr>
          <a:xfrm>
            <a:off x="5638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blue bar"/>
          <p:cNvSpPr/>
          <p:nvPr/>
        </p:nvSpPr>
        <p:spPr>
          <a:xfrm>
            <a:off x="685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557686" y="6567535"/>
            <a:ext cx="2971800" cy="215444"/>
          </a:xfrm>
          <a:prstGeom prst="rect">
            <a:avLst/>
          </a:prstGeom>
          <a:noFill/>
        </p:spPr>
        <p:txBody>
          <a:bodyPr wrap="square" rtlCol="0">
            <a:spAutoFit/>
          </a:bodyPr>
          <a:lstStyle/>
          <a:p>
            <a:r>
              <a:rPr lang="en-US" sz="800" dirty="0">
                <a:solidFill>
                  <a:schemeClr val="bg1">
                    <a:lumMod val="65000"/>
                  </a:schemeClr>
                </a:solidFill>
              </a:rPr>
              <a:t>Massachusetts Department of Elementary &amp; Secondary  Education </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5" r:id="rId16"/>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Georgia" pitchFamily="18" charset="0"/>
        </a:defRPr>
      </a:lvl2pPr>
      <a:lvl3pPr algn="l" rtl="0" eaLnBrk="1" fontAlgn="base" hangingPunct="1">
        <a:spcBef>
          <a:spcPct val="0"/>
        </a:spcBef>
        <a:spcAft>
          <a:spcPct val="0"/>
        </a:spcAft>
        <a:defRPr sz="4400">
          <a:solidFill>
            <a:schemeClr val="tx1"/>
          </a:solidFill>
          <a:latin typeface="Georgia" pitchFamily="18" charset="0"/>
        </a:defRPr>
      </a:lvl3pPr>
      <a:lvl4pPr algn="l" rtl="0" eaLnBrk="1" fontAlgn="base" hangingPunct="1">
        <a:spcBef>
          <a:spcPct val="0"/>
        </a:spcBef>
        <a:spcAft>
          <a:spcPct val="0"/>
        </a:spcAft>
        <a:defRPr sz="4400">
          <a:solidFill>
            <a:schemeClr val="tx1"/>
          </a:solidFill>
          <a:latin typeface="Georgia" pitchFamily="18" charset="0"/>
        </a:defRPr>
      </a:lvl4pPr>
      <a:lvl5pPr algn="l" rtl="0" eaLnBrk="1" fontAlgn="base" hangingPunct="1">
        <a:spcBef>
          <a:spcPct val="0"/>
        </a:spcBef>
        <a:spcAft>
          <a:spcPct val="0"/>
        </a:spcAft>
        <a:defRPr sz="4400">
          <a:solidFill>
            <a:schemeClr val="tx1"/>
          </a:solidFill>
          <a:latin typeface="Georgia" pitchFamily="18" charset="0"/>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gateway.edu.state.ma.us/EdwinAnalytics/servlet/Gateway?cv.header=false&amp;b_action=cognosViewer&amp;ui.action=run&amp;ui.object=/content/folder%5b@name='Edwin%20Analytics'%5d/folder%5b@name='K-12%20MA'%5d/report%5b@name='CR321'%5d&amp;ui.name=CR321&amp;run.outputFormat=&amp;run.prompt=tru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5"/>
          <p:cNvSpPr>
            <a:spLocks noGrp="1"/>
          </p:cNvSpPr>
          <p:nvPr>
            <p:ph type="title" idx="4294967295"/>
          </p:nvPr>
        </p:nvSpPr>
        <p:spPr bwMode="auto">
          <a:xfrm>
            <a:off x="179388" y="609600"/>
            <a:ext cx="8964612" cy="795337"/>
          </a:xfrm>
          <a:prstGeom prst="rect">
            <a:avLst/>
          </a:prstGeom>
          <a:noFill/>
          <a:ln>
            <a:miter lim="800000"/>
            <a:headEnd/>
            <a:tailEnd/>
          </a:ln>
        </p:spPr>
        <p:txBody>
          <a:bodyPr>
            <a:prstTxWarp prst="textNoShape">
              <a:avLst/>
            </a:prstTxWarp>
          </a:bodyPr>
          <a:lstStyle/>
          <a:p>
            <a:pPr algn="ctr"/>
            <a:r>
              <a:rPr lang="en-US" sz="3600" dirty="0">
                <a:cs typeface="Calibri" pitchFamily="34" charset="0"/>
              </a:rPr>
              <a:t>How did our students do after graduating? </a:t>
            </a:r>
            <a:br>
              <a:rPr lang="en-US" sz="3600" dirty="0">
                <a:cs typeface="Calibri" pitchFamily="34" charset="0"/>
              </a:rPr>
            </a:br>
            <a:br>
              <a:rPr lang="en-US" sz="3200" dirty="0">
                <a:cs typeface="Calibri" pitchFamily="34" charset="0"/>
              </a:rPr>
            </a:br>
            <a:r>
              <a:rPr lang="en-US" sz="3200" dirty="0">
                <a:cs typeface="Calibri" pitchFamily="34" charset="0"/>
              </a:rPr>
              <a:t>The Three Basic Reports:</a:t>
            </a:r>
          </a:p>
        </p:txBody>
      </p:sp>
      <p:sp>
        <p:nvSpPr>
          <p:cNvPr id="14338" name="Content Placeholder 6"/>
          <p:cNvSpPr>
            <a:spLocks noGrp="1"/>
          </p:cNvSpPr>
          <p:nvPr>
            <p:ph idx="4294967295"/>
          </p:nvPr>
        </p:nvSpPr>
        <p:spPr bwMode="auto">
          <a:xfrm>
            <a:off x="381000" y="1143000"/>
            <a:ext cx="8229600" cy="4940300"/>
          </a:xfrm>
          <a:prstGeom prst="rect">
            <a:avLst/>
          </a:prstGeom>
          <a:noFill/>
          <a:ln>
            <a:miter lim="800000"/>
            <a:headEnd/>
            <a:tailEnd/>
          </a:ln>
        </p:spPr>
        <p:txBody>
          <a:bodyPr>
            <a:prstTxWarp prst="textNoShape">
              <a:avLst/>
            </a:prstTxWarp>
          </a:bodyPr>
          <a:lstStyle/>
          <a:p>
            <a:pPr>
              <a:buFont typeface="Wingdings 2" pitchFamily="-72" charset="2"/>
              <a:buNone/>
            </a:pPr>
            <a:endParaRPr lang="en-US" sz="2400" dirty="0">
              <a:latin typeface="+mn-lt"/>
            </a:endParaRPr>
          </a:p>
          <a:p>
            <a:pPr>
              <a:spcBef>
                <a:spcPts val="0"/>
              </a:spcBef>
              <a:spcAft>
                <a:spcPts val="0"/>
              </a:spcAft>
              <a:buFont typeface="Wingdings 2" pitchFamily="-72" charset="2"/>
              <a:buNone/>
            </a:pPr>
            <a:endParaRPr lang="en-US" dirty="0">
              <a:latin typeface="Calibri" pitchFamily="34" charset="0"/>
            </a:endParaRPr>
          </a:p>
          <a:p>
            <a:pPr>
              <a:spcBef>
                <a:spcPts val="0"/>
              </a:spcBef>
              <a:spcAft>
                <a:spcPts val="0"/>
              </a:spcAft>
            </a:pPr>
            <a:r>
              <a:rPr lang="en-US" dirty="0">
                <a:latin typeface="Calibri" pitchFamily="34" charset="0"/>
              </a:rPr>
              <a:t>Postsecondary Outcomes of Public HS Graduates: </a:t>
            </a:r>
          </a:p>
          <a:p>
            <a:pPr>
              <a:spcBef>
                <a:spcPts val="0"/>
              </a:spcBef>
              <a:spcAft>
                <a:spcPts val="1200"/>
              </a:spcAft>
              <a:buNone/>
            </a:pPr>
            <a:r>
              <a:rPr lang="en-US" b="1" dirty="0">
                <a:solidFill>
                  <a:srgbClr val="FFC000"/>
                </a:solidFill>
                <a:latin typeface="Calibri" pitchFamily="34" charset="0"/>
              </a:rPr>
              <a:t>	All Institutions </a:t>
            </a:r>
            <a:r>
              <a:rPr lang="en-US" dirty="0">
                <a:latin typeface="Calibri" pitchFamily="34" charset="0"/>
              </a:rPr>
              <a:t>(CR301) </a:t>
            </a:r>
            <a:endParaRPr lang="en-US" i="1" dirty="0">
              <a:latin typeface="Calibri" pitchFamily="34" charset="0"/>
            </a:endParaRPr>
          </a:p>
          <a:p>
            <a:pPr>
              <a:spcBef>
                <a:spcPts val="0"/>
              </a:spcBef>
              <a:spcAft>
                <a:spcPts val="0"/>
              </a:spcAft>
            </a:pPr>
            <a:r>
              <a:rPr lang="en-US" dirty="0">
                <a:latin typeface="Calibri" pitchFamily="34" charset="0"/>
              </a:rPr>
              <a:t>Postsecondary Outcomes of Public HS Graduates:          </a:t>
            </a:r>
          </a:p>
          <a:p>
            <a:pPr>
              <a:spcBef>
                <a:spcPts val="0"/>
              </a:spcBef>
              <a:spcAft>
                <a:spcPts val="1200"/>
              </a:spcAft>
              <a:buNone/>
            </a:pPr>
            <a:r>
              <a:rPr lang="en-US" b="1" dirty="0">
                <a:solidFill>
                  <a:srgbClr val="FFC000"/>
                </a:solidFill>
                <a:latin typeface="Calibri" pitchFamily="34" charset="0"/>
              </a:rPr>
              <a:t>	MA Public Institutions Only </a:t>
            </a:r>
            <a:r>
              <a:rPr lang="en-US" dirty="0">
                <a:latin typeface="Calibri" pitchFamily="34" charset="0"/>
              </a:rPr>
              <a:t>(CR302) </a:t>
            </a:r>
            <a:endParaRPr lang="en-US" i="1" dirty="0">
              <a:latin typeface="Calibri" pitchFamily="34" charset="0"/>
            </a:endParaRPr>
          </a:p>
          <a:p>
            <a:pPr>
              <a:spcBef>
                <a:spcPts val="0"/>
              </a:spcBef>
              <a:spcAft>
                <a:spcPts val="0"/>
              </a:spcAft>
            </a:pPr>
            <a:r>
              <a:rPr lang="en-US" dirty="0">
                <a:latin typeface="Calibri" pitchFamily="34" charset="0"/>
              </a:rPr>
              <a:t>Postsecondary Outcomes of Public HS Graduates:</a:t>
            </a:r>
          </a:p>
          <a:p>
            <a:pPr>
              <a:spcBef>
                <a:spcPts val="0"/>
              </a:spcBef>
              <a:spcAft>
                <a:spcPts val="0"/>
              </a:spcAft>
              <a:buNone/>
            </a:pPr>
            <a:r>
              <a:rPr lang="en-US" b="1" dirty="0">
                <a:solidFill>
                  <a:srgbClr val="FFC000"/>
                </a:solidFill>
                <a:latin typeface="Calibri" pitchFamily="34" charset="0"/>
              </a:rPr>
              <a:t>	Academic Preparation </a:t>
            </a:r>
            <a:r>
              <a:rPr lang="en-US" dirty="0">
                <a:latin typeface="Calibri" pitchFamily="34" charset="0"/>
              </a:rPr>
              <a:t>(CR303) </a:t>
            </a:r>
            <a:endParaRPr lang="en-US" i="1" dirty="0">
              <a:latin typeface="Calibri" pitchFamily="34" charset="0"/>
            </a:endParaRPr>
          </a:p>
          <a:p>
            <a:pPr>
              <a:spcBef>
                <a:spcPts val="0"/>
              </a:spcBef>
              <a:spcAft>
                <a:spcPts val="0"/>
              </a:spcAft>
              <a:buFont typeface="Wingdings 2" pitchFamily="-72" charset="2"/>
              <a:buNone/>
            </a:pPr>
            <a:r>
              <a:rPr lang="en-US" i="1" dirty="0">
                <a:latin typeface="Calibri" pitchFamily="34" charset="0"/>
                <a:cs typeface="Calibri" pitchFamily="34" charset="0"/>
              </a:rPr>
              <a:t>	</a:t>
            </a:r>
          </a:p>
          <a:p>
            <a:pPr marL="400050" lvl="1" indent="0">
              <a:spcBef>
                <a:spcPts val="200"/>
              </a:spcBef>
              <a:spcAft>
                <a:spcPts val="600"/>
              </a:spcAft>
              <a:buFont typeface="Wingdings 2" pitchFamily="-72" charset="2"/>
              <a:buNone/>
            </a:pPr>
            <a:endParaRPr dirty="0"/>
          </a:p>
          <a:p>
            <a:pPr marL="400050" lvl="1" indent="0">
              <a:spcBef>
                <a:spcPts val="200"/>
              </a:spcBef>
              <a:buFont typeface="Wingdings" pitchFamily="-72" charset="2"/>
              <a:buNone/>
            </a:pPr>
            <a:endParaRPr lang="en-US" i="1" dirty="0"/>
          </a:p>
        </p:txBody>
      </p:sp>
      <p:sp>
        <p:nvSpPr>
          <p:cNvPr id="5" name="Slide Number Placeholder 4"/>
          <p:cNvSpPr>
            <a:spLocks noGrp="1"/>
          </p:cNvSpPr>
          <p:nvPr>
            <p:ph type="sldNum" sz="quarter" idx="12"/>
          </p:nvPr>
        </p:nvSpPr>
        <p:spPr/>
        <p:txBody>
          <a:bodyPr/>
          <a:lstStyle/>
          <a:p>
            <a:pPr>
              <a:defRPr/>
            </a:pPr>
            <a:fld id="{728B9AC4-7ECE-4C96-ABED-D09DDF353CCA}" type="slidenum">
              <a:rPr lang="en-US" smtClean="0"/>
              <a:pPr>
                <a:defRPr/>
              </a:pPr>
              <a:t>1</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77" name="Group 65"/>
          <p:cNvGraphicFramePr>
            <a:graphicFrameLocks noGrp="1"/>
          </p:cNvGraphicFramePr>
          <p:nvPr>
            <p:extLst>
              <p:ext uri="{D42A27DB-BD31-4B8C-83A1-F6EECF244321}">
                <p14:modId xmlns:p14="http://schemas.microsoft.com/office/powerpoint/2010/main" val="3887810116"/>
              </p:ext>
            </p:extLst>
          </p:nvPr>
        </p:nvGraphicFramePr>
        <p:xfrm>
          <a:off x="609600" y="762000"/>
          <a:ext cx="8153400" cy="5346360"/>
        </p:xfrm>
        <a:graphic>
          <a:graphicData uri="http://schemas.openxmlformats.org/drawingml/2006/table">
            <a:tbl>
              <a:tblPr firstRow="1"/>
              <a:tblGrid>
                <a:gridCol w="5715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402020">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Potential Questions</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CR301</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CR302</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CR303</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0"/>
                  </a:ext>
                </a:extLst>
              </a:tr>
              <a:tr h="274686">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How many graduates go on to postsecondary?</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type of institutions (4-year/2-year, private/public) do graduates attend?</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Which specific institutions did students attended? </a:t>
                      </a:r>
                    </a:p>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How many went to each? </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are the </a:t>
                      </a:r>
                      <a:r>
                        <a:rPr kumimoji="0" lang="en-US" sz="1600" b="0" i="1" u="sng" strike="noStrike" cap="none" normalizeH="0" baseline="0" dirty="0">
                          <a:ln>
                            <a:noFill/>
                          </a:ln>
                          <a:solidFill>
                            <a:schemeClr val="tx1"/>
                          </a:solidFill>
                          <a:effectLst/>
                          <a:latin typeface="+mn-lt"/>
                          <a:cs typeface="Tahoma" pitchFamily="-72" charset="0"/>
                        </a:rPr>
                        <a:t>enrollment</a:t>
                      </a:r>
                      <a:r>
                        <a:rPr kumimoji="0" lang="en-US" sz="1600" b="0" i="1" u="none" strike="noStrike" cap="none" normalizeH="0" baseline="0" dirty="0">
                          <a:ln>
                            <a:noFill/>
                          </a:ln>
                          <a:solidFill>
                            <a:schemeClr val="tx1"/>
                          </a:solidFill>
                          <a:effectLst/>
                          <a:latin typeface="+mn-lt"/>
                          <a:cs typeface="Tahoma" pitchFamily="-72" charset="0"/>
                        </a:rPr>
                        <a:t> rates of students who complete </a:t>
                      </a:r>
                      <a:r>
                        <a:rPr kumimoji="0" lang="en-US" sz="1600" b="0" i="1" u="none" strike="noStrike" cap="none" normalizeH="0" baseline="0" dirty="0" err="1">
                          <a:ln>
                            <a:noFill/>
                          </a:ln>
                          <a:solidFill>
                            <a:schemeClr val="tx1"/>
                          </a:solidFill>
                          <a:effectLst/>
                          <a:latin typeface="+mn-lt"/>
                          <a:cs typeface="Tahoma" pitchFamily="-72" charset="0"/>
                        </a:rPr>
                        <a:t>MassCore</a:t>
                      </a:r>
                      <a:r>
                        <a:rPr kumimoji="0" lang="en-US" sz="1600" b="0" i="1" u="none" strike="noStrike" cap="none" normalizeH="0" baseline="0" dirty="0">
                          <a:ln>
                            <a:noFill/>
                          </a:ln>
                          <a:solidFill>
                            <a:schemeClr val="tx1"/>
                          </a:solidFill>
                          <a:effectLst/>
                          <a:latin typeface="+mn-lt"/>
                          <a:cs typeface="Tahoma" pitchFamily="-72" charset="0"/>
                        </a:rPr>
                        <a:t> or AP coursework compared to those who don’t?</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are the </a:t>
                      </a:r>
                      <a:r>
                        <a:rPr kumimoji="0" lang="en-US" sz="1600" b="0" i="1" u="sng" strike="noStrike" cap="none" normalizeH="0" baseline="0" dirty="0">
                          <a:ln>
                            <a:noFill/>
                          </a:ln>
                          <a:solidFill>
                            <a:schemeClr val="tx1"/>
                          </a:solidFill>
                          <a:effectLst/>
                          <a:latin typeface="+mn-lt"/>
                          <a:cs typeface="Tahoma" pitchFamily="-72" charset="0"/>
                        </a:rPr>
                        <a:t>persistence and degree obtainment</a:t>
                      </a:r>
                      <a:r>
                        <a:rPr kumimoji="0" lang="en-US" sz="1600" b="0" i="1" u="none" strike="noStrike" cap="none" normalizeH="0" baseline="0" dirty="0">
                          <a:ln>
                            <a:noFill/>
                          </a:ln>
                          <a:solidFill>
                            <a:schemeClr val="tx1"/>
                          </a:solidFill>
                          <a:effectLst/>
                          <a:latin typeface="+mn-lt"/>
                          <a:cs typeface="Tahoma" pitchFamily="-72" charset="0"/>
                        </a:rPr>
                        <a:t> rates of students who complete MassCore or AP coursework? </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is the postsecondary experience of students from a specific subgroup?  (CVTE, ELL, SWD, high needs, etc) </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percentages of students enroll in and complete remedial courses?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mn-lt"/>
                        <a:cs typeface="Tahoma" pitchFamily="-7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86">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In what remedial subjects to do students enroll?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mn-lt"/>
                        <a:cs typeface="Tahoma" pitchFamily="-7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mn-lt"/>
                        <a:cs typeface="Tahoma" pitchFamily="-72"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are the MCAS scores of students who take remedial coursework in math and reading? </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How many credits, on average, do public high school graduates earn in their first year of college?</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0" name="Title 9">
            <a:extLst>
              <a:ext uri="{FF2B5EF4-FFF2-40B4-BE49-F238E27FC236}">
                <a16:creationId xmlns:a16="http://schemas.microsoft.com/office/drawing/2014/main" id="{D255DC84-10B5-41CC-BE92-9635C68A807B}"/>
              </a:ext>
            </a:extLst>
          </p:cNvPr>
          <p:cNvSpPr>
            <a:spLocks noGrp="1"/>
          </p:cNvSpPr>
          <p:nvPr>
            <p:ph type="title"/>
          </p:nvPr>
        </p:nvSpPr>
        <p:spPr>
          <a:xfrm>
            <a:off x="660400" y="178140"/>
            <a:ext cx="7924800" cy="1143000"/>
          </a:xfrm>
        </p:spPr>
        <p:txBody>
          <a:bodyPr/>
          <a:lstStyle/>
          <a:p>
            <a:pPr algn="ctr"/>
            <a:r>
              <a:rPr lang="en-US" sz="3600" dirty="0">
                <a:cs typeface="Calibri" pitchFamily="34" charset="0"/>
              </a:rPr>
              <a:t>Comparing Three Reports</a:t>
            </a:r>
            <a:br>
              <a:rPr lang="en-US" dirty="0">
                <a:cs typeface="Calibri" pitchFamily="34" charset="0"/>
              </a:rPr>
            </a:br>
            <a:endParaRPr lang="en-US" dirty="0"/>
          </a:p>
        </p:txBody>
      </p:sp>
      <p:sp>
        <p:nvSpPr>
          <p:cNvPr id="5" name="Slide Number Placeholder 4"/>
          <p:cNvSpPr>
            <a:spLocks noGrp="1"/>
          </p:cNvSpPr>
          <p:nvPr>
            <p:ph type="sldNum" sz="quarter" idx="12"/>
          </p:nvPr>
        </p:nvSpPr>
        <p:spPr/>
        <p:txBody>
          <a:bodyPr/>
          <a:lstStyle/>
          <a:p>
            <a:fld id="{728B9AC4-7ECE-4C96-ABED-D09DDF353CCA}" type="slidenum">
              <a:rPr lang="en-US" smtClean="0"/>
              <a:pPr/>
              <a:t>2</a:t>
            </a:fld>
            <a:endParaRPr lang="en-US" dirty="0"/>
          </a:p>
        </p:txBody>
      </p:sp>
      <p:grpSp>
        <p:nvGrpSpPr>
          <p:cNvPr id="7" name="Group 6" descr="Comparing the Three Reports: CR301, CR302, Cr303&#10;(Use when setting school and district goals!)&#10;&#10;"/>
          <p:cNvGrpSpPr/>
          <p:nvPr/>
        </p:nvGrpSpPr>
        <p:grpSpPr>
          <a:xfrm>
            <a:off x="-152400" y="0"/>
            <a:ext cx="1737360" cy="6400800"/>
            <a:chOff x="-152400" y="0"/>
            <a:chExt cx="1737360" cy="6400800"/>
          </a:xfrm>
        </p:grpSpPr>
        <p:sp>
          <p:nvSpPr>
            <p:cNvPr id="6" name="Oval 5"/>
            <p:cNvSpPr>
              <a:spLocks noChangeAspect="1"/>
            </p:cNvSpPr>
            <p:nvPr/>
          </p:nvSpPr>
          <p:spPr>
            <a:xfrm>
              <a:off x="-152400" y="0"/>
              <a:ext cx="1737360" cy="1219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a:solidFill>
                    <a:schemeClr val="bg1"/>
                  </a:solidFill>
                </a:rPr>
                <a:t>Use when setting school and district goals!</a:t>
              </a:r>
            </a:p>
          </p:txBody>
        </p:sp>
        <p:sp>
          <p:nvSpPr>
            <p:cNvPr id="8" name="Left Brace 7"/>
            <p:cNvSpPr/>
            <p:nvPr/>
          </p:nvSpPr>
          <p:spPr>
            <a:xfrm>
              <a:off x="228600" y="1219200"/>
              <a:ext cx="457200" cy="5181600"/>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371600"/>
            <a:ext cx="8867774" cy="4648200"/>
          </a:xfrm>
        </p:spPr>
        <p:txBody>
          <a:bodyPr/>
          <a:lstStyle/>
          <a:p>
            <a:pPr>
              <a:spcBef>
                <a:spcPts val="0"/>
              </a:spcBef>
            </a:pPr>
            <a:r>
              <a:rPr lang="en-US" sz="2000" b="1" dirty="0"/>
              <a:t>National Student Clearinghouse</a:t>
            </a:r>
            <a:r>
              <a:rPr lang="en-US" sz="2000" dirty="0"/>
              <a:t>: 97% of currently enrolled postsecondary students nationwide (98.9% of all public and private institutions) </a:t>
            </a:r>
            <a:br>
              <a:rPr lang="en-US" sz="2000" dirty="0"/>
            </a:br>
            <a:br>
              <a:rPr lang="en-US" sz="2000" dirty="0"/>
            </a:br>
            <a:r>
              <a:rPr lang="en-US" sz="2000" b="1" dirty="0"/>
              <a:t>SIMS/SCS</a:t>
            </a:r>
            <a:r>
              <a:rPr lang="en-US" sz="2000" dirty="0"/>
              <a:t>- our K-12 data collection system</a:t>
            </a:r>
            <a:br>
              <a:rPr lang="en-US" sz="2000" dirty="0"/>
            </a:br>
            <a:br>
              <a:rPr lang="en-US" sz="2000" dirty="0"/>
            </a:br>
            <a:r>
              <a:rPr lang="en-US" sz="2000" b="1" dirty="0"/>
              <a:t>HEIRS</a:t>
            </a:r>
            <a:r>
              <a:rPr lang="en-US" sz="2000" dirty="0"/>
              <a:t>- a centralized database of student unit-record data from 28 of the 29 public higher education institutions in Massachusetts (15 community colleges, nine state universities, and the four undergraduate campuses of the University of Massachusetts). </a:t>
            </a:r>
            <a:br>
              <a:rPr lang="en-US" sz="2000" dirty="0"/>
            </a:br>
            <a:br>
              <a:rPr lang="en-US" sz="2000" dirty="0"/>
            </a:br>
            <a:r>
              <a:rPr lang="en-US" sz="2000" b="1" dirty="0"/>
              <a:t>College Board </a:t>
            </a:r>
            <a:r>
              <a:rPr lang="en-US" sz="2000" dirty="0"/>
              <a:t>-For SAT data</a:t>
            </a:r>
            <a:br>
              <a:rPr lang="en-US" sz="3200" dirty="0"/>
            </a:br>
            <a:br>
              <a:rPr lang="en-US" sz="3200" dirty="0"/>
            </a:br>
            <a:endParaRPr lang="en-US" sz="3200" dirty="0"/>
          </a:p>
        </p:txBody>
      </p:sp>
      <p:sp>
        <p:nvSpPr>
          <p:cNvPr id="3" name="Slide Number Placeholder 2"/>
          <p:cNvSpPr>
            <a:spLocks noGrp="1"/>
          </p:cNvSpPr>
          <p:nvPr>
            <p:ph type="sldNum" sz="quarter" idx="12"/>
          </p:nvPr>
        </p:nvSpPr>
        <p:spPr/>
        <p:txBody>
          <a:bodyPr/>
          <a:lstStyle/>
          <a:p>
            <a:fld id="{5769D82E-6987-4D55-BC92-780323C53D3E}" type="slidenum">
              <a:rPr lang="en-US" smtClean="0"/>
              <a:pPr/>
              <a:t>3</a:t>
            </a:fld>
            <a:endParaRPr lang="en-US" dirty="0"/>
          </a:p>
        </p:txBody>
      </p:sp>
      <p:sp>
        <p:nvSpPr>
          <p:cNvPr id="5" name="TextBox 4"/>
          <p:cNvSpPr txBox="1"/>
          <p:nvPr/>
        </p:nvSpPr>
        <p:spPr>
          <a:xfrm>
            <a:off x="2590800" y="228600"/>
            <a:ext cx="3983783" cy="400110"/>
          </a:xfrm>
          <a:prstGeom prst="rect">
            <a:avLst/>
          </a:prstGeom>
          <a:noFill/>
        </p:spPr>
        <p:txBody>
          <a:bodyPr wrap="none" rtlCol="0">
            <a:spAutoFit/>
          </a:bodyPr>
          <a:lstStyle/>
          <a:p>
            <a:r>
              <a:rPr lang="en-US"/>
              <a:t>Where do these data come from?</a:t>
            </a:r>
            <a:endParaRPr lang="en-US" dirty="0"/>
          </a:p>
        </p:txBody>
      </p:sp>
    </p:spTree>
    <p:extLst>
      <p:ext uri="{BB962C8B-B14F-4D97-AF65-F5344CB8AC3E}">
        <p14:creationId xmlns:p14="http://schemas.microsoft.com/office/powerpoint/2010/main" val="160378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r>
              <a:rPr lang="en-US" dirty="0"/>
              <a:t>When are these data “refreshed”</a:t>
            </a:r>
          </a:p>
        </p:txBody>
      </p:sp>
      <p:sp>
        <p:nvSpPr>
          <p:cNvPr id="3" name="Slide Number Placeholder 2"/>
          <p:cNvSpPr>
            <a:spLocks noGrp="1"/>
          </p:cNvSpPr>
          <p:nvPr>
            <p:ph type="sldNum" sz="quarter" idx="12"/>
          </p:nvPr>
        </p:nvSpPr>
        <p:spPr/>
        <p:txBody>
          <a:bodyPr/>
          <a:lstStyle/>
          <a:p>
            <a:fld id="{5769D82E-6987-4D55-BC92-780323C53D3E}" type="slidenum">
              <a:rPr lang="en-US" smtClean="0"/>
              <a:pPr/>
              <a:t>4</a:t>
            </a:fld>
            <a:endParaRPr lang="en-US" dirty="0"/>
          </a:p>
        </p:txBody>
      </p:sp>
    </p:spTree>
    <p:extLst>
      <p:ext uri="{BB962C8B-B14F-4D97-AF65-F5344CB8AC3E}">
        <p14:creationId xmlns:p14="http://schemas.microsoft.com/office/powerpoint/2010/main" val="420209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2D1E6-194E-4CF7-8FD8-86FD644E74FD}"/>
              </a:ext>
            </a:extLst>
          </p:cNvPr>
          <p:cNvSpPr>
            <a:spLocks noGrp="1"/>
          </p:cNvSpPr>
          <p:nvPr>
            <p:ph type="title"/>
          </p:nvPr>
        </p:nvSpPr>
        <p:spPr>
          <a:xfrm>
            <a:off x="1371600" y="304800"/>
            <a:ext cx="7924800" cy="1143000"/>
          </a:xfrm>
        </p:spPr>
        <p:txBody>
          <a:bodyPr/>
          <a:lstStyle/>
          <a:p>
            <a:r>
              <a:rPr lang="en-US" sz="3600" dirty="0"/>
              <a:t>Additional Post-Secondary Reports</a:t>
            </a:r>
            <a:br>
              <a:rPr lang="en-US" dirty="0"/>
            </a:br>
            <a:endParaRPr lang="en-US" dirty="0"/>
          </a:p>
        </p:txBody>
      </p:sp>
      <p:sp>
        <p:nvSpPr>
          <p:cNvPr id="2" name="Slide Number Placeholder 1"/>
          <p:cNvSpPr>
            <a:spLocks noGrp="1"/>
          </p:cNvSpPr>
          <p:nvPr>
            <p:ph type="sldNum" sz="quarter" idx="12"/>
          </p:nvPr>
        </p:nvSpPr>
        <p:spPr/>
        <p:txBody>
          <a:bodyPr/>
          <a:lstStyle/>
          <a:p>
            <a:fld id="{7C8DE0CE-55B5-4997-AC72-D9C81089A749}" type="slidenum">
              <a:rPr lang="en-US" smtClean="0"/>
              <a:pPr/>
              <a:t>5</a:t>
            </a:fld>
            <a:endParaRPr lang="en-US" dirty="0"/>
          </a:p>
        </p:txBody>
      </p:sp>
      <p:pic>
        <p:nvPicPr>
          <p:cNvPr id="2049" name="Picture 1" descr="NEW-Burst-300x300[1]"/>
          <p:cNvPicPr>
            <a:picLocks noChangeAspect="1" noChangeArrowheads="1"/>
          </p:cNvPicPr>
          <p:nvPr/>
        </p:nvPicPr>
        <p:blipFill>
          <a:blip r:embed="rId2" cstate="print"/>
          <a:srcRect/>
          <a:stretch>
            <a:fillRect/>
          </a:stretch>
        </p:blipFill>
        <p:spPr bwMode="auto">
          <a:xfrm>
            <a:off x="152400" y="228600"/>
            <a:ext cx="1219200" cy="838200"/>
          </a:xfrm>
          <a:prstGeom prst="rect">
            <a:avLst/>
          </a:prstGeom>
          <a:noFill/>
        </p:spPr>
      </p:pic>
      <p:sp>
        <p:nvSpPr>
          <p:cNvPr id="2051" name="Rectangle 3"/>
          <p:cNvSpPr>
            <a:spLocks noChangeArrowheads="1"/>
          </p:cNvSpPr>
          <p:nvPr/>
        </p:nvSpPr>
        <p:spPr bwMode="auto">
          <a:xfrm>
            <a:off x="228600" y="1181100"/>
            <a:ext cx="8077200"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Several additional new Edwin Analytics reports may assist schools and districts in analyzing post-secondary data for program improvement.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Calibri" pitchFamily="34" charset="0"/>
                <a:ea typeface="Calibri" pitchFamily="34" charset="0"/>
                <a:cs typeface="Arial" pitchFamily="34" charset="0"/>
              </a:rPr>
              <a:t>CR304 </a:t>
            </a:r>
            <a:r>
              <a:rPr kumimoji="0" lang="en-US" b="1" i="0" u="none" strike="noStrike" cap="none" normalizeH="0" baseline="0" dirty="0">
                <a:ln>
                  <a:noFill/>
                </a:ln>
                <a:solidFill>
                  <a:srgbClr val="000000"/>
                </a:solidFill>
                <a:effectLst/>
                <a:latin typeface="Calibri" pitchFamily="34" charset="0"/>
                <a:ea typeface="Calibri" pitchFamily="34" charset="0"/>
                <a:cs typeface="Arial" pitchFamily="34" charset="0"/>
                <a:hlinkClick r:id="rId3"/>
              </a:rPr>
              <a:t>Postsecondary Outcomes of Public HS Graduates View by MA Public Postsecondary Institution:</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b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en-US" b="0" i="0" u="none" strike="noStrike" cap="none" normalizeH="0" baseline="0" dirty="0">
                <a:ln>
                  <a:noFill/>
                </a:ln>
                <a:solidFill>
                  <a:srgbClr val="000000"/>
                </a:solidFill>
                <a:effectLst/>
                <a:latin typeface="Calibri" pitchFamily="34" charset="0"/>
                <a:ea typeface="Calibri" pitchFamily="34" charset="0"/>
                <a:cs typeface="Arial" pitchFamily="34" charset="0"/>
              </a:rPr>
              <a:t>Details postsecondary enrollment, achievement, and outcomes of MA public graduating students from a fall enrollment class in a specific MA public postsecondary institution. It also contains details by “feeder” MA public high schools. </a:t>
            </a:r>
            <a:r>
              <a:rPr kumimoji="0" lang="en-US" b="0" i="1" u="none" strike="noStrike" cap="none" normalizeH="0" baseline="0" dirty="0">
                <a:ln>
                  <a:noFill/>
                </a:ln>
                <a:solidFill>
                  <a:schemeClr val="tx1"/>
                </a:solidFill>
                <a:effectLst/>
                <a:latin typeface="Calibri" pitchFamily="34" charset="0"/>
                <a:ea typeface="Calibri" pitchFamily="34" charset="0"/>
                <a:cs typeface="Times New Roman" pitchFamily="18" charset="0"/>
              </a:rPr>
              <a:t>(Postsecondary data source: MA Department of Higher Education)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000000"/>
                </a:solidFill>
                <a:effectLst/>
                <a:latin typeface="Calibri" pitchFamily="34" charset="0"/>
                <a:ea typeface="Calibri" pitchFamily="34" charset="0"/>
                <a:cs typeface="Arial" pitchFamily="34" charset="0"/>
              </a:rPr>
              <a:t>CR321 </a:t>
            </a:r>
            <a:r>
              <a:rPr kumimoji="0" lang="en-US" b="1" i="0" u="none" strike="noStrike" cap="none" normalizeH="0" baseline="0" dirty="0">
                <a:ln>
                  <a:noFill/>
                </a:ln>
                <a:solidFill>
                  <a:srgbClr val="000000"/>
                </a:solidFill>
                <a:effectLst/>
                <a:latin typeface="Calibri" pitchFamily="34" charset="0"/>
                <a:ea typeface="Calibri" pitchFamily="34" charset="0"/>
                <a:cs typeface="Arial" pitchFamily="34" charset="0"/>
                <a:hlinkClick r:id="rId3"/>
              </a:rPr>
              <a:t>CVTE Graduate Pathway Summary: MA Public Postsecondary:</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a:ln>
                  <a:noFill/>
                </a:ln>
                <a:solidFill>
                  <a:srgbClr val="000000"/>
                </a:solidFill>
                <a:effectLst/>
                <a:latin typeface="Calibri" pitchFamily="34" charset="0"/>
                <a:ea typeface="Calibri" pitchFamily="34" charset="0"/>
                <a:cs typeface="Arial" pitchFamily="34" charset="0"/>
              </a:rPr>
              <a:t>Details postsecondary enrollment, outcomes, and continuation of vocational field of study for MA public school graduates who were CVTE concentrators and who enrolled in a MA public postsecondary institution. </a:t>
            </a:r>
            <a:r>
              <a:rPr kumimoji="0" lang="en-US" b="0" i="1" u="none" strike="noStrike" cap="none" normalizeH="0" baseline="0" dirty="0">
                <a:ln>
                  <a:noFill/>
                </a:ln>
                <a:solidFill>
                  <a:schemeClr val="tx1"/>
                </a:solidFill>
                <a:effectLst/>
                <a:latin typeface="Calibri" pitchFamily="34" charset="0"/>
                <a:ea typeface="Calibri" pitchFamily="34" charset="0"/>
                <a:cs typeface="Times New Roman" pitchFamily="18" charset="0"/>
              </a:rPr>
              <a:t>(Postsecondary data source: MA Department of Higher Education)</a:t>
            </a:r>
            <a:endParaRPr kumimoji="0" lang="en-US" b="0" i="0" u="none" strike="noStrike" cap="none" normalizeH="0" baseline="0" dirty="0">
              <a:ln>
                <a:noFill/>
              </a:ln>
              <a:solidFill>
                <a:schemeClr val="tx1"/>
              </a:solidFill>
              <a:effectLst/>
              <a:latin typeface="Calibri"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DA8016-2AD6-4034-A1D9-AE0F7AA11C97}"/>
              </a:ext>
            </a:extLst>
          </p:cNvPr>
          <p:cNvSpPr>
            <a:spLocks noGrp="1"/>
          </p:cNvSpPr>
          <p:nvPr>
            <p:ph type="title"/>
          </p:nvPr>
        </p:nvSpPr>
        <p:spPr>
          <a:xfrm>
            <a:off x="609600" y="274638"/>
            <a:ext cx="7924800" cy="410678"/>
          </a:xfrm>
        </p:spPr>
        <p:txBody>
          <a:bodyPr/>
          <a:lstStyle/>
          <a:p>
            <a:pPr algn="ctr"/>
            <a:r>
              <a:rPr lang="en-US" sz="2800" dirty="0"/>
              <a:t>FAFSA Report</a:t>
            </a:r>
          </a:p>
        </p:txBody>
      </p:sp>
      <p:sp>
        <p:nvSpPr>
          <p:cNvPr id="2" name="Slide Number Placeholder 1"/>
          <p:cNvSpPr>
            <a:spLocks noGrp="1"/>
          </p:cNvSpPr>
          <p:nvPr>
            <p:ph type="sldNum" sz="quarter" idx="12"/>
          </p:nvPr>
        </p:nvSpPr>
        <p:spPr/>
        <p:txBody>
          <a:bodyPr/>
          <a:lstStyle/>
          <a:p>
            <a:fld id="{7C8DE0CE-55B5-4997-AC72-D9C81089A749}" type="slidenum">
              <a:rPr lang="en-US" smtClean="0"/>
              <a:pPr/>
              <a:t>6</a:t>
            </a:fld>
            <a:endParaRPr lang="en-US" dirty="0"/>
          </a:p>
        </p:txBody>
      </p:sp>
      <p:sp>
        <p:nvSpPr>
          <p:cNvPr id="4" name="Rectangle 3"/>
          <p:cNvSpPr/>
          <p:nvPr/>
        </p:nvSpPr>
        <p:spPr>
          <a:xfrm>
            <a:off x="-31075" y="4495800"/>
            <a:ext cx="8943974" cy="1323439"/>
          </a:xfrm>
          <a:prstGeom prst="rect">
            <a:avLst/>
          </a:prstGeom>
        </p:spPr>
        <p:txBody>
          <a:bodyPr wrap="square">
            <a:spAutoFit/>
          </a:bodyPr>
          <a:lstStyle/>
          <a:p>
            <a:pPr marL="285750" indent="-285750">
              <a:buFont typeface="Arial" panose="020B0604020202020204" pitchFamily="34" charset="0"/>
              <a:buChar char="•"/>
            </a:pPr>
            <a:r>
              <a:rPr lang="en-US" sz="1600" dirty="0"/>
              <a:t>DESE and DHE in partnership with the Massachusetts Executive Office of Education have developed reports that allow schools and districts to monitor the status of student submission and completion of FAFSA. </a:t>
            </a:r>
          </a:p>
          <a:p>
            <a:pPr marL="285750" indent="-285750">
              <a:buFont typeface="Arial" panose="020B0604020202020204" pitchFamily="34" charset="0"/>
              <a:buChar char="•"/>
            </a:pPr>
            <a:r>
              <a:rPr lang="en-US" sz="1600" dirty="0"/>
              <a:t>School counselors and other educators can use this alongside other college and career readiness resources to support students in the college application process. </a:t>
            </a:r>
          </a:p>
        </p:txBody>
      </p:sp>
      <p:pic>
        <p:nvPicPr>
          <p:cNvPr id="5" name="Picture 4" descr="Screenshot of CR307 FAFSA Completion Report Summary report showing pie chart and table displaying number and percentages of students who are identified as FAFSA complete, incomplete, not found. "/>
          <p:cNvPicPr>
            <a:picLocks noChangeAspect="1"/>
          </p:cNvPicPr>
          <p:nvPr/>
        </p:nvPicPr>
        <p:blipFill>
          <a:blip r:embed="rId2"/>
          <a:stretch>
            <a:fillRect/>
          </a:stretch>
        </p:blipFill>
        <p:spPr>
          <a:xfrm>
            <a:off x="752588" y="685316"/>
            <a:ext cx="7376648" cy="3734284"/>
          </a:xfrm>
          <a:prstGeom prst="rect">
            <a:avLst/>
          </a:prstGeom>
        </p:spPr>
      </p:pic>
    </p:spTree>
    <p:extLst>
      <p:ext uri="{BB962C8B-B14F-4D97-AF65-F5344CB8AC3E}">
        <p14:creationId xmlns:p14="http://schemas.microsoft.com/office/powerpoint/2010/main" val="131423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EFD50-1749-4CC6-B007-3E664F3249DC}"/>
              </a:ext>
            </a:extLst>
          </p:cNvPr>
          <p:cNvSpPr>
            <a:spLocks noGrp="1"/>
          </p:cNvSpPr>
          <p:nvPr>
            <p:ph type="title"/>
          </p:nvPr>
        </p:nvSpPr>
        <p:spPr/>
        <p:txBody>
          <a:bodyPr/>
          <a:lstStyle/>
          <a:p>
            <a:pPr algn="ctr"/>
            <a:r>
              <a:rPr lang="en-US" sz="2800" dirty="0"/>
              <a:t>FAFSA CR607 (student level report)</a:t>
            </a:r>
            <a:br>
              <a:rPr lang="en-US" dirty="0"/>
            </a:br>
            <a:endParaRPr lang="en-US" dirty="0"/>
          </a:p>
        </p:txBody>
      </p:sp>
      <p:sp>
        <p:nvSpPr>
          <p:cNvPr id="2" name="Slide Number Placeholder 1"/>
          <p:cNvSpPr>
            <a:spLocks noGrp="1"/>
          </p:cNvSpPr>
          <p:nvPr>
            <p:ph type="sldNum" sz="quarter" idx="12"/>
          </p:nvPr>
        </p:nvSpPr>
        <p:spPr/>
        <p:txBody>
          <a:bodyPr/>
          <a:lstStyle/>
          <a:p>
            <a:pPr>
              <a:defRPr/>
            </a:pPr>
            <a:fld id="{FD68CD5B-DB04-4D9A-8FFB-C8CC707CA902}" type="slidenum">
              <a:rPr lang="en-US" smtClean="0"/>
              <a:pPr>
                <a:defRPr/>
              </a:pPr>
              <a:t>7</a:t>
            </a:fld>
            <a:endParaRPr lang="en-US" dirty="0"/>
          </a:p>
        </p:txBody>
      </p:sp>
      <p:pic>
        <p:nvPicPr>
          <p:cNvPr id="3" name="Picture 2" descr="Screenshot of table for FAFSA CR607 report. Column headers are First name, last name, MI, SASID (with sasids hyperlinked), DOB, Gender, Submitted Fafsa, Status and FAFSA detail."/>
          <p:cNvPicPr>
            <a:picLocks noChangeAspect="1"/>
          </p:cNvPicPr>
          <p:nvPr/>
        </p:nvPicPr>
        <p:blipFill>
          <a:blip r:embed="rId2"/>
          <a:stretch>
            <a:fillRect/>
          </a:stretch>
        </p:blipFill>
        <p:spPr>
          <a:xfrm>
            <a:off x="609599" y="1603089"/>
            <a:ext cx="7848601" cy="3651821"/>
          </a:xfrm>
          <a:prstGeom prst="rect">
            <a:avLst/>
          </a:prstGeom>
        </p:spPr>
      </p:pic>
    </p:spTree>
    <p:extLst>
      <p:ext uri="{BB962C8B-B14F-4D97-AF65-F5344CB8AC3E}">
        <p14:creationId xmlns:p14="http://schemas.microsoft.com/office/powerpoint/2010/main" val="2219382061"/>
      </p:ext>
    </p:extLst>
  </p:cSld>
  <p:clrMapOvr>
    <a:masterClrMapping/>
  </p:clrMapOvr>
</p:sld>
</file>

<file path=ppt/theme/theme1.xml><?xml version="1.0" encoding="utf-8"?>
<a:theme xmlns:a="http://schemas.openxmlformats.org/drawingml/2006/main" name="Success After High School PPT 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DESE-231-17119</_dlc_DocId>
    <_dlc_DocIdUrl xmlns="733efe1c-5bbe-4968-87dc-d400e65c879f">
      <Url>https://sharepoint.doemass.org/ese/webteam/cps/_layouts/DocIdRedir.aspx?ID=DESE-231-17119</Url>
      <Description>DESE-231-17119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fe35eebca4745372fa53d5050364ca0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69b118e19905d1ad78f6c228cdaca31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6DA0A-DBE3-4394-B273-24FB34C1CA7E}">
  <ds:schemaRefs>
    <ds:schemaRef ds:uri="http://schemas.microsoft.com/sharepoint/v3/contenttype/forms"/>
  </ds:schemaRefs>
</ds:datastoreItem>
</file>

<file path=customXml/itemProps2.xml><?xml version="1.0" encoding="utf-8"?>
<ds:datastoreItem xmlns:ds="http://schemas.openxmlformats.org/officeDocument/2006/customXml" ds:itemID="{ABF10EAE-4B0E-4CD4-AA14-C081EC02AA50}">
  <ds:schemaRefs>
    <ds:schemaRef ds:uri="http://schemas.microsoft.com/sharepoint/events"/>
  </ds:schemaRefs>
</ds:datastoreItem>
</file>

<file path=customXml/itemProps3.xml><?xml version="1.0" encoding="utf-8"?>
<ds:datastoreItem xmlns:ds="http://schemas.openxmlformats.org/officeDocument/2006/customXml" ds:itemID="{551717E6-8A80-4069-91BD-8004A2AB003E}">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0a4e05da-b9bc-4326-ad73-01ef31b95567"/>
    <ds:schemaRef ds:uri="733efe1c-5bbe-4968-87dc-d400e65c879f"/>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C750A79-16A1-4271-989B-3DD428F53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Success After High School PPT Template</Template>
  <TotalTime>31975</TotalTime>
  <Words>371</Words>
  <Application>Microsoft Office PowerPoint</Application>
  <PresentationFormat>On-screen Show (4:3)</PresentationFormat>
  <Paragraphs>78</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Georgia</vt:lpstr>
      <vt:lpstr>Tahoma</vt:lpstr>
      <vt:lpstr>Wingdings</vt:lpstr>
      <vt:lpstr>Wingdings 2</vt:lpstr>
      <vt:lpstr>Success After High School PPT Template</vt:lpstr>
      <vt:lpstr>How did our students do after graduating?   The Three Basic Reports:</vt:lpstr>
      <vt:lpstr>Comparing Three Reports </vt:lpstr>
      <vt:lpstr>National Student Clearinghouse: 97% of currently enrolled postsecondary students nationwide (98.9% of all public and private institutions)   SIMS/SCS- our K-12 data collection system  HEIRS- a centralized database of student unit-record data from 28 of the 29 public higher education institutions in Massachusetts (15 community colleges, nine state universities, and the four undergraduate campuses of the University of Massachusetts).   College Board -For SAT data  </vt:lpstr>
      <vt:lpstr>When are these data “refreshed”</vt:lpstr>
      <vt:lpstr>Additional Post-Secondary Reports </vt:lpstr>
      <vt:lpstr>FAFSA Report</vt:lpstr>
      <vt:lpstr>FAFSA CR607 (student level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Edwin Webinar: FAFSA Reports (March 2019)</dc:title>
  <dc:creator>DESE</dc:creator>
  <cp:lastModifiedBy>Zou, Dong (EOE)</cp:lastModifiedBy>
  <cp:revision>1941</cp:revision>
  <cp:lastPrinted>2012-06-23T14:12:01Z</cp:lastPrinted>
  <dcterms:created xsi:type="dcterms:W3CDTF">2011-09-23T13:57:58Z</dcterms:created>
  <dcterms:modified xsi:type="dcterms:W3CDTF">2019-12-24T16:56:44Z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24 2019</vt:lpwstr>
  </property>
</Properties>
</file>