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7" r:id="rId5"/>
  </p:sldMasterIdLst>
  <p:notesMasterIdLst>
    <p:notesMasterId r:id="rId9"/>
  </p:notesMasterIdLst>
  <p:handoutMasterIdLst>
    <p:handoutMasterId r:id="rId10"/>
  </p:handoutMasterIdLst>
  <p:sldIdLst>
    <p:sldId id="583" r:id="rId6"/>
    <p:sldId id="577" r:id="rId7"/>
    <p:sldId id="584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9212"/>
    <a:srgbClr val="0D1969"/>
    <a:srgbClr val="22409F"/>
    <a:srgbClr val="000000"/>
    <a:srgbClr val="FFFFFF"/>
    <a:srgbClr val="FFCC66"/>
    <a:srgbClr val="FFCC99"/>
    <a:srgbClr val="FEFEFE"/>
    <a:srgbClr val="99CCFF"/>
    <a:srgbClr val="9AD2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7" autoAdjust="0"/>
    <p:restoredTop sz="86385" autoAdjust="0"/>
  </p:normalViewPr>
  <p:slideViewPr>
    <p:cSldViewPr>
      <p:cViewPr varScale="1">
        <p:scale>
          <a:sx n="47" d="100"/>
          <a:sy n="47" d="100"/>
        </p:scale>
        <p:origin x="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1" d="100"/>
        <a:sy n="81" d="100"/>
      </p:scale>
      <p:origin x="0" y="0"/>
    </p:cViewPr>
  </p:sorterViewPr>
  <p:notesViewPr>
    <p:cSldViewPr>
      <p:cViewPr>
        <p:scale>
          <a:sx n="110" d="100"/>
          <a:sy n="110" d="100"/>
        </p:scale>
        <p:origin x="-2124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8B708230-8C54-4C0D-9FE1-07F82E14EBAF}" type="datetimeFigureOut">
              <a:rPr lang="en-US" smtClean="0"/>
              <a:pPr/>
              <a:t>12/24/2019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F1CB2E4A-D97A-45A2-8E5F-20EDAE2703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723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23" tIns="46564" rIns="93123" bIns="4656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23" tIns="46564" rIns="93123" bIns="4656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69492A7-CEC3-4757-A03D-DC1A724BAA46}" type="datetimeFigureOut">
              <a:rPr lang="en-US"/>
              <a:pPr>
                <a:defRPr/>
              </a:pPr>
              <a:t>12/24/2019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12888" y="695325"/>
            <a:ext cx="4314825" cy="3236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3" tIns="46564" rIns="93123" bIns="4656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057952"/>
            <a:ext cx="5608320" cy="5164667"/>
          </a:xfrm>
          <a:prstGeom prst="rect">
            <a:avLst/>
          </a:prstGeom>
        </p:spPr>
        <p:txBody>
          <a:bodyPr vert="horz" lIns="93123" tIns="46564" rIns="93123" bIns="4656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23" tIns="46564" rIns="93123" bIns="4656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23" tIns="46564" rIns="93123" bIns="4656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A2F4669-1E31-4DEC-B727-FF4FD56C35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807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laceholder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1512888" y="695325"/>
            <a:ext cx="4314825" cy="32369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t"/>
            <a:endParaRPr lang="en-US" dirty="0"/>
          </a:p>
          <a:p>
            <a:pPr fontAlgn="t"/>
            <a:endParaRPr lang="en-US" dirty="0"/>
          </a:p>
          <a:p>
            <a:pPr fontAlgn="t"/>
            <a:endParaRPr lang="en-US" dirty="0"/>
          </a:p>
          <a:p>
            <a:pPr fontAlgn="t"/>
            <a:r>
              <a:rPr lang="en-US" dirty="0"/>
              <a:t>Academic Preparation = </a:t>
            </a:r>
          </a:p>
          <a:p>
            <a:pPr fontAlgn="t"/>
            <a:r>
              <a:rPr lang="en-US" dirty="0"/>
              <a:t>MassCore Completion</a:t>
            </a:r>
          </a:p>
          <a:p>
            <a:pPr fontAlgn="t"/>
            <a:r>
              <a:rPr lang="en-US" dirty="0"/>
              <a:t>AP Course Completion</a:t>
            </a:r>
          </a:p>
          <a:p>
            <a:pPr fontAlgn="t"/>
            <a:r>
              <a:rPr lang="en-US" dirty="0"/>
              <a:t>MCAS 10th Grade ELA </a:t>
            </a:r>
          </a:p>
          <a:p>
            <a:pPr fontAlgn="t"/>
            <a:r>
              <a:rPr lang="en-US" dirty="0"/>
              <a:t>MCAS 10th Grade Math</a:t>
            </a:r>
          </a:p>
          <a:p>
            <a:pPr fontAlgn="t"/>
            <a:r>
              <a:rPr lang="en-US" dirty="0"/>
              <a:t>MCAS High School Science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461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Placeholder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1512888" y="695325"/>
            <a:ext cx="4314825" cy="32369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Placeholder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t"/>
            <a:endParaRPr lang="en-US" dirty="0"/>
          </a:p>
          <a:p>
            <a:pPr fontAlgn="t"/>
            <a:endParaRPr lang="en-US" dirty="0"/>
          </a:p>
          <a:p>
            <a:pPr fontAlgn="t"/>
            <a:endParaRPr lang="en-US" dirty="0"/>
          </a:p>
          <a:p>
            <a:pPr fontAlgn="t"/>
            <a:r>
              <a:rPr lang="en-US" dirty="0"/>
              <a:t>Academic Preparation = </a:t>
            </a:r>
          </a:p>
          <a:p>
            <a:pPr fontAlgn="t"/>
            <a:r>
              <a:rPr lang="en-US" dirty="0"/>
              <a:t>MassCore Completion</a:t>
            </a:r>
          </a:p>
          <a:p>
            <a:pPr fontAlgn="t"/>
            <a:r>
              <a:rPr lang="en-US" dirty="0"/>
              <a:t>AP Course Completion</a:t>
            </a:r>
          </a:p>
          <a:p>
            <a:pPr fontAlgn="t"/>
            <a:r>
              <a:rPr lang="en-US" dirty="0"/>
              <a:t>MCAS 10th Grade ELA </a:t>
            </a:r>
          </a:p>
          <a:p>
            <a:pPr fontAlgn="t"/>
            <a:r>
              <a:rPr lang="en-US" dirty="0"/>
              <a:t>MCAS 10th Grade Math</a:t>
            </a:r>
          </a:p>
          <a:p>
            <a:pPr fontAlgn="t"/>
            <a:r>
              <a:rPr lang="en-US" dirty="0"/>
              <a:t>MCAS High School Science 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33400" y="990601"/>
            <a:ext cx="7772400" cy="1905000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33400" y="2895600"/>
            <a:ext cx="6400800" cy="1066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26" name="Picture 2" descr="ESE S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410200"/>
            <a:ext cx="2166938" cy="1053849"/>
          </a:xfrm>
          <a:prstGeom prst="rect">
            <a:avLst/>
          </a:prstGeom>
          <a:noFill/>
        </p:spPr>
      </p:pic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8449905" y="5257800"/>
            <a:ext cx="5334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69D82E-6987-4D55-BC92-780323C53D3E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00600"/>
            <a:ext cx="7620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12775"/>
            <a:ext cx="76200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367338"/>
            <a:ext cx="7620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8449905" y="5257800"/>
            <a:ext cx="5334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69D82E-6987-4D55-BC92-780323C53D3E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9D82E-6987-4D55-BC92-780323C53D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410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9D82E-6987-4D55-BC92-780323C53D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clip art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9D82E-6987-4D55-BC92-780323C53D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clip art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9D82E-6987-4D55-BC92-780323C53D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80"/>
          <p:cNvSpPr txBox="1">
            <a:spLocks noChangeArrowheads="1"/>
          </p:cNvSpPr>
          <p:nvPr/>
        </p:nvSpPr>
        <p:spPr bwMode="auto">
          <a:xfrm>
            <a:off x="8803833" y="6564826"/>
            <a:ext cx="199240" cy="155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E824268E-FD5A-4CBE-9412-F4FF21850BBF}" type="slidenum">
              <a:rPr lang="en-US" smtClean="0">
                <a:solidFill>
                  <a:srgbClr val="FFFFFF"/>
                </a:solidFill>
                <a:latin typeface="Tahoma" pitchFamily="34" charset="0"/>
              </a:rPr>
              <a:pPr>
                <a:defRPr/>
              </a:pPr>
              <a:t>‹#›</a:t>
            </a:fld>
            <a:r>
              <a:rPr lang="en-US" dirty="0">
                <a:solidFill>
                  <a:srgbClr val="FFFFFF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448285" y="367410"/>
            <a:ext cx="7467118" cy="298327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>
            <a:lvl1pPr marL="0" indent="0">
              <a:lnSpc>
                <a:spcPct val="100000"/>
              </a:lnSpc>
              <a:spcBef>
                <a:spcPts val="24"/>
              </a:spcBef>
              <a:spcAft>
                <a:spcPts val="0"/>
              </a:spcAft>
              <a:buNone/>
              <a:defRPr sz="1900" b="1" i="0" baseline="0">
                <a:solidFill>
                  <a:srgbClr val="4B4B4B"/>
                </a:solidFill>
                <a:latin typeface="Tahoma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163852" y="1543487"/>
            <a:ext cx="4258312" cy="1256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aseline="0">
                <a:latin typeface="Tahoma" pitchFamily="34" charset="0"/>
              </a:defRPr>
            </a:lvl1pPr>
            <a:lvl2pPr marL="181371" indent="-18137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5000"/>
              <a:buFont typeface="Tahoma" pitchFamily="34" charset="0"/>
              <a:buChar char="▪"/>
              <a:defRPr sz="1600" baseline="0">
                <a:latin typeface="Tahoma" pitchFamily="34" charset="0"/>
              </a:defRPr>
            </a:lvl2pPr>
            <a:lvl3pPr marL="472860" indent="-29149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Tahoma" pitchFamily="34" charset="0"/>
              <a:buChar char="–"/>
              <a:defRPr sz="1600" baseline="0">
                <a:latin typeface="Tahoma" pitchFamily="34" charset="0"/>
              </a:defRPr>
            </a:lvl3pPr>
            <a:lvl4pPr marL="639657" indent="-16679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Tahoma" pitchFamily="34" charset="0"/>
              <a:buChar char="▫"/>
              <a:defRPr sz="1600" baseline="0">
                <a:latin typeface="Tahoma" pitchFamily="34" charset="0"/>
              </a:defRPr>
            </a:lvl4pPr>
            <a:lvl5pPr marL="751394" indent="-11173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89000"/>
              <a:buFont typeface="Tahoma" pitchFamily="34" charset="0"/>
              <a:buChar char="-"/>
              <a:defRPr sz="1600" baseline="0">
                <a:latin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4657087" y="1543487"/>
            <a:ext cx="4258312" cy="1256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aseline="0">
                <a:latin typeface="Tahoma" pitchFamily="34" charset="0"/>
              </a:defRPr>
            </a:lvl1pPr>
            <a:lvl2pPr marL="181371" indent="-18137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5000"/>
              <a:buFont typeface="Tahoma" pitchFamily="34" charset="0"/>
              <a:buChar char="▪"/>
              <a:defRPr sz="1600" baseline="0">
                <a:latin typeface="Tahoma" pitchFamily="34" charset="0"/>
              </a:defRPr>
            </a:lvl2pPr>
            <a:lvl3pPr marL="472860" indent="-29149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0000"/>
              <a:buFont typeface="Tahoma" pitchFamily="34" charset="0"/>
              <a:buChar char="–"/>
              <a:defRPr sz="1600" baseline="0">
                <a:latin typeface="Tahoma" pitchFamily="34" charset="0"/>
              </a:defRPr>
            </a:lvl3pPr>
            <a:lvl4pPr marL="639657" indent="-16679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20000"/>
              <a:buFont typeface="Tahoma" pitchFamily="34" charset="0"/>
              <a:buChar char="▫"/>
              <a:defRPr sz="1600" baseline="0">
                <a:latin typeface="Tahoma" pitchFamily="34" charset="0"/>
              </a:defRPr>
            </a:lvl4pPr>
            <a:lvl5pPr marL="751394" indent="-11173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9000"/>
              <a:buFont typeface="Tahoma" pitchFamily="34" charset="0"/>
              <a:buChar char="-"/>
              <a:defRPr sz="1600" baseline="0">
                <a:latin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160742" y="1146692"/>
            <a:ext cx="8754660" cy="2512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600" baseline="0">
                <a:latin typeface="Tahoma" pitchFamily="34" charset="0"/>
              </a:defRPr>
            </a:lvl1pPr>
            <a:lvl2pPr marL="181371" indent="-181371">
              <a:lnSpc>
                <a:spcPct val="100000"/>
              </a:lnSpc>
              <a:spcBef>
                <a:spcPts val="392"/>
              </a:spcBef>
              <a:spcAft>
                <a:spcPts val="0"/>
              </a:spcAft>
              <a:buClr>
                <a:schemeClr val="tx2"/>
              </a:buClr>
              <a:buSzPct val="125000"/>
              <a:buFont typeface="Tahoma" pitchFamily="34" charset="0"/>
              <a:buChar char="▪"/>
              <a:defRPr sz="1600" baseline="0">
                <a:latin typeface="Tahoma" pitchFamily="34" charset="0"/>
              </a:defRPr>
            </a:lvl2pPr>
            <a:lvl3pPr marL="472860" indent="-291490">
              <a:lnSpc>
                <a:spcPct val="100000"/>
              </a:lnSpc>
              <a:spcBef>
                <a:spcPts val="392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Tahoma" pitchFamily="34" charset="0"/>
              <a:buChar char="–"/>
              <a:defRPr sz="1600" baseline="0">
                <a:latin typeface="Tahoma" pitchFamily="34" charset="0"/>
              </a:defRPr>
            </a:lvl3pPr>
            <a:lvl4pPr marL="639657" indent="-166797">
              <a:lnSpc>
                <a:spcPct val="100000"/>
              </a:lnSpc>
              <a:spcBef>
                <a:spcPts val="392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Tahoma" pitchFamily="34" charset="0"/>
              <a:buChar char="▫"/>
              <a:defRPr sz="1600" baseline="0">
                <a:latin typeface="Tahoma" pitchFamily="34" charset="0"/>
              </a:defRPr>
            </a:lvl4pPr>
            <a:lvl5pPr marL="751394" indent="-111738">
              <a:lnSpc>
                <a:spcPct val="100000"/>
              </a:lnSpc>
              <a:spcBef>
                <a:spcPts val="392"/>
              </a:spcBef>
              <a:spcAft>
                <a:spcPts val="0"/>
              </a:spcAft>
              <a:buClr>
                <a:schemeClr val="tx2"/>
              </a:buClr>
              <a:buSzPct val="89000"/>
              <a:buFont typeface="Tahoma" pitchFamily="34" charset="0"/>
              <a:buChar char="-"/>
              <a:defRPr sz="1600" baseline="0">
                <a:latin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49905" y="5257800"/>
            <a:ext cx="5334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69D82E-6987-4D55-BC92-780323C53D3E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93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9D82E-6987-4D55-BC92-780323C53D3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449905" y="5257800"/>
            <a:ext cx="5334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69D82E-6987-4D55-BC92-780323C53D3E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792480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7924800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9D82E-6987-4D55-BC92-780323C53D3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lide Number Placeholder 5"/>
          <p:cNvSpPr txBox="1">
            <a:spLocks/>
          </p:cNvSpPr>
          <p:nvPr/>
        </p:nvSpPr>
        <p:spPr>
          <a:xfrm>
            <a:off x="8449905" y="5257800"/>
            <a:ext cx="5334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769D82E-6987-4D55-BC92-780323C53D3E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6781800" cy="2895600"/>
          </a:xfrm>
        </p:spPr>
        <p:txBody>
          <a:bodyPr anchor="b">
            <a:noAutofit/>
          </a:bodyPr>
          <a:lstStyle>
            <a:lvl1pPr algn="l"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85800" y="5105401"/>
            <a:ext cx="6781800" cy="685800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2" descr="ESE Star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410200"/>
            <a:ext cx="2166938" cy="105384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9D82E-6987-4D55-BC92-780323C53D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381000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3810000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2904" y="1535113"/>
            <a:ext cx="3811496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2904" y="2174875"/>
            <a:ext cx="3811496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9D82E-6987-4D55-BC92-780323C53D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9D82E-6987-4D55-BC92-780323C53D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DE0CE-55B5-4997-AC72-D9C81089A7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on Left 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285750"/>
            <a:ext cx="4191000" cy="1162050"/>
          </a:xfrm>
        </p:spPr>
        <p:txBody>
          <a:bodyPr anchor="b">
            <a:noAutofit/>
          </a:bodyPr>
          <a:lstStyle>
            <a:lvl1pPr algn="l">
              <a:defRPr sz="44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4572000" cy="685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648200" y="1524000"/>
            <a:ext cx="38862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769D82E-6987-4D55-BC92-780323C53D3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Successful After School Logo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578350" y="5905500"/>
            <a:ext cx="1952625" cy="952500"/>
          </a:xfrm>
          <a:prstGeom prst="rect">
            <a:avLst/>
          </a:prstGeom>
        </p:spPr>
      </p:pic>
      <p:pic>
        <p:nvPicPr>
          <p:cNvPr id="2050" name="Picture 8" descr="ESE_StarLogo_2881_1401_transparent_color.gif"/>
          <p:cNvPicPr>
            <a:picLocks noChangeAspect="1"/>
          </p:cNvPicPr>
          <p:nvPr/>
        </p:nvPicPr>
        <p:blipFill>
          <a:blip r:embed="rId18" cstate="print">
            <a:lum bright="40000"/>
          </a:blip>
          <a:srcRect r="76031"/>
          <a:stretch>
            <a:fillRect/>
          </a:stretch>
        </p:blipFill>
        <p:spPr bwMode="auto">
          <a:xfrm>
            <a:off x="8258175" y="4953000"/>
            <a:ext cx="914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7" descr="ESE_StarLogo_2881_1401_transparent_color.gif"/>
          <p:cNvPicPr>
            <a:picLocks noChangeAspect="1"/>
          </p:cNvPicPr>
          <p:nvPr/>
        </p:nvPicPr>
        <p:blipFill>
          <a:blip r:embed="rId18" cstate="print">
            <a:lum bright="40000"/>
          </a:blip>
          <a:srcRect r="76031"/>
          <a:stretch>
            <a:fillRect/>
          </a:stretch>
        </p:blipFill>
        <p:spPr bwMode="auto">
          <a:xfrm>
            <a:off x="8258175" y="4953000"/>
            <a:ext cx="914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ESE Logo"/>
          <p:cNvPicPr>
            <a:picLocks noChangeAspect="1"/>
          </p:cNvPicPr>
          <p:nvPr/>
        </p:nvPicPr>
        <p:blipFill>
          <a:blip r:embed="rId18" cstate="print">
            <a:lum bright="40000"/>
          </a:blip>
          <a:srcRect r="76031"/>
          <a:stretch>
            <a:fillRect/>
          </a:stretch>
        </p:blipFill>
        <p:spPr bwMode="auto">
          <a:xfrm>
            <a:off x="8258175" y="4953000"/>
            <a:ext cx="914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524000"/>
            <a:ext cx="7924800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6775" y="5257800"/>
            <a:ext cx="5334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769D82E-6987-4D55-BC92-780323C53D3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 descr="blue bar"/>
          <p:cNvSpPr/>
          <p:nvPr/>
        </p:nvSpPr>
        <p:spPr>
          <a:xfrm>
            <a:off x="5638800" y="6477000"/>
            <a:ext cx="2819400" cy="762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 descr="blue bar"/>
          <p:cNvSpPr/>
          <p:nvPr/>
        </p:nvSpPr>
        <p:spPr>
          <a:xfrm>
            <a:off x="685800" y="6477000"/>
            <a:ext cx="2819400" cy="762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557686" y="6567535"/>
            <a:ext cx="2971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Massachusetts Department of Elementary &amp; Secondary  Education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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ê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andrew.martin@doe.mass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5"/>
          <p:cNvSpPr>
            <a:spLocks noGrp="1"/>
          </p:cNvSpPr>
          <p:nvPr>
            <p:ph type="title" idx="4294967295"/>
          </p:nvPr>
        </p:nvSpPr>
        <p:spPr bwMode="auto">
          <a:xfrm>
            <a:off x="55563" y="152400"/>
            <a:ext cx="8964612" cy="7953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cs typeface="Calibri" pitchFamily="34" charset="0"/>
              </a:rPr>
              <a:t>WF301 - Introduction</a:t>
            </a:r>
            <a:endParaRPr lang="en-US" sz="3200" dirty="0">
              <a:cs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8B9AC4-7ECE-4C96-ABED-D09DDF353CC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7513" y="1230403"/>
            <a:ext cx="8259288" cy="504974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"/>
              <a:defRPr sz="28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4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0"/>
              </a:spcAft>
            </a:pPr>
            <a:r>
              <a:rPr lang="en-US" dirty="0"/>
              <a:t>Background/Context</a:t>
            </a:r>
          </a:p>
          <a:p>
            <a:pPr>
              <a:spcAft>
                <a:spcPts val="6000"/>
              </a:spcAft>
            </a:pPr>
            <a:r>
              <a:rPr lang="en-US" dirty="0"/>
              <a:t>Project goals</a:t>
            </a:r>
          </a:p>
          <a:p>
            <a:pPr>
              <a:spcAft>
                <a:spcPts val="6000"/>
              </a:spcAft>
            </a:pPr>
            <a:r>
              <a:rPr lang="en-US" dirty="0"/>
              <a:t>Linking K-12 and Wage Data</a:t>
            </a:r>
          </a:p>
          <a:p>
            <a:pPr>
              <a:spcAft>
                <a:spcPts val="6000"/>
              </a:spcAft>
            </a:pPr>
            <a:r>
              <a:rPr lang="en-US" dirty="0"/>
              <a:t>Limitations</a:t>
            </a:r>
          </a:p>
          <a:p>
            <a:pPr>
              <a:spcAft>
                <a:spcPts val="1800"/>
              </a:spcAft>
            </a:pPr>
            <a:endParaRPr lang="en-US" dirty="0"/>
          </a:p>
          <a:p>
            <a:pPr>
              <a:spcAft>
                <a:spcPts val="1800"/>
              </a:spcAft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68236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5"/>
          <p:cNvSpPr>
            <a:spLocks noGrp="1"/>
          </p:cNvSpPr>
          <p:nvPr>
            <p:ph type="title" idx="4294967295"/>
          </p:nvPr>
        </p:nvSpPr>
        <p:spPr bwMode="auto">
          <a:xfrm>
            <a:off x="55563" y="152400"/>
            <a:ext cx="8964612" cy="7953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/>
            <a:r>
              <a:rPr lang="en-US" sz="3600" dirty="0">
                <a:cs typeface="Calibri" pitchFamily="34" charset="0"/>
              </a:rPr>
              <a:t>How does it work?</a:t>
            </a:r>
            <a:endParaRPr lang="en-US" sz="3200" dirty="0">
              <a:cs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8B9AC4-7ECE-4C96-ABED-D09DDF353CC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27513" y="1230403"/>
            <a:ext cx="8411688" cy="504974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"/>
              <a:defRPr sz="28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4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ê"/>
              <a:defRPr sz="2000" kern="12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dirty="0"/>
              <a:t>Create a copy of Edwin database with unique ID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dirty="0"/>
              <a:t>Secure transfer to DUA – records matched 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dirty="0"/>
              <a:t>DUA joins quarterly earnings and industry code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dirty="0"/>
              <a:t>EOE masks the Edwin copy </a:t>
            </a:r>
          </a:p>
          <a:p>
            <a:pPr marL="514350" indent="-514350">
              <a:spcAft>
                <a:spcPts val="1800"/>
              </a:spcAft>
              <a:buFont typeface="+mj-lt"/>
              <a:buAutoNum type="arabicPeriod"/>
            </a:pPr>
            <a:r>
              <a:rPr lang="en-US" dirty="0"/>
              <a:t>DUA returns earnings file with unique ID only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924800" cy="39925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Andy Martin</a:t>
            </a:r>
          </a:p>
          <a:p>
            <a:pPr marL="0" indent="0" algn="ctr">
              <a:buNone/>
            </a:pPr>
            <a:r>
              <a:rPr lang="en-US" dirty="0"/>
              <a:t>Office of Data and Accountability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andrew.martin@doe.mass.edu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781-338-6794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9D82E-6987-4D55-BC92-780323C53D3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2878E9-924A-457D-874C-CE98F4320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Contact Info:</a:t>
            </a:r>
          </a:p>
        </p:txBody>
      </p:sp>
    </p:spTree>
    <p:extLst>
      <p:ext uri="{BB962C8B-B14F-4D97-AF65-F5344CB8AC3E}">
        <p14:creationId xmlns:p14="http://schemas.microsoft.com/office/powerpoint/2010/main" val="727358391"/>
      </p:ext>
    </p:extLst>
  </p:cSld>
  <p:clrMapOvr>
    <a:masterClrMapping/>
  </p:clrMapOvr>
</p:sld>
</file>

<file path=ppt/theme/theme1.xml><?xml version="1.0" encoding="utf-8"?>
<a:theme xmlns:a="http://schemas.openxmlformats.org/drawingml/2006/main" name="Success After High School PPT Template">
  <a:themeElements>
    <a:clrScheme name="ESE">
      <a:dk1>
        <a:srgbClr val="0D1969"/>
      </a:dk1>
      <a:lt1>
        <a:sysClr val="window" lastClr="FFFFFF"/>
      </a:lt1>
      <a:dk2>
        <a:srgbClr val="0D1969"/>
      </a:dk2>
      <a:lt2>
        <a:srgbClr val="EEECE1"/>
      </a:lt2>
      <a:accent1>
        <a:srgbClr val="E86B01"/>
      </a:accent1>
      <a:accent2>
        <a:srgbClr val="0D1969"/>
      </a:accent2>
      <a:accent3>
        <a:srgbClr val="FBC40E"/>
      </a:accent3>
      <a:accent4>
        <a:srgbClr val="006600"/>
      </a:accent4>
      <a:accent5>
        <a:srgbClr val="C00000"/>
      </a:accent5>
      <a:accent6>
        <a:srgbClr val="800080"/>
      </a:accent6>
      <a:hlink>
        <a:srgbClr val="0000FF"/>
      </a:hlink>
      <a:folHlink>
        <a:srgbClr val="7F7F7F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fe35eebca4745372fa53d5050364ca0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69b118e19905d1ad78f6c228cdaca311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DESE-231-17119</_dlc_DocId>
    <_dlc_DocIdUrl xmlns="733efe1c-5bbe-4968-87dc-d400e65c879f">
      <Url>https://sharepoint.doemass.org/ese/webteam/cps/_layouts/DocIdRedir.aspx?ID=DESE-231-17119</Url>
      <Description>DESE-231-17119</Description>
    </_dlc_DocIdUrl>
  </documentManagement>
</p:properties>
</file>

<file path=customXml/itemProps1.xml><?xml version="1.0" encoding="utf-8"?>
<ds:datastoreItem xmlns:ds="http://schemas.openxmlformats.org/officeDocument/2006/customXml" ds:itemID="{9C750A79-16A1-4271-989B-3DD428F53C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E6DA0A-DBE3-4394-B273-24FB34C1CA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F10EAE-4B0E-4CD4-AA14-C081EC02AA50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551717E6-8A80-4069-91BD-8004A2AB003E}">
  <ds:schemaRefs>
    <ds:schemaRef ds:uri="0a4e05da-b9bc-4326-ad73-01ef31b95567"/>
    <ds:schemaRef ds:uri="http://schemas.microsoft.com/office/2006/documentManagement/types"/>
    <ds:schemaRef ds:uri="733efe1c-5bbe-4968-87dc-d400e65c879f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Success After High School PPT Template</Template>
  <TotalTime>33238</TotalTime>
  <Words>118</Words>
  <Application>Microsoft Office PowerPoint</Application>
  <PresentationFormat>On-screen Show (4:3)</PresentationFormat>
  <Paragraphs>38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Georgia</vt:lpstr>
      <vt:lpstr>Tahoma</vt:lpstr>
      <vt:lpstr>Wingdings 2</vt:lpstr>
      <vt:lpstr>Success After High School PPT Template</vt:lpstr>
      <vt:lpstr>WF301 - Introduction</vt:lpstr>
      <vt:lpstr>How does it work?</vt:lpstr>
      <vt:lpstr>Contact Info: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Edwin Webinar: Workforce Report (April 2019)</dc:title>
  <dc:creator>DESE</dc:creator>
  <cp:lastModifiedBy>Zou, Dong (EOE)</cp:lastModifiedBy>
  <cp:revision>1950</cp:revision>
  <cp:lastPrinted>2012-06-23T14:12:01Z</cp:lastPrinted>
  <dcterms:created xsi:type="dcterms:W3CDTF">2011-09-23T13:57:58Z</dcterms:created>
  <dcterms:modified xsi:type="dcterms:W3CDTF">2019-12-24T16:59:30Z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Dec 24 2019</vt:lpwstr>
  </property>
</Properties>
</file>