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20" r:id="rId2"/>
    <p:sldId id="440" r:id="rId3"/>
    <p:sldId id="472" r:id="rId4"/>
    <p:sldId id="455" r:id="rId5"/>
    <p:sldId id="456" r:id="rId6"/>
    <p:sldId id="457" r:id="rId7"/>
    <p:sldId id="458" r:id="rId8"/>
    <p:sldId id="459" r:id="rId9"/>
    <p:sldId id="465" r:id="rId10"/>
    <p:sldId id="466" r:id="rId11"/>
    <p:sldId id="467" r:id="rId12"/>
    <p:sldId id="460" r:id="rId13"/>
    <p:sldId id="469" r:id="rId14"/>
    <p:sldId id="471" r:id="rId15"/>
    <p:sldId id="438" r:id="rId16"/>
    <p:sldId id="439" r:id="rId17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00"/>
    <a:srgbClr val="E38526"/>
    <a:srgbClr val="080808"/>
    <a:srgbClr val="E4DAD8"/>
    <a:srgbClr val="AAA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35" d="100"/>
          <a:sy n="35" d="100"/>
        </p:scale>
        <p:origin x="72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82"/>
    </p:cViewPr>
  </p:sorterViewPr>
  <p:notesViewPr>
    <p:cSldViewPr snapToGrid="0">
      <p:cViewPr varScale="1">
        <p:scale>
          <a:sx n="65" d="100"/>
          <a:sy n="65" d="100"/>
        </p:scale>
        <p:origin x="2539" y="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2019/12/24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431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03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Top ½: CVTE concentrators: CVTE programs – either reported as participating in Perkins</a:t>
            </a:r>
            <a:r>
              <a:rPr lang="en-US" sz="1200" baseline="0" dirty="0"/>
              <a:t> programs (</a:t>
            </a:r>
            <a:r>
              <a:rPr lang="en-US" sz="1200" baseline="0" dirty="0" err="1"/>
              <a:t>seq</a:t>
            </a:r>
            <a:r>
              <a:rPr lang="en-US" sz="1200" baseline="0" dirty="0"/>
              <a:t> of 2+ courses) or Ch74 programs. 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These are disaggregated by ‘flavors’ of CVTE programming.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Useful for Program improvements</a:t>
            </a:r>
            <a:r>
              <a:rPr lang="en-US" baseline="0" dirty="0"/>
              <a:t> – ex. PAC – or considering college advising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spring/summer or end of year is great time to reflect back and consider what to keep doing or to do differently …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13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53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12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could select</a:t>
            </a:r>
            <a:r>
              <a:rPr lang="en-US" baseline="0" dirty="0"/>
              <a:t> these other bits to see, after 4 or 6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771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was for the state. Below</a:t>
            </a:r>
            <a:r>
              <a:rPr lang="en-US" baseline="0" dirty="0"/>
              <a:t> are all the same info, for HS programs offered.</a:t>
            </a:r>
          </a:p>
          <a:p>
            <a:r>
              <a:rPr lang="en-US" baseline="0" dirty="0"/>
              <a:t>Can also select results by other views – Type (Ch74 &amp; non-Ch74, also called Perkins-only)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42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this school, there are a few program clusters with &gt; 20 grads who continued to MA publics. A sizable % are still enrolled, and many are enrolled in related clusters. A few have even finished a degree in that cluster.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454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87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12/24/2019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oe.mass.edu/infoservices/data/sims/SIMS-DataHandbook.docx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Jennifer.Appleyard@doe.mass.edu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Edwin Webinar: </a:t>
            </a:r>
          </a:p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CVTE Pathways Report</a:t>
            </a:r>
          </a:p>
          <a:p>
            <a:endParaRPr lang="en-US" altLang="zh-CN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Spring 2019</a:t>
            </a:r>
            <a:endParaRPr lang="zh-CN" altLang="en-US" sz="24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0BC52D-265F-437E-BA78-F0E20B6FC0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8145" y="-489898"/>
            <a:ext cx="9596252" cy="193015"/>
          </a:xfrm>
        </p:spPr>
        <p:txBody>
          <a:bodyPr/>
          <a:lstStyle/>
          <a:p>
            <a:r>
              <a:rPr lang="en-US" sz="800" dirty="0"/>
              <a:t>Title:</a:t>
            </a:r>
            <a:r>
              <a:rPr lang="en-US" sz="800" baseline="0" dirty="0"/>
              <a:t> Edwin webinar – CVTE Pathways report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954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creenshot of CVTE Graduate Pathways Summary- highlighting several middle columns of the  &quot;State&quot; first row  showing highest undergraduate degree within 6 years showing # and % for certificate, associates, bachelors, other, and not available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375" y="1333895"/>
            <a:ext cx="9659958" cy="4653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degrees are they earning?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16" name="Picture 15" descr="contact us button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108" y="1333895"/>
            <a:ext cx="1419225" cy="610597"/>
          </a:xfrm>
          <a:prstGeom prst="rect">
            <a:avLst/>
          </a:prstGeom>
        </p:spPr>
      </p:pic>
      <p:sp>
        <p:nvSpPr>
          <p:cNvPr id="13" name="5-Point Star 12"/>
          <p:cNvSpPr/>
          <p:nvPr/>
        </p:nvSpPr>
        <p:spPr>
          <a:xfrm>
            <a:off x="7850853" y="2961776"/>
            <a:ext cx="419100" cy="419100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93" y="3800028"/>
            <a:ext cx="1678680" cy="304698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3. Of the CVTE HS grads in 2015 who participated in MA public postsecondary education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11% earned a </a:t>
            </a:r>
            <a:r>
              <a:rPr lang="en-US" sz="1200" b="1" dirty="0"/>
              <a:t>certificate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56% received an </a:t>
            </a:r>
            <a:r>
              <a:rPr lang="en-US" sz="1200" b="1" dirty="0"/>
              <a:t>associates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1% received a </a:t>
            </a:r>
            <a:r>
              <a:rPr lang="en-US" sz="1200" b="1" dirty="0"/>
              <a:t>bachelors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33% are not available</a:t>
            </a:r>
          </a:p>
          <a:p>
            <a:r>
              <a:rPr lang="en-US" sz="1200" dirty="0"/>
              <a:t>These are the highest undergrad degrees earned within 6 years.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19136" y="2054835"/>
            <a:ext cx="3344779" cy="312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ABC HIGH SCHOOL</a:t>
            </a:r>
          </a:p>
        </p:txBody>
      </p:sp>
    </p:spTree>
    <p:extLst>
      <p:ext uri="{BB962C8B-B14F-4D97-AF65-F5344CB8AC3E}">
        <p14:creationId xmlns:p14="http://schemas.microsoft.com/office/powerpoint/2010/main" val="64145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 of CVTE Graduate Pathways Summary- highlighting several columns on the right side of the  &quot;State&quot; first row  showing CVTE cluster concentration and # and % of enrolled and degrees attained.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9991" y="1230313"/>
            <a:ext cx="9684936" cy="4665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have continued in programs related to their CVTE program?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16" name="Picture 15" descr="contact us button&#10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108" y="1333895"/>
            <a:ext cx="1419225" cy="610597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11285377" y="2947737"/>
            <a:ext cx="419100" cy="419100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311" y="4141148"/>
            <a:ext cx="1678680" cy="230832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4. Of the CVTE HS grads in 2015 who participated in MA public postsecondary education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32%</a:t>
            </a:r>
            <a:r>
              <a:rPr lang="en-US" sz="1200" dirty="0"/>
              <a:t> were enrolled in a cluster related to their HS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4% </a:t>
            </a:r>
            <a:r>
              <a:rPr lang="en-US" sz="1200" dirty="0"/>
              <a:t>attained a degree in their cluster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19136" y="1946547"/>
            <a:ext cx="3344779" cy="312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ABC HIGH SCHOOL</a:t>
            </a:r>
          </a:p>
        </p:txBody>
      </p:sp>
      <p:pic>
        <p:nvPicPr>
          <p:cNvPr id="14" name="Picture 13" descr="screenshot of report view prompt at the top of the report with CVTE program cluster highlighted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538" y="1892506"/>
            <a:ext cx="2758409" cy="12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also results by Program Cluster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11" name="Content Placeholder 10" descr="Screenshot of CVTE Graduate Pathways Summary report with report view &quot;CVTE Program Cluster&quot; prompt highlighted, and various program rows on the report highlighted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0834" y="1230313"/>
            <a:ext cx="10604657" cy="50498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09274" y="2054835"/>
            <a:ext cx="3741821" cy="312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ABC HIGH SCHOOL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23903" y="1100728"/>
            <a:ext cx="5214812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Cluster continuation indicates the student enrolled and/or attained a degree in a postsecondary program within the same cluster as the student's high school vocational program.</a:t>
            </a:r>
            <a:endParaRPr lang="en-US" sz="1400" dirty="0"/>
          </a:p>
        </p:txBody>
      </p:sp>
      <p:sp>
        <p:nvSpPr>
          <p:cNvPr id="20" name="Left Brac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754" y="4259179"/>
            <a:ext cx="315080" cy="20209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53421" y="5084998"/>
            <a:ext cx="10727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SCHOOL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5390" y="3680597"/>
            <a:ext cx="7807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</a:p>
        </p:txBody>
      </p:sp>
      <p:cxnSp>
        <p:nvCxnSpPr>
          <p:cNvPr id="23" name="Straight Arrow Connector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61654" y="4182979"/>
            <a:ext cx="435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20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Footnotes may address some questions –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 public institutions include University of Massachusetts campuses, MA state universities, and MA community colleges. </a:t>
            </a:r>
          </a:p>
          <a:p>
            <a:r>
              <a:rPr lang="en-US" sz="2400" dirty="0"/>
              <a:t>Student characteristics and MA public high school graduation are based on information reported by the districts in the Student Information Management System (SIMS). </a:t>
            </a:r>
          </a:p>
          <a:p>
            <a:r>
              <a:rPr lang="en-US" sz="2400" dirty="0"/>
              <a:t>MA public postsecondary enrollment is based on information reported by the institutions to Department of Education through the Higher Education Information Resource System (HEIRS).</a:t>
            </a:r>
          </a:p>
          <a:p>
            <a:r>
              <a:rPr lang="en-US" sz="2400" dirty="0"/>
              <a:t>What are the clusters?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4175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CVTE Occupational Clusters are found in Appendix of the SIMS handbook on the DESE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5" name="Picture 4" descr="screenshot of CIP codes and state title for Information Technology Services Occupational Cluster; Law &amp; Justice; Manufacturing, Engineering &amp; Technological Occupational Cluster; Transportation Occupational Cluster; and Exploratory All Cluster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612" y="1108458"/>
            <a:ext cx="4372061" cy="3979361"/>
          </a:xfrm>
          <a:prstGeom prst="rect">
            <a:avLst/>
          </a:prstGeom>
        </p:spPr>
      </p:pic>
      <p:pic>
        <p:nvPicPr>
          <p:cNvPr id="7" name="Content Placeholder 6" descr="screenshot of CIP codes and state title for Agriculture &amp; Natural Resources Occupational Cluster; Arts &amp; Communication Services Occupational Cluster;  Business &amp; Consumer Services Occupational Cluster; Construction Occupational Cluster; Education Occupational Cluster; Health Services Occupational Cluster;  and Hospitality &amp; Tourism Occupational Cluster.&#10;&#10;Manufacturing, Engineering &amp; Technological Occupational Cluster; 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30469" y="1108458"/>
            <a:ext cx="3908004" cy="5247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6652" y="1413546"/>
            <a:ext cx="2605148" cy="75213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Postsecondary programs are mapped to these same clusters.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9087" y="6234368"/>
            <a:ext cx="692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hlinkClick r:id="rId5"/>
              </a:rPr>
              <a:t>http://www.doe.mass.edu/infoservices/data/sims/SIMS-DataHandbook.docx</a:t>
            </a:r>
            <a:r>
              <a:rPr lang="en-US" sz="1400" u="sng" dirty="0"/>
              <a:t> 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864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Questions? Comments? Ideas?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25" y="1202135"/>
            <a:ext cx="10924275" cy="5198665"/>
          </a:xfrm>
          <a:noFill/>
        </p:spPr>
        <p:txBody>
          <a:bodyPr/>
          <a:lstStyle/>
          <a:p>
            <a:pPr marL="342900" lvl="1" indent="-342900">
              <a:buFont typeface="Wingdings 2" pitchFamily="18" charset="2"/>
              <a:buChar char=""/>
            </a:pPr>
            <a:endParaRPr lang="en-US" sz="1800" dirty="0"/>
          </a:p>
          <a:p>
            <a:pPr marL="342900" lvl="1" indent="-342900">
              <a:buFont typeface="Wingdings 2" pitchFamily="18" charset="2"/>
              <a:buChar char=""/>
            </a:pPr>
            <a:r>
              <a:rPr lang="en-US" sz="1800" dirty="0"/>
              <a:t>Contact CCTE or liaisons to learn about CVTE data resources </a:t>
            </a:r>
          </a:p>
          <a:p>
            <a:pPr marL="749300" lvl="2" indent="-342900">
              <a:buFont typeface="Wingdings 2" pitchFamily="18" charset="2"/>
              <a:buChar char=""/>
            </a:pPr>
            <a:r>
              <a:rPr lang="en-US" sz="1400" dirty="0">
                <a:hlinkClick r:id="rId2"/>
              </a:rPr>
              <a:t>Jennifer.Appleyard@doe.mass.edu</a:t>
            </a:r>
            <a:r>
              <a:rPr lang="en-US" sz="1400" dirty="0"/>
              <a:t> </a:t>
            </a:r>
          </a:p>
          <a:p>
            <a:pPr marL="749300" lvl="2" indent="-342900">
              <a:buFont typeface="Wingdings 2" pitchFamily="18" charset="2"/>
              <a:buChar char=""/>
            </a:pPr>
            <a:endParaRPr lang="en-US" sz="1400" dirty="0"/>
          </a:p>
          <a:p>
            <a:pPr marL="342900" lvl="1" indent="-342900">
              <a:buFont typeface="Wingdings 2" pitchFamily="18" charset="2"/>
              <a:buChar char=""/>
            </a:pPr>
            <a:endParaRPr lang="en-US" sz="1800" dirty="0"/>
          </a:p>
          <a:p>
            <a:pPr marL="342900" lvl="1" indent="-342900">
              <a:buFont typeface="Wingdings 2" pitchFamily="18" charset="2"/>
              <a:buChar char="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047396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/>
          <p:nvPr/>
        </p:nvSpPr>
        <p:spPr>
          <a:xfrm>
            <a:off x="1" y="1238596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you!</a:t>
            </a:r>
            <a:endParaRPr lang="zh-CN" altLang="en-US" sz="8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897427" y="3955134"/>
            <a:ext cx="4695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jennifer.appleyard@doe.mass.edu</a:t>
            </a:r>
            <a:endParaRPr lang="zh-CN" altLang="en-US" sz="16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013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</a:t>
            </a:r>
            <a:endParaRPr lang="zh-CN" altLang="en-US" sz="16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50435" y="4393191"/>
            <a:ext cx="439479" cy="4444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2" y="4415383"/>
            <a:ext cx="5079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16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29838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Jen Appleyard</a:t>
            </a:r>
            <a:endParaRPr lang="zh-CN" altLang="en-US" sz="20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5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1936937" y="3949875"/>
            <a:ext cx="423731" cy="374688"/>
          </a:xfrm>
          <a:prstGeom prst="rect">
            <a:avLst/>
          </a:prstGeom>
        </p:spPr>
      </p:pic>
      <p:sp>
        <p:nvSpPr>
          <p:cNvPr id="20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2320907" y="3977326"/>
            <a:ext cx="4695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EWIS@doe.mass.edu</a:t>
            </a:r>
            <a:endParaRPr lang="zh-CN" altLang="en-US" sz="16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91304-52F5-4FA3-A4DE-5FCE688F26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0284" y="-678205"/>
            <a:ext cx="9596252" cy="280109"/>
          </a:xfrm>
        </p:spPr>
        <p:txBody>
          <a:bodyPr/>
          <a:lstStyle/>
          <a:p>
            <a:r>
              <a:rPr lang="en-US" sz="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6776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2" y="288925"/>
            <a:ext cx="11624257" cy="679905"/>
          </a:xfrm>
        </p:spPr>
        <p:txBody>
          <a:bodyPr/>
          <a:lstStyle/>
          <a:p>
            <a:r>
              <a:rPr lang="en-US" dirty="0"/>
              <a:t>We’ll cover –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10922415" cy="5049746"/>
          </a:xfrm>
        </p:spPr>
        <p:txBody>
          <a:bodyPr/>
          <a:lstStyle/>
          <a:p>
            <a:r>
              <a:rPr lang="en-US" dirty="0"/>
              <a:t>The CVTE Graduate Pathways Report </a:t>
            </a:r>
          </a:p>
          <a:p>
            <a:endParaRPr lang="en-US" dirty="0"/>
          </a:p>
          <a:p>
            <a:pPr lvl="1"/>
            <a:r>
              <a:rPr lang="en-US" dirty="0"/>
              <a:t>Where to find it, how to use it, what it means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846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2" y="288925"/>
            <a:ext cx="11624257" cy="679905"/>
          </a:xfrm>
        </p:spPr>
        <p:txBody>
          <a:bodyPr/>
          <a:lstStyle/>
          <a:p>
            <a:r>
              <a:rPr lang="en-US" dirty="0"/>
              <a:t>CVTE Pathways Report is designed to show the postsecondary educational pathways for CVTE students who have graduated 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10922415" cy="5049746"/>
          </a:xfrm>
        </p:spPr>
        <p:txBody>
          <a:bodyPr/>
          <a:lstStyle/>
          <a:p>
            <a:r>
              <a:rPr lang="en-US" dirty="0"/>
              <a:t>Use it to answer questions such as – </a:t>
            </a:r>
          </a:p>
          <a:p>
            <a:pPr lvl="1"/>
            <a:r>
              <a:rPr lang="en-US" dirty="0"/>
              <a:t>How many CVTE concentrators are participating in postsecondary education? </a:t>
            </a:r>
          </a:p>
          <a:p>
            <a:pPr lvl="1"/>
            <a:r>
              <a:rPr lang="en-US" dirty="0"/>
              <a:t>What degrees are they earning? </a:t>
            </a:r>
          </a:p>
          <a:p>
            <a:pPr lvl="1"/>
            <a:r>
              <a:rPr lang="en-US" dirty="0"/>
              <a:t>How many have continued in programs related to their CVTE program?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This report is limited to CVTE concentrators who have graduated HS and then enrolled in MA public higher </a:t>
            </a:r>
            <a:r>
              <a:rPr lang="en-US" sz="2800" dirty="0" err="1"/>
              <a:t>ed</a:t>
            </a:r>
            <a:r>
              <a:rPr lang="en-US" sz="2800" dirty="0"/>
              <a:t> institutions.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202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Edwin home page –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6" name="Content Placeholder 5" descr="screenshot of Edwin homepag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096" y="1230313"/>
            <a:ext cx="10344133" cy="50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7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“High School &amp; Beyond” – CVTE – Graduate 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7" name="Content Placeholder 6" descr="Screenshot of Edwin home page with Edwin analytics in left side bar highlighted and the list of Edwin analytics subfolders visible with High School &amp; Beyond subfolder highlighted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78" y="1123950"/>
            <a:ext cx="10362542" cy="50498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Screenshot of Edwin home page with Edwin analytics in left side bar highlighted and the subfolders of High School &amp; Beyond subfolder visible, with CVTE subfolder highlighted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009" y="2500577"/>
            <a:ext cx="6236758" cy="4038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Screenshot of Edwin home page with Edwin analytics in left side bar highlighted and the CR321 CVTE graduate pathways report name highlighted (found in subfolders High School and beyond &gt; CVTE subfolders)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4392739"/>
            <a:ext cx="7315200" cy="3248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ight Arrow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076022">
            <a:off x="3333240" y="3909983"/>
            <a:ext cx="974558" cy="421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75121">
            <a:off x="7292171" y="3726711"/>
            <a:ext cx="974558" cy="421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2895" y="5477807"/>
            <a:ext cx="5131083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1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prompt page, red</a:t>
            </a:r>
            <a:r>
              <a:rPr lang="en-US" dirty="0">
                <a:solidFill>
                  <a:srgbClr val="FF0000"/>
                </a:solidFill>
              </a:rPr>
              <a:t> * </a:t>
            </a:r>
            <a:r>
              <a:rPr lang="en-US" dirty="0"/>
              <a:t>are required; others are optional.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Screenshot of prompt page for CVTE graduate pathways report. Select High School Graduates box includes prompts for High School Graduation Year and District- School(s). The box for Select students includes prompts for race/ethnicity and other student subgroups as well as CVTE programs, Chapter 74 Program and Non-Chapter 74 Program.  The box for report results includes prompts for measures to include, report view, and sort order.&#10;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4911" y="1230313"/>
            <a:ext cx="10496502" cy="50498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801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report includes a state summary, and HS details by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6" name="Content Placeholder 5" descr="Screenshot of CVTE Graduate Pathways Summary- highlighting the first row is &quot;State&quot; comparison and other rows are for the school, broken out by program area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955" y="1312419"/>
            <a:ext cx="11369675" cy="4885624"/>
          </a:xfrm>
          <a:prstGeom prst="rect">
            <a:avLst/>
          </a:prstGeom>
        </p:spPr>
      </p:pic>
      <p:sp>
        <p:nvSpPr>
          <p:cNvPr id="7" name="Left Brac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267" y="3681664"/>
            <a:ext cx="315080" cy="26075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53288" y="4800780"/>
            <a:ext cx="107273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982" y="3125799"/>
            <a:ext cx="780727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</a:p>
        </p:txBody>
      </p:sp>
      <p:cxnSp>
        <p:nvCxnSpPr>
          <p:cNvPr id="11" name="Straight Arrow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48915" y="3579355"/>
            <a:ext cx="435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48326" y="1949116"/>
            <a:ext cx="2875548" cy="312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ABC HIGH SCHOOL</a:t>
            </a:r>
          </a:p>
        </p:txBody>
      </p:sp>
    </p:spTree>
    <p:extLst>
      <p:ext uri="{BB962C8B-B14F-4D97-AF65-F5344CB8AC3E}">
        <p14:creationId xmlns:p14="http://schemas.microsoft.com/office/powerpoint/2010/main" val="70544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Screenshot of CVTE Graduate Pathways Summary- highlighting several columns of the  &quot;State&quot; first  showing # of HS grads, # enrolled in MA Public PS Enrollment, and Enrollment timeline (Immediate (% and #) and Within 16 months (% and #))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273" y="1333895"/>
            <a:ext cx="9959691" cy="4797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CVTE grads are participating in MA public postsecondary education?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4983217" y="2914650"/>
            <a:ext cx="419100" cy="419100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93" y="1860202"/>
            <a:ext cx="1678680" cy="230832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1. </a:t>
            </a:r>
          </a:p>
          <a:p>
            <a:r>
              <a:rPr lang="en-US" sz="1200" dirty="0"/>
              <a:t>Of the CVTE HS grads in 2015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4,737 </a:t>
            </a:r>
            <a:r>
              <a:rPr lang="en-US" sz="1200" dirty="0"/>
              <a:t>are in MA public postsecondary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90% began immediately after HS graduation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10% began within 16 months.</a:t>
            </a:r>
          </a:p>
        </p:txBody>
      </p:sp>
      <p:pic>
        <p:nvPicPr>
          <p:cNvPr id="16" name="Picture 15" descr="contact us butt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776" y="1249605"/>
            <a:ext cx="1419225" cy="6105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19136" y="2054835"/>
            <a:ext cx="3344779" cy="312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ABC HIGH SCHOOL</a:t>
            </a:r>
          </a:p>
        </p:txBody>
      </p:sp>
    </p:spTree>
    <p:extLst>
      <p:ext uri="{BB962C8B-B14F-4D97-AF65-F5344CB8AC3E}">
        <p14:creationId xmlns:p14="http://schemas.microsoft.com/office/powerpoint/2010/main" val="52100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 of CVTE Graduate Pathways Summary- highlighting several columns in the middle of the  &quot;State&quot; first  row PS Pipeline after 2 years, showing # and % still enrolled, # and % dropped out/stopped out, and # and % Degrees attained. 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5420" y="1342212"/>
            <a:ext cx="9802329" cy="4721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CVTE grads are participating in MA public postsecondary education?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16" name="Picture 15" descr="contact us butt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108" y="1333895"/>
            <a:ext cx="1419225" cy="610597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6431085" y="2957764"/>
            <a:ext cx="419100" cy="419100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93" y="2715863"/>
            <a:ext cx="1678680" cy="249299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2. </a:t>
            </a:r>
          </a:p>
          <a:p>
            <a:r>
              <a:rPr lang="en-US" sz="1200" dirty="0"/>
              <a:t>Of the CVTE HS grads in 2015 who participated in MA public postsecondary education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78% are still enrolled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19% dropped or stopped out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3% attained a degree</a:t>
            </a:r>
          </a:p>
          <a:p>
            <a:r>
              <a:rPr lang="en-US" sz="1200" dirty="0"/>
              <a:t>after two years.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8450" y="2066867"/>
            <a:ext cx="3344779" cy="312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ABC HIGH SCHOOL</a:t>
            </a:r>
          </a:p>
        </p:txBody>
      </p:sp>
    </p:spTree>
    <p:extLst>
      <p:ext uri="{BB962C8B-B14F-4D97-AF65-F5344CB8AC3E}">
        <p14:creationId xmlns:p14="http://schemas.microsoft.com/office/powerpoint/2010/main" val="2501899181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16377</TotalTime>
  <Words>736</Words>
  <Application>Microsoft Office PowerPoint</Application>
  <PresentationFormat>Widescreen</PresentationFormat>
  <Paragraphs>112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Wingdings</vt:lpstr>
      <vt:lpstr>Wingdings 2</vt:lpstr>
      <vt:lpstr>ESE​​</vt:lpstr>
      <vt:lpstr>Title: Edwin webinar – CVTE Pathways report</vt:lpstr>
      <vt:lpstr>We’ll cover – </vt:lpstr>
      <vt:lpstr>CVTE Pathways Report is designed to show the postsecondary educational pathways for CVTE students who have graduated HS</vt:lpstr>
      <vt:lpstr>From the Edwin home page – </vt:lpstr>
      <vt:lpstr>Select “High School &amp; Beyond” – CVTE – Graduate Pathways</vt:lpstr>
      <vt:lpstr>On prompt page, red * are required; others are optional.</vt:lpstr>
      <vt:lpstr>The report includes a state summary, and HS details by program</vt:lpstr>
      <vt:lpstr>How many CVTE grads are participating in MA public postsecondary education?</vt:lpstr>
      <vt:lpstr>How many CVTE grads are participating in MA public postsecondary education?</vt:lpstr>
      <vt:lpstr>What degrees are they earning?</vt:lpstr>
      <vt:lpstr>How many have continued in programs related to their CVTE program? </vt:lpstr>
      <vt:lpstr>See also results by Program Cluster</vt:lpstr>
      <vt:lpstr>Footnotes may address some questions – </vt:lpstr>
      <vt:lpstr>CVTE Occupational Clusters are found in Appendix of the SIMS handbook on the DESE website.</vt:lpstr>
      <vt:lpstr>Questions? Comments? Ideas?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Edwin Webinar: CVTE Pathways Report (June 2019)</dc:title>
  <dc:creator>DESE</dc:creator>
  <cp:lastModifiedBy>Zou, Dong (EOE)</cp:lastModifiedBy>
  <cp:revision>576</cp:revision>
  <cp:lastPrinted>2018-06-26T13:36:02Z</cp:lastPrinted>
  <dcterms:created xsi:type="dcterms:W3CDTF">2017-11-24T20:24:25Z</dcterms:created>
  <dcterms:modified xsi:type="dcterms:W3CDTF">2019-12-24T16:56:19Z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Dec 24 2019</vt:lpwstr>
  </property>
</Properties>
</file>