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77" r:id="rId3"/>
    <p:sldId id="290" r:id="rId4"/>
    <p:sldId id="278" r:id="rId5"/>
    <p:sldId id="281" r:id="rId6"/>
    <p:sldId id="280" r:id="rId7"/>
    <p:sldId id="292" r:id="rId8"/>
    <p:sldId id="294" r:id="rId9"/>
    <p:sldId id="295" r:id="rId10"/>
    <p:sldId id="296" r:id="rId11"/>
    <p:sldId id="297" r:id="rId12"/>
    <p:sldId id="299" r:id="rId13"/>
    <p:sldId id="300" r:id="rId14"/>
    <p:sldId id="301" r:id="rId15"/>
    <p:sldId id="302" r:id="rId16"/>
    <p:sldId id="293" r:id="rId17"/>
    <p:sldId id="289" r:id="rId18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86"/>
            <p14:sldId id="277"/>
            <p14:sldId id="290"/>
            <p14:sldId id="278"/>
            <p14:sldId id="281"/>
            <p14:sldId id="280"/>
            <p14:sldId id="292"/>
            <p14:sldId id="294"/>
            <p14:sldId id="295"/>
            <p14:sldId id="296"/>
            <p14:sldId id="297"/>
            <p14:sldId id="299"/>
            <p14:sldId id="300"/>
            <p14:sldId id="301"/>
            <p14:sldId id="302"/>
            <p14:sldId id="293"/>
            <p14:sldId id="289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7" autoAdjust="0"/>
    <p:restoredTop sz="86385" autoAdjust="0"/>
  </p:normalViewPr>
  <p:slideViewPr>
    <p:cSldViewPr snapToGrid="0">
      <p:cViewPr varScale="1">
        <p:scale>
          <a:sx n="48" d="100"/>
          <a:sy n="48" d="100"/>
        </p:scale>
        <p:origin x="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2019/12/24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35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22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4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97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1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1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73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4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65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67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07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27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24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313817" y="1684339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1/25/2017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edwin/gateway/more-info-finance-2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6"/>
            <a:ext cx="6670327" cy="1656272"/>
          </a:xfrm>
        </p:spPr>
        <p:txBody>
          <a:bodyPr/>
          <a:lstStyle/>
          <a:p>
            <a:r>
              <a:rPr lang="en-US" sz="3200" dirty="0"/>
              <a:t>Edwin Analytics</a:t>
            </a:r>
            <a:br>
              <a:rPr lang="en-US" sz="3200" dirty="0"/>
            </a:br>
            <a:r>
              <a:rPr lang="en-US" sz="3200" dirty="0"/>
              <a:t>School Finance 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10, 2019</a:t>
            </a:r>
          </a:p>
        </p:txBody>
      </p:sp>
    </p:spTree>
    <p:extLst>
      <p:ext uri="{BB962C8B-B14F-4D97-AF65-F5344CB8AC3E}">
        <p14:creationId xmlns:p14="http://schemas.microsoft.com/office/powerpoint/2010/main" val="224654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FN214 Example</a:t>
            </a:r>
          </a:p>
        </p:txBody>
      </p:sp>
      <p:pic>
        <p:nvPicPr>
          <p:cNvPr id="4" name="Picture 3" descr="Screenshot of FN214 prompt page. Select Year &amp; Function box incudes prompts for Fiscal Year, Functional Area, and Function Code. Select Districts box has prompts for districts and districts size, % economically disadvantages, % english learners, % students with disabilities, expenditures per student and current CEY %. Select report results box includes prompt on measures to include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216"/>
            <a:ext cx="12168985" cy="48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5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FN214 Example</a:t>
            </a:r>
          </a:p>
        </p:txBody>
      </p:sp>
      <p:pic>
        <p:nvPicPr>
          <p:cNvPr id="4" name="Picture 3" descr="Screenshot of FN214 report, including header with repompt choices. Columns of the table of the report include Teacher FTE, Student population (# enrolled, % economically disadvantaged, % EL, % SWD),  School committee expenditures by object codes, other fund expenditures by fund group, total function expenditures, per student expenditures. total in district operating  expenditures, % of indistinct operating  expenditures. "/>
          <p:cNvPicPr>
            <a:picLocks noChangeAspect="1"/>
          </p:cNvPicPr>
          <p:nvPr/>
        </p:nvPicPr>
        <p:blipFill rotWithShape="1">
          <a:blip r:embed="rId3"/>
          <a:srcRect r="-140"/>
          <a:stretch/>
        </p:blipFill>
        <p:spPr>
          <a:xfrm>
            <a:off x="-1717" y="1448440"/>
            <a:ext cx="12462723" cy="40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1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FN215 Example</a:t>
            </a:r>
          </a:p>
        </p:txBody>
      </p:sp>
      <p:pic>
        <p:nvPicPr>
          <p:cNvPr id="4" name="Picture 3" descr="screenshot of finance report subfolder report list highlighted over FN214 prompt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15" y="1188971"/>
            <a:ext cx="13110672" cy="50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1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FN215 Example</a:t>
            </a:r>
          </a:p>
        </p:txBody>
      </p:sp>
      <p:pic>
        <p:nvPicPr>
          <p:cNvPr id="4" name="Picture 3" descr="screenshot of FN215 report with repompt options available at the top of the page. The table includes arrow pointing to the in District SWD % and out of district % and noting these percentages are out of all SWD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2" y="1210913"/>
            <a:ext cx="11989945" cy="482139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8" idx="2"/>
          </p:cNvCxnSpPr>
          <p:nvPr/>
        </p:nvCxnSpPr>
        <p:spPr>
          <a:xfrm>
            <a:off x="1793854" y="3816162"/>
            <a:ext cx="752167" cy="71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1686" y="3446830"/>
            <a:ext cx="15043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% of all SWD</a:t>
            </a:r>
          </a:p>
        </p:txBody>
      </p:sp>
      <p:cxnSp>
        <p:nvCxnSpPr>
          <p:cNvPr id="10" name="Straight Arr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1" idx="2"/>
          </p:cNvCxnSpPr>
          <p:nvPr/>
        </p:nvCxnSpPr>
        <p:spPr>
          <a:xfrm>
            <a:off x="6194323" y="3816162"/>
            <a:ext cx="752167" cy="717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42155" y="3446830"/>
            <a:ext cx="15043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% of all SWD</a:t>
            </a:r>
          </a:p>
        </p:txBody>
      </p:sp>
    </p:spTree>
    <p:extLst>
      <p:ext uri="{BB962C8B-B14F-4D97-AF65-F5344CB8AC3E}">
        <p14:creationId xmlns:p14="http://schemas.microsoft.com/office/powerpoint/2010/main" val="380571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FN315 Individual District Example</a:t>
            </a:r>
          </a:p>
        </p:txBody>
      </p:sp>
      <p:pic>
        <p:nvPicPr>
          <p:cNvPr id="5" name="Picture 4" descr="screenshot of FN315 report, including repompt options at the top of the page. Section B is Special Education Placement and Section D is Per student expenditure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2" y="892856"/>
            <a:ext cx="11850223" cy="574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2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Other resources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664304-726B-41F3-987B-0C868FEF8B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9525" y="-1635124"/>
            <a:ext cx="8319868" cy="507072"/>
          </a:xfrm>
        </p:spPr>
        <p:txBody>
          <a:bodyPr/>
          <a:lstStyle/>
          <a:p>
            <a:r>
              <a:rPr lang="en-US" sz="800" dirty="0"/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358985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school finance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Allocation and District Action Reports (RADAR):</a:t>
            </a:r>
            <a:br>
              <a:rPr lang="en-US" dirty="0"/>
            </a:br>
            <a:r>
              <a:rPr lang="en-US" sz="2400" dirty="0"/>
              <a:t>http://www.doe.mass.edu/research/radar/ </a:t>
            </a:r>
          </a:p>
          <a:p>
            <a:r>
              <a:rPr lang="en-US" dirty="0"/>
              <a:t>Per pupil expenditures report: </a:t>
            </a:r>
            <a:r>
              <a:rPr lang="en-US" sz="2400" dirty="0"/>
              <a:t>http://www.doe.mass.edu/finance/statistics/ppx14-18.html </a:t>
            </a:r>
          </a:p>
          <a:p>
            <a:r>
              <a:rPr lang="en-US" dirty="0"/>
              <a:t>Teacher salary report:</a:t>
            </a:r>
            <a:br>
              <a:rPr lang="en-US" dirty="0"/>
            </a:br>
            <a:r>
              <a:rPr lang="en-US" sz="2400" dirty="0"/>
              <a:t>http://www.doe.mass.edu/finance/statistics/</a:t>
            </a:r>
          </a:p>
          <a:p>
            <a:r>
              <a:rPr lang="en-US" dirty="0"/>
              <a:t>School-level expenditure data:</a:t>
            </a:r>
            <a:br>
              <a:rPr lang="en-US" dirty="0"/>
            </a:br>
            <a:r>
              <a:rPr lang="en-US" sz="2400" dirty="0"/>
              <a:t>http://reportcards.doe.mass.edu/</a:t>
            </a:r>
          </a:p>
        </p:txBody>
      </p:sp>
    </p:spTree>
    <p:extLst>
      <p:ext uri="{BB962C8B-B14F-4D97-AF65-F5344CB8AC3E}">
        <p14:creationId xmlns:p14="http://schemas.microsoft.com/office/powerpoint/2010/main" val="365978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1" y="1226657"/>
            <a:ext cx="121919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7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4542479" y="3932942"/>
            <a:ext cx="3960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robert.hanna@doe.mass.edu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479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www.doe.mass.edu/finance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800299" y="4367948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6239778" y="4390140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037578"/>
            <a:ext cx="12191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 Hanna, Senior Fiscal Analyst</a:t>
            </a:r>
            <a:b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</a:br>
            <a:r>
              <a:rPr lang="en-US" altLang="zh-CN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Office of District and School Finance</a:t>
            </a:r>
            <a:endParaRPr lang="zh-CN" altLang="en-US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5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4176583" y="3924567"/>
            <a:ext cx="423731" cy="374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3C059-F579-40A5-8FAE-13C4C93CE3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9560" y="-1604352"/>
            <a:ext cx="10515600" cy="1325563"/>
          </a:xfrm>
        </p:spPr>
        <p:txBody>
          <a:bodyPr/>
          <a:lstStyle/>
          <a:p>
            <a:r>
              <a:rPr lang="en-US" sz="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1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Edwin School Finance Reports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overview of reports</a:t>
            </a:r>
            <a:br>
              <a:rPr lang="en-US" dirty="0"/>
            </a:br>
            <a:r>
              <a:rPr lang="en-US" sz="2000" dirty="0"/>
              <a:t>[Source: </a:t>
            </a:r>
            <a:r>
              <a:rPr lang="en-US" sz="2000" dirty="0">
                <a:hlinkClick r:id="rId3"/>
              </a:rPr>
              <a:t>http://www.doe.mass.edu/edwin/gateway/more-info-finance-2.docx</a:t>
            </a:r>
            <a:r>
              <a:rPr lang="en-US" sz="2000" dirty="0"/>
              <a:t>]</a:t>
            </a:r>
          </a:p>
          <a:p>
            <a:r>
              <a:rPr lang="en-US" dirty="0"/>
              <a:t>Examples: comparing expenditures across districts</a:t>
            </a:r>
          </a:p>
          <a:p>
            <a:r>
              <a:rPr lang="en-US" dirty="0"/>
              <a:t>Other school finance data resources</a:t>
            </a:r>
          </a:p>
          <a:p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90776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Overview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3D34F2-0483-433C-BC11-9EBBEEE8B7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9525" y="-1027576"/>
            <a:ext cx="7095978" cy="267921"/>
          </a:xfrm>
        </p:spPr>
        <p:txBody>
          <a:bodyPr/>
          <a:lstStyle/>
          <a:p>
            <a:r>
              <a:rPr lang="en-US" sz="8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2316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FN214 District Expenditures Comparison</a:t>
            </a:r>
          </a:p>
        </p:txBody>
      </p:sp>
      <p:pic>
        <p:nvPicPr>
          <p:cNvPr id="5" name="Picture 4" descr="The report page for District Expenditures Comparison -- Schedule 1: Prompts at the top of the report page are enclosed in a red box and options are selected. The blue arrow to rerun the report is circled in red at the very top of the page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743" y="1268536"/>
            <a:ext cx="10500591" cy="49548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7743" y="6338419"/>
            <a:ext cx="905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on instructional expenditures is available at the school level in report FN314</a:t>
            </a:r>
          </a:p>
        </p:txBody>
      </p:sp>
    </p:spTree>
    <p:extLst>
      <p:ext uri="{BB962C8B-B14F-4D97-AF65-F5344CB8AC3E}">
        <p14:creationId xmlns:p14="http://schemas.microsoft.com/office/powerpoint/2010/main" val="306360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FN215 District Special Education Resource Allocation</a:t>
            </a:r>
          </a:p>
        </p:txBody>
      </p:sp>
      <p:pic>
        <p:nvPicPr>
          <p:cNvPr id="4" name="Picture 3" descr="The report page for Special Education Resource Allocation by District: Report prompts are enclosed in a red box. A red arrow points from them to the list of districts in the report.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2394" y="1096424"/>
            <a:ext cx="11315700" cy="5267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2394" y="6413349"/>
            <a:ext cx="525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 FN315 provides more detailed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1586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FN316 District Operations and Maintenance</a:t>
            </a:r>
          </a:p>
        </p:txBody>
      </p:sp>
      <p:pic>
        <p:nvPicPr>
          <p:cNvPr id="4" name="Picture 3" descr="Report page for District Operations and Maintenance: The few prompt options at the top of the page are highlighted by a red box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742" y="1222496"/>
            <a:ext cx="10268580" cy="54103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06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District Comparison Reports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897806-ABBD-4295-9753-EBB3420CE4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237" y="-1041643"/>
            <a:ext cx="7039708" cy="155380"/>
          </a:xfrm>
        </p:spPr>
        <p:txBody>
          <a:bodyPr/>
          <a:lstStyle/>
          <a:p>
            <a:r>
              <a:rPr lang="en-US" sz="800" dirty="0"/>
              <a:t>District comparison reports</a:t>
            </a:r>
          </a:p>
        </p:txBody>
      </p:sp>
    </p:spTree>
    <p:extLst>
      <p:ext uri="{BB962C8B-B14F-4D97-AF65-F5344CB8AC3E}">
        <p14:creationId xmlns:p14="http://schemas.microsoft.com/office/powerpoint/2010/main" val="383878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FN214 Example</a:t>
            </a:r>
          </a:p>
        </p:txBody>
      </p:sp>
      <p:pic>
        <p:nvPicPr>
          <p:cNvPr id="3" name="Picture 2" descr="Screenshot of Edwin home page, with Edwin Analytics on the  left side bar clicked and the list of Edwin analysis subfolders shown. And arrow points to Finance subfolder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3" y="1292079"/>
            <a:ext cx="11289430" cy="512561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800952" y="3157086"/>
            <a:ext cx="2752825" cy="1347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65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FN214 Example</a:t>
            </a:r>
          </a:p>
        </p:txBody>
      </p:sp>
      <p:pic>
        <p:nvPicPr>
          <p:cNvPr id="6" name="Picture 5" descr="Screenshot of subfolder of finance reports, with an arrow pointed to FN214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3" y="1101249"/>
            <a:ext cx="11474710" cy="575675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120640" y="1944303"/>
            <a:ext cx="1549667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75490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2778</TotalTime>
  <Words>151</Words>
  <Application>Microsoft Office PowerPoint</Application>
  <PresentationFormat>Widescreen</PresentationFormat>
  <Paragraphs>55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 PowerPoint Template 2017</vt:lpstr>
      <vt:lpstr>Edwin Analytics School Finance Reports</vt:lpstr>
      <vt:lpstr>Edwin School Finance Reports</vt:lpstr>
      <vt:lpstr>overview</vt:lpstr>
      <vt:lpstr>FN214 District Expenditures Comparison</vt:lpstr>
      <vt:lpstr>FN215 District Special Education Resource Allocation</vt:lpstr>
      <vt:lpstr>FN316 District Operations and Maintenance</vt:lpstr>
      <vt:lpstr>District comparison reports</vt:lpstr>
      <vt:lpstr>FN214 Example</vt:lpstr>
      <vt:lpstr>FN214 Example</vt:lpstr>
      <vt:lpstr>FN214 Example</vt:lpstr>
      <vt:lpstr>FN214 Example</vt:lpstr>
      <vt:lpstr>FN215 Example</vt:lpstr>
      <vt:lpstr>FN215 Example</vt:lpstr>
      <vt:lpstr>FN315 Individual District Example</vt:lpstr>
      <vt:lpstr>Other resources</vt:lpstr>
      <vt:lpstr>Other school finance 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Edwin Webinar: Finance Reports (July 2019)</dc:title>
  <dc:creator>DESE</dc:creator>
  <cp:lastModifiedBy>Zou, Dong (EOE)</cp:lastModifiedBy>
  <cp:revision>145</cp:revision>
  <cp:lastPrinted>2017-08-07T14:46:10Z</cp:lastPrinted>
  <dcterms:created xsi:type="dcterms:W3CDTF">2018-01-08T17:30:59Z</dcterms:created>
  <dcterms:modified xsi:type="dcterms:W3CDTF">2019-12-24T16:55:04Z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24 2019</vt:lpwstr>
  </property>
</Properties>
</file>