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0"/>
  </p:notesMasterIdLst>
  <p:handoutMasterIdLst>
    <p:handoutMasterId r:id="rId31"/>
  </p:handoutMasterIdLst>
  <p:sldIdLst>
    <p:sldId id="420" r:id="rId3"/>
    <p:sldId id="440" r:id="rId4"/>
    <p:sldId id="479" r:id="rId5"/>
    <p:sldId id="480" r:id="rId6"/>
    <p:sldId id="481" r:id="rId7"/>
    <p:sldId id="482" r:id="rId8"/>
    <p:sldId id="483" r:id="rId9"/>
    <p:sldId id="472" r:id="rId10"/>
    <p:sldId id="455" r:id="rId11"/>
    <p:sldId id="456" r:id="rId12"/>
    <p:sldId id="457" r:id="rId13"/>
    <p:sldId id="473" r:id="rId14"/>
    <p:sldId id="487" r:id="rId15"/>
    <p:sldId id="458" r:id="rId16"/>
    <p:sldId id="459" r:id="rId17"/>
    <p:sldId id="474" r:id="rId18"/>
    <p:sldId id="484" r:id="rId19"/>
    <p:sldId id="485" r:id="rId20"/>
    <p:sldId id="486" r:id="rId21"/>
    <p:sldId id="465" r:id="rId22"/>
    <p:sldId id="475" r:id="rId23"/>
    <p:sldId id="466" r:id="rId24"/>
    <p:sldId id="476" r:id="rId25"/>
    <p:sldId id="467" r:id="rId26"/>
    <p:sldId id="477" r:id="rId27"/>
    <p:sldId id="478" r:id="rId28"/>
    <p:sldId id="438" r:id="rId29"/>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E38526"/>
    <a:srgbClr val="080808"/>
    <a:srgbClr val="E4DAD8"/>
    <a:srgbClr val="AAA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2368" autoAdjust="0"/>
  </p:normalViewPr>
  <p:slideViewPr>
    <p:cSldViewPr snapToGrid="0">
      <p:cViewPr varScale="1">
        <p:scale>
          <a:sx n="90" d="100"/>
          <a:sy n="90" d="100"/>
        </p:scale>
        <p:origin x="66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82"/>
    </p:cViewPr>
  </p:sorterViewPr>
  <p:notesViewPr>
    <p:cSldViewPr snapToGrid="0">
      <p:cViewPr varScale="1">
        <p:scale>
          <a:sx n="65" d="100"/>
          <a:sy n="65" d="100"/>
        </p:scale>
        <p:origin x="2539"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ELA_Math!$C$29:$F$29</c:f>
              <c:strCache>
                <c:ptCount val="1"/>
                <c:pt idx="0">
                  <c:v>Not Meeting Expectations Partially Meeting Expectations Meeting Expectations Exceeding Expectations</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ELA_Math!$B$31:$B$37</c:f>
              <c:strCache>
                <c:ptCount val="7"/>
                <c:pt idx="0">
                  <c:v>Grade 3</c:v>
                </c:pt>
                <c:pt idx="1">
                  <c:v>Grade 4</c:v>
                </c:pt>
                <c:pt idx="2">
                  <c:v>Grade 5</c:v>
                </c:pt>
                <c:pt idx="3">
                  <c:v>Grade 6</c:v>
                </c:pt>
                <c:pt idx="4">
                  <c:v>Grade 7</c:v>
                </c:pt>
                <c:pt idx="5">
                  <c:v>Grade 8</c:v>
                </c:pt>
                <c:pt idx="6">
                  <c:v>Grade 10</c:v>
                </c:pt>
              </c:strCache>
            </c:strRef>
          </c:cat>
          <c:val>
            <c:numRef>
              <c:f>ELA_Math!$C$31:$C$37</c:f>
              <c:numCache>
                <c:formatCode>0</c:formatCode>
                <c:ptCount val="7"/>
                <c:pt idx="0">
                  <c:v>8</c:v>
                </c:pt>
                <c:pt idx="1">
                  <c:v>9</c:v>
                </c:pt>
                <c:pt idx="2">
                  <c:v>9</c:v>
                </c:pt>
                <c:pt idx="3">
                  <c:v>13</c:v>
                </c:pt>
                <c:pt idx="4">
                  <c:v>13</c:v>
                </c:pt>
                <c:pt idx="5">
                  <c:v>14</c:v>
                </c:pt>
                <c:pt idx="6">
                  <c:v>8</c:v>
                </c:pt>
              </c:numCache>
            </c:numRef>
          </c:val>
          <c:extLst>
            <c:ext xmlns:c16="http://schemas.microsoft.com/office/drawing/2014/chart" uri="{C3380CC4-5D6E-409C-BE32-E72D297353CC}">
              <c16:uniqueId val="{00000000-ACA0-4FA0-9BB6-9FDE7C170B1B}"/>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ELA_Math!$B$31:$B$37</c:f>
              <c:strCache>
                <c:ptCount val="7"/>
                <c:pt idx="0">
                  <c:v>Grade 3</c:v>
                </c:pt>
                <c:pt idx="1">
                  <c:v>Grade 4</c:v>
                </c:pt>
                <c:pt idx="2">
                  <c:v>Grade 5</c:v>
                </c:pt>
                <c:pt idx="3">
                  <c:v>Grade 6</c:v>
                </c:pt>
                <c:pt idx="4">
                  <c:v>Grade 7</c:v>
                </c:pt>
                <c:pt idx="5">
                  <c:v>Grade 8</c:v>
                </c:pt>
                <c:pt idx="6">
                  <c:v>Grade 10</c:v>
                </c:pt>
              </c:strCache>
            </c:strRef>
          </c:cat>
          <c:val>
            <c:numRef>
              <c:f>ELA_Math!$D$31:$D$37</c:f>
              <c:numCache>
                <c:formatCode>0</c:formatCode>
                <c:ptCount val="7"/>
                <c:pt idx="0">
                  <c:v>36</c:v>
                </c:pt>
                <c:pt idx="1">
                  <c:v>39</c:v>
                </c:pt>
                <c:pt idx="2">
                  <c:v>39</c:v>
                </c:pt>
                <c:pt idx="3">
                  <c:v>33</c:v>
                </c:pt>
                <c:pt idx="4">
                  <c:v>38</c:v>
                </c:pt>
                <c:pt idx="5">
                  <c:v>35</c:v>
                </c:pt>
                <c:pt idx="6">
                  <c:v>31</c:v>
                </c:pt>
              </c:numCache>
            </c:numRef>
          </c:val>
          <c:extLst>
            <c:ext xmlns:c16="http://schemas.microsoft.com/office/drawing/2014/chart" uri="{C3380CC4-5D6E-409C-BE32-E72D297353CC}">
              <c16:uniqueId val="{00000001-ACA0-4FA0-9BB6-9FDE7C170B1B}"/>
            </c:ext>
          </c:extLst>
        </c:ser>
        <c:ser>
          <c:idx val="2"/>
          <c:order val="2"/>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ELA_Math!$B$31:$B$37</c:f>
              <c:strCache>
                <c:ptCount val="7"/>
                <c:pt idx="0">
                  <c:v>Grade 3</c:v>
                </c:pt>
                <c:pt idx="1">
                  <c:v>Grade 4</c:v>
                </c:pt>
                <c:pt idx="2">
                  <c:v>Grade 5</c:v>
                </c:pt>
                <c:pt idx="3">
                  <c:v>Grade 6</c:v>
                </c:pt>
                <c:pt idx="4">
                  <c:v>Grade 7</c:v>
                </c:pt>
                <c:pt idx="5">
                  <c:v>Grade 8</c:v>
                </c:pt>
                <c:pt idx="6">
                  <c:v>Grade 10</c:v>
                </c:pt>
              </c:strCache>
            </c:strRef>
          </c:cat>
          <c:val>
            <c:numRef>
              <c:f>ELA_Math!$E$31:$E$37</c:f>
              <c:numCache>
                <c:formatCode>0</c:formatCode>
                <c:ptCount val="7"/>
                <c:pt idx="0">
                  <c:v>46</c:v>
                </c:pt>
                <c:pt idx="1">
                  <c:v>43</c:v>
                </c:pt>
                <c:pt idx="2">
                  <c:v>45</c:v>
                </c:pt>
                <c:pt idx="3">
                  <c:v>41</c:v>
                </c:pt>
                <c:pt idx="4">
                  <c:v>40</c:v>
                </c:pt>
                <c:pt idx="5">
                  <c:v>40</c:v>
                </c:pt>
                <c:pt idx="6">
                  <c:v>48</c:v>
                </c:pt>
              </c:numCache>
            </c:numRef>
          </c:val>
          <c:extLst>
            <c:ext xmlns:c16="http://schemas.microsoft.com/office/drawing/2014/chart" uri="{C3380CC4-5D6E-409C-BE32-E72D297353CC}">
              <c16:uniqueId val="{00000002-ACA0-4FA0-9BB6-9FDE7C170B1B}"/>
            </c:ext>
          </c:extLst>
        </c:ser>
        <c:ser>
          <c:idx val="3"/>
          <c:order val="3"/>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ELA_Math!$B$31:$B$37</c:f>
              <c:strCache>
                <c:ptCount val="7"/>
                <c:pt idx="0">
                  <c:v>Grade 3</c:v>
                </c:pt>
                <c:pt idx="1">
                  <c:v>Grade 4</c:v>
                </c:pt>
                <c:pt idx="2">
                  <c:v>Grade 5</c:v>
                </c:pt>
                <c:pt idx="3">
                  <c:v>Grade 6</c:v>
                </c:pt>
                <c:pt idx="4">
                  <c:v>Grade 7</c:v>
                </c:pt>
                <c:pt idx="5">
                  <c:v>Grade 8</c:v>
                </c:pt>
                <c:pt idx="6">
                  <c:v>Grade 10</c:v>
                </c:pt>
              </c:strCache>
            </c:strRef>
          </c:cat>
          <c:val>
            <c:numRef>
              <c:f>ELA_Math!$F$31:$F$37</c:f>
              <c:numCache>
                <c:formatCode>0</c:formatCode>
                <c:ptCount val="7"/>
                <c:pt idx="0">
                  <c:v>10</c:v>
                </c:pt>
                <c:pt idx="1">
                  <c:v>9</c:v>
                </c:pt>
                <c:pt idx="2">
                  <c:v>7</c:v>
                </c:pt>
                <c:pt idx="3">
                  <c:v>13</c:v>
                </c:pt>
                <c:pt idx="4">
                  <c:v>8</c:v>
                </c:pt>
                <c:pt idx="5">
                  <c:v>11</c:v>
                </c:pt>
                <c:pt idx="6">
                  <c:v>13</c:v>
                </c:pt>
              </c:numCache>
            </c:numRef>
          </c:val>
          <c:extLst>
            <c:ext xmlns:c16="http://schemas.microsoft.com/office/drawing/2014/chart" uri="{C3380CC4-5D6E-409C-BE32-E72D297353CC}">
              <c16:uniqueId val="{00000003-ACA0-4FA0-9BB6-9FDE7C170B1B}"/>
            </c:ext>
          </c:extLst>
        </c:ser>
        <c:dLbls>
          <c:dLblPos val="ctr"/>
          <c:showLegendKey val="0"/>
          <c:showVal val="1"/>
          <c:showCatName val="0"/>
          <c:showSerName val="0"/>
          <c:showPercent val="0"/>
          <c:showBubbleSize val="0"/>
        </c:dLbls>
        <c:gapWidth val="150"/>
        <c:overlap val="100"/>
        <c:axId val="1117705200"/>
        <c:axId val="1117702704"/>
      </c:barChart>
      <c:catAx>
        <c:axId val="11177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702704"/>
        <c:crosses val="autoZero"/>
        <c:auto val="1"/>
        <c:lblAlgn val="ctr"/>
        <c:lblOffset val="100"/>
        <c:noMultiLvlLbl val="0"/>
      </c:catAx>
      <c:valAx>
        <c:axId val="111770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70520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'[Chart in Microsoft PowerPoint]ELA_Math'!$K$29</c:f>
              <c:strCache>
                <c:ptCount val="1"/>
                <c:pt idx="0">
                  <c:v>Not Meeting Expectations</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PowerPoint]ELA_Math'!$J$30:$J$36</c:f>
              <c:strCache>
                <c:ptCount val="7"/>
                <c:pt idx="0">
                  <c:v>Grade 3</c:v>
                </c:pt>
                <c:pt idx="1">
                  <c:v>Grade 4</c:v>
                </c:pt>
                <c:pt idx="2">
                  <c:v>Grade 5</c:v>
                </c:pt>
                <c:pt idx="3">
                  <c:v>Grade 6</c:v>
                </c:pt>
                <c:pt idx="4">
                  <c:v>Grade 7</c:v>
                </c:pt>
                <c:pt idx="5">
                  <c:v>Grade 8</c:v>
                </c:pt>
                <c:pt idx="6">
                  <c:v>Grade 10</c:v>
                </c:pt>
              </c:strCache>
            </c:strRef>
          </c:cat>
          <c:val>
            <c:numRef>
              <c:f>'[Chart in Microsoft PowerPoint]ELA_Math'!$K$30:$K$36</c:f>
              <c:numCache>
                <c:formatCode>General</c:formatCode>
                <c:ptCount val="7"/>
                <c:pt idx="0">
                  <c:v>13</c:v>
                </c:pt>
                <c:pt idx="1">
                  <c:v>12</c:v>
                </c:pt>
                <c:pt idx="2">
                  <c:v>10</c:v>
                </c:pt>
                <c:pt idx="3">
                  <c:v>10</c:v>
                </c:pt>
                <c:pt idx="4">
                  <c:v>13</c:v>
                </c:pt>
                <c:pt idx="5">
                  <c:v>12</c:v>
                </c:pt>
                <c:pt idx="6" formatCode="####">
                  <c:v>9</c:v>
                </c:pt>
              </c:numCache>
            </c:numRef>
          </c:val>
          <c:extLst>
            <c:ext xmlns:c16="http://schemas.microsoft.com/office/drawing/2014/chart" uri="{C3380CC4-5D6E-409C-BE32-E72D297353CC}">
              <c16:uniqueId val="{00000000-DB2B-46F2-A58F-9EC36A3AA562}"/>
            </c:ext>
          </c:extLst>
        </c:ser>
        <c:ser>
          <c:idx val="1"/>
          <c:order val="1"/>
          <c:tx>
            <c:strRef>
              <c:f>'[Chart in Microsoft PowerPoint]ELA_Math'!$L$29</c:f>
              <c:strCache>
                <c:ptCount val="1"/>
                <c:pt idx="0">
                  <c:v>Partially Meeting Expectations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PowerPoint]ELA_Math'!$J$30:$J$36</c:f>
              <c:strCache>
                <c:ptCount val="7"/>
                <c:pt idx="0">
                  <c:v>Grade 3</c:v>
                </c:pt>
                <c:pt idx="1">
                  <c:v>Grade 4</c:v>
                </c:pt>
                <c:pt idx="2">
                  <c:v>Grade 5</c:v>
                </c:pt>
                <c:pt idx="3">
                  <c:v>Grade 6</c:v>
                </c:pt>
                <c:pt idx="4">
                  <c:v>Grade 7</c:v>
                </c:pt>
                <c:pt idx="5">
                  <c:v>Grade 8</c:v>
                </c:pt>
                <c:pt idx="6">
                  <c:v>Grade 10</c:v>
                </c:pt>
              </c:strCache>
            </c:strRef>
          </c:cat>
          <c:val>
            <c:numRef>
              <c:f>'[Chart in Microsoft PowerPoint]ELA_Math'!$L$30:$L$36</c:f>
              <c:numCache>
                <c:formatCode>General</c:formatCode>
                <c:ptCount val="7"/>
                <c:pt idx="0">
                  <c:v>38</c:v>
                </c:pt>
                <c:pt idx="1">
                  <c:v>39</c:v>
                </c:pt>
                <c:pt idx="2">
                  <c:v>42</c:v>
                </c:pt>
                <c:pt idx="3">
                  <c:v>38</c:v>
                </c:pt>
                <c:pt idx="4">
                  <c:v>39</c:v>
                </c:pt>
                <c:pt idx="5">
                  <c:v>41</c:v>
                </c:pt>
                <c:pt idx="6" formatCode="####">
                  <c:v>33</c:v>
                </c:pt>
              </c:numCache>
            </c:numRef>
          </c:val>
          <c:extLst>
            <c:ext xmlns:c16="http://schemas.microsoft.com/office/drawing/2014/chart" uri="{C3380CC4-5D6E-409C-BE32-E72D297353CC}">
              <c16:uniqueId val="{00000001-DB2B-46F2-A58F-9EC36A3AA562}"/>
            </c:ext>
          </c:extLst>
        </c:ser>
        <c:ser>
          <c:idx val="2"/>
          <c:order val="2"/>
          <c:tx>
            <c:strRef>
              <c:f>'[Chart in Microsoft PowerPoint]ELA_Math'!$M$29</c:f>
              <c:strCache>
                <c:ptCount val="1"/>
                <c:pt idx="0">
                  <c:v>Meeting Expectations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PowerPoint]ELA_Math'!$J$30:$J$36</c:f>
              <c:strCache>
                <c:ptCount val="7"/>
                <c:pt idx="0">
                  <c:v>Grade 3</c:v>
                </c:pt>
                <c:pt idx="1">
                  <c:v>Grade 4</c:v>
                </c:pt>
                <c:pt idx="2">
                  <c:v>Grade 5</c:v>
                </c:pt>
                <c:pt idx="3">
                  <c:v>Grade 6</c:v>
                </c:pt>
                <c:pt idx="4">
                  <c:v>Grade 7</c:v>
                </c:pt>
                <c:pt idx="5">
                  <c:v>Grade 8</c:v>
                </c:pt>
                <c:pt idx="6">
                  <c:v>Grade 10</c:v>
                </c:pt>
              </c:strCache>
            </c:strRef>
          </c:cat>
          <c:val>
            <c:numRef>
              <c:f>'[Chart in Microsoft PowerPoint]ELA_Math'!$M$30:$M$36</c:f>
              <c:numCache>
                <c:formatCode>General</c:formatCode>
                <c:ptCount val="7"/>
                <c:pt idx="0">
                  <c:v>40</c:v>
                </c:pt>
                <c:pt idx="1">
                  <c:v>41</c:v>
                </c:pt>
                <c:pt idx="2">
                  <c:v>43</c:v>
                </c:pt>
                <c:pt idx="3">
                  <c:v>41</c:v>
                </c:pt>
                <c:pt idx="4">
                  <c:v>37</c:v>
                </c:pt>
                <c:pt idx="5">
                  <c:v>37</c:v>
                </c:pt>
                <c:pt idx="6" formatCode="####">
                  <c:v>45</c:v>
                </c:pt>
              </c:numCache>
            </c:numRef>
          </c:val>
          <c:extLst>
            <c:ext xmlns:c16="http://schemas.microsoft.com/office/drawing/2014/chart" uri="{C3380CC4-5D6E-409C-BE32-E72D297353CC}">
              <c16:uniqueId val="{00000002-DB2B-46F2-A58F-9EC36A3AA562}"/>
            </c:ext>
          </c:extLst>
        </c:ser>
        <c:ser>
          <c:idx val="3"/>
          <c:order val="3"/>
          <c:tx>
            <c:strRef>
              <c:f>'[Chart in Microsoft PowerPoint]ELA_Math'!$N$29</c:f>
              <c:strCache>
                <c:ptCount val="1"/>
                <c:pt idx="0">
                  <c:v>Exceeding Expectations</c:v>
                </c:pt>
              </c:strCache>
            </c:strRef>
          </c:tx>
          <c:spPr>
            <a:solidFill>
              <a:schemeClr val="accent5"/>
            </a:solidFill>
            <a:ln>
              <a:noFill/>
            </a:ln>
            <a:effectLst/>
          </c:spPr>
          <c:invertIfNegative val="0"/>
          <c:dLbls>
            <c:dLbl>
              <c:idx val="2"/>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2B-46F2-A58F-9EC36A3AA562}"/>
                </c:ext>
              </c:extLst>
            </c:dLbl>
            <c:numFmt formatCode="General" sourceLinked="0"/>
            <c:spPr>
              <a:noFill/>
              <a:ln>
                <a:noFill/>
              </a:ln>
              <a:effectLst/>
            </c:spPr>
            <c:txPr>
              <a:bodyPr rot="0" spcFirstLastPara="1" vertOverflow="overflow" horzOverflow="overflow"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PowerPoint]ELA_Math'!$J$30:$J$36</c:f>
              <c:strCache>
                <c:ptCount val="7"/>
                <c:pt idx="0">
                  <c:v>Grade 3</c:v>
                </c:pt>
                <c:pt idx="1">
                  <c:v>Grade 4</c:v>
                </c:pt>
                <c:pt idx="2">
                  <c:v>Grade 5</c:v>
                </c:pt>
                <c:pt idx="3">
                  <c:v>Grade 6</c:v>
                </c:pt>
                <c:pt idx="4">
                  <c:v>Grade 7</c:v>
                </c:pt>
                <c:pt idx="5">
                  <c:v>Grade 8</c:v>
                </c:pt>
                <c:pt idx="6">
                  <c:v>Grade 10</c:v>
                </c:pt>
              </c:strCache>
            </c:strRef>
          </c:cat>
          <c:val>
            <c:numRef>
              <c:f>'[Chart in Microsoft PowerPoint]ELA_Math'!$N$30:$N$36</c:f>
              <c:numCache>
                <c:formatCode>General</c:formatCode>
                <c:ptCount val="7"/>
                <c:pt idx="0">
                  <c:v>9</c:v>
                </c:pt>
                <c:pt idx="1">
                  <c:v>8</c:v>
                </c:pt>
                <c:pt idx="2">
                  <c:v>5</c:v>
                </c:pt>
                <c:pt idx="3">
                  <c:v>10</c:v>
                </c:pt>
                <c:pt idx="4">
                  <c:v>11</c:v>
                </c:pt>
                <c:pt idx="5">
                  <c:v>10</c:v>
                </c:pt>
                <c:pt idx="6" formatCode="####">
                  <c:v>13</c:v>
                </c:pt>
              </c:numCache>
            </c:numRef>
          </c:val>
          <c:extLst>
            <c:ext xmlns:c16="http://schemas.microsoft.com/office/drawing/2014/chart" uri="{C3380CC4-5D6E-409C-BE32-E72D297353CC}">
              <c16:uniqueId val="{00000004-DB2B-46F2-A58F-9EC36A3AA562}"/>
            </c:ext>
          </c:extLst>
        </c:ser>
        <c:dLbls>
          <c:dLblPos val="ctr"/>
          <c:showLegendKey val="0"/>
          <c:showVal val="1"/>
          <c:showCatName val="0"/>
          <c:showSerName val="0"/>
          <c:showPercent val="0"/>
          <c:showBubbleSize val="0"/>
        </c:dLbls>
        <c:gapWidth val="150"/>
        <c:overlap val="100"/>
        <c:axId val="1117705200"/>
        <c:axId val="1117702704"/>
      </c:barChart>
      <c:catAx>
        <c:axId val="11177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702704"/>
        <c:crosses val="autoZero"/>
        <c:auto val="0"/>
        <c:lblAlgn val="ctr"/>
        <c:lblOffset val="100"/>
        <c:noMultiLvlLbl val="0"/>
      </c:catAx>
      <c:valAx>
        <c:axId val="111770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705200"/>
        <c:crosses val="autoZero"/>
        <c:crossBetween val="between"/>
        <c:majorUnit val="0.1"/>
      </c:valAx>
      <c:spPr>
        <a:noFill/>
        <a:ln>
          <a:noFill/>
        </a:ln>
        <a:effectLst/>
      </c:spPr>
    </c:plotArea>
    <c:legend>
      <c:legendPos val="b"/>
      <c:layout>
        <c:manualLayout>
          <c:xMode val="edge"/>
          <c:yMode val="edge"/>
          <c:x val="0.10417578356028687"/>
          <c:y val="0.85585722988252333"/>
          <c:w val="0.84365255902673053"/>
          <c:h val="0.121532279146391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Times New Roman" pitchFamily="18" charset="0"/>
                <a:cs typeface="Times New Roman" pitchFamily="18" charset="0"/>
              </a:defRPr>
            </a:pPr>
            <a:r>
              <a:rPr lang="en-US" sz="1600" b="1" i="0" baseline="0" dirty="0">
                <a:latin typeface="+mn-lt"/>
              </a:rPr>
              <a:t>2007−2019 Statewide Grade 10 STE MCAS Results</a:t>
            </a:r>
            <a:endParaRPr lang="en-US" sz="1600" dirty="0">
              <a:latin typeface="+mn-lt"/>
            </a:endParaRPr>
          </a:p>
        </c:rich>
      </c:tx>
      <c:layout>
        <c:manualLayout>
          <c:xMode val="edge"/>
          <c:yMode val="edge"/>
          <c:x val="0.12052892662588637"/>
          <c:y val="1.3193677053569249E-2"/>
        </c:manualLayout>
      </c:layout>
      <c:overlay val="0"/>
    </c:title>
    <c:autoTitleDeleted val="0"/>
    <c:plotArea>
      <c:layout>
        <c:manualLayout>
          <c:layoutTarget val="inner"/>
          <c:xMode val="edge"/>
          <c:yMode val="edge"/>
          <c:x val="0.11232283166270762"/>
          <c:y val="0.13379261761918337"/>
          <c:w val="0.84429836336963082"/>
          <c:h val="0.76165459346489672"/>
        </c:manualLayout>
      </c:layout>
      <c:lineChart>
        <c:grouping val="standard"/>
        <c:varyColors val="0"/>
        <c:ser>
          <c:idx val="2"/>
          <c:order val="2"/>
          <c:tx>
            <c:strRef>
              <c:f>'[Chart in Microsoft PowerPoint]Sheet1'!$F$3</c:f>
              <c:strCache>
                <c:ptCount val="1"/>
                <c:pt idx="0">
                  <c:v>Science and Technology/Engineering</c:v>
                </c:pt>
              </c:strCache>
            </c:strRef>
          </c:tx>
          <c:spPr>
            <a:ln>
              <a:solidFill>
                <a:srgbClr val="00CC66"/>
              </a:solidFill>
            </a:ln>
          </c:spPr>
          <c:marker>
            <c:spPr>
              <a:solidFill>
                <a:srgbClr val="00CC66"/>
              </a:solidFill>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'[Chart in Microsoft PowerPoint]Sheet1'!$C$4:$C$25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extLst/>
            </c:numRef>
          </c:cat>
          <c:val>
            <c:numRef>
              <c:f>'[Chart in Microsoft PowerPoint]Sheet1'!$F$4:$F$25</c:f>
              <c:numCache>
                <c:formatCode>General</c:formatCode>
                <c:ptCount val="13"/>
                <c:pt idx="1">
                  <c:v>57</c:v>
                </c:pt>
                <c:pt idx="2">
                  <c:v>61</c:v>
                </c:pt>
                <c:pt idx="3">
                  <c:v>65</c:v>
                </c:pt>
                <c:pt idx="4">
                  <c:v>67</c:v>
                </c:pt>
                <c:pt idx="5">
                  <c:v>69</c:v>
                </c:pt>
                <c:pt idx="6">
                  <c:v>71</c:v>
                </c:pt>
                <c:pt idx="7">
                  <c:v>71</c:v>
                </c:pt>
                <c:pt idx="8">
                  <c:v>72</c:v>
                </c:pt>
                <c:pt idx="9">
                  <c:v>73</c:v>
                </c:pt>
                <c:pt idx="10">
                  <c:v>74</c:v>
                </c:pt>
                <c:pt idx="11">
                  <c:v>73</c:v>
                </c:pt>
                <c:pt idx="12">
                  <c:v>74</c:v>
                </c:pt>
              </c:numCache>
              <c:extLst/>
            </c:numRef>
          </c:val>
          <c:smooth val="0"/>
          <c:extLst>
            <c:ext xmlns:c16="http://schemas.microsoft.com/office/drawing/2014/chart" uri="{C3380CC4-5D6E-409C-BE32-E72D297353CC}">
              <c16:uniqueId val="{00000000-AB53-4660-B167-77BA4D7FCFC5}"/>
            </c:ext>
          </c:extLst>
        </c:ser>
        <c:dLbls>
          <c:dLblPos val="t"/>
          <c:showLegendKey val="0"/>
          <c:showVal val="1"/>
          <c:showCatName val="0"/>
          <c:showSerName val="0"/>
          <c:showPercent val="0"/>
          <c:showBubbleSize val="0"/>
        </c:dLbls>
        <c:marker val="1"/>
        <c:smooth val="0"/>
        <c:axId val="115961856"/>
        <c:axId val="115963392"/>
        <c:extLst>
          <c:ext xmlns:c15="http://schemas.microsoft.com/office/drawing/2012/chart" uri="{02D57815-91ED-43cb-92C2-25804820EDAC}">
            <c15:filteredLineSeries>
              <c15:ser>
                <c:idx val="0"/>
                <c:order val="0"/>
                <c:tx>
                  <c:strRef>
                    <c:extLst>
                      <c:ext uri="{02D57815-91ED-43cb-92C2-25804820EDAC}">
                        <c15:formulaRef>
                          <c15:sqref>'[Chart in Microsoft PowerPoint]Sheet1'!$D$3</c15:sqref>
                        </c15:formulaRef>
                      </c:ext>
                    </c:extLst>
                    <c:strCache>
                      <c:ptCount val="1"/>
                      <c:pt idx="0">
                        <c:v>English Language Arts</c:v>
                      </c:pt>
                    </c:strCache>
                  </c:strRef>
                </c:tx>
                <c:spPr>
                  <a:ln>
                    <a:solidFill>
                      <a:srgbClr val="0099FF"/>
                    </a:solidFill>
                  </a:ln>
                </c:spPr>
                <c:marker>
                  <c:spPr>
                    <a:solidFill>
                      <a:srgbClr val="0099FF"/>
                    </a:solidFill>
                  </c:spPr>
                </c:marker>
                <c:dLbls>
                  <c:spPr>
                    <a:noFill/>
                    <a:ln>
                      <a:noFill/>
                    </a:ln>
                    <a:effectLst/>
                  </c:spPr>
                  <c:dLblPos val="t"/>
                  <c:showLegendKey val="0"/>
                  <c:showVal val="1"/>
                  <c:showCatName val="0"/>
                  <c:showSerName val="0"/>
                  <c:showPercent val="0"/>
                  <c:showBubbleSize val="0"/>
                  <c:showLeaderLines val="0"/>
                  <c:extLst>
                    <c:ext uri="{CE6537A1-D6FC-4f65-9D91-7224C49458BB}">
                      <c15:showLeaderLines val="1"/>
                    </c:ext>
                  </c:extLst>
                </c:dLbls>
                <c:cat>
                  <c:numRef>
                    <c:extLst>
                      <c:ext uri="{02D57815-91ED-43cb-92C2-25804820EDAC}">
                        <c15:formulaRef>
                          <c15:sqref>'[Chart in Microsoft PowerPoint]Sheet1'!$C$4:$C$25</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c:ext uri="{02D57815-91ED-43cb-92C2-25804820EDAC}">
                        <c15:formulaRef>
                          <c15:sqref>'[Chart in Microsoft PowerPoint]Sheet1'!$D$4:$D$25</c15:sqref>
                        </c15:formulaRef>
                      </c:ext>
                    </c:extLst>
                    <c:numCache>
                      <c:formatCode>General</c:formatCode>
                      <c:ptCount val="13"/>
                      <c:pt idx="0">
                        <c:v>71</c:v>
                      </c:pt>
                      <c:pt idx="1">
                        <c:v>74</c:v>
                      </c:pt>
                      <c:pt idx="2">
                        <c:v>81</c:v>
                      </c:pt>
                      <c:pt idx="3">
                        <c:v>78</c:v>
                      </c:pt>
                      <c:pt idx="4">
                        <c:v>84</c:v>
                      </c:pt>
                      <c:pt idx="5">
                        <c:v>88</c:v>
                      </c:pt>
                      <c:pt idx="6">
                        <c:v>91</c:v>
                      </c:pt>
                      <c:pt idx="7">
                        <c:v>90</c:v>
                      </c:pt>
                      <c:pt idx="8">
                        <c:v>91</c:v>
                      </c:pt>
                      <c:pt idx="9">
                        <c:v>91</c:v>
                      </c:pt>
                      <c:pt idx="10">
                        <c:v>91</c:v>
                      </c:pt>
                      <c:pt idx="11">
                        <c:v>90</c:v>
                      </c:pt>
                    </c:numCache>
                  </c:numRef>
                </c:val>
                <c:smooth val="0"/>
                <c:extLst>
                  <c:ext xmlns:c16="http://schemas.microsoft.com/office/drawing/2014/chart" uri="{C3380CC4-5D6E-409C-BE32-E72D297353CC}">
                    <c16:uniqueId val="{00000001-AB53-4660-B167-77BA4D7FCFC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'[Chart in Microsoft PowerPoint]Sheet1'!$E$3</c15:sqref>
                        </c15:formulaRef>
                      </c:ext>
                    </c:extLst>
                    <c:strCache>
                      <c:ptCount val="1"/>
                      <c:pt idx="0">
                        <c:v>Mathematics</c:v>
                      </c:pt>
                    </c:strCache>
                  </c:strRef>
                </c:tx>
                <c:spPr>
                  <a:ln>
                    <a:solidFill>
                      <a:srgbClr val="FF0066"/>
                    </a:solidFill>
                  </a:ln>
                </c:spPr>
                <c:marker>
                  <c:spPr>
                    <a:solidFill>
                      <a:srgbClr val="FF0000"/>
                    </a:solidFill>
                  </c:spPr>
                </c:marker>
                <c:dLbls>
                  <c:spPr>
                    <a:noFill/>
                    <a:ln>
                      <a:noFill/>
                    </a:ln>
                    <a:effectLst/>
                  </c:sp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'[Chart in Microsoft PowerPoint]Sheet1'!$C$4:$C$25</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xmlns:c15="http://schemas.microsoft.com/office/drawing/2012/chart">
                      <c:ext xmlns:c15="http://schemas.microsoft.com/office/drawing/2012/chart" uri="{02D57815-91ED-43cb-92C2-25804820EDAC}">
                        <c15:formulaRef>
                          <c15:sqref>'[Chart in Microsoft PowerPoint]Sheet1'!$E$4:$E$25</c15:sqref>
                        </c15:formulaRef>
                      </c:ext>
                    </c:extLst>
                    <c:numCache>
                      <c:formatCode>General</c:formatCode>
                      <c:ptCount val="13"/>
                      <c:pt idx="0">
                        <c:v>69</c:v>
                      </c:pt>
                      <c:pt idx="1">
                        <c:v>72</c:v>
                      </c:pt>
                      <c:pt idx="2">
                        <c:v>75</c:v>
                      </c:pt>
                      <c:pt idx="3">
                        <c:v>75</c:v>
                      </c:pt>
                      <c:pt idx="4">
                        <c:v>77</c:v>
                      </c:pt>
                      <c:pt idx="5">
                        <c:v>78</c:v>
                      </c:pt>
                      <c:pt idx="6">
                        <c:v>80</c:v>
                      </c:pt>
                      <c:pt idx="7">
                        <c:v>79</c:v>
                      </c:pt>
                      <c:pt idx="8">
                        <c:v>79</c:v>
                      </c:pt>
                      <c:pt idx="9">
                        <c:v>78</c:v>
                      </c:pt>
                      <c:pt idx="10">
                        <c:v>79</c:v>
                      </c:pt>
                      <c:pt idx="11">
                        <c:v>78</c:v>
                      </c:pt>
                    </c:numCache>
                  </c:numRef>
                </c:val>
                <c:smooth val="0"/>
                <c:extLst xmlns:c15="http://schemas.microsoft.com/office/drawing/2012/chart">
                  <c:ext xmlns:c16="http://schemas.microsoft.com/office/drawing/2014/chart" uri="{C3380CC4-5D6E-409C-BE32-E72D297353CC}">
                    <c16:uniqueId val="{00000002-AB53-4660-B167-77BA4D7FCFC5}"/>
                  </c:ext>
                </c:extLst>
              </c15:ser>
            </c15:filteredLineSeries>
          </c:ext>
        </c:extLst>
      </c:lineChart>
      <c:catAx>
        <c:axId val="115961856"/>
        <c:scaling>
          <c:orientation val="minMax"/>
        </c:scaling>
        <c:delete val="1"/>
        <c:axPos val="b"/>
        <c:numFmt formatCode="General" sourceLinked="1"/>
        <c:majorTickMark val="none"/>
        <c:minorTickMark val="none"/>
        <c:tickLblPos val="nextTo"/>
        <c:crossAx val="115963392"/>
        <c:crosses val="autoZero"/>
        <c:auto val="1"/>
        <c:lblAlgn val="ctr"/>
        <c:lblOffset val="5"/>
        <c:tickLblSkip val="1"/>
        <c:tickMarkSkip val="1"/>
        <c:noMultiLvlLbl val="0"/>
      </c:catAx>
      <c:valAx>
        <c:axId val="115963392"/>
        <c:scaling>
          <c:orientation val="minMax"/>
          <c:max val="100"/>
          <c:min val="0"/>
        </c:scaling>
        <c:delete val="0"/>
        <c:axPos val="l"/>
        <c:majorGridlines/>
        <c:numFmt formatCode="General" sourceLinked="1"/>
        <c:majorTickMark val="out"/>
        <c:minorTickMark val="none"/>
        <c:tickLblPos val="nextTo"/>
        <c:txPr>
          <a:bodyPr/>
          <a:lstStyle/>
          <a:p>
            <a:pPr>
              <a:defRPr sz="1200">
                <a:latin typeface="+mn-lt"/>
                <a:cs typeface="Times New Roman" pitchFamily="18" charset="0"/>
              </a:defRPr>
            </a:pPr>
            <a:endParaRPr lang="en-US"/>
          </a:p>
        </c:txPr>
        <c:crossAx val="115961856"/>
        <c:crosses val="autoZero"/>
        <c:crossBetween val="between"/>
      </c:valAx>
      <c:spPr>
        <a:noFill/>
        <a:ln>
          <a:solidFill>
            <a:sysClr val="windowText" lastClr="000000"/>
          </a:solidFill>
        </a:ln>
      </c:spPr>
    </c:plotArea>
    <c:legend>
      <c:legendPos val="b"/>
      <c:layout>
        <c:manualLayout>
          <c:xMode val="edge"/>
          <c:yMode val="edge"/>
          <c:x val="0.11859430424732199"/>
          <c:y val="0.6197496298150118"/>
          <c:w val="0.61410946726758686"/>
          <c:h val="0.11848207933892724"/>
        </c:manualLayout>
      </c:layout>
      <c:overlay val="0"/>
      <c:txPr>
        <a:bodyPr/>
        <a:lstStyle/>
        <a:p>
          <a:pPr>
            <a:defRPr sz="1200">
              <a:latin typeface="+mn-lt"/>
              <a:cs typeface="Times New Roman" pitchFamily="18" charset="0"/>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solidFill>
                  <a:srgbClr val="000000"/>
                </a:solidFill>
              </a:rPr>
              <a:t>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0"/>
          <c:tx>
            <c:strRef>
              <c:f>Sheet3!$F$19</c:f>
              <c:strCache>
                <c:ptCount val="1"/>
                <c:pt idx="0">
                  <c:v>F</c:v>
                </c:pt>
              </c:strCache>
            </c:strRef>
          </c:tx>
          <c:spPr>
            <a:solidFill>
              <a:srgbClr val="FF0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241-4581-92F1-77183013F0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Sheet3!$G$15</c:f>
              <c:numCache>
                <c:formatCode>General</c:formatCode>
                <c:ptCount val="1"/>
              </c:numCache>
            </c:numRef>
          </c:cat>
          <c:val>
            <c:numRef>
              <c:f>Sheet3!$G$19</c:f>
              <c:numCache>
                <c:formatCode>General</c:formatCode>
                <c:ptCount val="1"/>
                <c:pt idx="0">
                  <c:v>5</c:v>
                </c:pt>
              </c:numCache>
            </c:numRef>
          </c:val>
          <c:extLst>
            <c:ext xmlns:c16="http://schemas.microsoft.com/office/drawing/2014/chart" uri="{C3380CC4-5D6E-409C-BE32-E72D297353CC}">
              <c16:uniqueId val="{00000000-8BBD-43D5-929C-5F531E868C1A}"/>
            </c:ext>
          </c:extLst>
        </c:ser>
        <c:ser>
          <c:idx val="2"/>
          <c:order val="1"/>
          <c:tx>
            <c:strRef>
              <c:f>Sheet3!$F$18</c:f>
              <c:strCache>
                <c:ptCount val="1"/>
                <c:pt idx="0">
                  <c:v>NI</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4241-4581-92F1-77183013F0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Sheet3!$G$15</c:f>
              <c:numCache>
                <c:formatCode>General</c:formatCode>
                <c:ptCount val="1"/>
              </c:numCache>
            </c:numRef>
          </c:cat>
          <c:val>
            <c:numRef>
              <c:f>Sheet3!$G$18</c:f>
              <c:numCache>
                <c:formatCode>General</c:formatCode>
                <c:ptCount val="1"/>
                <c:pt idx="0">
                  <c:v>20</c:v>
                </c:pt>
              </c:numCache>
            </c:numRef>
          </c:val>
          <c:extLst>
            <c:ext xmlns:c16="http://schemas.microsoft.com/office/drawing/2014/chart" uri="{C3380CC4-5D6E-409C-BE32-E72D297353CC}">
              <c16:uniqueId val="{00000001-8BBD-43D5-929C-5F531E868C1A}"/>
            </c:ext>
          </c:extLst>
        </c:ser>
        <c:ser>
          <c:idx val="1"/>
          <c:order val="2"/>
          <c:tx>
            <c:strRef>
              <c:f>Sheet3!$F$17</c:f>
              <c:strCache>
                <c:ptCount val="1"/>
                <c:pt idx="0">
                  <c:v>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Sheet3!$G$15</c:f>
              <c:numCache>
                <c:formatCode>General</c:formatCode>
                <c:ptCount val="1"/>
              </c:numCache>
            </c:numRef>
          </c:cat>
          <c:val>
            <c:numRef>
              <c:f>Sheet3!$G$17</c:f>
              <c:numCache>
                <c:formatCode>General</c:formatCode>
                <c:ptCount val="1"/>
                <c:pt idx="0">
                  <c:v>44</c:v>
                </c:pt>
              </c:numCache>
            </c:numRef>
          </c:val>
          <c:extLst>
            <c:ext xmlns:c16="http://schemas.microsoft.com/office/drawing/2014/chart" uri="{C3380CC4-5D6E-409C-BE32-E72D297353CC}">
              <c16:uniqueId val="{00000002-8BBD-43D5-929C-5F531E868C1A}"/>
            </c:ext>
          </c:extLst>
        </c:ser>
        <c:ser>
          <c:idx val="0"/>
          <c:order val="3"/>
          <c:tx>
            <c:strRef>
              <c:f>Sheet3!$F$16</c:f>
              <c:strCache>
                <c:ptCount val="1"/>
                <c:pt idx="0">
                  <c:v>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Sheet3!$G$15</c:f>
              <c:numCache>
                <c:formatCode>General</c:formatCode>
                <c:ptCount val="1"/>
              </c:numCache>
            </c:numRef>
          </c:cat>
          <c:val>
            <c:numRef>
              <c:f>Sheet3!$G$16</c:f>
              <c:numCache>
                <c:formatCode>General</c:formatCode>
                <c:ptCount val="1"/>
                <c:pt idx="0">
                  <c:v>30</c:v>
                </c:pt>
              </c:numCache>
            </c:numRef>
          </c:val>
          <c:extLst>
            <c:ext xmlns:c16="http://schemas.microsoft.com/office/drawing/2014/chart" uri="{C3380CC4-5D6E-409C-BE32-E72D297353CC}">
              <c16:uniqueId val="{00000003-8BBD-43D5-929C-5F531E868C1A}"/>
            </c:ext>
          </c:extLst>
        </c:ser>
        <c:dLbls>
          <c:dLblPos val="ctr"/>
          <c:showLegendKey val="0"/>
          <c:showVal val="1"/>
          <c:showCatName val="0"/>
          <c:showSerName val="0"/>
          <c:showPercent val="0"/>
          <c:showBubbleSize val="0"/>
        </c:dLbls>
        <c:gapWidth val="150"/>
        <c:overlap val="100"/>
        <c:axId val="336878879"/>
        <c:axId val="336879295"/>
      </c:barChart>
      <c:catAx>
        <c:axId val="33687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879295"/>
        <c:crosses val="autoZero"/>
        <c:auto val="1"/>
        <c:lblAlgn val="ctr"/>
        <c:lblOffset val="100"/>
        <c:noMultiLvlLbl val="0"/>
      </c:catAx>
      <c:valAx>
        <c:axId val="33687929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878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Level 1</c:v>
                </c:pt>
              </c:strCache>
            </c:strRef>
          </c:tx>
          <c:spPr>
            <a:solidFill>
              <a:srgbClr val="FF0000"/>
            </a:solidFill>
          </c:spPr>
          <c:invertIfNegative val="0"/>
          <c:cat>
            <c:strRef>
              <c:f>Sheet1!$A$2:$A$3</c:f>
              <c:strCache>
                <c:ptCount val="2"/>
                <c:pt idx="0">
                  <c:v>2018 ELA Gr 10</c:v>
                </c:pt>
                <c:pt idx="1">
                  <c:v>Next Gen Gr 10</c:v>
                </c:pt>
              </c:strCache>
            </c:strRef>
          </c:cat>
          <c:val>
            <c:numRef>
              <c:f>Sheet1!$B$2:$B$3</c:f>
              <c:numCache>
                <c:formatCode>General</c:formatCode>
                <c:ptCount val="2"/>
                <c:pt idx="0">
                  <c:v>3</c:v>
                </c:pt>
                <c:pt idx="1">
                  <c:v>8</c:v>
                </c:pt>
              </c:numCache>
            </c:numRef>
          </c:val>
          <c:extLst>
            <c:ext xmlns:c16="http://schemas.microsoft.com/office/drawing/2014/chart" uri="{C3380CC4-5D6E-409C-BE32-E72D297353CC}">
              <c16:uniqueId val="{00000000-ECF8-4AAA-B344-CA1C360829F2}"/>
            </c:ext>
          </c:extLst>
        </c:ser>
        <c:ser>
          <c:idx val="1"/>
          <c:order val="1"/>
          <c:tx>
            <c:strRef>
              <c:f>Sheet1!$C$1</c:f>
              <c:strCache>
                <c:ptCount val="1"/>
                <c:pt idx="0">
                  <c:v>Level 2</c:v>
                </c:pt>
              </c:strCache>
            </c:strRef>
          </c:tx>
          <c:spPr>
            <a:solidFill>
              <a:srgbClr val="FFC000"/>
            </a:solidFill>
          </c:spPr>
          <c:invertIfNegative val="0"/>
          <c:cat>
            <c:strRef>
              <c:f>Sheet1!$A$2:$A$3</c:f>
              <c:strCache>
                <c:ptCount val="2"/>
                <c:pt idx="0">
                  <c:v>2018 ELA Gr 10</c:v>
                </c:pt>
                <c:pt idx="1">
                  <c:v>Next Gen Gr 10</c:v>
                </c:pt>
              </c:strCache>
            </c:strRef>
          </c:cat>
          <c:val>
            <c:numRef>
              <c:f>Sheet1!$C$2:$C$3</c:f>
              <c:numCache>
                <c:formatCode>General</c:formatCode>
                <c:ptCount val="2"/>
                <c:pt idx="0">
                  <c:v>6</c:v>
                </c:pt>
                <c:pt idx="1">
                  <c:v>31</c:v>
                </c:pt>
              </c:numCache>
            </c:numRef>
          </c:val>
          <c:extLst>
            <c:ext xmlns:c16="http://schemas.microsoft.com/office/drawing/2014/chart" uri="{C3380CC4-5D6E-409C-BE32-E72D297353CC}">
              <c16:uniqueId val="{00000001-ECF8-4AAA-B344-CA1C360829F2}"/>
            </c:ext>
          </c:extLst>
        </c:ser>
        <c:ser>
          <c:idx val="2"/>
          <c:order val="2"/>
          <c:tx>
            <c:strRef>
              <c:f>Sheet1!$D$1</c:f>
              <c:strCache>
                <c:ptCount val="1"/>
                <c:pt idx="0">
                  <c:v>Level 3 </c:v>
                </c:pt>
              </c:strCache>
            </c:strRef>
          </c:tx>
          <c:spPr>
            <a:solidFill>
              <a:srgbClr val="92D050"/>
            </a:solidFill>
          </c:spPr>
          <c:invertIfNegative val="0"/>
          <c:cat>
            <c:strRef>
              <c:f>Sheet1!$A$2:$A$3</c:f>
              <c:strCache>
                <c:ptCount val="2"/>
                <c:pt idx="0">
                  <c:v>2018 ELA Gr 10</c:v>
                </c:pt>
                <c:pt idx="1">
                  <c:v>Next Gen Gr 10</c:v>
                </c:pt>
              </c:strCache>
            </c:strRef>
          </c:cat>
          <c:val>
            <c:numRef>
              <c:f>Sheet1!$D$2:$D$3</c:f>
              <c:numCache>
                <c:formatCode>General</c:formatCode>
                <c:ptCount val="2"/>
                <c:pt idx="0">
                  <c:v>40</c:v>
                </c:pt>
                <c:pt idx="1">
                  <c:v>48</c:v>
                </c:pt>
              </c:numCache>
            </c:numRef>
          </c:val>
          <c:extLst>
            <c:ext xmlns:c16="http://schemas.microsoft.com/office/drawing/2014/chart" uri="{C3380CC4-5D6E-409C-BE32-E72D297353CC}">
              <c16:uniqueId val="{00000002-ECF8-4AAA-B344-CA1C360829F2}"/>
            </c:ext>
          </c:extLst>
        </c:ser>
        <c:ser>
          <c:idx val="3"/>
          <c:order val="3"/>
          <c:tx>
            <c:strRef>
              <c:f>Sheet1!$E$1</c:f>
              <c:strCache>
                <c:ptCount val="1"/>
                <c:pt idx="0">
                  <c:v>Level 4 </c:v>
                </c:pt>
              </c:strCache>
            </c:strRef>
          </c:tx>
          <c:spPr>
            <a:solidFill>
              <a:schemeClr val="accent4">
                <a:lumMod val="20000"/>
                <a:lumOff val="80000"/>
              </a:schemeClr>
            </a:solidFill>
          </c:spPr>
          <c:invertIfNegative val="0"/>
          <c:cat>
            <c:strRef>
              <c:f>Sheet1!$A$2:$A$3</c:f>
              <c:strCache>
                <c:ptCount val="2"/>
                <c:pt idx="0">
                  <c:v>2018 ELA Gr 10</c:v>
                </c:pt>
                <c:pt idx="1">
                  <c:v>Next Gen Gr 10</c:v>
                </c:pt>
              </c:strCache>
            </c:strRef>
          </c:cat>
          <c:val>
            <c:numRef>
              <c:f>Sheet1!$E$2:$E$3</c:f>
              <c:numCache>
                <c:formatCode>General</c:formatCode>
                <c:ptCount val="2"/>
                <c:pt idx="0">
                  <c:v>51</c:v>
                </c:pt>
                <c:pt idx="1">
                  <c:v>13</c:v>
                </c:pt>
              </c:numCache>
            </c:numRef>
          </c:val>
          <c:extLst>
            <c:ext xmlns:c16="http://schemas.microsoft.com/office/drawing/2014/chart" uri="{C3380CC4-5D6E-409C-BE32-E72D297353CC}">
              <c16:uniqueId val="{00000003-ECF8-4AAA-B344-CA1C360829F2}"/>
            </c:ext>
          </c:extLst>
        </c:ser>
        <c:dLbls>
          <c:showLegendKey val="0"/>
          <c:showVal val="0"/>
          <c:showCatName val="0"/>
          <c:showSerName val="0"/>
          <c:showPercent val="0"/>
          <c:showBubbleSize val="0"/>
        </c:dLbls>
        <c:gapWidth val="127"/>
        <c:overlap val="100"/>
        <c:axId val="82470400"/>
        <c:axId val="54731136"/>
      </c:barChart>
      <c:catAx>
        <c:axId val="82470400"/>
        <c:scaling>
          <c:orientation val="minMax"/>
        </c:scaling>
        <c:delete val="0"/>
        <c:axPos val="b"/>
        <c:numFmt formatCode="General" sourceLinked="0"/>
        <c:majorTickMark val="none"/>
        <c:minorTickMark val="none"/>
        <c:tickLblPos val="nextTo"/>
        <c:crossAx val="54731136"/>
        <c:crosses val="autoZero"/>
        <c:auto val="1"/>
        <c:lblAlgn val="ctr"/>
        <c:lblOffset val="100"/>
        <c:noMultiLvlLbl val="0"/>
      </c:catAx>
      <c:valAx>
        <c:axId val="54731136"/>
        <c:scaling>
          <c:orientation val="minMax"/>
          <c:max val="100"/>
        </c:scaling>
        <c:delete val="0"/>
        <c:axPos val="l"/>
        <c:majorGridlines/>
        <c:numFmt formatCode="General" sourceLinked="1"/>
        <c:majorTickMark val="none"/>
        <c:minorTickMark val="none"/>
        <c:tickLblPos val="nextTo"/>
        <c:crossAx val="82470400"/>
        <c:crosses val="autoZero"/>
        <c:crossBetween val="between"/>
        <c:majorUnit val="10"/>
      </c:valAx>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Level 1</c:v>
                </c:pt>
              </c:strCache>
            </c:strRef>
          </c:tx>
          <c:spPr>
            <a:solidFill>
              <a:srgbClr val="FF0000"/>
            </a:solidFill>
          </c:spPr>
          <c:invertIfNegative val="0"/>
          <c:cat>
            <c:strRef>
              <c:f>Sheet1!$A$2:$A$3</c:f>
              <c:strCache>
                <c:ptCount val="2"/>
                <c:pt idx="0">
                  <c:v>2018 ELA Gr 10</c:v>
                </c:pt>
                <c:pt idx="1">
                  <c:v>Next Gen Gr 10</c:v>
                </c:pt>
              </c:strCache>
            </c:strRef>
          </c:cat>
          <c:val>
            <c:numRef>
              <c:f>Sheet1!$B$2:$B$3</c:f>
              <c:numCache>
                <c:formatCode>General</c:formatCode>
                <c:ptCount val="2"/>
                <c:pt idx="0">
                  <c:v>3</c:v>
                </c:pt>
                <c:pt idx="1">
                  <c:v>8</c:v>
                </c:pt>
              </c:numCache>
            </c:numRef>
          </c:val>
          <c:extLst>
            <c:ext xmlns:c16="http://schemas.microsoft.com/office/drawing/2014/chart" uri="{C3380CC4-5D6E-409C-BE32-E72D297353CC}">
              <c16:uniqueId val="{00000000-ECF8-4AAA-B344-CA1C360829F2}"/>
            </c:ext>
          </c:extLst>
        </c:ser>
        <c:ser>
          <c:idx val="1"/>
          <c:order val="1"/>
          <c:tx>
            <c:strRef>
              <c:f>Sheet1!$C$1</c:f>
              <c:strCache>
                <c:ptCount val="1"/>
                <c:pt idx="0">
                  <c:v>Level 2</c:v>
                </c:pt>
              </c:strCache>
            </c:strRef>
          </c:tx>
          <c:spPr>
            <a:solidFill>
              <a:srgbClr val="FFC000"/>
            </a:solidFill>
          </c:spPr>
          <c:invertIfNegative val="0"/>
          <c:cat>
            <c:strRef>
              <c:f>Sheet1!$A$2:$A$3</c:f>
              <c:strCache>
                <c:ptCount val="2"/>
                <c:pt idx="0">
                  <c:v>2018 ELA Gr 10</c:v>
                </c:pt>
                <c:pt idx="1">
                  <c:v>Next Gen Gr 10</c:v>
                </c:pt>
              </c:strCache>
            </c:strRef>
          </c:cat>
          <c:val>
            <c:numRef>
              <c:f>Sheet1!$C$2:$C$3</c:f>
              <c:numCache>
                <c:formatCode>General</c:formatCode>
                <c:ptCount val="2"/>
                <c:pt idx="0">
                  <c:v>6</c:v>
                </c:pt>
                <c:pt idx="1">
                  <c:v>2</c:v>
                </c:pt>
              </c:numCache>
            </c:numRef>
          </c:val>
          <c:extLst>
            <c:ext xmlns:c16="http://schemas.microsoft.com/office/drawing/2014/chart" uri="{C3380CC4-5D6E-409C-BE32-E72D297353CC}">
              <c16:uniqueId val="{00000001-ECF8-4AAA-B344-CA1C360829F2}"/>
            </c:ext>
          </c:extLst>
        </c:ser>
        <c:ser>
          <c:idx val="2"/>
          <c:order val="2"/>
          <c:tx>
            <c:strRef>
              <c:f>Sheet1!$D$1</c:f>
              <c:strCache>
                <c:ptCount val="1"/>
                <c:pt idx="0">
                  <c:v>Level 3</c:v>
                </c:pt>
              </c:strCache>
            </c:strRef>
          </c:tx>
          <c:spPr>
            <a:solidFill>
              <a:schemeClr val="accent5"/>
            </a:solidFill>
          </c:spPr>
          <c:invertIfNegative val="0"/>
          <c:cat>
            <c:strRef>
              <c:f>Sheet1!$A$2:$A$3</c:f>
              <c:strCache>
                <c:ptCount val="2"/>
                <c:pt idx="0">
                  <c:v>2018 ELA Gr 10</c:v>
                </c:pt>
                <c:pt idx="1">
                  <c:v>Next Gen Gr 10</c:v>
                </c:pt>
              </c:strCache>
            </c:strRef>
          </c:cat>
          <c:val>
            <c:numRef>
              <c:f>Sheet1!$D$2:$D$3</c:f>
              <c:numCache>
                <c:formatCode>General</c:formatCode>
                <c:ptCount val="2"/>
                <c:pt idx="0">
                  <c:v>1</c:v>
                </c:pt>
              </c:numCache>
            </c:numRef>
          </c:val>
          <c:extLst>
            <c:ext xmlns:c16="http://schemas.microsoft.com/office/drawing/2014/chart" uri="{C3380CC4-5D6E-409C-BE32-E72D297353CC}">
              <c16:uniqueId val="{00000000-7FA1-4ABB-AC3F-A5369E954FE7}"/>
            </c:ext>
          </c:extLst>
        </c:ser>
        <c:dLbls>
          <c:showLegendKey val="0"/>
          <c:showVal val="0"/>
          <c:showCatName val="0"/>
          <c:showSerName val="0"/>
          <c:showPercent val="0"/>
          <c:showBubbleSize val="0"/>
        </c:dLbls>
        <c:gapWidth val="127"/>
        <c:overlap val="100"/>
        <c:axId val="82470400"/>
        <c:axId val="54731136"/>
      </c:barChart>
      <c:catAx>
        <c:axId val="82470400"/>
        <c:scaling>
          <c:orientation val="minMax"/>
        </c:scaling>
        <c:delete val="0"/>
        <c:axPos val="b"/>
        <c:numFmt formatCode="General" sourceLinked="0"/>
        <c:majorTickMark val="none"/>
        <c:minorTickMark val="none"/>
        <c:tickLblPos val="nextTo"/>
        <c:crossAx val="54731136"/>
        <c:crosses val="autoZero"/>
        <c:auto val="1"/>
        <c:lblAlgn val="ctr"/>
        <c:lblOffset val="100"/>
        <c:noMultiLvlLbl val="0"/>
      </c:catAx>
      <c:valAx>
        <c:axId val="54731136"/>
        <c:scaling>
          <c:orientation val="minMax"/>
          <c:max val="10"/>
        </c:scaling>
        <c:delete val="0"/>
        <c:axPos val="l"/>
        <c:majorGridlines/>
        <c:numFmt formatCode="General" sourceLinked="1"/>
        <c:majorTickMark val="none"/>
        <c:minorTickMark val="none"/>
        <c:tickLblPos val="nextTo"/>
        <c:crossAx val="82470400"/>
        <c:crosses val="autoZero"/>
        <c:crossBetween val="between"/>
        <c:majorUnit val="1"/>
      </c:valAx>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0.40434</cdr:x>
      <cdr:y>0.37097</cdr:y>
    </cdr:from>
    <cdr:to>
      <cdr:x>0.60626</cdr:x>
      <cdr:y>0.50496</cdr:y>
    </cdr:to>
    <cdr:sp macro="" textlink="">
      <cdr:nvSpPr>
        <cdr:cNvPr id="9" name="TextBox 8"/>
        <cdr:cNvSpPr txBox="1"/>
      </cdr:nvSpPr>
      <cdr:spPr>
        <a:xfrm xmlns:a="http://schemas.openxmlformats.org/drawingml/2006/main">
          <a:off x="2953890" y="1946005"/>
          <a:ext cx="1475127" cy="7029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Advanced</a:t>
          </a:r>
        </a:p>
      </cdr:txBody>
    </cdr:sp>
  </cdr:relSizeAnchor>
  <cdr:relSizeAnchor xmlns:cdr="http://schemas.openxmlformats.org/drawingml/2006/chartDrawing">
    <cdr:from>
      <cdr:x>0.40317</cdr:x>
      <cdr:y>0.67123</cdr:y>
    </cdr:from>
    <cdr:to>
      <cdr:x>0.66279</cdr:x>
      <cdr:y>0.74876</cdr:y>
    </cdr:to>
    <cdr:sp macro="" textlink="">
      <cdr:nvSpPr>
        <cdr:cNvPr id="22" name="TextBox 2"/>
        <cdr:cNvSpPr txBox="1"/>
      </cdr:nvSpPr>
      <cdr:spPr>
        <a:xfrm xmlns:a="http://schemas.openxmlformats.org/drawingml/2006/main">
          <a:off x="2945344" y="3521100"/>
          <a:ext cx="1896654" cy="406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CD </a:t>
          </a:r>
        </a:p>
      </cdr:txBody>
    </cdr:sp>
  </cdr:relSizeAnchor>
  <cdr:relSizeAnchor xmlns:cdr="http://schemas.openxmlformats.org/drawingml/2006/chartDrawing">
    <cdr:from>
      <cdr:x>0.40166</cdr:x>
      <cdr:y>0.7245</cdr:y>
    </cdr:from>
    <cdr:to>
      <cdr:x>0.66128</cdr:x>
      <cdr:y>0.80202</cdr:y>
    </cdr:to>
    <cdr:sp macro="" textlink="">
      <cdr:nvSpPr>
        <cdr:cNvPr id="24" name="TextBox 2"/>
        <cdr:cNvSpPr txBox="1"/>
      </cdr:nvSpPr>
      <cdr:spPr>
        <a:xfrm xmlns:a="http://schemas.openxmlformats.org/drawingml/2006/main">
          <a:off x="2934328" y="3800544"/>
          <a:ext cx="1896654" cy="4066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Passing </a:t>
          </a:r>
        </a:p>
      </cdr:txBody>
    </cdr:sp>
  </cdr:relSizeAnchor>
  <cdr:relSizeAnchor xmlns:cdr="http://schemas.openxmlformats.org/drawingml/2006/chartDrawing">
    <cdr:from>
      <cdr:x>0.22115</cdr:x>
      <cdr:y>0.27133</cdr:y>
    </cdr:from>
    <cdr:to>
      <cdr:x>0.42308</cdr:x>
      <cdr:y>0.34886</cdr:y>
    </cdr:to>
    <cdr:sp macro="" textlink="">
      <cdr:nvSpPr>
        <cdr:cNvPr id="26" name="TextBox 1"/>
        <cdr:cNvSpPr txBox="1"/>
      </cdr:nvSpPr>
      <cdr:spPr>
        <a:xfrm xmlns:a="http://schemas.openxmlformats.org/drawingml/2006/main">
          <a:off x="1752600" y="1600200"/>
          <a:ext cx="16002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51% Adv</a:t>
          </a:r>
        </a:p>
      </cdr:txBody>
    </cdr:sp>
  </cdr:relSizeAnchor>
  <cdr:relSizeAnchor xmlns:cdr="http://schemas.openxmlformats.org/drawingml/2006/chartDrawing">
    <cdr:from>
      <cdr:x>0.21154</cdr:x>
      <cdr:y>0.56851</cdr:y>
    </cdr:from>
    <cdr:to>
      <cdr:x>0.41346</cdr:x>
      <cdr:y>0.64604</cdr:y>
    </cdr:to>
    <cdr:sp macro="" textlink="">
      <cdr:nvSpPr>
        <cdr:cNvPr id="27" name="TextBox 1"/>
        <cdr:cNvSpPr txBox="1"/>
      </cdr:nvSpPr>
      <cdr:spPr>
        <a:xfrm xmlns:a="http://schemas.openxmlformats.org/drawingml/2006/main">
          <a:off x="1676400" y="3352800"/>
          <a:ext cx="1600176" cy="457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40% Prof</a:t>
          </a:r>
        </a:p>
      </cdr:txBody>
    </cdr:sp>
  </cdr:relSizeAnchor>
  <cdr:relSizeAnchor xmlns:cdr="http://schemas.openxmlformats.org/drawingml/2006/chartDrawing">
    <cdr:from>
      <cdr:x>0.09337</cdr:x>
      <cdr:y>0.61251</cdr:y>
    </cdr:from>
    <cdr:to>
      <cdr:x>0.23634</cdr:x>
      <cdr:y>0.69003</cdr:y>
    </cdr:to>
    <cdr:sp macro="" textlink="">
      <cdr:nvSpPr>
        <cdr:cNvPr id="28" name="TextBox 1"/>
        <cdr:cNvSpPr txBox="1"/>
      </cdr:nvSpPr>
      <cdr:spPr>
        <a:xfrm xmlns:a="http://schemas.openxmlformats.org/drawingml/2006/main">
          <a:off x="682094" y="3213076"/>
          <a:ext cx="1044475" cy="4066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6% NI</a:t>
          </a:r>
        </a:p>
      </cdr:txBody>
    </cdr:sp>
  </cdr:relSizeAnchor>
  <cdr:relSizeAnchor xmlns:cdr="http://schemas.openxmlformats.org/drawingml/2006/chartDrawing">
    <cdr:from>
      <cdr:x>0.0854</cdr:x>
      <cdr:y>0.72903</cdr:y>
    </cdr:from>
    <cdr:to>
      <cdr:x>0.20078</cdr:x>
      <cdr:y>0.80655</cdr:y>
    </cdr:to>
    <cdr:sp macro="" textlink="">
      <cdr:nvSpPr>
        <cdr:cNvPr id="29" name="TextBox 1"/>
        <cdr:cNvSpPr txBox="1"/>
      </cdr:nvSpPr>
      <cdr:spPr>
        <a:xfrm xmlns:a="http://schemas.openxmlformats.org/drawingml/2006/main">
          <a:off x="623905" y="3824326"/>
          <a:ext cx="842909" cy="4066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3% F</a:t>
          </a:r>
        </a:p>
      </cdr:txBody>
    </cdr:sp>
  </cdr:relSizeAnchor>
  <cdr:relSizeAnchor xmlns:cdr="http://schemas.openxmlformats.org/drawingml/2006/chartDrawing">
    <cdr:from>
      <cdr:x>0.17991</cdr:x>
      <cdr:y>0.77731</cdr:y>
    </cdr:from>
    <cdr:to>
      <cdr:x>0.21837</cdr:x>
      <cdr:y>0.80315</cdr:y>
    </cdr:to>
    <cdr:sp macro="" textlink="">
      <cdr:nvSpPr>
        <cdr:cNvPr id="23" name="Straight Arrow Connector 22" descr="Arrow"/>
        <cdr:cNvSpPr/>
      </cdr:nvSpPr>
      <cdr:spPr>
        <a:xfrm xmlns:a="http://schemas.openxmlformats.org/drawingml/2006/main">
          <a:off x="1314312" y="4077580"/>
          <a:ext cx="280970" cy="135550"/>
        </a:xfrm>
        <a:prstGeom xmlns:a="http://schemas.openxmlformats.org/drawingml/2006/main" prst="straightConnector1">
          <a:avLst/>
        </a:prstGeom>
        <a:ln xmlns:a="http://schemas.openxmlformats.org/drawingml/2006/main" w="38100">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0.21341</cdr:x>
      <cdr:y>0.66443</cdr:y>
    </cdr:from>
    <cdr:to>
      <cdr:x>0.29034</cdr:x>
      <cdr:y>0.74196</cdr:y>
    </cdr:to>
    <cdr:sp macro="" textlink="">
      <cdr:nvSpPr>
        <cdr:cNvPr id="31" name="Straight Arrow Connector 30" descr="Arrow"/>
        <cdr:cNvSpPr/>
      </cdr:nvSpPr>
      <cdr:spPr>
        <a:xfrm xmlns:a="http://schemas.openxmlformats.org/drawingml/2006/main">
          <a:off x="1559086" y="3485449"/>
          <a:ext cx="562012" cy="406704"/>
        </a:xfrm>
        <a:prstGeom xmlns:a="http://schemas.openxmlformats.org/drawingml/2006/main" prst="straightConnector1">
          <a:avLst/>
        </a:prstGeom>
        <a:ln xmlns:a="http://schemas.openxmlformats.org/drawingml/2006/main" w="38100">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0.21924</cdr:x>
      <cdr:y>0.43258</cdr:y>
    </cdr:from>
    <cdr:to>
      <cdr:x>0.85275</cdr:x>
      <cdr:y>0.43258</cdr:y>
    </cdr:to>
    <cdr:cxnSp macro="">
      <cdr:nvCxnSpPr>
        <cdr:cNvPr id="3" name="Straight Connector 2" descr="Dotted line, marking at 49% of students Advanced.">
          <a:extLst xmlns:a="http://schemas.openxmlformats.org/drawingml/2006/main">
            <a:ext uri="{FF2B5EF4-FFF2-40B4-BE49-F238E27FC236}">
              <a16:creationId xmlns:a16="http://schemas.microsoft.com/office/drawing/2014/main" id="{97DF4AF1-3422-4E41-B841-468612DDFF6F}"/>
            </a:ext>
          </a:extLst>
        </cdr:cNvPr>
        <cdr:cNvCxnSpPr/>
      </cdr:nvCxnSpPr>
      <cdr:spPr>
        <a:xfrm xmlns:a="http://schemas.openxmlformats.org/drawingml/2006/main">
          <a:off x="1601658" y="2269210"/>
          <a:ext cx="4628109"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0.40769</cdr:x>
      <cdr:y>0.05168</cdr:y>
    </cdr:from>
    <cdr:to>
      <cdr:x>0.66731</cdr:x>
      <cdr:y>0.12921</cdr:y>
    </cdr:to>
    <cdr:sp macro="" textlink="">
      <cdr:nvSpPr>
        <cdr:cNvPr id="22" name="TextBox 2"/>
        <cdr:cNvSpPr txBox="1"/>
      </cdr:nvSpPr>
      <cdr:spPr>
        <a:xfrm xmlns:a="http://schemas.openxmlformats.org/drawingml/2006/main">
          <a:off x="2978395" y="271125"/>
          <a:ext cx="1896654" cy="406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CD </a:t>
          </a:r>
        </a:p>
      </cdr:txBody>
    </cdr:sp>
  </cdr:relSizeAnchor>
  <cdr:relSizeAnchor xmlns:cdr="http://schemas.openxmlformats.org/drawingml/2006/chartDrawing">
    <cdr:from>
      <cdr:x>0.40317</cdr:x>
      <cdr:y>0.49348</cdr:y>
    </cdr:from>
    <cdr:to>
      <cdr:x>0.66279</cdr:x>
      <cdr:y>0.571</cdr:y>
    </cdr:to>
    <cdr:sp macro="" textlink="">
      <cdr:nvSpPr>
        <cdr:cNvPr id="24" name="TextBox 2"/>
        <cdr:cNvSpPr txBox="1"/>
      </cdr:nvSpPr>
      <cdr:spPr>
        <a:xfrm xmlns:a="http://schemas.openxmlformats.org/drawingml/2006/main">
          <a:off x="2945345" y="2588688"/>
          <a:ext cx="1896654" cy="4066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t>Passing</a:t>
          </a:r>
        </a:p>
      </cdr:txBody>
    </cdr:sp>
  </cdr:relSizeAnchor>
  <cdr:relSizeAnchor xmlns:cdr="http://schemas.openxmlformats.org/drawingml/2006/chartDrawing">
    <cdr:from>
      <cdr:x>0.19139</cdr:x>
      <cdr:y>0.23194</cdr:y>
    </cdr:from>
    <cdr:to>
      <cdr:x>0.42422</cdr:x>
      <cdr:y>0.52807</cdr:y>
    </cdr:to>
    <cdr:sp macro="" textlink="">
      <cdr:nvSpPr>
        <cdr:cNvPr id="28" name="TextBox 1"/>
        <cdr:cNvSpPr txBox="1"/>
      </cdr:nvSpPr>
      <cdr:spPr>
        <a:xfrm xmlns:a="http://schemas.openxmlformats.org/drawingml/2006/main">
          <a:off x="1398213" y="1216727"/>
          <a:ext cx="1700938" cy="15533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2000" dirty="0"/>
            <a:t>6% </a:t>
          </a:r>
        </a:p>
        <a:p xmlns:a="http://schemas.openxmlformats.org/drawingml/2006/main">
          <a:pPr algn="ctr"/>
          <a:r>
            <a:rPr lang="en-US" sz="2000" dirty="0"/>
            <a:t>Needs Improvement</a:t>
          </a:r>
        </a:p>
      </cdr:txBody>
    </cdr:sp>
  </cdr:relSizeAnchor>
  <cdr:relSizeAnchor xmlns:cdr="http://schemas.openxmlformats.org/drawingml/2006/chartDrawing">
    <cdr:from>
      <cdr:x>0.21057</cdr:x>
      <cdr:y>0.65552</cdr:y>
    </cdr:from>
    <cdr:to>
      <cdr:x>0.40311</cdr:x>
      <cdr:y>0.73304</cdr:y>
    </cdr:to>
    <cdr:sp macro="" textlink="">
      <cdr:nvSpPr>
        <cdr:cNvPr id="29" name="TextBox 1"/>
        <cdr:cNvSpPr txBox="1"/>
      </cdr:nvSpPr>
      <cdr:spPr>
        <a:xfrm xmlns:a="http://schemas.openxmlformats.org/drawingml/2006/main">
          <a:off x="1538289" y="3438723"/>
          <a:ext cx="1406625" cy="4066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2000" dirty="0">
              <a:solidFill>
                <a:schemeClr val="bg1"/>
              </a:solidFill>
            </a:rPr>
            <a:t>3% Failing</a:t>
          </a:r>
        </a:p>
      </cdr:txBody>
    </cdr:sp>
  </cdr:relSizeAnchor>
  <cdr:relSizeAnchor xmlns:cdr="http://schemas.openxmlformats.org/drawingml/2006/chartDrawing">
    <cdr:from>
      <cdr:x>0.40465</cdr:x>
      <cdr:y>0.57896</cdr:y>
    </cdr:from>
    <cdr:to>
      <cdr:x>0.65227</cdr:x>
      <cdr:y>0.57896</cdr:y>
    </cdr:to>
    <cdr:sp macro="" textlink="">
      <cdr:nvSpPr>
        <cdr:cNvPr id="35" name="Straight Arrow Connector 34" descr="Arrow"/>
        <cdr:cNvSpPr/>
      </cdr:nvSpPr>
      <cdr:spPr>
        <a:xfrm xmlns:a="http://schemas.openxmlformats.org/drawingml/2006/main">
          <a:off x="2956199" y="3037059"/>
          <a:ext cx="1808989" cy="0"/>
        </a:xfrm>
        <a:prstGeom xmlns:a="http://schemas.openxmlformats.org/drawingml/2006/main" prst="straightConnector1">
          <a:avLst/>
        </a:prstGeom>
        <a:ln xmlns:a="http://schemas.openxmlformats.org/drawingml/2006/main" w="38100">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0.40813</cdr:x>
      <cdr:y>0.12036</cdr:y>
    </cdr:from>
    <cdr:to>
      <cdr:x>0.65575</cdr:x>
      <cdr:y>0.12036</cdr:y>
    </cdr:to>
    <cdr:sp macro="" textlink="">
      <cdr:nvSpPr>
        <cdr:cNvPr id="36" name="Straight Arrow Connector 35" descr="Arrow"/>
        <cdr:cNvSpPr/>
      </cdr:nvSpPr>
      <cdr:spPr>
        <a:xfrm xmlns:a="http://schemas.openxmlformats.org/drawingml/2006/main">
          <a:off x="2981565" y="631361"/>
          <a:ext cx="1808989"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D1969"/>
          </a:solidFill>
          <a:prstDash val="solid"/>
          <a:tailEnd type="arrow"/>
        </a:ln>
        <a:effectLst xmlns:a="http://schemas.openxmlformats.org/drawingml/2006/main">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dirty="0"/>
        </a:p>
      </cdr:txBody>
    </cdr:sp>
  </cdr:relSizeAnchor>
  <cdr:relSizeAnchor xmlns:cdr="http://schemas.openxmlformats.org/drawingml/2006/chartDrawing">
    <cdr:from>
      <cdr:x>0.65646</cdr:x>
      <cdr:y>0.57847</cdr:y>
    </cdr:from>
    <cdr:to>
      <cdr:x>0.85552</cdr:x>
      <cdr:y>0.58057</cdr:y>
    </cdr:to>
    <cdr:cxnSp macro="">
      <cdr:nvCxnSpPr>
        <cdr:cNvPr id="3" name="Straight Connector 2" descr="line">
          <a:extLst xmlns:a="http://schemas.openxmlformats.org/drawingml/2006/main">
            <a:ext uri="{FF2B5EF4-FFF2-40B4-BE49-F238E27FC236}">
              <a16:creationId xmlns:a16="http://schemas.microsoft.com/office/drawing/2014/main" id="{DE1F8742-F1D4-4BBC-A9DA-D1955132FB83}"/>
            </a:ext>
          </a:extLst>
        </cdr:cNvPr>
        <cdr:cNvCxnSpPr/>
      </cdr:nvCxnSpPr>
      <cdr:spPr>
        <a:xfrm xmlns:a="http://schemas.openxmlformats.org/drawingml/2006/main">
          <a:off x="4795748" y="3034510"/>
          <a:ext cx="1454227" cy="1101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2019/12/24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2019/12/24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13443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54977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49596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42324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36837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396025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423003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等线"/>
                <a:cs typeface="+mn-cs"/>
              </a:rPr>
              <a:t>May 2018</a:t>
            </a:r>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3734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31513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55653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72212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89712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41366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825466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78313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29618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6778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901029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73173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7340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1084251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7202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30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881198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12/24/2019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5047556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doe.mass.edu/mcas/result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doe.mass.edu/mcas/student/2019/" TargetMode="External"/><Relationship Id="rId7" Type="http://schemas.openxmlformats.org/officeDocument/2006/relationships/hyperlink" Target="http://www.doe.mass.edu/dart/dart-success-after-high-school.xlsx"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s://gateway.edu.state.ma.us/edu/myportal/meoe" TargetMode="External"/><Relationship Id="rId5" Type="http://schemas.openxmlformats.org/officeDocument/2006/relationships/hyperlink" Target="http://mcas.pearsonsupport.com/released-items/" TargetMode="External"/><Relationship Id="rId4" Type="http://schemas.openxmlformats.org/officeDocument/2006/relationships/hyperlink" Target="https://mcas.pearsonaccessnext.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0" descr="Edwin Webinar: MCAS Reports">
            <a:extLst>
              <a:ext uri="{FF2B5EF4-FFF2-40B4-BE49-F238E27FC236}">
                <a16:creationId xmlns:a16="http://schemas.microsoft.com/office/drawing/2014/main" id="{8E1396B4-19B0-464B-B28D-6834EE0C27C9}"/>
              </a:ext>
            </a:extLst>
          </p:cNvPr>
          <p:cNvSpPr txBox="1"/>
          <p:nvPr/>
        </p:nvSpPr>
        <p:spPr>
          <a:xfrm>
            <a:off x="5417537" y="2189724"/>
            <a:ext cx="6672942" cy="2062103"/>
          </a:xfrm>
          <a:prstGeom prst="rect">
            <a:avLst/>
          </a:prstGeom>
          <a:noFill/>
        </p:spPr>
        <p:txBody>
          <a:bodyPr wrap="square" rtlCol="0">
            <a:noAutofit/>
          </a:bodyPr>
          <a:lstStyle/>
          <a:p>
            <a:endParaRPr lang="en-US" altLang="zh-CN" sz="3200" dirty="0">
              <a:solidFill>
                <a:schemeClr val="bg1"/>
              </a:solidFill>
              <a:latin typeface="Segoe SemiBold" panose="020B0703040204020203" pitchFamily="34" charset="0"/>
              <a:cs typeface="Segoe SemiBold" panose="020B0703040204020203" pitchFamily="34" charset="0"/>
            </a:endParaRPr>
          </a:p>
        </p:txBody>
      </p:sp>
      <p:sp>
        <p:nvSpPr>
          <p:cNvPr id="3" name="Title 2">
            <a:extLst>
              <a:ext uri="{FF2B5EF4-FFF2-40B4-BE49-F238E27FC236}">
                <a16:creationId xmlns:a16="http://schemas.microsoft.com/office/drawing/2014/main" id="{CBDD5DDF-96AA-42FA-8891-83FD74FCE077}"/>
              </a:ext>
            </a:extLst>
          </p:cNvPr>
          <p:cNvSpPr>
            <a:spLocks noGrp="1"/>
          </p:cNvSpPr>
          <p:nvPr>
            <p:ph type="ctrTitle"/>
          </p:nvPr>
        </p:nvSpPr>
        <p:spPr>
          <a:xfrm>
            <a:off x="5417389" y="2092174"/>
            <a:ext cx="6678954" cy="1656272"/>
          </a:xfrm>
        </p:spPr>
        <p:txBody>
          <a:bodyPr/>
          <a:lstStyle/>
          <a:p>
            <a:r>
              <a:rPr lang="en-US" altLang="zh-CN" sz="3600" dirty="0">
                <a:latin typeface="Segoe SemiBold" panose="020B0703040204020203" pitchFamily="34" charset="0"/>
                <a:cs typeface="Segoe SemiBold" panose="020B0703040204020203" pitchFamily="34" charset="0"/>
              </a:rPr>
              <a:t>Edwin Webinar: MCAS Reports</a:t>
            </a:r>
            <a:br>
              <a:rPr lang="en-US" altLang="zh-CN" sz="2800" dirty="0">
                <a:latin typeface="Segoe SemiBold" panose="020B0703040204020203" pitchFamily="34" charset="0"/>
                <a:cs typeface="Segoe SemiBold" panose="020B0703040204020203" pitchFamily="34" charset="0"/>
              </a:rPr>
            </a:br>
            <a:r>
              <a:rPr lang="en-US" altLang="zh-CN" sz="2800" b="1" dirty="0">
                <a:latin typeface="Segoe SemiBold" panose="020B0703040204020203" pitchFamily="34" charset="0"/>
                <a:cs typeface="Segoe SemiBold" panose="020B0703040204020203" pitchFamily="34" charset="0"/>
              </a:rPr>
              <a:t>October 3 &amp; 7, 2019</a:t>
            </a:r>
            <a:br>
              <a:rPr lang="zh-CN" altLang="en-US" sz="3200" b="1" dirty="0">
                <a:latin typeface="Segoe SemiBold" panose="020B0703040204020203" pitchFamily="34" charset="0"/>
                <a:cs typeface="Segoe SemiBold" panose="020B0703040204020203" pitchFamily="34" charset="0"/>
              </a:rPr>
            </a:br>
            <a:endParaRPr lang="en-US" dirty="0"/>
          </a:p>
        </p:txBody>
      </p:sp>
    </p:spTree>
    <p:extLst>
      <p:ext uri="{BB962C8B-B14F-4D97-AF65-F5344CB8AC3E}">
        <p14:creationId xmlns:p14="http://schemas.microsoft.com/office/powerpoint/2010/main" val="3995456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 showing the subfolders of MCAS folder of Assessment folder in Edwin Analytics. Subfolders include: Achievement Analysis, Achievement Analysis-Student level, curriculum analysis, growth analysis and item analysis. "/>
          <p:cNvPicPr>
            <a:picLocks noChangeAspect="1"/>
          </p:cNvPicPr>
          <p:nvPr/>
        </p:nvPicPr>
        <p:blipFill>
          <a:blip r:embed="rId3"/>
          <a:stretch>
            <a:fillRect/>
          </a:stretch>
        </p:blipFill>
        <p:spPr>
          <a:xfrm>
            <a:off x="6813164" y="1097595"/>
            <a:ext cx="5538048" cy="3352409"/>
          </a:xfrm>
          <a:prstGeom prst="rect">
            <a:avLst/>
          </a:prstGeom>
        </p:spPr>
      </p:pic>
      <p:pic>
        <p:nvPicPr>
          <p:cNvPr id="12" name="Picture 11" descr="Screenshot of subfolder of Assessment folder of Edwin Analytics with MCAS highlighted."/>
          <p:cNvPicPr>
            <a:picLocks noChangeAspect="1"/>
          </p:cNvPicPr>
          <p:nvPr/>
        </p:nvPicPr>
        <p:blipFill>
          <a:blip r:embed="rId4"/>
          <a:stretch>
            <a:fillRect/>
          </a:stretch>
        </p:blipFill>
        <p:spPr>
          <a:xfrm>
            <a:off x="3762157" y="1075699"/>
            <a:ext cx="5151904" cy="3719849"/>
          </a:xfrm>
          <a:prstGeom prst="rect">
            <a:avLst/>
          </a:prstGeom>
        </p:spPr>
      </p:pic>
      <p:sp>
        <p:nvSpPr>
          <p:cNvPr id="2" name="Title 1"/>
          <p:cNvSpPr>
            <a:spLocks noGrp="1"/>
          </p:cNvSpPr>
          <p:nvPr>
            <p:ph type="title"/>
          </p:nvPr>
        </p:nvSpPr>
        <p:spPr/>
        <p:txBody>
          <a:bodyPr/>
          <a:lstStyle/>
          <a:p>
            <a:r>
              <a:rPr lang="en-US" dirty="0"/>
              <a:t>Select Edwin Analytics </a:t>
            </a:r>
            <a:r>
              <a:rPr lang="en-US" dirty="0">
                <a:sym typeface="Wingdings" panose="05000000000000000000" pitchFamily="2" charset="2"/>
              </a:rPr>
              <a:t> </a:t>
            </a:r>
            <a:r>
              <a:rPr lang="en-US" dirty="0"/>
              <a:t>Assessments </a:t>
            </a:r>
            <a:r>
              <a:rPr lang="en-US" dirty="0">
                <a:sym typeface="Wingdings" panose="05000000000000000000" pitchFamily="2" charset="2"/>
              </a:rPr>
              <a:t> </a:t>
            </a:r>
            <a:r>
              <a:rPr lang="en-US" dirty="0"/>
              <a:t>MCAS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15" name="Right Arrow 14">
            <a:extLst>
              <a:ext uri="{C183D7F6-B498-43B3-948B-1728B52AA6E4}">
                <adec:decorative xmlns:adec="http://schemas.microsoft.com/office/drawing/2017/decorative" val="1"/>
              </a:ext>
            </a:extLst>
          </p:cNvPr>
          <p:cNvSpPr/>
          <p:nvPr/>
        </p:nvSpPr>
        <p:spPr>
          <a:xfrm>
            <a:off x="7996540" y="3055306"/>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creenshot of Edwin Left Sidebar with Edwin Analytics folder highlighted and showing the submenu of Edwin Analytics and Assessments is highlighted&#10;"/>
          <p:cNvPicPr>
            <a:picLocks noChangeAspect="1"/>
          </p:cNvPicPr>
          <p:nvPr/>
        </p:nvPicPr>
        <p:blipFill>
          <a:blip r:embed="rId5"/>
          <a:stretch>
            <a:fillRect/>
          </a:stretch>
        </p:blipFill>
        <p:spPr>
          <a:xfrm>
            <a:off x="0" y="1075699"/>
            <a:ext cx="4319263" cy="4595633"/>
          </a:xfrm>
          <a:prstGeom prst="rect">
            <a:avLst/>
          </a:prstGeom>
        </p:spPr>
      </p:pic>
      <p:sp>
        <p:nvSpPr>
          <p:cNvPr id="10" name="Right Arrow 9">
            <a:extLst>
              <a:ext uri="{C183D7F6-B498-43B3-948B-1728B52AA6E4}">
                <adec:decorative xmlns:adec="http://schemas.microsoft.com/office/drawing/2017/decorative" val="1"/>
              </a:ext>
            </a:extLst>
          </p:cNvPr>
          <p:cNvSpPr/>
          <p:nvPr/>
        </p:nvSpPr>
        <p:spPr>
          <a:xfrm rot="18770265">
            <a:off x="1347646" y="2765385"/>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C183D7F6-B498-43B3-948B-1728B52AA6E4}">
                <adec:decorative xmlns:adec="http://schemas.microsoft.com/office/drawing/2017/decorative" val="1"/>
              </a:ext>
            </a:extLst>
          </p:cNvPr>
          <p:cNvSpPr/>
          <p:nvPr/>
        </p:nvSpPr>
        <p:spPr>
          <a:xfrm>
            <a:off x="7996540" y="2564184"/>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C183D7F6-B498-43B3-948B-1728B52AA6E4}">
                <adec:decorative xmlns:adec="http://schemas.microsoft.com/office/drawing/2017/decorative" val="1"/>
              </a:ext>
            </a:extLst>
          </p:cNvPr>
          <p:cNvSpPr/>
          <p:nvPr/>
        </p:nvSpPr>
        <p:spPr>
          <a:xfrm>
            <a:off x="7996540" y="2089123"/>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C183D7F6-B498-43B3-948B-1728B52AA6E4}">
                <adec:decorative xmlns:adec="http://schemas.microsoft.com/office/drawing/2017/decorative" val="1"/>
              </a:ext>
            </a:extLst>
          </p:cNvPr>
          <p:cNvSpPr/>
          <p:nvPr/>
        </p:nvSpPr>
        <p:spPr>
          <a:xfrm>
            <a:off x="7996540" y="3988707"/>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C183D7F6-B498-43B3-948B-1728B52AA6E4}">
                <adec:decorative xmlns:adec="http://schemas.microsoft.com/office/drawing/2017/decorative" val="1"/>
              </a:ext>
            </a:extLst>
          </p:cNvPr>
          <p:cNvSpPr/>
          <p:nvPr/>
        </p:nvSpPr>
        <p:spPr>
          <a:xfrm>
            <a:off x="7996540" y="3503389"/>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C183D7F6-B498-43B3-948B-1728B52AA6E4}">
                <adec:decorative xmlns:adec="http://schemas.microsoft.com/office/drawing/2017/decorative" val="1"/>
              </a:ext>
            </a:extLst>
          </p:cNvPr>
          <p:cNvSpPr/>
          <p:nvPr/>
        </p:nvSpPr>
        <p:spPr>
          <a:xfrm rot="975121">
            <a:off x="4025468" y="2089122"/>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51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Analysis: PE405 Achievement Distribution by Year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14" name="Picture 13" descr="Screenshot of PE405 MCAS school distribution by Year bar chart (next gen levels)"/>
          <p:cNvPicPr>
            <a:picLocks noChangeAspect="1"/>
          </p:cNvPicPr>
          <p:nvPr/>
        </p:nvPicPr>
        <p:blipFill>
          <a:blip r:embed="rId3"/>
          <a:stretch>
            <a:fillRect/>
          </a:stretch>
        </p:blipFill>
        <p:spPr>
          <a:xfrm>
            <a:off x="6033557" y="2546369"/>
            <a:ext cx="6158443" cy="3593174"/>
          </a:xfrm>
          <a:prstGeom prst="rect">
            <a:avLst/>
          </a:prstGeom>
        </p:spPr>
      </p:pic>
      <p:pic>
        <p:nvPicPr>
          <p:cNvPr id="10" name="Picture 9" descr="Screenshot of PE405 MCAS school distribution by Year bar chart (legacy performance measures)"/>
          <p:cNvPicPr>
            <a:picLocks noChangeAspect="1"/>
          </p:cNvPicPr>
          <p:nvPr/>
        </p:nvPicPr>
        <p:blipFill>
          <a:blip r:embed="rId4"/>
          <a:stretch>
            <a:fillRect/>
          </a:stretch>
        </p:blipFill>
        <p:spPr>
          <a:xfrm>
            <a:off x="0" y="2546369"/>
            <a:ext cx="6270171" cy="3593174"/>
          </a:xfrm>
          <a:prstGeom prst="rect">
            <a:avLst/>
          </a:prstGeom>
        </p:spPr>
      </p:pic>
      <p:sp>
        <p:nvSpPr>
          <p:cNvPr id="15" name="TextBox 14"/>
          <p:cNvSpPr txBox="1"/>
          <p:nvPr/>
        </p:nvSpPr>
        <p:spPr>
          <a:xfrm>
            <a:off x="1440052" y="1353703"/>
            <a:ext cx="9893093" cy="954107"/>
          </a:xfrm>
          <a:prstGeom prst="rect">
            <a:avLst/>
          </a:prstGeom>
          <a:noFill/>
        </p:spPr>
        <p:txBody>
          <a:bodyPr wrap="none" rtlCol="0">
            <a:spAutoFit/>
          </a:bodyPr>
          <a:lstStyle/>
          <a:p>
            <a:r>
              <a:rPr lang="en-US" sz="2800" dirty="0"/>
              <a:t>Legacy and next-generation MCAS tests are reported using </a:t>
            </a:r>
          </a:p>
          <a:p>
            <a:r>
              <a:rPr lang="en-US" sz="2800" dirty="0"/>
              <a:t>different scales and achievement levels (high school example)</a:t>
            </a:r>
          </a:p>
        </p:txBody>
      </p:sp>
    </p:spTree>
    <p:extLst>
      <p:ext uri="{BB962C8B-B14F-4D97-AF65-F5344CB8AC3E}">
        <p14:creationId xmlns:p14="http://schemas.microsoft.com/office/powerpoint/2010/main" val="69801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Analysis: PE405 Achievement Distribution by Year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pic>
        <p:nvPicPr>
          <p:cNvPr id="9" name="Picture 8" descr="Screenshot of table for a sample high school (below the bar graphs) shows legacy and next-generation test history. Legacy data filled in for 2017 and 2018 and empty for 2019. Next gen rows are empty for 2017 and 2018 and have data for 2019."/>
          <p:cNvPicPr>
            <a:picLocks noChangeAspect="1"/>
          </p:cNvPicPr>
          <p:nvPr/>
        </p:nvPicPr>
        <p:blipFill>
          <a:blip r:embed="rId3"/>
          <a:stretch>
            <a:fillRect/>
          </a:stretch>
        </p:blipFill>
        <p:spPr>
          <a:xfrm>
            <a:off x="1314934" y="2518140"/>
            <a:ext cx="8773611" cy="4339860"/>
          </a:xfrm>
          <a:prstGeom prst="rect">
            <a:avLst/>
          </a:prstGeom>
        </p:spPr>
      </p:pic>
      <p:sp>
        <p:nvSpPr>
          <p:cNvPr id="3" name="TextBox 2"/>
          <p:cNvSpPr txBox="1"/>
          <p:nvPr/>
        </p:nvSpPr>
        <p:spPr>
          <a:xfrm>
            <a:off x="377796" y="1155639"/>
            <a:ext cx="11197677" cy="1384995"/>
          </a:xfrm>
          <a:prstGeom prst="rect">
            <a:avLst/>
          </a:prstGeom>
          <a:noFill/>
        </p:spPr>
        <p:txBody>
          <a:bodyPr wrap="square" rtlCol="0">
            <a:spAutoFit/>
          </a:bodyPr>
          <a:lstStyle/>
          <a:p>
            <a:r>
              <a:rPr lang="en-US" sz="2800" dirty="0"/>
              <a:t>The table for a </a:t>
            </a:r>
            <a:r>
              <a:rPr lang="en-US" sz="2800" b="1" dirty="0"/>
              <a:t>sample high school</a:t>
            </a:r>
            <a:r>
              <a:rPr lang="en-US" sz="2800" dirty="0"/>
              <a:t> (below the bar graphs) shows legacy and next-generation test history; mean/median SGP can be used as a reliable measure across assessments.</a:t>
            </a:r>
          </a:p>
        </p:txBody>
      </p:sp>
    </p:spTree>
    <p:extLst>
      <p:ext uri="{BB962C8B-B14F-4D97-AF65-F5344CB8AC3E}">
        <p14:creationId xmlns:p14="http://schemas.microsoft.com/office/powerpoint/2010/main" val="357407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Analysis: PE405 Achievement Distribution by Year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pic>
        <p:nvPicPr>
          <p:cNvPr id="5" name="Picture 4" descr="Screenshot of table for a sample middle school (below the bar graphs) shows legacy and next-generation test history. Legacy data filled in for 2016 and empty for 2017-2019. Next gen rows are empty for 2016 and have data for 2017, 2018 and  2019."/>
          <p:cNvPicPr>
            <a:picLocks noChangeAspect="1"/>
          </p:cNvPicPr>
          <p:nvPr/>
        </p:nvPicPr>
        <p:blipFill>
          <a:blip r:embed="rId3"/>
          <a:stretch>
            <a:fillRect/>
          </a:stretch>
        </p:blipFill>
        <p:spPr>
          <a:xfrm>
            <a:off x="1898824" y="2441749"/>
            <a:ext cx="8218608" cy="3914601"/>
          </a:xfrm>
          <a:prstGeom prst="rect">
            <a:avLst/>
          </a:prstGeom>
        </p:spPr>
      </p:pic>
      <p:sp>
        <p:nvSpPr>
          <p:cNvPr id="7" name="TextBox 6" descr="The table for a sample middle school (below the bar graphs) shows legacy and next-generation test history"/>
          <p:cNvSpPr txBox="1"/>
          <p:nvPr/>
        </p:nvSpPr>
        <p:spPr>
          <a:xfrm>
            <a:off x="377796" y="1155639"/>
            <a:ext cx="11197677" cy="1384995"/>
          </a:xfrm>
          <a:prstGeom prst="rect">
            <a:avLst/>
          </a:prstGeom>
          <a:noFill/>
        </p:spPr>
        <p:txBody>
          <a:bodyPr wrap="square" rtlCol="0">
            <a:spAutoFit/>
          </a:bodyPr>
          <a:lstStyle/>
          <a:p>
            <a:r>
              <a:rPr lang="en-US" sz="2800" dirty="0"/>
              <a:t>The table for a </a:t>
            </a:r>
            <a:r>
              <a:rPr lang="en-US" sz="2800" b="1" dirty="0"/>
              <a:t>sample middle school</a:t>
            </a:r>
            <a:r>
              <a:rPr lang="en-US" sz="2800" dirty="0"/>
              <a:t> (below the bar graphs) shows legacy and next-generation test history; mean/median SGP can be used as a reliable measure across assessments.</a:t>
            </a:r>
          </a:p>
        </p:txBody>
      </p:sp>
    </p:spTree>
    <p:extLst>
      <p:ext uri="{BB962C8B-B14F-4D97-AF65-F5344CB8AC3E}">
        <p14:creationId xmlns:p14="http://schemas.microsoft.com/office/powerpoint/2010/main" val="385202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Analysis—Student Level: PE618 Student CD Roster</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pic>
        <p:nvPicPr>
          <p:cNvPr id="12" name="Picture 11" descr="Screenshot of bottom half of prompt page for PE618 Student CD roster. First prompt box lets you select to provide students who match ANY of the following selections or Match ALL of the following. Additional prompts are English Language Arts (Failing or not-tested- did not meet CD, Appeal Granted - requires EPP, Needs Improvement -- Requires EPP and Proficient or Higher - met CD), Mathematics (Failing or not-tested- did not meet CD, Appeal Granted - requires EPP, Needs Improvement -- Requires EPP and Proficient or Higher - met CD),  HS Science Technology/Engineering Match ALL of the following. Addiontal prompts are English Language Arts (Failing or not-tested- did not meet CD, Appeal Granted - requires EPP, Needs Improvement  - met CD),"/>
          <p:cNvPicPr>
            <a:picLocks noChangeAspect="1"/>
          </p:cNvPicPr>
          <p:nvPr/>
        </p:nvPicPr>
        <p:blipFill>
          <a:blip r:embed="rId2"/>
          <a:stretch>
            <a:fillRect/>
          </a:stretch>
        </p:blipFill>
        <p:spPr>
          <a:xfrm>
            <a:off x="0" y="3010354"/>
            <a:ext cx="6312904" cy="3847646"/>
          </a:xfrm>
          <a:prstGeom prst="rect">
            <a:avLst/>
          </a:prstGeom>
        </p:spPr>
      </p:pic>
      <p:sp>
        <p:nvSpPr>
          <p:cNvPr id="6" name="Content Placeholder 2"/>
          <p:cNvSpPr txBox="1">
            <a:spLocks/>
          </p:cNvSpPr>
          <p:nvPr/>
        </p:nvSpPr>
        <p:spPr>
          <a:xfrm>
            <a:off x="516466" y="1294796"/>
            <a:ext cx="5231191" cy="17155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Which students have not earned the Competency Determination?</a:t>
            </a:r>
          </a:p>
        </p:txBody>
      </p:sp>
      <p:pic>
        <p:nvPicPr>
          <p:cNvPr id="5" name="Picture 4" descr="Screenshot of top part of prompt page for PE618. Prompts include Select students from, district, school and student grade."/>
          <p:cNvPicPr>
            <a:picLocks noChangeAspect="1"/>
          </p:cNvPicPr>
          <p:nvPr/>
        </p:nvPicPr>
        <p:blipFill>
          <a:blip r:embed="rId3"/>
          <a:stretch>
            <a:fillRect/>
          </a:stretch>
        </p:blipFill>
        <p:spPr>
          <a:xfrm>
            <a:off x="6264124" y="1101026"/>
            <a:ext cx="5927876" cy="3818656"/>
          </a:xfrm>
          <a:prstGeom prst="rect">
            <a:avLst/>
          </a:prstGeom>
        </p:spPr>
      </p:pic>
    </p:spTree>
    <p:extLst>
      <p:ext uri="{BB962C8B-B14F-4D97-AF65-F5344CB8AC3E}">
        <p14:creationId xmlns:p14="http://schemas.microsoft.com/office/powerpoint/2010/main" val="70544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500327" cy="679905"/>
          </a:xfrm>
        </p:spPr>
        <p:txBody>
          <a:bodyPr/>
          <a:lstStyle/>
          <a:p>
            <a:r>
              <a:rPr lang="en-US" dirty="0"/>
              <a:t>Which students have not earned the Competency Determination?</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3" name="Content Placeholder 2"/>
          <p:cNvSpPr>
            <a:spLocks noGrp="1"/>
          </p:cNvSpPr>
          <p:nvPr>
            <p:ph idx="1"/>
          </p:nvPr>
        </p:nvSpPr>
        <p:spPr>
          <a:xfrm>
            <a:off x="516466" y="1294796"/>
            <a:ext cx="5231191" cy="3839912"/>
          </a:xfrm>
        </p:spPr>
        <p:txBody>
          <a:bodyPr/>
          <a:lstStyle/>
          <a:p>
            <a:r>
              <a:rPr lang="en-US" dirty="0"/>
              <a:t>For this sample dataset, as of June 2019 SIMS, 118 grade 10 students have not met the MCAS testing requirement in one or more subjects. </a:t>
            </a:r>
          </a:p>
        </p:txBody>
      </p:sp>
      <p:pic>
        <p:nvPicPr>
          <p:cNvPr id="5" name="Picture 4" descr="Screenshot of student list prompt. The maximum number of students that can be selected is 1000. "/>
          <p:cNvPicPr>
            <a:picLocks noChangeAspect="1"/>
          </p:cNvPicPr>
          <p:nvPr/>
        </p:nvPicPr>
        <p:blipFill>
          <a:blip r:embed="rId2"/>
          <a:stretch>
            <a:fillRect/>
          </a:stretch>
        </p:blipFill>
        <p:spPr>
          <a:xfrm>
            <a:off x="5800193" y="1215851"/>
            <a:ext cx="6267876" cy="4719492"/>
          </a:xfrm>
          <a:prstGeom prst="rect">
            <a:avLst/>
          </a:prstGeom>
        </p:spPr>
      </p:pic>
    </p:spTree>
    <p:extLst>
      <p:ext uri="{BB962C8B-B14F-4D97-AF65-F5344CB8AC3E}">
        <p14:creationId xmlns:p14="http://schemas.microsoft.com/office/powerpoint/2010/main" val="52100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500327" cy="679905"/>
          </a:xfrm>
        </p:spPr>
        <p:txBody>
          <a:bodyPr/>
          <a:lstStyle/>
          <a:p>
            <a:r>
              <a:rPr lang="en-US" dirty="0"/>
              <a:t>Which students have not earned the Competency Determination?</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pic>
        <p:nvPicPr>
          <p:cNvPr id="6" name="Picture 5" descr="Screenshot of table of PE618. For each subject area (English Language Arts, Mathematics, STE) there are sub columns of highest scaled score and CD status (e.g. Proficient of Higher - met CD, Failing or not tested -did not meet CD, Needs Improvement --requires EPP) "/>
          <p:cNvPicPr>
            <a:picLocks noChangeAspect="1"/>
          </p:cNvPicPr>
          <p:nvPr/>
        </p:nvPicPr>
        <p:blipFill>
          <a:blip r:embed="rId3"/>
          <a:stretch>
            <a:fillRect/>
          </a:stretch>
        </p:blipFill>
        <p:spPr>
          <a:xfrm>
            <a:off x="960288" y="4699799"/>
            <a:ext cx="9924454" cy="2002917"/>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044071418"/>
              </p:ext>
            </p:extLst>
          </p:nvPr>
        </p:nvGraphicFramePr>
        <p:xfrm>
          <a:off x="3122514" y="1361250"/>
          <a:ext cx="8231286" cy="2992182"/>
        </p:xfrm>
        <a:graphic>
          <a:graphicData uri="http://schemas.openxmlformats.org/drawingml/2006/table">
            <a:tbl>
              <a:tblPr firstRow="1">
                <a:tableStyleId>{5C22544A-7EE6-4342-B048-85BDC9FD1C3A}</a:tableStyleId>
              </a:tblPr>
              <a:tblGrid>
                <a:gridCol w="1333001">
                  <a:extLst>
                    <a:ext uri="{9D8B030D-6E8A-4147-A177-3AD203B41FA5}">
                      <a16:colId xmlns:a16="http://schemas.microsoft.com/office/drawing/2014/main" val="1331179178"/>
                    </a:ext>
                  </a:extLst>
                </a:gridCol>
                <a:gridCol w="1214513">
                  <a:extLst>
                    <a:ext uri="{9D8B030D-6E8A-4147-A177-3AD203B41FA5}">
                      <a16:colId xmlns:a16="http://schemas.microsoft.com/office/drawing/2014/main" val="2108919439"/>
                    </a:ext>
                  </a:extLst>
                </a:gridCol>
                <a:gridCol w="1258946">
                  <a:extLst>
                    <a:ext uri="{9D8B030D-6E8A-4147-A177-3AD203B41FA5}">
                      <a16:colId xmlns:a16="http://schemas.microsoft.com/office/drawing/2014/main" val="2425077873"/>
                    </a:ext>
                  </a:extLst>
                </a:gridCol>
                <a:gridCol w="1144160">
                  <a:extLst>
                    <a:ext uri="{9D8B030D-6E8A-4147-A177-3AD203B41FA5}">
                      <a16:colId xmlns:a16="http://schemas.microsoft.com/office/drawing/2014/main" val="3418673537"/>
                    </a:ext>
                  </a:extLst>
                </a:gridCol>
                <a:gridCol w="655393">
                  <a:extLst>
                    <a:ext uri="{9D8B030D-6E8A-4147-A177-3AD203B41FA5}">
                      <a16:colId xmlns:a16="http://schemas.microsoft.com/office/drawing/2014/main" val="593329033"/>
                    </a:ext>
                  </a:extLst>
                </a:gridCol>
                <a:gridCol w="814612">
                  <a:extLst>
                    <a:ext uri="{9D8B030D-6E8A-4147-A177-3AD203B41FA5}">
                      <a16:colId xmlns:a16="http://schemas.microsoft.com/office/drawing/2014/main" val="3158833122"/>
                    </a:ext>
                  </a:extLst>
                </a:gridCol>
                <a:gridCol w="1810661">
                  <a:extLst>
                    <a:ext uri="{9D8B030D-6E8A-4147-A177-3AD203B41FA5}">
                      <a16:colId xmlns:a16="http://schemas.microsoft.com/office/drawing/2014/main" val="2677933931"/>
                    </a:ext>
                  </a:extLst>
                </a:gridCol>
              </a:tblGrid>
              <a:tr h="611785">
                <a:tc gridSpan="7">
                  <a:txBody>
                    <a:bodyPr/>
                    <a:lstStyle/>
                    <a:p>
                      <a:pPr algn="l" fontAlgn="ctr"/>
                      <a:r>
                        <a:rPr lang="en-US" sz="2800" u="none" strike="noStrike" dirty="0">
                          <a:effectLst/>
                        </a:rPr>
                        <a:t>Spring 2019 MCAS</a:t>
                      </a:r>
                      <a:endParaRPr lang="en-US" sz="2800" b="0" i="0" u="none" strike="noStrike" dirty="0">
                        <a:solidFill>
                          <a:srgbClr val="000000"/>
                        </a:solidFill>
                        <a:effectLst/>
                        <a:latin typeface="Calibri" panose="020F0502020204030204" pitchFamily="34" charset="0"/>
                      </a:endParaRPr>
                    </a:p>
                  </a:txBody>
                  <a:tcPr marL="11123" marR="11123" marT="11123" marB="0" anchor="ctr"/>
                </a:tc>
                <a:tc hMerge="1">
                  <a:txBody>
                    <a:bodyPr/>
                    <a:lstStyle/>
                    <a:p>
                      <a:endParaRPr lang="en-US"/>
                    </a:p>
                  </a:txBody>
                  <a:tcPr/>
                </a:tc>
                <a:tc hMerge="1">
                  <a:txBody>
                    <a:bodyPr/>
                    <a:lstStyle/>
                    <a:p>
                      <a:endParaRPr lang="en-US"/>
                    </a:p>
                  </a:txBody>
                  <a:tcPr/>
                </a:tc>
                <a:tc hMerge="1">
                  <a:txBody>
                    <a:bodyPr/>
                    <a:lstStyle/>
                    <a:p>
                      <a:pPr algn="l" fontAlgn="ctr"/>
                      <a:endParaRPr lang="en-US" sz="1300" b="0" i="0" u="none" strike="noStrike" dirty="0">
                        <a:solidFill>
                          <a:srgbClr val="000000"/>
                        </a:solidFill>
                        <a:effectLst/>
                        <a:latin typeface="Calibri" panose="020F0502020204030204" pitchFamily="34" charset="0"/>
                      </a:endParaRPr>
                    </a:p>
                  </a:txBody>
                  <a:tcPr marL="11123" marR="11123" marT="11123" marB="0" anchor="ctr"/>
                </a:tc>
                <a:tc hMerge="1">
                  <a:txBody>
                    <a:bodyPr/>
                    <a:lstStyle/>
                    <a:p>
                      <a:pPr algn="l" fontAlgn="ctr"/>
                      <a:endParaRPr lang="en-US" sz="1300" b="0" i="0" u="none" strike="noStrike" dirty="0">
                        <a:solidFill>
                          <a:srgbClr val="000000"/>
                        </a:solidFill>
                        <a:effectLst/>
                        <a:latin typeface="Calibri" panose="020F0502020204030204" pitchFamily="34" charset="0"/>
                      </a:endParaRPr>
                    </a:p>
                  </a:txBody>
                  <a:tcPr marL="11123" marR="11123" marT="11123" marB="0" anchor="ctr"/>
                </a:tc>
                <a:tc hMerge="1">
                  <a:txBody>
                    <a:bodyPr/>
                    <a:lstStyle/>
                    <a:p>
                      <a:pPr algn="l" fontAlgn="ctr"/>
                      <a:endParaRPr lang="en-US" sz="1300" b="0" i="0" u="none" strike="noStrike" dirty="0">
                        <a:solidFill>
                          <a:srgbClr val="000000"/>
                        </a:solidFill>
                        <a:effectLst/>
                        <a:latin typeface="Calibri" panose="020F0502020204030204" pitchFamily="34" charset="0"/>
                      </a:endParaRPr>
                    </a:p>
                  </a:txBody>
                  <a:tcPr marL="11123" marR="11123" marT="11123" marB="0" anchor="ctr"/>
                </a:tc>
                <a:tc hMerge="1">
                  <a:txBody>
                    <a:bodyPr/>
                    <a:lstStyle/>
                    <a:p>
                      <a:pPr algn="l" fontAlgn="ctr"/>
                      <a:endParaRPr lang="en-US" sz="1300" b="0" i="0" u="none" strike="noStrike" dirty="0">
                        <a:solidFill>
                          <a:srgbClr val="000000"/>
                        </a:solidFill>
                        <a:effectLst/>
                        <a:latin typeface="Calibri" panose="020F0502020204030204" pitchFamily="34" charset="0"/>
                      </a:endParaRPr>
                    </a:p>
                  </a:txBody>
                  <a:tcPr marL="11123" marR="11123" marT="11123" marB="0" anchor="ctr"/>
                </a:tc>
                <a:extLst>
                  <a:ext uri="{0D108BD9-81ED-4DB2-BD59-A6C34878D82A}">
                    <a16:rowId xmlns:a16="http://schemas.microsoft.com/office/drawing/2014/main" val="465947535"/>
                  </a:ext>
                </a:extLst>
              </a:tr>
              <a:tr h="945485">
                <a:tc>
                  <a:txBody>
                    <a:bodyPr/>
                    <a:lstStyle/>
                    <a:p>
                      <a:pPr algn="ctr" fontAlgn="ctr"/>
                      <a:r>
                        <a:rPr lang="en-US" sz="1400" u="none" strike="noStrike" dirty="0">
                          <a:effectLst/>
                        </a:rPr>
                        <a:t>Grade 10 </a:t>
                      </a:r>
                      <a:br>
                        <a:rPr lang="en-US" sz="1400" u="none" strike="noStrike" dirty="0">
                          <a:effectLst/>
                        </a:rPr>
                      </a:br>
                      <a:r>
                        <a:rPr lang="en-US" sz="1400" u="none" strike="noStrike" dirty="0">
                          <a:effectLst/>
                        </a:rPr>
                        <a:t>ELA NextGen Scaled Score Range</a:t>
                      </a:r>
                      <a:endParaRPr lang="en-US" sz="1400" b="1" i="0" u="none" strike="noStrike" dirty="0">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dirty="0">
                          <a:effectLst/>
                        </a:rPr>
                        <a:t>Grade 10 </a:t>
                      </a:r>
                      <a:br>
                        <a:rPr lang="en-US" sz="1400" u="none" strike="noStrike" dirty="0">
                          <a:effectLst/>
                        </a:rPr>
                      </a:br>
                      <a:r>
                        <a:rPr lang="en-US" sz="1400" u="none" strike="noStrike" dirty="0">
                          <a:effectLst/>
                        </a:rPr>
                        <a:t>Math NextGen</a:t>
                      </a:r>
                      <a:br>
                        <a:rPr lang="en-US" sz="1400" u="none" strike="noStrike" dirty="0">
                          <a:effectLst/>
                        </a:rPr>
                      </a:br>
                      <a:r>
                        <a:rPr lang="en-US" sz="1400" u="none" strike="noStrike" dirty="0">
                          <a:effectLst/>
                        </a:rPr>
                        <a:t>Scaled Score Range </a:t>
                      </a:r>
                      <a:endParaRPr lang="en-US" sz="1400" b="1" i="0" u="none" strike="noStrike" dirty="0">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dirty="0">
                          <a:effectLst/>
                        </a:rPr>
                        <a:t>Legacy-equivalent </a:t>
                      </a:r>
                      <a:br>
                        <a:rPr lang="en-US" sz="1400" u="none" strike="noStrike" dirty="0">
                          <a:effectLst/>
                        </a:rPr>
                      </a:br>
                      <a:r>
                        <a:rPr lang="en-US" sz="1400" u="none" strike="noStrike" dirty="0">
                          <a:effectLst/>
                        </a:rPr>
                        <a:t>Scaled Score </a:t>
                      </a:r>
                      <a:br>
                        <a:rPr lang="en-US" sz="1400" u="none" strike="noStrike" dirty="0">
                          <a:effectLst/>
                        </a:rPr>
                      </a:br>
                      <a:r>
                        <a:rPr lang="en-US" sz="1400" u="none" strike="noStrike" dirty="0">
                          <a:effectLst/>
                        </a:rPr>
                        <a:t>Range</a:t>
                      </a:r>
                      <a:endParaRPr lang="en-US" sz="1400" b="1" i="0" u="none" strike="noStrike" dirty="0">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dirty="0">
                          <a:effectLst/>
                        </a:rPr>
                        <a:t>Legacy-equivalent Achievement Level</a:t>
                      </a:r>
                      <a:endParaRPr lang="en-US" sz="1400" b="1" i="0" u="none" strike="noStrike" dirty="0">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dirty="0">
                          <a:effectLst/>
                        </a:rPr>
                        <a:t>CPI</a:t>
                      </a:r>
                      <a:endParaRPr lang="en-US" sz="1400" b="1" i="0" u="none" strike="noStrike" dirty="0">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dirty="0">
                          <a:effectLst/>
                        </a:rPr>
                        <a:t>CD status code</a:t>
                      </a:r>
                      <a:endParaRPr lang="en-US" sz="1400" b="1" i="0" u="none" strike="noStrike" dirty="0">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dirty="0">
                          <a:effectLst/>
                        </a:rPr>
                        <a:t>CD status</a:t>
                      </a:r>
                      <a:endParaRPr lang="en-US" sz="1400" b="1" i="0" u="none" strike="noStrike" dirty="0">
                        <a:solidFill>
                          <a:srgbClr val="000000"/>
                        </a:solidFill>
                        <a:effectLst/>
                        <a:latin typeface="Calibri" panose="020F0502020204030204" pitchFamily="34" charset="0"/>
                      </a:endParaRPr>
                    </a:p>
                  </a:txBody>
                  <a:tcPr marL="11123" marR="11123" marT="11123" marB="0" anchor="ctr"/>
                </a:tc>
                <a:extLst>
                  <a:ext uri="{0D108BD9-81ED-4DB2-BD59-A6C34878D82A}">
                    <a16:rowId xmlns:a16="http://schemas.microsoft.com/office/drawing/2014/main" val="3447115420"/>
                  </a:ext>
                </a:extLst>
              </a:tr>
              <a:tr h="244714">
                <a:tc>
                  <a:txBody>
                    <a:bodyPr/>
                    <a:lstStyle/>
                    <a:p>
                      <a:pPr algn="ctr" fontAlgn="ctr"/>
                      <a:r>
                        <a:rPr lang="en-US" sz="1400" u="none" strike="noStrike">
                          <a:effectLst/>
                        </a:rPr>
                        <a:t>440 - 446</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440 - 453</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200 - 208</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F</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l" fontAlgn="ctr"/>
                      <a:r>
                        <a:rPr lang="en-US" sz="1400" u="none" strike="noStrike">
                          <a:effectLst/>
                        </a:rPr>
                        <a:t>Did not pass</a:t>
                      </a:r>
                      <a:endParaRPr lang="en-US" sz="1400" b="0" i="0" u="none" strike="noStrike">
                        <a:solidFill>
                          <a:srgbClr val="000000"/>
                        </a:solidFill>
                        <a:effectLst/>
                        <a:latin typeface="Calibri" panose="020F0502020204030204" pitchFamily="34" charset="0"/>
                      </a:endParaRPr>
                    </a:p>
                  </a:txBody>
                  <a:tcPr marL="100110" marR="11123" marT="11123" marB="0" anchor="ctr"/>
                </a:tc>
                <a:extLst>
                  <a:ext uri="{0D108BD9-81ED-4DB2-BD59-A6C34878D82A}">
                    <a16:rowId xmlns:a16="http://schemas.microsoft.com/office/drawing/2014/main" val="557128677"/>
                  </a:ext>
                </a:extLst>
              </a:tr>
              <a:tr h="244714">
                <a:tc>
                  <a:txBody>
                    <a:bodyPr/>
                    <a:lstStyle/>
                    <a:p>
                      <a:pPr algn="ctr" fontAlgn="ctr"/>
                      <a:r>
                        <a:rPr lang="en-US" sz="1400" u="none" strike="noStrike">
                          <a:effectLst/>
                        </a:rPr>
                        <a:t>447 - 454</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454 - 468</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210 - 218</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F</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l" fontAlgn="ctr"/>
                      <a:r>
                        <a:rPr lang="en-US" sz="1400" u="none" strike="noStrike">
                          <a:effectLst/>
                        </a:rPr>
                        <a:t>Did not pass</a:t>
                      </a:r>
                      <a:endParaRPr lang="en-US" sz="1400" b="0" i="0" u="none" strike="noStrike">
                        <a:solidFill>
                          <a:srgbClr val="000000"/>
                        </a:solidFill>
                        <a:effectLst/>
                        <a:latin typeface="Calibri" panose="020F0502020204030204" pitchFamily="34" charset="0"/>
                      </a:endParaRPr>
                    </a:p>
                  </a:txBody>
                  <a:tcPr marL="100110" marR="11123" marT="11123" marB="0" anchor="ctr"/>
                </a:tc>
                <a:extLst>
                  <a:ext uri="{0D108BD9-81ED-4DB2-BD59-A6C34878D82A}">
                    <a16:rowId xmlns:a16="http://schemas.microsoft.com/office/drawing/2014/main" val="816959986"/>
                  </a:ext>
                </a:extLst>
              </a:tr>
              <a:tr h="233590">
                <a:tc>
                  <a:txBody>
                    <a:bodyPr/>
                    <a:lstStyle/>
                    <a:p>
                      <a:pPr algn="ctr" fontAlgn="ctr"/>
                      <a:r>
                        <a:rPr lang="en-US" sz="1400" u="none" strike="noStrike">
                          <a:effectLst/>
                        </a:rPr>
                        <a:t>455 - 462</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469 - 476</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220 - 228</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NI</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l" fontAlgn="ctr"/>
                      <a:r>
                        <a:rPr lang="en-US" sz="1400" u="none" strike="noStrike">
                          <a:effectLst/>
                        </a:rPr>
                        <a:t>Passed, requires EPP</a:t>
                      </a:r>
                      <a:endParaRPr lang="en-US" sz="1400" b="0" i="0" u="none" strike="noStrike">
                        <a:solidFill>
                          <a:srgbClr val="000000"/>
                        </a:solidFill>
                        <a:effectLst/>
                        <a:latin typeface="Calibri" panose="020F0502020204030204" pitchFamily="34" charset="0"/>
                      </a:endParaRPr>
                    </a:p>
                  </a:txBody>
                  <a:tcPr marL="100110" marR="11123" marT="11123" marB="0" anchor="ctr"/>
                </a:tc>
                <a:extLst>
                  <a:ext uri="{0D108BD9-81ED-4DB2-BD59-A6C34878D82A}">
                    <a16:rowId xmlns:a16="http://schemas.microsoft.com/office/drawing/2014/main" val="2043238345"/>
                  </a:ext>
                </a:extLst>
              </a:tr>
              <a:tr h="233590">
                <a:tc>
                  <a:txBody>
                    <a:bodyPr/>
                    <a:lstStyle/>
                    <a:p>
                      <a:pPr algn="ctr" fontAlgn="ctr"/>
                      <a:r>
                        <a:rPr lang="en-US" sz="1400" u="none" strike="noStrike">
                          <a:effectLst/>
                        </a:rPr>
                        <a:t>463 - 471</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477 - 485</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230 - 238</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NI</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75</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l" fontAlgn="ctr"/>
                      <a:r>
                        <a:rPr lang="en-US" sz="1400" u="none" strike="noStrike">
                          <a:effectLst/>
                        </a:rPr>
                        <a:t>Passed, requires EPP</a:t>
                      </a:r>
                      <a:endParaRPr lang="en-US" sz="1400" b="0" i="0" u="none" strike="noStrike">
                        <a:solidFill>
                          <a:srgbClr val="000000"/>
                        </a:solidFill>
                        <a:effectLst/>
                        <a:latin typeface="Calibri" panose="020F0502020204030204" pitchFamily="34" charset="0"/>
                      </a:endParaRPr>
                    </a:p>
                  </a:txBody>
                  <a:tcPr marL="100110" marR="11123" marT="11123" marB="0" anchor="ctr"/>
                </a:tc>
                <a:extLst>
                  <a:ext uri="{0D108BD9-81ED-4DB2-BD59-A6C34878D82A}">
                    <a16:rowId xmlns:a16="http://schemas.microsoft.com/office/drawing/2014/main" val="2609494740"/>
                  </a:ext>
                </a:extLst>
              </a:tr>
              <a:tr h="233590">
                <a:tc>
                  <a:txBody>
                    <a:bodyPr/>
                    <a:lstStyle/>
                    <a:p>
                      <a:pPr algn="ctr" fontAlgn="ctr"/>
                      <a:r>
                        <a:rPr lang="en-US" sz="1400" u="none" strike="noStrike">
                          <a:effectLst/>
                        </a:rPr>
                        <a:t>472 - 500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486 - 503</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240 - 258</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P</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l" fontAlgn="ctr"/>
                      <a:r>
                        <a:rPr lang="en-US" sz="1400" u="none" strike="noStrike">
                          <a:effectLst/>
                        </a:rPr>
                        <a:t>Passed</a:t>
                      </a:r>
                      <a:endParaRPr lang="en-US" sz="1400" b="0" i="0" u="none" strike="noStrike">
                        <a:solidFill>
                          <a:srgbClr val="000000"/>
                        </a:solidFill>
                        <a:effectLst/>
                        <a:latin typeface="Calibri" panose="020F0502020204030204" pitchFamily="34" charset="0"/>
                      </a:endParaRPr>
                    </a:p>
                  </a:txBody>
                  <a:tcPr marL="100110" marR="11123" marT="11123" marB="0" anchor="ctr"/>
                </a:tc>
                <a:extLst>
                  <a:ext uri="{0D108BD9-81ED-4DB2-BD59-A6C34878D82A}">
                    <a16:rowId xmlns:a16="http://schemas.microsoft.com/office/drawing/2014/main" val="1740757879"/>
                  </a:ext>
                </a:extLst>
              </a:tr>
              <a:tr h="244714">
                <a:tc>
                  <a:txBody>
                    <a:bodyPr/>
                    <a:lstStyle/>
                    <a:p>
                      <a:pPr algn="ctr" fontAlgn="ctr"/>
                      <a:r>
                        <a:rPr lang="en-US" sz="1400" u="none" strike="noStrike">
                          <a:effectLst/>
                        </a:rPr>
                        <a:t>501 - 560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504 - 560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260 - 280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A</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11123" marR="11123" marT="11123" marB="0" anchor="ctr"/>
                </a:tc>
                <a:tc>
                  <a:txBody>
                    <a:bodyPr/>
                    <a:lstStyle/>
                    <a:p>
                      <a:pPr algn="l" fontAlgn="ctr"/>
                      <a:r>
                        <a:rPr lang="en-US" sz="1400" u="none" strike="noStrike" dirty="0">
                          <a:effectLst/>
                        </a:rPr>
                        <a:t>Passed</a:t>
                      </a:r>
                      <a:endParaRPr lang="en-US" sz="1400" b="0" i="0" u="none" strike="noStrike" dirty="0">
                        <a:solidFill>
                          <a:srgbClr val="000000"/>
                        </a:solidFill>
                        <a:effectLst/>
                        <a:latin typeface="Calibri" panose="020F0502020204030204" pitchFamily="34" charset="0"/>
                      </a:endParaRPr>
                    </a:p>
                  </a:txBody>
                  <a:tcPr marL="100110" marR="11123" marT="11123" marB="0" anchor="ctr"/>
                </a:tc>
                <a:extLst>
                  <a:ext uri="{0D108BD9-81ED-4DB2-BD59-A6C34878D82A}">
                    <a16:rowId xmlns:a16="http://schemas.microsoft.com/office/drawing/2014/main" val="2680557549"/>
                  </a:ext>
                </a:extLst>
              </a:tr>
            </a:tbl>
          </a:graphicData>
        </a:graphic>
      </p:graphicFrame>
      <p:sp>
        <p:nvSpPr>
          <p:cNvPr id="3" name="TextBox 2"/>
          <p:cNvSpPr txBox="1"/>
          <p:nvPr/>
        </p:nvSpPr>
        <p:spPr>
          <a:xfrm>
            <a:off x="120580" y="1315197"/>
            <a:ext cx="2921547" cy="2954655"/>
          </a:xfrm>
          <a:prstGeom prst="rect">
            <a:avLst/>
          </a:prstGeom>
          <a:noFill/>
        </p:spPr>
        <p:txBody>
          <a:bodyPr wrap="square" rtlCol="0">
            <a:spAutoFit/>
          </a:bodyPr>
          <a:lstStyle/>
          <a:p>
            <a:r>
              <a:rPr lang="en-US" sz="2400" dirty="0"/>
              <a:t>Legacy-to-next-generation scaled score conversion table, available at </a:t>
            </a:r>
            <a:r>
              <a:rPr lang="en-US" sz="2400" dirty="0">
                <a:hlinkClick r:id="rId4"/>
              </a:rPr>
              <a:t>http://www.doe.mass.edu/mcas/results.html</a:t>
            </a:r>
            <a:endParaRPr lang="en-US" sz="2400" dirty="0"/>
          </a:p>
          <a:p>
            <a:endParaRPr lang="en-US" dirty="0"/>
          </a:p>
        </p:txBody>
      </p:sp>
    </p:spTree>
    <p:extLst>
      <p:ext uri="{BB962C8B-B14F-4D97-AF65-F5344CB8AC3E}">
        <p14:creationId xmlns:p14="http://schemas.microsoft.com/office/powerpoint/2010/main" val="309870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2" y="288925"/>
            <a:ext cx="11769968" cy="679905"/>
          </a:xfrm>
        </p:spPr>
        <p:txBody>
          <a:bodyPr/>
          <a:lstStyle/>
          <a:p>
            <a:r>
              <a:rPr lang="en-US" dirty="0"/>
              <a:t>Achievement Analysis—Student Level: PE617 MCAS Student Roster</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3" name="Content Placeholder 2"/>
          <p:cNvSpPr>
            <a:spLocks noGrp="1"/>
          </p:cNvSpPr>
          <p:nvPr>
            <p:ph idx="1"/>
          </p:nvPr>
        </p:nvSpPr>
        <p:spPr>
          <a:xfrm>
            <a:off x="422032" y="1089602"/>
            <a:ext cx="6199832" cy="3366127"/>
          </a:xfrm>
        </p:spPr>
        <p:txBody>
          <a:bodyPr/>
          <a:lstStyle/>
          <a:p>
            <a:pPr marL="0" indent="0">
              <a:buNone/>
            </a:pPr>
            <a:r>
              <a:rPr lang="en-US" sz="2800" dirty="0"/>
              <a:t>Which students may be eligible for the Adams Scholarship?</a:t>
            </a:r>
          </a:p>
          <a:p>
            <a:r>
              <a:rPr lang="en-US" sz="2800" dirty="0"/>
              <a:t>Filter the list of students who scored Advanced in at least one subject.</a:t>
            </a:r>
          </a:p>
          <a:p>
            <a:r>
              <a:rPr lang="en-US" sz="2800" dirty="0"/>
              <a:t>Click “</a:t>
            </a:r>
            <a:r>
              <a:rPr lang="en-US" sz="2800" dirty="0" err="1"/>
              <a:t>Reprompt</a:t>
            </a:r>
            <a:r>
              <a:rPr lang="en-US" sz="2800" dirty="0"/>
              <a:t>” to apply the filter, then click “Finish.”</a:t>
            </a:r>
          </a:p>
        </p:txBody>
      </p:sp>
      <p:pic>
        <p:nvPicPr>
          <p:cNvPr id="5" name="Picture 4" descr="Screenshot of prompt page for PE617 MCAs student roster. One menu lets you pick performance level(s) including next gen and legacy MCAS achievement levels, while other prompt options include race, gender, SWD, EL, Economically disadvantaged, Title I and high needs. "/>
          <p:cNvPicPr>
            <a:picLocks noChangeAspect="1"/>
          </p:cNvPicPr>
          <p:nvPr/>
        </p:nvPicPr>
        <p:blipFill>
          <a:blip r:embed="rId2"/>
          <a:stretch>
            <a:fillRect/>
          </a:stretch>
        </p:blipFill>
        <p:spPr>
          <a:xfrm>
            <a:off x="6822831" y="1019175"/>
            <a:ext cx="5448300" cy="5838825"/>
          </a:xfrm>
          <a:prstGeom prst="rect">
            <a:avLst/>
          </a:prstGeom>
        </p:spPr>
      </p:pic>
      <p:pic>
        <p:nvPicPr>
          <p:cNvPr id="6" name="Picture 5" descr="Screenshot of student list prompt based on prompt selections. Reprompt button next to the student list is highlighted  is the finish button at the bottom. The maximum number of students that can be selected is 1000. "/>
          <p:cNvPicPr>
            <a:picLocks noChangeAspect="1"/>
          </p:cNvPicPr>
          <p:nvPr/>
        </p:nvPicPr>
        <p:blipFill>
          <a:blip r:embed="rId3"/>
          <a:stretch>
            <a:fillRect/>
          </a:stretch>
        </p:blipFill>
        <p:spPr>
          <a:xfrm>
            <a:off x="422033" y="4379978"/>
            <a:ext cx="5878284" cy="2478022"/>
          </a:xfrm>
          <a:prstGeom prst="rect">
            <a:avLst/>
          </a:prstGeom>
        </p:spPr>
      </p:pic>
      <p:sp>
        <p:nvSpPr>
          <p:cNvPr id="9" name="Right Arrow 8">
            <a:extLst>
              <a:ext uri="{C183D7F6-B498-43B3-948B-1728B52AA6E4}">
                <adec:decorative xmlns:adec="http://schemas.microsoft.com/office/drawing/2017/decorative" val="1"/>
              </a:ext>
            </a:extLst>
          </p:cNvPr>
          <p:cNvSpPr/>
          <p:nvPr/>
        </p:nvSpPr>
        <p:spPr>
          <a:xfrm rot="528205">
            <a:off x="5973812" y="2723591"/>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C183D7F6-B498-43B3-948B-1728B52AA6E4}">
                <adec:decorative xmlns:adec="http://schemas.microsoft.com/office/drawing/2017/decorative" val="1"/>
              </a:ext>
            </a:extLst>
          </p:cNvPr>
          <p:cNvSpPr/>
          <p:nvPr/>
        </p:nvSpPr>
        <p:spPr>
          <a:xfrm rot="10039030">
            <a:off x="5859928" y="4606565"/>
            <a:ext cx="974558" cy="421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03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500327" cy="679905"/>
          </a:xfrm>
        </p:spPr>
        <p:txBody>
          <a:bodyPr/>
          <a:lstStyle/>
          <a:p>
            <a:r>
              <a:rPr lang="en-US" dirty="0"/>
              <a:t>Which students may be eligible for the Adams Scholarship?</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3" name="Content Placeholder 2"/>
          <p:cNvSpPr>
            <a:spLocks noGrp="1"/>
          </p:cNvSpPr>
          <p:nvPr>
            <p:ph idx="1"/>
          </p:nvPr>
        </p:nvSpPr>
        <p:spPr>
          <a:xfrm>
            <a:off x="233466" y="1284747"/>
            <a:ext cx="3141133" cy="4905038"/>
          </a:xfrm>
        </p:spPr>
        <p:txBody>
          <a:bodyPr/>
          <a:lstStyle/>
          <a:p>
            <a:r>
              <a:rPr lang="en-US" dirty="0"/>
              <a:t>Select “CSV” from the RUN menu to open a file</a:t>
            </a:r>
          </a:p>
          <a:p>
            <a:r>
              <a:rPr lang="en-US" dirty="0"/>
              <a:t>Enter formula to calculate the total score across all tests</a:t>
            </a:r>
          </a:p>
        </p:txBody>
      </p:sp>
      <p:pic>
        <p:nvPicPr>
          <p:cNvPr id="8" name="Picture 7" descr="Screenshot of Upper Left corner of the screen of PE617, highlighting the &quot;run&quot; button (a triangle in a circle) and the run menu that you see when you select that button. The menu has run html, run pdf, run excel, run csv and reset prompts and run. Run csv is highlighted."/>
          <p:cNvPicPr>
            <a:picLocks noChangeAspect="1"/>
          </p:cNvPicPr>
          <p:nvPr/>
        </p:nvPicPr>
        <p:blipFill>
          <a:blip r:embed="rId2"/>
          <a:stretch>
            <a:fillRect/>
          </a:stretch>
        </p:blipFill>
        <p:spPr>
          <a:xfrm>
            <a:off x="3493581" y="1096170"/>
            <a:ext cx="8782050" cy="4448175"/>
          </a:xfrm>
          <a:prstGeom prst="rect">
            <a:avLst/>
          </a:prstGeom>
        </p:spPr>
      </p:pic>
      <p:sp>
        <p:nvSpPr>
          <p:cNvPr id="7" name="Right Arrow 6">
            <a:extLst>
              <a:ext uri="{C183D7F6-B498-43B3-948B-1728B52AA6E4}">
                <adec:decorative xmlns:adec="http://schemas.microsoft.com/office/drawing/2017/decorative" val="1"/>
              </a:ext>
            </a:extLst>
          </p:cNvPr>
          <p:cNvSpPr/>
          <p:nvPr/>
        </p:nvSpPr>
        <p:spPr>
          <a:xfrm>
            <a:off x="3112359" y="1754681"/>
            <a:ext cx="1107284" cy="504395"/>
          </a:xfrm>
          <a:prstGeom prst="rightArrow">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5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500327" cy="679905"/>
          </a:xfrm>
        </p:spPr>
        <p:txBody>
          <a:bodyPr/>
          <a:lstStyle/>
          <a:p>
            <a:r>
              <a:rPr lang="en-US" dirty="0"/>
              <a:t>Which students may be eligible for the Adams Scholarship?</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3" name="Content Placeholder 2"/>
          <p:cNvSpPr>
            <a:spLocks noGrp="1"/>
          </p:cNvSpPr>
          <p:nvPr>
            <p:ph idx="1"/>
          </p:nvPr>
        </p:nvSpPr>
        <p:spPr>
          <a:xfrm>
            <a:off x="0" y="1170330"/>
            <a:ext cx="12281601" cy="2492259"/>
          </a:xfrm>
        </p:spPr>
        <p:txBody>
          <a:bodyPr/>
          <a:lstStyle/>
          <a:p>
            <a:pPr marL="514350" indent="-514350">
              <a:buFont typeface="+mj-lt"/>
              <a:buAutoNum type="arabicPeriod"/>
            </a:pPr>
            <a:r>
              <a:rPr lang="en-US" sz="3000" dirty="0"/>
              <a:t>Create “Total Score” column: enter formula =sum(D2,H2,L2) in row 2.</a:t>
            </a:r>
          </a:p>
          <a:p>
            <a:pPr marL="514350" indent="-514350">
              <a:buFont typeface="+mj-lt"/>
              <a:buAutoNum type="arabicPeriod"/>
            </a:pPr>
            <a:r>
              <a:rPr lang="en-US" sz="3000" dirty="0"/>
              <a:t>Divide total # students by 4; note the number.</a:t>
            </a:r>
          </a:p>
          <a:p>
            <a:pPr marL="514350" indent="-514350">
              <a:buFont typeface="+mj-lt"/>
              <a:buAutoNum type="arabicPeriod"/>
            </a:pPr>
            <a:r>
              <a:rPr lang="en-US" sz="3000" dirty="0"/>
              <a:t>Sort Total Score in descending order</a:t>
            </a:r>
          </a:p>
          <a:p>
            <a:pPr marL="514350" indent="-514350">
              <a:buFont typeface="+mj-lt"/>
              <a:buAutoNum type="arabicPeriod"/>
            </a:pPr>
            <a:r>
              <a:rPr lang="en-US" sz="3000" dirty="0"/>
              <a:t>Scroll to the number (step 2) to see the top 25% cutoff score.</a:t>
            </a:r>
          </a:p>
        </p:txBody>
      </p:sp>
      <p:sp>
        <p:nvSpPr>
          <p:cNvPr id="9" name="Right Arrow 8">
            <a:extLst>
              <a:ext uri="{C183D7F6-B498-43B3-948B-1728B52AA6E4}">
                <adec:decorative xmlns:adec="http://schemas.microsoft.com/office/drawing/2017/decorative" val="1"/>
              </a:ext>
            </a:extLst>
          </p:cNvPr>
          <p:cNvSpPr/>
          <p:nvPr/>
        </p:nvSpPr>
        <p:spPr>
          <a:xfrm rot="5400000">
            <a:off x="9754978" y="4967706"/>
            <a:ext cx="1107284" cy="504395"/>
          </a:xfrm>
          <a:prstGeom prst="rightArrow">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of the csv download of PE617. Column D, column H, column L are highlighted, as well as column O, titled Total Score, with the formula bar for O2 highlighted. The formula in O2 is &quot;=sum(d2,h2,l2)&quot;. &#10;"/>
          <p:cNvPicPr>
            <a:picLocks noChangeAspect="1"/>
          </p:cNvPicPr>
          <p:nvPr/>
        </p:nvPicPr>
        <p:blipFill>
          <a:blip r:embed="rId2"/>
          <a:stretch>
            <a:fillRect/>
          </a:stretch>
        </p:blipFill>
        <p:spPr>
          <a:xfrm>
            <a:off x="773251" y="3752169"/>
            <a:ext cx="10163175" cy="2514600"/>
          </a:xfrm>
          <a:prstGeom prst="rect">
            <a:avLst/>
          </a:prstGeom>
        </p:spPr>
      </p:pic>
    </p:spTree>
    <p:extLst>
      <p:ext uri="{BB962C8B-B14F-4D97-AF65-F5344CB8AC3E}">
        <p14:creationId xmlns:p14="http://schemas.microsoft.com/office/powerpoint/2010/main" val="392532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We’ll cover – </a:t>
            </a:r>
          </a:p>
        </p:txBody>
      </p:sp>
      <p:sp>
        <p:nvSpPr>
          <p:cNvPr id="3" name="Content Placeholder 2"/>
          <p:cNvSpPr>
            <a:spLocks noGrp="1"/>
          </p:cNvSpPr>
          <p:nvPr>
            <p:ph idx="1"/>
          </p:nvPr>
        </p:nvSpPr>
        <p:spPr>
          <a:xfrm>
            <a:off x="567743" y="1230403"/>
            <a:ext cx="10922415" cy="5049746"/>
          </a:xfrm>
        </p:spPr>
        <p:txBody>
          <a:bodyPr/>
          <a:lstStyle/>
          <a:p>
            <a:r>
              <a:rPr lang="en-US" dirty="0"/>
              <a:t>An overview of state results and the interim graduation standard.</a:t>
            </a:r>
          </a:p>
          <a:p>
            <a:r>
              <a:rPr lang="en-US" dirty="0"/>
              <a:t>The MCAS Assessments Reports </a:t>
            </a:r>
          </a:p>
          <a:p>
            <a:pPr lvl="1"/>
            <a:r>
              <a:rPr lang="en-US" dirty="0"/>
              <a:t>Achievement Analysis: scaled scores; achievement levels; SGP; student groups</a:t>
            </a:r>
          </a:p>
          <a:p>
            <a:pPr lvl="1"/>
            <a:r>
              <a:rPr lang="en-US" dirty="0"/>
              <a:t>Achievement Analysis—Student Level</a:t>
            </a:r>
          </a:p>
          <a:p>
            <a:pPr lvl="1"/>
            <a:r>
              <a:rPr lang="en-US" dirty="0"/>
              <a:t>Curriculum Analysis</a:t>
            </a:r>
          </a:p>
          <a:p>
            <a:pPr lvl="1"/>
            <a:r>
              <a:rPr lang="en-US" dirty="0"/>
              <a:t>Growth Analysis</a:t>
            </a:r>
          </a:p>
          <a:p>
            <a:pPr lvl="1"/>
            <a:r>
              <a:rPr lang="en-US" dirty="0"/>
              <a:t>Item Analysis</a:t>
            </a:r>
          </a:p>
          <a:p>
            <a:r>
              <a:rPr lang="en-US" dirty="0"/>
              <a:t>Where to find reports; how to run them; scenarios for use</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93846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Analysis—Student Growth Scatter Plot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7" name="TextBox 6"/>
          <p:cNvSpPr txBox="1"/>
          <p:nvPr/>
        </p:nvSpPr>
        <p:spPr>
          <a:xfrm>
            <a:off x="295328" y="1263753"/>
            <a:ext cx="11920956" cy="1200329"/>
          </a:xfrm>
          <a:prstGeom prst="rect">
            <a:avLst/>
          </a:prstGeom>
          <a:noFill/>
        </p:spPr>
        <p:txBody>
          <a:bodyPr wrap="none" rtlCol="0">
            <a:spAutoFit/>
          </a:bodyPr>
          <a:lstStyle/>
          <a:p>
            <a:r>
              <a:rPr lang="en-US" sz="2400" dirty="0"/>
              <a:t>Select “Enrolled on or after Oct 1</a:t>
            </a:r>
            <a:r>
              <a:rPr lang="en-US" sz="2400" baseline="30000" dirty="0"/>
              <a:t>st</a:t>
            </a:r>
            <a:r>
              <a:rPr lang="en-US" sz="2400" dirty="0"/>
              <a:t> to view all students; </a:t>
            </a:r>
          </a:p>
          <a:p>
            <a:r>
              <a:rPr lang="en-US" sz="2400" dirty="0"/>
              <a:t>Select “Enrolled on Oct 1</a:t>
            </a:r>
            <a:r>
              <a:rPr lang="en-US" sz="2400" baseline="30000" dirty="0"/>
              <a:t>st</a:t>
            </a:r>
            <a:r>
              <a:rPr lang="en-US" sz="2400" dirty="0"/>
              <a:t> to view students reported on profiles and for accountability;</a:t>
            </a:r>
          </a:p>
          <a:p>
            <a:r>
              <a:rPr lang="en-US" sz="2400" dirty="0"/>
              <a:t>Select desired student groups (defaults to ALL).</a:t>
            </a:r>
          </a:p>
        </p:txBody>
      </p:sp>
      <p:pic>
        <p:nvPicPr>
          <p:cNvPr id="10" name="Picture 9" descr="Screenshot of prompt page for GR601 MCAS student growth Scatter plot with enrolled on or after Oct 1st prompt higlighted"/>
          <p:cNvPicPr>
            <a:picLocks noChangeAspect="1"/>
          </p:cNvPicPr>
          <p:nvPr/>
        </p:nvPicPr>
        <p:blipFill>
          <a:blip r:embed="rId3"/>
          <a:stretch>
            <a:fillRect/>
          </a:stretch>
        </p:blipFill>
        <p:spPr>
          <a:xfrm>
            <a:off x="347767" y="2759005"/>
            <a:ext cx="11134725" cy="3409950"/>
          </a:xfrm>
          <a:prstGeom prst="rect">
            <a:avLst/>
          </a:prstGeom>
        </p:spPr>
      </p:pic>
    </p:spTree>
    <p:extLst>
      <p:ext uri="{BB962C8B-B14F-4D97-AF65-F5344CB8AC3E}">
        <p14:creationId xmlns:p14="http://schemas.microsoft.com/office/powerpoint/2010/main" val="250189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Analysis—GR601 Student Growth Scatter Plot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pic>
        <p:nvPicPr>
          <p:cNvPr id="3" name="Picture 2" descr="Screenshot of GR601 MCAS student growth Scatter Plot report for student growth by gender and student growth by economically disadvantaged.  Scatter plots show student growth percentile on the X axis and student scaled score on the Y axis. You can hover over a bubble on the charts to see details."/>
          <p:cNvPicPr>
            <a:picLocks noChangeAspect="1"/>
          </p:cNvPicPr>
          <p:nvPr/>
        </p:nvPicPr>
        <p:blipFill>
          <a:blip r:embed="rId3"/>
          <a:stretch>
            <a:fillRect/>
          </a:stretch>
        </p:blipFill>
        <p:spPr>
          <a:xfrm>
            <a:off x="653142" y="1065064"/>
            <a:ext cx="11455121" cy="5656411"/>
          </a:xfrm>
          <a:prstGeom prst="rect">
            <a:avLst/>
          </a:prstGeom>
        </p:spPr>
      </p:pic>
    </p:spTree>
    <p:extLst>
      <p:ext uri="{BB962C8B-B14F-4D97-AF65-F5344CB8AC3E}">
        <p14:creationId xmlns:p14="http://schemas.microsoft.com/office/powerpoint/2010/main" val="337460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Analysis—GR602 MCAS Student Growth Roster</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3" name="Content Placeholder 2"/>
          <p:cNvSpPr>
            <a:spLocks noGrp="1"/>
          </p:cNvSpPr>
          <p:nvPr>
            <p:ph idx="1"/>
          </p:nvPr>
        </p:nvSpPr>
        <p:spPr>
          <a:xfrm>
            <a:off x="1" y="1181493"/>
            <a:ext cx="4009292" cy="2460999"/>
          </a:xfrm>
        </p:spPr>
        <p:txBody>
          <a:bodyPr/>
          <a:lstStyle/>
          <a:p>
            <a:r>
              <a:rPr lang="en-US" dirty="0"/>
              <a:t>Spring 2019 SGP data loaded as of June 2019 SIMS;</a:t>
            </a:r>
          </a:p>
          <a:p>
            <a:r>
              <a:rPr lang="en-US" dirty="0"/>
              <a:t>Set “Select Students From” prompt to “Claimed Students” for transfer students who have been claimed.</a:t>
            </a:r>
          </a:p>
        </p:txBody>
      </p:sp>
      <p:pic>
        <p:nvPicPr>
          <p:cNvPr id="7" name="Picture 6" descr="Screenshot for prompt page for GR602 MCAS student growth roster. CAn select students (prompts for Select student from, prompt page type (basic prompt or student list), MCAS district, MCAS school) and select MCAS test (prompts for test, test grade, sort by, group by). "/>
          <p:cNvPicPr>
            <a:picLocks noChangeAspect="1"/>
          </p:cNvPicPr>
          <p:nvPr/>
        </p:nvPicPr>
        <p:blipFill>
          <a:blip r:embed="rId2"/>
          <a:stretch>
            <a:fillRect/>
          </a:stretch>
        </p:blipFill>
        <p:spPr>
          <a:xfrm>
            <a:off x="4105275" y="977900"/>
            <a:ext cx="8086725" cy="5743575"/>
          </a:xfrm>
          <a:prstGeom prst="rect">
            <a:avLst/>
          </a:prstGeom>
        </p:spPr>
      </p:pic>
    </p:spTree>
    <p:extLst>
      <p:ext uri="{BB962C8B-B14F-4D97-AF65-F5344CB8AC3E}">
        <p14:creationId xmlns:p14="http://schemas.microsoft.com/office/powerpoint/2010/main" val="64145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Analysis—GR602 MCAS Student Growth Roster</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
        <p:nvSpPr>
          <p:cNvPr id="3" name="Content Placeholder 2"/>
          <p:cNvSpPr>
            <a:spLocks noGrp="1"/>
          </p:cNvSpPr>
          <p:nvPr>
            <p:ph idx="1"/>
          </p:nvPr>
        </p:nvSpPr>
        <p:spPr>
          <a:xfrm>
            <a:off x="396921" y="1345412"/>
            <a:ext cx="11370972" cy="5049746"/>
          </a:xfrm>
        </p:spPr>
        <p:txBody>
          <a:bodyPr/>
          <a:lstStyle/>
          <a:p>
            <a:r>
              <a:rPr lang="en-US" dirty="0"/>
              <a:t>Which low growth students are at risk of falling behind?</a:t>
            </a:r>
          </a:p>
        </p:txBody>
      </p:sp>
      <p:pic>
        <p:nvPicPr>
          <p:cNvPr id="6" name="Picture 5" descr="Screen shot of GR602 MCAS student growth roster for Spring 2018 showing SASID, student name, , ELA 2016 grade 4, ELA 2017 grade 5, ELA 2018 grade 6, ELA SGP, Math 2016 grade 4, Math 2017 grade 5, Math 2018 grade 6, Math SGP. Header includes count of all students and prompts for &quot;sort by&quot; and &quot;group by&quot; "/>
          <p:cNvPicPr>
            <a:picLocks noChangeAspect="1"/>
          </p:cNvPicPr>
          <p:nvPr/>
        </p:nvPicPr>
        <p:blipFill>
          <a:blip r:embed="rId2"/>
          <a:stretch>
            <a:fillRect/>
          </a:stretch>
        </p:blipFill>
        <p:spPr>
          <a:xfrm>
            <a:off x="567743" y="2138984"/>
            <a:ext cx="10601325" cy="4029075"/>
          </a:xfrm>
          <a:prstGeom prst="rect">
            <a:avLst/>
          </a:prstGeom>
        </p:spPr>
      </p:pic>
    </p:spTree>
    <p:extLst>
      <p:ext uri="{BB962C8B-B14F-4D97-AF65-F5344CB8AC3E}">
        <p14:creationId xmlns:p14="http://schemas.microsoft.com/office/powerpoint/2010/main" val="50863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Analysis—IT402 MCAS School Test Item Analysis Graph</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3" name="Content Placeholder 2"/>
          <p:cNvSpPr>
            <a:spLocks noGrp="1"/>
          </p:cNvSpPr>
          <p:nvPr>
            <p:ph idx="1"/>
          </p:nvPr>
        </p:nvSpPr>
        <p:spPr>
          <a:xfrm>
            <a:off x="567742" y="1226992"/>
            <a:ext cx="4697594" cy="5049746"/>
          </a:xfrm>
        </p:spPr>
        <p:txBody>
          <a:bodyPr/>
          <a:lstStyle/>
          <a:p>
            <a:r>
              <a:rPr lang="en-US" dirty="0"/>
              <a:t>Graph of how students performed on easy and more difficult items, compared to other schools in my district and the state.</a:t>
            </a:r>
          </a:p>
          <a:p>
            <a:pPr lvl="1"/>
            <a:r>
              <a:rPr lang="en-US" dirty="0"/>
              <a:t>Sort by “State Score”</a:t>
            </a:r>
          </a:p>
          <a:p>
            <a:pPr lvl="1"/>
            <a:r>
              <a:rPr lang="en-US" dirty="0"/>
              <a:t>Click through to standard and digital item library</a:t>
            </a:r>
          </a:p>
        </p:txBody>
      </p:sp>
      <p:pic>
        <p:nvPicPr>
          <p:cNvPr id="6" name="Picture 5" descr="Screenshot of IT402 MCAS school test item analysis graph showing Item numbers across X axis and % of possible points on Y axis. Green line shows school subgroup, blue line shows district subgroup and purple shows State subgroup. "/>
          <p:cNvPicPr>
            <a:picLocks noChangeAspect="1"/>
          </p:cNvPicPr>
          <p:nvPr/>
        </p:nvPicPr>
        <p:blipFill>
          <a:blip r:embed="rId3"/>
          <a:stretch>
            <a:fillRect/>
          </a:stretch>
        </p:blipFill>
        <p:spPr>
          <a:xfrm>
            <a:off x="5265336" y="1034817"/>
            <a:ext cx="6846277" cy="5686658"/>
          </a:xfrm>
          <a:prstGeom prst="rect">
            <a:avLst/>
          </a:prstGeom>
        </p:spPr>
      </p:pic>
    </p:spTree>
    <p:extLst>
      <p:ext uri="{BB962C8B-B14F-4D97-AF65-F5344CB8AC3E}">
        <p14:creationId xmlns:p14="http://schemas.microsoft.com/office/powerpoint/2010/main" val="5873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Analysis—IT401 MCAS School Test Item Analysis Summary</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3" name="Content Placeholder 2"/>
          <p:cNvSpPr>
            <a:spLocks noGrp="1"/>
          </p:cNvSpPr>
          <p:nvPr>
            <p:ph idx="1"/>
          </p:nvPr>
        </p:nvSpPr>
        <p:spPr>
          <a:xfrm>
            <a:off x="567742" y="1126508"/>
            <a:ext cx="11530471" cy="2413191"/>
          </a:xfrm>
        </p:spPr>
        <p:txBody>
          <a:bodyPr/>
          <a:lstStyle/>
          <a:p>
            <a:r>
              <a:rPr lang="en-US" dirty="0"/>
              <a:t>Table of how students performed on easy and more difficult items, compared to other schools in my district and the state.</a:t>
            </a:r>
          </a:p>
          <a:p>
            <a:pPr lvl="1"/>
            <a:r>
              <a:rPr lang="en-US" dirty="0"/>
              <a:t>Includes item description</a:t>
            </a:r>
          </a:p>
          <a:p>
            <a:pPr lvl="1"/>
            <a:r>
              <a:rPr lang="en-US" dirty="0"/>
              <a:t>Click through to standard and digital item library </a:t>
            </a:r>
          </a:p>
        </p:txBody>
      </p:sp>
      <p:pic>
        <p:nvPicPr>
          <p:cNvPr id="7" name="Picture 6" descr="Screenshot of top of IT401 MCAS school test item analysis report including prompts and table with Item number, item type, reporting category, standard, item description, possible points, % possible points for school,  district, state, and school state difference column. "/>
          <p:cNvPicPr>
            <a:picLocks noChangeAspect="1"/>
          </p:cNvPicPr>
          <p:nvPr/>
        </p:nvPicPr>
        <p:blipFill>
          <a:blip r:embed="rId3"/>
          <a:stretch>
            <a:fillRect/>
          </a:stretch>
        </p:blipFill>
        <p:spPr>
          <a:xfrm>
            <a:off x="0" y="3327054"/>
            <a:ext cx="12098215" cy="2940492"/>
          </a:xfrm>
          <a:prstGeom prst="rect">
            <a:avLst/>
          </a:prstGeom>
        </p:spPr>
      </p:pic>
    </p:spTree>
    <p:extLst>
      <p:ext uri="{BB962C8B-B14F-4D97-AF65-F5344CB8AC3E}">
        <p14:creationId xmlns:p14="http://schemas.microsoft.com/office/powerpoint/2010/main" val="3560554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EC4F-41E1-4FD4-884E-AF84D0CA6740}"/>
              </a:ext>
            </a:extLst>
          </p:cNvPr>
          <p:cNvSpPr>
            <a:spLocks noGrp="1"/>
          </p:cNvSpPr>
          <p:nvPr>
            <p:ph type="title"/>
          </p:nvPr>
        </p:nvSpPr>
        <p:spPr/>
        <p:txBody>
          <a:bodyPr/>
          <a:lstStyle/>
          <a:p>
            <a:r>
              <a:rPr lang="en-US" dirty="0"/>
              <a:t>Available Resources</a:t>
            </a:r>
          </a:p>
        </p:txBody>
      </p:sp>
      <p:sp>
        <p:nvSpPr>
          <p:cNvPr id="4" name="Slide Number Placeholder 3">
            <a:extLst>
              <a:ext uri="{FF2B5EF4-FFF2-40B4-BE49-F238E27FC236}">
                <a16:creationId xmlns:a16="http://schemas.microsoft.com/office/drawing/2014/main" id="{FC1B16FD-A9FB-48AB-804B-6958252EB2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graphicFrame>
        <p:nvGraphicFramePr>
          <p:cNvPr id="5" name="Content Placeholder 5">
            <a:extLst>
              <a:ext uri="{FF2B5EF4-FFF2-40B4-BE49-F238E27FC236}">
                <a16:creationId xmlns:a16="http://schemas.microsoft.com/office/drawing/2014/main" id="{92BBFB04-B0F8-4606-8523-AC361A864BB2}"/>
              </a:ext>
            </a:extLst>
          </p:cNvPr>
          <p:cNvGraphicFramePr>
            <a:graphicFrameLocks noGrp="1"/>
          </p:cNvGraphicFramePr>
          <p:nvPr>
            <p:ph idx="1"/>
            <p:extLst>
              <p:ext uri="{D42A27DB-BD31-4B8C-83A1-F6EECF244321}">
                <p14:modId xmlns:p14="http://schemas.microsoft.com/office/powerpoint/2010/main" val="2079177155"/>
              </p:ext>
            </p:extLst>
          </p:nvPr>
        </p:nvGraphicFramePr>
        <p:xfrm>
          <a:off x="436378" y="968830"/>
          <a:ext cx="11502337" cy="5760720"/>
        </p:xfrm>
        <a:graphic>
          <a:graphicData uri="http://schemas.openxmlformats.org/drawingml/2006/table">
            <a:tbl>
              <a:tblPr firstRow="1" bandRow="1">
                <a:tableStyleId>{5C22544A-7EE6-4342-B048-85BDC9FD1C3A}</a:tableStyleId>
              </a:tblPr>
              <a:tblGrid>
                <a:gridCol w="2378031">
                  <a:extLst>
                    <a:ext uri="{9D8B030D-6E8A-4147-A177-3AD203B41FA5}">
                      <a16:colId xmlns:a16="http://schemas.microsoft.com/office/drawing/2014/main" val="20000"/>
                    </a:ext>
                  </a:extLst>
                </a:gridCol>
                <a:gridCol w="4801689">
                  <a:extLst>
                    <a:ext uri="{9D8B030D-6E8A-4147-A177-3AD203B41FA5}">
                      <a16:colId xmlns:a16="http://schemas.microsoft.com/office/drawing/2014/main" val="20001"/>
                    </a:ext>
                  </a:extLst>
                </a:gridCol>
                <a:gridCol w="4322617">
                  <a:extLst>
                    <a:ext uri="{9D8B030D-6E8A-4147-A177-3AD203B41FA5}">
                      <a16:colId xmlns:a16="http://schemas.microsoft.com/office/drawing/2014/main" val="1167644326"/>
                    </a:ext>
                  </a:extLst>
                </a:gridCol>
              </a:tblGrid>
              <a:tr h="271354">
                <a:tc>
                  <a:txBody>
                    <a:bodyPr/>
                    <a:lstStyle/>
                    <a:p>
                      <a:r>
                        <a:rPr lang="en-US" sz="1800" b="1" dirty="0"/>
                        <a:t>Resource</a:t>
                      </a:r>
                    </a:p>
                  </a:txBody>
                  <a:tcPr/>
                </a:tc>
                <a:tc>
                  <a:txBody>
                    <a:bodyPr/>
                    <a:lstStyle/>
                    <a:p>
                      <a:r>
                        <a:rPr lang="en-US" sz="1800" dirty="0"/>
                        <a:t>Resource description</a:t>
                      </a:r>
                    </a:p>
                  </a:txBody>
                  <a:tcPr/>
                </a:tc>
                <a:tc>
                  <a:txBody>
                    <a:bodyPr/>
                    <a:lstStyle/>
                    <a:p>
                      <a:r>
                        <a:rPr lang="en-US" sz="1800" dirty="0"/>
                        <a:t>Where to find it</a:t>
                      </a:r>
                    </a:p>
                  </a:txBody>
                  <a:tcPr/>
                </a:tc>
                <a:extLst>
                  <a:ext uri="{0D108BD9-81ED-4DB2-BD59-A6C34878D82A}">
                    <a16:rowId xmlns:a16="http://schemas.microsoft.com/office/drawing/2014/main" val="756675150"/>
                  </a:ext>
                </a:extLst>
              </a:tr>
              <a:tr h="859270">
                <a:tc>
                  <a:txBody>
                    <a:bodyPr/>
                    <a:lstStyle/>
                    <a:p>
                      <a:r>
                        <a:rPr lang="en-US" sz="1800" b="1" dirty="0"/>
                        <a:t>Student Work Samples</a:t>
                      </a:r>
                    </a:p>
                  </a:txBody>
                  <a:tcPr/>
                </a:tc>
                <a:tc>
                  <a:txBody>
                    <a:bodyPr/>
                    <a:lstStyle/>
                    <a:p>
                      <a:r>
                        <a:rPr lang="en-US" sz="1800" baseline="0" dirty="0"/>
                        <a:t>Samples of student work for each score point for ELA, math and STE; ELA essays include annotations for each score point. </a:t>
                      </a:r>
                      <a:endParaRPr lang="en-US" sz="1800" dirty="0"/>
                    </a:p>
                  </a:txBody>
                  <a:tcPr/>
                </a:tc>
                <a:tc>
                  <a:txBody>
                    <a:bodyPr/>
                    <a:lstStyle/>
                    <a:p>
                      <a:r>
                        <a:rPr lang="en-US" sz="1800" baseline="0" dirty="0"/>
                        <a:t>MCAS Sample Student Work &amp; Scoring </a:t>
                      </a:r>
                      <a:endParaRPr lang="en-US" sz="1800" baseline="0" dirty="0">
                        <a:hlinkClick r:id="rId3"/>
                      </a:endParaRPr>
                    </a:p>
                    <a:p>
                      <a:r>
                        <a:rPr lang="en-US" sz="1800" baseline="0" dirty="0">
                          <a:hlinkClick r:id="rId3"/>
                        </a:rPr>
                        <a:t>www.doe.mass.edu/mcas/student/2019/</a:t>
                      </a:r>
                      <a:endParaRPr lang="en-US" sz="1800" baseline="0" dirty="0"/>
                    </a:p>
                    <a:p>
                      <a:endParaRPr lang="en-US" sz="1800" dirty="0"/>
                    </a:p>
                  </a:txBody>
                  <a:tcPr/>
                </a:tc>
                <a:extLst>
                  <a:ext uri="{0D108BD9-81ED-4DB2-BD59-A6C34878D82A}">
                    <a16:rowId xmlns:a16="http://schemas.microsoft.com/office/drawing/2014/main" val="10000"/>
                  </a:ext>
                </a:extLst>
              </a:tr>
              <a:tr h="859270">
                <a:tc>
                  <a:txBody>
                    <a:bodyPr/>
                    <a:lstStyle/>
                    <a:p>
                      <a:r>
                        <a:rPr lang="en-US" sz="1800" b="1" dirty="0"/>
                        <a:t>Student Essay</a:t>
                      </a:r>
                      <a:r>
                        <a:rPr lang="en-US" sz="1800" b="1" baseline="0" dirty="0"/>
                        <a:t> Responses</a:t>
                      </a:r>
                      <a:endParaRPr lang="en-US" sz="1800" b="1" dirty="0"/>
                    </a:p>
                  </a:txBody>
                  <a:tcPr/>
                </a:tc>
                <a:tc>
                  <a:txBody>
                    <a:bodyPr/>
                    <a:lstStyle/>
                    <a:p>
                      <a:r>
                        <a:rPr lang="en-US" sz="1800" dirty="0"/>
                        <a:t>One essay</a:t>
                      </a:r>
                      <a:r>
                        <a:rPr lang="en-US" sz="1800" baseline="0" dirty="0"/>
                        <a:t> at each grade in </a:t>
                      </a:r>
                      <a:r>
                        <a:rPr lang="en-US" sz="1800" kern="1200" baseline="0" dirty="0">
                          <a:solidFill>
                            <a:schemeClr val="dk1"/>
                          </a:solidFill>
                          <a:latin typeface="+mn-lt"/>
                          <a:ea typeface="+mn-ea"/>
                          <a:cs typeface="+mn-cs"/>
                        </a:rPr>
                        <a:t>grades 4–8; </a:t>
                      </a:r>
                      <a:br>
                        <a:rPr lang="en-US" sz="1800" kern="1200" baseline="0" dirty="0">
                          <a:solidFill>
                            <a:schemeClr val="dk1"/>
                          </a:solidFill>
                          <a:latin typeface="+mn-lt"/>
                          <a:ea typeface="+mn-ea"/>
                          <a:cs typeface="+mn-cs"/>
                        </a:rPr>
                      </a:br>
                      <a:r>
                        <a:rPr lang="en-US" sz="1800" kern="1200" baseline="0" dirty="0">
                          <a:solidFill>
                            <a:schemeClr val="dk1"/>
                          </a:solidFill>
                          <a:latin typeface="+mn-lt"/>
                          <a:ea typeface="+mn-ea"/>
                          <a:cs typeface="+mn-cs"/>
                        </a:rPr>
                        <a:t>one </a:t>
                      </a:r>
                      <a:r>
                        <a:rPr lang="en-US" sz="1800" baseline="0" dirty="0"/>
                        <a:t>constructed response item in grade 3; both essays released at grade 10</a:t>
                      </a:r>
                      <a:endParaRPr lang="en-US" sz="1800" dirty="0"/>
                    </a:p>
                  </a:txBody>
                  <a:tcPr/>
                </a:tc>
                <a:tc>
                  <a:txBody>
                    <a:bodyPr/>
                    <a:lstStyle/>
                    <a:p>
                      <a:r>
                        <a:rPr lang="en-US" sz="1800" dirty="0"/>
                        <a:t>PearsonAccess Next</a:t>
                      </a:r>
                    </a:p>
                    <a:p>
                      <a:r>
                        <a:rPr lang="en-US" sz="1800" dirty="0">
                          <a:hlinkClick r:id="rId4"/>
                        </a:rPr>
                        <a:t>mcas.pearsonaccessnext.com</a:t>
                      </a:r>
                      <a:endParaRPr lang="en-US" sz="1800" dirty="0"/>
                    </a:p>
                    <a:p>
                      <a:endParaRPr lang="en-US" sz="1800" dirty="0"/>
                    </a:p>
                  </a:txBody>
                  <a:tcPr/>
                </a:tc>
                <a:extLst>
                  <a:ext uri="{0D108BD9-81ED-4DB2-BD59-A6C34878D82A}">
                    <a16:rowId xmlns:a16="http://schemas.microsoft.com/office/drawing/2014/main" val="10001"/>
                  </a:ext>
                </a:extLst>
              </a:tr>
              <a:tr h="1117051">
                <a:tc>
                  <a:txBody>
                    <a:bodyPr/>
                    <a:lstStyle/>
                    <a:p>
                      <a:r>
                        <a:rPr lang="en-US" sz="1800" b="1" dirty="0"/>
                        <a:t>Released</a:t>
                      </a:r>
                      <a:r>
                        <a:rPr lang="en-US" sz="1800" b="1" baseline="0" dirty="0"/>
                        <a:t> Items</a:t>
                      </a:r>
                      <a:endParaRPr lang="en-US" sz="1800" b="1" dirty="0"/>
                    </a:p>
                  </a:txBody>
                  <a:tcPr/>
                </a:tc>
                <a:tc>
                  <a:txBody>
                    <a:bodyPr/>
                    <a:lstStyle/>
                    <a:p>
                      <a:r>
                        <a:rPr lang="en-US" sz="1800" dirty="0"/>
                        <a:t>Approximately 50% of items released at grades 3</a:t>
                      </a:r>
                      <a:r>
                        <a:rPr lang="en-US" sz="1800" kern="1200" baseline="0" dirty="0">
                          <a:solidFill>
                            <a:schemeClr val="dk1"/>
                          </a:solidFill>
                          <a:latin typeface="+mn-lt"/>
                          <a:ea typeface="+mn-ea"/>
                          <a:cs typeface="+mn-cs"/>
                        </a:rPr>
                        <a:t>–</a:t>
                      </a:r>
                      <a:r>
                        <a:rPr lang="en-US" sz="1800" dirty="0"/>
                        <a:t>8; 100% released at grade 10 ELA and math</a:t>
                      </a:r>
                    </a:p>
                  </a:txBody>
                  <a:tcPr/>
                </a:tc>
                <a:tc>
                  <a:txBody>
                    <a:bodyPr/>
                    <a:lstStyle/>
                    <a:p>
                      <a:r>
                        <a:rPr lang="en-US" sz="1800" dirty="0"/>
                        <a:t>MCAS Resource Center</a:t>
                      </a:r>
                    </a:p>
                    <a:p>
                      <a:r>
                        <a:rPr lang="en-US" sz="1800" dirty="0">
                          <a:hlinkClick r:id="rId5"/>
                        </a:rPr>
                        <a:t>mcas.pearsonsupport.com/released-items/</a:t>
                      </a:r>
                      <a:endParaRPr lang="en-US" sz="1800" dirty="0"/>
                    </a:p>
                    <a:p>
                      <a:endParaRPr lang="en-US" sz="1800" dirty="0"/>
                    </a:p>
                  </a:txBody>
                  <a:tcPr/>
                </a:tc>
                <a:extLst>
                  <a:ext uri="{0D108BD9-81ED-4DB2-BD59-A6C34878D82A}">
                    <a16:rowId xmlns:a16="http://schemas.microsoft.com/office/drawing/2014/main" val="4165927557"/>
                  </a:ext>
                </a:extLst>
              </a:tr>
              <a:tr h="1117051">
                <a:tc>
                  <a:txBody>
                    <a:bodyPr/>
                    <a:lstStyle/>
                    <a:p>
                      <a:r>
                        <a:rPr lang="en-US" sz="1800" b="1" dirty="0"/>
                        <a:t>Edwin Analytics</a:t>
                      </a:r>
                    </a:p>
                  </a:txBody>
                  <a:tcPr/>
                </a:tc>
                <a:tc>
                  <a:txBody>
                    <a:bodyPr/>
                    <a:lstStyle/>
                    <a:p>
                      <a:r>
                        <a:rPr lang="en-US" sz="1800" dirty="0"/>
                        <a:t>Official embargoed</a:t>
                      </a:r>
                      <a:r>
                        <a:rPr lang="en-US" sz="1800" baseline="0" dirty="0"/>
                        <a:t> MCAS i</a:t>
                      </a:r>
                      <a:r>
                        <a:rPr lang="en-US" sz="1800" dirty="0"/>
                        <a:t>nteractive reports available on Sept. 19; student Competency Determination status</a:t>
                      </a:r>
                      <a:r>
                        <a:rPr lang="en-US" sz="1800" baseline="0" dirty="0"/>
                        <a:t> available in PE618 Student CD Roster</a:t>
                      </a:r>
                      <a:endParaRPr lang="en-US" sz="1800" dirty="0"/>
                    </a:p>
                  </a:txBody>
                  <a:tcPr/>
                </a:tc>
                <a:tc>
                  <a:txBody>
                    <a:bodyPr/>
                    <a:lstStyle/>
                    <a:p>
                      <a:r>
                        <a:rPr lang="en-US" sz="1800" dirty="0"/>
                        <a:t>DESE Security Portal</a:t>
                      </a:r>
                    </a:p>
                    <a:p>
                      <a:r>
                        <a:rPr lang="en-US" sz="1800" dirty="0">
                          <a:hlinkClick r:id="rId6"/>
                        </a:rPr>
                        <a:t>gateway.edu.state.ma.us</a:t>
                      </a:r>
                      <a:endParaRPr lang="en-US" sz="1800" dirty="0"/>
                    </a:p>
                    <a:p>
                      <a:endParaRPr lang="en-US" sz="1800" dirty="0"/>
                    </a:p>
                  </a:txBody>
                  <a:tcPr/>
                </a:tc>
                <a:extLst>
                  <a:ext uri="{0D108BD9-81ED-4DB2-BD59-A6C34878D82A}">
                    <a16:rowId xmlns:a16="http://schemas.microsoft.com/office/drawing/2014/main" val="3309607645"/>
                  </a:ext>
                </a:extLst>
              </a:tr>
              <a:tr h="1027410">
                <a:tc>
                  <a:txBody>
                    <a:bodyPr/>
                    <a:lstStyle/>
                    <a:p>
                      <a:r>
                        <a:rPr lang="en-US" sz="1800" b="1" dirty="0"/>
                        <a:t>District Analysis and Report Tools (DART)</a:t>
                      </a:r>
                    </a:p>
                    <a:p>
                      <a:r>
                        <a:rPr lang="en-US" sz="1800" b="1" dirty="0"/>
                        <a:t>Success after high school report</a:t>
                      </a:r>
                    </a:p>
                  </a:txBody>
                  <a:tcPr/>
                </a:tc>
                <a:tc>
                  <a:txBody>
                    <a:bodyPr/>
                    <a:lstStyle/>
                    <a:p>
                      <a:r>
                        <a:rPr lang="en-US" sz="1800" dirty="0"/>
                        <a:t>Analysis of school and district postsecondary outcomes.</a:t>
                      </a:r>
                      <a:r>
                        <a:rPr lang="en-US" sz="1800" baseline="0" dirty="0"/>
                        <a:t> See what proportion of the students from your school attended college, required remediation and graduated.</a:t>
                      </a:r>
                      <a:endParaRPr lang="en-US" sz="1800" dirty="0"/>
                    </a:p>
                  </a:txBody>
                  <a:tcPr/>
                </a:tc>
                <a:tc>
                  <a:txBody>
                    <a:bodyPr/>
                    <a:lstStyle/>
                    <a:p>
                      <a:r>
                        <a:rPr lang="en-US" sz="1800" dirty="0"/>
                        <a:t>DESE Data Tools</a:t>
                      </a:r>
                    </a:p>
                    <a:p>
                      <a:r>
                        <a:rPr lang="en-US" sz="1800" dirty="0">
                          <a:hlinkClick r:id="rId7"/>
                        </a:rPr>
                        <a:t>http://www.doe.mass.edu/dart/dart-success-after-high-school.xlsx</a:t>
                      </a:r>
                      <a:r>
                        <a:rPr lang="en-US" sz="1800" dirty="0"/>
                        <a:t> </a:t>
                      </a:r>
                    </a:p>
                  </a:txBody>
                  <a:tcPr/>
                </a:tc>
                <a:extLst>
                  <a:ext uri="{0D108BD9-81ED-4DB2-BD59-A6C34878D82A}">
                    <a16:rowId xmlns:a16="http://schemas.microsoft.com/office/drawing/2014/main" val="2407054617"/>
                  </a:ext>
                </a:extLst>
              </a:tr>
            </a:tbl>
          </a:graphicData>
        </a:graphic>
      </p:graphicFrame>
    </p:spTree>
    <p:extLst>
      <p:ext uri="{BB962C8B-B14F-4D97-AF65-F5344CB8AC3E}">
        <p14:creationId xmlns:p14="http://schemas.microsoft.com/office/powerpoint/2010/main" val="137313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Questions? Comments? Ideas?</a:t>
            </a:r>
          </a:p>
        </p:txBody>
      </p:sp>
      <p:sp>
        <p:nvSpPr>
          <p:cNvPr id="3" name="Content Placeholder 2"/>
          <p:cNvSpPr>
            <a:spLocks noGrp="1"/>
          </p:cNvSpPr>
          <p:nvPr>
            <p:ph idx="1"/>
          </p:nvPr>
        </p:nvSpPr>
        <p:spPr>
          <a:xfrm>
            <a:off x="454925" y="1202135"/>
            <a:ext cx="10924275" cy="5198665"/>
          </a:xfrm>
          <a:noFill/>
        </p:spPr>
        <p:txBody>
          <a:bodyPr/>
          <a:lstStyle/>
          <a:p>
            <a:pPr marL="342900" lvl="1" indent="-342900">
              <a:buFont typeface="Wingdings 2" pitchFamily="18" charset="2"/>
              <a:buChar char=""/>
            </a:pPr>
            <a:endParaRPr lang="en-US" dirty="0"/>
          </a:p>
          <a:p>
            <a:pPr marL="342900" lvl="1" indent="-342900">
              <a:buFont typeface="Wingdings 2" pitchFamily="18" charset="2"/>
              <a:buChar char=""/>
            </a:pPr>
            <a:r>
              <a:rPr lang="en-US" dirty="0"/>
              <a:t>Contact Student Assessment </a:t>
            </a:r>
          </a:p>
          <a:p>
            <a:pPr marL="749300" lvl="2" indent="-342900">
              <a:buFont typeface="Wingdings 2" pitchFamily="18" charset="2"/>
              <a:buChar char=""/>
            </a:pPr>
            <a:r>
              <a:rPr lang="en-US" sz="2800" dirty="0">
                <a:hlinkClick r:id="rId2"/>
              </a:rPr>
              <a:t>mcas@doe.mass.edu</a:t>
            </a:r>
            <a:r>
              <a:rPr lang="en-US" sz="2800" dirty="0"/>
              <a:t> </a:t>
            </a:r>
          </a:p>
          <a:p>
            <a:pPr marL="749300" lvl="2" indent="-342900">
              <a:buFont typeface="Wingdings 2" pitchFamily="18" charset="2"/>
              <a:buChar char=""/>
            </a:pPr>
            <a:r>
              <a:rPr lang="en-US" sz="2800" dirty="0"/>
              <a:t>781-338-3625</a:t>
            </a:r>
          </a:p>
          <a:p>
            <a:pPr marL="342900" lvl="1" indent="-342900">
              <a:buFont typeface="Wingdings 2" pitchFamily="18" charset="2"/>
              <a:buChar char=""/>
            </a:pPr>
            <a:endParaRPr lang="en-US" sz="1800" dirty="0"/>
          </a:p>
          <a:p>
            <a:pPr marL="342900" lvl="1" indent="-342900">
              <a:buFont typeface="Wingdings 2" pitchFamily="18" charset="2"/>
              <a:buChar char=""/>
            </a:pPr>
            <a:endParaRPr lang="en-US" sz="1800" dirty="0"/>
          </a:p>
        </p:txBody>
      </p:sp>
    </p:spTree>
    <p:extLst>
      <p:ext uri="{BB962C8B-B14F-4D97-AF65-F5344CB8AC3E}">
        <p14:creationId xmlns:p14="http://schemas.microsoft.com/office/powerpoint/2010/main" val="24504739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182237-D7C5-4055-88E2-5BF5F0836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srgbClr val="203B6A"/>
              </a:solidFill>
              <a:effectLst/>
              <a:uLnTx/>
              <a:uFillTx/>
              <a:latin typeface="Segoe UI" panose="020B0502040204020203" pitchFamily="34" charset="0"/>
              <a:ea typeface="+mn-ea"/>
              <a:cs typeface="Segoe UI" panose="020B0502040204020203" pitchFamily="34" charset="0"/>
            </a:endParaRPr>
          </a:p>
        </p:txBody>
      </p:sp>
      <p:sp>
        <p:nvSpPr>
          <p:cNvPr id="6" name="Text Placeholder 5">
            <a:extLst>
              <a:ext uri="{FF2B5EF4-FFF2-40B4-BE49-F238E27FC236}">
                <a16:creationId xmlns:a16="http://schemas.microsoft.com/office/drawing/2014/main" id="{9FEC820E-17EE-4711-9194-31CCD56CC9C8}"/>
              </a:ext>
            </a:extLst>
          </p:cNvPr>
          <p:cNvSpPr>
            <a:spLocks noGrp="1"/>
          </p:cNvSpPr>
          <p:nvPr>
            <p:ph type="body" idx="1"/>
          </p:nvPr>
        </p:nvSpPr>
        <p:spPr/>
        <p:txBody>
          <a:bodyPr/>
          <a:lstStyle/>
          <a:p>
            <a:r>
              <a:rPr lang="en-US" sz="3200" b="0" dirty="0"/>
              <a:t>2019 ELA by Grade</a:t>
            </a:r>
          </a:p>
        </p:txBody>
      </p:sp>
      <p:sp>
        <p:nvSpPr>
          <p:cNvPr id="8" name="Text Placeholder 7">
            <a:extLst>
              <a:ext uri="{FF2B5EF4-FFF2-40B4-BE49-F238E27FC236}">
                <a16:creationId xmlns:a16="http://schemas.microsoft.com/office/drawing/2014/main" id="{824F0225-5002-425A-9AE4-426A793BFCC4}"/>
              </a:ext>
            </a:extLst>
          </p:cNvPr>
          <p:cNvSpPr>
            <a:spLocks noGrp="1"/>
          </p:cNvSpPr>
          <p:nvPr>
            <p:ph type="body" idx="15"/>
          </p:nvPr>
        </p:nvSpPr>
        <p:spPr/>
        <p:txBody>
          <a:bodyPr/>
          <a:lstStyle/>
          <a:p>
            <a:r>
              <a:rPr lang="en-US" sz="3200" b="0" dirty="0"/>
              <a:t>2017–2019 Change</a:t>
            </a:r>
          </a:p>
        </p:txBody>
      </p:sp>
      <p:sp>
        <p:nvSpPr>
          <p:cNvPr id="5" name="Title 4">
            <a:extLst>
              <a:ext uri="{FF2B5EF4-FFF2-40B4-BE49-F238E27FC236}">
                <a16:creationId xmlns:a16="http://schemas.microsoft.com/office/drawing/2014/main" id="{1913CA94-C9BC-45BB-9E54-5E8A0F2ED526}"/>
              </a:ext>
            </a:extLst>
          </p:cNvPr>
          <p:cNvSpPr>
            <a:spLocks noGrp="1"/>
          </p:cNvSpPr>
          <p:nvPr>
            <p:ph type="title"/>
          </p:nvPr>
        </p:nvSpPr>
        <p:spPr/>
        <p:txBody>
          <a:bodyPr/>
          <a:lstStyle/>
          <a:p>
            <a:r>
              <a:rPr lang="en-US" dirty="0"/>
              <a:t>English Language Arts Achievement Results</a:t>
            </a:r>
          </a:p>
        </p:txBody>
      </p:sp>
      <p:graphicFrame>
        <p:nvGraphicFramePr>
          <p:cNvPr id="10" name="Content Placeholder 9" descr="Bar chart of Grade3-8 and Grade 10 2019 ELA scores. &#10;% not meeting expectations shown in red (range from 8% in grade 3 and 10 and 14% for grade 8. &#10;Partially meeting expectations shown in orange (range from 31% in grade 10 and 29% for grade 4 and grade 5) Meeting expectations shown in green (range from 40% for grade 7 and grade 8 and 48% for grade 10). And exceeding expectations shown in blue (ranging from 7% grade 5 and 13% for grade 6 and grade 10).   &#10;">
            <a:extLst>
              <a:ext uri="{FF2B5EF4-FFF2-40B4-BE49-F238E27FC236}">
                <a16:creationId xmlns:a16="http://schemas.microsoft.com/office/drawing/2014/main" id="{BAD626C2-9F96-4952-AD8D-073ACDB8FA3D}"/>
              </a:ext>
            </a:extLst>
          </p:cNvPr>
          <p:cNvGraphicFramePr>
            <a:graphicFrameLocks noGrp="1"/>
          </p:cNvGraphicFramePr>
          <p:nvPr>
            <p:ph idx="13"/>
            <p:extLst>
              <p:ext uri="{D42A27DB-BD31-4B8C-83A1-F6EECF244321}">
                <p14:modId xmlns:p14="http://schemas.microsoft.com/office/powerpoint/2010/main" val="3923046860"/>
              </p:ext>
            </p:extLst>
          </p:nvPr>
        </p:nvGraphicFramePr>
        <p:xfrm>
          <a:off x="434975" y="2189163"/>
          <a:ext cx="5453063" cy="3798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8">
            <a:extLst>
              <a:ext uri="{FF2B5EF4-FFF2-40B4-BE49-F238E27FC236}">
                <a16:creationId xmlns:a16="http://schemas.microsoft.com/office/drawing/2014/main" id="{EBFC9179-EF6E-472F-92CA-AABF66A2D6A7}"/>
              </a:ext>
            </a:extLst>
          </p:cNvPr>
          <p:cNvGraphicFramePr>
            <a:graphicFrameLocks noGrp="1"/>
          </p:cNvGraphicFramePr>
          <p:nvPr>
            <p:ph idx="16"/>
            <p:extLst>
              <p:ext uri="{D42A27DB-BD31-4B8C-83A1-F6EECF244321}">
                <p14:modId xmlns:p14="http://schemas.microsoft.com/office/powerpoint/2010/main" val="2802234875"/>
              </p:ext>
            </p:extLst>
          </p:nvPr>
        </p:nvGraphicFramePr>
        <p:xfrm>
          <a:off x="6313714" y="2325298"/>
          <a:ext cx="5452835" cy="3526615"/>
        </p:xfrm>
        <a:graphic>
          <a:graphicData uri="http://schemas.openxmlformats.org/drawingml/2006/table">
            <a:tbl>
              <a:tblPr firstRow="1" firstCol="1" bandRow="1">
                <a:tableStyleId>{5C22544A-7EE6-4342-B048-85BDC9FD1C3A}</a:tableStyleId>
              </a:tblPr>
              <a:tblGrid>
                <a:gridCol w="1362830">
                  <a:extLst>
                    <a:ext uri="{9D8B030D-6E8A-4147-A177-3AD203B41FA5}">
                      <a16:colId xmlns:a16="http://schemas.microsoft.com/office/drawing/2014/main" val="2300492129"/>
                    </a:ext>
                  </a:extLst>
                </a:gridCol>
                <a:gridCol w="880226">
                  <a:extLst>
                    <a:ext uri="{9D8B030D-6E8A-4147-A177-3AD203B41FA5}">
                      <a16:colId xmlns:a16="http://schemas.microsoft.com/office/drawing/2014/main" val="2198363188"/>
                    </a:ext>
                  </a:extLst>
                </a:gridCol>
                <a:gridCol w="923222">
                  <a:extLst>
                    <a:ext uri="{9D8B030D-6E8A-4147-A177-3AD203B41FA5}">
                      <a16:colId xmlns:a16="http://schemas.microsoft.com/office/drawing/2014/main" val="3019591723"/>
                    </a:ext>
                  </a:extLst>
                </a:gridCol>
                <a:gridCol w="923222">
                  <a:extLst>
                    <a:ext uri="{9D8B030D-6E8A-4147-A177-3AD203B41FA5}">
                      <a16:colId xmlns:a16="http://schemas.microsoft.com/office/drawing/2014/main" val="1484898017"/>
                    </a:ext>
                  </a:extLst>
                </a:gridCol>
                <a:gridCol w="1363335">
                  <a:extLst>
                    <a:ext uri="{9D8B030D-6E8A-4147-A177-3AD203B41FA5}">
                      <a16:colId xmlns:a16="http://schemas.microsoft.com/office/drawing/2014/main" val="2321280568"/>
                    </a:ext>
                  </a:extLst>
                </a:gridCol>
              </a:tblGrid>
              <a:tr h="852166">
                <a:tc rowSpan="2">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Grade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Average Scaled Scores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Scaled Score Change, 2017 to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2799344"/>
                  </a:ext>
                </a:extLst>
              </a:tr>
              <a:tr h="297161">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tc>
                <a:tc vMerge="1">
                  <a:txBody>
                    <a:bodyPr/>
                    <a:lstStyle/>
                    <a:p>
                      <a:endParaRPr lang="en-US"/>
                    </a:p>
                  </a:txBody>
                  <a:tcPr/>
                </a:tc>
                <a:extLst>
                  <a:ext uri="{0D108BD9-81ED-4DB2-BD59-A6C34878D82A}">
                    <a16:rowId xmlns:a16="http://schemas.microsoft.com/office/drawing/2014/main" val="3392507926"/>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3</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498.8</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502.2</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504.1</a:t>
                      </a:r>
                    </a:p>
                  </a:txBody>
                  <a:tcPr marL="68580" marR="68580" marT="0" marB="0"/>
                </a:tc>
                <a:tc>
                  <a:txBody>
                    <a:bodyPr/>
                    <a:lstStyle/>
                    <a:p>
                      <a:pPr marL="0" marR="0" algn="ctr">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tc>
                <a:extLst>
                  <a:ext uri="{0D108BD9-81ED-4DB2-BD59-A6C34878D82A}">
                    <a16:rowId xmlns:a16="http://schemas.microsoft.com/office/drawing/2014/main" val="2382017063"/>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4</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499.2</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501.8</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501.8</a:t>
                      </a:r>
                    </a:p>
                  </a:txBody>
                  <a:tcPr marL="68580" marR="68580" marT="0" marB="0"/>
                </a:tc>
                <a:tc>
                  <a:txBody>
                    <a:bodyPr/>
                    <a:lstStyle/>
                    <a:p>
                      <a:pPr marL="0" marR="0" algn="ctr">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tc>
                <a:extLst>
                  <a:ext uri="{0D108BD9-81ED-4DB2-BD59-A6C34878D82A}">
                    <a16:rowId xmlns:a16="http://schemas.microsoft.com/office/drawing/2014/main" val="1462895430"/>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5</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498.9</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501.9</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501.2</a:t>
                      </a:r>
                    </a:p>
                  </a:txBody>
                  <a:tcPr marL="68580" marR="68580" marT="0" marB="0"/>
                </a:tc>
                <a:tc>
                  <a:txBody>
                    <a:bodyPr/>
                    <a:lstStyle/>
                    <a:p>
                      <a:pPr marL="0" marR="0" algn="ctr">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tc>
                <a:extLst>
                  <a:ext uri="{0D108BD9-81ED-4DB2-BD59-A6C34878D82A}">
                    <a16:rowId xmlns:a16="http://schemas.microsoft.com/office/drawing/2014/main" val="1624597054"/>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6</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499.4</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501.0</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501.3</a:t>
                      </a:r>
                    </a:p>
                  </a:txBody>
                  <a:tcPr marL="68580" marR="68580" marT="0" marB="0"/>
                </a:tc>
                <a:tc>
                  <a:txBody>
                    <a:bodyPr/>
                    <a:lstStyle/>
                    <a:p>
                      <a:pPr marL="0" marR="0" algn="ctr">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tc>
                <a:extLst>
                  <a:ext uri="{0D108BD9-81ED-4DB2-BD59-A6C34878D82A}">
                    <a16:rowId xmlns:a16="http://schemas.microsoft.com/office/drawing/2014/main" val="3906756442"/>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7</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499.1</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497.0</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499.0</a:t>
                      </a:r>
                    </a:p>
                  </a:txBody>
                  <a:tcPr marL="68580" marR="68580" marT="0" marB="0"/>
                </a:tc>
                <a:tc>
                  <a:txBody>
                    <a:bodyPr/>
                    <a:lstStyle/>
                    <a:p>
                      <a:pPr marL="0" marR="0" algn="ctr">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-0.1</a:t>
                      </a:r>
                    </a:p>
                  </a:txBody>
                  <a:tcPr marL="68580" marR="68580" marT="0" marB="0"/>
                </a:tc>
                <a:extLst>
                  <a:ext uri="{0D108BD9-81ED-4DB2-BD59-A6C34878D82A}">
                    <a16:rowId xmlns:a16="http://schemas.microsoft.com/office/drawing/2014/main" val="1100874646"/>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8</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498.8</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499.1</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499.8</a:t>
                      </a:r>
                    </a:p>
                  </a:txBody>
                  <a:tcPr marL="68580" marR="68580" marT="0" marB="0"/>
                </a:tc>
                <a:tc>
                  <a:txBody>
                    <a:bodyPr/>
                    <a:lstStyle/>
                    <a:p>
                      <a:pPr marL="0" marR="0" algn="ctr">
                        <a:lnSpc>
                          <a:spcPct val="107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extLst>
                  <a:ext uri="{0D108BD9-81ED-4DB2-BD59-A6C34878D82A}">
                    <a16:rowId xmlns:a16="http://schemas.microsoft.com/office/drawing/2014/main" val="2936177403"/>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Grades 3-8</a:t>
                      </a:r>
                    </a:p>
                  </a:txBody>
                  <a:tcPr marL="68580" marR="68580"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499.0</a:t>
                      </a:r>
                    </a:p>
                  </a:txBody>
                  <a:tcPr marL="68580" marR="68580"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500.5</a:t>
                      </a:r>
                    </a:p>
                  </a:txBody>
                  <a:tcPr marL="68580" marR="68580"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501.2</a:t>
                      </a:r>
                    </a:p>
                  </a:txBody>
                  <a:tcPr marL="68580" marR="68580" marT="0" marB="0"/>
                </a:tc>
                <a:tc>
                  <a:txBody>
                    <a:bodyPr/>
                    <a:lstStyle/>
                    <a:p>
                      <a:pPr marL="0" marR="0" algn="ctr">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extLst>
                  <a:ext uri="{0D108BD9-81ED-4DB2-BD59-A6C34878D82A}">
                    <a16:rowId xmlns:a16="http://schemas.microsoft.com/office/drawing/2014/main" val="110689890"/>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10</a:t>
                      </a:r>
                    </a:p>
                  </a:txBody>
                  <a:tcPr marL="68580" marR="68580"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506.2</a:t>
                      </a:r>
                    </a:p>
                  </a:txBody>
                  <a:tcPr marL="68580" marR="68580" marT="0" marB="0"/>
                </a:tc>
                <a:tc>
                  <a:txBody>
                    <a:bodyPr/>
                    <a:lstStyle/>
                    <a:p>
                      <a:pPr marL="0" marR="0" algn="ctr">
                        <a:lnSpc>
                          <a:spcPct val="107000"/>
                        </a:lnSpc>
                        <a:spcBef>
                          <a:spcPts val="0"/>
                        </a:spcBef>
                        <a:spcAft>
                          <a:spcPts val="0"/>
                        </a:spcAft>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718125"/>
                  </a:ext>
                </a:extLst>
              </a:tr>
            </a:tbl>
          </a:graphicData>
        </a:graphic>
      </p:graphicFrame>
    </p:spTree>
    <p:extLst>
      <p:ext uri="{BB962C8B-B14F-4D97-AF65-F5344CB8AC3E}">
        <p14:creationId xmlns:p14="http://schemas.microsoft.com/office/powerpoint/2010/main" val="44810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3644BF-6262-4EA6-A96F-165E0BA2F9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203B6A"/>
              </a:solidFill>
              <a:effectLst/>
              <a:uLnTx/>
              <a:uFillTx/>
              <a:latin typeface="Segoe UI" panose="020B0502040204020203" pitchFamily="34" charset="0"/>
              <a:ea typeface="+mn-ea"/>
              <a:cs typeface="Segoe UI" panose="020B0502040204020203" pitchFamily="34" charset="0"/>
            </a:endParaRPr>
          </a:p>
        </p:txBody>
      </p:sp>
      <p:sp>
        <p:nvSpPr>
          <p:cNvPr id="4" name="Text Placeholder 3">
            <a:extLst>
              <a:ext uri="{FF2B5EF4-FFF2-40B4-BE49-F238E27FC236}">
                <a16:creationId xmlns:a16="http://schemas.microsoft.com/office/drawing/2014/main" id="{6EFD376D-4F4C-4D35-970A-ADC4FDDBCB6A}"/>
              </a:ext>
            </a:extLst>
          </p:cNvPr>
          <p:cNvSpPr>
            <a:spLocks noGrp="1"/>
          </p:cNvSpPr>
          <p:nvPr>
            <p:ph type="body" idx="1"/>
          </p:nvPr>
        </p:nvSpPr>
        <p:spPr/>
        <p:txBody>
          <a:bodyPr/>
          <a:lstStyle/>
          <a:p>
            <a:r>
              <a:rPr lang="en-US" dirty="0"/>
              <a:t>2019 Mathematics by Grade </a:t>
            </a:r>
          </a:p>
        </p:txBody>
      </p:sp>
      <p:sp>
        <p:nvSpPr>
          <p:cNvPr id="5" name="Text Placeholder 4">
            <a:extLst>
              <a:ext uri="{FF2B5EF4-FFF2-40B4-BE49-F238E27FC236}">
                <a16:creationId xmlns:a16="http://schemas.microsoft.com/office/drawing/2014/main" id="{D1891C8B-CB20-4169-A6AC-2409956F466B}"/>
              </a:ext>
            </a:extLst>
          </p:cNvPr>
          <p:cNvSpPr>
            <a:spLocks noGrp="1"/>
          </p:cNvSpPr>
          <p:nvPr>
            <p:ph type="body" idx="15"/>
          </p:nvPr>
        </p:nvSpPr>
        <p:spPr/>
        <p:txBody>
          <a:bodyPr/>
          <a:lstStyle/>
          <a:p>
            <a:r>
              <a:rPr lang="en-US" dirty="0"/>
              <a:t>2017–2019 Change</a:t>
            </a:r>
          </a:p>
        </p:txBody>
      </p:sp>
      <p:sp>
        <p:nvSpPr>
          <p:cNvPr id="6" name="Title 5">
            <a:extLst>
              <a:ext uri="{FF2B5EF4-FFF2-40B4-BE49-F238E27FC236}">
                <a16:creationId xmlns:a16="http://schemas.microsoft.com/office/drawing/2014/main" id="{8AA227A2-8968-4F5F-A18A-3503A9F595BA}"/>
              </a:ext>
            </a:extLst>
          </p:cNvPr>
          <p:cNvSpPr>
            <a:spLocks noGrp="1"/>
          </p:cNvSpPr>
          <p:nvPr>
            <p:ph type="title"/>
          </p:nvPr>
        </p:nvSpPr>
        <p:spPr/>
        <p:txBody>
          <a:bodyPr/>
          <a:lstStyle/>
          <a:p>
            <a:r>
              <a:rPr lang="en-US" dirty="0"/>
              <a:t>Mathematics Achievement Results </a:t>
            </a:r>
          </a:p>
        </p:txBody>
      </p:sp>
      <p:graphicFrame>
        <p:nvGraphicFramePr>
          <p:cNvPr id="8" name="Chart 7" descr="Bar chart of Grade3-8 and Grade 10 2019 Math scores. &#10;% not meeting expectations shown in red (range from 9% in grade  10 and 13% for grade 3 and grade7). &#10;Partially meeting expectations shown in orange (range from 33% in grade 10 and 42% for grade  5) Meeting expectations shown in green (range from 37% for grade 7 and grade 8 and 45% for grade 10). And exceeding expectations shown in blue (ranging from 6% grade 5 and 13% for grade 10).   &#10;">
            <a:extLst>
              <a:ext uri="{FF2B5EF4-FFF2-40B4-BE49-F238E27FC236}">
                <a16:creationId xmlns:a16="http://schemas.microsoft.com/office/drawing/2014/main" id="{153155BF-AEB2-45E3-8010-C57DEFE100BB}"/>
              </a:ext>
            </a:extLst>
          </p:cNvPr>
          <p:cNvGraphicFramePr>
            <a:graphicFrameLocks/>
          </p:cNvGraphicFramePr>
          <p:nvPr>
            <p:extLst>
              <p:ext uri="{D42A27DB-BD31-4B8C-83A1-F6EECF244321}">
                <p14:modId xmlns:p14="http://schemas.microsoft.com/office/powerpoint/2010/main" val="528894680"/>
              </p:ext>
            </p:extLst>
          </p:nvPr>
        </p:nvGraphicFramePr>
        <p:xfrm>
          <a:off x="607946" y="2355231"/>
          <a:ext cx="5511222" cy="35675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24BB3B81-4533-47E9-8490-905B2559CB9D}"/>
              </a:ext>
            </a:extLst>
          </p:cNvPr>
          <p:cNvGraphicFramePr>
            <a:graphicFrameLocks/>
          </p:cNvGraphicFramePr>
          <p:nvPr/>
        </p:nvGraphicFramePr>
        <p:xfrm>
          <a:off x="6313715" y="2480882"/>
          <a:ext cx="5452835" cy="3564734"/>
        </p:xfrm>
        <a:graphic>
          <a:graphicData uri="http://schemas.openxmlformats.org/drawingml/2006/table">
            <a:tbl>
              <a:tblPr firstRow="1" firstCol="1" bandRow="1">
                <a:tableStyleId>{5C22544A-7EE6-4342-B048-85BDC9FD1C3A}</a:tableStyleId>
              </a:tblPr>
              <a:tblGrid>
                <a:gridCol w="1362830">
                  <a:extLst>
                    <a:ext uri="{9D8B030D-6E8A-4147-A177-3AD203B41FA5}">
                      <a16:colId xmlns:a16="http://schemas.microsoft.com/office/drawing/2014/main" val="2300492129"/>
                    </a:ext>
                  </a:extLst>
                </a:gridCol>
                <a:gridCol w="964116">
                  <a:extLst>
                    <a:ext uri="{9D8B030D-6E8A-4147-A177-3AD203B41FA5}">
                      <a16:colId xmlns:a16="http://schemas.microsoft.com/office/drawing/2014/main" val="2198363188"/>
                    </a:ext>
                  </a:extLst>
                </a:gridCol>
                <a:gridCol w="881277">
                  <a:extLst>
                    <a:ext uri="{9D8B030D-6E8A-4147-A177-3AD203B41FA5}">
                      <a16:colId xmlns:a16="http://schemas.microsoft.com/office/drawing/2014/main" val="3019591723"/>
                    </a:ext>
                  </a:extLst>
                </a:gridCol>
                <a:gridCol w="881277">
                  <a:extLst>
                    <a:ext uri="{9D8B030D-6E8A-4147-A177-3AD203B41FA5}">
                      <a16:colId xmlns:a16="http://schemas.microsoft.com/office/drawing/2014/main" val="2558989480"/>
                    </a:ext>
                  </a:extLst>
                </a:gridCol>
                <a:gridCol w="1363335">
                  <a:extLst>
                    <a:ext uri="{9D8B030D-6E8A-4147-A177-3AD203B41FA5}">
                      <a16:colId xmlns:a16="http://schemas.microsoft.com/office/drawing/2014/main" val="2321280568"/>
                    </a:ext>
                  </a:extLst>
                </a:gridCol>
              </a:tblGrid>
              <a:tr h="852166">
                <a:tc rowSpan="2">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Grade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gridSpan="3">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Average Scaled Scores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Scaled Score Change, 2017 to 2019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12799344"/>
                  </a:ext>
                </a:extLst>
              </a:tr>
              <a:tr h="297161">
                <a:tc vMerge="1">
                  <a:txBody>
                    <a:bodyPr/>
                    <a:lstStyle/>
                    <a:p>
                      <a:endParaRPr lang="en-US" dirty="0"/>
                    </a:p>
                  </a:txBody>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2017</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nchor="ctr"/>
                </a:tc>
                <a:tc>
                  <a:txBody>
                    <a:bodyPr/>
                    <a:lstStyle/>
                    <a:p>
                      <a:pPr marL="0" marR="0" algn="ctr">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2018</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nchor="ct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2019</a:t>
                      </a:r>
                    </a:p>
                  </a:txBody>
                  <a:tcPr marL="54576" marR="54576" marT="0" marB="0" anchor="ctr"/>
                </a:tc>
                <a:tc>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507926"/>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Grade 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498.8</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499.9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499.4</a:t>
                      </a: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+0.6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2382017063"/>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Grade 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498.0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497.9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499.2</a:t>
                      </a: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+1.2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1462895430"/>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Grade 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498.6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497.5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498.5</a:t>
                      </a: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-0.1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1624597054"/>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Grade 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499.2</a:t>
                      </a: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498.6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500.8</a:t>
                      </a: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+1.6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3906756442"/>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Grade 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mn-ea"/>
                          <a:cs typeface="Calibri" panose="020F0502020204030204" pitchFamily="34" charset="0"/>
                        </a:rPr>
                        <a:t>498.6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497.5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498.2</a:t>
                      </a: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-0.4</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1100874646"/>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Grade 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499.6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498.8</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499.0</a:t>
                      </a:r>
                    </a:p>
                  </a:txBody>
                  <a:tcPr marL="54576" marR="54576"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-0.6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2936177403"/>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Grades 3-8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498.8</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498.4</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499.2</a:t>
                      </a:r>
                    </a:p>
                  </a:txBody>
                  <a:tcPr marL="54576" marR="54576"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+0.4</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110689890"/>
                  </a:ext>
                </a:extLst>
              </a:tr>
              <a:tr h="29716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Grade 10</a:t>
                      </a:r>
                    </a:p>
                  </a:txBody>
                  <a:tcPr marL="54576" marR="54576"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505.1</a:t>
                      </a:r>
                    </a:p>
                  </a:txBody>
                  <a:tcPr marL="54576" marR="54576"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54576" marR="54576" marT="0" marB="0"/>
                </a:tc>
                <a:extLst>
                  <a:ext uri="{0D108BD9-81ED-4DB2-BD59-A6C34878D82A}">
                    <a16:rowId xmlns:a16="http://schemas.microsoft.com/office/drawing/2014/main" val="2188686674"/>
                  </a:ext>
                </a:extLst>
              </a:tr>
            </a:tbl>
          </a:graphicData>
        </a:graphic>
      </p:graphicFrame>
    </p:spTree>
    <p:extLst>
      <p:ext uri="{BB962C8B-B14F-4D97-AF65-F5344CB8AC3E}">
        <p14:creationId xmlns:p14="http://schemas.microsoft.com/office/powerpoint/2010/main" val="387903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srgbClr val="203B6A"/>
              </a:solidFill>
              <a:effectLst/>
              <a:uLnTx/>
              <a:uFillTx/>
              <a:latin typeface="Segoe UI" panose="020B0502040204020203" pitchFamily="34" charset="0"/>
              <a:ea typeface="+mn-ea"/>
              <a:cs typeface="Segoe UI" panose="020B0502040204020203" pitchFamily="34" charset="0"/>
            </a:endParaRPr>
          </a:p>
        </p:txBody>
      </p:sp>
      <p:sp>
        <p:nvSpPr>
          <p:cNvPr id="4" name="Text Placeholder 3"/>
          <p:cNvSpPr>
            <a:spLocks noGrp="1"/>
          </p:cNvSpPr>
          <p:nvPr>
            <p:ph type="body" idx="1"/>
          </p:nvPr>
        </p:nvSpPr>
        <p:spPr>
          <a:xfrm>
            <a:off x="6509058" y="1286171"/>
            <a:ext cx="5452057" cy="776702"/>
          </a:xfrm>
        </p:spPr>
        <p:txBody>
          <a:bodyPr/>
          <a:lstStyle/>
          <a:p>
            <a:r>
              <a:rPr lang="en-US" dirty="0"/>
              <a:t>Legacy Grade 10</a:t>
            </a:r>
          </a:p>
        </p:txBody>
      </p:sp>
      <p:sp>
        <p:nvSpPr>
          <p:cNvPr id="5" name="Text Placeholder 4"/>
          <p:cNvSpPr>
            <a:spLocks noGrp="1"/>
          </p:cNvSpPr>
          <p:nvPr>
            <p:ph type="body" idx="15"/>
          </p:nvPr>
        </p:nvSpPr>
        <p:spPr>
          <a:xfrm>
            <a:off x="500137" y="1277782"/>
            <a:ext cx="5452057" cy="776702"/>
          </a:xfrm>
        </p:spPr>
        <p:txBody>
          <a:bodyPr/>
          <a:lstStyle/>
          <a:p>
            <a:r>
              <a:rPr lang="en-US" dirty="0"/>
              <a:t>2019 Next-Generation Gr. 5 &amp; 8</a:t>
            </a:r>
          </a:p>
        </p:txBody>
      </p:sp>
      <p:sp>
        <p:nvSpPr>
          <p:cNvPr id="6" name="Title 5"/>
          <p:cNvSpPr>
            <a:spLocks noGrp="1"/>
          </p:cNvSpPr>
          <p:nvPr>
            <p:ph type="title"/>
          </p:nvPr>
        </p:nvSpPr>
        <p:spPr/>
        <p:txBody>
          <a:bodyPr/>
          <a:lstStyle/>
          <a:p>
            <a:r>
              <a:rPr lang="en-US" dirty="0"/>
              <a:t>Science and Technology/Engineering</a:t>
            </a:r>
          </a:p>
        </p:txBody>
      </p:sp>
      <p:pic>
        <p:nvPicPr>
          <p:cNvPr id="8" name="Content Placeholder 7" descr="Bar chart of Grade 5 and grade 8 science scores. &#10;Grade 5: 12% not meeting expectations in red, 39% partially meeting expectations in orange, 40% meeting expectations in green, 8% exceeding expectations in blue. &#10;Grade 8: 13% not meeting expectations in red, 41% partially meeting expectations in orange, 38% meeting expectations in green, 8% exceeding expectations in blue. "/>
          <p:cNvPicPr>
            <a:picLocks noGrp="1" noChangeAspect="1"/>
          </p:cNvPicPr>
          <p:nvPr>
            <p:ph idx="16"/>
          </p:nvPr>
        </p:nvPicPr>
        <p:blipFill rotWithShape="1">
          <a:blip r:embed="rId3"/>
          <a:srcRect t="9249"/>
          <a:stretch/>
        </p:blipFill>
        <p:spPr>
          <a:xfrm>
            <a:off x="323421" y="2075391"/>
            <a:ext cx="1640020" cy="4421620"/>
          </a:xfrm>
          <a:prstGeom prst="rect">
            <a:avLst/>
          </a:prstGeom>
        </p:spPr>
      </p:pic>
      <p:graphicFrame>
        <p:nvGraphicFramePr>
          <p:cNvPr id="10" name="Table 9"/>
          <p:cNvGraphicFramePr>
            <a:graphicFrameLocks noGrp="1"/>
          </p:cNvGraphicFramePr>
          <p:nvPr/>
        </p:nvGraphicFramePr>
        <p:xfrm>
          <a:off x="1963441" y="2446713"/>
          <a:ext cx="4098229" cy="3431550"/>
        </p:xfrm>
        <a:graphic>
          <a:graphicData uri="http://schemas.openxmlformats.org/drawingml/2006/table">
            <a:tbl>
              <a:tblPr firstRow="1" bandRow="1">
                <a:tableStyleId>{5C22544A-7EE6-4342-B048-85BDC9FD1C3A}</a:tableStyleId>
              </a:tblPr>
              <a:tblGrid>
                <a:gridCol w="1340015">
                  <a:extLst>
                    <a:ext uri="{9D8B030D-6E8A-4147-A177-3AD203B41FA5}">
                      <a16:colId xmlns:a16="http://schemas.microsoft.com/office/drawing/2014/main" val="2849380379"/>
                    </a:ext>
                  </a:extLst>
                </a:gridCol>
                <a:gridCol w="649579">
                  <a:extLst>
                    <a:ext uri="{9D8B030D-6E8A-4147-A177-3AD203B41FA5}">
                      <a16:colId xmlns:a16="http://schemas.microsoft.com/office/drawing/2014/main" val="3027430256"/>
                    </a:ext>
                  </a:extLst>
                </a:gridCol>
                <a:gridCol w="649579">
                  <a:extLst>
                    <a:ext uri="{9D8B030D-6E8A-4147-A177-3AD203B41FA5}">
                      <a16:colId xmlns:a16="http://schemas.microsoft.com/office/drawing/2014/main" val="2395793040"/>
                    </a:ext>
                  </a:extLst>
                </a:gridCol>
                <a:gridCol w="729528">
                  <a:extLst>
                    <a:ext uri="{9D8B030D-6E8A-4147-A177-3AD203B41FA5}">
                      <a16:colId xmlns:a16="http://schemas.microsoft.com/office/drawing/2014/main" val="1536775751"/>
                    </a:ext>
                  </a:extLst>
                </a:gridCol>
                <a:gridCol w="729528">
                  <a:extLst>
                    <a:ext uri="{9D8B030D-6E8A-4147-A177-3AD203B41FA5}">
                      <a16:colId xmlns:a16="http://schemas.microsoft.com/office/drawing/2014/main" val="4285572053"/>
                    </a:ext>
                  </a:extLst>
                </a:gridCol>
              </a:tblGrid>
              <a:tr h="535950">
                <a:tc>
                  <a:txBody>
                    <a:bodyPr/>
                    <a:lstStyle/>
                    <a:p>
                      <a:endParaRPr lang="en-US" sz="1600" dirty="0"/>
                    </a:p>
                  </a:txBody>
                  <a:tcPr/>
                </a:tc>
                <a:tc gridSpan="2">
                  <a:txBody>
                    <a:bodyPr/>
                    <a:lstStyle/>
                    <a:p>
                      <a:r>
                        <a:rPr lang="en-US" sz="1600" dirty="0"/>
                        <a:t>Grade 5</a:t>
                      </a:r>
                    </a:p>
                  </a:txBody>
                  <a:tcPr/>
                </a:tc>
                <a:tc hMerge="1">
                  <a:txBody>
                    <a:bodyPr/>
                    <a:lstStyle/>
                    <a:p>
                      <a:endParaRPr lang="en-US"/>
                    </a:p>
                  </a:txBody>
                  <a:tcPr/>
                </a:tc>
                <a:tc gridSpan="2">
                  <a:txBody>
                    <a:bodyPr/>
                    <a:lstStyle/>
                    <a:p>
                      <a:r>
                        <a:rPr lang="en-US" sz="1600" dirty="0"/>
                        <a:t>Grade 8</a:t>
                      </a:r>
                    </a:p>
                  </a:txBody>
                  <a:tcPr/>
                </a:tc>
                <a:tc hMerge="1">
                  <a:txBody>
                    <a:bodyPr/>
                    <a:lstStyle/>
                    <a:p>
                      <a:endParaRPr lang="en-US"/>
                    </a:p>
                  </a:txBody>
                  <a:tcPr/>
                </a:tc>
                <a:extLst>
                  <a:ext uri="{0D108BD9-81ED-4DB2-BD59-A6C34878D82A}">
                    <a16:rowId xmlns:a16="http://schemas.microsoft.com/office/drawing/2014/main" val="1206334440"/>
                  </a:ext>
                </a:extLst>
              </a:tr>
              <a:tr h="535950">
                <a:tc>
                  <a:txBody>
                    <a:bodyPr/>
                    <a:lstStyle/>
                    <a:p>
                      <a:r>
                        <a:rPr lang="en-US" sz="1600" dirty="0"/>
                        <a:t>Exceeding Expectations</a:t>
                      </a:r>
                    </a:p>
                  </a:txBody>
                  <a:tcPr/>
                </a:tc>
                <a:tc>
                  <a:txBody>
                    <a:bodyPr/>
                    <a:lstStyle/>
                    <a:p>
                      <a:pPr algn="ctr"/>
                      <a:r>
                        <a:rPr lang="en-US" sz="1600" dirty="0"/>
                        <a:t>8</a:t>
                      </a:r>
                    </a:p>
                  </a:txBody>
                  <a:tcPr anchor="ctr"/>
                </a:tc>
                <a:tc rowSpan="2">
                  <a:txBody>
                    <a:bodyPr/>
                    <a:lstStyle/>
                    <a:p>
                      <a:pPr algn="ctr"/>
                      <a:r>
                        <a:rPr lang="en-US" sz="1600" dirty="0"/>
                        <a:t>48%</a:t>
                      </a:r>
                    </a:p>
                  </a:txBody>
                  <a:tcPr anchor="ctr"/>
                </a:tc>
                <a:tc>
                  <a:txBody>
                    <a:bodyPr/>
                    <a:lstStyle/>
                    <a:p>
                      <a:pPr algn="ctr"/>
                      <a:r>
                        <a:rPr lang="en-US" sz="1600" dirty="0"/>
                        <a:t>8</a:t>
                      </a:r>
                    </a:p>
                  </a:txBody>
                  <a:tcPr anchor="ctr"/>
                </a:tc>
                <a:tc rowSpan="2">
                  <a:txBody>
                    <a:bodyPr/>
                    <a:lstStyle/>
                    <a:p>
                      <a:pPr algn="ctr"/>
                      <a:r>
                        <a:rPr lang="en-US" sz="1600" dirty="0"/>
                        <a:t>46%</a:t>
                      </a:r>
                    </a:p>
                  </a:txBody>
                  <a:tcPr anchor="ctr"/>
                </a:tc>
                <a:extLst>
                  <a:ext uri="{0D108BD9-81ED-4DB2-BD59-A6C34878D82A}">
                    <a16:rowId xmlns:a16="http://schemas.microsoft.com/office/drawing/2014/main" val="641659319"/>
                  </a:ext>
                </a:extLst>
              </a:tr>
              <a:tr h="535950">
                <a:tc>
                  <a:txBody>
                    <a:bodyPr/>
                    <a:lstStyle/>
                    <a:p>
                      <a:r>
                        <a:rPr lang="en-US" sz="1600" dirty="0"/>
                        <a:t>Meeting Expectations</a:t>
                      </a:r>
                    </a:p>
                  </a:txBody>
                  <a:tcPr/>
                </a:tc>
                <a:tc>
                  <a:txBody>
                    <a:bodyPr/>
                    <a:lstStyle/>
                    <a:p>
                      <a:pPr algn="ctr"/>
                      <a:r>
                        <a:rPr lang="en-US" sz="1600" dirty="0"/>
                        <a:t>40</a:t>
                      </a:r>
                    </a:p>
                  </a:txBody>
                  <a:tcPr anchor="ctr"/>
                </a:tc>
                <a:tc vMerge="1">
                  <a:txBody>
                    <a:bodyPr/>
                    <a:lstStyle/>
                    <a:p>
                      <a:endParaRPr lang="en-US" dirty="0"/>
                    </a:p>
                  </a:txBody>
                  <a:tcPr/>
                </a:tc>
                <a:tc>
                  <a:txBody>
                    <a:bodyPr/>
                    <a:lstStyle/>
                    <a:p>
                      <a:pPr algn="ctr"/>
                      <a:r>
                        <a:rPr lang="en-US" sz="1600" dirty="0"/>
                        <a:t>38</a:t>
                      </a:r>
                    </a:p>
                  </a:txBody>
                  <a:tcPr anchor="ctr"/>
                </a:tc>
                <a:tc vMerge="1">
                  <a:txBody>
                    <a:bodyPr/>
                    <a:lstStyle/>
                    <a:p>
                      <a:endParaRPr lang="en-US" dirty="0"/>
                    </a:p>
                  </a:txBody>
                  <a:tcPr/>
                </a:tc>
                <a:extLst>
                  <a:ext uri="{0D108BD9-81ED-4DB2-BD59-A6C34878D82A}">
                    <a16:rowId xmlns:a16="http://schemas.microsoft.com/office/drawing/2014/main" val="941501163"/>
                  </a:ext>
                </a:extLst>
              </a:tr>
              <a:tr h="535950">
                <a:tc>
                  <a:txBody>
                    <a:bodyPr/>
                    <a:lstStyle/>
                    <a:p>
                      <a:r>
                        <a:rPr lang="en-US" sz="1600" dirty="0"/>
                        <a:t>Partially Meeting</a:t>
                      </a:r>
                    </a:p>
                  </a:txBody>
                  <a:tcPr/>
                </a:tc>
                <a:tc gridSpan="2">
                  <a:txBody>
                    <a:bodyPr/>
                    <a:lstStyle/>
                    <a:p>
                      <a:pPr algn="ctr"/>
                      <a:r>
                        <a:rPr lang="en-US" sz="1600" dirty="0"/>
                        <a:t>39</a:t>
                      </a:r>
                    </a:p>
                  </a:txBody>
                  <a:tcPr anchor="ctr"/>
                </a:tc>
                <a:tc hMerge="1">
                  <a:txBody>
                    <a:bodyPr/>
                    <a:lstStyle/>
                    <a:p>
                      <a:endParaRPr lang="en-US"/>
                    </a:p>
                  </a:txBody>
                  <a:tcPr/>
                </a:tc>
                <a:tc gridSpan="2">
                  <a:txBody>
                    <a:bodyPr/>
                    <a:lstStyle/>
                    <a:p>
                      <a:pPr algn="ctr"/>
                      <a:r>
                        <a:rPr lang="en-US" sz="1600" dirty="0"/>
                        <a:t>41</a:t>
                      </a:r>
                    </a:p>
                  </a:txBody>
                  <a:tcPr anchor="ctr"/>
                </a:tc>
                <a:tc hMerge="1">
                  <a:txBody>
                    <a:bodyPr/>
                    <a:lstStyle/>
                    <a:p>
                      <a:endParaRPr lang="en-US"/>
                    </a:p>
                  </a:txBody>
                  <a:tcPr/>
                </a:tc>
                <a:extLst>
                  <a:ext uri="{0D108BD9-81ED-4DB2-BD59-A6C34878D82A}">
                    <a16:rowId xmlns:a16="http://schemas.microsoft.com/office/drawing/2014/main" val="977760038"/>
                  </a:ext>
                </a:extLst>
              </a:tr>
              <a:tr h="535950">
                <a:tc>
                  <a:txBody>
                    <a:bodyPr/>
                    <a:lstStyle/>
                    <a:p>
                      <a:r>
                        <a:rPr lang="en-US" sz="1600" dirty="0"/>
                        <a:t>Not Meeting Expectations</a:t>
                      </a:r>
                    </a:p>
                  </a:txBody>
                  <a:tcPr/>
                </a:tc>
                <a:tc gridSpan="2">
                  <a:txBody>
                    <a:bodyPr/>
                    <a:lstStyle/>
                    <a:p>
                      <a:pPr algn="ctr"/>
                      <a:r>
                        <a:rPr lang="en-US" sz="1600" dirty="0"/>
                        <a:t>12</a:t>
                      </a:r>
                    </a:p>
                  </a:txBody>
                  <a:tcPr anchor="ctr"/>
                </a:tc>
                <a:tc hMerge="1">
                  <a:txBody>
                    <a:bodyPr/>
                    <a:lstStyle/>
                    <a:p>
                      <a:endParaRPr lang="en-US"/>
                    </a:p>
                  </a:txBody>
                  <a:tcPr/>
                </a:tc>
                <a:tc gridSpan="2">
                  <a:txBody>
                    <a:bodyPr/>
                    <a:lstStyle/>
                    <a:p>
                      <a:pPr algn="ctr"/>
                      <a:r>
                        <a:rPr lang="en-US" sz="1600" dirty="0"/>
                        <a:t>13</a:t>
                      </a:r>
                    </a:p>
                  </a:txBody>
                  <a:tcPr anchor="ctr"/>
                </a:tc>
                <a:tc hMerge="1">
                  <a:txBody>
                    <a:bodyPr/>
                    <a:lstStyle/>
                    <a:p>
                      <a:endParaRPr lang="en-US"/>
                    </a:p>
                  </a:txBody>
                  <a:tcPr/>
                </a:tc>
                <a:extLst>
                  <a:ext uri="{0D108BD9-81ED-4DB2-BD59-A6C34878D82A}">
                    <a16:rowId xmlns:a16="http://schemas.microsoft.com/office/drawing/2014/main" val="4095468616"/>
                  </a:ext>
                </a:extLst>
              </a:tr>
              <a:tr h="535950">
                <a:tc>
                  <a:txBody>
                    <a:bodyPr/>
                    <a:lstStyle/>
                    <a:p>
                      <a:r>
                        <a:rPr lang="en-US" sz="1600" dirty="0"/>
                        <a:t>Avg.</a:t>
                      </a:r>
                      <a:r>
                        <a:rPr lang="en-US" sz="1600" baseline="0" dirty="0"/>
                        <a:t> Scaled Score</a:t>
                      </a:r>
                      <a:endParaRPr lang="en-US" sz="1600" dirty="0"/>
                    </a:p>
                  </a:txBody>
                  <a:tcPr/>
                </a:tc>
                <a:tc gridSpan="2">
                  <a:txBody>
                    <a:bodyPr/>
                    <a:lstStyle/>
                    <a:p>
                      <a:pPr algn="ctr"/>
                      <a:r>
                        <a:rPr lang="en-US" sz="1600" dirty="0"/>
                        <a:t>498.9</a:t>
                      </a:r>
                    </a:p>
                  </a:txBody>
                  <a:tcPr anchor="ctr"/>
                </a:tc>
                <a:tc hMerge="1">
                  <a:txBody>
                    <a:bodyPr/>
                    <a:lstStyle/>
                    <a:p>
                      <a:endParaRPr lang="en-US"/>
                    </a:p>
                  </a:txBody>
                  <a:tcPr/>
                </a:tc>
                <a:tc gridSpan="2">
                  <a:txBody>
                    <a:bodyPr/>
                    <a:lstStyle/>
                    <a:p>
                      <a:pPr algn="ctr"/>
                      <a:r>
                        <a:rPr lang="en-US" sz="1600" dirty="0"/>
                        <a:t>498.2</a:t>
                      </a:r>
                    </a:p>
                  </a:txBody>
                  <a:tcPr anchor="ctr"/>
                </a:tc>
                <a:tc hMerge="1">
                  <a:txBody>
                    <a:bodyPr/>
                    <a:lstStyle/>
                    <a:p>
                      <a:endParaRPr lang="en-US"/>
                    </a:p>
                  </a:txBody>
                  <a:tcPr/>
                </a:tc>
                <a:extLst>
                  <a:ext uri="{0D108BD9-81ED-4DB2-BD59-A6C34878D82A}">
                    <a16:rowId xmlns:a16="http://schemas.microsoft.com/office/drawing/2014/main" val="3039088528"/>
                  </a:ext>
                </a:extLst>
              </a:tr>
            </a:tbl>
          </a:graphicData>
        </a:graphic>
      </p:graphicFrame>
      <p:graphicFrame>
        <p:nvGraphicFramePr>
          <p:cNvPr id="11" name="Chart 10" descr="Line chart showing 20017-2019 statewide grade 10 STE results rising from 27% proficient or advanced   in 2007 to 74% in 2019."/>
          <p:cNvGraphicFramePr>
            <a:graphicFrameLocks/>
          </p:cNvGraphicFramePr>
          <p:nvPr>
            <p:extLst>
              <p:ext uri="{D42A27DB-BD31-4B8C-83A1-F6EECF244321}">
                <p14:modId xmlns:p14="http://schemas.microsoft.com/office/powerpoint/2010/main" val="883352212"/>
              </p:ext>
            </p:extLst>
          </p:nvPr>
        </p:nvGraphicFramePr>
        <p:xfrm>
          <a:off x="6371285" y="2052736"/>
          <a:ext cx="3285900" cy="4264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descr="Bar chart of 2019 grade 10 STE. 5% failing (in red), 20% needs improvement (in orange) 44% proficient (in green) and 30% advanced (in blue)&#10;"/>
          <p:cNvGraphicFramePr>
            <a:graphicFrameLocks/>
          </p:cNvGraphicFramePr>
          <p:nvPr>
            <p:extLst>
              <p:ext uri="{D42A27DB-BD31-4B8C-83A1-F6EECF244321}">
                <p14:modId xmlns:p14="http://schemas.microsoft.com/office/powerpoint/2010/main" val="2649553851"/>
              </p:ext>
            </p:extLst>
          </p:nvPr>
        </p:nvGraphicFramePr>
        <p:xfrm>
          <a:off x="9836992" y="2126018"/>
          <a:ext cx="1984893" cy="4153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704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Linking Model (ELA)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graphicFrame>
        <p:nvGraphicFramePr>
          <p:cNvPr id="5" name="Content Placeholder 7" descr="Bar Chart showing statistical linking model of 2018 grade 10 legacy results and Next Gen Grade 10 results in 2019"/>
          <p:cNvGraphicFramePr>
            <a:graphicFrameLocks noGrp="1"/>
          </p:cNvGraphicFramePr>
          <p:nvPr>
            <p:ph idx="1"/>
            <p:extLst>
              <p:ext uri="{D42A27DB-BD31-4B8C-83A1-F6EECF244321}">
                <p14:modId xmlns:p14="http://schemas.microsoft.com/office/powerpoint/2010/main" val="454898033"/>
              </p:ext>
            </p:extLst>
          </p:nvPr>
        </p:nvGraphicFramePr>
        <p:xfrm>
          <a:off x="1847423" y="1284102"/>
          <a:ext cx="7305502" cy="52457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893834" y="3117392"/>
            <a:ext cx="1815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B6A"/>
                </a:solidFill>
                <a:effectLst/>
                <a:uLnTx/>
                <a:uFillTx/>
                <a:latin typeface="Segoe UI"/>
                <a:ea typeface="+mn-ea"/>
                <a:cs typeface="+mn-cs"/>
              </a:rPr>
              <a:t>% of students</a:t>
            </a:r>
          </a:p>
        </p:txBody>
      </p:sp>
      <p:sp>
        <p:nvSpPr>
          <p:cNvPr id="6" name="TextBox 1"/>
          <p:cNvSpPr txBox="1"/>
          <p:nvPr/>
        </p:nvSpPr>
        <p:spPr>
          <a:xfrm>
            <a:off x="7525051" y="1496113"/>
            <a:ext cx="4666949" cy="4067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13% Exceeding Expectations</a:t>
            </a:r>
          </a:p>
        </p:txBody>
      </p:sp>
      <p:sp>
        <p:nvSpPr>
          <p:cNvPr id="8" name="TextBox 1"/>
          <p:cNvSpPr txBox="1"/>
          <p:nvPr/>
        </p:nvSpPr>
        <p:spPr>
          <a:xfrm>
            <a:off x="7482951" y="2689001"/>
            <a:ext cx="3455093" cy="4067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48% Meeting Expectations</a:t>
            </a:r>
          </a:p>
        </p:txBody>
      </p:sp>
      <p:sp>
        <p:nvSpPr>
          <p:cNvPr id="9" name="TextBox 1"/>
          <p:cNvSpPr txBox="1"/>
          <p:nvPr/>
        </p:nvSpPr>
        <p:spPr>
          <a:xfrm>
            <a:off x="7094049" y="4407274"/>
            <a:ext cx="4959406" cy="654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31% Partially Meeting Expectations</a:t>
            </a:r>
          </a:p>
        </p:txBody>
      </p:sp>
      <p:sp>
        <p:nvSpPr>
          <p:cNvPr id="10" name="TextBox 1"/>
          <p:cNvSpPr txBox="1"/>
          <p:nvPr/>
        </p:nvSpPr>
        <p:spPr>
          <a:xfrm>
            <a:off x="6919237" y="5178321"/>
            <a:ext cx="5019478" cy="654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a:ea typeface="+mn-ea"/>
                <a:cs typeface="+mn-cs"/>
              </a:rPr>
              <a:t>8% </a:t>
            </a:r>
            <a:r>
              <a:rPr kumimoji="0" lang="en-US" sz="2000" b="0" i="0" u="none" strike="noStrike" kern="1200" cap="none" spc="0" normalizeH="0" baseline="0" noProof="0" dirty="0">
                <a:ln>
                  <a:noFill/>
                </a:ln>
                <a:solidFill>
                  <a:srgbClr val="203B6A"/>
                </a:solidFill>
                <a:effectLst/>
                <a:uLnTx/>
                <a:uFillTx/>
                <a:latin typeface="Segoe UI"/>
                <a:ea typeface="+mn-ea"/>
                <a:cs typeface="+mn-cs"/>
              </a:rPr>
              <a:t>Not Meeting Expectations</a:t>
            </a:r>
          </a:p>
        </p:txBody>
      </p:sp>
    </p:spTree>
    <p:extLst>
      <p:ext uri="{BB962C8B-B14F-4D97-AF65-F5344CB8AC3E}">
        <p14:creationId xmlns:p14="http://schemas.microsoft.com/office/powerpoint/2010/main" val="74644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Zooming in on the Pass/Fail Line (ELA)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graphicFrame>
        <p:nvGraphicFramePr>
          <p:cNvPr id="5" name="Content Placeholder 7" descr="Bar Chart showing statistical linking model of 2018 grade 10 legacy results and Next Gen Grade 10 results in 2019 zeroing in on 0-10% to higlight the 3% failing in 2018 mirrors 3% of the 2019 test takers and show the EPP required for students scoring 455 to 472 on Next Gen 2019 test. There are students who passed/are in the EPP required group and are in the not meeting expectations performance level. ">
            <a:extLs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696994327"/>
              </p:ext>
            </p:extLst>
          </p:nvPr>
        </p:nvGraphicFramePr>
        <p:xfrm>
          <a:off x="1847423" y="1284102"/>
          <a:ext cx="7305502" cy="52457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823175" y="3121549"/>
            <a:ext cx="1973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B6A"/>
                </a:solidFill>
                <a:effectLst/>
                <a:uLnTx/>
                <a:uFillTx/>
                <a:latin typeface="Segoe UI"/>
                <a:ea typeface="+mn-ea"/>
                <a:cs typeface="+mn-cs"/>
              </a:rPr>
              <a:t>% of students</a:t>
            </a:r>
          </a:p>
        </p:txBody>
      </p:sp>
      <p:sp>
        <p:nvSpPr>
          <p:cNvPr id="9" name="TextBox 1"/>
          <p:cNvSpPr txBox="1"/>
          <p:nvPr/>
        </p:nvSpPr>
        <p:spPr>
          <a:xfrm>
            <a:off x="7325403" y="1520854"/>
            <a:ext cx="3455093" cy="654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Partially Meeting Expectations</a:t>
            </a:r>
          </a:p>
        </p:txBody>
      </p:sp>
      <p:sp>
        <p:nvSpPr>
          <p:cNvPr id="10" name="TextBox 1"/>
          <p:cNvSpPr txBox="1"/>
          <p:nvPr/>
        </p:nvSpPr>
        <p:spPr>
          <a:xfrm>
            <a:off x="7607671" y="3123434"/>
            <a:ext cx="3455093" cy="654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a:ea typeface="+mn-ea"/>
                <a:cs typeface="+mn-cs"/>
              </a:rPr>
              <a:t>5%  </a:t>
            </a:r>
            <a:r>
              <a:rPr kumimoji="0" lang="en-US" sz="2000" b="1" i="0" u="none" strike="noStrike" kern="1200" cap="none" spc="0" normalizeH="0" baseline="0" noProof="0" dirty="0">
                <a:ln>
                  <a:noFill/>
                </a:ln>
                <a:solidFill>
                  <a:srgbClr val="203B6A"/>
                </a:solidFill>
                <a:effectLst/>
                <a:uLnTx/>
                <a:uFillTx/>
                <a:latin typeface="Segoe UI"/>
                <a:ea typeface="+mn-ea"/>
                <a:cs typeface="+mn-cs"/>
              </a:rPr>
              <a:t>Passing &amp; Not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B6A"/>
                </a:solidFill>
                <a:effectLst/>
                <a:uLnTx/>
                <a:uFillTx/>
                <a:latin typeface="Segoe UI"/>
                <a:ea typeface="+mn-ea"/>
                <a:cs typeface="+mn-cs"/>
              </a:rPr>
              <a:t>         Expectations</a:t>
            </a:r>
          </a:p>
        </p:txBody>
      </p:sp>
      <p:sp>
        <p:nvSpPr>
          <p:cNvPr id="11" name="TextBox 1"/>
          <p:cNvSpPr txBox="1"/>
          <p:nvPr/>
        </p:nvSpPr>
        <p:spPr>
          <a:xfrm>
            <a:off x="6895367" y="4702760"/>
            <a:ext cx="5124035" cy="654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a:ea typeface="+mn-ea"/>
                <a:cs typeface="+mn-cs"/>
              </a:rPr>
              <a:t>3%</a:t>
            </a:r>
            <a:r>
              <a:rPr kumimoji="0" lang="en-US" sz="2000" b="0" i="0" u="none" strike="noStrike" kern="1200" cap="none" spc="0" normalizeH="0" baseline="0" noProof="0" dirty="0">
                <a:ln>
                  <a:noFill/>
                </a:ln>
                <a:solidFill>
                  <a:srgbClr val="203B6A"/>
                </a:solidFill>
                <a:effectLst/>
                <a:uLnTx/>
                <a:uFillTx/>
                <a:latin typeface="Segoe UI"/>
                <a:ea typeface="+mn-ea"/>
                <a:cs typeface="+mn-cs"/>
              </a:rPr>
              <a:t> Not Passing &amp; Not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         Expectations</a:t>
            </a:r>
          </a:p>
        </p:txBody>
      </p:sp>
      <p:sp>
        <p:nvSpPr>
          <p:cNvPr id="12" name="TextBox 2"/>
          <p:cNvSpPr txBox="1"/>
          <p:nvPr/>
        </p:nvSpPr>
        <p:spPr>
          <a:xfrm>
            <a:off x="2679894" y="5318879"/>
            <a:ext cx="636183" cy="4066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200</a:t>
            </a:r>
          </a:p>
        </p:txBody>
      </p:sp>
      <p:sp>
        <p:nvSpPr>
          <p:cNvPr id="13" name="TextBox 2"/>
          <p:cNvSpPr txBox="1"/>
          <p:nvPr/>
        </p:nvSpPr>
        <p:spPr>
          <a:xfrm>
            <a:off x="2711108" y="4127221"/>
            <a:ext cx="636183" cy="4066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220</a:t>
            </a:r>
          </a:p>
        </p:txBody>
      </p:sp>
      <p:sp>
        <p:nvSpPr>
          <p:cNvPr id="14" name="TextBox 2"/>
          <p:cNvSpPr txBox="1"/>
          <p:nvPr/>
        </p:nvSpPr>
        <p:spPr>
          <a:xfrm>
            <a:off x="2689075" y="1714528"/>
            <a:ext cx="636183" cy="4066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240</a:t>
            </a:r>
          </a:p>
        </p:txBody>
      </p:sp>
      <p:sp>
        <p:nvSpPr>
          <p:cNvPr id="3" name="Lightning Bolt 2">
            <a:extLst>
              <a:ext uri="{C183D7F6-B498-43B3-948B-1728B52AA6E4}">
                <adec:decorative xmlns:adec="http://schemas.microsoft.com/office/drawing/2017/decorative" val="1"/>
              </a:ext>
            </a:extLst>
          </p:cNvPr>
          <p:cNvSpPr/>
          <p:nvPr/>
        </p:nvSpPr>
        <p:spPr>
          <a:xfrm rot="16496831">
            <a:off x="5602322" y="-2071306"/>
            <a:ext cx="781179" cy="700793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TextBox 2"/>
          <p:cNvSpPr txBox="1"/>
          <p:nvPr/>
        </p:nvSpPr>
        <p:spPr>
          <a:xfrm>
            <a:off x="6038202" y="5295009"/>
            <a:ext cx="636183" cy="4066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440</a:t>
            </a:r>
          </a:p>
        </p:txBody>
      </p:sp>
      <p:sp>
        <p:nvSpPr>
          <p:cNvPr id="16" name="TextBox 2"/>
          <p:cNvSpPr txBox="1"/>
          <p:nvPr/>
        </p:nvSpPr>
        <p:spPr>
          <a:xfrm>
            <a:off x="6058400" y="3971149"/>
            <a:ext cx="636183" cy="4066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455</a:t>
            </a:r>
          </a:p>
        </p:txBody>
      </p:sp>
      <p:sp>
        <p:nvSpPr>
          <p:cNvPr id="17" name="TextBox 2"/>
          <p:cNvSpPr txBox="1"/>
          <p:nvPr/>
        </p:nvSpPr>
        <p:spPr>
          <a:xfrm>
            <a:off x="6111648" y="2118479"/>
            <a:ext cx="636183" cy="4066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470</a:t>
            </a:r>
          </a:p>
        </p:txBody>
      </p:sp>
      <p:sp>
        <p:nvSpPr>
          <p:cNvPr id="18" name="TextBox 2"/>
          <p:cNvSpPr txBox="1"/>
          <p:nvPr/>
        </p:nvSpPr>
        <p:spPr>
          <a:xfrm>
            <a:off x="6100631" y="1556619"/>
            <a:ext cx="636183" cy="4066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B6A"/>
                </a:solidFill>
                <a:effectLst/>
                <a:uLnTx/>
                <a:uFillTx/>
                <a:latin typeface="Segoe UI"/>
                <a:ea typeface="+mn-ea"/>
                <a:cs typeface="+mn-cs"/>
              </a:rPr>
              <a:t>472</a:t>
            </a:r>
          </a:p>
        </p:txBody>
      </p:sp>
      <p:sp>
        <p:nvSpPr>
          <p:cNvPr id="24" name="Rectangle 23">
            <a:extLst>
              <a:ext uri="{C183D7F6-B498-43B3-948B-1728B52AA6E4}">
                <adec:decorative xmlns:adec="http://schemas.microsoft.com/office/drawing/2017/decorative" val="1"/>
              </a:ext>
            </a:extLst>
          </p:cNvPr>
          <p:cNvSpPr/>
          <p:nvPr/>
        </p:nvSpPr>
        <p:spPr>
          <a:xfrm>
            <a:off x="5124528" y="1941397"/>
            <a:ext cx="1082567" cy="2368397"/>
          </a:xfrm>
          <a:prstGeom prst="rect">
            <a:avLst/>
          </a:prstGeom>
          <a:blipFill dpi="0" rotWithShape="1">
            <a:blip r:embed="rId3">
              <a:alphaModFix amt="3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5" name="TextBox 24"/>
          <p:cNvSpPr txBox="1"/>
          <p:nvPr/>
        </p:nvSpPr>
        <p:spPr>
          <a:xfrm>
            <a:off x="5189491" y="2418814"/>
            <a:ext cx="10637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a:ea typeface="+mn-ea"/>
                <a:cs typeface="+mn-cs"/>
              </a:rPr>
              <a:t>EPP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a:ea typeface="+mn-ea"/>
                <a:cs typeface="+mn-cs"/>
              </a:rPr>
              <a:t>required</a:t>
            </a:r>
          </a:p>
        </p:txBody>
      </p:sp>
    </p:spTree>
    <p:extLst>
      <p:ext uri="{BB962C8B-B14F-4D97-AF65-F5344CB8AC3E}">
        <p14:creationId xmlns:p14="http://schemas.microsoft.com/office/powerpoint/2010/main" val="31844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288925"/>
            <a:ext cx="11624257" cy="679905"/>
          </a:xfrm>
        </p:spPr>
        <p:txBody>
          <a:bodyPr/>
          <a:lstStyle/>
          <a:p>
            <a:r>
              <a:rPr lang="en-US" dirty="0"/>
              <a:t>MCAS Reports Show Results for Enrolled as of Most Recent SIMS Collection, and Currently Claimed Students</a:t>
            </a:r>
          </a:p>
        </p:txBody>
      </p:sp>
      <p:sp>
        <p:nvSpPr>
          <p:cNvPr id="3" name="Content Placeholder 2"/>
          <p:cNvSpPr>
            <a:spLocks noGrp="1"/>
          </p:cNvSpPr>
          <p:nvPr>
            <p:ph idx="1"/>
          </p:nvPr>
        </p:nvSpPr>
        <p:spPr>
          <a:xfrm>
            <a:off x="331595" y="1137717"/>
            <a:ext cx="11535507" cy="5049746"/>
          </a:xfrm>
        </p:spPr>
        <p:txBody>
          <a:bodyPr/>
          <a:lstStyle/>
          <a:p>
            <a:r>
              <a:rPr lang="en-US" dirty="0"/>
              <a:t>MCAS reports provide Results at the following levels:</a:t>
            </a:r>
          </a:p>
          <a:p>
            <a:pPr lvl="1"/>
            <a:r>
              <a:rPr lang="en-US" dirty="0"/>
              <a:t>Student; School; District; State</a:t>
            </a:r>
          </a:p>
          <a:p>
            <a:r>
              <a:rPr lang="en-US" dirty="0"/>
              <a:t>Use them to answer questions such as – </a:t>
            </a:r>
          </a:p>
          <a:p>
            <a:pPr lvl="1"/>
            <a:r>
              <a:rPr lang="en-US" dirty="0"/>
              <a:t>At the student level: How did my transfer students perform on prior MCAS tests? Which students should be placed in an AP course of study? Which high school students need to complete an EPP?</a:t>
            </a:r>
          </a:p>
          <a:p>
            <a:pPr lvl="1"/>
            <a:r>
              <a:rPr lang="en-US" dirty="0"/>
              <a:t>At the school level: How did my school perform overall, and on individual items, in comparison to other schools in the district? In comparison to students across the state?</a:t>
            </a:r>
          </a:p>
          <a:p>
            <a:pPr lvl="1"/>
            <a:r>
              <a:rPr lang="en-US" dirty="0"/>
              <a:t>At the district level: Which domain/cluster/standards should we prioritize for professional development or curriculum alignment?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412202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Edwin home page –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pic>
        <p:nvPicPr>
          <p:cNvPr id="5" name="Picture 4" descr="Screenshot of Edwin home page&#10;"/>
          <p:cNvPicPr>
            <a:picLocks noChangeAspect="1"/>
          </p:cNvPicPr>
          <p:nvPr/>
        </p:nvPicPr>
        <p:blipFill>
          <a:blip r:embed="rId2"/>
          <a:stretch>
            <a:fillRect/>
          </a:stretch>
        </p:blipFill>
        <p:spPr>
          <a:xfrm>
            <a:off x="150612" y="1230403"/>
            <a:ext cx="12043505" cy="4738318"/>
          </a:xfrm>
          <a:prstGeom prst="rect">
            <a:avLst/>
          </a:prstGeom>
        </p:spPr>
      </p:pic>
    </p:spTree>
    <p:extLst>
      <p:ext uri="{BB962C8B-B14F-4D97-AF65-F5344CB8AC3E}">
        <p14:creationId xmlns:p14="http://schemas.microsoft.com/office/powerpoint/2010/main" val="3003073972"/>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ESE PowerPoint Template 2017</Template>
  <TotalTime>16685</TotalTime>
  <Words>1417</Words>
  <Application>Microsoft Office PowerPoint</Application>
  <PresentationFormat>Widescreen</PresentationFormat>
  <Paragraphs>334</Paragraphs>
  <Slides>27</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等线</vt:lpstr>
      <vt:lpstr>Arial</vt:lpstr>
      <vt:lpstr>Calibri</vt:lpstr>
      <vt:lpstr>Courier New</vt:lpstr>
      <vt:lpstr>Segoe</vt:lpstr>
      <vt:lpstr>Segoe SemiBold</vt:lpstr>
      <vt:lpstr>Segoe UI</vt:lpstr>
      <vt:lpstr>Segoe UI Semibold</vt:lpstr>
      <vt:lpstr>Tahoma</vt:lpstr>
      <vt:lpstr>Wingdings</vt:lpstr>
      <vt:lpstr>Wingdings 2</vt:lpstr>
      <vt:lpstr>ESE​​</vt:lpstr>
      <vt:lpstr>1_ESE​​</vt:lpstr>
      <vt:lpstr>Edwin Webinar: MCAS Reports October 3 &amp; 7, 2019 </vt:lpstr>
      <vt:lpstr>We’ll cover – </vt:lpstr>
      <vt:lpstr>English Language Arts Achievement Results</vt:lpstr>
      <vt:lpstr>Mathematics Achievement Results </vt:lpstr>
      <vt:lpstr>Science and Technology/Engineering</vt:lpstr>
      <vt:lpstr>Statistical Linking Model (ELA)</vt:lpstr>
      <vt:lpstr>Zooming in on the Pass/Fail Line (ELA)</vt:lpstr>
      <vt:lpstr>MCAS Reports Show Results for Enrolled as of Most Recent SIMS Collection, and Currently Claimed Students</vt:lpstr>
      <vt:lpstr>From the Edwin home page – </vt:lpstr>
      <vt:lpstr>Select Edwin Analytics  Assessments  MCAS</vt:lpstr>
      <vt:lpstr>Achievement Analysis: PE405 Achievement Distribution by Year</vt:lpstr>
      <vt:lpstr>Achievement Analysis: PE405 Achievement Distribution by Year</vt:lpstr>
      <vt:lpstr>Achievement Analysis: PE405 Achievement Distribution by Year</vt:lpstr>
      <vt:lpstr>Achievement Analysis—Student Level: PE618 Student CD Roster</vt:lpstr>
      <vt:lpstr>Which students have not earned the Competency Determination?</vt:lpstr>
      <vt:lpstr>Which students have not earned the Competency Determination?</vt:lpstr>
      <vt:lpstr>Achievement Analysis—Student Level: PE617 MCAS Student Roster</vt:lpstr>
      <vt:lpstr>Which students may be eligible for the Adams Scholarship?</vt:lpstr>
      <vt:lpstr>Which students may be eligible for the Adams Scholarship?</vt:lpstr>
      <vt:lpstr>Growth Analysis—Student Growth Scatter Plot</vt:lpstr>
      <vt:lpstr>Growth Analysis—GR601 Student Growth Scatter Plot</vt:lpstr>
      <vt:lpstr>Growth Analysis—GR602 MCAS Student Growth Roster</vt:lpstr>
      <vt:lpstr>Growth Analysis—GR602 MCAS Student Growth Roster</vt:lpstr>
      <vt:lpstr>Item Analysis—IT402 MCAS School Test Item Analysis Graph</vt:lpstr>
      <vt:lpstr>Item Analysis—IT401 MCAS School Test Item Analysis Summary</vt:lpstr>
      <vt:lpstr>Available Resources</vt:lpstr>
      <vt:lpstr>Questions? Comments?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Edwin Webinar: MCAS Reports (October 2019)</dc:title>
  <dc:creator>DESE</dc:creator>
  <cp:lastModifiedBy>Zou, Dong (EOE)</cp:lastModifiedBy>
  <cp:revision>628</cp:revision>
  <cp:lastPrinted>2018-06-26T13:36:02Z</cp:lastPrinted>
  <dcterms:created xsi:type="dcterms:W3CDTF">2017-11-24T20:24:25Z</dcterms:created>
  <dcterms:modified xsi:type="dcterms:W3CDTF">2019-12-24T17:26:56Z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24 2019</vt:lpwstr>
  </property>
</Properties>
</file>