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handoutMasterIdLst>
    <p:handoutMasterId r:id="rId29"/>
  </p:handoutMasterIdLst>
  <p:sldIdLst>
    <p:sldId id="420" r:id="rId3"/>
    <p:sldId id="472" r:id="rId4"/>
    <p:sldId id="440" r:id="rId5"/>
    <p:sldId id="498" r:id="rId6"/>
    <p:sldId id="492" r:id="rId7"/>
    <p:sldId id="455" r:id="rId8"/>
    <p:sldId id="456" r:id="rId9"/>
    <p:sldId id="488" r:id="rId10"/>
    <p:sldId id="490" r:id="rId11"/>
    <p:sldId id="499" r:id="rId12"/>
    <p:sldId id="503" r:id="rId13"/>
    <p:sldId id="501" r:id="rId14"/>
    <p:sldId id="500" r:id="rId15"/>
    <p:sldId id="504" r:id="rId16"/>
    <p:sldId id="457" r:id="rId17"/>
    <p:sldId id="489" r:id="rId18"/>
    <p:sldId id="487" r:id="rId19"/>
    <p:sldId id="494" r:id="rId20"/>
    <p:sldId id="473" r:id="rId21"/>
    <p:sldId id="491" r:id="rId22"/>
    <p:sldId id="495" r:id="rId23"/>
    <p:sldId id="496" r:id="rId24"/>
    <p:sldId id="497" r:id="rId25"/>
    <p:sldId id="478" r:id="rId26"/>
    <p:sldId id="438" r:id="rId27"/>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FF"/>
    <a:srgbClr val="FF6600"/>
    <a:srgbClr val="E38526"/>
    <a:srgbClr val="E4DAD8"/>
    <a:srgbClr val="AAA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6395" autoAdjust="0"/>
  </p:normalViewPr>
  <p:slideViewPr>
    <p:cSldViewPr snapToGrid="0">
      <p:cViewPr varScale="1">
        <p:scale>
          <a:sx n="51" d="100"/>
          <a:sy n="51" d="100"/>
        </p:scale>
        <p:origin x="14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82"/>
    </p:cViewPr>
  </p:sorterViewPr>
  <p:notesViewPr>
    <p:cSldViewPr snapToGrid="0">
      <p:cViewPr varScale="1">
        <p:scale>
          <a:sx n="65" d="100"/>
          <a:sy n="65" d="100"/>
        </p:scale>
        <p:origin x="2539"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2019/12/24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2019/12/24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13443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82724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19382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47533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03542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85657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72212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72326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41366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782328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89712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31513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902449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22272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002491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02680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613397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28848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423003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55631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02441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69172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55653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5821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732777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78313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29618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6778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901029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73173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7340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1084251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720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30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881198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12/24/2019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504755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www.profiles.doe.mass.ed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doe.mass.edu/mcas/release.html" TargetMode="External"/><Relationship Id="rId5" Type="http://schemas.openxmlformats.org/officeDocument/2006/relationships/hyperlink" Target="https://mcas.digitalitemlibrary.com/home"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playlist?list=PLTuqmiQ9ssqsCEVNSi2Zm2FPHqZoHLAuu" TargetMode="External"/><Relationship Id="rId3" Type="http://schemas.openxmlformats.org/officeDocument/2006/relationships/hyperlink" Target="http://www.doe.mass.edu/mcas/student/2019/" TargetMode="External"/><Relationship Id="rId7" Type="http://schemas.openxmlformats.org/officeDocument/2006/relationships/hyperlink" Target="http://www.doe.mass.edu/dart/dart-success-after-high-school.xlsx"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gateway.edu.state.ma.us/edu/myportal/meoe" TargetMode="External"/><Relationship Id="rId5" Type="http://schemas.openxmlformats.org/officeDocument/2006/relationships/hyperlink" Target="http://mcas.pearsonsupport.com/released-items/" TargetMode="External"/><Relationship Id="rId4" Type="http://schemas.openxmlformats.org/officeDocument/2006/relationships/hyperlink" Target="https://mcas.pearsonaccessnext.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doe.mass.edu/infoservices/data/diradmin/list.aspx"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1A040-71C1-49D1-B136-6FFC4BB1BF74}"/>
              </a:ext>
            </a:extLst>
          </p:cNvPr>
          <p:cNvSpPr>
            <a:spLocks noGrp="1"/>
          </p:cNvSpPr>
          <p:nvPr>
            <p:ph type="ctrTitle"/>
          </p:nvPr>
        </p:nvSpPr>
        <p:spPr>
          <a:xfrm>
            <a:off x="5236836" y="2300295"/>
            <a:ext cx="6955163" cy="1656272"/>
          </a:xfrm>
        </p:spPr>
        <p:txBody>
          <a:bodyPr/>
          <a:lstStyle/>
          <a:p>
            <a:r>
              <a:rPr lang="en-US" sz="3200" b="1" dirty="0"/>
              <a:t>Edwin Webinar: Classroom Reports   </a:t>
            </a:r>
            <a:br>
              <a:rPr lang="en-US" sz="2400" dirty="0"/>
            </a:br>
            <a:r>
              <a:rPr lang="en-US" sz="2400" dirty="0"/>
              <a:t>December 10, 2019</a:t>
            </a:r>
            <a:br>
              <a:rPr lang="en-US" dirty="0"/>
            </a:br>
            <a:endParaRPr lang="en-US" dirty="0"/>
          </a:p>
        </p:txBody>
      </p:sp>
    </p:spTree>
    <p:extLst>
      <p:ext uri="{BB962C8B-B14F-4D97-AF65-F5344CB8AC3E}">
        <p14:creationId xmlns:p14="http://schemas.microsoft.com/office/powerpoint/2010/main" val="3995456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Prompt page for report. First prompt options are course and teacher, with course selected. The other prompts show the select classroom by prompts (enrollment as of, district, school, subject area, course, term and grade-section-teacher)."/>
          <p:cNvPicPr>
            <a:picLocks noChangeAspect="1"/>
          </p:cNvPicPr>
          <p:nvPr/>
        </p:nvPicPr>
        <p:blipFill>
          <a:blip r:embed="rId3"/>
          <a:stretch>
            <a:fillRect/>
          </a:stretch>
        </p:blipFill>
        <p:spPr>
          <a:xfrm>
            <a:off x="14587" y="1115646"/>
            <a:ext cx="5181600" cy="5591175"/>
          </a:xfrm>
          <a:prstGeom prst="rect">
            <a:avLst/>
          </a:prstGeom>
        </p:spPr>
      </p:pic>
      <p:sp>
        <p:nvSpPr>
          <p:cNvPr id="2" name="Title 1"/>
          <p:cNvSpPr>
            <a:spLocks noGrp="1"/>
          </p:cNvSpPr>
          <p:nvPr>
            <p:ph type="title"/>
          </p:nvPr>
        </p:nvSpPr>
        <p:spPr>
          <a:xfrm>
            <a:off x="567742" y="288925"/>
            <a:ext cx="11624257" cy="679905"/>
          </a:xfrm>
        </p:spPr>
        <p:txBody>
          <a:bodyPr/>
          <a:lstStyle/>
          <a:p>
            <a:r>
              <a:rPr lang="en-US" dirty="0"/>
              <a:t>Achievement and Growth by Teacher: PE520 </a:t>
            </a:r>
            <a:r>
              <a:rPr lang="en-US" i="1" dirty="0"/>
              <a:t>Course</a:t>
            </a:r>
            <a:r>
              <a:rPr lang="en-US" dirty="0"/>
              <a:t> Prompt 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5" name="TextBox 4"/>
          <p:cNvSpPr txBox="1"/>
          <p:nvPr/>
        </p:nvSpPr>
        <p:spPr>
          <a:xfrm>
            <a:off x="5520099" y="1171811"/>
            <a:ext cx="6139542" cy="646331"/>
          </a:xfrm>
          <a:prstGeom prst="rect">
            <a:avLst/>
          </a:prstGeom>
          <a:noFill/>
        </p:spPr>
        <p:txBody>
          <a:bodyPr wrap="square" rtlCol="0">
            <a:spAutoFit/>
          </a:bodyPr>
          <a:lstStyle/>
          <a:p>
            <a:r>
              <a:rPr lang="en-US" dirty="0"/>
              <a:t>Provides a 1-year summary of student MCAS achievement distribution, average SGP, and growth distribution. </a:t>
            </a:r>
          </a:p>
        </p:txBody>
      </p:sp>
      <p:sp>
        <p:nvSpPr>
          <p:cNvPr id="7" name="TextBox 6"/>
          <p:cNvSpPr txBox="1"/>
          <p:nvPr/>
        </p:nvSpPr>
        <p:spPr>
          <a:xfrm>
            <a:off x="5919247" y="2038976"/>
            <a:ext cx="5341246" cy="646331"/>
          </a:xfrm>
          <a:prstGeom prst="rect">
            <a:avLst/>
          </a:prstGeom>
          <a:noFill/>
        </p:spPr>
        <p:txBody>
          <a:bodyPr wrap="square" rtlCol="0">
            <a:spAutoFit/>
          </a:bodyPr>
          <a:lstStyle/>
          <a:p>
            <a:r>
              <a:rPr lang="en-US" dirty="0"/>
              <a:t>Select the Course prompt to see all courses in the selected subject. </a:t>
            </a:r>
          </a:p>
        </p:txBody>
      </p:sp>
      <p:cxnSp>
        <p:nvCxnSpPr>
          <p:cNvPr id="25" name="Straight Arrow Connector 24" descr="Arrow points to course option of prompt type.&#10;"/>
          <p:cNvCxnSpPr/>
          <p:nvPr/>
        </p:nvCxnSpPr>
        <p:spPr>
          <a:xfrm flipH="1" flipV="1">
            <a:off x="2397967" y="1532017"/>
            <a:ext cx="3521281" cy="6958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descr="Arrow points to 'enrollment as of' prompt  &#10;"/>
          <p:cNvCxnSpPr/>
          <p:nvPr/>
        </p:nvCxnSpPr>
        <p:spPr>
          <a:xfrm flipH="1" flipV="1">
            <a:off x="3918858" y="2630676"/>
            <a:ext cx="1984341" cy="326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descr="arrow points to the reprompt button, which should be selected after a course is selected."/>
          <p:cNvCxnSpPr/>
          <p:nvPr/>
        </p:nvCxnSpPr>
        <p:spPr>
          <a:xfrm flipH="1" flipV="1">
            <a:off x="4919051" y="3824173"/>
            <a:ext cx="1000195" cy="1649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screenshot of the 'select report layout' with choices to show or hide charts and page break on teacher or no page breaks."/>
          <p:cNvPicPr>
            <a:picLocks noChangeAspect="1"/>
          </p:cNvPicPr>
          <p:nvPr/>
        </p:nvPicPr>
        <p:blipFill>
          <a:blip r:embed="rId4"/>
          <a:stretch>
            <a:fillRect/>
          </a:stretch>
        </p:blipFill>
        <p:spPr>
          <a:xfrm>
            <a:off x="6532470" y="4873625"/>
            <a:ext cx="4114800" cy="1847850"/>
          </a:xfrm>
          <a:prstGeom prst="rect">
            <a:avLst/>
          </a:prstGeom>
        </p:spPr>
      </p:pic>
      <p:pic>
        <p:nvPicPr>
          <p:cNvPr id="37" name="Picture 36" descr="current enrollment (SIF or Oct 1) selected for enrollment as of&#10;"/>
          <p:cNvPicPr>
            <a:picLocks noChangeAspect="1"/>
          </p:cNvPicPr>
          <p:nvPr/>
        </p:nvPicPr>
        <p:blipFill>
          <a:blip r:embed="rId5"/>
          <a:stretch>
            <a:fillRect/>
          </a:stretch>
        </p:blipFill>
        <p:spPr>
          <a:xfrm>
            <a:off x="1432668" y="2537927"/>
            <a:ext cx="1845648" cy="189553"/>
          </a:xfrm>
          <a:prstGeom prst="rect">
            <a:avLst/>
          </a:prstGeom>
        </p:spPr>
      </p:pic>
      <p:sp>
        <p:nvSpPr>
          <p:cNvPr id="39" name="TextBox 38"/>
          <p:cNvSpPr txBox="1"/>
          <p:nvPr/>
        </p:nvSpPr>
        <p:spPr>
          <a:xfrm>
            <a:off x="5919246" y="2754027"/>
            <a:ext cx="5744018" cy="923330"/>
          </a:xfrm>
          <a:prstGeom prst="rect">
            <a:avLst/>
          </a:prstGeom>
          <a:noFill/>
        </p:spPr>
        <p:txBody>
          <a:bodyPr wrap="square" rtlCol="0">
            <a:spAutoFit/>
          </a:bodyPr>
          <a:lstStyle/>
          <a:p>
            <a:r>
              <a:rPr lang="en-US" dirty="0"/>
              <a:t>Select </a:t>
            </a:r>
            <a:r>
              <a:rPr lang="en-US" b="1" dirty="0"/>
              <a:t>June</a:t>
            </a:r>
            <a:r>
              <a:rPr lang="en-US" dirty="0"/>
              <a:t> for 2018-2019 classes and MCAS results.</a:t>
            </a:r>
          </a:p>
          <a:p>
            <a:r>
              <a:rPr lang="en-US" dirty="0"/>
              <a:t>Select </a:t>
            </a:r>
            <a:r>
              <a:rPr lang="en-US" b="1" dirty="0"/>
              <a:t>Current </a:t>
            </a:r>
            <a:r>
              <a:rPr lang="en-US" dirty="0"/>
              <a:t>to view 2019-2020 classes and prior MCAS results.</a:t>
            </a:r>
          </a:p>
        </p:txBody>
      </p:sp>
      <p:sp>
        <p:nvSpPr>
          <p:cNvPr id="42" name="TextBox 41"/>
          <p:cNvSpPr txBox="1"/>
          <p:nvPr/>
        </p:nvSpPr>
        <p:spPr>
          <a:xfrm>
            <a:off x="5919246" y="3791435"/>
            <a:ext cx="6356227" cy="923330"/>
          </a:xfrm>
          <a:prstGeom prst="rect">
            <a:avLst/>
          </a:prstGeom>
          <a:noFill/>
        </p:spPr>
        <p:txBody>
          <a:bodyPr wrap="none" rtlCol="0">
            <a:spAutoFit/>
          </a:bodyPr>
          <a:lstStyle/>
          <a:p>
            <a:r>
              <a:rPr lang="en-US" dirty="0"/>
              <a:t>Click </a:t>
            </a:r>
            <a:r>
              <a:rPr lang="en-US" dirty="0" err="1"/>
              <a:t>Reprompt</a:t>
            </a:r>
            <a:r>
              <a:rPr lang="en-US" dirty="0"/>
              <a:t> to see all courses in the selected subject area</a:t>
            </a:r>
          </a:p>
          <a:p>
            <a:r>
              <a:rPr lang="en-US" dirty="0"/>
              <a:t>and select teacher courses by teacher name </a:t>
            </a:r>
          </a:p>
          <a:p>
            <a:endParaRPr lang="en-US" dirty="0"/>
          </a:p>
        </p:txBody>
      </p:sp>
    </p:spTree>
    <p:extLst>
      <p:ext uri="{BB962C8B-B14F-4D97-AF65-F5344CB8AC3E}">
        <p14:creationId xmlns:p14="http://schemas.microsoft.com/office/powerpoint/2010/main" val="300033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Achievement and Growth by Teacher: PE520 </a:t>
            </a:r>
            <a:r>
              <a:rPr lang="en-US" i="1" dirty="0"/>
              <a:t>Teacher </a:t>
            </a:r>
            <a:r>
              <a:rPr lang="en-US" dirty="0"/>
              <a:t>Prompt 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cxnSp>
        <p:nvCxnSpPr>
          <p:cNvPr id="31" name="Straight Arrow Connector 30" descr="Arrow points to course option of prompt type.&#10;"/>
          <p:cNvCxnSpPr/>
          <p:nvPr/>
        </p:nvCxnSpPr>
        <p:spPr>
          <a:xfrm flipH="1" flipV="1">
            <a:off x="3637784" y="1715811"/>
            <a:ext cx="276111" cy="31877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46590" y="1261997"/>
            <a:ext cx="6507209" cy="646331"/>
          </a:xfrm>
          <a:prstGeom prst="rect">
            <a:avLst/>
          </a:prstGeom>
          <a:noFill/>
        </p:spPr>
        <p:txBody>
          <a:bodyPr wrap="square" rtlCol="0">
            <a:spAutoFit/>
          </a:bodyPr>
          <a:lstStyle/>
          <a:p>
            <a:r>
              <a:rPr lang="en-US" dirty="0"/>
              <a:t>Provides a 1-year summary of student MCAS achievement distribution, average SGP, and growth distribution. </a:t>
            </a:r>
          </a:p>
        </p:txBody>
      </p:sp>
      <p:sp>
        <p:nvSpPr>
          <p:cNvPr id="7" name="TextBox 6"/>
          <p:cNvSpPr txBox="1"/>
          <p:nvPr/>
        </p:nvSpPr>
        <p:spPr>
          <a:xfrm>
            <a:off x="4846591" y="1961449"/>
            <a:ext cx="7161907" cy="369332"/>
          </a:xfrm>
          <a:prstGeom prst="rect">
            <a:avLst/>
          </a:prstGeom>
          <a:noFill/>
        </p:spPr>
        <p:txBody>
          <a:bodyPr wrap="square" rtlCol="0">
            <a:spAutoFit/>
          </a:bodyPr>
          <a:lstStyle/>
          <a:p>
            <a:r>
              <a:rPr lang="en-US" dirty="0"/>
              <a:t>Select Teacher prompt, to see all courses taught by selected teacher.</a:t>
            </a:r>
          </a:p>
        </p:txBody>
      </p:sp>
      <p:pic>
        <p:nvPicPr>
          <p:cNvPr id="13" name="Picture 12" descr="Prompt page for report. First prompt options are course and teacher, with teacher selected. The other prompts show the select classroom by prompts (enrollment as of, district, school, subject area, course, term and grade-section-teacher)."/>
          <p:cNvPicPr>
            <a:picLocks noChangeAspect="1"/>
          </p:cNvPicPr>
          <p:nvPr/>
        </p:nvPicPr>
        <p:blipFill>
          <a:blip r:embed="rId3"/>
          <a:stretch>
            <a:fillRect/>
          </a:stretch>
        </p:blipFill>
        <p:spPr>
          <a:xfrm>
            <a:off x="71302" y="1078367"/>
            <a:ext cx="4531297" cy="5779633"/>
          </a:xfrm>
          <a:prstGeom prst="rect">
            <a:avLst/>
          </a:prstGeom>
        </p:spPr>
      </p:pic>
      <p:cxnSp>
        <p:nvCxnSpPr>
          <p:cNvPr id="25" name="Straight Arrow Connector 24" descr="arrow pointing to teacher selection prompt. select teacher to see all courses taught by selected teacher"/>
          <p:cNvCxnSpPr/>
          <p:nvPr/>
        </p:nvCxnSpPr>
        <p:spPr>
          <a:xfrm flipH="1" flipV="1">
            <a:off x="2568402" y="1720878"/>
            <a:ext cx="2278189" cy="4013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Screenshot of report layout options. Charts: show charts is selected; other option is hide charts (report runs faster). The other option is pagination: page break for teacher, or the option No page break."/>
          <p:cNvPicPr>
            <a:picLocks noChangeAspect="1"/>
          </p:cNvPicPr>
          <p:nvPr/>
        </p:nvPicPr>
        <p:blipFill>
          <a:blip r:embed="rId4"/>
          <a:stretch>
            <a:fillRect/>
          </a:stretch>
        </p:blipFill>
        <p:spPr>
          <a:xfrm>
            <a:off x="9080635" y="4674637"/>
            <a:ext cx="3002758" cy="1348460"/>
          </a:xfrm>
          <a:prstGeom prst="rect">
            <a:avLst/>
          </a:prstGeom>
        </p:spPr>
      </p:pic>
      <p:sp>
        <p:nvSpPr>
          <p:cNvPr id="18" name="TextBox 17"/>
          <p:cNvSpPr txBox="1"/>
          <p:nvPr/>
        </p:nvSpPr>
        <p:spPr>
          <a:xfrm>
            <a:off x="4845221" y="2419235"/>
            <a:ext cx="6969816" cy="646331"/>
          </a:xfrm>
          <a:prstGeom prst="rect">
            <a:avLst/>
          </a:prstGeom>
          <a:noFill/>
        </p:spPr>
        <p:txBody>
          <a:bodyPr wrap="square" rtlCol="0">
            <a:spAutoFit/>
          </a:bodyPr>
          <a:lstStyle/>
          <a:p>
            <a:r>
              <a:rPr lang="en-US" dirty="0"/>
              <a:t>Select </a:t>
            </a:r>
            <a:r>
              <a:rPr lang="en-US" b="1" dirty="0"/>
              <a:t>June</a:t>
            </a:r>
            <a:r>
              <a:rPr lang="en-US" dirty="0"/>
              <a:t> for 2018-2019 classes and MCAS results.</a:t>
            </a:r>
          </a:p>
          <a:p>
            <a:r>
              <a:rPr lang="en-US" dirty="0"/>
              <a:t>Select </a:t>
            </a:r>
            <a:r>
              <a:rPr lang="en-US" b="1" dirty="0"/>
              <a:t>Current </a:t>
            </a:r>
            <a:r>
              <a:rPr lang="en-US" dirty="0"/>
              <a:t>to view 2019-2020 classes and prior MCAS results.</a:t>
            </a:r>
          </a:p>
        </p:txBody>
      </p:sp>
      <p:pic>
        <p:nvPicPr>
          <p:cNvPr id="19" name="Picture 18" descr="current enrollment (SIF or Oct 1) selected for enrollment as of"/>
          <p:cNvPicPr>
            <a:picLocks noChangeAspect="1"/>
          </p:cNvPicPr>
          <p:nvPr/>
        </p:nvPicPr>
        <p:blipFill>
          <a:blip r:embed="rId5"/>
          <a:stretch>
            <a:fillRect/>
          </a:stretch>
        </p:blipFill>
        <p:spPr>
          <a:xfrm>
            <a:off x="1448728" y="2766729"/>
            <a:ext cx="2239348" cy="229987"/>
          </a:xfrm>
          <a:prstGeom prst="rect">
            <a:avLst/>
          </a:prstGeom>
        </p:spPr>
      </p:pic>
      <p:cxnSp>
        <p:nvCxnSpPr>
          <p:cNvPr id="29" name="Straight Arrow Connector 28" descr="arrow pointing to enrollment as of date. "/>
          <p:cNvCxnSpPr/>
          <p:nvPr/>
        </p:nvCxnSpPr>
        <p:spPr>
          <a:xfrm flipH="1">
            <a:off x="3913895" y="2721239"/>
            <a:ext cx="931326" cy="61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76883" y="3337555"/>
            <a:ext cx="5361019" cy="369332"/>
          </a:xfrm>
          <a:prstGeom prst="rect">
            <a:avLst/>
          </a:prstGeom>
          <a:noFill/>
        </p:spPr>
        <p:txBody>
          <a:bodyPr wrap="none" rtlCol="0">
            <a:spAutoFit/>
          </a:bodyPr>
          <a:lstStyle/>
          <a:p>
            <a:r>
              <a:rPr lang="en-US" dirty="0"/>
              <a:t>Click </a:t>
            </a:r>
            <a:r>
              <a:rPr lang="en-US" dirty="0" err="1"/>
              <a:t>Reprompt</a:t>
            </a:r>
            <a:r>
              <a:rPr lang="en-US" dirty="0"/>
              <a:t> to see and select teacher’s classes</a:t>
            </a:r>
          </a:p>
        </p:txBody>
      </p:sp>
      <p:cxnSp>
        <p:nvCxnSpPr>
          <p:cNvPr id="27" name="Straight Arrow Connector 26" descr="arrow pointing to reprompt button next to teacher name option"/>
          <p:cNvCxnSpPr/>
          <p:nvPr/>
        </p:nvCxnSpPr>
        <p:spPr>
          <a:xfrm flipH="1">
            <a:off x="4638966" y="3521091"/>
            <a:ext cx="367690" cy="913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0" name="Picture 29" descr="Screenshot of &quot;select assessment&quot; box of prompt page. Assessment option are MCAS (selected) or PARCC, Test Date, Subject and grade. "/>
          <p:cNvPicPr>
            <a:picLocks noChangeAspect="1"/>
          </p:cNvPicPr>
          <p:nvPr/>
        </p:nvPicPr>
        <p:blipFill>
          <a:blip r:embed="rId6"/>
          <a:stretch>
            <a:fillRect/>
          </a:stretch>
        </p:blipFill>
        <p:spPr>
          <a:xfrm>
            <a:off x="4602599" y="3840937"/>
            <a:ext cx="4467225" cy="2952750"/>
          </a:xfrm>
          <a:prstGeom prst="rect">
            <a:avLst/>
          </a:prstGeom>
        </p:spPr>
      </p:pic>
    </p:spTree>
    <p:extLst>
      <p:ext uri="{BB962C8B-B14F-4D97-AF65-F5344CB8AC3E}">
        <p14:creationId xmlns:p14="http://schemas.microsoft.com/office/powerpoint/2010/main" val="74461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Achievement and Growth by Teacher: PE520 “Mismatch” Note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18" name="TextBox 17"/>
          <p:cNvSpPr txBox="1"/>
          <p:nvPr/>
        </p:nvSpPr>
        <p:spPr>
          <a:xfrm>
            <a:off x="6646257" y="1239190"/>
            <a:ext cx="5268934" cy="1200329"/>
          </a:xfrm>
          <a:prstGeom prst="rect">
            <a:avLst/>
          </a:prstGeom>
          <a:noFill/>
        </p:spPr>
        <p:txBody>
          <a:bodyPr wrap="square" rtlCol="0">
            <a:spAutoFit/>
          </a:bodyPr>
          <a:lstStyle/>
          <a:p>
            <a:r>
              <a:rPr lang="en-US" dirty="0"/>
              <a:t>Selecting </a:t>
            </a:r>
            <a:r>
              <a:rPr lang="en-US" b="1" dirty="0"/>
              <a:t>June</a:t>
            </a:r>
            <a:r>
              <a:rPr lang="en-US" dirty="0"/>
              <a:t> enrollment for current year’s class and prior MCAS results produces this warning.</a:t>
            </a:r>
          </a:p>
          <a:p>
            <a:endParaRPr lang="en-US" dirty="0"/>
          </a:p>
          <a:p>
            <a:r>
              <a:rPr lang="en-US" dirty="0"/>
              <a:t>Click </a:t>
            </a:r>
            <a:r>
              <a:rPr lang="en-US" b="1" dirty="0"/>
              <a:t>Submit</a:t>
            </a:r>
            <a:r>
              <a:rPr lang="en-US" dirty="0"/>
              <a:t> to continue.</a:t>
            </a:r>
          </a:p>
        </p:txBody>
      </p:sp>
      <p:pic>
        <p:nvPicPr>
          <p:cNvPr id="40" name="Picture 39" descr="Screenshot of error message you get if your assessment choices are mismatched; e.g. grade and assessment year/subject do not match the course year/subject. "/>
          <p:cNvPicPr>
            <a:picLocks noChangeAspect="1"/>
          </p:cNvPicPr>
          <p:nvPr/>
        </p:nvPicPr>
        <p:blipFill>
          <a:blip r:embed="rId3"/>
          <a:stretch>
            <a:fillRect/>
          </a:stretch>
        </p:blipFill>
        <p:spPr>
          <a:xfrm>
            <a:off x="0" y="1239190"/>
            <a:ext cx="6452695" cy="4902783"/>
          </a:xfrm>
          <a:prstGeom prst="rect">
            <a:avLst/>
          </a:prstGeom>
        </p:spPr>
      </p:pic>
    </p:spTree>
    <p:extLst>
      <p:ext uri="{BB962C8B-B14F-4D97-AF65-F5344CB8AC3E}">
        <p14:creationId xmlns:p14="http://schemas.microsoft.com/office/powerpoint/2010/main" val="131784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creenshot of header and top of PE520 report. Table  includes teacher, grade level, school year, term, students in section, students tested, average scaled score, % meeting or exceeding expectations, students with SGP Mean SGP Achievement Levels (with bar chart), Growth (with bar chart)."/>
          <p:cNvPicPr>
            <a:picLocks noChangeAspect="1"/>
          </p:cNvPicPr>
          <p:nvPr/>
        </p:nvPicPr>
        <p:blipFill>
          <a:blip r:embed="rId3"/>
          <a:stretch>
            <a:fillRect/>
          </a:stretch>
        </p:blipFill>
        <p:spPr>
          <a:xfrm>
            <a:off x="414337" y="1200150"/>
            <a:ext cx="11363325" cy="4457700"/>
          </a:xfrm>
          <a:prstGeom prst="rect">
            <a:avLst/>
          </a:prstGeom>
        </p:spPr>
      </p:pic>
      <p:sp>
        <p:nvSpPr>
          <p:cNvPr id="2" name="Title 1"/>
          <p:cNvSpPr>
            <a:spLocks noGrp="1"/>
          </p:cNvSpPr>
          <p:nvPr>
            <p:ph type="title"/>
          </p:nvPr>
        </p:nvSpPr>
        <p:spPr/>
        <p:txBody>
          <a:bodyPr/>
          <a:lstStyle/>
          <a:p>
            <a:r>
              <a:rPr lang="en-US" dirty="0"/>
              <a:t>Achievement and Growth by Teacher: PE520 Report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7" name="TextBox 6"/>
          <p:cNvSpPr txBox="1"/>
          <p:nvPr/>
        </p:nvSpPr>
        <p:spPr>
          <a:xfrm>
            <a:off x="6167535" y="6185268"/>
            <a:ext cx="4534677" cy="646331"/>
          </a:xfrm>
          <a:prstGeom prst="rect">
            <a:avLst/>
          </a:prstGeom>
          <a:noFill/>
        </p:spPr>
        <p:txBody>
          <a:bodyPr wrap="square" rtlCol="0">
            <a:spAutoFit/>
          </a:bodyPr>
          <a:lstStyle/>
          <a:p>
            <a:r>
              <a:rPr lang="en-US" dirty="0"/>
              <a:t>Click-through: </a:t>
            </a:r>
            <a:r>
              <a:rPr lang="en-US" b="1" dirty="0"/>
              <a:t>Students Tested</a:t>
            </a:r>
            <a:r>
              <a:rPr lang="en-US" dirty="0"/>
              <a:t> to IT516 Classroom Item Analysis Roster</a:t>
            </a:r>
            <a:endParaRPr lang="en-US" sz="2800" dirty="0"/>
          </a:p>
        </p:txBody>
      </p:sp>
      <p:sp>
        <p:nvSpPr>
          <p:cNvPr id="12" name="TextBox 11"/>
          <p:cNvSpPr txBox="1"/>
          <p:nvPr/>
        </p:nvSpPr>
        <p:spPr>
          <a:xfrm>
            <a:off x="260297" y="6207586"/>
            <a:ext cx="5131837" cy="646331"/>
          </a:xfrm>
          <a:prstGeom prst="rect">
            <a:avLst/>
          </a:prstGeom>
          <a:solidFill>
            <a:srgbClr val="FFFFFF"/>
          </a:solidFill>
        </p:spPr>
        <p:txBody>
          <a:bodyPr wrap="square" rtlCol="0">
            <a:spAutoFit/>
          </a:bodyPr>
          <a:lstStyle/>
          <a:p>
            <a:r>
              <a:rPr lang="en-US" dirty="0"/>
              <a:t>Click-through: </a:t>
            </a:r>
            <a:r>
              <a:rPr lang="en-US" b="1" dirty="0"/>
              <a:t>Students in Section</a:t>
            </a:r>
            <a:r>
              <a:rPr lang="en-US" dirty="0"/>
              <a:t> to CL601 Classroom Roster (course grades)</a:t>
            </a:r>
            <a:endParaRPr lang="en-US" sz="2800" dirty="0"/>
          </a:p>
        </p:txBody>
      </p:sp>
      <p:sp>
        <p:nvSpPr>
          <p:cNvPr id="32" name="TextBox 31"/>
          <p:cNvSpPr txBox="1"/>
          <p:nvPr/>
        </p:nvSpPr>
        <p:spPr>
          <a:xfrm>
            <a:off x="1840577" y="1975903"/>
            <a:ext cx="7009804" cy="307777"/>
          </a:xfrm>
          <a:prstGeom prst="rect">
            <a:avLst/>
          </a:prstGeom>
          <a:noFill/>
        </p:spPr>
        <p:txBody>
          <a:bodyPr wrap="none" rtlCol="0">
            <a:spAutoFit/>
          </a:bodyPr>
          <a:lstStyle/>
          <a:p>
            <a:r>
              <a:rPr lang="en-US" sz="1400" dirty="0"/>
              <a:t>When Current Enrollment prompt is selected, 2020 classroom assignments are shown. </a:t>
            </a:r>
          </a:p>
        </p:txBody>
      </p:sp>
      <p:cxnSp>
        <p:nvCxnSpPr>
          <p:cNvPr id="33" name="Straight Arrow Connector 32" descr="Arrow pointing to red box that highlights assessment year"/>
          <p:cNvCxnSpPr/>
          <p:nvPr/>
        </p:nvCxnSpPr>
        <p:spPr>
          <a:xfrm flipH="1">
            <a:off x="3340361" y="2283680"/>
            <a:ext cx="578496" cy="9820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Legend for Achievement Level stacked bar chart (blue is exceeding expectations, green is meeting expectations, orange is partially meeting expectations, red is not meeting expectations). "/>
          <p:cNvPicPr>
            <a:picLocks noChangeAspect="1"/>
          </p:cNvPicPr>
          <p:nvPr/>
        </p:nvPicPr>
        <p:blipFill>
          <a:blip r:embed="rId4"/>
          <a:stretch>
            <a:fillRect/>
          </a:stretch>
        </p:blipFill>
        <p:spPr>
          <a:xfrm>
            <a:off x="1036864" y="5705107"/>
            <a:ext cx="8420100" cy="247650"/>
          </a:xfrm>
          <a:prstGeom prst="rect">
            <a:avLst/>
          </a:prstGeom>
        </p:spPr>
      </p:pic>
      <p:pic>
        <p:nvPicPr>
          <p:cNvPr id="44" name="Picture 43" descr="Legend for growth bar chart: Dark green is high (66-99), light green is moderate (35-65) and yellow is low (1-34)&#10;"/>
          <p:cNvPicPr>
            <a:picLocks noChangeAspect="1"/>
          </p:cNvPicPr>
          <p:nvPr/>
        </p:nvPicPr>
        <p:blipFill>
          <a:blip r:embed="rId5"/>
          <a:stretch>
            <a:fillRect/>
          </a:stretch>
        </p:blipFill>
        <p:spPr>
          <a:xfrm>
            <a:off x="1351869" y="5948841"/>
            <a:ext cx="5133975" cy="200025"/>
          </a:xfrm>
          <a:prstGeom prst="rect">
            <a:avLst/>
          </a:prstGeom>
        </p:spPr>
      </p:pic>
    </p:spTree>
    <p:extLst>
      <p:ext uri="{BB962C8B-B14F-4D97-AF65-F5344CB8AC3E}">
        <p14:creationId xmlns:p14="http://schemas.microsoft.com/office/powerpoint/2010/main" val="180660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SCS Classroom Roster: CL601 Report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3" name="Picture 2" descr="Screenshot of header and top of CL601 SCS Roster report. columns headers include: Student full name, SASID, grade, course level, credits available, credits earned, enrollment status, letter mark and numeric mark."/>
          <p:cNvPicPr>
            <a:picLocks noChangeAspect="1"/>
          </p:cNvPicPr>
          <p:nvPr/>
        </p:nvPicPr>
        <p:blipFill>
          <a:blip r:embed="rId3"/>
          <a:stretch>
            <a:fillRect/>
          </a:stretch>
        </p:blipFill>
        <p:spPr>
          <a:xfrm>
            <a:off x="326182" y="2374900"/>
            <a:ext cx="10401300" cy="3981450"/>
          </a:xfrm>
          <a:prstGeom prst="rect">
            <a:avLst/>
          </a:prstGeom>
        </p:spPr>
      </p:pic>
      <p:sp>
        <p:nvSpPr>
          <p:cNvPr id="5" name="Rectangle 4"/>
          <p:cNvSpPr/>
          <p:nvPr/>
        </p:nvSpPr>
        <p:spPr>
          <a:xfrm>
            <a:off x="979714" y="1487199"/>
            <a:ext cx="9937102"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Provides a list, by classroom, of students' grades, course levels, credits, enrollment statuses, and marks. </a:t>
            </a:r>
            <a:endParaRPr lang="en-US" dirty="0"/>
          </a:p>
        </p:txBody>
      </p:sp>
    </p:spTree>
    <p:extLst>
      <p:ext uri="{BB962C8B-B14F-4D97-AF65-F5344CB8AC3E}">
        <p14:creationId xmlns:p14="http://schemas.microsoft.com/office/powerpoint/2010/main" val="92049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MCAS Results: CU522 Prompt 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pic>
        <p:nvPicPr>
          <p:cNvPr id="27" name="Picture 26" descr="Screenshot of &quot;select student&quot; portion of prompt page. Prompt options include students current enrollment view, student group, EWIS risk Level and Classroom. "/>
          <p:cNvPicPr>
            <a:picLocks noChangeAspect="1"/>
          </p:cNvPicPr>
          <p:nvPr/>
        </p:nvPicPr>
        <p:blipFill>
          <a:blip r:embed="rId3"/>
          <a:stretch>
            <a:fillRect/>
          </a:stretch>
        </p:blipFill>
        <p:spPr>
          <a:xfrm>
            <a:off x="20041" y="2490570"/>
            <a:ext cx="4642337" cy="3925031"/>
          </a:xfrm>
          <a:prstGeom prst="rect">
            <a:avLst/>
          </a:prstGeom>
        </p:spPr>
      </p:pic>
      <p:pic>
        <p:nvPicPr>
          <p:cNvPr id="28" name="Picture 27" descr="screenshot of the select report results section of prompt page. Options are Assessment view, MCAS version (next gen or legacy), MCAS subject, Display comparisons, and student information to display. "/>
          <p:cNvPicPr>
            <a:picLocks noChangeAspect="1"/>
          </p:cNvPicPr>
          <p:nvPr/>
        </p:nvPicPr>
        <p:blipFill>
          <a:blip r:embed="rId4"/>
          <a:stretch>
            <a:fillRect/>
          </a:stretch>
        </p:blipFill>
        <p:spPr>
          <a:xfrm>
            <a:off x="5327459" y="1088704"/>
            <a:ext cx="3434220" cy="4932641"/>
          </a:xfrm>
          <a:prstGeom prst="rect">
            <a:avLst/>
          </a:prstGeom>
        </p:spPr>
      </p:pic>
      <p:sp>
        <p:nvSpPr>
          <p:cNvPr id="30" name="TextBox 29"/>
          <p:cNvSpPr txBox="1"/>
          <p:nvPr/>
        </p:nvSpPr>
        <p:spPr>
          <a:xfrm>
            <a:off x="8913726" y="1376234"/>
            <a:ext cx="2849883" cy="646331"/>
          </a:xfrm>
          <a:prstGeom prst="rect">
            <a:avLst/>
          </a:prstGeom>
          <a:noFill/>
        </p:spPr>
        <p:txBody>
          <a:bodyPr wrap="none" rtlCol="0">
            <a:spAutoFit/>
          </a:bodyPr>
          <a:lstStyle/>
          <a:p>
            <a:r>
              <a:rPr lang="en-US" dirty="0"/>
              <a:t>Start of Year: prior MCAS</a:t>
            </a:r>
          </a:p>
          <a:p>
            <a:r>
              <a:rPr lang="en-US" dirty="0"/>
              <a:t>End of Year: current MCAS</a:t>
            </a:r>
          </a:p>
        </p:txBody>
      </p:sp>
      <p:sp>
        <p:nvSpPr>
          <p:cNvPr id="31" name="TextBox 30"/>
          <p:cNvSpPr txBox="1"/>
          <p:nvPr/>
        </p:nvSpPr>
        <p:spPr>
          <a:xfrm>
            <a:off x="8918145" y="3324126"/>
            <a:ext cx="3020570" cy="646331"/>
          </a:xfrm>
          <a:prstGeom prst="rect">
            <a:avLst/>
          </a:prstGeom>
          <a:noFill/>
        </p:spPr>
        <p:txBody>
          <a:bodyPr wrap="none" rtlCol="0">
            <a:spAutoFit/>
          </a:bodyPr>
          <a:lstStyle/>
          <a:p>
            <a:r>
              <a:rPr lang="en-US" dirty="0"/>
              <a:t>Compare to school, district, </a:t>
            </a:r>
          </a:p>
          <a:p>
            <a:r>
              <a:rPr lang="en-US" dirty="0"/>
              <a:t>state</a:t>
            </a:r>
          </a:p>
        </p:txBody>
      </p:sp>
      <p:cxnSp>
        <p:nvCxnSpPr>
          <p:cNvPr id="34" name="Straight Arrow Connector 33" descr="Arrow pointing to display comparison options (yes/no). Yes allows you to c&#10;compare yourself to school, district, state. "/>
          <p:cNvCxnSpPr>
            <a:stCxn id="31" idx="1"/>
          </p:cNvCxnSpPr>
          <p:nvPr/>
        </p:nvCxnSpPr>
        <p:spPr>
          <a:xfrm flipH="1">
            <a:off x="7940351" y="3647292"/>
            <a:ext cx="977794" cy="439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034992" y="4799652"/>
            <a:ext cx="2296463" cy="1200329"/>
          </a:xfrm>
          <a:prstGeom prst="rect">
            <a:avLst/>
          </a:prstGeom>
          <a:noFill/>
        </p:spPr>
        <p:txBody>
          <a:bodyPr wrap="none" rtlCol="0">
            <a:spAutoFit/>
          </a:bodyPr>
          <a:lstStyle/>
          <a:p>
            <a:r>
              <a:rPr lang="en-US" dirty="0"/>
              <a:t>High Needs, </a:t>
            </a:r>
          </a:p>
          <a:p>
            <a:r>
              <a:rPr lang="en-US" dirty="0"/>
              <a:t>Econ. Disadvantaged</a:t>
            </a:r>
          </a:p>
          <a:p>
            <a:r>
              <a:rPr lang="en-US" dirty="0"/>
              <a:t>EL, Former EL</a:t>
            </a:r>
          </a:p>
          <a:p>
            <a:r>
              <a:rPr lang="en-US" dirty="0"/>
              <a:t>SWD</a:t>
            </a:r>
          </a:p>
        </p:txBody>
      </p:sp>
      <p:cxnSp>
        <p:nvCxnSpPr>
          <p:cNvPr id="38" name="Straight Arrow Connector 37" descr="Arrow poiting to Student information to display option (checkboxes for student groups and EWIs risk levels). Student groups refers to High Needs, Economically disadvantaged, EL, former EL, Student with disabilities&#10;"/>
          <p:cNvCxnSpPr/>
          <p:nvPr/>
        </p:nvCxnSpPr>
        <p:spPr>
          <a:xfrm flipH="1">
            <a:off x="7417837" y="5210583"/>
            <a:ext cx="1545534" cy="172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descr="Arrow pointing to Assessment view option. Start of the year refers to prior year's mcas. End of year refers to current MCAS. "/>
          <p:cNvCxnSpPr>
            <a:stCxn id="30" idx="1"/>
          </p:cNvCxnSpPr>
          <p:nvPr/>
        </p:nvCxnSpPr>
        <p:spPr>
          <a:xfrm flipH="1">
            <a:off x="8610600" y="1699400"/>
            <a:ext cx="303126" cy="784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02961" y="1175702"/>
            <a:ext cx="3752759" cy="369332"/>
          </a:xfrm>
          <a:prstGeom prst="rect">
            <a:avLst/>
          </a:prstGeom>
          <a:noFill/>
        </p:spPr>
        <p:txBody>
          <a:bodyPr wrap="none" rtlCol="0">
            <a:spAutoFit/>
          </a:bodyPr>
          <a:lstStyle/>
          <a:p>
            <a:r>
              <a:rPr lang="en-US" dirty="0"/>
              <a:t>Select teacher to see all classrooms</a:t>
            </a:r>
          </a:p>
        </p:txBody>
      </p:sp>
      <p:pic>
        <p:nvPicPr>
          <p:cNvPr id="57" name="Picture 56" descr="Screenshot of teacher selection option from prompt page"/>
          <p:cNvPicPr>
            <a:picLocks noChangeAspect="1"/>
          </p:cNvPicPr>
          <p:nvPr/>
        </p:nvPicPr>
        <p:blipFill>
          <a:blip r:embed="rId5"/>
          <a:stretch>
            <a:fillRect/>
          </a:stretch>
        </p:blipFill>
        <p:spPr>
          <a:xfrm>
            <a:off x="464829" y="1581829"/>
            <a:ext cx="3629025" cy="790575"/>
          </a:xfrm>
          <a:prstGeom prst="rect">
            <a:avLst/>
          </a:prstGeom>
        </p:spPr>
      </p:pic>
    </p:spTree>
    <p:extLst>
      <p:ext uri="{BB962C8B-B14F-4D97-AF65-F5344CB8AC3E}">
        <p14:creationId xmlns:p14="http://schemas.microsoft.com/office/powerpoint/2010/main" val="69801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MCAS Results: CU522 Report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pic>
        <p:nvPicPr>
          <p:cNvPr id="9" name="Picture 8" descr="Screenshot of report filteres available on top of CU522 report. Options include Student's enrollment view, MCAS subject, Student Group, EWIS Risk Level and submit button&#10;"/>
          <p:cNvPicPr>
            <a:picLocks noChangeAspect="1"/>
          </p:cNvPicPr>
          <p:nvPr/>
        </p:nvPicPr>
        <p:blipFill>
          <a:blip r:embed="rId3"/>
          <a:stretch>
            <a:fillRect/>
          </a:stretch>
        </p:blipFill>
        <p:spPr>
          <a:xfrm>
            <a:off x="83736" y="1165433"/>
            <a:ext cx="12108264" cy="683169"/>
          </a:xfrm>
          <a:prstGeom prst="rect">
            <a:avLst/>
          </a:prstGeom>
        </p:spPr>
      </p:pic>
      <p:sp>
        <p:nvSpPr>
          <p:cNvPr id="13" name="TextBox 12"/>
          <p:cNvSpPr txBox="1"/>
          <p:nvPr/>
        </p:nvSpPr>
        <p:spPr>
          <a:xfrm>
            <a:off x="4887505" y="2761079"/>
            <a:ext cx="2820067" cy="646331"/>
          </a:xfrm>
          <a:prstGeom prst="rect">
            <a:avLst/>
          </a:prstGeom>
          <a:noFill/>
        </p:spPr>
        <p:txBody>
          <a:bodyPr wrap="none" rtlCol="0">
            <a:spAutoFit/>
          </a:bodyPr>
          <a:lstStyle/>
          <a:p>
            <a:r>
              <a:rPr lang="en-US" dirty="0"/>
              <a:t>Report filters dynamically </a:t>
            </a:r>
          </a:p>
          <a:p>
            <a:r>
              <a:rPr lang="en-US" dirty="0"/>
              <a:t>update all results</a:t>
            </a:r>
          </a:p>
        </p:txBody>
      </p:sp>
      <p:cxnSp>
        <p:nvCxnSpPr>
          <p:cNvPr id="15" name="Straight Arrow Connector 14" descr="arrow pointing to MCAS subject option"/>
          <p:cNvCxnSpPr/>
          <p:nvPr/>
        </p:nvCxnSpPr>
        <p:spPr>
          <a:xfrm flipH="1" flipV="1">
            <a:off x="4615999" y="1735389"/>
            <a:ext cx="356082" cy="9541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pointing to student group option"/>
          <p:cNvCxnSpPr>
            <a:stCxn id="13" idx="0"/>
          </p:cNvCxnSpPr>
          <p:nvPr/>
        </p:nvCxnSpPr>
        <p:spPr>
          <a:xfrm flipH="1" flipV="1">
            <a:off x="6297538" y="1735389"/>
            <a:ext cx="1" cy="10256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pointing to ewis risk level option"/>
          <p:cNvCxnSpPr/>
          <p:nvPr/>
        </p:nvCxnSpPr>
        <p:spPr>
          <a:xfrm flipV="1">
            <a:off x="7475974" y="1771170"/>
            <a:ext cx="1107020" cy="10725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2134" y="4196514"/>
            <a:ext cx="7382189" cy="461665"/>
          </a:xfrm>
          <a:prstGeom prst="rect">
            <a:avLst/>
          </a:prstGeom>
          <a:noFill/>
        </p:spPr>
        <p:txBody>
          <a:bodyPr wrap="square" rtlCol="0">
            <a:spAutoFit/>
          </a:bodyPr>
          <a:lstStyle/>
          <a:p>
            <a:r>
              <a:rPr lang="en-US" sz="2400" dirty="0"/>
              <a:t>This report is wide and best viewed as HTML or Excel</a:t>
            </a:r>
          </a:p>
        </p:txBody>
      </p:sp>
    </p:spTree>
    <p:extLst>
      <p:ext uri="{BB962C8B-B14F-4D97-AF65-F5344CB8AC3E}">
        <p14:creationId xmlns:p14="http://schemas.microsoft.com/office/powerpoint/2010/main" val="375463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Standards Summary: PE506 Prompt </a:t>
            </a:r>
            <a:r>
              <a:rPr lang="en-US" i="1" dirty="0"/>
              <a:t>by Teacher </a:t>
            </a:r>
            <a:r>
              <a:rPr lang="en-US" dirty="0"/>
              <a:t>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7" name="TextBox 6"/>
          <p:cNvSpPr txBox="1"/>
          <p:nvPr/>
        </p:nvSpPr>
        <p:spPr>
          <a:xfrm>
            <a:off x="6162675" y="1297567"/>
            <a:ext cx="5200043" cy="923330"/>
          </a:xfrm>
          <a:prstGeom prst="rect">
            <a:avLst/>
          </a:prstGeom>
          <a:noFill/>
        </p:spPr>
        <p:txBody>
          <a:bodyPr wrap="square" rtlCol="0">
            <a:spAutoFit/>
          </a:bodyPr>
          <a:lstStyle/>
          <a:p>
            <a:r>
              <a:rPr lang="en-US" dirty="0"/>
              <a:t>Displays MCAS % correct by standards and question type for classroom, school, district and state, including the classroom/state difference. </a:t>
            </a:r>
            <a:endParaRPr lang="en-US" sz="2800" dirty="0"/>
          </a:p>
        </p:txBody>
      </p:sp>
      <p:pic>
        <p:nvPicPr>
          <p:cNvPr id="3" name="Picture 2" descr="screenshot of prompt page for PE506. Top section is select prompt type (select classroom by course or teacher. Teacher is selected). Bottom section has select classroom by Teacher prompt option (enrollment as of, district, school, teacher, term and grade-section).&#10;"/>
          <p:cNvPicPr>
            <a:picLocks noChangeAspect="1"/>
          </p:cNvPicPr>
          <p:nvPr/>
        </p:nvPicPr>
        <p:blipFill>
          <a:blip r:embed="rId3"/>
          <a:stretch>
            <a:fillRect/>
          </a:stretch>
        </p:blipFill>
        <p:spPr>
          <a:xfrm>
            <a:off x="316116" y="1297567"/>
            <a:ext cx="5195049" cy="5052718"/>
          </a:xfrm>
          <a:prstGeom prst="rect">
            <a:avLst/>
          </a:prstGeom>
        </p:spPr>
      </p:pic>
      <p:sp>
        <p:nvSpPr>
          <p:cNvPr id="11" name="Rectangle 10"/>
          <p:cNvSpPr/>
          <p:nvPr/>
        </p:nvSpPr>
        <p:spPr>
          <a:xfrm>
            <a:off x="6171593" y="2436392"/>
            <a:ext cx="5191125" cy="1200329"/>
          </a:xfrm>
          <a:prstGeom prst="rect">
            <a:avLst/>
          </a:prstGeom>
        </p:spPr>
        <p:txBody>
          <a:bodyPr wrap="square">
            <a:spAutoFit/>
          </a:bodyPr>
          <a:lstStyle/>
          <a:p>
            <a:r>
              <a:rPr lang="en-US" dirty="0"/>
              <a:t>Select </a:t>
            </a:r>
            <a:r>
              <a:rPr lang="en-US" b="1" dirty="0"/>
              <a:t>Teacher</a:t>
            </a:r>
            <a:r>
              <a:rPr lang="en-US" dirty="0"/>
              <a:t> prompt to select classes taught by that teacher.</a:t>
            </a:r>
          </a:p>
          <a:p>
            <a:r>
              <a:rPr lang="en-US" dirty="0"/>
              <a:t>Select </a:t>
            </a:r>
            <a:r>
              <a:rPr lang="en-US" b="1" dirty="0"/>
              <a:t>Course</a:t>
            </a:r>
            <a:r>
              <a:rPr lang="en-US" dirty="0"/>
              <a:t> prompt to see all classes and teachers in that subject</a:t>
            </a:r>
          </a:p>
        </p:txBody>
      </p:sp>
      <p:cxnSp>
        <p:nvCxnSpPr>
          <p:cNvPr id="13" name="Straight Arrow Connector 12" descr="arrow pointing to select classroom option to describe the difference between selecting by teacher vs selecting by course"/>
          <p:cNvCxnSpPr>
            <a:stCxn id="11" idx="1"/>
          </p:cNvCxnSpPr>
          <p:nvPr/>
        </p:nvCxnSpPr>
        <p:spPr>
          <a:xfrm flipH="1" flipV="1">
            <a:off x="4902267" y="2121538"/>
            <a:ext cx="1269326" cy="9150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Current Enrollment (SIF October 1) shown as alternate option for enrollment as of prompt. "/>
          <p:cNvPicPr>
            <a:picLocks noChangeAspect="1"/>
          </p:cNvPicPr>
          <p:nvPr/>
        </p:nvPicPr>
        <p:blipFill>
          <a:blip r:embed="rId4"/>
          <a:stretch>
            <a:fillRect/>
          </a:stretch>
        </p:blipFill>
        <p:spPr>
          <a:xfrm>
            <a:off x="1812628" y="3378741"/>
            <a:ext cx="2239348" cy="229987"/>
          </a:xfrm>
          <a:prstGeom prst="rect">
            <a:avLst/>
          </a:prstGeom>
        </p:spPr>
      </p:pic>
      <p:sp>
        <p:nvSpPr>
          <p:cNvPr id="15" name="TextBox 14"/>
          <p:cNvSpPr txBox="1"/>
          <p:nvPr/>
        </p:nvSpPr>
        <p:spPr>
          <a:xfrm>
            <a:off x="6171593" y="3636721"/>
            <a:ext cx="5631631" cy="923330"/>
          </a:xfrm>
          <a:prstGeom prst="rect">
            <a:avLst/>
          </a:prstGeom>
          <a:noFill/>
        </p:spPr>
        <p:txBody>
          <a:bodyPr wrap="square" rtlCol="0">
            <a:spAutoFit/>
          </a:bodyPr>
          <a:lstStyle/>
          <a:p>
            <a:r>
              <a:rPr lang="en-US" dirty="0"/>
              <a:t>Select </a:t>
            </a:r>
            <a:r>
              <a:rPr lang="en-US" b="1" dirty="0"/>
              <a:t>June</a:t>
            </a:r>
            <a:r>
              <a:rPr lang="en-US" dirty="0"/>
              <a:t> for 2018-2019 classes and MCAS results.</a:t>
            </a:r>
          </a:p>
          <a:p>
            <a:r>
              <a:rPr lang="en-US" dirty="0"/>
              <a:t>Select </a:t>
            </a:r>
            <a:r>
              <a:rPr lang="en-US" b="1" dirty="0"/>
              <a:t>Current </a:t>
            </a:r>
            <a:r>
              <a:rPr lang="en-US" dirty="0"/>
              <a:t>to view 2019-2020 classes and prior MCAS results.</a:t>
            </a:r>
          </a:p>
        </p:txBody>
      </p:sp>
      <p:cxnSp>
        <p:nvCxnSpPr>
          <p:cNvPr id="16" name="Straight Arrow Connector 15" descr="Arrow pointing to enrollment as of option describing  June vs Current. "/>
          <p:cNvCxnSpPr/>
          <p:nvPr/>
        </p:nvCxnSpPr>
        <p:spPr>
          <a:xfrm flipH="1" flipV="1">
            <a:off x="4461761" y="3373605"/>
            <a:ext cx="1778998" cy="4786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2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Standards Summary: PE506 Report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pic>
        <p:nvPicPr>
          <p:cNvPr id="6" name="Picture 5" descr="Screenshot of PE506  including the header. Columns of the report include Classroom points, possible points, classroom % possible points, school % possible points, district % possible points, state % possible points and classroom/state difference.  Row headings include question type and domain/cluster. "/>
          <p:cNvPicPr>
            <a:picLocks noChangeAspect="1"/>
          </p:cNvPicPr>
          <p:nvPr/>
        </p:nvPicPr>
        <p:blipFill>
          <a:blip r:embed="rId3"/>
          <a:stretch>
            <a:fillRect/>
          </a:stretch>
        </p:blipFill>
        <p:spPr>
          <a:xfrm>
            <a:off x="383700" y="1351972"/>
            <a:ext cx="11091398" cy="5004378"/>
          </a:xfrm>
          <a:prstGeom prst="rect">
            <a:avLst/>
          </a:prstGeom>
        </p:spPr>
      </p:pic>
      <p:sp>
        <p:nvSpPr>
          <p:cNvPr id="13" name="TextBox 12"/>
          <p:cNvSpPr txBox="1"/>
          <p:nvPr/>
        </p:nvSpPr>
        <p:spPr>
          <a:xfrm>
            <a:off x="7743822" y="1457072"/>
            <a:ext cx="3423365" cy="523220"/>
          </a:xfrm>
          <a:prstGeom prst="rect">
            <a:avLst/>
          </a:prstGeom>
          <a:noFill/>
        </p:spPr>
        <p:txBody>
          <a:bodyPr wrap="square" rtlCol="0">
            <a:spAutoFit/>
          </a:bodyPr>
          <a:lstStyle/>
          <a:p>
            <a:r>
              <a:rPr lang="en-US" sz="1400" dirty="0"/>
              <a:t>Click </a:t>
            </a:r>
            <a:r>
              <a:rPr lang="en-US" sz="1400" b="1" dirty="0"/>
              <a:t>Students Tested</a:t>
            </a:r>
            <a:r>
              <a:rPr lang="en-US" sz="1400" dirty="0"/>
              <a:t> for IT516 Classroom Item Analysis Roster</a:t>
            </a:r>
          </a:p>
        </p:txBody>
      </p:sp>
      <p:sp>
        <p:nvSpPr>
          <p:cNvPr id="14" name="TextBox 13"/>
          <p:cNvSpPr txBox="1"/>
          <p:nvPr/>
        </p:nvSpPr>
        <p:spPr>
          <a:xfrm>
            <a:off x="1463350" y="1208254"/>
            <a:ext cx="3423365" cy="523220"/>
          </a:xfrm>
          <a:prstGeom prst="rect">
            <a:avLst/>
          </a:prstGeom>
          <a:noFill/>
        </p:spPr>
        <p:txBody>
          <a:bodyPr wrap="square" rtlCol="0">
            <a:spAutoFit/>
          </a:bodyPr>
          <a:lstStyle/>
          <a:p>
            <a:r>
              <a:rPr lang="en-US" sz="1400" dirty="0"/>
              <a:t>Click </a:t>
            </a:r>
            <a:r>
              <a:rPr lang="en-US" sz="1400" b="1" dirty="0"/>
              <a:t>Students in Section</a:t>
            </a:r>
            <a:r>
              <a:rPr lang="en-US" sz="1400" dirty="0"/>
              <a:t> for CL601 Classroom Roster</a:t>
            </a:r>
          </a:p>
        </p:txBody>
      </p:sp>
      <p:cxnSp>
        <p:nvCxnSpPr>
          <p:cNvPr id="15" name="Straight Arrow Connector 14" descr="Arrow pointing to hyperlinked 25 next to students in section"/>
          <p:cNvCxnSpPr/>
          <p:nvPr/>
        </p:nvCxnSpPr>
        <p:spPr>
          <a:xfrm flipH="1">
            <a:off x="2078202" y="1731474"/>
            <a:ext cx="450394" cy="9567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C183D7F6-B498-43B3-948B-1728B52AA6E4}">
                <adec:decorative xmlns:adec="http://schemas.microsoft.com/office/drawing/2017/decorative" val="1"/>
              </a:ext>
            </a:extLst>
          </p:cNvPr>
          <p:cNvSpPr/>
          <p:nvPr/>
        </p:nvSpPr>
        <p:spPr>
          <a:xfrm>
            <a:off x="5169159" y="2453951"/>
            <a:ext cx="131699" cy="166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descr="Arrow pointing got hyperlinked 25 next to Students tested. "/>
          <p:cNvCxnSpPr/>
          <p:nvPr/>
        </p:nvCxnSpPr>
        <p:spPr>
          <a:xfrm flipH="1">
            <a:off x="4189445" y="1875192"/>
            <a:ext cx="3554378" cy="886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54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Analysis Roster: IT516 Teacher and Course Prompt Pages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3" name="TextBox 2"/>
          <p:cNvSpPr txBox="1"/>
          <p:nvPr/>
        </p:nvSpPr>
        <p:spPr>
          <a:xfrm>
            <a:off x="372520" y="1094344"/>
            <a:ext cx="6041415" cy="646331"/>
          </a:xfrm>
          <a:prstGeom prst="rect">
            <a:avLst/>
          </a:prstGeom>
          <a:noFill/>
        </p:spPr>
        <p:txBody>
          <a:bodyPr wrap="square" rtlCol="0">
            <a:spAutoFit/>
          </a:bodyPr>
          <a:lstStyle/>
          <a:p>
            <a:r>
              <a:rPr lang="en-US" dirty="0"/>
              <a:t>Provides MCAS item analysis roster for classrooms; select by teacher or course. </a:t>
            </a:r>
            <a:endParaRPr lang="en-US" sz="2800" dirty="0"/>
          </a:p>
        </p:txBody>
      </p:sp>
      <p:pic>
        <p:nvPicPr>
          <p:cNvPr id="8" name="Picture 7" descr="Screenshot of part of IT516 prompt page. Includes top section &quot;Select Prompt Type&quot; (classroom by teacher or course) and section on Select Classroom by Teacher (Enrollment as of, district, school, teacher, term, grade-section). "/>
          <p:cNvPicPr>
            <a:picLocks noChangeAspect="1"/>
          </p:cNvPicPr>
          <p:nvPr/>
        </p:nvPicPr>
        <p:blipFill>
          <a:blip r:embed="rId3"/>
          <a:stretch>
            <a:fillRect/>
          </a:stretch>
        </p:blipFill>
        <p:spPr>
          <a:xfrm>
            <a:off x="372520" y="1866189"/>
            <a:ext cx="3977239" cy="4843983"/>
          </a:xfrm>
          <a:prstGeom prst="rect">
            <a:avLst/>
          </a:prstGeom>
        </p:spPr>
      </p:pic>
      <p:pic>
        <p:nvPicPr>
          <p:cNvPr id="10" name="Picture 9" descr="Screenshot of part of IT516 prompt page. Includes top section &quot;Select Prompt Type&quot; (classroom by teacher or course) and section on Select Classroom by Course(Enrollment as of, district, school, subject area, course, term, grade-section-teacher). "/>
          <p:cNvPicPr>
            <a:picLocks noChangeAspect="1"/>
          </p:cNvPicPr>
          <p:nvPr/>
        </p:nvPicPr>
        <p:blipFill>
          <a:blip r:embed="rId4"/>
          <a:stretch>
            <a:fillRect/>
          </a:stretch>
        </p:blipFill>
        <p:spPr>
          <a:xfrm>
            <a:off x="6926400" y="1094344"/>
            <a:ext cx="4836979" cy="5778051"/>
          </a:xfrm>
          <a:prstGeom prst="rect">
            <a:avLst/>
          </a:prstGeom>
        </p:spPr>
      </p:pic>
    </p:spTree>
    <p:extLst>
      <p:ext uri="{BB962C8B-B14F-4D97-AF65-F5344CB8AC3E}">
        <p14:creationId xmlns:p14="http://schemas.microsoft.com/office/powerpoint/2010/main" val="357407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MCAS Classroom Reports Show Results for Most Recent SIMS Collection and Currently Claimed Students</a:t>
            </a:r>
          </a:p>
        </p:txBody>
      </p:sp>
      <p:sp>
        <p:nvSpPr>
          <p:cNvPr id="3" name="Content Placeholder 2"/>
          <p:cNvSpPr>
            <a:spLocks noGrp="1"/>
          </p:cNvSpPr>
          <p:nvPr>
            <p:ph idx="1"/>
          </p:nvPr>
        </p:nvSpPr>
        <p:spPr>
          <a:xfrm>
            <a:off x="331595" y="1137717"/>
            <a:ext cx="11535507" cy="5049746"/>
          </a:xfrm>
        </p:spPr>
        <p:txBody>
          <a:bodyPr/>
          <a:lstStyle/>
          <a:p>
            <a:r>
              <a:rPr lang="en-US" dirty="0"/>
              <a:t>MCAS classroom reports provide results at the following levels: student; school; district; state</a:t>
            </a:r>
          </a:p>
          <a:p>
            <a:r>
              <a:rPr lang="en-US" dirty="0"/>
              <a:t>Use them to answer questions such as – </a:t>
            </a:r>
          </a:p>
          <a:p>
            <a:pPr lvl="1"/>
            <a:r>
              <a:rPr lang="en-US" dirty="0"/>
              <a:t>What’s the mean SGP of higher-achieving 5</a:t>
            </a:r>
            <a:r>
              <a:rPr lang="en-US" baseline="30000" dirty="0"/>
              <a:t>th</a:t>
            </a:r>
            <a:r>
              <a:rPr lang="en-US" dirty="0"/>
              <a:t> grade math students across my district (Meeting &amp; Exceeding Expectations), by class?</a:t>
            </a:r>
          </a:p>
          <a:p>
            <a:pPr lvl="1"/>
            <a:r>
              <a:rPr lang="en-US" dirty="0"/>
              <a:t>How did students in my 8</a:t>
            </a:r>
            <a:r>
              <a:rPr lang="en-US" baseline="30000" dirty="0"/>
              <a:t>th</a:t>
            </a:r>
            <a:r>
              <a:rPr lang="en-US" dirty="0"/>
              <a:t> grade writing class perform on their 7</a:t>
            </a:r>
            <a:r>
              <a:rPr lang="en-US" baseline="30000" dirty="0"/>
              <a:t>th</a:t>
            </a:r>
            <a:r>
              <a:rPr lang="en-US" dirty="0"/>
              <a:t> grade ELA essay questions last year?</a:t>
            </a:r>
          </a:p>
          <a:p>
            <a:pPr lvl="1"/>
            <a:r>
              <a:rPr lang="en-US" dirty="0"/>
              <a:t>What items were most difficult for at-risk students in my science class last year, and which standards should I prioritize for this group this year?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412202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Left side of IT516 report, including the header. Top table has item number (with number hyperlinked) Item type, reporting category and Standard. Lower table has student name, sasid, test, mode code, and item numbers,"/>
          <p:cNvPicPr>
            <a:picLocks noChangeAspect="1"/>
          </p:cNvPicPr>
          <p:nvPr/>
        </p:nvPicPr>
        <p:blipFill>
          <a:blip r:embed="rId3"/>
          <a:stretch>
            <a:fillRect/>
          </a:stretch>
        </p:blipFill>
        <p:spPr>
          <a:xfrm>
            <a:off x="129896" y="1281664"/>
            <a:ext cx="5196485" cy="2943225"/>
          </a:xfrm>
          <a:prstGeom prst="rect">
            <a:avLst/>
          </a:prstGeom>
        </p:spPr>
      </p:pic>
      <p:sp>
        <p:nvSpPr>
          <p:cNvPr id="2" name="Title 1"/>
          <p:cNvSpPr>
            <a:spLocks noGrp="1"/>
          </p:cNvSpPr>
          <p:nvPr>
            <p:ph type="title"/>
          </p:nvPr>
        </p:nvSpPr>
        <p:spPr/>
        <p:txBody>
          <a:bodyPr/>
          <a:lstStyle/>
          <a:p>
            <a:r>
              <a:rPr lang="en-US" dirty="0"/>
              <a:t>MCAS Item Analysis Roster: IT516 Report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pic>
        <p:nvPicPr>
          <p:cNvPr id="3" name="Picture 2" descr="screenshot of right side of IT516, including header. Top table includes item number, item type, reporting category and standard, and the far right column listing total possible points.  Bottom table also includes % possible points, scaled score and achievement level. "/>
          <p:cNvPicPr>
            <a:picLocks noChangeAspect="1"/>
          </p:cNvPicPr>
          <p:nvPr/>
        </p:nvPicPr>
        <p:blipFill>
          <a:blip r:embed="rId4"/>
          <a:stretch>
            <a:fillRect/>
          </a:stretch>
        </p:blipFill>
        <p:spPr>
          <a:xfrm>
            <a:off x="4651654" y="1203249"/>
            <a:ext cx="7410450" cy="2943225"/>
          </a:xfrm>
          <a:prstGeom prst="rect">
            <a:avLst/>
          </a:prstGeom>
        </p:spPr>
      </p:pic>
      <p:sp>
        <p:nvSpPr>
          <p:cNvPr id="8" name="TextBox 7"/>
          <p:cNvSpPr txBox="1"/>
          <p:nvPr/>
        </p:nvSpPr>
        <p:spPr>
          <a:xfrm>
            <a:off x="129897" y="4650318"/>
            <a:ext cx="1122390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Clicking released items takes you to the Digital Item Library at </a:t>
            </a:r>
            <a:r>
              <a:rPr lang="en-US" dirty="0">
                <a:hlinkClick r:id="rId5"/>
              </a:rPr>
              <a:t>mcas.digitalitemlibrary.com/home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Clicking unreleased items takes you to Released Item Documents at </a:t>
            </a:r>
            <a:r>
              <a:rPr lang="en-US" dirty="0">
                <a:hlinkClick r:id="rId6"/>
              </a:rPr>
              <a:t>www.doe.mass.edu/mcas/release.html</a:t>
            </a:r>
            <a:r>
              <a:rPr lang="en-US" dirty="0"/>
              <a:t>, where reporting categories, standards and descriptions for all operational items can be found. This will soon be updated to display the unreleased item info as on </a:t>
            </a:r>
            <a:r>
              <a:rPr lang="en-US" dirty="0">
                <a:hlinkClick r:id="rId7"/>
              </a:rPr>
              <a:t>profiles.doe.mass.edu</a:t>
            </a:r>
            <a:r>
              <a:rPr lang="en-US" dirty="0"/>
              <a: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8186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MCAS Item Analysis: IT523 Prompt 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pic>
        <p:nvPicPr>
          <p:cNvPr id="5" name="Picture 4" descr="Screenshot of prompt for IT523. Includes Select Teacher section (with School year, Month, District, School or Program and Teacher prompts), Select Student sections (with students; enrollent view, student group, EWIs risk level and classroom prompts), and Select report results prompts (with assessment view, MCAs version, MCAS subject and student sort order prompts). "/>
          <p:cNvPicPr>
            <a:picLocks noChangeAspect="1"/>
          </p:cNvPicPr>
          <p:nvPr/>
        </p:nvPicPr>
        <p:blipFill>
          <a:blip r:embed="rId3"/>
          <a:stretch>
            <a:fillRect/>
          </a:stretch>
        </p:blipFill>
        <p:spPr>
          <a:xfrm>
            <a:off x="567743" y="3194625"/>
            <a:ext cx="9975849" cy="3176567"/>
          </a:xfrm>
          <a:prstGeom prst="rect">
            <a:avLst/>
          </a:prstGeom>
        </p:spPr>
      </p:pic>
      <p:sp>
        <p:nvSpPr>
          <p:cNvPr id="20" name="Rectangle 19">
            <a:extLst>
              <a:ext uri="{C183D7F6-B498-43B3-948B-1728B52AA6E4}">
                <adec:decorative xmlns:adec="http://schemas.microsoft.com/office/drawing/2017/decorative" val="1"/>
              </a:ext>
            </a:extLst>
          </p:cNvPr>
          <p:cNvSpPr/>
          <p:nvPr/>
        </p:nvSpPr>
        <p:spPr>
          <a:xfrm>
            <a:off x="8208560" y="3422052"/>
            <a:ext cx="2056166" cy="560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C183D7F6-B498-43B3-948B-1728B52AA6E4}">
                <adec:decorative xmlns:adec="http://schemas.microsoft.com/office/drawing/2017/decorative" val="1"/>
              </a:ext>
            </a:extLst>
          </p:cNvPr>
          <p:cNvSpPr/>
          <p:nvPr/>
        </p:nvSpPr>
        <p:spPr>
          <a:xfrm>
            <a:off x="4832644" y="3495066"/>
            <a:ext cx="2841169" cy="450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87647" y="1783183"/>
            <a:ext cx="4151068" cy="1477328"/>
          </a:xfrm>
          <a:prstGeom prst="rect">
            <a:avLst/>
          </a:prstGeom>
          <a:noFill/>
        </p:spPr>
        <p:txBody>
          <a:bodyPr wrap="square" rtlCol="0">
            <a:spAutoFit/>
          </a:bodyPr>
          <a:lstStyle/>
          <a:p>
            <a:pPr lvl="0"/>
            <a:r>
              <a:rPr lang="en-US" dirty="0"/>
              <a:t>Assessment View:</a:t>
            </a:r>
          </a:p>
          <a:p>
            <a:pPr marL="285750" lvl="0" indent="-285750">
              <a:buFont typeface="Arial" panose="020B0604020202020204" pitchFamily="34" charset="0"/>
              <a:buChar char="•"/>
            </a:pPr>
            <a:r>
              <a:rPr lang="en-US" dirty="0"/>
              <a:t>Start of Year - MCAS results from the previous MCAS test year</a:t>
            </a:r>
          </a:p>
          <a:p>
            <a:pPr marL="285750" lvl="0" indent="-285750">
              <a:buFont typeface="Arial" panose="020B0604020202020204" pitchFamily="34" charset="0"/>
              <a:buChar char="•"/>
            </a:pPr>
            <a:r>
              <a:rPr lang="en-US" dirty="0"/>
              <a:t>End of Year - MCAS results for the year.</a:t>
            </a:r>
          </a:p>
        </p:txBody>
      </p:sp>
      <p:sp>
        <p:nvSpPr>
          <p:cNvPr id="26" name="TextBox 25"/>
          <p:cNvSpPr txBox="1"/>
          <p:nvPr/>
        </p:nvSpPr>
        <p:spPr>
          <a:xfrm>
            <a:off x="0" y="1844429"/>
            <a:ext cx="7325585" cy="1477328"/>
          </a:xfrm>
          <a:prstGeom prst="rect">
            <a:avLst/>
          </a:prstGeom>
          <a:noFill/>
        </p:spPr>
        <p:txBody>
          <a:bodyPr wrap="square" rtlCol="0">
            <a:spAutoFit/>
          </a:bodyPr>
          <a:lstStyle/>
          <a:p>
            <a:pPr lvl="0"/>
            <a:r>
              <a:rPr lang="en-US" dirty="0"/>
              <a:t>Student Enrollment View: </a:t>
            </a:r>
          </a:p>
          <a:p>
            <a:pPr marL="285750" lvl="0" indent="-285750">
              <a:buFont typeface="Arial" panose="020B0604020202020204" pitchFamily="34" charset="0"/>
              <a:buChar char="•"/>
            </a:pPr>
            <a:r>
              <a:rPr lang="en-US" dirty="0"/>
              <a:t>Current/End of Year – assigned to the classroom as of the most recent assignment; </a:t>
            </a:r>
          </a:p>
          <a:p>
            <a:pPr marL="285750" lvl="0" indent="-285750">
              <a:buFont typeface="Arial" panose="020B0604020202020204" pitchFamily="34" charset="0"/>
              <a:buChar char="•"/>
            </a:pPr>
            <a:r>
              <a:rPr lang="en-US" dirty="0"/>
              <a:t>Full School Year - assigned at the start of the year; </a:t>
            </a:r>
          </a:p>
          <a:p>
            <a:pPr marL="285750" lvl="0" indent="-285750">
              <a:buFont typeface="Arial" panose="020B0604020202020204" pitchFamily="34" charset="0"/>
              <a:buChar char="•"/>
            </a:pPr>
            <a:r>
              <a:rPr lang="en-US" dirty="0"/>
              <a:t>Ever in School Year - ever assigned to the classroom during the year.</a:t>
            </a:r>
          </a:p>
        </p:txBody>
      </p:sp>
      <p:sp>
        <p:nvSpPr>
          <p:cNvPr id="7" name="TextBox 6"/>
          <p:cNvSpPr txBox="1"/>
          <p:nvPr/>
        </p:nvSpPr>
        <p:spPr>
          <a:xfrm>
            <a:off x="102332" y="6362413"/>
            <a:ext cx="9274933" cy="338554"/>
          </a:xfrm>
          <a:prstGeom prst="rect">
            <a:avLst/>
          </a:prstGeom>
          <a:solidFill>
            <a:schemeClr val="bg1"/>
          </a:solidFill>
        </p:spPr>
        <p:txBody>
          <a:bodyPr wrap="square" rtlCol="0">
            <a:spAutoFit/>
          </a:bodyPr>
          <a:lstStyle/>
          <a:p>
            <a:r>
              <a:rPr lang="en-US" sz="1600" dirty="0"/>
              <a:t>**Current/June contains SIF data. For past school years, Current/June contains the June collection.</a:t>
            </a:r>
          </a:p>
        </p:txBody>
      </p:sp>
      <p:sp>
        <p:nvSpPr>
          <p:cNvPr id="8" name="TextBox 7"/>
          <p:cNvSpPr txBox="1"/>
          <p:nvPr/>
        </p:nvSpPr>
        <p:spPr>
          <a:xfrm>
            <a:off x="102332" y="1117327"/>
            <a:ext cx="11653934" cy="646331"/>
          </a:xfrm>
          <a:prstGeom prst="rect">
            <a:avLst/>
          </a:prstGeom>
          <a:noFill/>
        </p:spPr>
        <p:txBody>
          <a:bodyPr wrap="square" rtlCol="0">
            <a:spAutoFit/>
          </a:bodyPr>
          <a:lstStyle/>
          <a:p>
            <a:pPr algn="ctr"/>
            <a:r>
              <a:rPr lang="en-US" dirty="0"/>
              <a:t>Provides start- or end-of-school-year MCAS item analysis roster for classrooms. Displays results by domain, cluster, learning standard, and item.</a:t>
            </a:r>
          </a:p>
        </p:txBody>
      </p:sp>
    </p:spTree>
    <p:extLst>
      <p:ext uri="{BB962C8B-B14F-4D97-AF65-F5344CB8AC3E}">
        <p14:creationId xmlns:p14="http://schemas.microsoft.com/office/powerpoint/2010/main" val="36117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MCAS Item Analysis: IT523 Report-Start of Year View</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7" name="TextBox 6"/>
          <p:cNvSpPr txBox="1"/>
          <p:nvPr/>
        </p:nvSpPr>
        <p:spPr>
          <a:xfrm>
            <a:off x="6820303" y="1302650"/>
            <a:ext cx="4937257" cy="646331"/>
          </a:xfrm>
          <a:prstGeom prst="rect">
            <a:avLst/>
          </a:prstGeom>
          <a:noFill/>
        </p:spPr>
        <p:txBody>
          <a:bodyPr wrap="square" rtlCol="0">
            <a:spAutoFit/>
          </a:bodyPr>
          <a:lstStyle/>
          <a:p>
            <a:r>
              <a:rPr lang="en-US" dirty="0"/>
              <a:t>Click student </a:t>
            </a:r>
            <a:r>
              <a:rPr lang="en-US" b="1" dirty="0"/>
              <a:t>SASID</a:t>
            </a:r>
            <a:r>
              <a:rPr lang="en-US" dirty="0"/>
              <a:t> for PR600 Student Profile Report</a:t>
            </a:r>
            <a:endParaRPr lang="en-US" sz="2800" dirty="0"/>
          </a:p>
        </p:txBody>
      </p:sp>
      <p:pic>
        <p:nvPicPr>
          <p:cNvPr id="3" name="Picture 2" descr="Screenshot of IT523 report start of year view. Has Student info section (with name, grade, sasid) MCAS information, with % possible points, scaled score, Ach. level, SGP and CD status) and Language section (with conventions of Standard English and Vocabulary Acquisition and Use columns). "/>
          <p:cNvPicPr>
            <a:picLocks noChangeAspect="1"/>
          </p:cNvPicPr>
          <p:nvPr/>
        </p:nvPicPr>
        <p:blipFill>
          <a:blip r:embed="rId3"/>
          <a:stretch>
            <a:fillRect/>
          </a:stretch>
        </p:blipFill>
        <p:spPr>
          <a:xfrm>
            <a:off x="298333" y="2028030"/>
            <a:ext cx="11380317" cy="3623786"/>
          </a:xfrm>
          <a:prstGeom prst="rect">
            <a:avLst/>
          </a:prstGeom>
        </p:spPr>
      </p:pic>
      <p:sp>
        <p:nvSpPr>
          <p:cNvPr id="11" name="TextBox 10"/>
          <p:cNvSpPr txBox="1"/>
          <p:nvPr/>
        </p:nvSpPr>
        <p:spPr>
          <a:xfrm>
            <a:off x="298333" y="1306171"/>
            <a:ext cx="6076588" cy="646331"/>
          </a:xfrm>
          <a:prstGeom prst="rect">
            <a:avLst/>
          </a:prstGeom>
          <a:noFill/>
        </p:spPr>
        <p:txBody>
          <a:bodyPr wrap="square" rtlCol="0">
            <a:spAutoFit/>
          </a:bodyPr>
          <a:lstStyle/>
          <a:p>
            <a:r>
              <a:rPr lang="en-US" b="1" dirty="0"/>
              <a:t>Start of Year</a:t>
            </a:r>
            <a:r>
              <a:rPr lang="en-US" dirty="0"/>
              <a:t> view: MCAS </a:t>
            </a:r>
            <a:r>
              <a:rPr lang="en-US" i="1" dirty="0"/>
              <a:t>tested</a:t>
            </a:r>
            <a:r>
              <a:rPr lang="en-US" dirty="0"/>
              <a:t> grade is </a:t>
            </a:r>
            <a:r>
              <a:rPr lang="en-US" i="1" dirty="0"/>
              <a:t>above</a:t>
            </a:r>
            <a:r>
              <a:rPr lang="en-US" dirty="0"/>
              <a:t> the table; </a:t>
            </a:r>
            <a:r>
              <a:rPr lang="en-US" i="1" dirty="0"/>
              <a:t>classroom</a:t>
            </a:r>
            <a:r>
              <a:rPr lang="en-US" dirty="0"/>
              <a:t> grade is </a:t>
            </a:r>
            <a:r>
              <a:rPr lang="en-US" i="1" dirty="0"/>
              <a:t>in</a:t>
            </a:r>
            <a:r>
              <a:rPr lang="en-US" dirty="0"/>
              <a:t> the table</a:t>
            </a:r>
          </a:p>
        </p:txBody>
      </p:sp>
      <p:cxnSp>
        <p:nvCxnSpPr>
          <p:cNvPr id="23" name="Straight Arrow Connector 22" descr="Arrow pointing to SASID in Students Information column to point out the hyperlink that will take you to PR600."/>
          <p:cNvCxnSpPr/>
          <p:nvPr/>
        </p:nvCxnSpPr>
        <p:spPr>
          <a:xfrm flipH="1">
            <a:off x="3850979" y="1847461"/>
            <a:ext cx="2969324" cy="15229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54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PE521 prompt page. In Select teacher section there are District, School or Program and Teacher prompt options. In Select Students the options are Students Enrollment View, Student group, EWIS risk level and checkboxes of subject area. In Select Report Results section MCAS Version, Assessment to Display, Display MCAS Item Summary, Comparison to display and student information to display prompt options. "/>
          <p:cNvPicPr>
            <a:picLocks noChangeAspect="1"/>
          </p:cNvPicPr>
          <p:nvPr/>
        </p:nvPicPr>
        <p:blipFill>
          <a:blip r:embed="rId3"/>
          <a:stretch>
            <a:fillRect/>
          </a:stretch>
        </p:blipFill>
        <p:spPr>
          <a:xfrm>
            <a:off x="247650" y="1067027"/>
            <a:ext cx="11944350" cy="5191125"/>
          </a:xfrm>
          <a:prstGeom prst="rect">
            <a:avLst/>
          </a:prstGeom>
        </p:spPr>
      </p:pic>
      <p:sp>
        <p:nvSpPr>
          <p:cNvPr id="2" name="Title 1"/>
          <p:cNvSpPr>
            <a:spLocks noGrp="1"/>
          </p:cNvSpPr>
          <p:nvPr>
            <p:ph type="title"/>
          </p:nvPr>
        </p:nvSpPr>
        <p:spPr/>
        <p:txBody>
          <a:bodyPr/>
          <a:lstStyle/>
          <a:p>
            <a:r>
              <a:rPr lang="en-US" dirty="0"/>
              <a:t>Three Year Performance Trend by Teacher: PE521 Prompt 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
        <p:nvSpPr>
          <p:cNvPr id="5" name="Rectangle 4"/>
          <p:cNvSpPr/>
          <p:nvPr/>
        </p:nvSpPr>
        <p:spPr>
          <a:xfrm>
            <a:off x="449816" y="5159000"/>
            <a:ext cx="7247940" cy="923330"/>
          </a:xfrm>
          <a:prstGeom prst="rect">
            <a:avLst/>
          </a:prstGeom>
        </p:spPr>
        <p:txBody>
          <a:bodyPr wrap="square">
            <a:spAutoFit/>
          </a:bodyPr>
          <a:lstStyle/>
          <a:p>
            <a:pPr fontAlgn="b"/>
            <a:r>
              <a:rPr lang="en-US" dirty="0"/>
              <a:t>This report runs for 3 years ending with the latest EOY SCS and EPIMS data available. The latest loaded EPIMS and SCS collection is 2018-19 JUNE.</a:t>
            </a:r>
          </a:p>
        </p:txBody>
      </p:sp>
    </p:spTree>
    <p:extLst>
      <p:ext uri="{BB962C8B-B14F-4D97-AF65-F5344CB8AC3E}">
        <p14:creationId xmlns:p14="http://schemas.microsoft.com/office/powerpoint/2010/main" val="71078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EC4F-41E1-4FD4-884E-AF84D0CA6740}"/>
              </a:ext>
            </a:extLst>
          </p:cNvPr>
          <p:cNvSpPr>
            <a:spLocks noGrp="1"/>
          </p:cNvSpPr>
          <p:nvPr>
            <p:ph type="title"/>
          </p:nvPr>
        </p:nvSpPr>
        <p:spPr/>
        <p:txBody>
          <a:bodyPr/>
          <a:lstStyle/>
          <a:p>
            <a:r>
              <a:rPr lang="en-US" dirty="0"/>
              <a:t>Available Resources</a:t>
            </a:r>
          </a:p>
        </p:txBody>
      </p:sp>
      <p:sp>
        <p:nvSpPr>
          <p:cNvPr id="4" name="Slide Number Placeholder 3">
            <a:extLst>
              <a:ext uri="{FF2B5EF4-FFF2-40B4-BE49-F238E27FC236}">
                <a16:creationId xmlns:a16="http://schemas.microsoft.com/office/drawing/2014/main" id="{FC1B16FD-A9FB-48AB-804B-6958252EB2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graphicFrame>
        <p:nvGraphicFramePr>
          <p:cNvPr id="5" name="Content Placeholder 5" descr="Table displays resource, resource description and where to find them&#10;">
            <a:extLst>
              <a:ext uri="{FF2B5EF4-FFF2-40B4-BE49-F238E27FC236}">
                <a16:creationId xmlns:a16="http://schemas.microsoft.com/office/drawing/2014/main" id="{92BBFB04-B0F8-4606-8523-AC361A864BB2}"/>
              </a:ext>
            </a:extLst>
          </p:cNvPr>
          <p:cNvGraphicFramePr>
            <a:graphicFrameLocks noGrp="1"/>
          </p:cNvGraphicFramePr>
          <p:nvPr>
            <p:ph idx="1"/>
            <p:extLst>
              <p:ext uri="{D42A27DB-BD31-4B8C-83A1-F6EECF244321}">
                <p14:modId xmlns:p14="http://schemas.microsoft.com/office/powerpoint/2010/main" val="653817426"/>
              </p:ext>
            </p:extLst>
          </p:nvPr>
        </p:nvGraphicFramePr>
        <p:xfrm>
          <a:off x="436378" y="1045317"/>
          <a:ext cx="11502337" cy="5812683"/>
        </p:xfrm>
        <a:graphic>
          <a:graphicData uri="http://schemas.openxmlformats.org/drawingml/2006/table">
            <a:tbl>
              <a:tblPr firstRow="1" bandRow="1">
                <a:tableStyleId>{5C22544A-7EE6-4342-B048-85BDC9FD1C3A}</a:tableStyleId>
              </a:tblPr>
              <a:tblGrid>
                <a:gridCol w="2378031">
                  <a:extLst>
                    <a:ext uri="{9D8B030D-6E8A-4147-A177-3AD203B41FA5}">
                      <a16:colId xmlns:a16="http://schemas.microsoft.com/office/drawing/2014/main" val="20000"/>
                    </a:ext>
                  </a:extLst>
                </a:gridCol>
                <a:gridCol w="4801689">
                  <a:extLst>
                    <a:ext uri="{9D8B030D-6E8A-4147-A177-3AD203B41FA5}">
                      <a16:colId xmlns:a16="http://schemas.microsoft.com/office/drawing/2014/main" val="20001"/>
                    </a:ext>
                  </a:extLst>
                </a:gridCol>
                <a:gridCol w="4322617">
                  <a:extLst>
                    <a:ext uri="{9D8B030D-6E8A-4147-A177-3AD203B41FA5}">
                      <a16:colId xmlns:a16="http://schemas.microsoft.com/office/drawing/2014/main" val="1167644326"/>
                    </a:ext>
                  </a:extLst>
                </a:gridCol>
              </a:tblGrid>
              <a:tr h="354542">
                <a:tc>
                  <a:txBody>
                    <a:bodyPr/>
                    <a:lstStyle/>
                    <a:p>
                      <a:r>
                        <a:rPr lang="en-US" sz="1800" b="1" dirty="0"/>
                        <a:t>Resource</a:t>
                      </a:r>
                    </a:p>
                  </a:txBody>
                  <a:tcPr/>
                </a:tc>
                <a:tc>
                  <a:txBody>
                    <a:bodyPr/>
                    <a:lstStyle/>
                    <a:p>
                      <a:r>
                        <a:rPr lang="en-US" sz="1800" dirty="0"/>
                        <a:t>Resource description</a:t>
                      </a:r>
                    </a:p>
                  </a:txBody>
                  <a:tcPr/>
                </a:tc>
                <a:tc>
                  <a:txBody>
                    <a:bodyPr/>
                    <a:lstStyle/>
                    <a:p>
                      <a:r>
                        <a:rPr lang="en-US" sz="1800" dirty="0"/>
                        <a:t>Where to find it</a:t>
                      </a:r>
                    </a:p>
                  </a:txBody>
                  <a:tcPr/>
                </a:tc>
                <a:extLst>
                  <a:ext uri="{0D108BD9-81ED-4DB2-BD59-A6C34878D82A}">
                    <a16:rowId xmlns:a16="http://schemas.microsoft.com/office/drawing/2014/main" val="813951780"/>
                  </a:ext>
                </a:extLst>
              </a:tr>
              <a:tr h="886354">
                <a:tc>
                  <a:txBody>
                    <a:bodyPr/>
                    <a:lstStyle/>
                    <a:p>
                      <a:r>
                        <a:rPr lang="en-US" sz="1800" b="1" dirty="0"/>
                        <a:t>Student Work Samples</a:t>
                      </a:r>
                    </a:p>
                  </a:txBody>
                  <a:tcPr/>
                </a:tc>
                <a:tc>
                  <a:txBody>
                    <a:bodyPr/>
                    <a:lstStyle/>
                    <a:p>
                      <a:r>
                        <a:rPr lang="en-US" sz="1800" baseline="0" dirty="0"/>
                        <a:t>Samples of student work for each score point for ELA, math and STE; ELA essays include annotations for each score point. </a:t>
                      </a:r>
                      <a:endParaRPr lang="en-US" sz="1800" dirty="0"/>
                    </a:p>
                  </a:txBody>
                  <a:tcPr/>
                </a:tc>
                <a:tc>
                  <a:txBody>
                    <a:bodyPr/>
                    <a:lstStyle/>
                    <a:p>
                      <a:r>
                        <a:rPr lang="en-US" sz="1800" baseline="0" dirty="0"/>
                        <a:t>MCAS Sample Student Work &amp; Scoring </a:t>
                      </a:r>
                      <a:endParaRPr lang="en-US" sz="1800" baseline="0" dirty="0">
                        <a:hlinkClick r:id="rId3"/>
                      </a:endParaRPr>
                    </a:p>
                    <a:p>
                      <a:r>
                        <a:rPr lang="en-US" sz="1800" baseline="0" dirty="0">
                          <a:hlinkClick r:id="rId3"/>
                        </a:rPr>
                        <a:t>www.doe.mass.edu/mcas/student/2019/</a:t>
                      </a:r>
                      <a:endParaRPr lang="en-US" sz="1800" baseline="0" dirty="0"/>
                    </a:p>
                    <a:p>
                      <a:endParaRPr lang="en-US" sz="1800" dirty="0"/>
                    </a:p>
                  </a:txBody>
                  <a:tcPr/>
                </a:tc>
                <a:extLst>
                  <a:ext uri="{0D108BD9-81ED-4DB2-BD59-A6C34878D82A}">
                    <a16:rowId xmlns:a16="http://schemas.microsoft.com/office/drawing/2014/main" val="10000"/>
                  </a:ext>
                </a:extLst>
              </a:tr>
              <a:tr h="886354">
                <a:tc>
                  <a:txBody>
                    <a:bodyPr/>
                    <a:lstStyle/>
                    <a:p>
                      <a:r>
                        <a:rPr lang="en-US" sz="1800" b="1" dirty="0"/>
                        <a:t>Student Essay</a:t>
                      </a:r>
                      <a:r>
                        <a:rPr lang="en-US" sz="1800" b="1" baseline="0" dirty="0"/>
                        <a:t> Responses</a:t>
                      </a:r>
                      <a:endParaRPr lang="en-US" sz="1800" b="1" dirty="0"/>
                    </a:p>
                  </a:txBody>
                  <a:tcPr/>
                </a:tc>
                <a:tc>
                  <a:txBody>
                    <a:bodyPr/>
                    <a:lstStyle/>
                    <a:p>
                      <a:r>
                        <a:rPr lang="en-US" sz="1800" dirty="0"/>
                        <a:t>One essay</a:t>
                      </a:r>
                      <a:r>
                        <a:rPr lang="en-US" sz="1800" baseline="0" dirty="0"/>
                        <a:t> at each grade in </a:t>
                      </a:r>
                      <a:r>
                        <a:rPr lang="en-US" sz="1800" kern="1200" baseline="0" dirty="0">
                          <a:solidFill>
                            <a:schemeClr val="dk1"/>
                          </a:solidFill>
                          <a:latin typeface="+mn-lt"/>
                          <a:ea typeface="+mn-ea"/>
                          <a:cs typeface="+mn-cs"/>
                        </a:rPr>
                        <a:t>grades 4–8; </a:t>
                      </a:r>
                      <a:br>
                        <a:rPr lang="en-US" sz="1800" kern="1200" baseline="0" dirty="0">
                          <a:solidFill>
                            <a:schemeClr val="dk1"/>
                          </a:solidFill>
                          <a:latin typeface="+mn-lt"/>
                          <a:ea typeface="+mn-ea"/>
                          <a:cs typeface="+mn-cs"/>
                        </a:rPr>
                      </a:br>
                      <a:r>
                        <a:rPr lang="en-US" sz="1800" kern="1200" baseline="0" dirty="0">
                          <a:solidFill>
                            <a:schemeClr val="dk1"/>
                          </a:solidFill>
                          <a:latin typeface="+mn-lt"/>
                          <a:ea typeface="+mn-ea"/>
                          <a:cs typeface="+mn-cs"/>
                        </a:rPr>
                        <a:t>one </a:t>
                      </a:r>
                      <a:r>
                        <a:rPr lang="en-US" sz="1800" baseline="0" dirty="0"/>
                        <a:t>constructed response item in grade 3; both essays released at grade 10</a:t>
                      </a:r>
                      <a:endParaRPr lang="en-US" sz="1800" dirty="0"/>
                    </a:p>
                  </a:txBody>
                  <a:tcPr/>
                </a:tc>
                <a:tc>
                  <a:txBody>
                    <a:bodyPr/>
                    <a:lstStyle/>
                    <a:p>
                      <a:r>
                        <a:rPr lang="en-US" sz="1800" dirty="0"/>
                        <a:t>PearsonAccess Next</a:t>
                      </a:r>
                    </a:p>
                    <a:p>
                      <a:r>
                        <a:rPr lang="en-US" sz="1800" dirty="0">
                          <a:hlinkClick r:id="rId4"/>
                        </a:rPr>
                        <a:t>mcas.pearsonaccessnext.com</a:t>
                      </a:r>
                      <a:endParaRPr lang="en-US" sz="1800" dirty="0"/>
                    </a:p>
                    <a:p>
                      <a:endParaRPr lang="en-US" sz="1800" dirty="0"/>
                    </a:p>
                  </a:txBody>
                  <a:tcPr/>
                </a:tc>
                <a:extLst>
                  <a:ext uri="{0D108BD9-81ED-4DB2-BD59-A6C34878D82A}">
                    <a16:rowId xmlns:a16="http://schemas.microsoft.com/office/drawing/2014/main" val="10001"/>
                  </a:ext>
                </a:extLst>
              </a:tr>
              <a:tr h="886354">
                <a:tc>
                  <a:txBody>
                    <a:bodyPr/>
                    <a:lstStyle/>
                    <a:p>
                      <a:r>
                        <a:rPr lang="en-US" sz="1800" b="1" dirty="0"/>
                        <a:t>Released</a:t>
                      </a:r>
                      <a:r>
                        <a:rPr lang="en-US" sz="1800" b="1" baseline="0" dirty="0"/>
                        <a:t> Items</a:t>
                      </a:r>
                      <a:endParaRPr lang="en-US" sz="1800" b="1" dirty="0"/>
                    </a:p>
                  </a:txBody>
                  <a:tcPr/>
                </a:tc>
                <a:tc>
                  <a:txBody>
                    <a:bodyPr/>
                    <a:lstStyle/>
                    <a:p>
                      <a:r>
                        <a:rPr lang="en-US" sz="1800" dirty="0"/>
                        <a:t>Approximately 50% of items released at grades 3</a:t>
                      </a:r>
                      <a:r>
                        <a:rPr lang="en-US" sz="1800" kern="1200" baseline="0" dirty="0">
                          <a:solidFill>
                            <a:schemeClr val="dk1"/>
                          </a:solidFill>
                          <a:latin typeface="+mn-lt"/>
                          <a:ea typeface="+mn-ea"/>
                          <a:cs typeface="+mn-cs"/>
                        </a:rPr>
                        <a:t>–</a:t>
                      </a:r>
                      <a:r>
                        <a:rPr lang="en-US" sz="1800" dirty="0"/>
                        <a:t>8; 100% released at grade 10 ELA and math</a:t>
                      </a:r>
                    </a:p>
                  </a:txBody>
                  <a:tcPr/>
                </a:tc>
                <a:tc>
                  <a:txBody>
                    <a:bodyPr/>
                    <a:lstStyle/>
                    <a:p>
                      <a:r>
                        <a:rPr lang="en-US" sz="1800" dirty="0"/>
                        <a:t>MCAS Resource Center</a:t>
                      </a:r>
                    </a:p>
                    <a:p>
                      <a:r>
                        <a:rPr lang="en-US" sz="1800" dirty="0">
                          <a:hlinkClick r:id="rId5"/>
                        </a:rPr>
                        <a:t>mcas.pearsonsupport.com/released-items/</a:t>
                      </a:r>
                      <a:endParaRPr lang="en-US" sz="1800" dirty="0"/>
                    </a:p>
                  </a:txBody>
                  <a:tcPr/>
                </a:tc>
                <a:extLst>
                  <a:ext uri="{0D108BD9-81ED-4DB2-BD59-A6C34878D82A}">
                    <a16:rowId xmlns:a16="http://schemas.microsoft.com/office/drawing/2014/main" val="4165927557"/>
                  </a:ext>
                </a:extLst>
              </a:tr>
              <a:tr h="620448">
                <a:tc>
                  <a:txBody>
                    <a:bodyPr/>
                    <a:lstStyle/>
                    <a:p>
                      <a:r>
                        <a:rPr lang="en-US" sz="1800" b="1" dirty="0"/>
                        <a:t>Edwin Analytics</a:t>
                      </a:r>
                    </a:p>
                  </a:txBody>
                  <a:tcPr/>
                </a:tc>
                <a:tc>
                  <a:txBody>
                    <a:bodyPr/>
                    <a:lstStyle/>
                    <a:p>
                      <a:endParaRPr lang="en-US" sz="1800" dirty="0"/>
                    </a:p>
                  </a:txBody>
                  <a:tcPr/>
                </a:tc>
                <a:tc>
                  <a:txBody>
                    <a:bodyPr/>
                    <a:lstStyle/>
                    <a:p>
                      <a:r>
                        <a:rPr lang="en-US" sz="1800" dirty="0"/>
                        <a:t>DESE Security Portal</a:t>
                      </a:r>
                    </a:p>
                    <a:p>
                      <a:r>
                        <a:rPr lang="en-US" sz="1800" dirty="0">
                          <a:hlinkClick r:id="rId6"/>
                        </a:rPr>
                        <a:t>gateway.edu.state.ma.us</a:t>
                      </a:r>
                      <a:endParaRPr lang="en-US" sz="1800" dirty="0"/>
                    </a:p>
                  </a:txBody>
                  <a:tcPr/>
                </a:tc>
                <a:extLst>
                  <a:ext uri="{0D108BD9-81ED-4DB2-BD59-A6C34878D82A}">
                    <a16:rowId xmlns:a16="http://schemas.microsoft.com/office/drawing/2014/main" val="3309607645"/>
                  </a:ext>
                </a:extLst>
              </a:tr>
              <a:tr h="1152260">
                <a:tc>
                  <a:txBody>
                    <a:bodyPr/>
                    <a:lstStyle/>
                    <a:p>
                      <a:r>
                        <a:rPr lang="en-US" sz="1800" b="1" dirty="0"/>
                        <a:t>District Analysis and Report Tools (DART)</a:t>
                      </a:r>
                    </a:p>
                    <a:p>
                      <a:r>
                        <a:rPr lang="en-US" sz="1800" b="1" dirty="0"/>
                        <a:t>Success after high school report</a:t>
                      </a:r>
                    </a:p>
                  </a:txBody>
                  <a:tcPr/>
                </a:tc>
                <a:tc>
                  <a:txBody>
                    <a:bodyPr/>
                    <a:lstStyle/>
                    <a:p>
                      <a:r>
                        <a:rPr lang="en-US" sz="1800" dirty="0"/>
                        <a:t>Analysis of school and district postsecondary outcomes.</a:t>
                      </a:r>
                      <a:r>
                        <a:rPr lang="en-US" sz="1800" baseline="0" dirty="0"/>
                        <a:t> See what proportion of the students from your school attended college, required remediation and graduated.</a:t>
                      </a:r>
                      <a:endParaRPr lang="en-US" sz="1800" dirty="0"/>
                    </a:p>
                  </a:txBody>
                  <a:tcPr/>
                </a:tc>
                <a:tc>
                  <a:txBody>
                    <a:bodyPr/>
                    <a:lstStyle/>
                    <a:p>
                      <a:r>
                        <a:rPr lang="en-US" sz="1800" dirty="0"/>
                        <a:t>DESE Data Tools</a:t>
                      </a:r>
                    </a:p>
                    <a:p>
                      <a:r>
                        <a:rPr lang="en-US" sz="1800" dirty="0">
                          <a:hlinkClick r:id="rId7"/>
                        </a:rPr>
                        <a:t>www.doe.mass.edu/dart/dart-success-after-high-school.xlsx</a:t>
                      </a:r>
                      <a:r>
                        <a:rPr lang="en-US" sz="1800" dirty="0"/>
                        <a:t> </a:t>
                      </a:r>
                    </a:p>
                  </a:txBody>
                  <a:tcPr/>
                </a:tc>
                <a:extLst>
                  <a:ext uri="{0D108BD9-81ED-4DB2-BD59-A6C34878D82A}">
                    <a16:rowId xmlns:a16="http://schemas.microsoft.com/office/drawing/2014/main" val="2407054617"/>
                  </a:ext>
                </a:extLst>
              </a:tr>
              <a:tr h="874923">
                <a:tc>
                  <a:txBody>
                    <a:bodyPr/>
                    <a:lstStyle/>
                    <a:p>
                      <a:r>
                        <a:rPr lang="en-US" sz="1800" b="1" dirty="0"/>
                        <a:t>Data in</a:t>
                      </a:r>
                      <a:r>
                        <a:rPr lang="en-US" sz="1800" b="1" baseline="0" dirty="0"/>
                        <a:t> Action YouTube Channel</a:t>
                      </a:r>
                      <a:endParaRPr lang="en-US" sz="1800" b="1" dirty="0"/>
                    </a:p>
                  </a:txBody>
                  <a:tcPr/>
                </a:tc>
                <a:tc>
                  <a:txBody>
                    <a:bodyPr/>
                    <a:lstStyle/>
                    <a:p>
                      <a:r>
                        <a:rPr lang="en-US" sz="1800" dirty="0"/>
                        <a:t>Suite of 43</a:t>
                      </a:r>
                      <a:r>
                        <a:rPr lang="en-US" sz="1800" baseline="0" dirty="0"/>
                        <a:t> videos that include MCAS alongside other ESE data sources</a:t>
                      </a:r>
                      <a:endParaRPr lang="en-US" sz="1800" dirty="0"/>
                    </a:p>
                  </a:txBody>
                  <a:tcPr/>
                </a:tc>
                <a:tc>
                  <a:txBody>
                    <a:bodyPr/>
                    <a:lstStyle/>
                    <a:p>
                      <a:r>
                        <a:rPr lang="en-US" sz="1800" dirty="0">
                          <a:hlinkClick r:id="rId8"/>
                        </a:rPr>
                        <a:t>www.youtube.com/playlist?list=PLTuqmiQ9ssqsCEVNSi2Zm2FPHqZoHLAuu</a:t>
                      </a:r>
                      <a:endParaRPr lang="en-US" sz="1800" dirty="0"/>
                    </a:p>
                  </a:txBody>
                  <a:tcPr/>
                </a:tc>
                <a:extLst>
                  <a:ext uri="{0D108BD9-81ED-4DB2-BD59-A6C34878D82A}">
                    <a16:rowId xmlns:a16="http://schemas.microsoft.com/office/drawing/2014/main" val="3697031928"/>
                  </a:ext>
                </a:extLst>
              </a:tr>
            </a:tbl>
          </a:graphicData>
        </a:graphic>
      </p:graphicFrame>
    </p:spTree>
    <p:extLst>
      <p:ext uri="{BB962C8B-B14F-4D97-AF65-F5344CB8AC3E}">
        <p14:creationId xmlns:p14="http://schemas.microsoft.com/office/powerpoint/2010/main" val="137313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Questions? Comments? Ideas?</a:t>
            </a:r>
          </a:p>
        </p:txBody>
      </p:sp>
      <p:sp>
        <p:nvSpPr>
          <p:cNvPr id="3" name="Content Placeholder 2"/>
          <p:cNvSpPr>
            <a:spLocks noGrp="1"/>
          </p:cNvSpPr>
          <p:nvPr>
            <p:ph idx="1"/>
          </p:nvPr>
        </p:nvSpPr>
        <p:spPr>
          <a:xfrm>
            <a:off x="454925" y="1202135"/>
            <a:ext cx="10924275" cy="5198665"/>
          </a:xfrm>
          <a:noFill/>
        </p:spPr>
        <p:txBody>
          <a:bodyPr/>
          <a:lstStyle/>
          <a:p>
            <a:pPr marL="342900" lvl="1" indent="-342900">
              <a:buFont typeface="Wingdings 2" pitchFamily="18" charset="2"/>
              <a:buChar char=""/>
            </a:pPr>
            <a:endParaRPr lang="en-US" dirty="0"/>
          </a:p>
          <a:p>
            <a:pPr marL="342900" lvl="1" indent="-342900">
              <a:buFont typeface="Wingdings 2" pitchFamily="18" charset="2"/>
              <a:buChar char=""/>
            </a:pPr>
            <a:r>
              <a:rPr lang="en-US" dirty="0"/>
              <a:t>Contact Student Assessment </a:t>
            </a:r>
          </a:p>
          <a:p>
            <a:pPr marL="749300" lvl="2" indent="-342900">
              <a:buFont typeface="Wingdings 2" pitchFamily="18" charset="2"/>
              <a:buChar char=""/>
            </a:pPr>
            <a:r>
              <a:rPr lang="en-US" sz="2800" dirty="0">
                <a:hlinkClick r:id="rId3"/>
              </a:rPr>
              <a:t>mcas@doe.mass.edu</a:t>
            </a:r>
            <a:r>
              <a:rPr lang="en-US" sz="2800" dirty="0"/>
              <a:t> </a:t>
            </a:r>
          </a:p>
          <a:p>
            <a:pPr marL="749300" lvl="2" indent="-342900">
              <a:buFont typeface="Wingdings 2" pitchFamily="18" charset="2"/>
              <a:buChar char=""/>
            </a:pPr>
            <a:r>
              <a:rPr lang="en-US" sz="2800"/>
              <a:t>781-338-3625</a:t>
            </a:r>
            <a:endParaRPr lang="en-US" sz="2800" dirty="0"/>
          </a:p>
          <a:p>
            <a:pPr marL="342900" lvl="1" indent="-342900">
              <a:buFont typeface="Wingdings 2" pitchFamily="18" charset="2"/>
              <a:buChar char=""/>
            </a:pPr>
            <a:endParaRPr lang="en-US" sz="1800" dirty="0"/>
          </a:p>
          <a:p>
            <a:pPr marL="342900" lvl="1" indent="-342900">
              <a:buFont typeface="Wingdings 2" pitchFamily="18" charset="2"/>
              <a:buChar char=""/>
            </a:pPr>
            <a:endParaRPr lang="en-US" sz="1800" dirty="0"/>
          </a:p>
        </p:txBody>
      </p:sp>
    </p:spTree>
    <p:extLst>
      <p:ext uri="{BB962C8B-B14F-4D97-AF65-F5344CB8AC3E}">
        <p14:creationId xmlns:p14="http://schemas.microsoft.com/office/powerpoint/2010/main" val="24504739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We’ll cover – </a:t>
            </a:r>
          </a:p>
        </p:txBody>
      </p:sp>
      <p:sp>
        <p:nvSpPr>
          <p:cNvPr id="3" name="Content Placeholder 2"/>
          <p:cNvSpPr>
            <a:spLocks noGrp="1"/>
          </p:cNvSpPr>
          <p:nvPr>
            <p:ph idx="1"/>
          </p:nvPr>
        </p:nvSpPr>
        <p:spPr>
          <a:xfrm>
            <a:off x="567743" y="1230403"/>
            <a:ext cx="10922415" cy="5049746"/>
          </a:xfrm>
        </p:spPr>
        <p:txBody>
          <a:bodyPr/>
          <a:lstStyle/>
          <a:p>
            <a:r>
              <a:rPr lang="en-US" dirty="0"/>
              <a:t>The MCAS Classroom Reports: Where to find them; how to run them</a:t>
            </a:r>
          </a:p>
          <a:p>
            <a:pPr lvl="1"/>
            <a:r>
              <a:rPr lang="en-US" dirty="0">
                <a:solidFill>
                  <a:schemeClr val="accent4">
                    <a:lumMod val="60000"/>
                    <a:lumOff val="40000"/>
                  </a:schemeClr>
                </a:solidFill>
              </a:rPr>
              <a:t>Achievement &amp; Growth by Classroom—GR501</a:t>
            </a:r>
          </a:p>
          <a:p>
            <a:pPr lvl="1"/>
            <a:r>
              <a:rPr lang="en-US" dirty="0">
                <a:solidFill>
                  <a:schemeClr val="accent4">
                    <a:lumMod val="60000"/>
                    <a:lumOff val="40000"/>
                  </a:schemeClr>
                </a:solidFill>
              </a:rPr>
              <a:t>Achievement &amp; Growth by Teacher—PE520</a:t>
            </a:r>
          </a:p>
          <a:p>
            <a:pPr lvl="1"/>
            <a:r>
              <a:rPr lang="en-US" dirty="0">
                <a:solidFill>
                  <a:schemeClr val="accent2">
                    <a:lumMod val="75000"/>
                  </a:schemeClr>
                </a:solidFill>
              </a:rPr>
              <a:t>Classroom MACS Results—CU522</a:t>
            </a:r>
          </a:p>
          <a:p>
            <a:pPr lvl="1"/>
            <a:r>
              <a:rPr lang="en-US" dirty="0">
                <a:solidFill>
                  <a:schemeClr val="accent2">
                    <a:lumMod val="75000"/>
                  </a:schemeClr>
                </a:solidFill>
              </a:rPr>
              <a:t>Classroom Standards Summary—PE506</a:t>
            </a:r>
          </a:p>
          <a:p>
            <a:pPr lvl="1"/>
            <a:r>
              <a:rPr lang="en-US" dirty="0">
                <a:solidFill>
                  <a:schemeClr val="accent5">
                    <a:lumMod val="50000"/>
                  </a:schemeClr>
                </a:solidFill>
              </a:rPr>
              <a:t>Classroom Item Analysis Roster—IT516</a:t>
            </a:r>
          </a:p>
          <a:p>
            <a:pPr lvl="1"/>
            <a:r>
              <a:rPr lang="en-US" dirty="0">
                <a:solidFill>
                  <a:schemeClr val="accent5">
                    <a:lumMod val="50000"/>
                  </a:schemeClr>
                </a:solidFill>
              </a:rPr>
              <a:t>Student MCAS Item Analysis—IT523</a:t>
            </a:r>
          </a:p>
          <a:p>
            <a:pPr lvl="1"/>
            <a:r>
              <a:rPr lang="en-US" dirty="0">
                <a:solidFill>
                  <a:srgbClr val="080808"/>
                </a:solidFill>
              </a:rPr>
              <a:t>Course Three Year Performance Trend by Teacher—PE521</a:t>
            </a:r>
          </a:p>
          <a:p>
            <a:pPr marL="457200" lvl="1" indent="0">
              <a:buNone/>
            </a:pPr>
            <a:endParaRPr lang="en-US" dirty="0">
              <a:solidFill>
                <a:schemeClr val="accent5">
                  <a:lumMod val="50000"/>
                </a:schemeClr>
              </a:solidFill>
            </a:endParaRPr>
          </a:p>
          <a:p>
            <a:pPr lvl="1"/>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93846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Rules</a:t>
            </a:r>
          </a:p>
        </p:txBody>
      </p:sp>
      <p:sp>
        <p:nvSpPr>
          <p:cNvPr id="3" name="Content Placeholder 2"/>
          <p:cNvSpPr>
            <a:spLocks noGrp="1"/>
          </p:cNvSpPr>
          <p:nvPr>
            <p:ph idx="1"/>
          </p:nvPr>
        </p:nvSpPr>
        <p:spPr>
          <a:xfrm>
            <a:off x="567743" y="1137717"/>
            <a:ext cx="11370972" cy="5049746"/>
          </a:xfrm>
        </p:spPr>
        <p:txBody>
          <a:bodyPr/>
          <a:lstStyle/>
          <a:p>
            <a:pPr lvl="0"/>
            <a:r>
              <a:rPr lang="en-US" dirty="0"/>
              <a:t>For nearly all districts,  SIF classroom data are available for the current school year.  SIF data are also used for previous school years until the EOY (June) collections are loaded (typically late in the calendar year).</a:t>
            </a:r>
          </a:p>
          <a:p>
            <a:r>
              <a:rPr lang="en-US" dirty="0"/>
              <a:t>What’s the difference between SIF vs Oct/EOY collection? SIF is not certified so there may be some teacher/classroom omissions or mistakes. If you find a potential issue with SIF data, talk to your local data collection team. </a:t>
            </a:r>
          </a:p>
          <a:p>
            <a:r>
              <a:rPr lang="en-US" dirty="0"/>
              <a:t>The latest loaded EPIMS and SCS collection is 2018-19 JUNE </a:t>
            </a:r>
            <a:r>
              <a:rPr lang="en-US" dirty="0">
                <a:solidFill>
                  <a:srgbClr val="FF0000"/>
                </a:solidFill>
              </a:rPr>
              <a:t>(when was this loaded?)</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72215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Security Portal home page –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9" name="TextBox 8"/>
          <p:cNvSpPr txBox="1"/>
          <p:nvPr/>
        </p:nvSpPr>
        <p:spPr>
          <a:xfrm>
            <a:off x="352457" y="1199475"/>
            <a:ext cx="5357591" cy="646331"/>
          </a:xfrm>
          <a:prstGeom prst="rect">
            <a:avLst/>
          </a:prstGeom>
          <a:noFill/>
        </p:spPr>
        <p:txBody>
          <a:bodyPr wrap="square" rtlCol="0">
            <a:spAutoFit/>
          </a:bodyPr>
          <a:lstStyle/>
          <a:p>
            <a:r>
              <a:rPr lang="en-US" dirty="0"/>
              <a:t>Select Edwin Analytics. If the link does not appear, click “View Your Application List.”</a:t>
            </a:r>
          </a:p>
        </p:txBody>
      </p:sp>
      <p:pic>
        <p:nvPicPr>
          <p:cNvPr id="10" name="Picture 9" descr="Shows recently used applications list in Security portal with &quot;View Application List&quot; circled in red"/>
          <p:cNvPicPr>
            <a:picLocks noChangeAspect="1"/>
          </p:cNvPicPr>
          <p:nvPr/>
        </p:nvPicPr>
        <p:blipFill>
          <a:blip r:embed="rId3"/>
          <a:stretch>
            <a:fillRect/>
          </a:stretch>
        </p:blipFill>
        <p:spPr>
          <a:xfrm>
            <a:off x="191071" y="1909187"/>
            <a:ext cx="5638800" cy="4552950"/>
          </a:xfrm>
          <a:prstGeom prst="rect">
            <a:avLst/>
          </a:prstGeom>
        </p:spPr>
      </p:pic>
      <p:cxnSp>
        <p:nvCxnSpPr>
          <p:cNvPr id="8" name="Straight Arrow Connector 7" descr="arrow pointing from &quot;View your Application list&quot; from screen shot of &quot;recently used application&quot; tab to the screenshot of the application list screen"/>
          <p:cNvCxnSpPr/>
          <p:nvPr/>
        </p:nvCxnSpPr>
        <p:spPr>
          <a:xfrm flipV="1">
            <a:off x="2134438" y="2542233"/>
            <a:ext cx="3874476" cy="16434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screenshot of application list menu in the security portal. Shows that you can find Edwin and Edwin analytics in Application list"/>
          <p:cNvPicPr>
            <a:picLocks noChangeAspect="1"/>
          </p:cNvPicPr>
          <p:nvPr/>
        </p:nvPicPr>
        <p:blipFill>
          <a:blip r:embed="rId4"/>
          <a:stretch>
            <a:fillRect/>
          </a:stretch>
        </p:blipFill>
        <p:spPr>
          <a:xfrm>
            <a:off x="6065830" y="1909187"/>
            <a:ext cx="2634786" cy="3072458"/>
          </a:xfrm>
          <a:prstGeom prst="rect">
            <a:avLst/>
          </a:prstGeom>
        </p:spPr>
      </p:pic>
      <p:sp>
        <p:nvSpPr>
          <p:cNvPr id="15" name="TextBox 14"/>
          <p:cNvSpPr txBox="1"/>
          <p:nvPr/>
        </p:nvSpPr>
        <p:spPr>
          <a:xfrm>
            <a:off x="5829871" y="5273203"/>
            <a:ext cx="6466578" cy="923330"/>
          </a:xfrm>
          <a:prstGeom prst="rect">
            <a:avLst/>
          </a:prstGeom>
          <a:noFill/>
        </p:spPr>
        <p:txBody>
          <a:bodyPr wrap="none" rtlCol="0">
            <a:spAutoFit/>
          </a:bodyPr>
          <a:lstStyle/>
          <a:p>
            <a:r>
              <a:rPr lang="en-US" dirty="0"/>
              <a:t>If Edwin Analytics does not appear in your Application List, </a:t>
            </a:r>
          </a:p>
          <a:p>
            <a:r>
              <a:rPr lang="en-US" dirty="0"/>
              <a:t>contact your Directory Administrator for access at:</a:t>
            </a:r>
          </a:p>
          <a:p>
            <a:r>
              <a:rPr lang="en-US" dirty="0">
                <a:hlinkClick r:id="rId5"/>
              </a:rPr>
              <a:t>http://www.doe.mass.edu/infoservices/data/diradmin/list.aspx</a:t>
            </a:r>
            <a:r>
              <a:rPr lang="en-US" dirty="0"/>
              <a:t>.</a:t>
            </a:r>
          </a:p>
        </p:txBody>
      </p:sp>
    </p:spTree>
    <p:extLst>
      <p:ext uri="{BB962C8B-B14F-4D97-AF65-F5344CB8AC3E}">
        <p14:creationId xmlns:p14="http://schemas.microsoft.com/office/powerpoint/2010/main" val="98926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Edwin home page </a:t>
            </a:r>
            <a:r>
              <a:rPr lang="en-US" dirty="0">
                <a:sym typeface="Wingdings" panose="05000000000000000000" pitchFamily="2" charset="2"/>
              </a:rPr>
              <a:t></a:t>
            </a:r>
            <a:r>
              <a:rPr lang="en-US" dirty="0"/>
              <a:t> Select Edwin Analytics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pic>
        <p:nvPicPr>
          <p:cNvPr id="6" name="Picture 5" descr="visual of Edwin Analytics home page with Edwin Analytics in left side bar higlighted. "/>
          <p:cNvPicPr>
            <a:picLocks noChangeAspect="1"/>
          </p:cNvPicPr>
          <p:nvPr/>
        </p:nvPicPr>
        <p:blipFill>
          <a:blip r:embed="rId3"/>
          <a:stretch>
            <a:fillRect/>
          </a:stretch>
        </p:blipFill>
        <p:spPr>
          <a:xfrm>
            <a:off x="866945" y="1039166"/>
            <a:ext cx="9759168" cy="5453690"/>
          </a:xfrm>
          <a:prstGeom prst="rect">
            <a:avLst/>
          </a:prstGeom>
        </p:spPr>
      </p:pic>
    </p:spTree>
    <p:extLst>
      <p:ext uri="{BB962C8B-B14F-4D97-AF65-F5344CB8AC3E}">
        <p14:creationId xmlns:p14="http://schemas.microsoft.com/office/powerpoint/2010/main" val="300307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t>
            </a:r>
            <a:r>
              <a:rPr lang="en-US" dirty="0">
                <a:sym typeface="Wingdings" panose="05000000000000000000" pitchFamily="2" charset="2"/>
              </a:rPr>
              <a:t> </a:t>
            </a:r>
            <a:r>
              <a:rPr lang="en-US" dirty="0"/>
              <a:t>Classroom for Available Reports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3" name="Picture 2" descr="Screenshot of menu you see once selected &quot;Edwin Analytics&quot; from left side bar. Classroom folder appears on the list."/>
          <p:cNvPicPr>
            <a:picLocks noChangeAspect="1"/>
          </p:cNvPicPr>
          <p:nvPr/>
        </p:nvPicPr>
        <p:blipFill>
          <a:blip r:embed="rId3"/>
          <a:stretch>
            <a:fillRect/>
          </a:stretch>
        </p:blipFill>
        <p:spPr>
          <a:xfrm>
            <a:off x="311904" y="1097595"/>
            <a:ext cx="3562350" cy="4476750"/>
          </a:xfrm>
          <a:prstGeom prst="rect">
            <a:avLst/>
          </a:prstGeom>
        </p:spPr>
      </p:pic>
      <p:sp>
        <p:nvSpPr>
          <p:cNvPr id="10" name="Right Arrow 9" descr="Arroe pointing from classroom folder in list of Edwin Analytic options and  screenshot of classroom reports. "/>
          <p:cNvSpPr/>
          <p:nvPr/>
        </p:nvSpPr>
        <p:spPr>
          <a:xfrm>
            <a:off x="3041742" y="2660959"/>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601 Classroom Roster report is circled and noted that it does not include MCAS data. Other reports are listed - CU522 Classroom MCAs Results, GR501 Achievement and Growth by Classroom, IT 516 MCAS Classroom Item Analysis Roster, IT523 Student MCAS Item Analysis, PR506 Classroom Standards Summary, PE520 MCAS/PARCC achievement and growth by teacher, PE521 Course Three Year Performance Trend"/>
          <p:cNvPicPr>
            <a:picLocks noChangeAspect="1"/>
          </p:cNvPicPr>
          <p:nvPr/>
        </p:nvPicPr>
        <p:blipFill>
          <a:blip r:embed="rId4"/>
          <a:stretch>
            <a:fillRect/>
          </a:stretch>
        </p:blipFill>
        <p:spPr>
          <a:xfrm>
            <a:off x="4210050" y="1233487"/>
            <a:ext cx="5772150" cy="5305425"/>
          </a:xfrm>
          <a:prstGeom prst="rect">
            <a:avLst/>
          </a:prstGeom>
        </p:spPr>
      </p:pic>
      <p:sp>
        <p:nvSpPr>
          <p:cNvPr id="6" name="TextBox 5"/>
          <p:cNvSpPr txBox="1"/>
          <p:nvPr/>
        </p:nvSpPr>
        <p:spPr>
          <a:xfrm>
            <a:off x="7096125" y="1362269"/>
            <a:ext cx="2626040" cy="369332"/>
          </a:xfrm>
          <a:prstGeom prst="rect">
            <a:avLst/>
          </a:prstGeom>
          <a:noFill/>
        </p:spPr>
        <p:txBody>
          <a:bodyPr wrap="none" rtlCol="0">
            <a:spAutoFit/>
          </a:bodyPr>
          <a:lstStyle/>
          <a:p>
            <a:r>
              <a:rPr lang="en-US" i="1" dirty="0"/>
              <a:t>No MCAS data in CL601</a:t>
            </a:r>
          </a:p>
        </p:txBody>
      </p:sp>
    </p:spTree>
    <p:extLst>
      <p:ext uri="{BB962C8B-B14F-4D97-AF65-F5344CB8AC3E}">
        <p14:creationId xmlns:p14="http://schemas.microsoft.com/office/powerpoint/2010/main" val="306551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s of prompt option for GR501. Options that need to fill in are Enrollment as of, District (schools selection is optional), subject area, course grade level and grade-course along with a reprompt button. "/>
          <p:cNvPicPr>
            <a:picLocks noChangeAspect="1"/>
          </p:cNvPicPr>
          <p:nvPr/>
        </p:nvPicPr>
        <p:blipFill>
          <a:blip r:embed="rId3"/>
          <a:stretch>
            <a:fillRect/>
          </a:stretch>
        </p:blipFill>
        <p:spPr>
          <a:xfrm>
            <a:off x="48124" y="1077752"/>
            <a:ext cx="4114636" cy="4791204"/>
          </a:xfrm>
          <a:prstGeom prst="rect">
            <a:avLst/>
          </a:prstGeom>
        </p:spPr>
      </p:pic>
      <p:sp>
        <p:nvSpPr>
          <p:cNvPr id="2" name="Title 1"/>
          <p:cNvSpPr>
            <a:spLocks noGrp="1"/>
          </p:cNvSpPr>
          <p:nvPr>
            <p:ph type="title"/>
          </p:nvPr>
        </p:nvSpPr>
        <p:spPr/>
        <p:txBody>
          <a:bodyPr/>
          <a:lstStyle/>
          <a:p>
            <a:r>
              <a:rPr lang="en-US" dirty="0"/>
              <a:t>Achievement and Growth by Classroom: GR501 Prompt Page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pic>
        <p:nvPicPr>
          <p:cNvPr id="14" name="Picture 13" descr="second screenshots of prompt option for GR501 that highlights assessment (PARC or MCAS), date, subject and grade as well as report layout (include page detail Yes or No). "/>
          <p:cNvPicPr>
            <a:picLocks noChangeAspect="1"/>
          </p:cNvPicPr>
          <p:nvPr/>
        </p:nvPicPr>
        <p:blipFill>
          <a:blip r:embed="rId4"/>
          <a:stretch>
            <a:fillRect/>
          </a:stretch>
        </p:blipFill>
        <p:spPr>
          <a:xfrm>
            <a:off x="6520909" y="1294916"/>
            <a:ext cx="4676775" cy="4495800"/>
          </a:xfrm>
          <a:prstGeom prst="rect">
            <a:avLst/>
          </a:prstGeom>
        </p:spPr>
      </p:pic>
      <p:sp>
        <p:nvSpPr>
          <p:cNvPr id="15" name="TextBox 14"/>
          <p:cNvSpPr txBox="1"/>
          <p:nvPr/>
        </p:nvSpPr>
        <p:spPr>
          <a:xfrm>
            <a:off x="6823514" y="6004471"/>
            <a:ext cx="3695820" cy="646331"/>
          </a:xfrm>
          <a:prstGeom prst="rect">
            <a:avLst/>
          </a:prstGeom>
          <a:noFill/>
        </p:spPr>
        <p:txBody>
          <a:bodyPr wrap="none" rtlCol="0">
            <a:spAutoFit/>
          </a:bodyPr>
          <a:lstStyle/>
          <a:p>
            <a:r>
              <a:rPr lang="en-US" dirty="0"/>
              <a:t>Select test year and subject.</a:t>
            </a:r>
          </a:p>
          <a:p>
            <a:r>
              <a:rPr lang="en-US" dirty="0"/>
              <a:t>Select Detail Page for table output.</a:t>
            </a:r>
          </a:p>
        </p:txBody>
      </p:sp>
      <p:cxnSp>
        <p:nvCxnSpPr>
          <p:cNvPr id="19" name="Straight Arrow Connector 18" descr="arrow pointing out that you should select yes include page detail if you want table of output"/>
          <p:cNvCxnSpPr/>
          <p:nvPr/>
        </p:nvCxnSpPr>
        <p:spPr>
          <a:xfrm flipV="1">
            <a:off x="7124281" y="4973934"/>
            <a:ext cx="438521" cy="10305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168" y="5897348"/>
            <a:ext cx="6020600" cy="923330"/>
          </a:xfrm>
          <a:prstGeom prst="rect">
            <a:avLst/>
          </a:prstGeom>
          <a:solidFill>
            <a:schemeClr val="bg1"/>
          </a:solidFill>
        </p:spPr>
        <p:txBody>
          <a:bodyPr wrap="square" rtlCol="0">
            <a:spAutoFit/>
          </a:bodyPr>
          <a:lstStyle/>
          <a:p>
            <a:r>
              <a:rPr lang="en-US" dirty="0"/>
              <a:t>Select district for all courses; school selection is optional.</a:t>
            </a:r>
          </a:p>
          <a:p>
            <a:r>
              <a:rPr lang="en-US" dirty="0"/>
              <a:t>Select Subject Area and Grade.</a:t>
            </a:r>
          </a:p>
          <a:p>
            <a:r>
              <a:rPr lang="en-US" dirty="0"/>
              <a:t>Click </a:t>
            </a:r>
            <a:r>
              <a:rPr lang="en-US" dirty="0" err="1"/>
              <a:t>Reprompt</a:t>
            </a:r>
            <a:r>
              <a:rPr lang="en-US" dirty="0"/>
              <a:t> to see Courses for that grade and subject. </a:t>
            </a:r>
          </a:p>
        </p:txBody>
      </p:sp>
    </p:spTree>
    <p:extLst>
      <p:ext uri="{BB962C8B-B14F-4D97-AF65-F5344CB8AC3E}">
        <p14:creationId xmlns:p14="http://schemas.microsoft.com/office/powerpoint/2010/main" val="189958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and Growth by Classroom: GR501 Report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10" name="TextBox 9"/>
          <p:cNvSpPr txBox="1"/>
          <p:nvPr/>
        </p:nvSpPr>
        <p:spPr>
          <a:xfrm>
            <a:off x="8684166" y="1228655"/>
            <a:ext cx="325454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Each bubble represents a classroom</a:t>
            </a:r>
          </a:p>
          <a:p>
            <a:pPr marL="285750" indent="-285750">
              <a:buFont typeface="Arial" panose="020B0604020202020204" pitchFamily="34" charset="0"/>
              <a:buChar char="•"/>
            </a:pPr>
            <a:r>
              <a:rPr lang="en-US" dirty="0"/>
              <a:t>Results suppressed for &lt;6 students</a:t>
            </a:r>
          </a:p>
          <a:p>
            <a:pPr marL="285750" indent="-285750">
              <a:buFont typeface="Arial" panose="020B0604020202020204" pitchFamily="34" charset="0"/>
              <a:buChar char="•"/>
            </a:pPr>
            <a:r>
              <a:rPr lang="en-US" dirty="0"/>
              <a:t>SGP in gray for &lt;20 students</a:t>
            </a:r>
          </a:p>
          <a:p>
            <a:pPr marL="285750" indent="-285750">
              <a:buFont typeface="Arial" panose="020B0604020202020204" pitchFamily="34" charset="0"/>
              <a:buChar char="•"/>
            </a:pPr>
            <a:r>
              <a:rPr lang="en-US" dirty="0"/>
              <a:t>Hover cursor for details</a:t>
            </a:r>
          </a:p>
        </p:txBody>
      </p:sp>
      <p:sp>
        <p:nvSpPr>
          <p:cNvPr id="11" name="TextBox 10"/>
          <p:cNvSpPr txBox="1"/>
          <p:nvPr/>
        </p:nvSpPr>
        <p:spPr>
          <a:xfrm>
            <a:off x="13937" y="1068887"/>
            <a:ext cx="461665" cy="4843575"/>
          </a:xfrm>
          <a:prstGeom prst="rect">
            <a:avLst/>
          </a:prstGeom>
          <a:noFill/>
        </p:spPr>
        <p:txBody>
          <a:bodyPr vert="vert270" wrap="square" rtlCol="0">
            <a:spAutoFit/>
          </a:bodyPr>
          <a:lstStyle/>
          <a:p>
            <a:r>
              <a:rPr lang="en-US" dirty="0"/>
              <a:t>Percent Meeting or Exceeding Expectations</a:t>
            </a:r>
          </a:p>
        </p:txBody>
      </p:sp>
      <p:sp>
        <p:nvSpPr>
          <p:cNvPr id="12" name="TextBox 11"/>
          <p:cNvSpPr txBox="1"/>
          <p:nvPr/>
        </p:nvSpPr>
        <p:spPr>
          <a:xfrm>
            <a:off x="3039444" y="6002623"/>
            <a:ext cx="1233030" cy="369332"/>
          </a:xfrm>
          <a:prstGeom prst="rect">
            <a:avLst/>
          </a:prstGeom>
          <a:noFill/>
        </p:spPr>
        <p:txBody>
          <a:bodyPr wrap="none" rtlCol="0">
            <a:spAutoFit/>
          </a:bodyPr>
          <a:lstStyle/>
          <a:p>
            <a:r>
              <a:rPr lang="en-US" dirty="0"/>
              <a:t>Mean SGP</a:t>
            </a:r>
          </a:p>
        </p:txBody>
      </p:sp>
      <p:pic>
        <p:nvPicPr>
          <p:cNvPr id="16" name="Picture 15" descr="Scroll over text box includes school-course selection, SGP, % meeting/exceeding expectation, students with SGP and growth level color. "/>
          <p:cNvPicPr>
            <a:picLocks noChangeAspect="1"/>
          </p:cNvPicPr>
          <p:nvPr/>
        </p:nvPicPr>
        <p:blipFill>
          <a:blip r:embed="rId3"/>
          <a:stretch>
            <a:fillRect/>
          </a:stretch>
        </p:blipFill>
        <p:spPr>
          <a:xfrm>
            <a:off x="7064916" y="1228655"/>
            <a:ext cx="1847850" cy="2124075"/>
          </a:xfrm>
          <a:prstGeom prst="rect">
            <a:avLst/>
          </a:prstGeom>
        </p:spPr>
      </p:pic>
      <p:pic>
        <p:nvPicPr>
          <p:cNvPr id="19" name="Picture 18" descr="Scatter plot of Mean SGP on horizontal axis and Percent meeting or exceeding expectation on the vertical axis with the top left corner shown as &quot;Lower growth higher achievement&quot;, top right corner showing &quot;higher growth/higher achievement&quot;, bottom  left corner shown as &quot;Lower growth lower achievement&quot;, bottom right corner showing &quot;higher growth/lower achievement&quot;.  "/>
          <p:cNvPicPr>
            <a:picLocks noChangeAspect="1"/>
          </p:cNvPicPr>
          <p:nvPr/>
        </p:nvPicPr>
        <p:blipFill>
          <a:blip r:embed="rId4"/>
          <a:stretch>
            <a:fillRect/>
          </a:stretch>
        </p:blipFill>
        <p:spPr>
          <a:xfrm>
            <a:off x="475602" y="1211049"/>
            <a:ext cx="6360714" cy="4778521"/>
          </a:xfrm>
          <a:prstGeom prst="rect">
            <a:avLst/>
          </a:prstGeom>
        </p:spPr>
      </p:pic>
      <p:sp>
        <p:nvSpPr>
          <p:cNvPr id="26" name="TextBox 25"/>
          <p:cNvSpPr txBox="1"/>
          <p:nvPr/>
        </p:nvSpPr>
        <p:spPr>
          <a:xfrm>
            <a:off x="7208713" y="5666405"/>
            <a:ext cx="4283993" cy="646331"/>
          </a:xfrm>
          <a:prstGeom prst="rect">
            <a:avLst/>
          </a:prstGeom>
          <a:noFill/>
        </p:spPr>
        <p:txBody>
          <a:bodyPr wrap="none" rtlCol="0">
            <a:spAutoFit/>
          </a:bodyPr>
          <a:lstStyle/>
          <a:p>
            <a:r>
              <a:rPr lang="en-US" dirty="0"/>
              <a:t>Detail Page shows number of students, </a:t>
            </a:r>
          </a:p>
          <a:p>
            <a:r>
              <a:rPr lang="en-US" dirty="0"/>
              <a:t>Achievement, and mean SGP classrooms</a:t>
            </a:r>
          </a:p>
        </p:txBody>
      </p:sp>
      <p:pic>
        <p:nvPicPr>
          <p:cNvPr id="30" name="Picture 29" descr="screen shot of detail page table which schools school-course section, student count, students tested, students with SGP, percent meeting/exceeding expectations and mean SGP. "/>
          <p:cNvPicPr>
            <a:picLocks noChangeAspect="1"/>
          </p:cNvPicPr>
          <p:nvPr/>
        </p:nvPicPr>
        <p:blipFill>
          <a:blip r:embed="rId5"/>
          <a:stretch>
            <a:fillRect/>
          </a:stretch>
        </p:blipFill>
        <p:spPr>
          <a:xfrm>
            <a:off x="6845586" y="3802117"/>
            <a:ext cx="5346414" cy="1796250"/>
          </a:xfrm>
          <a:prstGeom prst="rect">
            <a:avLst/>
          </a:prstGeom>
        </p:spPr>
      </p:pic>
      <p:pic>
        <p:nvPicPr>
          <p:cNvPr id="7" name="Picture 6" descr="Scroll over text box includes school-course selection, SGP, % meeting/exceeding expectation, students with SGP and growth level color. "/>
          <p:cNvPicPr>
            <a:picLocks noChangeAspect="1"/>
          </p:cNvPicPr>
          <p:nvPr/>
        </p:nvPicPr>
        <p:blipFill>
          <a:blip r:embed="rId6"/>
          <a:stretch>
            <a:fillRect/>
          </a:stretch>
        </p:blipFill>
        <p:spPr>
          <a:xfrm>
            <a:off x="3205205" y="1810929"/>
            <a:ext cx="3314700" cy="866775"/>
          </a:xfrm>
          <a:prstGeom prst="rect">
            <a:avLst/>
          </a:prstGeom>
        </p:spPr>
      </p:pic>
    </p:spTree>
    <p:extLst>
      <p:ext uri="{BB962C8B-B14F-4D97-AF65-F5344CB8AC3E}">
        <p14:creationId xmlns:p14="http://schemas.microsoft.com/office/powerpoint/2010/main" val="284853543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26511</TotalTime>
  <Words>1358</Words>
  <Application>Microsoft Office PowerPoint</Application>
  <PresentationFormat>Widescreen</PresentationFormat>
  <Paragraphs>190</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等线</vt:lpstr>
      <vt:lpstr>Arial</vt:lpstr>
      <vt:lpstr>Courier New</vt:lpstr>
      <vt:lpstr>Segoe</vt:lpstr>
      <vt:lpstr>Segoe SemiBold</vt:lpstr>
      <vt:lpstr>Segoe UI</vt:lpstr>
      <vt:lpstr>Segoe UI Semibold</vt:lpstr>
      <vt:lpstr>Times New Roman</vt:lpstr>
      <vt:lpstr>Wingdings</vt:lpstr>
      <vt:lpstr>Wingdings 2</vt:lpstr>
      <vt:lpstr>ESE​​</vt:lpstr>
      <vt:lpstr>1_ESE​​</vt:lpstr>
      <vt:lpstr>Edwin Webinar: Classroom Reports    December 10, 2019 </vt:lpstr>
      <vt:lpstr>MCAS Classroom Reports Show Results for Most Recent SIMS Collection and Currently Claimed Students</vt:lpstr>
      <vt:lpstr>We’ll cover – </vt:lpstr>
      <vt:lpstr>Data Collection Rules</vt:lpstr>
      <vt:lpstr>From the Security Portal home page – </vt:lpstr>
      <vt:lpstr>From the Edwin home page  Select Edwin Analytics </vt:lpstr>
      <vt:lpstr>Select  Classroom for Available Reports</vt:lpstr>
      <vt:lpstr>Achievement and Growth by Classroom: GR501 Prompt Page</vt:lpstr>
      <vt:lpstr>Achievement and Growth by Classroom: GR501 Report</vt:lpstr>
      <vt:lpstr>Achievement and Growth by Teacher: PE520 Course Prompt Page</vt:lpstr>
      <vt:lpstr>Achievement and Growth by Teacher: PE520 Teacher Prompt Page</vt:lpstr>
      <vt:lpstr>Achievement and Growth by Teacher: PE520 “Mismatch” Note</vt:lpstr>
      <vt:lpstr>Achievement and Growth by Teacher: PE520 Report</vt:lpstr>
      <vt:lpstr>SCS Classroom Roster: CL601 Report</vt:lpstr>
      <vt:lpstr>Classroom MCAS Results: CU522 Prompt Page</vt:lpstr>
      <vt:lpstr>Classroom MCAS Results: CU522 Report</vt:lpstr>
      <vt:lpstr>Classroom Standards Summary: PE506 Prompt by Teacher Page</vt:lpstr>
      <vt:lpstr>Classroom Standards Summary: PE506 Report</vt:lpstr>
      <vt:lpstr>Item Analysis Roster: IT516 Teacher and Course Prompt Pages</vt:lpstr>
      <vt:lpstr>MCAS Item Analysis Roster: IT516 Report</vt:lpstr>
      <vt:lpstr>Student MCAS Item Analysis: IT523 Prompt Page</vt:lpstr>
      <vt:lpstr>Student MCAS Item Analysis: IT523 Report-Start of Year View</vt:lpstr>
      <vt:lpstr>Three Year Performance Trend by Teacher: PE521 Prompt Page</vt:lpstr>
      <vt:lpstr>Available Resources</vt:lpstr>
      <vt:lpstr>Questions? Comments?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Edwin Webinar: Classroom Reports (December 2019)</dc:title>
  <dc:creator>DESE</dc:creator>
  <cp:lastModifiedBy>Zou, Dong (EOE)</cp:lastModifiedBy>
  <cp:revision>764</cp:revision>
  <cp:lastPrinted>2019-12-16T22:16:14Z</cp:lastPrinted>
  <dcterms:created xsi:type="dcterms:W3CDTF">2017-11-24T20:24:25Z</dcterms:created>
  <dcterms:modified xsi:type="dcterms:W3CDTF">2019-12-24T16:56:32Z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24 2019</vt:lpwstr>
  </property>
</Properties>
</file>