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5"/>
  </p:sldMasterIdLst>
  <p:notesMasterIdLst>
    <p:notesMasterId r:id="rId47"/>
  </p:notesMasterIdLst>
  <p:handoutMasterIdLst>
    <p:handoutMasterId r:id="rId48"/>
  </p:handoutMasterIdLst>
  <p:sldIdLst>
    <p:sldId id="256" r:id="rId6"/>
    <p:sldId id="694" r:id="rId7"/>
    <p:sldId id="262" r:id="rId8"/>
    <p:sldId id="615" r:id="rId9"/>
    <p:sldId id="619" r:id="rId10"/>
    <p:sldId id="616" r:id="rId11"/>
    <p:sldId id="628" r:id="rId12"/>
    <p:sldId id="617" r:id="rId13"/>
    <p:sldId id="618" r:id="rId14"/>
    <p:sldId id="325" r:id="rId15"/>
    <p:sldId id="326" r:id="rId16"/>
    <p:sldId id="327" r:id="rId17"/>
    <p:sldId id="328" r:id="rId18"/>
    <p:sldId id="695" r:id="rId19"/>
    <p:sldId id="697" r:id="rId20"/>
    <p:sldId id="698" r:id="rId21"/>
    <p:sldId id="330" r:id="rId22"/>
    <p:sldId id="282" r:id="rId23"/>
    <p:sldId id="635" r:id="rId24"/>
    <p:sldId id="685" r:id="rId25"/>
    <p:sldId id="686" r:id="rId26"/>
    <p:sldId id="687" r:id="rId27"/>
    <p:sldId id="688" r:id="rId28"/>
    <p:sldId id="636" r:id="rId29"/>
    <p:sldId id="637" r:id="rId30"/>
    <p:sldId id="634" r:id="rId31"/>
    <p:sldId id="689" r:id="rId32"/>
    <p:sldId id="680" r:id="rId33"/>
    <p:sldId id="472" r:id="rId34"/>
    <p:sldId id="440" r:id="rId35"/>
    <p:sldId id="498" r:id="rId36"/>
    <p:sldId id="455" r:id="rId37"/>
    <p:sldId id="456" r:id="rId38"/>
    <p:sldId id="690" r:id="rId39"/>
    <p:sldId id="691" r:id="rId40"/>
    <p:sldId id="692" r:id="rId41"/>
    <p:sldId id="693" r:id="rId42"/>
    <p:sldId id="682" r:id="rId43"/>
    <p:sldId id="388" r:id="rId44"/>
    <p:sldId id="640" r:id="rId45"/>
    <p:sldId id="642" r:id="rId4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eronica Wolf" initials="VW" lastIdx="4" clrIdx="0"/>
  <p:cmAuthor id="1" name="Jordan Love" initials="" lastIdx="0" clrIdx="1"/>
  <p:cmAuthor id="2" name="FJK" initials="fjk" lastIdx="22" clrIdx="2"/>
  <p:cmAuthor id="3" name="axb" initials="a" lastIdx="22" clrIdx="3"/>
  <p:cmAuthor id="4" name="McKenzie, Wallace (EOE)" initials="MW(" lastIdx="2" clrIdx="4">
    <p:extLst>
      <p:ext uri="{19B8F6BF-5375-455C-9EA6-DF929625EA0E}">
        <p15:presenceInfo xmlns:p15="http://schemas.microsoft.com/office/powerpoint/2012/main" userId="S::WMcKenzie@doe.mass.edu::4f4f1168-3f7b-4c3c-9dba-bea4d4bd8e2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4B7A"/>
    <a:srgbClr val="5247A5"/>
    <a:srgbClr val="002060"/>
    <a:srgbClr val="032154"/>
    <a:srgbClr val="0749BA"/>
    <a:srgbClr val="FF9933"/>
    <a:srgbClr val="CCCDD4"/>
    <a:srgbClr val="FFEAA7"/>
    <a:srgbClr val="D4ECBA"/>
    <a:srgbClr val="CED8F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varScale="1">
        <p:scale>
          <a:sx n="84" d="100"/>
          <a:sy n="84" d="100"/>
        </p:scale>
        <p:origin x="82"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19-10-24T13:21:37.388" idx="2">
    <p:pos x="10" y="10"/>
    <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5B5A571D-7F85-423D-A4DB-B8377837BFA9}" type="datetimeFigureOut">
              <a:rPr lang="en-US" smtClean="0"/>
              <a:pPr/>
              <a:t>2/20/2020</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FD90743B-386E-4BE1-890C-260F0B3C82DB}" type="slidenum">
              <a:rPr lang="en-US" smtClean="0"/>
              <a:pPr/>
              <a:t>‹#›</a:t>
            </a:fld>
            <a:endParaRPr lang="en-US" dirty="0"/>
          </a:p>
        </p:txBody>
      </p:sp>
    </p:spTree>
    <p:extLst>
      <p:ext uri="{BB962C8B-B14F-4D97-AF65-F5344CB8AC3E}">
        <p14:creationId xmlns:p14="http://schemas.microsoft.com/office/powerpoint/2010/main" val="11565941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214A4E2-0B9D-D644-A002-EDFD7A1D8E40}" type="datetimeFigureOut">
              <a:rPr lang="en-US" smtClean="0"/>
              <a:pPr/>
              <a:t>2/20/2020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FD7B1F3-F798-904F-8887-B6E121BA9631}" type="slidenum">
              <a:rPr lang="en-US" smtClean="0"/>
              <a:pPr/>
              <a:t>‹#›</a:t>
            </a:fld>
            <a:endParaRPr lang="en-US" dirty="0"/>
          </a:p>
        </p:txBody>
      </p:sp>
    </p:spTree>
    <p:extLst>
      <p:ext uri="{BB962C8B-B14F-4D97-AF65-F5344CB8AC3E}">
        <p14:creationId xmlns:p14="http://schemas.microsoft.com/office/powerpoint/2010/main" val="100614318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note before continuing</a:t>
            </a:r>
          </a:p>
          <a:p>
            <a:r>
              <a:rPr lang="en-US" dirty="0"/>
              <a:t>Quick Reference right hand side</a:t>
            </a:r>
          </a:p>
          <a:p>
            <a:r>
              <a:rPr lang="en-US" dirty="0"/>
              <a:t>Getting Started </a:t>
            </a:r>
          </a:p>
          <a:p>
            <a:r>
              <a:rPr lang="en-US" dirty="0"/>
              <a:t>Using Edwin – User Guide – 9 page</a:t>
            </a:r>
            <a:r>
              <a:rPr lang="en-US" baseline="0" dirty="0"/>
              <a:t> guide that is a good navigation tool</a:t>
            </a:r>
            <a:endParaRPr lang="en-US" dirty="0"/>
          </a:p>
        </p:txBody>
      </p:sp>
      <p:sp>
        <p:nvSpPr>
          <p:cNvPr id="4" name="Slide Number Placeholder 3"/>
          <p:cNvSpPr>
            <a:spLocks noGrp="1"/>
          </p:cNvSpPr>
          <p:nvPr>
            <p:ph type="sldNum" sz="quarter" idx="10"/>
          </p:nvPr>
        </p:nvSpPr>
        <p:spPr/>
        <p:txBody>
          <a:bodyPr/>
          <a:lstStyle/>
          <a:p>
            <a:fld id="{403D2B1A-5A0B-4521-9C84-DF41B3830977}" type="slidenum">
              <a:rPr lang="en-US" smtClean="0"/>
              <a:t>10</a:t>
            </a:fld>
            <a:endParaRPr lang="en-US" dirty="0"/>
          </a:p>
        </p:txBody>
      </p:sp>
    </p:spTree>
    <p:extLst>
      <p:ext uri="{BB962C8B-B14F-4D97-AF65-F5344CB8AC3E}">
        <p14:creationId xmlns:p14="http://schemas.microsoft.com/office/powerpoint/2010/main" val="3897943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22</a:t>
            </a:fld>
            <a:endParaRPr lang="en-US" dirty="0"/>
          </a:p>
        </p:txBody>
      </p:sp>
    </p:spTree>
    <p:extLst>
      <p:ext uri="{BB962C8B-B14F-4D97-AF65-F5344CB8AC3E}">
        <p14:creationId xmlns:p14="http://schemas.microsoft.com/office/powerpoint/2010/main" val="1336867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23</a:t>
            </a:fld>
            <a:endParaRPr lang="en-US" dirty="0"/>
          </a:p>
        </p:txBody>
      </p:sp>
    </p:spTree>
    <p:extLst>
      <p:ext uri="{BB962C8B-B14F-4D97-AF65-F5344CB8AC3E}">
        <p14:creationId xmlns:p14="http://schemas.microsoft.com/office/powerpoint/2010/main" val="3412760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29</a:t>
            </a:fld>
            <a:endParaRPr lang="zh-CN" altLang="en-US"/>
          </a:p>
        </p:txBody>
      </p:sp>
    </p:spTree>
    <p:extLst>
      <p:ext uri="{BB962C8B-B14F-4D97-AF65-F5344CB8AC3E}">
        <p14:creationId xmlns:p14="http://schemas.microsoft.com/office/powerpoint/2010/main" val="3315138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30</a:t>
            </a:fld>
            <a:endParaRPr lang="zh-CN" altLang="en-US"/>
          </a:p>
        </p:txBody>
      </p:sp>
    </p:spTree>
    <p:extLst>
      <p:ext uri="{BB962C8B-B14F-4D97-AF65-F5344CB8AC3E}">
        <p14:creationId xmlns:p14="http://schemas.microsoft.com/office/powerpoint/2010/main" val="4230039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31</a:t>
            </a:fld>
            <a:endParaRPr lang="zh-CN" altLang="en-US"/>
          </a:p>
        </p:txBody>
      </p:sp>
    </p:spTree>
    <p:extLst>
      <p:ext uri="{BB962C8B-B14F-4D97-AF65-F5344CB8AC3E}">
        <p14:creationId xmlns:p14="http://schemas.microsoft.com/office/powerpoint/2010/main" val="2556313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32</a:t>
            </a:fld>
            <a:endParaRPr lang="zh-CN" altLang="en-US"/>
          </a:p>
        </p:txBody>
      </p:sp>
    </p:spTree>
    <p:extLst>
      <p:ext uri="{BB962C8B-B14F-4D97-AF65-F5344CB8AC3E}">
        <p14:creationId xmlns:p14="http://schemas.microsoft.com/office/powerpoint/2010/main" val="1691726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33</a:t>
            </a:fld>
            <a:endParaRPr lang="zh-CN" altLang="en-US"/>
          </a:p>
        </p:txBody>
      </p:sp>
    </p:spTree>
    <p:extLst>
      <p:ext uri="{BB962C8B-B14F-4D97-AF65-F5344CB8AC3E}">
        <p14:creationId xmlns:p14="http://schemas.microsoft.com/office/powerpoint/2010/main" val="355653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34</a:t>
            </a:fld>
            <a:endParaRPr lang="zh-CN" altLang="en-US"/>
          </a:p>
        </p:txBody>
      </p:sp>
    </p:spTree>
    <p:extLst>
      <p:ext uri="{BB962C8B-B14F-4D97-AF65-F5344CB8AC3E}">
        <p14:creationId xmlns:p14="http://schemas.microsoft.com/office/powerpoint/2010/main" val="1976156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35</a:t>
            </a:fld>
            <a:endParaRPr lang="zh-CN" altLang="en-US"/>
          </a:p>
        </p:txBody>
      </p:sp>
    </p:spTree>
    <p:extLst>
      <p:ext uri="{BB962C8B-B14F-4D97-AF65-F5344CB8AC3E}">
        <p14:creationId xmlns:p14="http://schemas.microsoft.com/office/powerpoint/2010/main" val="124376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36</a:t>
            </a:fld>
            <a:endParaRPr lang="zh-CN" altLang="en-US"/>
          </a:p>
        </p:txBody>
      </p:sp>
    </p:spTree>
    <p:extLst>
      <p:ext uri="{BB962C8B-B14F-4D97-AF65-F5344CB8AC3E}">
        <p14:creationId xmlns:p14="http://schemas.microsoft.com/office/powerpoint/2010/main" val="3103004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FOR</a:t>
            </a:r>
            <a:r>
              <a:rPr lang="en-US" baseline="0" dirty="0"/>
              <a:t> ARROWS</a:t>
            </a:r>
            <a:endParaRPr lang="en-US" dirty="0"/>
          </a:p>
          <a:p>
            <a:endParaRPr lang="en-US" dirty="0"/>
          </a:p>
          <a:p>
            <a:r>
              <a:rPr lang="en-US" dirty="0"/>
              <a:t>Center</a:t>
            </a:r>
            <a:r>
              <a:rPr lang="en-US" baseline="0" dirty="0"/>
              <a:t> of Home screen – first time log in, will be blank. As you run reports, will show most recent reports. </a:t>
            </a:r>
            <a:endParaRPr lang="en-US" dirty="0"/>
          </a:p>
          <a:p>
            <a:r>
              <a:rPr lang="en-US" dirty="0"/>
              <a:t>On left:  Navigation Panel – This is what most of you will see. Some</a:t>
            </a:r>
            <a:r>
              <a:rPr lang="en-US" baseline="0" dirty="0"/>
              <a:t> people in districts may also see a folder marked SIF. (more on next slide) </a:t>
            </a:r>
          </a:p>
          <a:p>
            <a:r>
              <a:rPr lang="en-US" baseline="0" dirty="0"/>
              <a:t>On right: Quick Reference Guide link (more on upcoming slide) </a:t>
            </a:r>
            <a:endParaRPr lang="en-US" dirty="0"/>
          </a:p>
        </p:txBody>
      </p:sp>
      <p:sp>
        <p:nvSpPr>
          <p:cNvPr id="4" name="Slide Number Placeholder 3"/>
          <p:cNvSpPr>
            <a:spLocks noGrp="1"/>
          </p:cNvSpPr>
          <p:nvPr>
            <p:ph type="sldNum" sz="quarter" idx="10"/>
          </p:nvPr>
        </p:nvSpPr>
        <p:spPr/>
        <p:txBody>
          <a:bodyPr/>
          <a:lstStyle/>
          <a:p>
            <a:fld id="{403D2B1A-5A0B-4521-9C84-DF41B3830977}" type="slidenum">
              <a:rPr lang="en-US" smtClean="0"/>
              <a:t>11</a:t>
            </a:fld>
            <a:endParaRPr lang="en-US" dirty="0"/>
          </a:p>
        </p:txBody>
      </p:sp>
    </p:spTree>
    <p:extLst>
      <p:ext uri="{BB962C8B-B14F-4D97-AF65-F5344CB8AC3E}">
        <p14:creationId xmlns:p14="http://schemas.microsoft.com/office/powerpoint/2010/main" val="472036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CCD5AF-71CD-4C88-AC55-E7BE057B2D3C}" type="slidenum">
              <a:rPr lang="zh-CN" altLang="en-US" smtClean="0"/>
              <a:pPr/>
              <a:t>37</a:t>
            </a:fld>
            <a:endParaRPr lang="zh-CN" altLang="en-US"/>
          </a:p>
        </p:txBody>
      </p:sp>
    </p:spTree>
    <p:extLst>
      <p:ext uri="{BB962C8B-B14F-4D97-AF65-F5344CB8AC3E}">
        <p14:creationId xmlns:p14="http://schemas.microsoft.com/office/powerpoint/2010/main" val="216928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39</a:t>
            </a:fld>
            <a:endParaRPr lang="en-US" dirty="0"/>
          </a:p>
        </p:txBody>
      </p:sp>
    </p:spTree>
    <p:extLst>
      <p:ext uri="{BB962C8B-B14F-4D97-AF65-F5344CB8AC3E}">
        <p14:creationId xmlns:p14="http://schemas.microsoft.com/office/powerpoint/2010/main" val="3863051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6d0a7b2a27_3_398:notes"/>
          <p:cNvSpPr txBox="1">
            <a:spLocks noGrp="1"/>
          </p:cNvSpPr>
          <p:nvPr>
            <p:ph type="body" idx="1"/>
          </p:nvPr>
        </p:nvSpPr>
        <p:spPr>
          <a:xfrm>
            <a:off x="685800" y="4343400"/>
            <a:ext cx="54864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endParaRPr/>
          </a:p>
        </p:txBody>
      </p:sp>
      <p:sp>
        <p:nvSpPr>
          <p:cNvPr id="689" name="Google Shape;689;g6d0a7b2a27_3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Team Content for most people will not be useful.</a:t>
            </a:r>
            <a:r>
              <a:rPr lang="en-US" baseline="0" dirty="0"/>
              <a:t>   This is only useful if you are also  a SIF user.</a:t>
            </a:r>
          </a:p>
          <a:p>
            <a:endParaRPr lang="en-US" baseline="0" dirty="0"/>
          </a:p>
          <a:p>
            <a:r>
              <a:rPr lang="en-US" baseline="0" dirty="0"/>
              <a:t>Edwin Analytics is the key folder for accessing your reports.   This is a replacement for the prior navigation tabs.  You will also notice that the reports are now grouped by type.</a:t>
            </a:r>
            <a:endParaRPr lang="en-US" dirty="0"/>
          </a:p>
        </p:txBody>
      </p:sp>
      <p:sp>
        <p:nvSpPr>
          <p:cNvPr id="4" name="Slide Number Placeholder 3"/>
          <p:cNvSpPr>
            <a:spLocks noGrp="1"/>
          </p:cNvSpPr>
          <p:nvPr>
            <p:ph type="sldNum" sz="quarter" idx="10"/>
          </p:nvPr>
        </p:nvSpPr>
        <p:spPr/>
        <p:txBody>
          <a:bodyPr/>
          <a:lstStyle/>
          <a:p>
            <a:fld id="{403D2B1A-5A0B-4521-9C84-DF41B3830977}" type="slidenum">
              <a:rPr lang="en-US" smtClean="0"/>
              <a:t>12</a:t>
            </a:fld>
            <a:endParaRPr lang="en-US" dirty="0"/>
          </a:p>
        </p:txBody>
      </p:sp>
    </p:spTree>
    <p:extLst>
      <p:ext uri="{BB962C8B-B14F-4D97-AF65-F5344CB8AC3E}">
        <p14:creationId xmlns:p14="http://schemas.microsoft.com/office/powerpoint/2010/main" val="1051002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Using Edwin – New guide</a:t>
            </a:r>
          </a:p>
          <a:p>
            <a:pPr defTabSz="931774">
              <a:defRPr/>
            </a:pPr>
            <a:r>
              <a:rPr lang="en-US" dirty="0"/>
              <a:t>What’s new section: Currently links to public Edwin website where new info will be updated</a:t>
            </a:r>
          </a:p>
          <a:p>
            <a:endParaRPr lang="en-US" dirty="0"/>
          </a:p>
        </p:txBody>
      </p:sp>
      <p:sp>
        <p:nvSpPr>
          <p:cNvPr id="4" name="Slide Number Placeholder 3"/>
          <p:cNvSpPr>
            <a:spLocks noGrp="1"/>
          </p:cNvSpPr>
          <p:nvPr>
            <p:ph type="sldNum" sz="quarter" idx="10"/>
          </p:nvPr>
        </p:nvSpPr>
        <p:spPr/>
        <p:txBody>
          <a:bodyPr/>
          <a:lstStyle/>
          <a:p>
            <a:fld id="{403D2B1A-5A0B-4521-9C84-DF41B3830977}" type="slidenum">
              <a:rPr lang="en-US" smtClean="0"/>
              <a:t>13</a:t>
            </a:fld>
            <a:endParaRPr lang="en-US" dirty="0"/>
          </a:p>
        </p:txBody>
      </p:sp>
    </p:spTree>
    <p:extLst>
      <p:ext uri="{BB962C8B-B14F-4D97-AF65-F5344CB8AC3E}">
        <p14:creationId xmlns:p14="http://schemas.microsoft.com/office/powerpoint/2010/main" val="1938992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16</a:t>
            </a:fld>
            <a:endParaRPr lang="en-US" dirty="0"/>
          </a:p>
        </p:txBody>
      </p:sp>
    </p:spTree>
    <p:extLst>
      <p:ext uri="{BB962C8B-B14F-4D97-AF65-F5344CB8AC3E}">
        <p14:creationId xmlns:p14="http://schemas.microsoft.com/office/powerpoint/2010/main" val="582777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a:t>
            </a:r>
          </a:p>
          <a:p>
            <a:r>
              <a:rPr lang="en-US" dirty="0"/>
              <a:t>Ellipses</a:t>
            </a:r>
          </a:p>
          <a:p>
            <a:endParaRPr lang="en-US" dirty="0"/>
          </a:p>
          <a:p>
            <a:r>
              <a:rPr lang="en-US" dirty="0"/>
              <a:t>CLICK</a:t>
            </a:r>
          </a:p>
          <a:p>
            <a:r>
              <a:rPr lang="en-US" dirty="0"/>
              <a:t>More Info</a:t>
            </a:r>
          </a:p>
          <a:p>
            <a:endParaRPr lang="en-US" dirty="0"/>
          </a:p>
          <a:p>
            <a:r>
              <a:rPr lang="en-US" dirty="0"/>
              <a:t>CLICK</a:t>
            </a:r>
          </a:p>
          <a:p>
            <a:r>
              <a:rPr lang="en-US" dirty="0"/>
              <a:t>Videos, Other Info, Tags</a:t>
            </a:r>
          </a:p>
        </p:txBody>
      </p:sp>
      <p:sp>
        <p:nvSpPr>
          <p:cNvPr id="4" name="Slide Number Placeholder 3"/>
          <p:cNvSpPr>
            <a:spLocks noGrp="1"/>
          </p:cNvSpPr>
          <p:nvPr>
            <p:ph type="sldNum" sz="quarter" idx="10"/>
          </p:nvPr>
        </p:nvSpPr>
        <p:spPr/>
        <p:txBody>
          <a:bodyPr/>
          <a:lstStyle/>
          <a:p>
            <a:fld id="{403D2B1A-5A0B-4521-9C84-DF41B3830977}" type="slidenum">
              <a:rPr lang="en-US" smtClean="0"/>
              <a:t>17</a:t>
            </a:fld>
            <a:endParaRPr lang="en-US" dirty="0"/>
          </a:p>
        </p:txBody>
      </p:sp>
    </p:spTree>
    <p:extLst>
      <p:ext uri="{BB962C8B-B14F-4D97-AF65-F5344CB8AC3E}">
        <p14:creationId xmlns:p14="http://schemas.microsoft.com/office/powerpoint/2010/main" val="3603948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run the</a:t>
            </a:r>
            <a:r>
              <a:rPr lang="en-US" baseline="0" dirty="0"/>
              <a:t> report. If want to see it in PDF or Excel, or to return to prompt page: TOP LEFT corner (not in the right) </a:t>
            </a:r>
          </a:p>
          <a:p>
            <a:endParaRPr lang="en-US" baseline="0" dirty="0"/>
          </a:p>
          <a:p>
            <a:r>
              <a:rPr lang="en-US" baseline="0" dirty="0"/>
              <a:t>To download pdf/excel or click between reports- make sure you have enabled pop up windows. </a:t>
            </a:r>
            <a:endParaRPr lang="en-US" dirty="0"/>
          </a:p>
        </p:txBody>
      </p:sp>
      <p:sp>
        <p:nvSpPr>
          <p:cNvPr id="4" name="Slide Number Placeholder 3"/>
          <p:cNvSpPr>
            <a:spLocks noGrp="1"/>
          </p:cNvSpPr>
          <p:nvPr>
            <p:ph type="sldNum" sz="quarter" idx="10"/>
          </p:nvPr>
        </p:nvSpPr>
        <p:spPr/>
        <p:txBody>
          <a:bodyPr/>
          <a:lstStyle/>
          <a:p>
            <a:fld id="{403D2B1A-5A0B-4521-9C84-DF41B3830977}" type="slidenum">
              <a:rPr lang="en-US" smtClean="0"/>
              <a:t>18</a:t>
            </a:fld>
            <a:endParaRPr lang="en-US" dirty="0"/>
          </a:p>
        </p:txBody>
      </p:sp>
    </p:spTree>
    <p:extLst>
      <p:ext uri="{BB962C8B-B14F-4D97-AF65-F5344CB8AC3E}">
        <p14:creationId xmlns:p14="http://schemas.microsoft.com/office/powerpoint/2010/main" val="2144777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20</a:t>
            </a:fld>
            <a:endParaRPr lang="en-US" dirty="0"/>
          </a:p>
        </p:txBody>
      </p:sp>
    </p:spTree>
    <p:extLst>
      <p:ext uri="{BB962C8B-B14F-4D97-AF65-F5344CB8AC3E}">
        <p14:creationId xmlns:p14="http://schemas.microsoft.com/office/powerpoint/2010/main" val="1398658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D7B1F3-F798-904F-8887-B6E121BA9631}" type="slidenum">
              <a:rPr lang="en-US" smtClean="0"/>
              <a:pPr/>
              <a:t>21</a:t>
            </a:fld>
            <a:endParaRPr lang="en-US" dirty="0"/>
          </a:p>
        </p:txBody>
      </p:sp>
    </p:spTree>
    <p:extLst>
      <p:ext uri="{BB962C8B-B14F-4D97-AF65-F5344CB8AC3E}">
        <p14:creationId xmlns:p14="http://schemas.microsoft.com/office/powerpoint/2010/main" val="420525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5737"/>
            <a:ext cx="9144000" cy="685226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userDrawn="1"/>
        </p:nvSpPr>
        <p:spPr>
          <a:xfrm>
            <a:off x="0" y="1566333"/>
            <a:ext cx="9144000" cy="5291668"/>
          </a:xfrm>
          <a:prstGeom prst="rect">
            <a:avLst/>
          </a:prstGeom>
          <a:gradFill>
            <a:gsLst>
              <a:gs pos="73000">
                <a:schemeClr val="bg1">
                  <a:alpha val="51000"/>
                </a:schemeClr>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1904811" y="2511426"/>
            <a:ext cx="6962611" cy="1470025"/>
          </a:xfrm>
        </p:spPr>
        <p:txBody>
          <a:bodyPr>
            <a:normAutofit/>
          </a:bodyPr>
          <a:lstStyle>
            <a:lvl1pPr>
              <a:defRPr sz="4000" baseline="0">
                <a:latin typeface="Candara"/>
                <a:cs typeface="Candara"/>
              </a:defRPr>
            </a:lvl1pPr>
          </a:lstStyle>
          <a:p>
            <a:r>
              <a:rPr lang="en-US" dirty="0"/>
              <a:t>Title</a:t>
            </a:r>
          </a:p>
        </p:txBody>
      </p:sp>
      <p:sp>
        <p:nvSpPr>
          <p:cNvPr id="3" name="Subtitle 2"/>
          <p:cNvSpPr>
            <a:spLocks noGrp="1"/>
          </p:cNvSpPr>
          <p:nvPr>
            <p:ph type="subTitle" idx="1" hasCustomPrompt="1"/>
          </p:nvPr>
        </p:nvSpPr>
        <p:spPr>
          <a:xfrm>
            <a:off x="1904811" y="4267201"/>
            <a:ext cx="5591012" cy="1752600"/>
          </a:xfrm>
        </p:spPr>
        <p:txBody>
          <a:bodyPr/>
          <a:lstStyle>
            <a:lvl1pPr marL="0" indent="0" algn="l">
              <a:buNone/>
              <a:defRPr baseline="0">
                <a:solidFill>
                  <a:schemeClr val="tx1">
                    <a:tint val="75000"/>
                  </a:schemeClr>
                </a:solidFill>
                <a:latin typeface="Candara"/>
                <a:cs typeface="Candar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247287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66A8D27-BA48-4C5D-B11A-F0B674A0BB18}" type="slidenum">
              <a:rPr lang="en-US" smtClean="0"/>
              <a:pPr/>
              <a:t>‹#›</a:t>
            </a:fld>
            <a:endParaRPr lang="en-US" dirty="0"/>
          </a:p>
        </p:txBody>
      </p:sp>
    </p:spTree>
    <p:extLst>
      <p:ext uri="{BB962C8B-B14F-4D97-AF65-F5344CB8AC3E}">
        <p14:creationId xmlns:p14="http://schemas.microsoft.com/office/powerpoint/2010/main" val="612207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505200" y="6356350"/>
            <a:ext cx="2133600" cy="365125"/>
          </a:xfrm>
          <a:prstGeom prst="rect">
            <a:avLst/>
          </a:prstGeom>
        </p:spPr>
        <p:txBody>
          <a:bodyPr/>
          <a:lstStyle/>
          <a:p>
            <a:fld id="{FC337D36-6CEC-0D4A-BB79-00AEB43D606C}" type="slidenum">
              <a:rPr lang="en-US" smtClean="0"/>
              <a:pPr/>
              <a:t>‹#›</a:t>
            </a:fld>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Rectangle 6"/>
          <p:cNvSpPr/>
          <p:nvPr userDrawn="1"/>
        </p:nvSpPr>
        <p:spPr>
          <a:xfrm>
            <a:off x="0" y="5737"/>
            <a:ext cx="9144000" cy="685226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1566333"/>
            <a:ext cx="9144000" cy="5291668"/>
          </a:xfrm>
          <a:prstGeom prst="rect">
            <a:avLst/>
          </a:prstGeom>
          <a:gradFill>
            <a:gsLst>
              <a:gs pos="73000">
                <a:schemeClr val="bg1">
                  <a:alpha val="51000"/>
                </a:schemeClr>
              </a:gs>
              <a:gs pos="100000">
                <a:schemeClr val="bg1">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1495588" y="1505304"/>
            <a:ext cx="69991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hasCustomPrompt="1"/>
          </p:nvPr>
        </p:nvSpPr>
        <p:spPr>
          <a:xfrm>
            <a:off x="1495588" y="3005491"/>
            <a:ext cx="6999125" cy="1362075"/>
          </a:xfrm>
        </p:spPr>
        <p:txBody>
          <a:bodyPr anchor="t"/>
          <a:lstStyle>
            <a:lvl1pPr algn="l">
              <a:defRPr sz="4000" b="1" cap="none"/>
            </a:lvl1pPr>
          </a:lstStyle>
          <a:p>
            <a:r>
              <a:rPr lang="en-US" dirty="0"/>
              <a:t>Click To Edit Master Title Style</a:t>
            </a:r>
          </a:p>
        </p:txBody>
      </p:sp>
    </p:spTree>
    <p:extLst>
      <p:ext uri="{BB962C8B-B14F-4D97-AF65-F5344CB8AC3E}">
        <p14:creationId xmlns:p14="http://schemas.microsoft.com/office/powerpoint/2010/main" val="1397373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400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117849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83822" y="127000"/>
            <a:ext cx="6392636" cy="790972"/>
          </a:xfrm>
        </p:spPr>
        <p:txBody>
          <a:bodyPr>
            <a:noAutofit/>
          </a:bodyPr>
          <a:lstStyle>
            <a:lvl1pPr>
              <a:defRPr sz="400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457200" y="1185863"/>
            <a:ext cx="8229600" cy="4940300"/>
          </a:xfrm>
          <a:prstGeom prst="rect">
            <a:avLst/>
          </a:prstGeom>
        </p:spPr>
        <p:txBody>
          <a:bodyPr/>
          <a:lstStyle>
            <a:lvl1pPr marL="228600" indent="-228600">
              <a:defRPr sz="1200">
                <a:solidFill>
                  <a:srgbClr val="002060"/>
                </a:solidFill>
                <a:latin typeface="Calibri" panose="020F0502020204030204" pitchFamily="34" charset="0"/>
              </a:defRPr>
            </a:lvl1pPr>
            <a:lvl2pPr marL="685800" indent="-228600">
              <a:buFont typeface="Courier New"/>
              <a:buChar char="o"/>
              <a:defRPr sz="1200">
                <a:solidFill>
                  <a:srgbClr val="002060"/>
                </a:solidFill>
                <a:latin typeface="Calibri" panose="020F0502020204030204" pitchFamily="34" charset="0"/>
              </a:defRPr>
            </a:lvl2pPr>
            <a:lvl3pPr>
              <a:buFont typeface="Courier New"/>
              <a:buChar char="o"/>
              <a:defRPr sz="1200">
                <a:solidFill>
                  <a:srgbClr val="002060"/>
                </a:solidFill>
                <a:latin typeface="Calibri" panose="020F0502020204030204" pitchFamily="34" charset="0"/>
              </a:defRPr>
            </a:lvl3pPr>
            <a:lvl4pPr>
              <a:buFont typeface="Courier New"/>
              <a:buChar char="o"/>
              <a:defRPr sz="1200">
                <a:solidFill>
                  <a:srgbClr val="002060"/>
                </a:solidFill>
                <a:latin typeface="Calibri" panose="020F0502020204030204" pitchFamily="34" charset="0"/>
              </a:defRPr>
            </a:lvl4pPr>
            <a:lvl5pPr>
              <a:buFont typeface="Courier New"/>
              <a:buChar char="o"/>
              <a:defRPr sz="1200">
                <a:solidFill>
                  <a:srgbClr val="002060"/>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8395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C87C7-E7B4-48CE-A3A8-F3AA4A0619C6}"/>
              </a:ext>
            </a:extLst>
          </p:cNvPr>
          <p:cNvSpPr>
            <a:spLocks noGrp="1"/>
          </p:cNvSpPr>
          <p:nvPr>
            <p:ph type="title"/>
          </p:nvPr>
        </p:nvSpPr>
        <p:spPr>
          <a:xfrm>
            <a:off x="1183822" y="127000"/>
            <a:ext cx="6392636" cy="790972"/>
          </a:xfrm>
        </p:spPr>
        <p:txBody>
          <a:bodyPr>
            <a:noAutofit/>
          </a:bodyPr>
          <a:lstStyle>
            <a:lvl1pPr>
              <a:defRPr sz="4000">
                <a:latin typeface="Calibri" panose="020F0502020204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0552357-3E5C-459E-B615-DB77304E8C80}"/>
              </a:ext>
            </a:extLst>
          </p:cNvPr>
          <p:cNvSpPr>
            <a:spLocks noGrp="1"/>
          </p:cNvSpPr>
          <p:nvPr>
            <p:ph idx="1"/>
          </p:nvPr>
        </p:nvSpPr>
        <p:spPr>
          <a:xfrm>
            <a:off x="457200" y="1185863"/>
            <a:ext cx="8229600" cy="4940300"/>
          </a:xfrm>
          <a:prstGeom prst="rect">
            <a:avLst/>
          </a:prstGeom>
        </p:spPr>
        <p:txBody>
          <a:bodyPr/>
          <a:lstStyle>
            <a:lvl1pPr marL="228600" indent="-228600">
              <a:defRPr sz="1200">
                <a:solidFill>
                  <a:srgbClr val="002060"/>
                </a:solidFill>
                <a:latin typeface="Calibri" panose="020F0502020204030204" pitchFamily="34" charset="0"/>
              </a:defRPr>
            </a:lvl1pPr>
            <a:lvl2pPr marL="685800" indent="-228600">
              <a:buFont typeface="Courier New"/>
              <a:buChar char="o"/>
              <a:defRPr sz="1200">
                <a:solidFill>
                  <a:srgbClr val="002060"/>
                </a:solidFill>
                <a:latin typeface="Calibri" panose="020F0502020204030204" pitchFamily="34" charset="0"/>
              </a:defRPr>
            </a:lvl2pPr>
            <a:lvl3pPr>
              <a:buFont typeface="Courier New"/>
              <a:buChar char="o"/>
              <a:defRPr sz="1200">
                <a:solidFill>
                  <a:srgbClr val="002060"/>
                </a:solidFill>
                <a:latin typeface="Calibri" panose="020F0502020204030204" pitchFamily="34" charset="0"/>
              </a:defRPr>
            </a:lvl3pPr>
            <a:lvl4pPr>
              <a:buFont typeface="Courier New"/>
              <a:buChar char="o"/>
              <a:defRPr sz="1200">
                <a:solidFill>
                  <a:srgbClr val="002060"/>
                </a:solidFill>
                <a:latin typeface="Calibri" panose="020F0502020204030204" pitchFamily="34" charset="0"/>
              </a:defRPr>
            </a:lvl4pPr>
            <a:lvl5pPr>
              <a:buFont typeface="Courier New"/>
              <a:buChar char="o"/>
              <a:defRPr sz="1200">
                <a:solidFill>
                  <a:srgbClr val="002060"/>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64163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422400"/>
            <a:ext cx="5111750" cy="4703763"/>
          </a:xfrm>
          <a:prstGeom prst="rect">
            <a:avLst/>
          </a:prstGeo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224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itle 1"/>
          <p:cNvSpPr>
            <a:spLocks noGrp="1"/>
          </p:cNvSpPr>
          <p:nvPr>
            <p:ph type="title"/>
          </p:nvPr>
        </p:nvSpPr>
        <p:spPr>
          <a:xfrm>
            <a:off x="1191985" y="152400"/>
            <a:ext cx="6466115" cy="525462"/>
          </a:xfrm>
          <a:prstGeom prst="rect">
            <a:avLst/>
          </a:prstGeom>
        </p:spPr>
        <p:txBody>
          <a:bodyPr/>
          <a:lstStyle>
            <a:lvl1pPr algn="ctr">
              <a:defRPr baseline="0">
                <a:solidFill>
                  <a:srgbClr val="002060"/>
                </a:solidFill>
              </a:defRPr>
            </a:lvl1pPr>
          </a:lstStyle>
          <a:p>
            <a:r>
              <a:rPr lang="en-US" dirty="0"/>
              <a:t>Click to edit Master title style</a:t>
            </a:r>
          </a:p>
        </p:txBody>
      </p:sp>
    </p:spTree>
    <p:extLst>
      <p:ext uri="{BB962C8B-B14F-4D97-AF65-F5344CB8AC3E}">
        <p14:creationId xmlns:p14="http://schemas.microsoft.com/office/powerpoint/2010/main" val="1142232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106488" y="990600"/>
            <a:ext cx="7224712" cy="48799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5" name="Title 1"/>
          <p:cNvSpPr>
            <a:spLocks noGrp="1"/>
          </p:cNvSpPr>
          <p:nvPr>
            <p:ph type="title"/>
          </p:nvPr>
        </p:nvSpPr>
        <p:spPr>
          <a:xfrm>
            <a:off x="1175657" y="152400"/>
            <a:ext cx="6490607" cy="525462"/>
          </a:xfrm>
          <a:prstGeom prst="rect">
            <a:avLst/>
          </a:prstGeo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678390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422400"/>
            <a:ext cx="5111750" cy="4703763"/>
          </a:xfrm>
          <a:prstGeom prst="rect">
            <a:avLst/>
          </a:prstGeo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224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itle 1"/>
          <p:cNvSpPr>
            <a:spLocks noGrp="1"/>
          </p:cNvSpPr>
          <p:nvPr>
            <p:ph type="title"/>
          </p:nvPr>
        </p:nvSpPr>
        <p:spPr>
          <a:xfrm>
            <a:off x="1167720" y="209550"/>
            <a:ext cx="6490380" cy="525462"/>
          </a:xfrm>
          <a:prstGeom prst="rect">
            <a:avLst/>
          </a:prstGeo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319633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106488" y="990600"/>
            <a:ext cx="7224712" cy="48799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5" name="Title 1"/>
          <p:cNvSpPr>
            <a:spLocks noGrp="1"/>
          </p:cNvSpPr>
          <p:nvPr>
            <p:ph type="title"/>
          </p:nvPr>
        </p:nvSpPr>
        <p:spPr>
          <a:xfrm>
            <a:off x="1191986" y="266700"/>
            <a:ext cx="6449786" cy="525462"/>
          </a:xfrm>
          <a:prstGeom prst="rect">
            <a:avLst/>
          </a:prstGeo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483932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0504" y="127000"/>
            <a:ext cx="6415953" cy="790972"/>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57200" y="1088702"/>
            <a:ext cx="8229600" cy="503746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userDrawn="1"/>
        </p:nvSpPr>
        <p:spPr>
          <a:xfrm>
            <a:off x="8674042" y="6467274"/>
            <a:ext cx="341397" cy="246221"/>
          </a:xfrm>
          <a:prstGeom prst="rect">
            <a:avLst/>
          </a:prstGeom>
          <a:noFill/>
        </p:spPr>
        <p:txBody>
          <a:bodyPr wrap="none" rtlCol="0">
            <a:spAutoFit/>
          </a:bodyPr>
          <a:lstStyle/>
          <a:p>
            <a:fld id="{EBBA2902-41E1-DD43-8EBD-B34F8ADFC793}" type="slidenum">
              <a:rPr lang="en-US" sz="1000" smtClean="0">
                <a:solidFill>
                  <a:schemeClr val="bg1">
                    <a:lumMod val="65000"/>
                  </a:schemeClr>
                </a:solidFill>
              </a:rPr>
              <a:pPr/>
              <a:t>‹#›</a:t>
            </a:fld>
            <a:endParaRPr lang="en-US" sz="1000" dirty="0">
              <a:solidFill>
                <a:schemeClr val="bg1">
                  <a:lumMod val="65000"/>
                </a:schemeClr>
              </a:solidFill>
            </a:endParaRPr>
          </a:p>
        </p:txBody>
      </p:sp>
      <p:sp>
        <p:nvSpPr>
          <p:cNvPr id="10" name="Shape 2"/>
          <p:cNvSpPr/>
          <p:nvPr userDrawn="1"/>
        </p:nvSpPr>
        <p:spPr>
          <a:xfrm>
            <a:off x="610" y="1002132"/>
            <a:ext cx="9143390" cy="45719"/>
          </a:xfrm>
          <a:prstGeom prst="rect">
            <a:avLst/>
          </a:prstGeom>
          <a:solidFill>
            <a:srgbClr val="F9CE20"/>
          </a:solidFill>
          <a:ln w="12700">
            <a:miter lim="400000"/>
          </a:ln>
        </p:spPr>
        <p:txBody>
          <a:bodyPr lIns="45718" tIns="45718" rIns="45718" bIns="45718" anchor="ctr"/>
          <a:lstStyle/>
          <a:p>
            <a:pPr algn="ctr">
              <a:defRPr>
                <a:solidFill>
                  <a:srgbClr val="FFFFFF"/>
                </a:solidFill>
                <a:latin typeface="Verdana"/>
                <a:ea typeface="Verdana"/>
                <a:cs typeface="Verdana"/>
                <a:sym typeface="Verdana"/>
              </a:defRPr>
            </a:pPr>
            <a:endParaRPr sz="1800" dirty="0"/>
          </a:p>
        </p:txBody>
      </p:sp>
      <p:sp>
        <p:nvSpPr>
          <p:cNvPr id="11" name="Shape 3"/>
          <p:cNvSpPr/>
          <p:nvPr userDrawn="1"/>
        </p:nvSpPr>
        <p:spPr>
          <a:xfrm>
            <a:off x="1" y="926934"/>
            <a:ext cx="9143390" cy="89096"/>
          </a:xfrm>
          <a:prstGeom prst="rect">
            <a:avLst/>
          </a:prstGeom>
          <a:solidFill>
            <a:srgbClr val="14558F"/>
          </a:solidFill>
          <a:ln w="12700">
            <a:miter lim="400000"/>
          </a:ln>
        </p:spPr>
        <p:txBody>
          <a:bodyPr lIns="45718" tIns="45718" rIns="45718" bIns="45718" anchor="ctr"/>
          <a:lstStyle/>
          <a:p>
            <a:pPr algn="ctr">
              <a:defRPr>
                <a:solidFill>
                  <a:srgbClr val="FFFFFF"/>
                </a:solidFill>
                <a:latin typeface="Verdana"/>
                <a:ea typeface="Verdana"/>
                <a:cs typeface="Verdana"/>
                <a:sym typeface="Verdana"/>
              </a:defRPr>
            </a:pPr>
            <a:endParaRPr sz="1800" dirty="0"/>
          </a:p>
        </p:txBody>
      </p:sp>
      <p:pic>
        <p:nvPicPr>
          <p:cNvPr id="12" name="image1.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52751" y="144578"/>
            <a:ext cx="1007753" cy="755815"/>
          </a:xfrm>
          <a:prstGeom prst="ellipse">
            <a:avLst/>
          </a:prstGeom>
          <a:ln w="12700">
            <a:miter lim="400000"/>
          </a:ln>
        </p:spPr>
      </p:pic>
      <p:pic>
        <p:nvPicPr>
          <p:cNvPr id="13" name="Picture 12">
            <a:extLst>
              <a:ext uri="{FF2B5EF4-FFF2-40B4-BE49-F238E27FC236}">
                <a16:creationId xmlns:a16="http://schemas.microsoft.com/office/drawing/2014/main" id="{095CFE86-ADC0-4014-8994-7246C7747E4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681417" y="20460"/>
            <a:ext cx="1334022" cy="889348"/>
          </a:xfrm>
          <a:prstGeom prst="rect">
            <a:avLst/>
          </a:prstGeom>
        </p:spPr>
      </p:pic>
    </p:spTree>
    <p:extLst>
      <p:ext uri="{BB962C8B-B14F-4D97-AF65-F5344CB8AC3E}">
        <p14:creationId xmlns:p14="http://schemas.microsoft.com/office/powerpoint/2010/main" val="344827088"/>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Lst>
  <p:hf sldNum="0" hdr="0" ftr="0" dt="0"/>
  <p:txStyles>
    <p:titleStyle>
      <a:lvl1pPr algn="ctr" defTabSz="457200" rtl="0" eaLnBrk="1" latinLnBrk="0" hangingPunct="1">
        <a:spcBef>
          <a:spcPct val="0"/>
        </a:spcBef>
        <a:buNone/>
        <a:defRPr sz="4000" b="1" kern="1200">
          <a:solidFill>
            <a:schemeClr val="tx2"/>
          </a:solidFill>
          <a:latin typeface="Calibri" panose="020F0502020204030204" pitchFamily="34" charset="0"/>
          <a:ea typeface="+mj-ea"/>
          <a:cs typeface="Calibri" panose="020F0502020204030204" pitchFamily="34" charset="0"/>
        </a:defRPr>
      </a:lvl1pPr>
    </p:titleStyle>
    <p:bodyStyle>
      <a:lvl1pPr marL="342900" indent="-342900" algn="l" defTabSz="457200" rtl="0" eaLnBrk="1" latinLnBrk="0" hangingPunct="1">
        <a:spcBef>
          <a:spcPct val="20000"/>
        </a:spcBef>
        <a:buFont typeface="Arial"/>
        <a:buChar char="•"/>
        <a:defRPr sz="1800" kern="1200">
          <a:solidFill>
            <a:srgbClr val="002060"/>
          </a:solidFill>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ct val="20000"/>
        </a:spcBef>
        <a:buFont typeface="Arial"/>
        <a:buChar char="–"/>
        <a:defRPr sz="1600" kern="1200">
          <a:solidFill>
            <a:srgbClr val="002060"/>
          </a:solidFill>
          <a:latin typeface="Calibri" panose="020F0502020204030204" pitchFamily="34" charset="0"/>
          <a:ea typeface="+mn-ea"/>
          <a:cs typeface="Calibri" panose="020F0502020204030204" pitchFamily="34" charset="0"/>
        </a:defRPr>
      </a:lvl2pPr>
      <a:lvl3pPr marL="1143000" indent="-228600" algn="l" defTabSz="457200" rtl="0" eaLnBrk="1" latinLnBrk="0" hangingPunct="1">
        <a:spcBef>
          <a:spcPct val="20000"/>
        </a:spcBef>
        <a:buFont typeface="Arial"/>
        <a:buChar char="•"/>
        <a:defRPr sz="1400" kern="1200">
          <a:solidFill>
            <a:srgbClr val="002060"/>
          </a:solidFill>
          <a:latin typeface="Calibri" panose="020F0502020204030204" pitchFamily="34" charset="0"/>
          <a:ea typeface="+mn-ea"/>
          <a:cs typeface="Calibri" panose="020F0502020204030204" pitchFamily="34" charset="0"/>
        </a:defRPr>
      </a:lvl3pPr>
      <a:lvl4pPr marL="1600200" indent="-228600" algn="l" defTabSz="457200" rtl="0" eaLnBrk="1" latinLnBrk="0" hangingPunct="1">
        <a:spcBef>
          <a:spcPct val="20000"/>
        </a:spcBef>
        <a:buFont typeface="Arial"/>
        <a:buChar char="–"/>
        <a:defRPr sz="1200" kern="1200">
          <a:solidFill>
            <a:srgbClr val="002060"/>
          </a:solidFill>
          <a:latin typeface="Calibri" panose="020F0502020204030204" pitchFamily="34" charset="0"/>
          <a:ea typeface="+mn-ea"/>
          <a:cs typeface="Calibri" panose="020F0502020204030204" pitchFamily="34" charset="0"/>
        </a:defRPr>
      </a:lvl4pPr>
      <a:lvl5pPr marL="2057400" indent="-228600" algn="l" defTabSz="457200" rtl="0" eaLnBrk="1" latinLnBrk="0" hangingPunct="1">
        <a:spcBef>
          <a:spcPct val="20000"/>
        </a:spcBef>
        <a:buFont typeface="Arial"/>
        <a:buChar char="»"/>
        <a:defRPr sz="1000" kern="1200">
          <a:solidFill>
            <a:srgbClr val="002060"/>
          </a:solidFill>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33.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hyperlink" Target="http://www.profiles.doe.mass.edu/" TargetMode="External"/><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hyperlink" Target="http://www.doe.mass.edu/mcas/release.html" TargetMode="External"/><Relationship Id="rId5" Type="http://schemas.openxmlformats.org/officeDocument/2006/relationships/hyperlink" Target="https://mcas.digitalitemlibrary.com/home" TargetMode="Externa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www.doe.mass.edu/accountability/" TargetMode="External"/><Relationship Id="rId7" Type="http://schemas.openxmlformats.org/officeDocument/2006/relationships/hyperlink" Target="http://reportcards.doe.mass.edu/"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profiles.doe.mass.edu/" TargetMode="External"/><Relationship Id="rId5" Type="http://schemas.openxmlformats.org/officeDocument/2006/relationships/hyperlink" Target="http://www.doe.mass.edu/ccte/ccr/ewis/" TargetMode="External"/><Relationship Id="rId4" Type="http://schemas.openxmlformats.org/officeDocument/2006/relationships/hyperlink" Target="http://www.doe.mass.edu/edwin/"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mcas.pearsonaccessnext.com/" TargetMode="External"/><Relationship Id="rId2" Type="http://schemas.openxmlformats.org/officeDocument/2006/relationships/hyperlink" Target="https://gateway.edu.state.ma.us/edu/myportal/meoe" TargetMode="External"/><Relationship Id="rId1" Type="http://schemas.openxmlformats.org/officeDocument/2006/relationships/slideLayout" Target="../slideLayouts/slideLayout10.xml"/><Relationship Id="rId5" Type="http://schemas.openxmlformats.org/officeDocument/2006/relationships/hyperlink" Target="http://www.doe.mass.edu/dart/dart-success-after-high-school.xlsx" TargetMode="External"/><Relationship Id="rId4" Type="http://schemas.openxmlformats.org/officeDocument/2006/relationships/hyperlink" Target="http://mcas.pearsonsupport.com/released-items/"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C183D7F6-B498-43B3-948B-1728B52AA6E4}">
                <adec:decorative xmlns:adec="http://schemas.microsoft.com/office/drawing/2017/decorative" val="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6131" y="3983852"/>
            <a:ext cx="1396222" cy="1396222"/>
          </a:xfrm>
          <a:prstGeom prst="rect">
            <a:avLst/>
          </a:prstGeom>
          <a:noFill/>
        </p:spPr>
      </p:pic>
      <p:sp>
        <p:nvSpPr>
          <p:cNvPr id="7" name="Title 6">
            <a:extLst>
              <a:ext uri="{FF2B5EF4-FFF2-40B4-BE49-F238E27FC236}">
                <a16:creationId xmlns:a16="http://schemas.microsoft.com/office/drawing/2014/main" id="{AF775EBB-543A-4EDB-BE80-10D6DEF9125D}"/>
              </a:ext>
            </a:extLst>
          </p:cNvPr>
          <p:cNvSpPr>
            <a:spLocks noGrp="1"/>
          </p:cNvSpPr>
          <p:nvPr>
            <p:ph type="ctrTitle"/>
          </p:nvPr>
        </p:nvSpPr>
        <p:spPr>
          <a:xfrm>
            <a:off x="1094510" y="1677337"/>
            <a:ext cx="7418632" cy="1060121"/>
          </a:xfrm>
        </p:spPr>
        <p:txBody>
          <a:bodyPr>
            <a:normAutofit fontScale="90000"/>
          </a:bodyPr>
          <a:lstStyle/>
          <a:p>
            <a:br>
              <a:rPr lang="en-US" dirty="0"/>
            </a:br>
            <a:r>
              <a:rPr lang="en-US" sz="4400" dirty="0"/>
              <a:t>Edwin Office Hours – </a:t>
            </a:r>
            <a:br>
              <a:rPr lang="en-US" sz="4400" dirty="0"/>
            </a:br>
            <a:r>
              <a:rPr lang="en-US" sz="4400" dirty="0"/>
              <a:t>Edwin 101</a:t>
            </a:r>
            <a:br>
              <a:rPr lang="en-US" b="0" dirty="0"/>
            </a:br>
            <a:endParaRPr lang="en-US" dirty="0"/>
          </a:p>
        </p:txBody>
      </p:sp>
      <p:sp>
        <p:nvSpPr>
          <p:cNvPr id="3" name="TextBox 2">
            <a:extLst>
              <a:ext uri="{FF2B5EF4-FFF2-40B4-BE49-F238E27FC236}">
                <a16:creationId xmlns:a16="http://schemas.microsoft.com/office/drawing/2014/main" id="{4FEC2C3F-2742-480B-AB6F-BA9E3B8AD385}"/>
              </a:ext>
            </a:extLst>
          </p:cNvPr>
          <p:cNvSpPr txBox="1"/>
          <p:nvPr/>
        </p:nvSpPr>
        <p:spPr>
          <a:xfrm>
            <a:off x="5839215" y="6235901"/>
            <a:ext cx="2826327" cy="307777"/>
          </a:xfrm>
          <a:prstGeom prst="rect">
            <a:avLst/>
          </a:prstGeom>
          <a:noFill/>
        </p:spPr>
        <p:txBody>
          <a:bodyPr wrap="square" rtlCol="0">
            <a:spAutoFit/>
          </a:bodyPr>
          <a:lstStyle/>
          <a:p>
            <a:pPr algn="r"/>
            <a:r>
              <a:rPr lang="en-US" sz="1400" b="1" dirty="0">
                <a:solidFill>
                  <a:srgbClr val="002060"/>
                </a:solidFill>
              </a:rPr>
              <a:t>Feb 10</a:t>
            </a:r>
            <a:r>
              <a:rPr lang="en-US" sz="1400" b="1" baseline="30000" dirty="0">
                <a:solidFill>
                  <a:srgbClr val="002060"/>
                </a:solidFill>
              </a:rPr>
              <a:t>th</a:t>
            </a:r>
            <a:r>
              <a:rPr lang="en-US" sz="1400" b="1" dirty="0">
                <a:solidFill>
                  <a:srgbClr val="002060"/>
                </a:solidFill>
              </a:rPr>
              <a:t>, 2020</a:t>
            </a:r>
          </a:p>
        </p:txBody>
      </p:sp>
    </p:spTree>
    <p:extLst>
      <p:ext uri="{BB962C8B-B14F-4D97-AF65-F5344CB8AC3E}">
        <p14:creationId xmlns:p14="http://schemas.microsoft.com/office/powerpoint/2010/main" val="1312817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8844" y="127000"/>
            <a:ext cx="6563762" cy="790972"/>
          </a:xfrm>
        </p:spPr>
        <p:txBody>
          <a:bodyPr>
            <a:noAutofit/>
          </a:bodyPr>
          <a:lstStyle/>
          <a:p>
            <a:pPr algn="ctr"/>
            <a:r>
              <a:rPr lang="en-US" sz="4000" dirty="0">
                <a:latin typeface="Calibri" panose="020F0502020204030204" pitchFamily="34" charset="0"/>
              </a:rPr>
              <a:t>Edwin New - Less is MORE</a:t>
            </a:r>
          </a:p>
        </p:txBody>
      </p:sp>
      <p:pic>
        <p:nvPicPr>
          <p:cNvPr id="5" name="Content Placeholder 4" descr="Image from Edwin Homepage"/>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42875" y="1219200"/>
            <a:ext cx="8696325" cy="5095875"/>
          </a:xfrm>
          <a:prstGeom prst="rect">
            <a:avLst/>
          </a:prstGeom>
          <a:ln>
            <a:solidFill>
              <a:schemeClr val="accent1"/>
            </a:solidFill>
          </a:ln>
        </p:spPr>
      </p:pic>
    </p:spTree>
    <p:extLst>
      <p:ext uri="{BB962C8B-B14F-4D97-AF65-F5344CB8AC3E}">
        <p14:creationId xmlns:p14="http://schemas.microsoft.com/office/powerpoint/2010/main" val="2101205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a:latin typeface="Calibri" panose="020F0502020204030204" pitchFamily="34" charset="0"/>
              </a:rPr>
              <a:t>Parts of the Home Screen</a:t>
            </a:r>
          </a:p>
        </p:txBody>
      </p:sp>
      <p:pic>
        <p:nvPicPr>
          <p:cNvPr id="5" name="Content Placeholder 4" descr="Image from Edwin homepage"/>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592463" y="1826629"/>
            <a:ext cx="6194819" cy="3787378"/>
          </a:xfrm>
          <a:prstGeom prst="rect">
            <a:avLst/>
          </a:prstGeom>
          <a:ln>
            <a:solidFill>
              <a:schemeClr val="accent1"/>
            </a:solidFill>
          </a:ln>
        </p:spPr>
      </p:pic>
      <p:cxnSp>
        <p:nvCxnSpPr>
          <p:cNvPr id="6" name="Straight Arrow Connector 5">
            <a:extLst>
              <a:ext uri="{C183D7F6-B498-43B3-948B-1728B52AA6E4}">
                <adec:decorative xmlns:adec="http://schemas.microsoft.com/office/drawing/2017/decorative" val="1"/>
              </a:ext>
            </a:extLst>
          </p:cNvPr>
          <p:cNvCxnSpPr/>
          <p:nvPr/>
        </p:nvCxnSpPr>
        <p:spPr>
          <a:xfrm>
            <a:off x="2909236" y="2272163"/>
            <a:ext cx="503795" cy="458226"/>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C183D7F6-B498-43B3-948B-1728B52AA6E4}">
                <adec:decorative xmlns:adec="http://schemas.microsoft.com/office/drawing/2017/decorative" val="1"/>
              </a:ext>
            </a:extLst>
          </p:cNvPr>
          <p:cNvCxnSpPr/>
          <p:nvPr/>
        </p:nvCxnSpPr>
        <p:spPr>
          <a:xfrm>
            <a:off x="1212783" y="2897669"/>
            <a:ext cx="467016" cy="0"/>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C183D7F6-B498-43B3-948B-1728B52AA6E4}">
                <adec:decorative xmlns:adec="http://schemas.microsoft.com/office/drawing/2017/decorative" val="1"/>
              </a:ext>
            </a:extLst>
          </p:cNvPr>
          <p:cNvCxnSpPr/>
          <p:nvPr/>
        </p:nvCxnSpPr>
        <p:spPr>
          <a:xfrm flipH="1">
            <a:off x="7221627" y="2463288"/>
            <a:ext cx="748091" cy="375031"/>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41069" y="2016535"/>
            <a:ext cx="1884146" cy="253916"/>
          </a:xfrm>
          <a:prstGeom prst="rect">
            <a:avLst/>
          </a:prstGeom>
          <a:noFill/>
        </p:spPr>
        <p:txBody>
          <a:bodyPr wrap="square" rtlCol="0">
            <a:spAutoFit/>
          </a:bodyPr>
          <a:lstStyle/>
          <a:p>
            <a:r>
              <a:rPr lang="en-US" sz="1050" b="1" dirty="0">
                <a:solidFill>
                  <a:srgbClr val="FF6600"/>
                </a:solidFill>
              </a:rPr>
              <a:t>Center of home screen</a:t>
            </a:r>
          </a:p>
        </p:txBody>
      </p:sp>
      <p:sp>
        <p:nvSpPr>
          <p:cNvPr id="13" name="TextBox 12"/>
          <p:cNvSpPr txBox="1"/>
          <p:nvPr/>
        </p:nvSpPr>
        <p:spPr>
          <a:xfrm>
            <a:off x="507075" y="2642111"/>
            <a:ext cx="1172724" cy="415498"/>
          </a:xfrm>
          <a:prstGeom prst="rect">
            <a:avLst/>
          </a:prstGeom>
          <a:noFill/>
        </p:spPr>
        <p:txBody>
          <a:bodyPr wrap="square" rtlCol="0">
            <a:spAutoFit/>
          </a:bodyPr>
          <a:lstStyle/>
          <a:p>
            <a:r>
              <a:rPr lang="en-US" sz="1050" b="1" dirty="0">
                <a:solidFill>
                  <a:srgbClr val="FF6600"/>
                </a:solidFill>
              </a:rPr>
              <a:t>Navigation Panel</a:t>
            </a:r>
          </a:p>
        </p:txBody>
      </p:sp>
      <p:sp>
        <p:nvSpPr>
          <p:cNvPr id="15" name="TextBox 14"/>
          <p:cNvSpPr txBox="1"/>
          <p:nvPr/>
        </p:nvSpPr>
        <p:spPr>
          <a:xfrm>
            <a:off x="7224888" y="2069385"/>
            <a:ext cx="1884146" cy="253916"/>
          </a:xfrm>
          <a:prstGeom prst="rect">
            <a:avLst/>
          </a:prstGeom>
          <a:noFill/>
        </p:spPr>
        <p:txBody>
          <a:bodyPr wrap="square" rtlCol="0">
            <a:spAutoFit/>
          </a:bodyPr>
          <a:lstStyle/>
          <a:p>
            <a:r>
              <a:rPr lang="en-US" sz="1050" b="1" dirty="0">
                <a:solidFill>
                  <a:srgbClr val="FF6600"/>
                </a:solidFill>
              </a:rPr>
              <a:t>Quick Reference Guide</a:t>
            </a:r>
          </a:p>
        </p:txBody>
      </p:sp>
      <p:cxnSp>
        <p:nvCxnSpPr>
          <p:cNvPr id="16" name="Straight Arrow Connector 15">
            <a:extLst>
              <a:ext uri="{C183D7F6-B498-43B3-948B-1728B52AA6E4}">
                <adec:decorative xmlns:adec="http://schemas.microsoft.com/office/drawing/2017/decorative" val="1"/>
              </a:ext>
            </a:extLst>
          </p:cNvPr>
          <p:cNvCxnSpPr/>
          <p:nvPr/>
        </p:nvCxnSpPr>
        <p:spPr>
          <a:xfrm flipH="1">
            <a:off x="5473438" y="1451598"/>
            <a:ext cx="748091" cy="375031"/>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221529" y="1306396"/>
            <a:ext cx="2266751" cy="253916"/>
          </a:xfrm>
          <a:prstGeom prst="rect">
            <a:avLst/>
          </a:prstGeom>
          <a:noFill/>
        </p:spPr>
        <p:txBody>
          <a:bodyPr wrap="square" rtlCol="0">
            <a:spAutoFit/>
          </a:bodyPr>
          <a:lstStyle/>
          <a:p>
            <a:r>
              <a:rPr lang="en-US" sz="1050" b="1" dirty="0">
                <a:solidFill>
                  <a:srgbClr val="FF6600"/>
                </a:solidFill>
              </a:rPr>
              <a:t>Navigation between open items</a:t>
            </a:r>
          </a:p>
        </p:txBody>
      </p:sp>
    </p:spTree>
    <p:extLst>
      <p:ext uri="{BB962C8B-B14F-4D97-AF65-F5344CB8AC3E}">
        <p14:creationId xmlns:p14="http://schemas.microsoft.com/office/powerpoint/2010/main" val="3733809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a:latin typeface="Calibri" panose="020F0502020204030204" pitchFamily="34" charset="0"/>
              </a:rPr>
              <a:t>Navigation Panel </a:t>
            </a:r>
          </a:p>
        </p:txBody>
      </p:sp>
      <p:pic>
        <p:nvPicPr>
          <p:cNvPr id="5" name="Content Placeholder 4" descr="from top to bottom: &#10;home/welcome screen&#10;Search Function: Search reports by keyword&#10;My content: allows you to save favorite reports&#10;Team content: Parent folder to Edwin and other applications (for users with access to other apps, e.g. SIF reporting, etc)&#10;Edwin Analytics: Browse available reports grouped by content area&#10;Recent folders: shows recently run reports" title="annoation of navigation panel"/>
          <p:cNvPicPr>
            <a:picLocks noGrp="1"/>
          </p:cNvPicPr>
          <p:nvPr>
            <p:ph idx="1"/>
          </p:nvPr>
        </p:nvPicPr>
        <p:blipFill>
          <a:blip r:embed="rId3"/>
          <a:stretch>
            <a:fillRect/>
          </a:stretch>
        </p:blipFill>
        <p:spPr>
          <a:xfrm>
            <a:off x="1371600" y="1846246"/>
            <a:ext cx="5597446" cy="2866988"/>
          </a:xfrm>
          <a:prstGeom prst="rect">
            <a:avLst/>
          </a:prstGeom>
          <a:ln>
            <a:solidFill>
              <a:schemeClr val="accent1"/>
            </a:solidFill>
          </a:ln>
        </p:spPr>
      </p:pic>
    </p:spTree>
    <p:extLst>
      <p:ext uri="{BB962C8B-B14F-4D97-AF65-F5344CB8AC3E}">
        <p14:creationId xmlns:p14="http://schemas.microsoft.com/office/powerpoint/2010/main" val="2982530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val="0"/>
              </a:ext>
            </a:extLst>
          </p:cNvPr>
          <p:cNvSpPr>
            <a:spLocks noGrp="1"/>
          </p:cNvSpPr>
          <p:nvPr>
            <p:ph type="title"/>
          </p:nvPr>
        </p:nvSpPr>
        <p:spPr/>
        <p:txBody>
          <a:bodyPr>
            <a:normAutofit/>
          </a:bodyPr>
          <a:lstStyle/>
          <a:p>
            <a:pPr algn="ctr"/>
            <a:r>
              <a:rPr lang="en-US" sz="4000" dirty="0">
                <a:latin typeface="Calibri" panose="020F0502020204030204" pitchFamily="34" charset="0"/>
              </a:rPr>
              <a:t>Quick Reference</a:t>
            </a:r>
          </a:p>
        </p:txBody>
      </p:sp>
      <p:sp>
        <p:nvSpPr>
          <p:cNvPr id="18" name="TextBox 17">
            <a:extLst>
              <a:ext uri="{C183D7F6-B498-43B3-948B-1728B52AA6E4}">
                <adec:decorative xmlns:adec="http://schemas.microsoft.com/office/drawing/2017/decorative" val="1"/>
              </a:ext>
            </a:extLst>
          </p:cNvPr>
          <p:cNvSpPr txBox="1"/>
          <p:nvPr/>
        </p:nvSpPr>
        <p:spPr>
          <a:xfrm>
            <a:off x="826508" y="1440323"/>
            <a:ext cx="5653428" cy="1384995"/>
          </a:xfrm>
          <a:prstGeom prst="rect">
            <a:avLst/>
          </a:prstGeom>
          <a:noFill/>
        </p:spPr>
        <p:txBody>
          <a:bodyPr wrap="square" rtlCol="0">
            <a:spAutoFit/>
          </a:bodyPr>
          <a:lstStyle/>
          <a:p>
            <a:pPr>
              <a:lnSpc>
                <a:spcPct val="150000"/>
              </a:lnSpc>
            </a:pPr>
            <a:r>
              <a:rPr lang="en-US" sz="1200" dirty="0">
                <a:solidFill>
                  <a:srgbClr val="002060"/>
                </a:solidFill>
              </a:rPr>
              <a:t>These resources are also available on public Edwin website.</a:t>
            </a:r>
          </a:p>
          <a:p>
            <a:pPr>
              <a:lnSpc>
                <a:spcPct val="150000"/>
              </a:lnSpc>
            </a:pPr>
            <a:endParaRPr lang="en-US" sz="1200" dirty="0">
              <a:solidFill>
                <a:srgbClr val="002060"/>
              </a:solidFill>
            </a:endParaRPr>
          </a:p>
          <a:p>
            <a:pPr>
              <a:lnSpc>
                <a:spcPct val="150000"/>
              </a:lnSpc>
            </a:pPr>
            <a:r>
              <a:rPr lang="en-US" sz="1200" dirty="0">
                <a:solidFill>
                  <a:srgbClr val="002060"/>
                </a:solidFill>
              </a:rPr>
              <a:t>Note about web configuration: Users should enable pop-up windows in their browsers! </a:t>
            </a:r>
          </a:p>
          <a:p>
            <a:r>
              <a:rPr lang="en-US" sz="1200" dirty="0">
                <a:solidFill>
                  <a:srgbClr val="002060"/>
                </a:solidFill>
              </a:rPr>
              <a:t>	</a:t>
            </a:r>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50003" y="886784"/>
            <a:ext cx="2363604" cy="3384835"/>
          </a:xfrm>
          <a:prstGeom prst="rect">
            <a:avLst/>
          </a:prstGeom>
        </p:spPr>
      </p:pic>
      <p:cxnSp>
        <p:nvCxnSpPr>
          <p:cNvPr id="6" name="Straight Arrow Connector 5">
            <a:extLst>
              <a:ext uri="{C183D7F6-B498-43B3-948B-1728B52AA6E4}">
                <adec:decorative xmlns:adec="http://schemas.microsoft.com/office/drawing/2017/decorative" val="1"/>
              </a:ext>
            </a:extLst>
          </p:cNvPr>
          <p:cNvCxnSpPr>
            <a:cxnSpLocks/>
          </p:cNvCxnSpPr>
          <p:nvPr/>
        </p:nvCxnSpPr>
        <p:spPr>
          <a:xfrm flipV="1">
            <a:off x="6096889" y="2132820"/>
            <a:ext cx="970661" cy="22287"/>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C183D7F6-B498-43B3-948B-1728B52AA6E4}">
                <adec:decorative xmlns:adec="http://schemas.microsoft.com/office/drawing/2017/decorative" val="1"/>
              </a:ext>
            </a:extLst>
          </p:cNvPr>
          <p:cNvPicPr>
            <a:picLocks noChangeAspect="1"/>
          </p:cNvPicPr>
          <p:nvPr/>
        </p:nvPicPr>
        <p:blipFill rotWithShape="1">
          <a:blip r:embed="rId4"/>
          <a:srcRect b="12048"/>
          <a:stretch/>
        </p:blipFill>
        <p:spPr>
          <a:xfrm>
            <a:off x="6776005" y="3283875"/>
            <a:ext cx="2007315" cy="2179064"/>
          </a:xfrm>
          <a:prstGeom prst="rect">
            <a:avLst/>
          </a:prstGeom>
        </p:spPr>
      </p:pic>
      <p:cxnSp>
        <p:nvCxnSpPr>
          <p:cNvPr id="12" name="Straight Arrow Connector 11">
            <a:extLst>
              <a:ext uri="{C183D7F6-B498-43B3-948B-1728B52AA6E4}">
                <adec:decorative xmlns:adec="http://schemas.microsoft.com/office/drawing/2017/decorative" val="1"/>
              </a:ext>
            </a:extLst>
          </p:cNvPr>
          <p:cNvCxnSpPr/>
          <p:nvPr/>
        </p:nvCxnSpPr>
        <p:spPr>
          <a:xfrm flipV="1">
            <a:off x="5743906" y="3731300"/>
            <a:ext cx="1114274" cy="6393"/>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C183D7F6-B498-43B3-948B-1728B52AA6E4}">
                <adec:decorative xmlns:adec="http://schemas.microsoft.com/office/drawing/2017/decorative" val="1"/>
              </a:ext>
            </a:extLst>
          </p:cNvPr>
          <p:cNvSpPr txBox="1"/>
          <p:nvPr/>
        </p:nvSpPr>
        <p:spPr>
          <a:xfrm>
            <a:off x="826508" y="3490992"/>
            <a:ext cx="5949497" cy="2858411"/>
          </a:xfrm>
          <a:prstGeom prst="rect">
            <a:avLst/>
          </a:prstGeom>
          <a:noFill/>
        </p:spPr>
        <p:txBody>
          <a:bodyPr wrap="square" rtlCol="0">
            <a:spAutoFit/>
          </a:bodyPr>
          <a:lstStyle/>
          <a:p>
            <a:pPr>
              <a:lnSpc>
                <a:spcPct val="150000"/>
              </a:lnSpc>
            </a:pPr>
            <a:r>
              <a:rPr lang="en-US" sz="1200" dirty="0">
                <a:solidFill>
                  <a:srgbClr val="002060"/>
                </a:solidFill>
              </a:rPr>
              <a:t>User Support &amp; Access Policy – who are your local Edwin contacts</a:t>
            </a:r>
          </a:p>
          <a:p>
            <a:pPr>
              <a:lnSpc>
                <a:spcPct val="150000"/>
              </a:lnSpc>
            </a:pPr>
            <a:endParaRPr lang="en-US" sz="1200" dirty="0">
              <a:solidFill>
                <a:srgbClr val="002060"/>
              </a:solidFill>
            </a:endParaRPr>
          </a:p>
          <a:p>
            <a:pPr>
              <a:lnSpc>
                <a:spcPct val="150000"/>
              </a:lnSpc>
            </a:pPr>
            <a:r>
              <a:rPr lang="en-US" sz="1200" dirty="0">
                <a:solidFill>
                  <a:srgbClr val="002060"/>
                </a:solidFill>
              </a:rPr>
              <a:t>Technical Issues &amp; Report Feedback – creates a ticket for Edwin team to review</a:t>
            </a:r>
          </a:p>
          <a:p>
            <a:pPr>
              <a:lnSpc>
                <a:spcPct val="150000"/>
              </a:lnSpc>
            </a:pPr>
            <a:endParaRPr lang="en-US" sz="1200" dirty="0">
              <a:solidFill>
                <a:srgbClr val="002060"/>
              </a:solidFill>
            </a:endParaRPr>
          </a:p>
          <a:p>
            <a:pPr>
              <a:lnSpc>
                <a:spcPct val="150000"/>
              </a:lnSpc>
            </a:pPr>
            <a:r>
              <a:rPr lang="en-US" sz="1200" dirty="0">
                <a:solidFill>
                  <a:srgbClr val="002060"/>
                </a:solidFill>
              </a:rPr>
              <a:t>MCAS Data Issues – email to Student Assessment</a:t>
            </a:r>
          </a:p>
          <a:p>
            <a:pPr>
              <a:lnSpc>
                <a:spcPct val="150000"/>
              </a:lnSpc>
            </a:pPr>
            <a:endParaRPr lang="en-US" sz="1200" dirty="0">
              <a:solidFill>
                <a:srgbClr val="002060"/>
              </a:solidFill>
            </a:endParaRPr>
          </a:p>
          <a:p>
            <a:pPr>
              <a:lnSpc>
                <a:spcPct val="150000"/>
              </a:lnSpc>
            </a:pPr>
            <a:r>
              <a:rPr lang="en-US" sz="1200" dirty="0">
                <a:solidFill>
                  <a:srgbClr val="002060"/>
                </a:solidFill>
              </a:rPr>
              <a:t>EWIS &amp; Postsecondary Outcomes Data Issues – email to EWIS/ CCR group</a:t>
            </a:r>
          </a:p>
          <a:p>
            <a:pPr>
              <a:lnSpc>
                <a:spcPct val="150000"/>
              </a:lnSpc>
            </a:pPr>
            <a:endParaRPr lang="en-US" sz="1200" dirty="0">
              <a:solidFill>
                <a:srgbClr val="002060"/>
              </a:solidFill>
            </a:endParaRPr>
          </a:p>
          <a:p>
            <a:pPr>
              <a:lnSpc>
                <a:spcPct val="150000"/>
              </a:lnSpc>
            </a:pPr>
            <a:r>
              <a:rPr lang="en-US" sz="1200" dirty="0">
                <a:solidFill>
                  <a:srgbClr val="002060"/>
                </a:solidFill>
              </a:rPr>
              <a:t>Access Issues (such as forgotten username or password) - Directory Administrators</a:t>
            </a:r>
          </a:p>
          <a:p>
            <a:pPr>
              <a:lnSpc>
                <a:spcPct val="150000"/>
              </a:lnSpc>
            </a:pPr>
            <a:endParaRPr lang="en-US" sz="1350" dirty="0">
              <a:solidFill>
                <a:srgbClr val="002060"/>
              </a:solidFill>
            </a:endParaRPr>
          </a:p>
        </p:txBody>
      </p:sp>
      <p:sp>
        <p:nvSpPr>
          <p:cNvPr id="4" name="TextBox 3" descr="Explanation of Quick reference page&#10;">
            <a:extLst>
              <a:ext uri="{FF2B5EF4-FFF2-40B4-BE49-F238E27FC236}">
                <a16:creationId xmlns:a16="http://schemas.microsoft.com/office/drawing/2014/main" id="{D16F1B4F-4414-465D-A502-C683C507B229}"/>
              </a:ext>
              <a:ext uri="{C183D7F6-B498-43B3-948B-1728B52AA6E4}">
                <adec:decorative xmlns:adec="http://schemas.microsoft.com/office/drawing/2017/decorative" val="0"/>
              </a:ext>
            </a:extLst>
          </p:cNvPr>
          <p:cNvSpPr txBox="1"/>
          <p:nvPr/>
        </p:nvSpPr>
        <p:spPr>
          <a:xfrm>
            <a:off x="285750" y="1285875"/>
            <a:ext cx="8727857" cy="4953000"/>
          </a:xfrm>
          <a:prstGeom prst="rect">
            <a:avLst/>
          </a:prstGeom>
          <a:noFill/>
          <a:ln>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599219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A9581-D606-4C0F-819F-596A2C09A603}"/>
              </a:ext>
            </a:extLst>
          </p:cNvPr>
          <p:cNvSpPr>
            <a:spLocks noGrp="1"/>
          </p:cNvSpPr>
          <p:nvPr>
            <p:ph type="title"/>
          </p:nvPr>
        </p:nvSpPr>
        <p:spPr>
          <a:xfrm>
            <a:off x="1160504" y="127000"/>
            <a:ext cx="6641079" cy="790972"/>
          </a:xfrm>
        </p:spPr>
        <p:txBody>
          <a:bodyPr/>
          <a:lstStyle/>
          <a:p>
            <a:r>
              <a:rPr lang="en-US" dirty="0"/>
              <a:t>Multiple ways to find reports:</a:t>
            </a:r>
          </a:p>
        </p:txBody>
      </p:sp>
      <p:sp>
        <p:nvSpPr>
          <p:cNvPr id="3" name="Content Placeholder 2">
            <a:extLst>
              <a:ext uri="{FF2B5EF4-FFF2-40B4-BE49-F238E27FC236}">
                <a16:creationId xmlns:a16="http://schemas.microsoft.com/office/drawing/2014/main" id="{2DD98B4D-8FC1-4E13-A139-C9F0BCF23C2F}"/>
              </a:ext>
            </a:extLst>
          </p:cNvPr>
          <p:cNvSpPr>
            <a:spLocks noGrp="1"/>
          </p:cNvSpPr>
          <p:nvPr>
            <p:ph idx="1"/>
          </p:nvPr>
        </p:nvSpPr>
        <p:spPr>
          <a:xfrm>
            <a:off x="478735" y="1636109"/>
            <a:ext cx="2538919" cy="5037461"/>
          </a:xfrm>
        </p:spPr>
        <p:txBody>
          <a:bodyPr/>
          <a:lstStyle/>
          <a:p>
            <a:pPr>
              <a:buFont typeface="+mj-lt"/>
              <a:buAutoNum type="arabicPeriod"/>
            </a:pPr>
            <a:r>
              <a:rPr lang="en-US" dirty="0"/>
              <a:t>Use Search function</a:t>
            </a:r>
          </a:p>
          <a:p>
            <a:pPr>
              <a:buFont typeface="+mj-lt"/>
              <a:buAutoNum type="arabicPeriod"/>
            </a:pPr>
            <a:r>
              <a:rPr lang="en-US" dirty="0"/>
              <a:t>Look by topic in subfolders in Edwin Analytics Folder </a:t>
            </a:r>
          </a:p>
          <a:p>
            <a:pPr>
              <a:buFont typeface="+mj-lt"/>
              <a:buAutoNum type="arabicPeriod"/>
            </a:pPr>
            <a:r>
              <a:rPr lang="en-US" dirty="0"/>
              <a:t>View previously run reports</a:t>
            </a:r>
          </a:p>
          <a:p>
            <a:pPr marL="800100" lvl="1" indent="-342900">
              <a:buFont typeface="+mj-lt"/>
              <a:buAutoNum type="alphaLcPeriod"/>
            </a:pPr>
            <a:r>
              <a:rPr lang="en-US" dirty="0"/>
              <a:t>Most recent are tiles in the center of your home screen</a:t>
            </a:r>
          </a:p>
          <a:p>
            <a:pPr marL="800100" lvl="1" indent="-342900">
              <a:buFont typeface="+mj-lt"/>
              <a:buAutoNum type="alphaLcPeriod"/>
            </a:pPr>
            <a:r>
              <a:rPr lang="en-US" dirty="0"/>
              <a:t>Prior reports available in Recent Folder in navigation panel</a:t>
            </a:r>
          </a:p>
          <a:p>
            <a:pPr marL="800100" lvl="1" indent="-342900">
              <a:buFont typeface="+mj-lt"/>
              <a:buAutoNum type="alphaLcPeriod"/>
            </a:pPr>
            <a:r>
              <a:rPr lang="en-US" dirty="0"/>
              <a:t>Saved reports are available in my content in the navigation panel</a:t>
            </a:r>
          </a:p>
          <a:p>
            <a:pPr marL="457200" lvl="1" indent="0">
              <a:buNone/>
            </a:pPr>
            <a:endParaRPr lang="en-US" dirty="0"/>
          </a:p>
        </p:txBody>
      </p:sp>
      <p:pic>
        <p:nvPicPr>
          <p:cNvPr id="4" name="Content Placeholder 4">
            <a:extLst>
              <a:ext uri="{FF2B5EF4-FFF2-40B4-BE49-F238E27FC236}">
                <a16:creationId xmlns:a16="http://schemas.microsoft.com/office/drawing/2014/main" id="{6F9BCEAE-F953-4DD4-B59D-21EC16F14C95}"/>
              </a:ext>
              <a:ext uri="{C183D7F6-B498-43B3-948B-1728B52AA6E4}">
                <adec:decorative xmlns:adec="http://schemas.microsoft.com/office/drawing/2017/decorative" val="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3509458" y="1273528"/>
            <a:ext cx="5539292" cy="4060878"/>
          </a:xfrm>
          <a:prstGeom prst="rect">
            <a:avLst/>
          </a:prstGeom>
        </p:spPr>
      </p:pic>
      <p:sp>
        <p:nvSpPr>
          <p:cNvPr id="5" name="TextBox 4">
            <a:extLst>
              <a:ext uri="{FF2B5EF4-FFF2-40B4-BE49-F238E27FC236}">
                <a16:creationId xmlns:a16="http://schemas.microsoft.com/office/drawing/2014/main" id="{86FB2D45-F8AE-48B1-9AE2-4F0CBAE6ECCB}"/>
              </a:ext>
              <a:ext uri="{C183D7F6-B498-43B3-948B-1728B52AA6E4}">
                <adec:decorative xmlns:adec="http://schemas.microsoft.com/office/drawing/2017/decorative" val="0"/>
              </a:ext>
            </a:extLst>
          </p:cNvPr>
          <p:cNvSpPr txBox="1"/>
          <p:nvPr/>
        </p:nvSpPr>
        <p:spPr>
          <a:xfrm>
            <a:off x="3230851" y="1636109"/>
            <a:ext cx="437745" cy="461665"/>
          </a:xfrm>
          <a:prstGeom prst="rect">
            <a:avLst/>
          </a:prstGeom>
          <a:noFill/>
        </p:spPr>
        <p:txBody>
          <a:bodyPr wrap="square" rtlCol="0">
            <a:spAutoFit/>
          </a:bodyPr>
          <a:lstStyle/>
          <a:p>
            <a:r>
              <a:rPr lang="en-US" sz="2400" b="1" dirty="0">
                <a:solidFill>
                  <a:srgbClr val="002060"/>
                </a:solidFill>
              </a:rPr>
              <a:t>1</a:t>
            </a:r>
          </a:p>
        </p:txBody>
      </p:sp>
      <p:sp>
        <p:nvSpPr>
          <p:cNvPr id="6" name="TextBox 5">
            <a:extLst>
              <a:ext uri="{FF2B5EF4-FFF2-40B4-BE49-F238E27FC236}">
                <a16:creationId xmlns:a16="http://schemas.microsoft.com/office/drawing/2014/main" id="{BDB4F69C-7775-4621-A087-41BAF3A7A7E6}"/>
              </a:ext>
              <a:ext uri="{C183D7F6-B498-43B3-948B-1728B52AA6E4}">
                <adec:decorative xmlns:adec="http://schemas.microsoft.com/office/drawing/2017/decorative" val="1"/>
              </a:ext>
            </a:extLst>
          </p:cNvPr>
          <p:cNvSpPr txBox="1"/>
          <p:nvPr/>
        </p:nvSpPr>
        <p:spPr>
          <a:xfrm>
            <a:off x="3287594" y="2440587"/>
            <a:ext cx="437745" cy="461665"/>
          </a:xfrm>
          <a:prstGeom prst="rect">
            <a:avLst/>
          </a:prstGeom>
          <a:noFill/>
        </p:spPr>
        <p:txBody>
          <a:bodyPr wrap="square" rtlCol="0">
            <a:spAutoFit/>
          </a:bodyPr>
          <a:lstStyle/>
          <a:p>
            <a:r>
              <a:rPr lang="en-US" sz="2400" b="1" dirty="0">
                <a:solidFill>
                  <a:srgbClr val="002060"/>
                </a:solidFill>
              </a:rPr>
              <a:t>2</a:t>
            </a:r>
          </a:p>
        </p:txBody>
      </p:sp>
      <p:sp>
        <p:nvSpPr>
          <p:cNvPr id="7" name="TextBox 6">
            <a:extLst>
              <a:ext uri="{FF2B5EF4-FFF2-40B4-BE49-F238E27FC236}">
                <a16:creationId xmlns:a16="http://schemas.microsoft.com/office/drawing/2014/main" id="{17001383-E337-45A5-97E1-3A441F3166E1}"/>
              </a:ext>
              <a:ext uri="{C183D7F6-B498-43B3-948B-1728B52AA6E4}">
                <adec:decorative xmlns:adec="http://schemas.microsoft.com/office/drawing/2017/decorative" val="1"/>
              </a:ext>
            </a:extLst>
          </p:cNvPr>
          <p:cNvSpPr txBox="1"/>
          <p:nvPr/>
        </p:nvSpPr>
        <p:spPr>
          <a:xfrm>
            <a:off x="6536936" y="2149428"/>
            <a:ext cx="618821" cy="461665"/>
          </a:xfrm>
          <a:prstGeom prst="rect">
            <a:avLst/>
          </a:prstGeom>
          <a:noFill/>
        </p:spPr>
        <p:txBody>
          <a:bodyPr wrap="square" rtlCol="0">
            <a:spAutoFit/>
          </a:bodyPr>
          <a:lstStyle/>
          <a:p>
            <a:r>
              <a:rPr lang="en-US" sz="2400" b="1" dirty="0">
                <a:solidFill>
                  <a:srgbClr val="002060"/>
                </a:solidFill>
              </a:rPr>
              <a:t>3a</a:t>
            </a:r>
          </a:p>
        </p:txBody>
      </p:sp>
      <p:sp>
        <p:nvSpPr>
          <p:cNvPr id="8" name="TextBox 7">
            <a:extLst>
              <a:ext uri="{FF2B5EF4-FFF2-40B4-BE49-F238E27FC236}">
                <a16:creationId xmlns:a16="http://schemas.microsoft.com/office/drawing/2014/main" id="{464E9CEE-6252-431F-A72D-0742EA141B12}"/>
              </a:ext>
              <a:ext uri="{C183D7F6-B498-43B3-948B-1728B52AA6E4}">
                <adec:decorative xmlns:adec="http://schemas.microsoft.com/office/drawing/2017/decorative" val="1"/>
              </a:ext>
            </a:extLst>
          </p:cNvPr>
          <p:cNvSpPr txBox="1"/>
          <p:nvPr/>
        </p:nvSpPr>
        <p:spPr>
          <a:xfrm>
            <a:off x="3935852" y="2794496"/>
            <a:ext cx="618821" cy="461665"/>
          </a:xfrm>
          <a:prstGeom prst="rect">
            <a:avLst/>
          </a:prstGeom>
          <a:noFill/>
        </p:spPr>
        <p:txBody>
          <a:bodyPr wrap="square" rtlCol="0">
            <a:spAutoFit/>
          </a:bodyPr>
          <a:lstStyle/>
          <a:p>
            <a:r>
              <a:rPr lang="en-US" sz="2400" b="1" dirty="0">
                <a:solidFill>
                  <a:srgbClr val="002060"/>
                </a:solidFill>
              </a:rPr>
              <a:t>3b</a:t>
            </a:r>
          </a:p>
        </p:txBody>
      </p:sp>
      <p:sp>
        <p:nvSpPr>
          <p:cNvPr id="9" name="TextBox 8">
            <a:extLst>
              <a:ext uri="{FF2B5EF4-FFF2-40B4-BE49-F238E27FC236}">
                <a16:creationId xmlns:a16="http://schemas.microsoft.com/office/drawing/2014/main" id="{C9060AC9-88E2-4DBD-9CB7-9A9E25D336FC}"/>
              </a:ext>
              <a:ext uri="{C183D7F6-B498-43B3-948B-1728B52AA6E4}">
                <adec:decorative xmlns:adec="http://schemas.microsoft.com/office/drawing/2017/decorative" val="1"/>
              </a:ext>
            </a:extLst>
          </p:cNvPr>
          <p:cNvSpPr txBox="1"/>
          <p:nvPr/>
        </p:nvSpPr>
        <p:spPr>
          <a:xfrm>
            <a:off x="4043970" y="1918596"/>
            <a:ext cx="618821" cy="461665"/>
          </a:xfrm>
          <a:prstGeom prst="rect">
            <a:avLst/>
          </a:prstGeom>
          <a:noFill/>
        </p:spPr>
        <p:txBody>
          <a:bodyPr wrap="square" rtlCol="0">
            <a:spAutoFit/>
          </a:bodyPr>
          <a:lstStyle/>
          <a:p>
            <a:r>
              <a:rPr lang="en-US" sz="2400" b="1" dirty="0">
                <a:solidFill>
                  <a:srgbClr val="002060"/>
                </a:solidFill>
              </a:rPr>
              <a:t>3c</a:t>
            </a:r>
          </a:p>
        </p:txBody>
      </p:sp>
    </p:spTree>
    <p:extLst>
      <p:ext uri="{BB962C8B-B14F-4D97-AF65-F5344CB8AC3E}">
        <p14:creationId xmlns:p14="http://schemas.microsoft.com/office/powerpoint/2010/main" val="3070557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798CF-48DD-4D53-BB14-63647B79689C}"/>
              </a:ext>
            </a:extLst>
          </p:cNvPr>
          <p:cNvSpPr>
            <a:spLocks noGrp="1"/>
          </p:cNvSpPr>
          <p:nvPr>
            <p:ph type="title"/>
          </p:nvPr>
        </p:nvSpPr>
        <p:spPr/>
        <p:txBody>
          <a:bodyPr/>
          <a:lstStyle/>
          <a:p>
            <a:r>
              <a:rPr lang="en-US" dirty="0"/>
              <a:t>Search Function:</a:t>
            </a:r>
          </a:p>
        </p:txBody>
      </p:sp>
      <p:pic>
        <p:nvPicPr>
          <p:cNvPr id="5" name="Content Placeholder 4" descr="Image from Edwin report choices">
            <a:extLst>
              <a:ext uri="{FF2B5EF4-FFF2-40B4-BE49-F238E27FC236}">
                <a16:creationId xmlns:a16="http://schemas.microsoft.com/office/drawing/2014/main" id="{D5CC6A1F-E2AA-423F-A8BC-2958C38C055C}"/>
              </a:ext>
            </a:extLst>
          </p:cNvPr>
          <p:cNvPicPr>
            <a:picLocks noGrp="1" noChangeAspect="1"/>
          </p:cNvPicPr>
          <p:nvPr>
            <p:ph idx="1"/>
          </p:nvPr>
        </p:nvPicPr>
        <p:blipFill>
          <a:blip r:embed="rId2"/>
          <a:stretch>
            <a:fillRect/>
          </a:stretch>
        </p:blipFill>
        <p:spPr>
          <a:xfrm>
            <a:off x="111666" y="1156889"/>
            <a:ext cx="5858235" cy="3989043"/>
          </a:xfrm>
          <a:prstGeom prst="rect">
            <a:avLst/>
          </a:prstGeom>
        </p:spPr>
      </p:pic>
      <p:sp>
        <p:nvSpPr>
          <p:cNvPr id="7" name="Content Placeholder 2">
            <a:extLst>
              <a:ext uri="{FF2B5EF4-FFF2-40B4-BE49-F238E27FC236}">
                <a16:creationId xmlns:a16="http://schemas.microsoft.com/office/drawing/2014/main" id="{9B1E2572-DC7C-4563-91D0-A2A6F02977BE}"/>
              </a:ext>
            </a:extLst>
          </p:cNvPr>
          <p:cNvSpPr txBox="1">
            <a:spLocks/>
          </p:cNvSpPr>
          <p:nvPr/>
        </p:nvSpPr>
        <p:spPr>
          <a:xfrm>
            <a:off x="6158441" y="1407699"/>
            <a:ext cx="2615908" cy="387442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1800" kern="1200">
                <a:solidFill>
                  <a:srgbClr val="002060"/>
                </a:solidFill>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ct val="20000"/>
              </a:spcBef>
              <a:buFont typeface="Arial"/>
              <a:buChar char="–"/>
              <a:defRPr sz="1600" kern="1200">
                <a:solidFill>
                  <a:srgbClr val="002060"/>
                </a:solidFill>
                <a:latin typeface="Calibri" panose="020F0502020204030204" pitchFamily="34" charset="0"/>
                <a:ea typeface="+mn-ea"/>
                <a:cs typeface="Calibri" panose="020F0502020204030204" pitchFamily="34" charset="0"/>
              </a:defRPr>
            </a:lvl2pPr>
            <a:lvl3pPr marL="1143000" indent="-228600" algn="l" defTabSz="457200" rtl="0" eaLnBrk="1" latinLnBrk="0" hangingPunct="1">
              <a:spcBef>
                <a:spcPct val="20000"/>
              </a:spcBef>
              <a:buFont typeface="Arial"/>
              <a:buChar char="•"/>
              <a:defRPr sz="1400" kern="1200">
                <a:solidFill>
                  <a:srgbClr val="002060"/>
                </a:solidFill>
                <a:latin typeface="Calibri" panose="020F0502020204030204" pitchFamily="34" charset="0"/>
                <a:ea typeface="+mn-ea"/>
                <a:cs typeface="Calibri" panose="020F0502020204030204" pitchFamily="34" charset="0"/>
              </a:defRPr>
            </a:lvl3pPr>
            <a:lvl4pPr marL="1600200" indent="-228600" algn="l" defTabSz="457200" rtl="0" eaLnBrk="1" latinLnBrk="0" hangingPunct="1">
              <a:spcBef>
                <a:spcPct val="20000"/>
              </a:spcBef>
              <a:buFont typeface="Arial"/>
              <a:buChar char="–"/>
              <a:defRPr sz="1200" kern="1200">
                <a:solidFill>
                  <a:srgbClr val="002060"/>
                </a:solidFill>
                <a:latin typeface="Calibri" panose="020F0502020204030204" pitchFamily="34" charset="0"/>
                <a:ea typeface="+mn-ea"/>
                <a:cs typeface="Calibri" panose="020F0502020204030204" pitchFamily="34" charset="0"/>
              </a:defRPr>
            </a:lvl4pPr>
            <a:lvl5pPr marL="2057400" indent="-228600" algn="l" defTabSz="457200" rtl="0" eaLnBrk="1" latinLnBrk="0" hangingPunct="1">
              <a:spcBef>
                <a:spcPct val="20000"/>
              </a:spcBef>
              <a:buFont typeface="Arial"/>
              <a:buChar char="»"/>
              <a:defRPr sz="1000" kern="1200">
                <a:solidFill>
                  <a:srgbClr val="002060"/>
                </a:solidFill>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Type search word (s) and</a:t>
            </a:r>
          </a:p>
          <a:p>
            <a:pPr marL="0" indent="0">
              <a:buNone/>
            </a:pPr>
            <a:r>
              <a:rPr lang="en-US" dirty="0"/>
              <a:t>Hit enter </a:t>
            </a:r>
          </a:p>
          <a:p>
            <a:pPr marL="0" indent="0">
              <a:buNone/>
            </a:pPr>
            <a:endParaRPr lang="en-US" dirty="0"/>
          </a:p>
          <a:p>
            <a:pPr marL="0" indent="0">
              <a:buNone/>
            </a:pPr>
            <a:r>
              <a:rPr lang="en-US" dirty="0"/>
              <a:t>Get list of results with the search word in title or keyword</a:t>
            </a:r>
          </a:p>
          <a:p>
            <a:pPr marL="0" indent="0">
              <a:buNone/>
            </a:pPr>
            <a:endParaRPr lang="en-US" dirty="0"/>
          </a:p>
          <a:p>
            <a:pPr marL="0" indent="0">
              <a:buNone/>
            </a:pPr>
            <a:r>
              <a:rPr lang="en-US" dirty="0"/>
              <a:t>Tip: make the side bar bigger by dragging the right edge out! </a:t>
            </a:r>
          </a:p>
          <a:p>
            <a:pPr marL="0" indent="0">
              <a:buNone/>
            </a:pPr>
            <a:endParaRPr lang="en-US" dirty="0"/>
          </a:p>
          <a:p>
            <a:pPr marL="0" indent="0">
              <a:buNone/>
            </a:pPr>
            <a:endParaRPr lang="en-US" dirty="0"/>
          </a:p>
          <a:p>
            <a:pPr marL="0" indent="0">
              <a:buNone/>
            </a:pPr>
            <a:r>
              <a:rPr lang="en-US" dirty="0"/>
              <a:t>Can save search terms you like by</a:t>
            </a:r>
          </a:p>
          <a:p>
            <a:pPr marL="457200" lvl="1" indent="0">
              <a:buFont typeface="Arial"/>
              <a:buNone/>
            </a:pPr>
            <a:endParaRPr lang="en-US" dirty="0"/>
          </a:p>
        </p:txBody>
      </p:sp>
      <p:pic>
        <p:nvPicPr>
          <p:cNvPr id="8" name="Picture 7" descr="Image from Edwin Report choices">
            <a:extLst>
              <a:ext uri="{FF2B5EF4-FFF2-40B4-BE49-F238E27FC236}">
                <a16:creationId xmlns:a16="http://schemas.microsoft.com/office/drawing/2014/main" id="{6A641046-432E-456A-BB43-D8786F12CC3E}"/>
              </a:ext>
            </a:extLst>
          </p:cNvPr>
          <p:cNvPicPr>
            <a:picLocks noChangeAspect="1"/>
          </p:cNvPicPr>
          <p:nvPr/>
        </p:nvPicPr>
        <p:blipFill>
          <a:blip r:embed="rId3"/>
          <a:stretch>
            <a:fillRect/>
          </a:stretch>
        </p:blipFill>
        <p:spPr>
          <a:xfrm>
            <a:off x="6593607" y="4897470"/>
            <a:ext cx="428625" cy="333375"/>
          </a:xfrm>
          <a:prstGeom prst="rect">
            <a:avLst/>
          </a:prstGeom>
        </p:spPr>
      </p:pic>
    </p:spTree>
    <p:extLst>
      <p:ext uri="{BB962C8B-B14F-4D97-AF65-F5344CB8AC3E}">
        <p14:creationId xmlns:p14="http://schemas.microsoft.com/office/powerpoint/2010/main" val="2267131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26E2F-A9E3-4B8B-A553-2A441872D961}"/>
              </a:ext>
            </a:extLst>
          </p:cNvPr>
          <p:cNvSpPr>
            <a:spLocks noGrp="1"/>
          </p:cNvSpPr>
          <p:nvPr>
            <p:ph type="title"/>
          </p:nvPr>
        </p:nvSpPr>
        <p:spPr>
          <a:xfrm>
            <a:off x="1053499" y="142884"/>
            <a:ext cx="6415953" cy="790972"/>
          </a:xfrm>
        </p:spPr>
        <p:txBody>
          <a:bodyPr/>
          <a:lstStyle/>
          <a:p>
            <a:r>
              <a:rPr lang="en-US" dirty="0"/>
              <a:t>Via Edwin Analytics Folder</a:t>
            </a:r>
          </a:p>
        </p:txBody>
      </p:sp>
      <p:pic>
        <p:nvPicPr>
          <p:cNvPr id="6" name="Picture 5" descr="Image from Edwin Report choices">
            <a:extLst>
              <a:ext uri="{FF2B5EF4-FFF2-40B4-BE49-F238E27FC236}">
                <a16:creationId xmlns:a16="http://schemas.microsoft.com/office/drawing/2014/main" id="{F518832D-D1A7-4F29-993C-B266356E1270}"/>
              </a:ext>
            </a:extLst>
          </p:cNvPr>
          <p:cNvPicPr>
            <a:picLocks noChangeAspect="1"/>
          </p:cNvPicPr>
          <p:nvPr/>
        </p:nvPicPr>
        <p:blipFill>
          <a:blip r:embed="rId3"/>
          <a:stretch>
            <a:fillRect/>
          </a:stretch>
        </p:blipFill>
        <p:spPr>
          <a:xfrm>
            <a:off x="85725" y="933856"/>
            <a:ext cx="5448300" cy="5886450"/>
          </a:xfrm>
          <a:prstGeom prst="rect">
            <a:avLst/>
          </a:prstGeom>
        </p:spPr>
      </p:pic>
      <p:sp>
        <p:nvSpPr>
          <p:cNvPr id="3" name="Content Placeholder 2">
            <a:extLst>
              <a:ext uri="{FF2B5EF4-FFF2-40B4-BE49-F238E27FC236}">
                <a16:creationId xmlns:a16="http://schemas.microsoft.com/office/drawing/2014/main" id="{2FC22F37-C71F-41C8-81F2-5D6518FEE55E}"/>
              </a:ext>
            </a:extLst>
          </p:cNvPr>
          <p:cNvSpPr>
            <a:spLocks noGrp="1"/>
          </p:cNvSpPr>
          <p:nvPr>
            <p:ph idx="1"/>
          </p:nvPr>
        </p:nvSpPr>
        <p:spPr>
          <a:xfrm>
            <a:off x="6887183" y="1176250"/>
            <a:ext cx="1992781" cy="5037461"/>
          </a:xfrm>
        </p:spPr>
        <p:txBody>
          <a:bodyPr>
            <a:normAutofit/>
          </a:bodyPr>
          <a:lstStyle/>
          <a:p>
            <a:pPr marL="0" indent="0">
              <a:buNone/>
            </a:pPr>
            <a:r>
              <a:rPr lang="en-US" dirty="0"/>
              <a:t>Folders mirror the buckets of Learning about the Edwin Reports tool on public DESE website </a:t>
            </a:r>
          </a:p>
          <a:p>
            <a:pPr marL="0" indent="0">
              <a:buNone/>
            </a:pPr>
            <a:endParaRPr lang="en-US" dirty="0"/>
          </a:p>
          <a:p>
            <a:pPr marL="0" indent="0">
              <a:buNone/>
            </a:pPr>
            <a:r>
              <a:rPr lang="en-US" dirty="0"/>
              <a:t>An empty subfolder: you do not have access to a report in that folder</a:t>
            </a:r>
          </a:p>
          <a:p>
            <a:pPr marL="0" indent="0">
              <a:buNone/>
            </a:pPr>
            <a:endParaRPr lang="en-US" dirty="0"/>
          </a:p>
          <a:p>
            <a:pPr marL="0" indent="0">
              <a:buNone/>
            </a:pPr>
            <a:r>
              <a:rPr lang="en-US" dirty="0"/>
              <a:t>Again: make the side bar bigger by dragging the right edge out! </a:t>
            </a:r>
          </a:p>
          <a:p>
            <a:pPr marL="0" indent="0">
              <a:buNone/>
            </a:pPr>
            <a:endParaRPr lang="en-US" dirty="0"/>
          </a:p>
        </p:txBody>
      </p:sp>
      <p:cxnSp>
        <p:nvCxnSpPr>
          <p:cNvPr id="5" name="Straight Arrow Connector 4">
            <a:extLst>
              <a:ext uri="{FF2B5EF4-FFF2-40B4-BE49-F238E27FC236}">
                <a16:creationId xmlns:a16="http://schemas.microsoft.com/office/drawing/2014/main" id="{E64EEEC4-C751-4F58-ADA4-1EA529E9B636}"/>
              </a:ext>
              <a:ext uri="{C183D7F6-B498-43B3-948B-1728B52AA6E4}">
                <adec:decorative xmlns:adec="http://schemas.microsoft.com/office/drawing/2017/decorative" val="1"/>
              </a:ext>
            </a:extLst>
          </p:cNvPr>
          <p:cNvCxnSpPr>
            <a:cxnSpLocks/>
          </p:cNvCxnSpPr>
          <p:nvPr/>
        </p:nvCxnSpPr>
        <p:spPr>
          <a:xfrm flipH="1" flipV="1">
            <a:off x="5534025" y="4438650"/>
            <a:ext cx="1386018" cy="1047750"/>
          </a:xfrm>
          <a:prstGeom prst="straightConnector1">
            <a:avLst/>
          </a:prstGeom>
          <a:ln w="508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700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a:latin typeface="Calibri" panose="020F0502020204030204" pitchFamily="34" charset="0"/>
              </a:rPr>
              <a:t>Additional Info : Click …</a:t>
            </a:r>
          </a:p>
        </p:txBody>
      </p:sp>
      <p:pic>
        <p:nvPicPr>
          <p:cNvPr id="13" name="Content Placeholder 4" descr="Image from Edwin Report choices"/>
          <p:cNvPicPr>
            <a:picLocks noGrp="1" noChangeAspect="1"/>
          </p:cNvPicPr>
          <p:nvPr>
            <p:ph idx="1"/>
          </p:nvPr>
        </p:nvPicPr>
        <p:blipFill>
          <a:blip r:embed="rId3"/>
          <a:stretch>
            <a:fillRect/>
          </a:stretch>
        </p:blipFill>
        <p:spPr>
          <a:xfrm>
            <a:off x="99520" y="1148970"/>
            <a:ext cx="8953035" cy="4889880"/>
          </a:xfrm>
          <a:prstGeom prst="rect">
            <a:avLst/>
          </a:prstGeom>
          <a:ln>
            <a:solidFill>
              <a:schemeClr val="accent1"/>
            </a:solidFill>
          </a:ln>
        </p:spPr>
      </p:pic>
      <p:pic>
        <p:nvPicPr>
          <p:cNvPr id="20" name="Picture 19" descr="Image from Edwin Report choices"/>
          <p:cNvPicPr>
            <a:picLocks noChangeAspect="1"/>
          </p:cNvPicPr>
          <p:nvPr/>
        </p:nvPicPr>
        <p:blipFill>
          <a:blip r:embed="rId4"/>
          <a:stretch>
            <a:fillRect/>
          </a:stretch>
        </p:blipFill>
        <p:spPr>
          <a:xfrm>
            <a:off x="3990014" y="2221246"/>
            <a:ext cx="1163971" cy="916196"/>
          </a:xfrm>
          <a:prstGeom prst="rect">
            <a:avLst/>
          </a:prstGeom>
          <a:ln>
            <a:solidFill>
              <a:schemeClr val="accent1"/>
            </a:solidFill>
          </a:ln>
        </p:spPr>
      </p:pic>
      <p:pic>
        <p:nvPicPr>
          <p:cNvPr id="21" name="Content Placeholder 13" descr="explanation of clicking on three dots (elllipse)"/>
          <p:cNvPicPr>
            <a:picLocks noChangeAspect="1"/>
          </p:cNvPicPr>
          <p:nvPr/>
        </p:nvPicPr>
        <p:blipFill>
          <a:blip r:embed="rId5"/>
          <a:stretch>
            <a:fillRect/>
          </a:stretch>
        </p:blipFill>
        <p:spPr>
          <a:xfrm>
            <a:off x="3321802" y="3429000"/>
            <a:ext cx="3664366" cy="1625770"/>
          </a:xfrm>
          <a:prstGeom prst="rect">
            <a:avLst/>
          </a:prstGeom>
          <a:ln>
            <a:solidFill>
              <a:schemeClr val="accent1"/>
            </a:solidFill>
          </a:ln>
        </p:spPr>
      </p:pic>
      <p:cxnSp>
        <p:nvCxnSpPr>
          <p:cNvPr id="23" name="Straight Arrow Connector 22">
            <a:extLst>
              <a:ext uri="{C183D7F6-B498-43B3-948B-1728B52AA6E4}">
                <adec:decorative xmlns:adec="http://schemas.microsoft.com/office/drawing/2017/decorative" val="1"/>
              </a:ext>
            </a:extLst>
          </p:cNvPr>
          <p:cNvCxnSpPr/>
          <p:nvPr/>
        </p:nvCxnSpPr>
        <p:spPr>
          <a:xfrm flipH="1">
            <a:off x="4112012" y="1989658"/>
            <a:ext cx="459988" cy="133815"/>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22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Additional tips while running reports : </a:t>
            </a:r>
            <a:br>
              <a:rPr lang="en-US" sz="2800" dirty="0"/>
            </a:br>
            <a:r>
              <a:rPr lang="en-US" sz="2800" dirty="0"/>
              <a:t>Top Left Corner</a:t>
            </a:r>
          </a:p>
        </p:txBody>
      </p:sp>
      <p:pic>
        <p:nvPicPr>
          <p:cNvPr id="5" name="Picture 4" descr="explanation of option in upper left hnad corner"/>
          <p:cNvPicPr>
            <a:picLocks noChangeAspect="1"/>
          </p:cNvPicPr>
          <p:nvPr/>
        </p:nvPicPr>
        <p:blipFill>
          <a:blip r:embed="rId3"/>
          <a:stretch>
            <a:fillRect/>
          </a:stretch>
        </p:blipFill>
        <p:spPr>
          <a:xfrm>
            <a:off x="339292" y="1780052"/>
            <a:ext cx="2111354" cy="3065912"/>
          </a:xfrm>
          <a:prstGeom prst="rect">
            <a:avLst/>
          </a:prstGeom>
        </p:spPr>
      </p:pic>
      <p:sp>
        <p:nvSpPr>
          <p:cNvPr id="3" name="Content Placeholder 2"/>
          <p:cNvSpPr>
            <a:spLocks noGrp="1"/>
          </p:cNvSpPr>
          <p:nvPr>
            <p:ph idx="1"/>
          </p:nvPr>
        </p:nvSpPr>
        <p:spPr>
          <a:xfrm>
            <a:off x="2692667" y="1780052"/>
            <a:ext cx="6261369" cy="3755076"/>
          </a:xfrm>
        </p:spPr>
        <p:txBody>
          <a:bodyPr/>
          <a:lstStyle/>
          <a:p>
            <a:pPr marL="0" indent="0">
              <a:buNone/>
            </a:pPr>
            <a:endParaRPr lang="en-US" dirty="0"/>
          </a:p>
          <a:p>
            <a:r>
              <a:rPr lang="en-US" sz="2100" dirty="0"/>
              <a:t>To view as PDF or Excel </a:t>
            </a:r>
          </a:p>
          <a:p>
            <a:r>
              <a:rPr lang="en-US" sz="2100" dirty="0"/>
              <a:t>To get back to prompt page</a:t>
            </a:r>
          </a:p>
          <a:p>
            <a:r>
              <a:rPr lang="en-US" sz="2100" i="1" dirty="0"/>
              <a:t>Note:</a:t>
            </a:r>
            <a:r>
              <a:rPr lang="en-US" sz="2100" dirty="0"/>
              <a:t> Most reports not currently functioning with CSV or Excel data option at this time</a:t>
            </a:r>
          </a:p>
          <a:p>
            <a:endParaRPr lang="en-US" sz="2100" dirty="0"/>
          </a:p>
          <a:p>
            <a:endParaRPr lang="en-US" sz="2100" dirty="0"/>
          </a:p>
          <a:p>
            <a:r>
              <a:rPr lang="en-US" sz="2100" dirty="0"/>
              <a:t>Save report to my content folder </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808697" y="4049961"/>
            <a:ext cx="465095" cy="404431"/>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808697" y="1667464"/>
            <a:ext cx="385687" cy="445023"/>
          </a:xfrm>
          <a:prstGeom prst="rect">
            <a:avLst/>
          </a:prstGeom>
        </p:spPr>
      </p:pic>
      <p:sp>
        <p:nvSpPr>
          <p:cNvPr id="4" name="Slide Number Placeholder 3"/>
          <p:cNvSpPr>
            <a:spLocks noGrp="1"/>
          </p:cNvSpPr>
          <p:nvPr>
            <p:ph type="sldNum" sz="quarter" idx="12"/>
          </p:nvPr>
        </p:nvSpPr>
        <p:spPr/>
        <p:txBody>
          <a:bodyPr/>
          <a:lstStyle/>
          <a:p>
            <a:fld id="{FF27229C-EC7B-4063-A33B-28A5E87E32ED}" type="slidenum">
              <a:rPr lang="zh-CN" altLang="en-US" smtClean="0"/>
              <a:pPr/>
              <a:t>18</a:t>
            </a:fld>
            <a:endParaRPr lang="zh-CN" altLang="en-US" dirty="0"/>
          </a:p>
        </p:txBody>
      </p:sp>
    </p:spTree>
    <p:extLst>
      <p:ext uri="{BB962C8B-B14F-4D97-AF65-F5344CB8AC3E}">
        <p14:creationId xmlns:p14="http://schemas.microsoft.com/office/powerpoint/2010/main" val="1536469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DBE21-1153-4D28-9251-FC791DA9A187}"/>
              </a:ext>
            </a:extLst>
          </p:cNvPr>
          <p:cNvSpPr>
            <a:spLocks noGrp="1"/>
          </p:cNvSpPr>
          <p:nvPr>
            <p:ph type="title"/>
          </p:nvPr>
        </p:nvSpPr>
        <p:spPr/>
        <p:txBody>
          <a:bodyPr/>
          <a:lstStyle/>
          <a:p>
            <a:r>
              <a:rPr lang="en-US" dirty="0"/>
              <a:t>PR600 Student Profile</a:t>
            </a:r>
            <a:r>
              <a:rPr lang="en-US" sz="1000" dirty="0"/>
              <a:t> </a:t>
            </a:r>
            <a:r>
              <a:rPr lang="en-US" sz="1100" dirty="0"/>
              <a:t>(training environ)</a:t>
            </a:r>
            <a:endParaRPr lang="en-US" dirty="0"/>
          </a:p>
        </p:txBody>
      </p:sp>
      <p:pic>
        <p:nvPicPr>
          <p:cNvPr id="5" name="Content Placeholder 4" descr="drop down menu for SIMS Students">
            <a:extLst>
              <a:ext uri="{FF2B5EF4-FFF2-40B4-BE49-F238E27FC236}">
                <a16:creationId xmlns:a16="http://schemas.microsoft.com/office/drawing/2014/main" id="{D255721C-CFE7-470D-BEEF-27DF56CB7CD8}"/>
              </a:ext>
            </a:extLst>
          </p:cNvPr>
          <p:cNvPicPr>
            <a:picLocks noGrp="1" noChangeAspect="1"/>
          </p:cNvPicPr>
          <p:nvPr>
            <p:ph idx="1"/>
          </p:nvPr>
        </p:nvPicPr>
        <p:blipFill>
          <a:blip r:embed="rId2"/>
          <a:stretch>
            <a:fillRect/>
          </a:stretch>
        </p:blipFill>
        <p:spPr>
          <a:xfrm>
            <a:off x="1343025" y="1185863"/>
            <a:ext cx="6791325" cy="5216338"/>
          </a:xfrm>
          <a:ln>
            <a:solidFill>
              <a:schemeClr val="accent1"/>
            </a:solidFill>
          </a:ln>
        </p:spPr>
      </p:pic>
    </p:spTree>
    <p:extLst>
      <p:ext uri="{BB962C8B-B14F-4D97-AF65-F5344CB8AC3E}">
        <p14:creationId xmlns:p14="http://schemas.microsoft.com/office/powerpoint/2010/main" val="332136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80A0CE-69C1-4E8D-88CE-E731308811F1}"/>
              </a:ext>
            </a:extLst>
          </p:cNvPr>
          <p:cNvSpPr>
            <a:spLocks noGrp="1"/>
          </p:cNvSpPr>
          <p:nvPr>
            <p:ph type="title"/>
          </p:nvPr>
        </p:nvSpPr>
        <p:spPr>
          <a:xfrm>
            <a:off x="1374962" y="60624"/>
            <a:ext cx="6392636" cy="790972"/>
          </a:xfrm>
        </p:spPr>
        <p:txBody>
          <a:bodyPr/>
          <a:lstStyle/>
          <a:p>
            <a:r>
              <a:rPr lang="en-US" dirty="0"/>
              <a:t>Agenda</a:t>
            </a:r>
          </a:p>
        </p:txBody>
      </p:sp>
      <p:sp>
        <p:nvSpPr>
          <p:cNvPr id="2" name="Text Placeholder 1"/>
          <p:cNvSpPr>
            <a:spLocks noGrp="1"/>
          </p:cNvSpPr>
          <p:nvPr>
            <p:ph type="body" idx="4294967295"/>
          </p:nvPr>
        </p:nvSpPr>
        <p:spPr/>
        <p:txBody>
          <a:bodyPr/>
          <a:lstStyle/>
          <a:p>
            <a:pPr rtl="0" eaLnBrk="1" latinLnBrk="0" hangingPunct="1"/>
            <a:r>
              <a:rPr lang="en-US" sz="2000" b="1" kern="1200" dirty="0">
                <a:solidFill>
                  <a:srgbClr val="002060"/>
                </a:solidFill>
                <a:effectLst/>
                <a:latin typeface="Calibri" panose="020F0502020204030204" pitchFamily="34" charset="0"/>
              </a:rPr>
              <a:t>Edwin Interface</a:t>
            </a:r>
          </a:p>
          <a:p>
            <a:pPr rtl="0" eaLnBrk="1" latinLnBrk="0" hangingPunct="1"/>
            <a:r>
              <a:rPr lang="en-US" sz="2000" b="1" dirty="0"/>
              <a:t>PR600 Report – Definitions and Review of Prompts</a:t>
            </a:r>
          </a:p>
          <a:p>
            <a:pPr rtl="0" eaLnBrk="1" latinLnBrk="0" hangingPunct="1"/>
            <a:r>
              <a:rPr lang="en-US" sz="2000" b="1" dirty="0">
                <a:effectLst/>
                <a:latin typeface="Calibri" panose="020F0502020204030204" pitchFamily="34" charset="0"/>
              </a:rPr>
              <a:t>Classroom Reports </a:t>
            </a:r>
          </a:p>
          <a:p>
            <a:pPr rtl="0" eaLnBrk="1" latinLnBrk="0" hangingPunct="1"/>
            <a:r>
              <a:rPr lang="en-US" sz="2000" b="1" dirty="0"/>
              <a:t>Q &amp; A</a:t>
            </a:r>
            <a:endParaRPr lang="en-US" sz="2000" dirty="0">
              <a:effectLst/>
              <a:latin typeface="Calibri" panose="020F0502020204030204" pitchFamily="34" charset="0"/>
            </a:endParaRPr>
          </a:p>
          <a:p>
            <a:endParaRPr lang="en-US" dirty="0"/>
          </a:p>
        </p:txBody>
      </p:sp>
    </p:spTree>
    <p:extLst>
      <p:ext uri="{BB962C8B-B14F-4D97-AF65-F5344CB8AC3E}">
        <p14:creationId xmlns:p14="http://schemas.microsoft.com/office/powerpoint/2010/main" val="988531236"/>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DBE21-1153-4D28-9251-FC791DA9A187}"/>
              </a:ext>
            </a:extLst>
          </p:cNvPr>
          <p:cNvSpPr>
            <a:spLocks noGrp="1"/>
          </p:cNvSpPr>
          <p:nvPr>
            <p:ph type="title"/>
          </p:nvPr>
        </p:nvSpPr>
        <p:spPr/>
        <p:txBody>
          <a:bodyPr/>
          <a:lstStyle/>
          <a:p>
            <a:r>
              <a:rPr lang="en-US" dirty="0"/>
              <a:t>PR600 Student Profile</a:t>
            </a:r>
            <a:r>
              <a:rPr lang="en-US" sz="1000" dirty="0"/>
              <a:t> </a:t>
            </a:r>
            <a:r>
              <a:rPr lang="en-US" sz="1100" dirty="0"/>
              <a:t>(training environ)</a:t>
            </a:r>
            <a:endParaRPr lang="en-US" dirty="0"/>
          </a:p>
        </p:txBody>
      </p:sp>
      <p:pic>
        <p:nvPicPr>
          <p:cNvPr id="7" name="Content Placeholder 6" descr="explains the different ways to select students&#10;">
            <a:extLst>
              <a:ext uri="{FF2B5EF4-FFF2-40B4-BE49-F238E27FC236}">
                <a16:creationId xmlns:a16="http://schemas.microsoft.com/office/drawing/2014/main" id="{DAB04709-F08B-4D38-BFC6-2D9621081146}"/>
              </a:ext>
            </a:extLst>
          </p:cNvPr>
          <p:cNvPicPr>
            <a:picLocks noGrp="1" noChangeAspect="1"/>
          </p:cNvPicPr>
          <p:nvPr>
            <p:ph idx="1"/>
          </p:nvPr>
        </p:nvPicPr>
        <p:blipFill>
          <a:blip r:embed="rId3"/>
          <a:stretch>
            <a:fillRect/>
          </a:stretch>
        </p:blipFill>
        <p:spPr>
          <a:xfrm>
            <a:off x="1086608" y="1147763"/>
            <a:ext cx="3293532" cy="4940300"/>
          </a:xfrm>
          <a:ln>
            <a:solidFill>
              <a:schemeClr val="accent1"/>
            </a:solidFill>
          </a:ln>
        </p:spPr>
      </p:pic>
      <p:sp>
        <p:nvSpPr>
          <p:cNvPr id="8" name="TextBox 7">
            <a:extLst>
              <a:ext uri="{FF2B5EF4-FFF2-40B4-BE49-F238E27FC236}">
                <a16:creationId xmlns:a16="http://schemas.microsoft.com/office/drawing/2014/main" id="{D5A91A69-B0E3-4DBE-B1EE-A7D170BFB98F}"/>
              </a:ext>
            </a:extLst>
          </p:cNvPr>
          <p:cNvSpPr txBox="1"/>
          <p:nvPr/>
        </p:nvSpPr>
        <p:spPr>
          <a:xfrm>
            <a:off x="4857750" y="1962150"/>
            <a:ext cx="3293533" cy="2908489"/>
          </a:xfrm>
          <a:prstGeom prst="rect">
            <a:avLst/>
          </a:prstGeom>
          <a:noFill/>
          <a:ln>
            <a:solidFill>
              <a:schemeClr val="accent1"/>
            </a:solidFill>
          </a:ln>
        </p:spPr>
        <p:txBody>
          <a:bodyPr wrap="square" rtlCol="0">
            <a:spAutoFit/>
          </a:bodyPr>
          <a:lstStyle/>
          <a:p>
            <a:r>
              <a:rPr lang="en-US" sz="1100" b="1" dirty="0">
                <a:solidFill>
                  <a:schemeClr val="tx2"/>
                </a:solidFill>
              </a:rPr>
              <a:t>Three ways to look at students:</a:t>
            </a:r>
          </a:p>
          <a:p>
            <a:pPr marL="228600" indent="-228600">
              <a:buFont typeface="+mj-lt"/>
              <a:buAutoNum type="arabicPeriod"/>
            </a:pPr>
            <a:r>
              <a:rPr lang="en-US" sz="1100" b="1" dirty="0">
                <a:solidFill>
                  <a:schemeClr val="tx2"/>
                </a:solidFill>
              </a:rPr>
              <a:t>SIMS </a:t>
            </a:r>
            <a:r>
              <a:rPr lang="en-US" sz="1100" dirty="0">
                <a:solidFill>
                  <a:schemeClr val="tx2"/>
                </a:solidFill>
              </a:rPr>
              <a:t>– Will always use the most recent SIMS collection.  Useful if you want to perform point in time analysis</a:t>
            </a:r>
          </a:p>
          <a:p>
            <a:pPr marL="228600" indent="-228600">
              <a:buFont typeface="+mj-lt"/>
              <a:buAutoNum type="arabicPeriod"/>
            </a:pPr>
            <a:r>
              <a:rPr lang="en-US" sz="1100" b="1" dirty="0">
                <a:solidFill>
                  <a:schemeClr val="tx2"/>
                </a:solidFill>
              </a:rPr>
              <a:t>Claimed</a:t>
            </a:r>
            <a:r>
              <a:rPr lang="en-US" sz="1100" dirty="0">
                <a:solidFill>
                  <a:schemeClr val="tx2"/>
                </a:solidFill>
              </a:rPr>
              <a:t> – If you have new students in your district since the last SIMS collection and you have  claimed them and want to see them on any reports, you would use this choice.</a:t>
            </a:r>
          </a:p>
          <a:p>
            <a:pPr marL="228600" indent="-228600">
              <a:buFont typeface="+mj-lt"/>
              <a:buAutoNum type="arabicPeriod"/>
            </a:pPr>
            <a:r>
              <a:rPr lang="en-US" sz="1100" b="1" dirty="0">
                <a:solidFill>
                  <a:schemeClr val="tx2"/>
                </a:solidFill>
              </a:rPr>
              <a:t>Pre-Claimed</a:t>
            </a:r>
            <a:r>
              <a:rPr lang="en-US" sz="1100" dirty="0">
                <a:solidFill>
                  <a:schemeClr val="tx2"/>
                </a:solidFill>
              </a:rPr>
              <a:t> – If a district is expecting new students, they may pre-claim them in order to plan teacher assignments and review past performance.  Only the PR600 and PE613 reports were enhanced to support Pre-Claimed Students to provide districts with enough information about an incoming student to adequately plan for their enrollment </a:t>
            </a:r>
          </a:p>
        </p:txBody>
      </p:sp>
      <p:cxnSp>
        <p:nvCxnSpPr>
          <p:cNvPr id="12" name="Straight Arrow Connector 11">
            <a:extLst>
              <a:ext uri="{FF2B5EF4-FFF2-40B4-BE49-F238E27FC236}">
                <a16:creationId xmlns:a16="http://schemas.microsoft.com/office/drawing/2014/main" id="{022EEC94-41F4-4893-800D-0A06916DDA74}"/>
              </a:ext>
              <a:ext uri="{C183D7F6-B498-43B3-948B-1728B52AA6E4}">
                <adec:decorative xmlns:adec="http://schemas.microsoft.com/office/drawing/2017/decorative" val="1"/>
              </a:ext>
            </a:extLst>
          </p:cNvPr>
          <p:cNvCxnSpPr>
            <a:cxnSpLocks/>
          </p:cNvCxnSpPr>
          <p:nvPr/>
        </p:nvCxnSpPr>
        <p:spPr>
          <a:xfrm flipH="1">
            <a:off x="3590926" y="2247900"/>
            <a:ext cx="1333499" cy="6286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26827FEA-033F-424D-B522-77F4E9C0EA32}"/>
              </a:ext>
              <a:ext uri="{C183D7F6-B498-43B3-948B-1728B52AA6E4}">
                <adec:decorative xmlns:adec="http://schemas.microsoft.com/office/drawing/2017/decorative" val="1"/>
              </a:ext>
            </a:extLst>
          </p:cNvPr>
          <p:cNvCxnSpPr/>
          <p:nvPr/>
        </p:nvCxnSpPr>
        <p:spPr>
          <a:xfrm flipH="1">
            <a:off x="3019425" y="2771775"/>
            <a:ext cx="1905000" cy="2952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BC860978-E47E-4C2C-944B-0A4308666D8F}"/>
              </a:ext>
              <a:ext uri="{C183D7F6-B498-43B3-948B-1728B52AA6E4}">
                <adec:decorative xmlns:adec="http://schemas.microsoft.com/office/drawing/2017/decorative" val="1"/>
              </a:ext>
            </a:extLst>
          </p:cNvPr>
          <p:cNvCxnSpPr>
            <a:cxnSpLocks/>
            <a:stCxn id="8" idx="1"/>
          </p:cNvCxnSpPr>
          <p:nvPr/>
        </p:nvCxnSpPr>
        <p:spPr>
          <a:xfrm flipH="1" flipV="1">
            <a:off x="2876550" y="3257551"/>
            <a:ext cx="1981200" cy="1588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921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DBE21-1153-4D28-9251-FC791DA9A187}"/>
              </a:ext>
            </a:extLst>
          </p:cNvPr>
          <p:cNvSpPr>
            <a:spLocks noGrp="1"/>
          </p:cNvSpPr>
          <p:nvPr>
            <p:ph type="title"/>
          </p:nvPr>
        </p:nvSpPr>
        <p:spPr/>
        <p:txBody>
          <a:bodyPr/>
          <a:lstStyle/>
          <a:p>
            <a:r>
              <a:rPr lang="en-US" dirty="0"/>
              <a:t>PR600 Student Profile</a:t>
            </a:r>
            <a:r>
              <a:rPr lang="en-US" sz="1000" dirty="0"/>
              <a:t> </a:t>
            </a:r>
            <a:r>
              <a:rPr lang="en-US" sz="1100" dirty="0"/>
              <a:t>(training environ)</a:t>
            </a:r>
            <a:endParaRPr lang="en-US" dirty="0"/>
          </a:p>
        </p:txBody>
      </p:sp>
      <p:pic>
        <p:nvPicPr>
          <p:cNvPr id="6" name="Content Placeholder 5" descr="explains the three options for selecting students based on enrollment status&#10;">
            <a:extLst>
              <a:ext uri="{FF2B5EF4-FFF2-40B4-BE49-F238E27FC236}">
                <a16:creationId xmlns:a16="http://schemas.microsoft.com/office/drawing/2014/main" id="{DA925B03-56D4-449D-8ED7-6CDB0583D6F1}"/>
              </a:ext>
            </a:extLst>
          </p:cNvPr>
          <p:cNvPicPr>
            <a:picLocks noGrp="1" noChangeAspect="1"/>
          </p:cNvPicPr>
          <p:nvPr>
            <p:ph idx="1"/>
          </p:nvPr>
        </p:nvPicPr>
        <p:blipFill>
          <a:blip r:embed="rId3"/>
          <a:stretch>
            <a:fillRect/>
          </a:stretch>
        </p:blipFill>
        <p:spPr>
          <a:xfrm>
            <a:off x="364068" y="1166813"/>
            <a:ext cx="3480385" cy="4940300"/>
          </a:xfrm>
          <a:ln>
            <a:solidFill>
              <a:schemeClr val="accent1"/>
            </a:solidFill>
          </a:ln>
        </p:spPr>
      </p:pic>
      <p:sp>
        <p:nvSpPr>
          <p:cNvPr id="8" name="TextBox 7">
            <a:extLst>
              <a:ext uri="{FF2B5EF4-FFF2-40B4-BE49-F238E27FC236}">
                <a16:creationId xmlns:a16="http://schemas.microsoft.com/office/drawing/2014/main" id="{D5A91A69-B0E3-4DBE-B1EE-A7D170BFB98F}"/>
              </a:ext>
            </a:extLst>
          </p:cNvPr>
          <p:cNvSpPr txBox="1"/>
          <p:nvPr/>
        </p:nvSpPr>
        <p:spPr>
          <a:xfrm>
            <a:off x="5114925" y="2879630"/>
            <a:ext cx="3293533" cy="938719"/>
          </a:xfrm>
          <a:prstGeom prst="rect">
            <a:avLst/>
          </a:prstGeom>
          <a:noFill/>
          <a:ln>
            <a:solidFill>
              <a:schemeClr val="accent1"/>
            </a:solidFill>
          </a:ln>
        </p:spPr>
        <p:txBody>
          <a:bodyPr wrap="square" rtlCol="0">
            <a:spAutoFit/>
          </a:bodyPr>
          <a:lstStyle/>
          <a:p>
            <a:r>
              <a:rPr lang="en-US" sz="1100" b="1" dirty="0">
                <a:solidFill>
                  <a:schemeClr val="tx2"/>
                </a:solidFill>
              </a:rPr>
              <a:t>Three options with SIMS choice students:</a:t>
            </a:r>
          </a:p>
          <a:p>
            <a:pPr marL="228600" indent="-228600">
              <a:buFont typeface="+mj-lt"/>
              <a:buAutoNum type="arabicPeriod"/>
            </a:pPr>
            <a:r>
              <a:rPr lang="en-US" sz="1100" b="1" dirty="0">
                <a:solidFill>
                  <a:schemeClr val="tx2"/>
                </a:solidFill>
              </a:rPr>
              <a:t>Enrolled – </a:t>
            </a:r>
            <a:r>
              <a:rPr lang="en-US" sz="1100" dirty="0">
                <a:solidFill>
                  <a:schemeClr val="tx2"/>
                </a:solidFill>
              </a:rPr>
              <a:t> are the students still enrolled.  Useful if you looking at prior tests</a:t>
            </a:r>
          </a:p>
          <a:p>
            <a:pPr marL="228600" indent="-228600">
              <a:buFont typeface="+mj-lt"/>
              <a:buAutoNum type="arabicPeriod"/>
            </a:pPr>
            <a:r>
              <a:rPr lang="en-US" sz="1100" b="1" dirty="0">
                <a:solidFill>
                  <a:schemeClr val="tx2"/>
                </a:solidFill>
              </a:rPr>
              <a:t>Graduated</a:t>
            </a:r>
            <a:r>
              <a:rPr lang="en-US" sz="1100" dirty="0">
                <a:solidFill>
                  <a:schemeClr val="tx2"/>
                </a:solidFill>
              </a:rPr>
              <a:t> – Have they graduated.</a:t>
            </a:r>
          </a:p>
          <a:p>
            <a:pPr marL="228600" indent="-228600">
              <a:buFont typeface="+mj-lt"/>
              <a:buAutoNum type="arabicPeriod"/>
            </a:pPr>
            <a:r>
              <a:rPr lang="en-US" sz="1100" b="1" dirty="0">
                <a:solidFill>
                  <a:schemeClr val="tx2"/>
                </a:solidFill>
              </a:rPr>
              <a:t>Dropped out </a:t>
            </a:r>
            <a:r>
              <a:rPr lang="en-US" sz="1100" dirty="0">
                <a:solidFill>
                  <a:schemeClr val="tx2"/>
                </a:solidFill>
              </a:rPr>
              <a:t>– Have they dropped out</a:t>
            </a:r>
          </a:p>
        </p:txBody>
      </p:sp>
      <p:cxnSp>
        <p:nvCxnSpPr>
          <p:cNvPr id="13" name="Straight Arrow Connector 12">
            <a:extLst>
              <a:ext uri="{FF2B5EF4-FFF2-40B4-BE49-F238E27FC236}">
                <a16:creationId xmlns:a16="http://schemas.microsoft.com/office/drawing/2014/main" id="{15705D89-4500-4199-8B99-24E0E5D33623}"/>
              </a:ext>
              <a:ext uri="{C183D7F6-B498-43B3-948B-1728B52AA6E4}">
                <adec:decorative xmlns:adec="http://schemas.microsoft.com/office/drawing/2017/decorative" val="1"/>
              </a:ext>
            </a:extLst>
          </p:cNvPr>
          <p:cNvCxnSpPr/>
          <p:nvPr/>
        </p:nvCxnSpPr>
        <p:spPr>
          <a:xfrm flipH="1" flipV="1">
            <a:off x="2019300" y="3562350"/>
            <a:ext cx="3095625" cy="746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395C4602-7C46-4F1B-A220-2E355952D77C}"/>
              </a:ext>
              <a:ext uri="{C183D7F6-B498-43B3-948B-1728B52AA6E4}">
                <adec:decorative xmlns:adec="http://schemas.microsoft.com/office/drawing/2017/decorative" val="1"/>
              </a:ext>
            </a:extLst>
          </p:cNvPr>
          <p:cNvCxnSpPr/>
          <p:nvPr/>
        </p:nvCxnSpPr>
        <p:spPr>
          <a:xfrm flipH="1" flipV="1">
            <a:off x="2028825" y="3495675"/>
            <a:ext cx="3086100" cy="666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6F27B667-EFE3-4087-B893-8EBF8B951054}"/>
              </a:ext>
              <a:ext uri="{C183D7F6-B498-43B3-948B-1728B52AA6E4}">
                <adec:decorative xmlns:adec="http://schemas.microsoft.com/office/drawing/2017/decorative" val="1"/>
              </a:ext>
            </a:extLst>
          </p:cNvPr>
          <p:cNvCxnSpPr/>
          <p:nvPr/>
        </p:nvCxnSpPr>
        <p:spPr>
          <a:xfrm flipH="1">
            <a:off x="2019300" y="3181350"/>
            <a:ext cx="3095625" cy="1676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2396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DBE21-1153-4D28-9251-FC791DA9A187}"/>
              </a:ext>
            </a:extLst>
          </p:cNvPr>
          <p:cNvSpPr>
            <a:spLocks noGrp="1"/>
          </p:cNvSpPr>
          <p:nvPr>
            <p:ph type="title"/>
          </p:nvPr>
        </p:nvSpPr>
        <p:spPr/>
        <p:txBody>
          <a:bodyPr/>
          <a:lstStyle/>
          <a:p>
            <a:r>
              <a:rPr lang="en-US" dirty="0"/>
              <a:t>PR600 Student Profile</a:t>
            </a:r>
            <a:r>
              <a:rPr lang="en-US" sz="1000" dirty="0"/>
              <a:t> </a:t>
            </a:r>
            <a:r>
              <a:rPr lang="en-US" sz="1100" dirty="0"/>
              <a:t>(training environ)</a:t>
            </a:r>
            <a:endParaRPr lang="en-US" dirty="0"/>
          </a:p>
        </p:txBody>
      </p:sp>
      <p:pic>
        <p:nvPicPr>
          <p:cNvPr id="10" name="Content Placeholder 9" descr="explanation of SASID list prompt&#10;">
            <a:extLst>
              <a:ext uri="{FF2B5EF4-FFF2-40B4-BE49-F238E27FC236}">
                <a16:creationId xmlns:a16="http://schemas.microsoft.com/office/drawing/2014/main" id="{FBDC1A1A-84D6-4DD0-A7ED-08EC526713DB}"/>
              </a:ext>
            </a:extLst>
          </p:cNvPr>
          <p:cNvPicPr>
            <a:picLocks noGrp="1"/>
          </p:cNvPicPr>
          <p:nvPr>
            <p:ph idx="1"/>
          </p:nvPr>
        </p:nvPicPr>
        <p:blipFill>
          <a:blip r:embed="rId3"/>
          <a:stretch>
            <a:fillRect/>
          </a:stretch>
        </p:blipFill>
        <p:spPr>
          <a:xfrm>
            <a:off x="50946" y="1138238"/>
            <a:ext cx="5063979" cy="4940300"/>
          </a:xfrm>
          <a:prstGeom prst="rect">
            <a:avLst/>
          </a:prstGeom>
          <a:ln>
            <a:solidFill>
              <a:schemeClr val="accent1"/>
            </a:solidFill>
          </a:ln>
        </p:spPr>
      </p:pic>
      <p:sp>
        <p:nvSpPr>
          <p:cNvPr id="8" name="TextBox 7">
            <a:extLst>
              <a:ext uri="{FF2B5EF4-FFF2-40B4-BE49-F238E27FC236}">
                <a16:creationId xmlns:a16="http://schemas.microsoft.com/office/drawing/2014/main" id="{D5A91A69-B0E3-4DBE-B1EE-A7D170BFB98F}"/>
              </a:ext>
            </a:extLst>
          </p:cNvPr>
          <p:cNvSpPr txBox="1"/>
          <p:nvPr/>
        </p:nvSpPr>
        <p:spPr>
          <a:xfrm>
            <a:off x="5572125" y="1403255"/>
            <a:ext cx="3293533" cy="1615827"/>
          </a:xfrm>
          <a:prstGeom prst="rect">
            <a:avLst/>
          </a:prstGeom>
          <a:noFill/>
          <a:ln>
            <a:solidFill>
              <a:schemeClr val="accent1"/>
            </a:solidFill>
          </a:ln>
        </p:spPr>
        <p:txBody>
          <a:bodyPr wrap="square" rtlCol="0">
            <a:spAutoFit/>
          </a:bodyPr>
          <a:lstStyle/>
          <a:p>
            <a:r>
              <a:rPr lang="en-US" sz="1100" dirty="0">
                <a:solidFill>
                  <a:schemeClr val="tx2"/>
                </a:solidFill>
              </a:rPr>
              <a:t>The next important choice is how to look up your students.  At this stage you have two choices:</a:t>
            </a:r>
          </a:p>
          <a:p>
            <a:r>
              <a:rPr lang="en-US" sz="1100" b="1" dirty="0">
                <a:solidFill>
                  <a:schemeClr val="tx2"/>
                </a:solidFill>
              </a:rPr>
              <a:t>Basic Prompt – </a:t>
            </a:r>
            <a:r>
              <a:rPr lang="en-US" sz="1100" dirty="0">
                <a:solidFill>
                  <a:schemeClr val="tx2"/>
                </a:solidFill>
              </a:rPr>
              <a:t>Allows you to search by district/school and grade</a:t>
            </a:r>
            <a:endParaRPr lang="en-US" sz="1100" b="1" dirty="0">
              <a:solidFill>
                <a:schemeClr val="tx2"/>
              </a:solidFill>
            </a:endParaRPr>
          </a:p>
          <a:p>
            <a:r>
              <a:rPr lang="en-US" sz="1100" dirty="0">
                <a:solidFill>
                  <a:schemeClr val="tx2"/>
                </a:solidFill>
              </a:rPr>
              <a:t>Or</a:t>
            </a:r>
          </a:p>
          <a:p>
            <a:r>
              <a:rPr lang="en-US" sz="1100" b="1" dirty="0">
                <a:solidFill>
                  <a:schemeClr val="tx2"/>
                </a:solidFill>
              </a:rPr>
              <a:t>SASID List prompt – </a:t>
            </a:r>
            <a:r>
              <a:rPr lang="en-US" sz="1100" dirty="0">
                <a:solidFill>
                  <a:schemeClr val="tx2"/>
                </a:solidFill>
              </a:rPr>
              <a:t>This choice that is illustrated here allows you to look at a specific list of students by listing their SASIDs. The students can be in multiple grades and schools.</a:t>
            </a:r>
          </a:p>
        </p:txBody>
      </p:sp>
      <p:cxnSp>
        <p:nvCxnSpPr>
          <p:cNvPr id="7" name="Straight Arrow Connector 6">
            <a:extLst>
              <a:ext uri="{FF2B5EF4-FFF2-40B4-BE49-F238E27FC236}">
                <a16:creationId xmlns:a16="http://schemas.microsoft.com/office/drawing/2014/main" id="{C697AAA2-25B6-46FE-81AD-43EFA7AD3A57}"/>
              </a:ext>
              <a:ext uri="{C183D7F6-B498-43B3-948B-1728B52AA6E4}">
                <adec:decorative xmlns:adec="http://schemas.microsoft.com/office/drawing/2017/decorative" val="1"/>
              </a:ext>
            </a:extLst>
          </p:cNvPr>
          <p:cNvCxnSpPr/>
          <p:nvPr/>
        </p:nvCxnSpPr>
        <p:spPr>
          <a:xfrm flipH="1" flipV="1">
            <a:off x="3209925" y="1924050"/>
            <a:ext cx="2362200" cy="4191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8253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DBE21-1153-4D28-9251-FC791DA9A187}"/>
              </a:ext>
            </a:extLst>
          </p:cNvPr>
          <p:cNvSpPr>
            <a:spLocks noGrp="1"/>
          </p:cNvSpPr>
          <p:nvPr>
            <p:ph type="title"/>
          </p:nvPr>
        </p:nvSpPr>
        <p:spPr/>
        <p:txBody>
          <a:bodyPr/>
          <a:lstStyle/>
          <a:p>
            <a:r>
              <a:rPr lang="en-US" dirty="0"/>
              <a:t>PR600 Student Profile</a:t>
            </a:r>
            <a:r>
              <a:rPr lang="en-US" sz="1000" dirty="0"/>
              <a:t> </a:t>
            </a:r>
            <a:r>
              <a:rPr lang="en-US" sz="1100" dirty="0"/>
              <a:t>(training environ)</a:t>
            </a:r>
            <a:endParaRPr lang="en-US" dirty="0"/>
          </a:p>
        </p:txBody>
      </p:sp>
      <p:pic>
        <p:nvPicPr>
          <p:cNvPr id="6" name="Content Placeholder 5" descr="shows the process flow for selecting a SASID">
            <a:extLst>
              <a:ext uri="{FF2B5EF4-FFF2-40B4-BE49-F238E27FC236}">
                <a16:creationId xmlns:a16="http://schemas.microsoft.com/office/drawing/2014/main" id="{4FB9EE55-01D0-4D3A-9C96-7A8B303742DD}"/>
              </a:ext>
            </a:extLst>
          </p:cNvPr>
          <p:cNvPicPr>
            <a:picLocks noGrp="1" noChangeAspect="1"/>
          </p:cNvPicPr>
          <p:nvPr>
            <p:ph idx="1"/>
          </p:nvPr>
        </p:nvPicPr>
        <p:blipFill>
          <a:blip r:embed="rId3"/>
          <a:stretch>
            <a:fillRect/>
          </a:stretch>
        </p:blipFill>
        <p:spPr>
          <a:xfrm>
            <a:off x="146097" y="1100138"/>
            <a:ext cx="4032156" cy="5338762"/>
          </a:xfrm>
          <a:ln>
            <a:solidFill>
              <a:schemeClr val="accent1"/>
            </a:solidFill>
          </a:ln>
        </p:spPr>
      </p:pic>
      <p:sp>
        <p:nvSpPr>
          <p:cNvPr id="8" name="TextBox 7">
            <a:extLst>
              <a:ext uri="{FF2B5EF4-FFF2-40B4-BE49-F238E27FC236}">
                <a16:creationId xmlns:a16="http://schemas.microsoft.com/office/drawing/2014/main" id="{D5A91A69-B0E3-4DBE-B1EE-A7D170BFB98F}"/>
              </a:ext>
            </a:extLst>
          </p:cNvPr>
          <p:cNvSpPr txBox="1"/>
          <p:nvPr/>
        </p:nvSpPr>
        <p:spPr>
          <a:xfrm>
            <a:off x="5400675" y="1365155"/>
            <a:ext cx="3293533" cy="1277273"/>
          </a:xfrm>
          <a:prstGeom prst="rect">
            <a:avLst/>
          </a:prstGeom>
          <a:noFill/>
          <a:ln>
            <a:solidFill>
              <a:schemeClr val="accent1"/>
            </a:solidFill>
          </a:ln>
        </p:spPr>
        <p:txBody>
          <a:bodyPr wrap="square" rtlCol="0">
            <a:spAutoFit/>
          </a:bodyPr>
          <a:lstStyle/>
          <a:p>
            <a:r>
              <a:rPr lang="en-US" sz="1100" b="1" dirty="0">
                <a:solidFill>
                  <a:schemeClr val="tx2"/>
                </a:solidFill>
              </a:rPr>
              <a:t>Process:</a:t>
            </a:r>
          </a:p>
          <a:p>
            <a:pPr marL="228600" indent="-228600">
              <a:buFont typeface="+mj-lt"/>
              <a:buAutoNum type="alphaLcPeriod"/>
            </a:pPr>
            <a:r>
              <a:rPr lang="en-US" sz="1100" dirty="0">
                <a:solidFill>
                  <a:schemeClr val="tx2"/>
                </a:solidFill>
              </a:rPr>
              <a:t>Enter list of SASIDs in SASID List box</a:t>
            </a:r>
          </a:p>
          <a:p>
            <a:pPr marL="228600" indent="-228600">
              <a:buFont typeface="+mj-lt"/>
              <a:buAutoNum type="alphaLcPeriod"/>
            </a:pPr>
            <a:r>
              <a:rPr lang="en-US" sz="1100" dirty="0">
                <a:solidFill>
                  <a:schemeClr val="tx2"/>
                </a:solidFill>
              </a:rPr>
              <a:t>Click on Insert arrow</a:t>
            </a:r>
          </a:p>
          <a:p>
            <a:pPr marL="228600" indent="-228600">
              <a:buFont typeface="+mj-lt"/>
              <a:buAutoNum type="alphaLcPeriod"/>
            </a:pPr>
            <a:r>
              <a:rPr lang="en-US" sz="1100" dirty="0">
                <a:solidFill>
                  <a:schemeClr val="tx2"/>
                </a:solidFill>
              </a:rPr>
              <a:t>Click on reprompt</a:t>
            </a:r>
          </a:p>
          <a:p>
            <a:pPr marL="228600" indent="-228600">
              <a:buFont typeface="+mj-lt"/>
              <a:buAutoNum type="alphaLcPeriod"/>
            </a:pPr>
            <a:r>
              <a:rPr lang="en-US" sz="1100" dirty="0">
                <a:solidFill>
                  <a:schemeClr val="tx2"/>
                </a:solidFill>
              </a:rPr>
              <a:t>The select some or all students and click on next</a:t>
            </a:r>
          </a:p>
          <a:p>
            <a:r>
              <a:rPr lang="en-US" sz="1100" dirty="0">
                <a:solidFill>
                  <a:schemeClr val="tx2"/>
                </a:solidFill>
              </a:rPr>
              <a:t>.</a:t>
            </a:r>
          </a:p>
        </p:txBody>
      </p:sp>
      <p:sp>
        <p:nvSpPr>
          <p:cNvPr id="11" name="TextBox 10">
            <a:extLst>
              <a:ext uri="{FF2B5EF4-FFF2-40B4-BE49-F238E27FC236}">
                <a16:creationId xmlns:a16="http://schemas.microsoft.com/office/drawing/2014/main" id="{089C59AE-C231-43EC-9DAA-691EBEA1D7EB}"/>
              </a:ext>
              <a:ext uri="{C183D7F6-B498-43B3-948B-1728B52AA6E4}">
                <adec:decorative xmlns:adec="http://schemas.microsoft.com/office/drawing/2017/decorative" val="1"/>
              </a:ext>
            </a:extLst>
          </p:cNvPr>
          <p:cNvSpPr txBox="1"/>
          <p:nvPr/>
        </p:nvSpPr>
        <p:spPr>
          <a:xfrm>
            <a:off x="628650" y="2642428"/>
            <a:ext cx="457200" cy="369332"/>
          </a:xfrm>
          <a:prstGeom prst="rect">
            <a:avLst/>
          </a:prstGeom>
          <a:noFill/>
          <a:ln>
            <a:solidFill>
              <a:schemeClr val="accent1"/>
            </a:solidFill>
          </a:ln>
        </p:spPr>
        <p:txBody>
          <a:bodyPr wrap="square" rtlCol="0">
            <a:spAutoFit/>
          </a:bodyPr>
          <a:lstStyle/>
          <a:p>
            <a:pPr algn="ctr"/>
            <a:r>
              <a:rPr lang="en-US" dirty="0"/>
              <a:t>a.</a:t>
            </a:r>
          </a:p>
        </p:txBody>
      </p:sp>
      <p:sp>
        <p:nvSpPr>
          <p:cNvPr id="12" name="TextBox 11">
            <a:extLst>
              <a:ext uri="{FF2B5EF4-FFF2-40B4-BE49-F238E27FC236}">
                <a16:creationId xmlns:a16="http://schemas.microsoft.com/office/drawing/2014/main" id="{E7A6DD1C-D686-4B52-B95D-07A3B39DA561}"/>
              </a:ext>
              <a:ext uri="{C183D7F6-B498-43B3-948B-1728B52AA6E4}">
                <adec:decorative xmlns:adec="http://schemas.microsoft.com/office/drawing/2017/decorative" val="1"/>
              </a:ext>
            </a:extLst>
          </p:cNvPr>
          <p:cNvSpPr txBox="1"/>
          <p:nvPr/>
        </p:nvSpPr>
        <p:spPr>
          <a:xfrm>
            <a:off x="1946251" y="2457762"/>
            <a:ext cx="457200" cy="369332"/>
          </a:xfrm>
          <a:prstGeom prst="rect">
            <a:avLst/>
          </a:prstGeom>
          <a:noFill/>
          <a:ln>
            <a:solidFill>
              <a:schemeClr val="accent1"/>
            </a:solidFill>
          </a:ln>
        </p:spPr>
        <p:txBody>
          <a:bodyPr wrap="square" rtlCol="0">
            <a:spAutoFit/>
          </a:bodyPr>
          <a:lstStyle/>
          <a:p>
            <a:pPr algn="ctr"/>
            <a:r>
              <a:rPr lang="en-US" dirty="0"/>
              <a:t>b.</a:t>
            </a:r>
          </a:p>
        </p:txBody>
      </p:sp>
      <p:sp>
        <p:nvSpPr>
          <p:cNvPr id="13" name="TextBox 12">
            <a:extLst>
              <a:ext uri="{FF2B5EF4-FFF2-40B4-BE49-F238E27FC236}">
                <a16:creationId xmlns:a16="http://schemas.microsoft.com/office/drawing/2014/main" id="{07271115-6E40-4A87-A3D0-8C3440B399F2}"/>
              </a:ext>
              <a:ext uri="{C183D7F6-B498-43B3-948B-1728B52AA6E4}">
                <adec:decorative xmlns:adec="http://schemas.microsoft.com/office/drawing/2017/decorative" val="1"/>
              </a:ext>
            </a:extLst>
          </p:cNvPr>
          <p:cNvSpPr txBox="1"/>
          <p:nvPr/>
        </p:nvSpPr>
        <p:spPr>
          <a:xfrm>
            <a:off x="3232126" y="4124637"/>
            <a:ext cx="457200" cy="369332"/>
          </a:xfrm>
          <a:prstGeom prst="rect">
            <a:avLst/>
          </a:prstGeom>
          <a:noFill/>
          <a:ln>
            <a:solidFill>
              <a:schemeClr val="accent1"/>
            </a:solidFill>
          </a:ln>
        </p:spPr>
        <p:txBody>
          <a:bodyPr wrap="square" rtlCol="0">
            <a:spAutoFit/>
          </a:bodyPr>
          <a:lstStyle/>
          <a:p>
            <a:pPr algn="ctr"/>
            <a:r>
              <a:rPr lang="en-US" dirty="0"/>
              <a:t>c.</a:t>
            </a:r>
          </a:p>
        </p:txBody>
      </p:sp>
      <p:sp>
        <p:nvSpPr>
          <p:cNvPr id="14" name="TextBox 13">
            <a:extLst>
              <a:ext uri="{FF2B5EF4-FFF2-40B4-BE49-F238E27FC236}">
                <a16:creationId xmlns:a16="http://schemas.microsoft.com/office/drawing/2014/main" id="{030034CD-846B-48C6-9673-DFAD10E6C3CE}"/>
              </a:ext>
              <a:ext uri="{C183D7F6-B498-43B3-948B-1728B52AA6E4}">
                <adec:decorative xmlns:adec="http://schemas.microsoft.com/office/drawing/2017/decorative" val="1"/>
              </a:ext>
            </a:extLst>
          </p:cNvPr>
          <p:cNvSpPr txBox="1"/>
          <p:nvPr/>
        </p:nvSpPr>
        <p:spPr>
          <a:xfrm>
            <a:off x="2384365" y="5573196"/>
            <a:ext cx="457200" cy="369332"/>
          </a:xfrm>
          <a:prstGeom prst="rect">
            <a:avLst/>
          </a:prstGeom>
          <a:noFill/>
          <a:ln>
            <a:solidFill>
              <a:schemeClr val="accent1"/>
            </a:solidFill>
          </a:ln>
        </p:spPr>
        <p:txBody>
          <a:bodyPr wrap="square" rtlCol="0">
            <a:spAutoFit/>
          </a:bodyPr>
          <a:lstStyle/>
          <a:p>
            <a:pPr algn="ctr"/>
            <a:r>
              <a:rPr lang="en-US" dirty="0"/>
              <a:t>d.</a:t>
            </a:r>
          </a:p>
        </p:txBody>
      </p:sp>
    </p:spTree>
    <p:extLst>
      <p:ext uri="{BB962C8B-B14F-4D97-AF65-F5344CB8AC3E}">
        <p14:creationId xmlns:p14="http://schemas.microsoft.com/office/powerpoint/2010/main" val="1360832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7028B-3065-4004-86C7-E6DD6A444FE4}"/>
              </a:ext>
            </a:extLst>
          </p:cNvPr>
          <p:cNvSpPr>
            <a:spLocks noGrp="1"/>
          </p:cNvSpPr>
          <p:nvPr>
            <p:ph type="title"/>
          </p:nvPr>
        </p:nvSpPr>
        <p:spPr/>
        <p:txBody>
          <a:bodyPr/>
          <a:lstStyle/>
          <a:p>
            <a:r>
              <a:rPr lang="en-US" dirty="0"/>
              <a:t>PR600 Student Profile</a:t>
            </a:r>
            <a:r>
              <a:rPr lang="en-US" sz="1100" dirty="0">
                <a:solidFill>
                  <a:srgbClr val="13276A"/>
                </a:solidFill>
              </a:rPr>
              <a:t> </a:t>
            </a:r>
            <a:r>
              <a:rPr lang="en-US" sz="1100" dirty="0"/>
              <a:t>(training environ)</a:t>
            </a:r>
            <a:endParaRPr lang="en-US" dirty="0"/>
          </a:p>
        </p:txBody>
      </p:sp>
      <p:pic>
        <p:nvPicPr>
          <p:cNvPr id="7" name="Content Placeholder 6" descr="shows the process flow for selecting a SASID">
            <a:extLst>
              <a:ext uri="{FF2B5EF4-FFF2-40B4-BE49-F238E27FC236}">
                <a16:creationId xmlns:a16="http://schemas.microsoft.com/office/drawing/2014/main" id="{1AE9627C-64F9-437E-ABC8-1F0080FBC1BD}"/>
              </a:ext>
            </a:extLst>
          </p:cNvPr>
          <p:cNvPicPr>
            <a:picLocks noGrp="1" noChangeAspect="1"/>
          </p:cNvPicPr>
          <p:nvPr>
            <p:ph idx="1"/>
          </p:nvPr>
        </p:nvPicPr>
        <p:blipFill>
          <a:blip r:embed="rId2"/>
          <a:stretch>
            <a:fillRect/>
          </a:stretch>
        </p:blipFill>
        <p:spPr>
          <a:xfrm>
            <a:off x="1058764" y="1109663"/>
            <a:ext cx="3513236" cy="4940300"/>
          </a:xfrm>
          <a:ln>
            <a:solidFill>
              <a:schemeClr val="accent1"/>
            </a:solidFill>
          </a:ln>
        </p:spPr>
      </p:pic>
      <p:sp>
        <p:nvSpPr>
          <p:cNvPr id="8" name="TextBox 7">
            <a:extLst>
              <a:ext uri="{FF2B5EF4-FFF2-40B4-BE49-F238E27FC236}">
                <a16:creationId xmlns:a16="http://schemas.microsoft.com/office/drawing/2014/main" id="{290FF091-08A3-42C8-9CC3-790837733C0D}"/>
              </a:ext>
            </a:extLst>
          </p:cNvPr>
          <p:cNvSpPr txBox="1"/>
          <p:nvPr/>
        </p:nvSpPr>
        <p:spPr>
          <a:xfrm>
            <a:off x="5400675" y="1365155"/>
            <a:ext cx="3293533" cy="769441"/>
          </a:xfrm>
          <a:prstGeom prst="rect">
            <a:avLst/>
          </a:prstGeom>
          <a:noFill/>
          <a:ln>
            <a:solidFill>
              <a:schemeClr val="accent1"/>
            </a:solidFill>
          </a:ln>
        </p:spPr>
        <p:txBody>
          <a:bodyPr wrap="square" rtlCol="0">
            <a:spAutoFit/>
          </a:bodyPr>
          <a:lstStyle/>
          <a:p>
            <a:r>
              <a:rPr lang="en-US" sz="1100" b="1" dirty="0">
                <a:solidFill>
                  <a:schemeClr val="tx2"/>
                </a:solidFill>
              </a:rPr>
              <a:t>Process:</a:t>
            </a:r>
          </a:p>
          <a:p>
            <a:pPr marL="228600" indent="-228600">
              <a:buFont typeface="+mj-lt"/>
              <a:buAutoNum type="alphaLcPeriod"/>
            </a:pPr>
            <a:r>
              <a:rPr lang="en-US" sz="1100" dirty="0">
                <a:solidFill>
                  <a:schemeClr val="tx2"/>
                </a:solidFill>
              </a:rPr>
              <a:t>Select some or all students</a:t>
            </a:r>
          </a:p>
          <a:p>
            <a:pPr marL="228600" indent="-228600">
              <a:buFont typeface="+mj-lt"/>
              <a:buAutoNum type="alphaLcPeriod"/>
            </a:pPr>
            <a:r>
              <a:rPr lang="en-US" sz="1100" dirty="0">
                <a:solidFill>
                  <a:schemeClr val="tx2"/>
                </a:solidFill>
              </a:rPr>
              <a:t>Select Finish for reports</a:t>
            </a:r>
          </a:p>
          <a:p>
            <a:r>
              <a:rPr lang="en-US" sz="1100" dirty="0">
                <a:solidFill>
                  <a:schemeClr val="tx2"/>
                </a:solidFill>
              </a:rPr>
              <a:t>.</a:t>
            </a:r>
          </a:p>
        </p:txBody>
      </p:sp>
    </p:spTree>
    <p:extLst>
      <p:ext uri="{BB962C8B-B14F-4D97-AF65-F5344CB8AC3E}">
        <p14:creationId xmlns:p14="http://schemas.microsoft.com/office/powerpoint/2010/main" val="3743873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AB5F-2E23-434B-8A81-5A38D1C153DC}"/>
              </a:ext>
            </a:extLst>
          </p:cNvPr>
          <p:cNvSpPr>
            <a:spLocks noGrp="1"/>
          </p:cNvSpPr>
          <p:nvPr>
            <p:ph type="title"/>
          </p:nvPr>
        </p:nvSpPr>
        <p:spPr/>
        <p:txBody>
          <a:bodyPr/>
          <a:lstStyle/>
          <a:p>
            <a:r>
              <a:rPr lang="en-US" dirty="0"/>
              <a:t>PR600 Student </a:t>
            </a:r>
            <a:r>
              <a:rPr lang="en-US" sz="1100" dirty="0">
                <a:solidFill>
                  <a:srgbClr val="13276A"/>
                </a:solidFill>
              </a:rPr>
              <a:t>(training environ)</a:t>
            </a:r>
            <a:endParaRPr lang="en-US" dirty="0"/>
          </a:p>
        </p:txBody>
      </p:sp>
      <p:pic>
        <p:nvPicPr>
          <p:cNvPr id="7" name="Content Placeholder 6" descr="shows output for PR600 report">
            <a:extLst>
              <a:ext uri="{FF2B5EF4-FFF2-40B4-BE49-F238E27FC236}">
                <a16:creationId xmlns:a16="http://schemas.microsoft.com/office/drawing/2014/main" id="{A4444C85-4109-406C-9E26-E54DBB718507}"/>
              </a:ext>
            </a:extLst>
          </p:cNvPr>
          <p:cNvPicPr>
            <a:picLocks noGrp="1" noChangeAspect="1"/>
          </p:cNvPicPr>
          <p:nvPr>
            <p:ph idx="1"/>
          </p:nvPr>
        </p:nvPicPr>
        <p:blipFill>
          <a:blip r:embed="rId2"/>
          <a:stretch>
            <a:fillRect/>
          </a:stretch>
        </p:blipFill>
        <p:spPr>
          <a:xfrm>
            <a:off x="142874" y="1127674"/>
            <a:ext cx="8956859" cy="4425401"/>
          </a:xfrm>
        </p:spPr>
      </p:pic>
    </p:spTree>
    <p:extLst>
      <p:ext uri="{BB962C8B-B14F-4D97-AF65-F5344CB8AC3E}">
        <p14:creationId xmlns:p14="http://schemas.microsoft.com/office/powerpoint/2010/main" val="4195162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29BC3-2A13-4EB6-9C1C-5B4D70FA0DDF}"/>
              </a:ext>
            </a:extLst>
          </p:cNvPr>
          <p:cNvSpPr>
            <a:spLocks noGrp="1"/>
          </p:cNvSpPr>
          <p:nvPr>
            <p:ph type="title"/>
          </p:nvPr>
        </p:nvSpPr>
        <p:spPr/>
        <p:txBody>
          <a:bodyPr/>
          <a:lstStyle/>
          <a:p>
            <a:r>
              <a:rPr lang="en-US" dirty="0"/>
              <a:t>PR600 Student Profile</a:t>
            </a:r>
            <a:r>
              <a:rPr lang="en-US" sz="1100" dirty="0">
                <a:solidFill>
                  <a:srgbClr val="13276A"/>
                </a:solidFill>
              </a:rPr>
              <a:t> </a:t>
            </a:r>
            <a:r>
              <a:rPr lang="en-US" sz="1100" dirty="0"/>
              <a:t>(training environ)</a:t>
            </a:r>
            <a:endParaRPr lang="en-US" dirty="0"/>
          </a:p>
        </p:txBody>
      </p:sp>
      <p:pic>
        <p:nvPicPr>
          <p:cNvPr id="5" name="Content Placeholder 4" descr="a screenshot of a student profile report">
            <a:extLst>
              <a:ext uri="{FF2B5EF4-FFF2-40B4-BE49-F238E27FC236}">
                <a16:creationId xmlns:a16="http://schemas.microsoft.com/office/drawing/2014/main" id="{853A8FEC-6A8E-4C9D-94E3-C4B5FD4F7603}"/>
              </a:ext>
            </a:extLst>
          </p:cNvPr>
          <p:cNvPicPr>
            <a:picLocks noGrp="1" noChangeAspect="1"/>
          </p:cNvPicPr>
          <p:nvPr>
            <p:ph idx="1"/>
          </p:nvPr>
        </p:nvPicPr>
        <p:blipFill>
          <a:blip r:embed="rId2"/>
          <a:stretch>
            <a:fillRect/>
          </a:stretch>
        </p:blipFill>
        <p:spPr>
          <a:xfrm>
            <a:off x="136539" y="1128713"/>
            <a:ext cx="7912085" cy="5447458"/>
          </a:xfrm>
          <a:ln>
            <a:solidFill>
              <a:schemeClr val="accent1"/>
            </a:solidFill>
          </a:ln>
        </p:spPr>
      </p:pic>
    </p:spTree>
    <p:extLst>
      <p:ext uri="{BB962C8B-B14F-4D97-AF65-F5344CB8AC3E}">
        <p14:creationId xmlns:p14="http://schemas.microsoft.com/office/powerpoint/2010/main" val="2327290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29BC3-2A13-4EB6-9C1C-5B4D70FA0DDF}"/>
              </a:ext>
            </a:extLst>
          </p:cNvPr>
          <p:cNvSpPr>
            <a:spLocks noGrp="1"/>
          </p:cNvSpPr>
          <p:nvPr>
            <p:ph type="title"/>
          </p:nvPr>
        </p:nvSpPr>
        <p:spPr/>
        <p:txBody>
          <a:bodyPr/>
          <a:lstStyle/>
          <a:p>
            <a:r>
              <a:rPr lang="en-US" dirty="0"/>
              <a:t>PR600 Student Profile</a:t>
            </a:r>
            <a:r>
              <a:rPr lang="en-US" sz="1100" dirty="0">
                <a:solidFill>
                  <a:srgbClr val="13276A"/>
                </a:solidFill>
              </a:rPr>
              <a:t> </a:t>
            </a:r>
            <a:r>
              <a:rPr lang="en-US" sz="1100" dirty="0"/>
              <a:t>(training environ)</a:t>
            </a:r>
            <a:endParaRPr lang="en-US" dirty="0"/>
          </a:p>
        </p:txBody>
      </p:sp>
      <p:graphicFrame>
        <p:nvGraphicFramePr>
          <p:cNvPr id="6" name="Table 6">
            <a:extLst>
              <a:ext uri="{FF2B5EF4-FFF2-40B4-BE49-F238E27FC236}">
                <a16:creationId xmlns:a16="http://schemas.microsoft.com/office/drawing/2014/main" id="{DD95053D-E1E6-44C0-A1CD-8481AA24AB65}"/>
              </a:ext>
            </a:extLst>
          </p:cNvPr>
          <p:cNvGraphicFramePr>
            <a:graphicFrameLocks noGrp="1"/>
          </p:cNvGraphicFramePr>
          <p:nvPr>
            <p:extLst>
              <p:ext uri="{D42A27DB-BD31-4B8C-83A1-F6EECF244321}">
                <p14:modId xmlns:p14="http://schemas.microsoft.com/office/powerpoint/2010/main" val="2912421429"/>
              </p:ext>
            </p:extLst>
          </p:nvPr>
        </p:nvGraphicFramePr>
        <p:xfrm>
          <a:off x="514350" y="2265917"/>
          <a:ext cx="7829547" cy="2839720"/>
        </p:xfrm>
        <a:graphic>
          <a:graphicData uri="http://schemas.openxmlformats.org/drawingml/2006/table">
            <a:tbl>
              <a:tblPr firstRow="1" bandRow="1">
                <a:tableStyleId>{5C22544A-7EE6-4342-B048-85BDC9FD1C3A}</a:tableStyleId>
              </a:tblPr>
              <a:tblGrid>
                <a:gridCol w="2609849">
                  <a:extLst>
                    <a:ext uri="{9D8B030D-6E8A-4147-A177-3AD203B41FA5}">
                      <a16:colId xmlns:a16="http://schemas.microsoft.com/office/drawing/2014/main" val="2413839574"/>
                    </a:ext>
                  </a:extLst>
                </a:gridCol>
                <a:gridCol w="2609849">
                  <a:extLst>
                    <a:ext uri="{9D8B030D-6E8A-4147-A177-3AD203B41FA5}">
                      <a16:colId xmlns:a16="http://schemas.microsoft.com/office/drawing/2014/main" val="2476732026"/>
                    </a:ext>
                  </a:extLst>
                </a:gridCol>
                <a:gridCol w="2609849">
                  <a:extLst>
                    <a:ext uri="{9D8B030D-6E8A-4147-A177-3AD203B41FA5}">
                      <a16:colId xmlns:a16="http://schemas.microsoft.com/office/drawing/2014/main" val="1074088826"/>
                    </a:ext>
                  </a:extLst>
                </a:gridCol>
              </a:tblGrid>
              <a:tr h="370840">
                <a:tc>
                  <a:txBody>
                    <a:bodyPr/>
                    <a:lstStyle/>
                    <a:p>
                      <a:pPr algn="ctr"/>
                      <a:r>
                        <a:rPr lang="en-US" dirty="0"/>
                        <a:t>SIMS</a:t>
                      </a:r>
                    </a:p>
                  </a:txBody>
                  <a:tcPr/>
                </a:tc>
                <a:tc>
                  <a:txBody>
                    <a:bodyPr/>
                    <a:lstStyle/>
                    <a:p>
                      <a:pPr algn="ctr"/>
                      <a:r>
                        <a:rPr lang="en-US" dirty="0"/>
                        <a:t>Claiming </a:t>
                      </a:r>
                    </a:p>
                    <a:p>
                      <a:pPr algn="ctr"/>
                      <a:r>
                        <a:rPr lang="en-US" dirty="0"/>
                        <a:t>(Claimed)</a:t>
                      </a:r>
                    </a:p>
                  </a:txBody>
                  <a:tcPr/>
                </a:tc>
                <a:tc>
                  <a:txBody>
                    <a:bodyPr/>
                    <a:lstStyle/>
                    <a:p>
                      <a:pPr algn="ctr"/>
                      <a:r>
                        <a:rPr lang="en-US" dirty="0"/>
                        <a:t>Claiming </a:t>
                      </a:r>
                    </a:p>
                    <a:p>
                      <a:pPr algn="ctr"/>
                      <a:r>
                        <a:rPr lang="en-US" dirty="0"/>
                        <a:t>(Pre-Claimed)</a:t>
                      </a:r>
                    </a:p>
                  </a:txBody>
                  <a:tcPr/>
                </a:tc>
                <a:extLst>
                  <a:ext uri="{0D108BD9-81ED-4DB2-BD59-A6C34878D82A}">
                    <a16:rowId xmlns:a16="http://schemas.microsoft.com/office/drawing/2014/main" val="3406965536"/>
                  </a:ext>
                </a:extLst>
              </a:tr>
              <a:tr h="370840">
                <a:tc>
                  <a:txBody>
                    <a:bodyPr/>
                    <a:lstStyle/>
                    <a:p>
                      <a:r>
                        <a:rPr lang="en-US" dirty="0"/>
                        <a:t>Certified</a:t>
                      </a:r>
                    </a:p>
                  </a:txBody>
                  <a:tcPr/>
                </a:tc>
                <a:tc>
                  <a:txBody>
                    <a:bodyPr/>
                    <a:lstStyle/>
                    <a:p>
                      <a:r>
                        <a:rPr lang="en-US" dirty="0"/>
                        <a:t>Uncertified</a:t>
                      </a:r>
                    </a:p>
                  </a:txBody>
                  <a:tcPr/>
                </a:tc>
                <a:tc>
                  <a:txBody>
                    <a:bodyPr/>
                    <a:lstStyle/>
                    <a:p>
                      <a:r>
                        <a:rPr lang="en-US" dirty="0"/>
                        <a:t>Uncertified</a:t>
                      </a:r>
                    </a:p>
                  </a:txBody>
                  <a:tcPr/>
                </a:tc>
                <a:extLst>
                  <a:ext uri="{0D108BD9-81ED-4DB2-BD59-A6C34878D82A}">
                    <a16:rowId xmlns:a16="http://schemas.microsoft.com/office/drawing/2014/main" val="1457757268"/>
                  </a:ext>
                </a:extLst>
              </a:tr>
              <a:tr h="370840">
                <a:tc>
                  <a:txBody>
                    <a:bodyPr/>
                    <a:lstStyle/>
                    <a:p>
                      <a:r>
                        <a:rPr lang="en-US" dirty="0"/>
                        <a:t>Collected 3 times a year</a:t>
                      </a:r>
                    </a:p>
                  </a:txBody>
                  <a:tcPr/>
                </a:tc>
                <a:tc>
                  <a:txBody>
                    <a:bodyPr/>
                    <a:lstStyle/>
                    <a:p>
                      <a:r>
                        <a:rPr lang="en-US" dirty="0"/>
                        <a:t>Continuously throughout the year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Continuously throughout the year</a:t>
                      </a:r>
                    </a:p>
                    <a:p>
                      <a:endParaRPr lang="en-US" dirty="0"/>
                    </a:p>
                  </a:txBody>
                  <a:tcPr/>
                </a:tc>
                <a:extLst>
                  <a:ext uri="{0D108BD9-81ED-4DB2-BD59-A6C34878D82A}">
                    <a16:rowId xmlns:a16="http://schemas.microsoft.com/office/drawing/2014/main" val="1892569203"/>
                  </a:ext>
                </a:extLst>
              </a:tr>
              <a:tr h="370840">
                <a:tc>
                  <a:txBody>
                    <a:bodyPr/>
                    <a:lstStyle/>
                    <a:p>
                      <a:r>
                        <a:rPr lang="en-US" dirty="0"/>
                        <a:t>Lag between certification and in Edwin</a:t>
                      </a:r>
                    </a:p>
                  </a:txBody>
                  <a:tcPr/>
                </a:tc>
                <a:tc>
                  <a:txBody>
                    <a:bodyPr/>
                    <a:lstStyle/>
                    <a:p>
                      <a:r>
                        <a:rPr lang="en-US" dirty="0"/>
                        <a:t>Currently Enrolled students</a:t>
                      </a:r>
                    </a:p>
                  </a:txBody>
                  <a:tcPr/>
                </a:tc>
                <a:tc>
                  <a:txBody>
                    <a:bodyPr/>
                    <a:lstStyle/>
                    <a:p>
                      <a:r>
                        <a:rPr lang="en-US" dirty="0"/>
                        <a:t>Future enrolled students</a:t>
                      </a:r>
                    </a:p>
                  </a:txBody>
                  <a:tcPr/>
                </a:tc>
                <a:extLst>
                  <a:ext uri="{0D108BD9-81ED-4DB2-BD59-A6C34878D82A}">
                    <a16:rowId xmlns:a16="http://schemas.microsoft.com/office/drawing/2014/main" val="3686512255"/>
                  </a:ext>
                </a:extLst>
              </a:tr>
            </a:tbl>
          </a:graphicData>
        </a:graphic>
      </p:graphicFrame>
      <p:sp>
        <p:nvSpPr>
          <p:cNvPr id="8" name="TextBox 7">
            <a:extLst>
              <a:ext uri="{FF2B5EF4-FFF2-40B4-BE49-F238E27FC236}">
                <a16:creationId xmlns:a16="http://schemas.microsoft.com/office/drawing/2014/main" id="{51B7F8D9-8191-4B63-B455-7092FAC00158}"/>
              </a:ext>
            </a:extLst>
          </p:cNvPr>
          <p:cNvSpPr txBox="1"/>
          <p:nvPr/>
        </p:nvSpPr>
        <p:spPr>
          <a:xfrm>
            <a:off x="1984602" y="1278691"/>
            <a:ext cx="3990975" cy="523220"/>
          </a:xfrm>
          <a:prstGeom prst="rect">
            <a:avLst/>
          </a:prstGeom>
          <a:noFill/>
        </p:spPr>
        <p:txBody>
          <a:bodyPr wrap="square" rtlCol="0">
            <a:spAutoFit/>
          </a:bodyPr>
          <a:lstStyle/>
          <a:p>
            <a:pPr algn="ctr"/>
            <a:r>
              <a:rPr lang="en-US" sz="2800" b="1" dirty="0">
                <a:solidFill>
                  <a:schemeClr val="tx2"/>
                </a:solidFill>
              </a:rPr>
              <a:t>Data Summary</a:t>
            </a:r>
          </a:p>
        </p:txBody>
      </p:sp>
    </p:spTree>
    <p:extLst>
      <p:ext uri="{BB962C8B-B14F-4D97-AF65-F5344CB8AC3E}">
        <p14:creationId xmlns:p14="http://schemas.microsoft.com/office/powerpoint/2010/main" val="1280466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A95D-0541-4951-8C1D-EFD98EF37B78}"/>
              </a:ext>
            </a:extLst>
          </p:cNvPr>
          <p:cNvSpPr>
            <a:spLocks noGrp="1"/>
          </p:cNvSpPr>
          <p:nvPr>
            <p:ph type="title"/>
          </p:nvPr>
        </p:nvSpPr>
        <p:spPr/>
        <p:txBody>
          <a:bodyPr/>
          <a:lstStyle/>
          <a:p>
            <a:r>
              <a:rPr lang="en-US" dirty="0"/>
              <a:t>Classroom Reports</a:t>
            </a:r>
          </a:p>
        </p:txBody>
      </p:sp>
      <p:pic>
        <p:nvPicPr>
          <p:cNvPr id="5" name="Content Placeholder 4" descr="image of a classroom&#10;">
            <a:extLst>
              <a:ext uri="{FF2B5EF4-FFF2-40B4-BE49-F238E27FC236}">
                <a16:creationId xmlns:a16="http://schemas.microsoft.com/office/drawing/2014/main" id="{F75FBB2C-4E1A-41F0-A59B-C50D06787AAA}"/>
              </a:ext>
            </a:extLst>
          </p:cNvPr>
          <p:cNvPicPr>
            <a:picLocks noGrp="1" noChangeAspect="1"/>
          </p:cNvPicPr>
          <p:nvPr>
            <p:ph idx="1"/>
          </p:nvPr>
        </p:nvPicPr>
        <p:blipFill>
          <a:blip r:embed="rId2"/>
          <a:stretch>
            <a:fillRect/>
          </a:stretch>
        </p:blipFill>
        <p:spPr>
          <a:xfrm>
            <a:off x="857289" y="1185863"/>
            <a:ext cx="7429421" cy="4940300"/>
          </a:xfrm>
          <a:ln>
            <a:solidFill>
              <a:schemeClr val="accent1"/>
            </a:solidFill>
          </a:ln>
        </p:spPr>
      </p:pic>
    </p:spTree>
    <p:extLst>
      <p:ext uri="{BB962C8B-B14F-4D97-AF65-F5344CB8AC3E}">
        <p14:creationId xmlns:p14="http://schemas.microsoft.com/office/powerpoint/2010/main" val="54401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725" y="1738962"/>
            <a:ext cx="8718193" cy="509929"/>
          </a:xfrm>
        </p:spPr>
        <p:txBody>
          <a:bodyPr/>
          <a:lstStyle/>
          <a:p>
            <a:r>
              <a:rPr lang="en-US" sz="2800" dirty="0"/>
              <a:t>MCAS Classroom Reports Show Results for Most Recent SIMS Collection and Currently Claimed Students</a:t>
            </a:r>
          </a:p>
        </p:txBody>
      </p:sp>
      <p:sp>
        <p:nvSpPr>
          <p:cNvPr id="3" name="Content Placeholder 2"/>
          <p:cNvSpPr>
            <a:spLocks noGrp="1"/>
          </p:cNvSpPr>
          <p:nvPr>
            <p:ph idx="1"/>
          </p:nvPr>
        </p:nvSpPr>
        <p:spPr>
          <a:xfrm>
            <a:off x="180178" y="3078969"/>
            <a:ext cx="8651630" cy="2564069"/>
          </a:xfrm>
        </p:spPr>
        <p:txBody>
          <a:bodyPr>
            <a:normAutofit lnSpcReduction="10000"/>
          </a:bodyPr>
          <a:lstStyle/>
          <a:p>
            <a:r>
              <a:rPr lang="en-US" dirty="0"/>
              <a:t>MCAS classroom reports provide results at the following levels: student; school; district; state</a:t>
            </a:r>
          </a:p>
          <a:p>
            <a:r>
              <a:rPr lang="en-US" dirty="0"/>
              <a:t>Use them to answer questions such as – </a:t>
            </a:r>
          </a:p>
          <a:p>
            <a:pPr lvl="1"/>
            <a:r>
              <a:rPr lang="en-US" dirty="0"/>
              <a:t>What’s the mean SGP of higher-achieving 5</a:t>
            </a:r>
            <a:r>
              <a:rPr lang="en-US" baseline="30000" dirty="0"/>
              <a:t>th</a:t>
            </a:r>
            <a:r>
              <a:rPr lang="en-US" dirty="0"/>
              <a:t> grade math students across my district (Meeting &amp; Exceeding Expectations), by class?</a:t>
            </a:r>
          </a:p>
          <a:p>
            <a:pPr lvl="1"/>
            <a:r>
              <a:rPr lang="en-US" dirty="0"/>
              <a:t>How did students in my 8</a:t>
            </a:r>
            <a:r>
              <a:rPr lang="en-US" baseline="30000" dirty="0"/>
              <a:t>th</a:t>
            </a:r>
            <a:r>
              <a:rPr lang="en-US" dirty="0"/>
              <a:t> grade writing class perform on their 7</a:t>
            </a:r>
            <a:r>
              <a:rPr lang="en-US" baseline="30000" dirty="0"/>
              <a:t>th</a:t>
            </a:r>
            <a:r>
              <a:rPr lang="en-US" dirty="0"/>
              <a:t> grade ELA essay questions last year?</a:t>
            </a:r>
          </a:p>
          <a:p>
            <a:pPr lvl="1"/>
            <a:r>
              <a:rPr lang="en-US" dirty="0"/>
              <a:t>What items were most difficult for at-risk students in my science class last year, and which standards should I prioritize for this group this year? </a:t>
            </a:r>
          </a:p>
        </p:txBody>
      </p:sp>
    </p:spTree>
    <p:extLst>
      <p:ext uri="{BB962C8B-B14F-4D97-AF65-F5344CB8AC3E}">
        <p14:creationId xmlns:p14="http://schemas.microsoft.com/office/powerpoint/2010/main" val="412202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4F8A37-4B81-40CE-8B67-8484C8DF63B5}"/>
              </a:ext>
            </a:extLst>
          </p:cNvPr>
          <p:cNvSpPr>
            <a:spLocks noGrp="1"/>
          </p:cNvSpPr>
          <p:nvPr>
            <p:ph type="title"/>
          </p:nvPr>
        </p:nvSpPr>
        <p:spPr>
          <a:xfrm>
            <a:off x="1180440" y="348277"/>
            <a:ext cx="6415953" cy="790972"/>
          </a:xfrm>
        </p:spPr>
        <p:txBody>
          <a:bodyPr/>
          <a:lstStyle/>
          <a:p>
            <a:pPr rtl="0" eaLnBrk="1" latinLnBrk="0" hangingPunct="1"/>
            <a:r>
              <a:rPr lang="en-US" sz="4000" b="1" kern="1200" spc="-1" dirty="0">
                <a:solidFill>
                  <a:srgbClr val="002060"/>
                </a:solidFill>
                <a:effectLst/>
                <a:latin typeface="Calibri" panose="020F0502020204030204" pitchFamily="34" charset="0"/>
                <a:ea typeface="DejaVu Sans"/>
                <a:cs typeface="+mn-cs"/>
              </a:rPr>
              <a:t>Integrated Longitudinal Data</a:t>
            </a:r>
            <a:endParaRPr lang="en-US" dirty="0">
              <a:effectLst/>
            </a:endParaRPr>
          </a:p>
          <a:p>
            <a:endParaRPr lang="en-US" dirty="0"/>
          </a:p>
        </p:txBody>
      </p:sp>
      <p:sp>
        <p:nvSpPr>
          <p:cNvPr id="2" name="TextBox 1"/>
          <p:cNvSpPr txBox="1"/>
          <p:nvPr/>
        </p:nvSpPr>
        <p:spPr>
          <a:xfrm>
            <a:off x="1180800" y="1158844"/>
            <a:ext cx="6478432" cy="369332"/>
          </a:xfrm>
          <a:prstGeom prst="rect">
            <a:avLst/>
          </a:prstGeom>
          <a:noFill/>
        </p:spPr>
        <p:txBody>
          <a:bodyPr wrap="square" rtlCol="0">
            <a:spAutoFit/>
          </a:bodyPr>
          <a:lstStyle/>
          <a:p>
            <a:pPr algn="ctr">
              <a:lnSpc>
                <a:spcPct val="100000"/>
              </a:lnSpc>
            </a:pPr>
            <a:r>
              <a:rPr lang="en-US" b="1" spc="-1" dirty="0">
                <a:solidFill>
                  <a:srgbClr val="002060"/>
                </a:solidFill>
                <a:latin typeface="Calibri"/>
                <a:ea typeface="DejaVu Sans"/>
              </a:rPr>
              <a:t>(2001-present) Pre-K to Post-Secondary</a:t>
            </a:r>
            <a:endParaRPr lang="en-US" b="1" spc="-1" dirty="0">
              <a:solidFill>
                <a:srgbClr val="002060"/>
              </a:solidFill>
            </a:endParaRPr>
          </a:p>
        </p:txBody>
      </p:sp>
      <p:sp>
        <p:nvSpPr>
          <p:cNvPr id="311" name="CustomShape 9">
            <a:extLst>
              <a:ext uri="{C183D7F6-B498-43B3-948B-1728B52AA6E4}">
                <adec:decorative xmlns:adec="http://schemas.microsoft.com/office/drawing/2017/decorative" val="1"/>
              </a:ext>
            </a:extLst>
          </p:cNvPr>
          <p:cNvSpPr/>
          <p:nvPr/>
        </p:nvSpPr>
        <p:spPr>
          <a:xfrm>
            <a:off x="304920" y="1523880"/>
            <a:ext cx="1751040" cy="114156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DISTRICTS</a:t>
            </a:r>
          </a:p>
          <a:p>
            <a:pPr algn="ctr"/>
            <a:r>
              <a:rPr lang="en-US" sz="1600" b="1" spc="-1" dirty="0">
                <a:solidFill>
                  <a:srgbClr val="FFFFFF"/>
                </a:solidFill>
                <a:latin typeface="Calibri"/>
              </a:rPr>
              <a:t>&amp; SCHOOLS</a:t>
            </a:r>
          </a:p>
        </p:txBody>
      </p:sp>
      <p:sp>
        <p:nvSpPr>
          <p:cNvPr id="310" name="CustomShape 8">
            <a:extLst>
              <a:ext uri="{C183D7F6-B498-43B3-948B-1728B52AA6E4}">
                <adec:decorative xmlns:adec="http://schemas.microsoft.com/office/drawing/2017/decorative" val="1"/>
              </a:ext>
            </a:extLst>
          </p:cNvPr>
          <p:cNvSpPr/>
          <p:nvPr/>
        </p:nvSpPr>
        <p:spPr>
          <a:xfrm>
            <a:off x="304920" y="3162240"/>
            <a:ext cx="144648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FINANCE</a:t>
            </a:r>
          </a:p>
        </p:txBody>
      </p:sp>
      <p:sp>
        <p:nvSpPr>
          <p:cNvPr id="307" name="CustomShape 5">
            <a:extLst>
              <a:ext uri="{C183D7F6-B498-43B3-948B-1728B52AA6E4}">
                <adec:decorative xmlns:adec="http://schemas.microsoft.com/office/drawing/2017/decorative" val="1"/>
              </a:ext>
            </a:extLst>
          </p:cNvPr>
          <p:cNvSpPr/>
          <p:nvPr/>
        </p:nvSpPr>
        <p:spPr>
          <a:xfrm>
            <a:off x="3200400" y="1523880"/>
            <a:ext cx="1903680" cy="1141560"/>
          </a:xfrm>
          <a:prstGeom prst="ellipse">
            <a:avLst/>
          </a:prstGeom>
          <a:solidFill>
            <a:srgbClr val="3E4B7A"/>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K-12 COURSES</a:t>
            </a:r>
          </a:p>
        </p:txBody>
      </p:sp>
      <p:sp>
        <p:nvSpPr>
          <p:cNvPr id="306" name="CustomShape 4">
            <a:extLst>
              <a:ext uri="{C183D7F6-B498-43B3-948B-1728B52AA6E4}">
                <adec:decorative xmlns:adec="http://schemas.microsoft.com/office/drawing/2017/decorative" val="1"/>
              </a:ext>
            </a:extLst>
          </p:cNvPr>
          <p:cNvSpPr/>
          <p:nvPr/>
        </p:nvSpPr>
        <p:spPr>
          <a:xfrm>
            <a:off x="2133720" y="3086280"/>
            <a:ext cx="1827360" cy="1217880"/>
          </a:xfrm>
          <a:prstGeom prst="ellipse">
            <a:avLst/>
          </a:prstGeom>
          <a:solidFill>
            <a:srgbClr val="3E4B7A"/>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US" sz="1600" b="1" strike="noStrike" spc="-1" dirty="0">
                <a:solidFill>
                  <a:srgbClr val="FFFFFF"/>
                </a:solidFill>
                <a:latin typeface="Calibri"/>
                <a:ea typeface="DejaVu Sans"/>
              </a:rPr>
              <a:t>EDUCATORS</a:t>
            </a:r>
            <a:endParaRPr lang="en-US" sz="1600" b="0" strike="noStrike" spc="-1" dirty="0">
              <a:latin typeface="Arial"/>
            </a:endParaRPr>
          </a:p>
        </p:txBody>
      </p:sp>
      <p:sp>
        <p:nvSpPr>
          <p:cNvPr id="325" name="CustomShape 23">
            <a:extLst>
              <a:ext uri="{C183D7F6-B498-43B3-948B-1728B52AA6E4}">
                <adec:decorative xmlns:adec="http://schemas.microsoft.com/office/drawing/2017/decorative" val="1"/>
              </a:ext>
            </a:extLst>
          </p:cNvPr>
          <p:cNvSpPr/>
          <p:nvPr/>
        </p:nvSpPr>
        <p:spPr>
          <a:xfrm>
            <a:off x="228600" y="4648320"/>
            <a:ext cx="159876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LICENSURE</a:t>
            </a:r>
          </a:p>
        </p:txBody>
      </p:sp>
      <p:sp>
        <p:nvSpPr>
          <p:cNvPr id="305" name="CustomShape 3">
            <a:extLst>
              <a:ext uri="{C183D7F6-B498-43B3-948B-1728B52AA6E4}">
                <adec:decorative xmlns:adec="http://schemas.microsoft.com/office/drawing/2017/decorative" val="1"/>
              </a:ext>
            </a:extLst>
          </p:cNvPr>
          <p:cNvSpPr/>
          <p:nvPr/>
        </p:nvSpPr>
        <p:spPr>
          <a:xfrm>
            <a:off x="4648320" y="3086280"/>
            <a:ext cx="1675080" cy="1217880"/>
          </a:xfrm>
          <a:prstGeom prst="ellipse">
            <a:avLst/>
          </a:prstGeom>
          <a:solidFill>
            <a:srgbClr val="3E4B7A"/>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STUDENTS</a:t>
            </a:r>
          </a:p>
        </p:txBody>
      </p:sp>
      <p:sp>
        <p:nvSpPr>
          <p:cNvPr id="327" name="CustomShape 25">
            <a:extLst>
              <a:ext uri="{C183D7F6-B498-43B3-948B-1728B52AA6E4}">
                <adec:decorative xmlns:adec="http://schemas.microsoft.com/office/drawing/2017/decorative" val="1"/>
              </a:ext>
            </a:extLst>
          </p:cNvPr>
          <p:cNvSpPr/>
          <p:nvPr/>
        </p:nvSpPr>
        <p:spPr>
          <a:xfrm>
            <a:off x="5715000" y="1828800"/>
            <a:ext cx="1141560" cy="76068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EWIS</a:t>
            </a:r>
          </a:p>
        </p:txBody>
      </p:sp>
      <p:sp>
        <p:nvSpPr>
          <p:cNvPr id="314" name="CustomShape 12">
            <a:extLst>
              <a:ext uri="{C183D7F6-B498-43B3-948B-1728B52AA6E4}">
                <adec:decorative xmlns:adec="http://schemas.microsoft.com/office/drawing/2017/decorative" val="1"/>
              </a:ext>
            </a:extLst>
          </p:cNvPr>
          <p:cNvSpPr/>
          <p:nvPr/>
        </p:nvSpPr>
        <p:spPr>
          <a:xfrm>
            <a:off x="7162920" y="1523880"/>
            <a:ext cx="167508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EARLY</a:t>
            </a:r>
          </a:p>
          <a:p>
            <a:pPr algn="ctr"/>
            <a:r>
              <a:rPr lang="en-US" sz="1600" b="1" spc="-1" dirty="0">
                <a:solidFill>
                  <a:srgbClr val="FFFFFF"/>
                </a:solidFill>
                <a:latin typeface="Calibri"/>
              </a:rPr>
              <a:t>EDUCATION</a:t>
            </a:r>
          </a:p>
        </p:txBody>
      </p:sp>
      <p:sp>
        <p:nvSpPr>
          <p:cNvPr id="313" name="CustomShape 11">
            <a:extLst>
              <a:ext uri="{C183D7F6-B498-43B3-948B-1728B52AA6E4}">
                <adec:decorative xmlns:adec="http://schemas.microsoft.com/office/drawing/2017/decorative" val="1"/>
              </a:ext>
            </a:extLst>
          </p:cNvPr>
          <p:cNvSpPr/>
          <p:nvPr/>
        </p:nvSpPr>
        <p:spPr>
          <a:xfrm>
            <a:off x="7124760" y="3124080"/>
            <a:ext cx="171324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ADULT </a:t>
            </a:r>
          </a:p>
          <a:p>
            <a:pPr algn="ctr"/>
            <a:r>
              <a:rPr lang="en-US" sz="1600" b="1" spc="-1" dirty="0">
                <a:solidFill>
                  <a:srgbClr val="FFFFFF"/>
                </a:solidFill>
                <a:latin typeface="Calibri"/>
              </a:rPr>
              <a:t>EDUCATION</a:t>
            </a:r>
          </a:p>
        </p:txBody>
      </p:sp>
      <p:sp>
        <p:nvSpPr>
          <p:cNvPr id="312" name="CustomShape 10">
            <a:extLst>
              <a:ext uri="{C183D7F6-B498-43B3-948B-1728B52AA6E4}">
                <adec:decorative xmlns:adec="http://schemas.microsoft.com/office/drawing/2017/decorative" val="1"/>
              </a:ext>
            </a:extLst>
          </p:cNvPr>
          <p:cNvSpPr/>
          <p:nvPr/>
        </p:nvSpPr>
        <p:spPr>
          <a:xfrm>
            <a:off x="7086600" y="4800600"/>
            <a:ext cx="1751040" cy="121788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POST-SECONDARY</a:t>
            </a:r>
          </a:p>
        </p:txBody>
      </p:sp>
      <p:sp>
        <p:nvSpPr>
          <p:cNvPr id="308" name="CustomShape 6">
            <a:extLst>
              <a:ext uri="{C183D7F6-B498-43B3-948B-1728B52AA6E4}">
                <adec:decorative xmlns:adec="http://schemas.microsoft.com/office/drawing/2017/decorative" val="1"/>
              </a:ext>
            </a:extLst>
          </p:cNvPr>
          <p:cNvSpPr/>
          <p:nvPr/>
        </p:nvSpPr>
        <p:spPr>
          <a:xfrm>
            <a:off x="4495680" y="5105520"/>
            <a:ext cx="197964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lnSpc>
                <a:spcPct val="100000"/>
              </a:lnSpc>
            </a:pPr>
            <a:r>
              <a:rPr lang="en-US" sz="1600" b="1" strike="noStrike" spc="-1" dirty="0">
                <a:solidFill>
                  <a:srgbClr val="FFFFFF"/>
                </a:solidFill>
                <a:latin typeface="Calibri"/>
                <a:ea typeface="DejaVu Sans"/>
              </a:rPr>
              <a:t>ASSESSMENTS</a:t>
            </a:r>
            <a:endParaRPr lang="en-US" sz="1600" b="0" strike="noStrike" spc="-1" dirty="0">
              <a:latin typeface="Arial"/>
            </a:endParaRPr>
          </a:p>
        </p:txBody>
      </p:sp>
      <p:sp>
        <p:nvSpPr>
          <p:cNvPr id="309" name="CustomShape 7">
            <a:extLst>
              <a:ext uri="{C183D7F6-B498-43B3-948B-1728B52AA6E4}">
                <adec:decorative xmlns:adec="http://schemas.microsoft.com/office/drawing/2017/decorative" val="1"/>
              </a:ext>
            </a:extLst>
          </p:cNvPr>
          <p:cNvSpPr/>
          <p:nvPr/>
        </p:nvSpPr>
        <p:spPr>
          <a:xfrm>
            <a:off x="2362320" y="5105520"/>
            <a:ext cx="1751040" cy="10652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lstStyle/>
          <a:p>
            <a:pPr algn="ctr"/>
            <a:r>
              <a:rPr lang="en-US" sz="1600" b="1" spc="-1" dirty="0">
                <a:solidFill>
                  <a:srgbClr val="FFFFFF"/>
                </a:solidFill>
                <a:latin typeface="Calibri"/>
              </a:rPr>
              <a:t>LEARNING STANDARDS</a:t>
            </a:r>
          </a:p>
        </p:txBody>
      </p:sp>
      <p:sp>
        <p:nvSpPr>
          <p:cNvPr id="315" name="Line 13">
            <a:extLst>
              <a:ext uri="{C183D7F6-B498-43B3-948B-1728B52AA6E4}">
                <adec:decorative xmlns:adec="http://schemas.microsoft.com/office/drawing/2017/decorative" val="1"/>
              </a:ext>
            </a:extLst>
          </p:cNvPr>
          <p:cNvSpPr/>
          <p:nvPr/>
        </p:nvSpPr>
        <p:spPr>
          <a:xfrm flipV="1">
            <a:off x="3047760" y="2500200"/>
            <a:ext cx="432000" cy="58572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16" name="Line 14">
            <a:extLst>
              <a:ext uri="{C183D7F6-B498-43B3-948B-1728B52AA6E4}">
                <adec:decorative xmlns:adec="http://schemas.microsoft.com/office/drawing/2017/decorative" val="1"/>
              </a:ext>
            </a:extLst>
          </p:cNvPr>
          <p:cNvSpPr/>
          <p:nvPr/>
        </p:nvSpPr>
        <p:spPr>
          <a:xfrm flipH="1" flipV="1">
            <a:off x="4152600" y="2666880"/>
            <a:ext cx="741600" cy="59688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17" name="Line 15">
            <a:extLst>
              <a:ext uri="{C183D7F6-B498-43B3-948B-1728B52AA6E4}">
                <adec:decorative xmlns:adec="http://schemas.microsoft.com/office/drawing/2017/decorative" val="1"/>
              </a:ext>
            </a:extLst>
          </p:cNvPr>
          <p:cNvSpPr/>
          <p:nvPr/>
        </p:nvSpPr>
        <p:spPr>
          <a:xfrm flipH="1">
            <a:off x="6078240" y="2435040"/>
            <a:ext cx="1330560" cy="82872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18" name="Line 16">
            <a:extLst>
              <a:ext uri="{C183D7F6-B498-43B3-948B-1728B52AA6E4}">
                <adec:decorative xmlns:adec="http://schemas.microsoft.com/office/drawing/2017/decorative" val="1"/>
              </a:ext>
            </a:extLst>
          </p:cNvPr>
          <p:cNvSpPr/>
          <p:nvPr/>
        </p:nvSpPr>
        <p:spPr>
          <a:xfrm flipH="1" flipV="1">
            <a:off x="6078240" y="4127400"/>
            <a:ext cx="1265400" cy="85068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19" name="Line 17">
            <a:extLst>
              <a:ext uri="{C183D7F6-B498-43B3-948B-1728B52AA6E4}">
                <adec:decorative xmlns:adec="http://schemas.microsoft.com/office/drawing/2017/decorative" val="1"/>
              </a:ext>
            </a:extLst>
          </p:cNvPr>
          <p:cNvSpPr/>
          <p:nvPr/>
        </p:nvSpPr>
        <p:spPr>
          <a:xfrm flipH="1">
            <a:off x="6324480" y="3657600"/>
            <a:ext cx="799920" cy="3780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0" name="Line 18">
            <a:extLst>
              <a:ext uri="{C183D7F6-B498-43B3-948B-1728B52AA6E4}">
                <adec:decorative xmlns:adec="http://schemas.microsoft.com/office/drawing/2017/decorative" val="1"/>
              </a:ext>
            </a:extLst>
          </p:cNvPr>
          <p:cNvSpPr/>
          <p:nvPr/>
        </p:nvSpPr>
        <p:spPr>
          <a:xfrm>
            <a:off x="5486400" y="4305240"/>
            <a:ext cx="360" cy="79992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1" name="Line 19">
            <a:extLst>
              <a:ext uri="{C183D7F6-B498-43B3-948B-1728B52AA6E4}">
                <adec:decorative xmlns:adec="http://schemas.microsoft.com/office/drawing/2017/decorative" val="1"/>
              </a:ext>
            </a:extLst>
          </p:cNvPr>
          <p:cNvSpPr/>
          <p:nvPr/>
        </p:nvSpPr>
        <p:spPr>
          <a:xfrm flipH="1">
            <a:off x="4114800" y="5638680"/>
            <a:ext cx="380880" cy="36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2" name="Line 20">
            <a:extLst>
              <a:ext uri="{C183D7F6-B498-43B3-948B-1728B52AA6E4}">
                <adec:decorative xmlns:adec="http://schemas.microsoft.com/office/drawing/2017/decorative" val="1"/>
              </a:ext>
            </a:extLst>
          </p:cNvPr>
          <p:cNvSpPr/>
          <p:nvPr/>
        </p:nvSpPr>
        <p:spPr>
          <a:xfrm>
            <a:off x="2057400" y="2095200"/>
            <a:ext cx="1143000" cy="36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3" name="Line 21">
            <a:extLst>
              <a:ext uri="{C183D7F6-B498-43B3-948B-1728B52AA6E4}">
                <adec:decorative xmlns:adec="http://schemas.microsoft.com/office/drawing/2017/decorative" val="1"/>
              </a:ext>
            </a:extLst>
          </p:cNvPr>
          <p:cNvSpPr/>
          <p:nvPr/>
        </p:nvSpPr>
        <p:spPr>
          <a:xfrm flipV="1">
            <a:off x="1028520" y="2666880"/>
            <a:ext cx="152280" cy="49536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4" name="Line 22">
            <a:extLst>
              <a:ext uri="{C183D7F6-B498-43B3-948B-1728B52AA6E4}">
                <adec:decorative xmlns:adec="http://schemas.microsoft.com/office/drawing/2017/decorative" val="1"/>
              </a:ext>
            </a:extLst>
          </p:cNvPr>
          <p:cNvSpPr/>
          <p:nvPr/>
        </p:nvSpPr>
        <p:spPr>
          <a:xfrm flipH="1" flipV="1">
            <a:off x="3693960" y="4127400"/>
            <a:ext cx="3649680" cy="85068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6" name="Line 24">
            <a:extLst>
              <a:ext uri="{C183D7F6-B498-43B3-948B-1728B52AA6E4}">
                <adec:decorative xmlns:adec="http://schemas.microsoft.com/office/drawing/2017/decorative" val="1"/>
              </a:ext>
            </a:extLst>
          </p:cNvPr>
          <p:cNvSpPr/>
          <p:nvPr/>
        </p:nvSpPr>
        <p:spPr>
          <a:xfrm flipV="1">
            <a:off x="1593720" y="4127400"/>
            <a:ext cx="807840" cy="67608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
        <p:nvSpPr>
          <p:cNvPr id="328" name="Line 26">
            <a:extLst>
              <a:ext uri="{C183D7F6-B498-43B3-948B-1728B52AA6E4}">
                <adec:decorative xmlns:adec="http://schemas.microsoft.com/office/drawing/2017/decorative" val="1"/>
              </a:ext>
            </a:extLst>
          </p:cNvPr>
          <p:cNvSpPr/>
          <p:nvPr/>
        </p:nvSpPr>
        <p:spPr>
          <a:xfrm flipV="1">
            <a:off x="5486400" y="2479320"/>
            <a:ext cx="395280" cy="606600"/>
          </a:xfrm>
          <a:prstGeom prst="line">
            <a:avLst/>
          </a:prstGeom>
          <a:ln w="25560">
            <a:solidFill>
              <a:schemeClr val="tx2">
                <a:lumMod val="40000"/>
                <a:lumOff val="60000"/>
              </a:schemeClr>
            </a:solidFill>
            <a:round/>
          </a:ln>
        </p:spPr>
        <p:style>
          <a:lnRef idx="1">
            <a:schemeClr val="accent1"/>
          </a:lnRef>
          <a:fillRef idx="0">
            <a:schemeClr val="accent1"/>
          </a:fillRef>
          <a:effectRef idx="0">
            <a:schemeClr val="accent1"/>
          </a:effectRef>
          <a:fontRef idx="minor"/>
        </p:style>
      </p:sp>
    </p:spTree>
    <p:extLst>
      <p:ext uri="{BB962C8B-B14F-4D97-AF65-F5344CB8AC3E}">
        <p14:creationId xmlns:p14="http://schemas.microsoft.com/office/powerpoint/2010/main" val="3919861890"/>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4435125-7C2F-4FA7-8306-DC406BA29DF1}"/>
              </a:ext>
            </a:extLst>
          </p:cNvPr>
          <p:cNvSpPr>
            <a:spLocks noGrp="1"/>
          </p:cNvSpPr>
          <p:nvPr>
            <p:ph type="title"/>
          </p:nvPr>
        </p:nvSpPr>
        <p:spPr/>
        <p:txBody>
          <a:bodyPr/>
          <a:lstStyle/>
          <a:p>
            <a:r>
              <a:rPr lang="en-US" dirty="0">
                <a:solidFill>
                  <a:srgbClr val="032154"/>
                </a:solidFill>
              </a:rPr>
              <a:t>The MCAS Classroom Reports</a:t>
            </a:r>
            <a:endParaRPr lang="en-US" b="0" dirty="0"/>
          </a:p>
        </p:txBody>
      </p:sp>
      <p:sp>
        <p:nvSpPr>
          <p:cNvPr id="3" name="Content Placeholder 2"/>
          <p:cNvSpPr>
            <a:spLocks noGrp="1"/>
          </p:cNvSpPr>
          <p:nvPr>
            <p:ph idx="1"/>
          </p:nvPr>
        </p:nvSpPr>
        <p:spPr>
          <a:xfrm>
            <a:off x="425808" y="1780052"/>
            <a:ext cx="8191811" cy="3787310"/>
          </a:xfrm>
        </p:spPr>
        <p:txBody>
          <a:bodyPr/>
          <a:lstStyle/>
          <a:p>
            <a:r>
              <a:rPr lang="en-US" sz="2400" b="1" dirty="0">
                <a:solidFill>
                  <a:srgbClr val="032154"/>
                </a:solidFill>
              </a:rPr>
              <a:t>Achievement &amp; Growth by Classroom—GR501</a:t>
            </a:r>
          </a:p>
          <a:p>
            <a:r>
              <a:rPr lang="en-US" sz="2400" b="1" dirty="0">
                <a:solidFill>
                  <a:srgbClr val="032154"/>
                </a:solidFill>
              </a:rPr>
              <a:t>Achievement &amp; Growth by Teacher—PE520</a:t>
            </a:r>
          </a:p>
          <a:p>
            <a:r>
              <a:rPr lang="en-US" sz="2400" b="1" dirty="0">
                <a:solidFill>
                  <a:srgbClr val="032154"/>
                </a:solidFill>
              </a:rPr>
              <a:t>Classroom MACS Results—CU522</a:t>
            </a:r>
          </a:p>
          <a:p>
            <a:r>
              <a:rPr lang="en-US" sz="2400" b="1" dirty="0">
                <a:solidFill>
                  <a:srgbClr val="032154"/>
                </a:solidFill>
              </a:rPr>
              <a:t>Classroom Standards Summary—PE506</a:t>
            </a:r>
          </a:p>
          <a:p>
            <a:r>
              <a:rPr lang="en-US" sz="2400" b="1" dirty="0">
                <a:solidFill>
                  <a:srgbClr val="032154"/>
                </a:solidFill>
              </a:rPr>
              <a:t>Classroom Item Analysis Roster—IT516</a:t>
            </a:r>
          </a:p>
          <a:p>
            <a:r>
              <a:rPr lang="en-US" sz="2400" b="1" dirty="0">
                <a:solidFill>
                  <a:srgbClr val="032154"/>
                </a:solidFill>
              </a:rPr>
              <a:t>Student MCAS Item Analysis—IT523</a:t>
            </a:r>
          </a:p>
          <a:p>
            <a:r>
              <a:rPr lang="en-US" sz="2400" b="1" dirty="0">
                <a:solidFill>
                  <a:srgbClr val="032154"/>
                </a:solidFill>
              </a:rPr>
              <a:t>Course Three Year Performance Trend by Teacher—PE521</a:t>
            </a:r>
          </a:p>
          <a:p>
            <a:pPr marL="342900" lvl="1" indent="0">
              <a:buNone/>
            </a:pPr>
            <a:endParaRPr lang="en-US" dirty="0">
              <a:solidFill>
                <a:schemeClr val="accent5">
                  <a:lumMod val="50000"/>
                </a:schemeClr>
              </a:solidFill>
            </a:endParaRPr>
          </a:p>
          <a:p>
            <a:pPr lvl="1"/>
            <a:endParaRPr lang="en-US" dirty="0"/>
          </a:p>
        </p:txBody>
      </p:sp>
      <p:pic>
        <p:nvPicPr>
          <p:cNvPr id="5" name="Graphic 4">
            <a:extLst>
              <a:ext uri="{FF2B5EF4-FFF2-40B4-BE49-F238E27FC236}">
                <a16:creationId xmlns:a16="http://schemas.microsoft.com/office/drawing/2014/main" id="{C407FA34-BB4A-4736-A934-BB34822EA82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331" y="3571875"/>
            <a:ext cx="400050" cy="400050"/>
          </a:xfrm>
          <a:prstGeom prst="rect">
            <a:avLst/>
          </a:prstGeom>
        </p:spPr>
      </p:pic>
      <p:pic>
        <p:nvPicPr>
          <p:cNvPr id="7" name="Graphic 6">
            <a:extLst>
              <a:ext uri="{FF2B5EF4-FFF2-40B4-BE49-F238E27FC236}">
                <a16:creationId xmlns:a16="http://schemas.microsoft.com/office/drawing/2014/main" id="{1FE96107-84E0-4817-AEFF-1296DE8860B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331" y="3971925"/>
            <a:ext cx="400050" cy="400050"/>
          </a:xfrm>
          <a:prstGeom prst="rect">
            <a:avLst/>
          </a:prstGeom>
        </p:spPr>
      </p:pic>
    </p:spTree>
    <p:extLst>
      <p:ext uri="{BB962C8B-B14F-4D97-AF65-F5344CB8AC3E}">
        <p14:creationId xmlns:p14="http://schemas.microsoft.com/office/powerpoint/2010/main" val="39384699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Collection Rules</a:t>
            </a:r>
          </a:p>
        </p:txBody>
      </p:sp>
      <p:sp>
        <p:nvSpPr>
          <p:cNvPr id="3" name="Content Placeholder 2"/>
          <p:cNvSpPr>
            <a:spLocks noGrp="1"/>
          </p:cNvSpPr>
          <p:nvPr>
            <p:ph idx="1"/>
          </p:nvPr>
        </p:nvSpPr>
        <p:spPr>
          <a:xfrm>
            <a:off x="425807" y="1710538"/>
            <a:ext cx="8528229" cy="3787310"/>
          </a:xfrm>
        </p:spPr>
        <p:txBody>
          <a:bodyPr/>
          <a:lstStyle/>
          <a:p>
            <a:pPr lvl="0"/>
            <a:r>
              <a:rPr lang="en-US" dirty="0"/>
              <a:t>For nearly all districts,  SIF classroom data are available for the current school year.  SIF data are also used for previous school years until the EOY (June) collections are loaded (typically late in the calendar year).</a:t>
            </a:r>
          </a:p>
          <a:p>
            <a:r>
              <a:rPr lang="en-US" dirty="0"/>
              <a:t>What’s the difference between SIF vs Oct/EOY collection? SIF is not certified so there may be some teacher/classroom omissions or mistakes. If you find a potential issue with SIF data, talk to your local data collection team. </a:t>
            </a:r>
          </a:p>
          <a:p>
            <a:r>
              <a:rPr lang="en-US" dirty="0"/>
              <a:t>The latest loaded EPIMS and SCS collection is 2018-19 JUNE</a:t>
            </a:r>
            <a:endParaRPr lang="en-US" dirty="0">
              <a:solidFill>
                <a:srgbClr val="FF0000"/>
              </a:solidFill>
            </a:endParaRPr>
          </a:p>
        </p:txBody>
      </p:sp>
    </p:spTree>
    <p:extLst>
      <p:ext uri="{BB962C8B-B14F-4D97-AF65-F5344CB8AC3E}">
        <p14:creationId xmlns:p14="http://schemas.microsoft.com/office/powerpoint/2010/main" val="7221517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From the Edwin home page </a:t>
            </a:r>
            <a:r>
              <a:rPr lang="en-US" sz="3200" dirty="0">
                <a:sym typeface="Wingdings" panose="05000000000000000000" pitchFamily="2" charset="2"/>
              </a:rPr>
              <a:t></a:t>
            </a:r>
            <a:r>
              <a:rPr lang="en-US" sz="3200" dirty="0"/>
              <a:t> Select Edwin Analytics </a:t>
            </a:r>
          </a:p>
        </p:txBody>
      </p:sp>
      <p:pic>
        <p:nvPicPr>
          <p:cNvPr id="6" name="Picture 5" descr="Edwin homepage&#10;"/>
          <p:cNvPicPr>
            <a:picLocks noChangeAspect="1"/>
          </p:cNvPicPr>
          <p:nvPr/>
        </p:nvPicPr>
        <p:blipFill>
          <a:blip r:embed="rId3"/>
          <a:stretch>
            <a:fillRect/>
          </a:stretch>
        </p:blipFill>
        <p:spPr>
          <a:xfrm>
            <a:off x="650209" y="1636624"/>
            <a:ext cx="7319376" cy="4090268"/>
          </a:xfrm>
          <a:prstGeom prst="rect">
            <a:avLst/>
          </a:prstGeom>
          <a:ln>
            <a:solidFill>
              <a:schemeClr val="accent1"/>
            </a:solidFill>
          </a:ln>
        </p:spPr>
      </p:pic>
    </p:spTree>
    <p:extLst>
      <p:ext uri="{BB962C8B-B14F-4D97-AF65-F5344CB8AC3E}">
        <p14:creationId xmlns:p14="http://schemas.microsoft.com/office/powerpoint/2010/main" val="30030739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Select </a:t>
            </a:r>
            <a:r>
              <a:rPr lang="en-US" sz="3200" dirty="0">
                <a:sym typeface="Wingdings" panose="05000000000000000000" pitchFamily="2" charset="2"/>
              </a:rPr>
              <a:t> </a:t>
            </a:r>
            <a:r>
              <a:rPr lang="en-US" sz="3200" dirty="0"/>
              <a:t>Classroom for Available Reports</a:t>
            </a:r>
          </a:p>
        </p:txBody>
      </p:sp>
      <p:pic>
        <p:nvPicPr>
          <p:cNvPr id="3" name="Picture 2" descr="Edwin homepage selection of Classroom section&#10;"/>
          <p:cNvPicPr>
            <a:picLocks noChangeAspect="1"/>
          </p:cNvPicPr>
          <p:nvPr/>
        </p:nvPicPr>
        <p:blipFill>
          <a:blip r:embed="rId3"/>
          <a:stretch>
            <a:fillRect/>
          </a:stretch>
        </p:blipFill>
        <p:spPr>
          <a:xfrm>
            <a:off x="233928" y="1680446"/>
            <a:ext cx="2671763" cy="3357563"/>
          </a:xfrm>
          <a:prstGeom prst="rect">
            <a:avLst/>
          </a:prstGeom>
        </p:spPr>
      </p:pic>
      <p:sp>
        <p:nvSpPr>
          <p:cNvPr id="10" name="Right Arrow 9">
            <a:extLst>
              <a:ext uri="{C183D7F6-B498-43B3-948B-1728B52AA6E4}">
                <adec:decorative xmlns:adec="http://schemas.microsoft.com/office/drawing/2017/decorative" val="1"/>
              </a:ext>
            </a:extLst>
          </p:cNvPr>
          <p:cNvSpPr/>
          <p:nvPr/>
        </p:nvSpPr>
        <p:spPr>
          <a:xfrm>
            <a:off x="2426618" y="2852970"/>
            <a:ext cx="730919" cy="3158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5" name="Picture 4" descr="showing information is the CL601 report is chosen.  That report does not have MCAS data&#10;"/>
          <p:cNvPicPr>
            <a:picLocks noChangeAspect="1"/>
          </p:cNvPicPr>
          <p:nvPr/>
        </p:nvPicPr>
        <p:blipFill>
          <a:blip r:embed="rId4"/>
          <a:stretch>
            <a:fillRect/>
          </a:stretch>
        </p:blipFill>
        <p:spPr>
          <a:xfrm>
            <a:off x="3157537" y="1782366"/>
            <a:ext cx="4329113" cy="3979069"/>
          </a:xfrm>
          <a:prstGeom prst="rect">
            <a:avLst/>
          </a:prstGeom>
        </p:spPr>
      </p:pic>
      <p:sp>
        <p:nvSpPr>
          <p:cNvPr id="6" name="TextBox 5"/>
          <p:cNvSpPr txBox="1"/>
          <p:nvPr/>
        </p:nvSpPr>
        <p:spPr>
          <a:xfrm>
            <a:off x="5322094" y="1878952"/>
            <a:ext cx="2079415" cy="300082"/>
          </a:xfrm>
          <a:prstGeom prst="rect">
            <a:avLst/>
          </a:prstGeom>
          <a:noFill/>
        </p:spPr>
        <p:txBody>
          <a:bodyPr wrap="none" rtlCol="0">
            <a:spAutoFit/>
          </a:bodyPr>
          <a:lstStyle/>
          <a:p>
            <a:r>
              <a:rPr lang="en-US" sz="1350" i="1" dirty="0"/>
              <a:t>No MCAS data in CL601</a:t>
            </a:r>
          </a:p>
        </p:txBody>
      </p:sp>
    </p:spTree>
    <p:extLst>
      <p:ext uri="{BB962C8B-B14F-4D97-AF65-F5344CB8AC3E}">
        <p14:creationId xmlns:p14="http://schemas.microsoft.com/office/powerpoint/2010/main" val="3065513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Item Analysis Roster: </a:t>
            </a:r>
            <a:br>
              <a:rPr lang="en-US" sz="3200" dirty="0"/>
            </a:br>
            <a:r>
              <a:rPr lang="en-US" sz="3200" dirty="0"/>
              <a:t>IT516 Teacher and Course</a:t>
            </a:r>
            <a:endParaRPr lang="en-US" sz="3200" dirty="0">
              <a:solidFill>
                <a:srgbClr val="FF0000"/>
              </a:solidFill>
            </a:endParaRPr>
          </a:p>
        </p:txBody>
      </p:sp>
      <p:sp>
        <p:nvSpPr>
          <p:cNvPr id="3" name="TextBox 2"/>
          <p:cNvSpPr txBox="1"/>
          <p:nvPr/>
        </p:nvSpPr>
        <p:spPr>
          <a:xfrm>
            <a:off x="279391" y="1678009"/>
            <a:ext cx="4531061" cy="507831"/>
          </a:xfrm>
          <a:prstGeom prst="rect">
            <a:avLst/>
          </a:prstGeom>
          <a:noFill/>
          <a:ln>
            <a:solidFill>
              <a:schemeClr val="accent1"/>
            </a:solidFill>
          </a:ln>
        </p:spPr>
        <p:txBody>
          <a:bodyPr wrap="square" rtlCol="0">
            <a:spAutoFit/>
          </a:bodyPr>
          <a:lstStyle/>
          <a:p>
            <a:r>
              <a:rPr lang="en-US" sz="1350" dirty="0">
                <a:solidFill>
                  <a:schemeClr val="tx2"/>
                </a:solidFill>
              </a:rPr>
              <a:t>Provides MCAS item analysis roster for classrooms; select by teacher or course. </a:t>
            </a:r>
            <a:endParaRPr lang="en-US" sz="2100" dirty="0">
              <a:solidFill>
                <a:schemeClr val="tx2"/>
              </a:solidFill>
            </a:endParaRPr>
          </a:p>
        </p:txBody>
      </p:sp>
      <p:pic>
        <p:nvPicPr>
          <p:cNvPr id="8" name="Picture 7" descr="explanation of prompts for IT516"/>
          <p:cNvPicPr>
            <a:picLocks noChangeAspect="1"/>
          </p:cNvPicPr>
          <p:nvPr/>
        </p:nvPicPr>
        <p:blipFill>
          <a:blip r:embed="rId3"/>
          <a:stretch>
            <a:fillRect/>
          </a:stretch>
        </p:blipFill>
        <p:spPr>
          <a:xfrm>
            <a:off x="279391" y="2256892"/>
            <a:ext cx="2982929" cy="3632987"/>
          </a:xfrm>
          <a:prstGeom prst="rect">
            <a:avLst/>
          </a:prstGeom>
          <a:ln>
            <a:solidFill>
              <a:schemeClr val="accent1"/>
            </a:solidFill>
          </a:ln>
        </p:spPr>
      </p:pic>
      <p:pic>
        <p:nvPicPr>
          <p:cNvPr id="10" name="Picture 9" descr="Explanation of IT 516 pormpts&#10;"/>
          <p:cNvPicPr>
            <a:picLocks noChangeAspect="1"/>
          </p:cNvPicPr>
          <p:nvPr/>
        </p:nvPicPr>
        <p:blipFill>
          <a:blip r:embed="rId4"/>
          <a:stretch>
            <a:fillRect/>
          </a:stretch>
        </p:blipFill>
        <p:spPr>
          <a:xfrm>
            <a:off x="5194801" y="1678009"/>
            <a:ext cx="3627734" cy="4333538"/>
          </a:xfrm>
          <a:prstGeom prst="rect">
            <a:avLst/>
          </a:prstGeom>
          <a:ln>
            <a:solidFill>
              <a:schemeClr val="accent1"/>
            </a:solidFill>
          </a:ln>
        </p:spPr>
      </p:pic>
    </p:spTree>
    <p:extLst>
      <p:ext uri="{BB962C8B-B14F-4D97-AF65-F5344CB8AC3E}">
        <p14:creationId xmlns:p14="http://schemas.microsoft.com/office/powerpoint/2010/main" val="3051505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MCAS Item Analysis Roster: </a:t>
            </a:r>
            <a:br>
              <a:rPr lang="en-US" sz="2800" dirty="0"/>
            </a:br>
            <a:r>
              <a:rPr lang="en-US" sz="2800" dirty="0"/>
              <a:t>IT516 Report</a:t>
            </a:r>
            <a:endParaRPr lang="en-US" sz="2800" dirty="0">
              <a:solidFill>
                <a:srgbClr val="FF0000"/>
              </a:solidFill>
            </a:endParaRPr>
          </a:p>
        </p:txBody>
      </p:sp>
      <p:sp>
        <p:nvSpPr>
          <p:cNvPr id="4" name="Rectangle 3" descr="shows an example of an IT516 Report Grade 8 Science">
            <a:extLst>
              <a:ext uri="{FF2B5EF4-FFF2-40B4-BE49-F238E27FC236}">
                <a16:creationId xmlns:a16="http://schemas.microsoft.com/office/drawing/2014/main" id="{08DF0759-22F6-4A6C-8FE1-D7E7299779AA}"/>
              </a:ext>
              <a:ext uri="{C183D7F6-B498-43B3-948B-1728B52AA6E4}">
                <adec:decorative xmlns:adec="http://schemas.microsoft.com/office/drawing/2017/decorative" val="0"/>
              </a:ext>
            </a:extLst>
          </p:cNvPr>
          <p:cNvSpPr/>
          <p:nvPr/>
        </p:nvSpPr>
        <p:spPr>
          <a:xfrm>
            <a:off x="97422" y="1746528"/>
            <a:ext cx="8949156" cy="2207419"/>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7422" y="1818498"/>
            <a:ext cx="5557838" cy="2207419"/>
          </a:xfrm>
          <a:prstGeom prst="rect">
            <a:avLst/>
          </a:prstGeom>
        </p:spPr>
      </p:pic>
      <p:pic>
        <p:nvPicPr>
          <p:cNvPr id="3" name="Picture 2">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96199" y="1746529"/>
            <a:ext cx="5557838" cy="2207419"/>
          </a:xfrm>
          <a:prstGeom prst="rect">
            <a:avLst/>
          </a:prstGeom>
        </p:spPr>
      </p:pic>
      <p:sp>
        <p:nvSpPr>
          <p:cNvPr id="8" name="TextBox 7"/>
          <p:cNvSpPr txBox="1"/>
          <p:nvPr/>
        </p:nvSpPr>
        <p:spPr>
          <a:xfrm>
            <a:off x="97423" y="4344989"/>
            <a:ext cx="8417928" cy="1754326"/>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1350" dirty="0"/>
              <a:t>Clicking released items takes you to the Digital Item Library at </a:t>
            </a:r>
            <a:r>
              <a:rPr lang="en-US" sz="1350" dirty="0">
                <a:hlinkClick r:id="rId5"/>
              </a:rPr>
              <a:t>mcas.digitalitemlibrary.com/home</a:t>
            </a:r>
            <a:r>
              <a:rPr lang="en-US" sz="1350" dirty="0"/>
              <a:t>. </a:t>
            </a:r>
          </a:p>
          <a:p>
            <a:pPr marL="214313" indent="-214313">
              <a:buFont typeface="Arial" panose="020B0604020202020204" pitchFamily="34" charset="0"/>
              <a:buChar char="•"/>
            </a:pPr>
            <a:endParaRPr lang="en-US" sz="1350" dirty="0"/>
          </a:p>
          <a:p>
            <a:pPr marL="214313" indent="-214313">
              <a:buFont typeface="Arial" panose="020B0604020202020204" pitchFamily="34" charset="0"/>
              <a:buChar char="•"/>
            </a:pPr>
            <a:r>
              <a:rPr lang="en-US" sz="1350" dirty="0"/>
              <a:t>Clicking unreleased items takes you to Released Item Documents at </a:t>
            </a:r>
            <a:r>
              <a:rPr lang="en-US" sz="1350" dirty="0">
                <a:hlinkClick r:id="rId6"/>
              </a:rPr>
              <a:t>www.doe.mass.edu/mcas/release.html</a:t>
            </a:r>
            <a:r>
              <a:rPr lang="en-US" sz="1350" dirty="0"/>
              <a:t>, where reporting categories, standards and descriptions for all operational items can be found. This will soon be updated to display the unreleased item info as on </a:t>
            </a:r>
            <a:r>
              <a:rPr lang="en-US" sz="1350" dirty="0">
                <a:hlinkClick r:id="rId7"/>
              </a:rPr>
              <a:t>profiles.doe.mass.edu</a:t>
            </a:r>
            <a:r>
              <a:rPr lang="en-US" sz="1350" dirty="0"/>
              <a:t>.</a:t>
            </a:r>
          </a:p>
          <a:p>
            <a:pPr marL="214313" indent="-214313">
              <a:buFont typeface="Arial" panose="020B0604020202020204" pitchFamily="34" charset="0"/>
              <a:buChar char="•"/>
            </a:pPr>
            <a:endParaRPr lang="en-US" sz="1350" dirty="0"/>
          </a:p>
          <a:p>
            <a:endParaRPr lang="en-US" sz="1350" dirty="0"/>
          </a:p>
        </p:txBody>
      </p:sp>
    </p:spTree>
    <p:extLst>
      <p:ext uri="{BB962C8B-B14F-4D97-AF65-F5344CB8AC3E}">
        <p14:creationId xmlns:p14="http://schemas.microsoft.com/office/powerpoint/2010/main" val="15915055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Student MCAS Item Analysis: </a:t>
            </a:r>
            <a:br>
              <a:rPr lang="en-US" sz="3200" dirty="0"/>
            </a:br>
            <a:r>
              <a:rPr lang="en-US" sz="3200" dirty="0"/>
              <a:t>IT523 Prompt Page</a:t>
            </a:r>
            <a:endParaRPr lang="en-US" sz="3200" dirty="0">
              <a:solidFill>
                <a:srgbClr val="FF0000"/>
              </a:solidFill>
            </a:endParaRPr>
          </a:p>
        </p:txBody>
      </p:sp>
      <p:sp>
        <p:nvSpPr>
          <p:cNvPr id="8" name="TextBox 7"/>
          <p:cNvSpPr txBox="1"/>
          <p:nvPr/>
        </p:nvSpPr>
        <p:spPr>
          <a:xfrm>
            <a:off x="-1746" y="1265950"/>
            <a:ext cx="8740451" cy="507831"/>
          </a:xfrm>
          <a:prstGeom prst="rect">
            <a:avLst/>
          </a:prstGeom>
          <a:noFill/>
        </p:spPr>
        <p:txBody>
          <a:bodyPr wrap="square" rtlCol="0">
            <a:spAutoFit/>
          </a:bodyPr>
          <a:lstStyle/>
          <a:p>
            <a:pPr algn="ctr"/>
            <a:r>
              <a:rPr lang="en-US" sz="1350" dirty="0">
                <a:solidFill>
                  <a:schemeClr val="tx2"/>
                </a:solidFill>
              </a:rPr>
              <a:t>Provides start- or end-of-school-year MCAS item analysis roster for classrooms. Displays results by domain, cluster, learning standard, and item</a:t>
            </a:r>
            <a:r>
              <a:rPr lang="en-US" sz="1350" dirty="0"/>
              <a:t>.</a:t>
            </a:r>
          </a:p>
        </p:txBody>
      </p:sp>
      <p:sp>
        <p:nvSpPr>
          <p:cNvPr id="26" name="TextBox 25"/>
          <p:cNvSpPr txBox="1"/>
          <p:nvPr/>
        </p:nvSpPr>
        <p:spPr>
          <a:xfrm>
            <a:off x="76749" y="1773781"/>
            <a:ext cx="5494189" cy="1338828"/>
          </a:xfrm>
          <a:prstGeom prst="rect">
            <a:avLst/>
          </a:prstGeom>
          <a:noFill/>
          <a:ln>
            <a:solidFill>
              <a:schemeClr val="accent1"/>
            </a:solidFill>
          </a:ln>
        </p:spPr>
        <p:txBody>
          <a:bodyPr wrap="square" rtlCol="0">
            <a:spAutoFit/>
          </a:bodyPr>
          <a:lstStyle/>
          <a:p>
            <a:pPr lvl="0"/>
            <a:r>
              <a:rPr lang="en-US" sz="1350" b="1" dirty="0">
                <a:solidFill>
                  <a:schemeClr val="tx2"/>
                </a:solidFill>
              </a:rPr>
              <a:t>Student Enrollment View</a:t>
            </a:r>
            <a:r>
              <a:rPr lang="en-US" sz="1350" dirty="0">
                <a:solidFill>
                  <a:schemeClr val="tx2"/>
                </a:solidFill>
              </a:rPr>
              <a:t>: </a:t>
            </a:r>
          </a:p>
          <a:p>
            <a:pPr marL="214313" indent="-214313">
              <a:buFont typeface="Arial" panose="020B0604020202020204" pitchFamily="34" charset="0"/>
              <a:buChar char="•"/>
            </a:pPr>
            <a:r>
              <a:rPr lang="en-US" sz="1350" dirty="0">
                <a:solidFill>
                  <a:schemeClr val="tx2"/>
                </a:solidFill>
              </a:rPr>
              <a:t>Current/End of Year – assigned to the classroom as of the most recent assignment; </a:t>
            </a:r>
          </a:p>
          <a:p>
            <a:pPr marL="214313" indent="-214313">
              <a:buFont typeface="Arial" panose="020B0604020202020204" pitchFamily="34" charset="0"/>
              <a:buChar char="•"/>
            </a:pPr>
            <a:r>
              <a:rPr lang="en-US" sz="1350" dirty="0">
                <a:solidFill>
                  <a:schemeClr val="tx2"/>
                </a:solidFill>
              </a:rPr>
              <a:t>Full School Year - assigned at the start of the year; </a:t>
            </a:r>
          </a:p>
          <a:p>
            <a:pPr marL="214313" indent="-214313">
              <a:buFont typeface="Arial" panose="020B0604020202020204" pitchFamily="34" charset="0"/>
              <a:buChar char="•"/>
            </a:pPr>
            <a:r>
              <a:rPr lang="en-US" sz="1350" dirty="0">
                <a:solidFill>
                  <a:schemeClr val="tx2"/>
                </a:solidFill>
              </a:rPr>
              <a:t>Ever in School Year - ever assigned to the classroom during the year.</a:t>
            </a:r>
          </a:p>
        </p:txBody>
      </p:sp>
      <p:sp>
        <p:nvSpPr>
          <p:cNvPr id="25" name="TextBox 24"/>
          <p:cNvSpPr txBox="1"/>
          <p:nvPr/>
        </p:nvSpPr>
        <p:spPr>
          <a:xfrm>
            <a:off x="5899145" y="1856472"/>
            <a:ext cx="3113301" cy="1131079"/>
          </a:xfrm>
          <a:prstGeom prst="rect">
            <a:avLst/>
          </a:prstGeom>
          <a:noFill/>
          <a:ln>
            <a:solidFill>
              <a:schemeClr val="accent1"/>
            </a:solidFill>
          </a:ln>
        </p:spPr>
        <p:txBody>
          <a:bodyPr wrap="square" rtlCol="0">
            <a:spAutoFit/>
          </a:bodyPr>
          <a:lstStyle/>
          <a:p>
            <a:pPr lvl="0"/>
            <a:r>
              <a:rPr lang="en-US" sz="1350" b="1" dirty="0">
                <a:solidFill>
                  <a:schemeClr val="tx2"/>
                </a:solidFill>
              </a:rPr>
              <a:t>Assessment View:</a:t>
            </a:r>
          </a:p>
          <a:p>
            <a:pPr marL="214313" indent="-214313">
              <a:buFont typeface="Arial" panose="020B0604020202020204" pitchFamily="34" charset="0"/>
              <a:buChar char="•"/>
            </a:pPr>
            <a:r>
              <a:rPr lang="en-US" sz="1350" dirty="0"/>
              <a:t>Start of Year - MCAS results from the previous MCAS test year</a:t>
            </a:r>
          </a:p>
          <a:p>
            <a:pPr marL="214313" indent="-214313">
              <a:buFont typeface="Arial" panose="020B0604020202020204" pitchFamily="34" charset="0"/>
              <a:buChar char="•"/>
            </a:pPr>
            <a:r>
              <a:rPr lang="en-US" sz="1350" dirty="0"/>
              <a:t>End of Year - MCAS results for the year.</a:t>
            </a:r>
          </a:p>
        </p:txBody>
      </p:sp>
      <p:pic>
        <p:nvPicPr>
          <p:cNvPr id="5" name="Picture 4" descr="Explanation of IT523 prompts"/>
          <p:cNvPicPr>
            <a:picLocks noChangeAspect="1"/>
          </p:cNvPicPr>
          <p:nvPr/>
        </p:nvPicPr>
        <p:blipFill>
          <a:blip r:embed="rId3"/>
          <a:stretch>
            <a:fillRect/>
          </a:stretch>
        </p:blipFill>
        <p:spPr>
          <a:xfrm>
            <a:off x="425808" y="3253219"/>
            <a:ext cx="7481887" cy="2382425"/>
          </a:xfrm>
          <a:prstGeom prst="rect">
            <a:avLst/>
          </a:prstGeom>
        </p:spPr>
      </p:pic>
      <p:sp>
        <p:nvSpPr>
          <p:cNvPr id="20" name="Rectangle 19">
            <a:extLst>
              <a:ext uri="{C183D7F6-B498-43B3-948B-1728B52AA6E4}">
                <adec:decorative xmlns:adec="http://schemas.microsoft.com/office/drawing/2017/decorative" val="1"/>
              </a:ext>
            </a:extLst>
          </p:cNvPr>
          <p:cNvSpPr/>
          <p:nvPr/>
        </p:nvSpPr>
        <p:spPr>
          <a:xfrm>
            <a:off x="6156420" y="3423789"/>
            <a:ext cx="1542125" cy="4201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Rectangle 22">
            <a:extLst>
              <a:ext uri="{C183D7F6-B498-43B3-948B-1728B52AA6E4}">
                <adec:decorative xmlns:adec="http://schemas.microsoft.com/office/drawing/2017/decorative" val="1"/>
              </a:ext>
            </a:extLst>
          </p:cNvPr>
          <p:cNvSpPr/>
          <p:nvPr/>
        </p:nvSpPr>
        <p:spPr>
          <a:xfrm>
            <a:off x="3624483" y="3478549"/>
            <a:ext cx="2130877" cy="3378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p:nvSpPr>
        <p:spPr>
          <a:xfrm>
            <a:off x="146383" y="5803058"/>
            <a:ext cx="6956200" cy="276999"/>
          </a:xfrm>
          <a:prstGeom prst="rect">
            <a:avLst/>
          </a:prstGeom>
          <a:solidFill>
            <a:schemeClr val="bg1"/>
          </a:solidFill>
          <a:ln>
            <a:solidFill>
              <a:schemeClr val="accent1"/>
            </a:solidFill>
          </a:ln>
        </p:spPr>
        <p:txBody>
          <a:bodyPr wrap="square" rtlCol="0">
            <a:spAutoFit/>
          </a:bodyPr>
          <a:lstStyle/>
          <a:p>
            <a:r>
              <a:rPr lang="en-US" sz="1200" dirty="0"/>
              <a:t>*</a:t>
            </a:r>
            <a:r>
              <a:rPr lang="en-US" sz="1200" dirty="0">
                <a:solidFill>
                  <a:schemeClr val="tx2"/>
                </a:solidFill>
              </a:rPr>
              <a:t>*Current/June contains SIF data. For past school years, Current/June contains the June collection</a:t>
            </a:r>
            <a:r>
              <a:rPr lang="en-US" sz="1200" dirty="0"/>
              <a:t>.</a:t>
            </a:r>
          </a:p>
        </p:txBody>
      </p:sp>
    </p:spTree>
    <p:extLst>
      <p:ext uri="{BB962C8B-B14F-4D97-AF65-F5344CB8AC3E}">
        <p14:creationId xmlns:p14="http://schemas.microsoft.com/office/powerpoint/2010/main" val="2502923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Student MCAS Item Analysis: </a:t>
            </a:r>
            <a:br>
              <a:rPr lang="en-US" sz="3200" dirty="0"/>
            </a:br>
            <a:r>
              <a:rPr lang="en-US" sz="3200" dirty="0"/>
              <a:t>IT523 -Start of Year View</a:t>
            </a:r>
            <a:endParaRPr lang="en-US" sz="3200" dirty="0">
              <a:solidFill>
                <a:srgbClr val="FF0000"/>
              </a:solidFill>
            </a:endParaRPr>
          </a:p>
        </p:txBody>
      </p:sp>
      <p:sp>
        <p:nvSpPr>
          <p:cNvPr id="11" name="TextBox 10"/>
          <p:cNvSpPr txBox="1"/>
          <p:nvPr/>
        </p:nvSpPr>
        <p:spPr>
          <a:xfrm>
            <a:off x="223750" y="1566708"/>
            <a:ext cx="4557441" cy="507831"/>
          </a:xfrm>
          <a:prstGeom prst="rect">
            <a:avLst/>
          </a:prstGeom>
          <a:noFill/>
          <a:ln>
            <a:solidFill>
              <a:schemeClr val="accent1"/>
            </a:solidFill>
          </a:ln>
        </p:spPr>
        <p:txBody>
          <a:bodyPr wrap="square" rtlCol="0">
            <a:spAutoFit/>
          </a:bodyPr>
          <a:lstStyle/>
          <a:p>
            <a:r>
              <a:rPr lang="en-US" sz="1350" b="1" dirty="0">
                <a:solidFill>
                  <a:schemeClr val="tx2"/>
                </a:solidFill>
              </a:rPr>
              <a:t>Start of Year</a:t>
            </a:r>
            <a:r>
              <a:rPr lang="en-US" sz="1350" dirty="0">
                <a:solidFill>
                  <a:schemeClr val="tx2"/>
                </a:solidFill>
              </a:rPr>
              <a:t> view: MCAS </a:t>
            </a:r>
            <a:r>
              <a:rPr lang="en-US" sz="1350" i="1" dirty="0">
                <a:solidFill>
                  <a:schemeClr val="tx2"/>
                </a:solidFill>
              </a:rPr>
              <a:t>tested</a:t>
            </a:r>
            <a:r>
              <a:rPr lang="en-US" sz="1350" dirty="0">
                <a:solidFill>
                  <a:schemeClr val="tx2"/>
                </a:solidFill>
              </a:rPr>
              <a:t> grade is </a:t>
            </a:r>
            <a:r>
              <a:rPr lang="en-US" sz="1350" i="1" dirty="0">
                <a:solidFill>
                  <a:schemeClr val="tx2"/>
                </a:solidFill>
              </a:rPr>
              <a:t>above</a:t>
            </a:r>
            <a:r>
              <a:rPr lang="en-US" sz="1350" dirty="0">
                <a:solidFill>
                  <a:schemeClr val="tx2"/>
                </a:solidFill>
              </a:rPr>
              <a:t> the table; </a:t>
            </a:r>
            <a:r>
              <a:rPr lang="en-US" sz="1350" i="1" dirty="0">
                <a:solidFill>
                  <a:schemeClr val="tx2"/>
                </a:solidFill>
              </a:rPr>
              <a:t>classroom</a:t>
            </a:r>
            <a:r>
              <a:rPr lang="en-US" sz="1350" dirty="0">
                <a:solidFill>
                  <a:schemeClr val="tx2"/>
                </a:solidFill>
              </a:rPr>
              <a:t> grade is </a:t>
            </a:r>
            <a:r>
              <a:rPr lang="en-US" sz="1350" i="1" dirty="0">
                <a:solidFill>
                  <a:schemeClr val="tx2"/>
                </a:solidFill>
              </a:rPr>
              <a:t>in</a:t>
            </a:r>
            <a:r>
              <a:rPr lang="en-US" sz="1350" dirty="0">
                <a:solidFill>
                  <a:schemeClr val="tx2"/>
                </a:solidFill>
              </a:rPr>
              <a:t> the table</a:t>
            </a:r>
          </a:p>
        </p:txBody>
      </p:sp>
      <p:sp>
        <p:nvSpPr>
          <p:cNvPr id="7" name="TextBox 6"/>
          <p:cNvSpPr txBox="1"/>
          <p:nvPr/>
        </p:nvSpPr>
        <p:spPr>
          <a:xfrm>
            <a:off x="5217307" y="1566707"/>
            <a:ext cx="3702943" cy="507831"/>
          </a:xfrm>
          <a:prstGeom prst="rect">
            <a:avLst/>
          </a:prstGeom>
          <a:noFill/>
          <a:ln>
            <a:solidFill>
              <a:schemeClr val="accent1"/>
            </a:solidFill>
          </a:ln>
        </p:spPr>
        <p:txBody>
          <a:bodyPr wrap="square" rtlCol="0">
            <a:spAutoFit/>
          </a:bodyPr>
          <a:lstStyle/>
          <a:p>
            <a:r>
              <a:rPr lang="en-US" sz="1350" dirty="0">
                <a:solidFill>
                  <a:schemeClr val="tx2"/>
                </a:solidFill>
              </a:rPr>
              <a:t>Click student </a:t>
            </a:r>
            <a:r>
              <a:rPr lang="en-US" sz="1350" b="1" dirty="0">
                <a:solidFill>
                  <a:schemeClr val="tx2"/>
                </a:solidFill>
              </a:rPr>
              <a:t>SASID</a:t>
            </a:r>
            <a:r>
              <a:rPr lang="en-US" sz="1350" dirty="0">
                <a:solidFill>
                  <a:schemeClr val="tx2"/>
                </a:solidFill>
              </a:rPr>
              <a:t> for PR600 Student Profile Report</a:t>
            </a:r>
            <a:endParaRPr lang="en-US" sz="2100" dirty="0">
              <a:solidFill>
                <a:schemeClr val="tx2"/>
              </a:solidFill>
            </a:endParaRPr>
          </a:p>
        </p:txBody>
      </p:sp>
      <p:pic>
        <p:nvPicPr>
          <p:cNvPr id="3" name="Picture 2" descr="output of IT523"/>
          <p:cNvPicPr>
            <a:picLocks noChangeAspect="1"/>
          </p:cNvPicPr>
          <p:nvPr/>
        </p:nvPicPr>
        <p:blipFill>
          <a:blip r:embed="rId3"/>
          <a:stretch>
            <a:fillRect/>
          </a:stretch>
        </p:blipFill>
        <p:spPr>
          <a:xfrm>
            <a:off x="223750" y="2378272"/>
            <a:ext cx="8535238" cy="2717840"/>
          </a:xfrm>
          <a:prstGeom prst="rect">
            <a:avLst/>
          </a:prstGeom>
          <a:ln>
            <a:solidFill>
              <a:schemeClr val="accent1"/>
            </a:solidFill>
          </a:ln>
        </p:spPr>
      </p:pic>
      <p:cxnSp>
        <p:nvCxnSpPr>
          <p:cNvPr id="23" name="Straight Arrow Connector 22">
            <a:extLst>
              <a:ext uri="{C183D7F6-B498-43B3-948B-1728B52AA6E4}">
                <adec:decorative xmlns:adec="http://schemas.microsoft.com/office/drawing/2017/decorative" val="1"/>
              </a:ext>
            </a:extLst>
          </p:cNvPr>
          <p:cNvCxnSpPr/>
          <p:nvPr/>
        </p:nvCxnSpPr>
        <p:spPr>
          <a:xfrm flipH="1">
            <a:off x="2888234" y="2242846"/>
            <a:ext cx="2226993" cy="114217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86960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4B33F-B309-4A90-B3A0-71AEF87BBFCF}"/>
              </a:ext>
            </a:extLst>
          </p:cNvPr>
          <p:cNvSpPr>
            <a:spLocks noGrp="1"/>
          </p:cNvSpPr>
          <p:nvPr>
            <p:ph type="title"/>
          </p:nvPr>
        </p:nvSpPr>
        <p:spPr/>
        <p:txBody>
          <a:bodyPr/>
          <a:lstStyle/>
          <a:p>
            <a:r>
              <a:rPr lang="en-US" dirty="0"/>
              <a:t>DEMO</a:t>
            </a:r>
          </a:p>
        </p:txBody>
      </p:sp>
      <p:sp>
        <p:nvSpPr>
          <p:cNvPr id="3" name="Content Placeholder 2">
            <a:extLst>
              <a:ext uri="{FF2B5EF4-FFF2-40B4-BE49-F238E27FC236}">
                <a16:creationId xmlns:a16="http://schemas.microsoft.com/office/drawing/2014/main" id="{85A9AE4D-9674-4496-B9AD-7494D9CAA903}"/>
              </a:ext>
            </a:extLst>
          </p:cNvPr>
          <p:cNvSpPr>
            <a:spLocks noGrp="1"/>
          </p:cNvSpPr>
          <p:nvPr>
            <p:ph idx="1"/>
          </p:nvPr>
        </p:nvSpPr>
        <p:spPr/>
        <p:txBody>
          <a:bodyPr>
            <a:normAutofit/>
          </a:bodyPr>
          <a:lstStyle/>
          <a:p>
            <a:r>
              <a:rPr lang="en-US" sz="2000" b="1" dirty="0"/>
              <a:t>PR600</a:t>
            </a:r>
          </a:p>
          <a:p>
            <a:r>
              <a:rPr lang="en-US" sz="2000" b="1" dirty="0"/>
              <a:t>IT513</a:t>
            </a:r>
          </a:p>
        </p:txBody>
      </p:sp>
    </p:spTree>
    <p:extLst>
      <p:ext uri="{BB962C8B-B14F-4D97-AF65-F5344CB8AC3E}">
        <p14:creationId xmlns:p14="http://schemas.microsoft.com/office/powerpoint/2010/main" val="15035616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350F3B-9766-49F7-8154-D31D633F994F}"/>
              </a:ext>
            </a:extLst>
          </p:cNvPr>
          <p:cNvSpPr>
            <a:spLocks noGrp="1"/>
          </p:cNvSpPr>
          <p:nvPr>
            <p:ph type="title"/>
          </p:nvPr>
        </p:nvSpPr>
        <p:spPr>
          <a:xfrm>
            <a:off x="1194332" y="577576"/>
            <a:ext cx="6392636" cy="790972"/>
          </a:xfrm>
        </p:spPr>
        <p:txBody>
          <a:bodyPr/>
          <a:lstStyle/>
          <a:p>
            <a:pPr rtl="0" eaLnBrk="1" latinLnBrk="0" hangingPunct="1"/>
            <a:r>
              <a:rPr lang="en-US" sz="3200" dirty="0"/>
              <a:t>Questions and Request</a:t>
            </a:r>
          </a:p>
          <a:p>
            <a:endParaRPr lang="en-US" dirty="0"/>
          </a:p>
        </p:txBody>
      </p:sp>
      <p:sp>
        <p:nvSpPr>
          <p:cNvPr id="2" name="TextBox 1">
            <a:extLst>
              <a:ext uri="{FF2B5EF4-FFF2-40B4-BE49-F238E27FC236}">
                <a16:creationId xmlns:a16="http://schemas.microsoft.com/office/drawing/2014/main" id="{FA1AE98C-7DCE-479B-B362-E51749032BF1}"/>
              </a:ext>
            </a:extLst>
          </p:cNvPr>
          <p:cNvSpPr txBox="1"/>
          <p:nvPr/>
        </p:nvSpPr>
        <p:spPr>
          <a:xfrm>
            <a:off x="704850" y="1368548"/>
            <a:ext cx="7690881" cy="1200329"/>
          </a:xfrm>
          <a:prstGeom prst="rect">
            <a:avLst/>
          </a:prstGeom>
          <a:noFill/>
          <a:ln>
            <a:solidFill>
              <a:schemeClr val="accent1"/>
            </a:solidFill>
          </a:ln>
        </p:spPr>
        <p:txBody>
          <a:bodyPr wrap="square" rtlCol="0">
            <a:spAutoFit/>
          </a:bodyPr>
          <a:lstStyle/>
          <a:p>
            <a:pPr algn="ctr"/>
            <a:r>
              <a:rPr lang="en-US" sz="1600" dirty="0">
                <a:solidFill>
                  <a:srgbClr val="032154"/>
                </a:solidFill>
              </a:rPr>
              <a:t>Best method.  Submit a ticket – faster way to get an answer</a:t>
            </a:r>
          </a:p>
          <a:p>
            <a:pPr algn="ctr"/>
            <a:endParaRPr lang="en-US" sz="1600" dirty="0">
              <a:solidFill>
                <a:srgbClr val="032154"/>
              </a:solidFill>
            </a:endParaRPr>
          </a:p>
          <a:p>
            <a:pPr algn="ctr"/>
            <a:r>
              <a:rPr lang="en-US" sz="2400" b="1" dirty="0">
                <a:solidFill>
                  <a:srgbClr val="032154"/>
                </a:solidFill>
              </a:rPr>
              <a:t>https://massgov.service-now.com/eoe</a:t>
            </a:r>
          </a:p>
          <a:p>
            <a:pPr algn="ctr"/>
            <a:endParaRPr lang="en-US" sz="1600" dirty="0">
              <a:solidFill>
                <a:srgbClr val="032154"/>
              </a:solidFill>
            </a:endParaRPr>
          </a:p>
        </p:txBody>
      </p:sp>
    </p:spTree>
    <p:extLst>
      <p:ext uri="{BB962C8B-B14F-4D97-AF65-F5344CB8AC3E}">
        <p14:creationId xmlns:p14="http://schemas.microsoft.com/office/powerpoint/2010/main" val="2968799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456D6-86EB-4294-A952-B2476B50161F}"/>
              </a:ext>
            </a:extLst>
          </p:cNvPr>
          <p:cNvSpPr>
            <a:spLocks noGrp="1"/>
          </p:cNvSpPr>
          <p:nvPr>
            <p:ph type="title"/>
          </p:nvPr>
        </p:nvSpPr>
        <p:spPr/>
        <p:txBody>
          <a:bodyPr/>
          <a:lstStyle/>
          <a:p>
            <a:r>
              <a:rPr lang="en-US" dirty="0"/>
              <a:t>Edwin Resources</a:t>
            </a:r>
          </a:p>
        </p:txBody>
      </p:sp>
      <p:sp>
        <p:nvSpPr>
          <p:cNvPr id="3" name="Content Placeholder 2">
            <a:extLst>
              <a:ext uri="{FF2B5EF4-FFF2-40B4-BE49-F238E27FC236}">
                <a16:creationId xmlns:a16="http://schemas.microsoft.com/office/drawing/2014/main" id="{87C4D166-A975-4D08-AFC2-BDFCC4F242BC}"/>
              </a:ext>
            </a:extLst>
          </p:cNvPr>
          <p:cNvSpPr>
            <a:spLocks noGrp="1"/>
          </p:cNvSpPr>
          <p:nvPr>
            <p:ph idx="1"/>
          </p:nvPr>
        </p:nvSpPr>
        <p:spPr>
          <a:xfrm>
            <a:off x="457200" y="1211672"/>
            <a:ext cx="8229600" cy="4940300"/>
          </a:xfrm>
        </p:spPr>
        <p:txBody>
          <a:bodyPr/>
          <a:lstStyle/>
          <a:p>
            <a:r>
              <a:rPr lang="en-US" sz="1600" b="1" dirty="0"/>
              <a:t>Start Here:</a:t>
            </a:r>
          </a:p>
          <a:p>
            <a:r>
              <a:rPr lang="en-US" sz="1600" b="1" dirty="0"/>
              <a:t>http://www.doe.mass.edu/edwin/</a:t>
            </a:r>
          </a:p>
          <a:p>
            <a:endParaRPr lang="en-US" dirty="0"/>
          </a:p>
        </p:txBody>
      </p:sp>
      <p:pic>
        <p:nvPicPr>
          <p:cNvPr id="5" name="Picture 4" descr="image of the DESE Edwin website">
            <a:extLst>
              <a:ext uri="{FF2B5EF4-FFF2-40B4-BE49-F238E27FC236}">
                <a16:creationId xmlns:a16="http://schemas.microsoft.com/office/drawing/2014/main" id="{3E4B5977-5DD4-4DDF-843E-88559EE8BC18}"/>
              </a:ext>
            </a:extLst>
          </p:cNvPr>
          <p:cNvPicPr>
            <a:picLocks noChangeAspect="1"/>
          </p:cNvPicPr>
          <p:nvPr/>
        </p:nvPicPr>
        <p:blipFill>
          <a:blip r:embed="rId2"/>
          <a:stretch>
            <a:fillRect/>
          </a:stretch>
        </p:blipFill>
        <p:spPr>
          <a:xfrm>
            <a:off x="104503" y="2012683"/>
            <a:ext cx="8934994" cy="3633645"/>
          </a:xfrm>
          <a:prstGeom prst="rect">
            <a:avLst/>
          </a:prstGeom>
          <a:ln>
            <a:solidFill>
              <a:schemeClr val="accent1"/>
            </a:solidFill>
          </a:ln>
        </p:spPr>
      </p:pic>
    </p:spTree>
    <p:extLst>
      <p:ext uri="{BB962C8B-B14F-4D97-AF65-F5344CB8AC3E}">
        <p14:creationId xmlns:p14="http://schemas.microsoft.com/office/powerpoint/2010/main" val="5988388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69"/>
          <p:cNvSpPr txBox="1">
            <a:spLocks noGrp="1"/>
          </p:cNvSpPr>
          <p:nvPr>
            <p:ph type="title"/>
          </p:nvPr>
        </p:nvSpPr>
        <p:spPr>
          <a:xfrm>
            <a:off x="1227180" y="228601"/>
            <a:ext cx="6415953" cy="593229"/>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2"/>
              </a:buClr>
              <a:buSzPts val="3600"/>
            </a:pPr>
            <a:r>
              <a:rPr lang="en" sz="3600" dirty="0"/>
              <a:t>Resources</a:t>
            </a:r>
            <a:endParaRPr sz="3600" dirty="0"/>
          </a:p>
        </p:txBody>
      </p:sp>
      <p:sp>
        <p:nvSpPr>
          <p:cNvPr id="692" name="Google Shape;692;p69"/>
          <p:cNvSpPr txBox="1">
            <a:spLocks noGrp="1"/>
          </p:cNvSpPr>
          <p:nvPr>
            <p:ph type="body" idx="4294967295"/>
          </p:nvPr>
        </p:nvSpPr>
        <p:spPr>
          <a:xfrm>
            <a:off x="320356" y="1254926"/>
            <a:ext cx="8229600" cy="4100100"/>
          </a:xfrm>
          <a:prstGeom prst="rect">
            <a:avLst/>
          </a:prstGeom>
          <a:noFill/>
          <a:ln>
            <a:noFill/>
          </a:ln>
        </p:spPr>
        <p:txBody>
          <a:bodyPr spcFirstLastPara="1" vert="horz" wrap="square" lIns="91425" tIns="45700" rIns="91425" bIns="45700" rtlCol="0" anchor="t" anchorCtr="0">
            <a:noAutofit/>
          </a:bodyPr>
          <a:lstStyle/>
          <a:p>
            <a:pPr>
              <a:spcBef>
                <a:spcPts val="0"/>
              </a:spcBef>
              <a:buClr>
                <a:srgbClr val="032154"/>
              </a:buClr>
              <a:buSzPts val="2400"/>
            </a:pPr>
            <a:r>
              <a:rPr lang="en" sz="2400" b="1" dirty="0">
                <a:solidFill>
                  <a:srgbClr val="032154"/>
                </a:solidFill>
              </a:rPr>
              <a:t>Accountability</a:t>
            </a:r>
            <a:endParaRPr lang="en" sz="1600" b="1" dirty="0"/>
          </a:p>
          <a:p>
            <a:pPr lvl="1">
              <a:spcBef>
                <a:spcPts val="0"/>
              </a:spcBef>
              <a:buClr>
                <a:srgbClr val="032154"/>
              </a:buClr>
              <a:buSzPts val="2400"/>
            </a:pPr>
            <a:r>
              <a:rPr lang="en" dirty="0">
                <a:solidFill>
                  <a:schemeClr val="hlink"/>
                </a:solidFill>
                <a:uFill>
                  <a:noFill/>
                </a:uFill>
                <a:hlinkClick r:id="rId3"/>
              </a:rPr>
              <a:t>http://www.doe.mass.edu/accountability/</a:t>
            </a:r>
            <a:endParaRPr dirty="0">
              <a:solidFill>
                <a:srgbClr val="032154"/>
              </a:solidFill>
            </a:endParaRPr>
          </a:p>
          <a:p>
            <a:pPr indent="-381000">
              <a:spcBef>
                <a:spcPts val="0"/>
              </a:spcBef>
              <a:buClr>
                <a:srgbClr val="032154"/>
              </a:buClr>
              <a:buSzPts val="2400"/>
            </a:pPr>
            <a:r>
              <a:rPr lang="en" sz="2400" b="1" dirty="0">
                <a:solidFill>
                  <a:srgbClr val="032154"/>
                </a:solidFill>
              </a:rPr>
              <a:t>Edwin – Public Site</a:t>
            </a:r>
            <a:endParaRPr dirty="0"/>
          </a:p>
          <a:p>
            <a:pPr lvl="1" indent="-381000">
              <a:spcBef>
                <a:spcPts val="480"/>
              </a:spcBef>
              <a:buClr>
                <a:srgbClr val="032154"/>
              </a:buClr>
              <a:buSzPts val="2400"/>
            </a:pPr>
            <a:r>
              <a:rPr lang="en" u="sng" dirty="0">
                <a:solidFill>
                  <a:schemeClr val="hlink"/>
                </a:solidFill>
                <a:hlinkClick r:id="rId4"/>
              </a:rPr>
              <a:t>http://www.doe.mass.edu/edwin/</a:t>
            </a:r>
            <a:endParaRPr dirty="0">
              <a:solidFill>
                <a:srgbClr val="0000FF"/>
              </a:solidFill>
            </a:endParaRPr>
          </a:p>
          <a:p>
            <a:pPr indent="-381000">
              <a:spcBef>
                <a:spcPts val="400"/>
              </a:spcBef>
              <a:buClr>
                <a:srgbClr val="032154"/>
              </a:buClr>
              <a:buSzPts val="2400"/>
            </a:pPr>
            <a:r>
              <a:rPr lang="en" sz="2400" b="1" dirty="0">
                <a:solidFill>
                  <a:srgbClr val="032154"/>
                </a:solidFill>
              </a:rPr>
              <a:t>EWIS</a:t>
            </a:r>
            <a:endParaRPr sz="2400" b="1" dirty="0">
              <a:solidFill>
                <a:srgbClr val="032154"/>
              </a:solidFill>
            </a:endParaRPr>
          </a:p>
          <a:p>
            <a:pPr lvl="1" indent="-381000">
              <a:spcBef>
                <a:spcPts val="480"/>
              </a:spcBef>
              <a:buClr>
                <a:srgbClr val="032154"/>
              </a:buClr>
              <a:buSzPts val="2400"/>
            </a:pPr>
            <a:r>
              <a:rPr lang="en" u="sng" dirty="0">
                <a:solidFill>
                  <a:schemeClr val="hlink"/>
                </a:solidFill>
                <a:hlinkClick r:id="rId5"/>
              </a:rPr>
              <a:t>http://www.doe.mass.edu/ccte/ccr/ewis/</a:t>
            </a:r>
            <a:endParaRPr dirty="0">
              <a:solidFill>
                <a:srgbClr val="0000FF"/>
              </a:solidFill>
            </a:endParaRPr>
          </a:p>
          <a:p>
            <a:pPr indent="-381000">
              <a:spcBef>
                <a:spcPts val="480"/>
              </a:spcBef>
              <a:buClr>
                <a:srgbClr val="032154"/>
              </a:buClr>
              <a:buSzPts val="2400"/>
            </a:pPr>
            <a:r>
              <a:rPr lang="en" sz="2400" b="1" dirty="0">
                <a:solidFill>
                  <a:srgbClr val="032154"/>
                </a:solidFill>
              </a:rPr>
              <a:t>Profiles – Public view </a:t>
            </a:r>
            <a:endParaRPr dirty="0"/>
          </a:p>
          <a:p>
            <a:pPr lvl="1">
              <a:spcBef>
                <a:spcPts val="480"/>
              </a:spcBef>
              <a:buClr>
                <a:srgbClr val="032154"/>
              </a:buClr>
              <a:buSzPts val="2400"/>
            </a:pPr>
            <a:r>
              <a:rPr lang="en" dirty="0">
                <a:solidFill>
                  <a:schemeClr val="hlink"/>
                </a:solidFill>
                <a:uFill>
                  <a:noFill/>
                </a:uFill>
                <a:hlinkClick r:id="rId6"/>
              </a:rPr>
              <a:t>http://profiles.doe.mass.edu/</a:t>
            </a:r>
            <a:endParaRPr sz="2200" b="1" dirty="0">
              <a:solidFill>
                <a:srgbClr val="032154"/>
              </a:solidFill>
            </a:endParaRPr>
          </a:p>
          <a:p>
            <a:pPr>
              <a:spcBef>
                <a:spcPts val="480"/>
              </a:spcBef>
              <a:buClr>
                <a:srgbClr val="032154"/>
              </a:buClr>
              <a:buSzPts val="2400"/>
            </a:pPr>
            <a:r>
              <a:rPr lang="en" sz="2400" b="1" dirty="0">
                <a:solidFill>
                  <a:srgbClr val="032154"/>
                </a:solidFill>
              </a:rPr>
              <a:t>Report Cards</a:t>
            </a:r>
            <a:endParaRPr lang="en" sz="1600" b="1" dirty="0"/>
          </a:p>
          <a:p>
            <a:pPr lvl="1">
              <a:spcBef>
                <a:spcPts val="480"/>
              </a:spcBef>
              <a:buClr>
                <a:srgbClr val="032154"/>
              </a:buClr>
              <a:buSzPts val="2400"/>
            </a:pPr>
            <a:r>
              <a:rPr lang="en" dirty="0">
                <a:solidFill>
                  <a:schemeClr val="hlink"/>
                </a:solidFill>
                <a:uFill>
                  <a:noFill/>
                </a:uFill>
                <a:hlinkClick r:id="rId7"/>
              </a:rPr>
              <a:t>http://reportcards.doe.mass.edu/</a:t>
            </a:r>
            <a:endParaRPr dirty="0">
              <a:solidFill>
                <a:srgbClr val="032154"/>
              </a:solidFill>
            </a:endParaRPr>
          </a:p>
          <a:p>
            <a:pPr indent="-381000">
              <a:spcBef>
                <a:spcPts val="400"/>
              </a:spcBef>
              <a:buClr>
                <a:srgbClr val="032154"/>
              </a:buClr>
              <a:buSzPts val="2400"/>
            </a:pPr>
            <a:endParaRPr dirty="0">
              <a:solidFill>
                <a:srgbClr val="0000FF"/>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8F3F2-6B85-4A7B-9CA2-D0FE325104E2}"/>
              </a:ext>
            </a:extLst>
          </p:cNvPr>
          <p:cNvSpPr>
            <a:spLocks noGrp="1"/>
          </p:cNvSpPr>
          <p:nvPr>
            <p:ph type="title"/>
          </p:nvPr>
        </p:nvSpPr>
        <p:spPr>
          <a:xfrm>
            <a:off x="1358827" y="457548"/>
            <a:ext cx="6415953" cy="790972"/>
          </a:xfrm>
        </p:spPr>
        <p:txBody>
          <a:bodyPr/>
          <a:lstStyle/>
          <a:p>
            <a:pPr rtl="0" eaLnBrk="1" latinLnBrk="0" hangingPunct="1"/>
            <a:r>
              <a:rPr lang="en-US" dirty="0"/>
              <a:t>Resources </a:t>
            </a:r>
            <a:r>
              <a:rPr lang="en-US" sz="1200" dirty="0"/>
              <a:t>cont.</a:t>
            </a:r>
          </a:p>
          <a:p>
            <a:endParaRPr lang="en-US" dirty="0"/>
          </a:p>
        </p:txBody>
      </p:sp>
      <p:graphicFrame>
        <p:nvGraphicFramePr>
          <p:cNvPr id="5" name="Table 5">
            <a:extLst>
              <a:ext uri="{FF2B5EF4-FFF2-40B4-BE49-F238E27FC236}">
                <a16:creationId xmlns:a16="http://schemas.microsoft.com/office/drawing/2014/main" id="{0161BBB9-0C0A-41EC-9A1D-162132D5E8A0}"/>
              </a:ext>
            </a:extLst>
          </p:cNvPr>
          <p:cNvGraphicFramePr>
            <a:graphicFrameLocks noGrp="1"/>
          </p:cNvGraphicFramePr>
          <p:nvPr>
            <p:ph idx="1"/>
          </p:nvPr>
        </p:nvGraphicFramePr>
        <p:xfrm>
          <a:off x="187035" y="1515186"/>
          <a:ext cx="8759538" cy="5165167"/>
        </p:xfrm>
        <a:graphic>
          <a:graphicData uri="http://schemas.openxmlformats.org/drawingml/2006/table">
            <a:tbl>
              <a:tblPr firstRow="1" bandRow="1">
                <a:tableStyleId>{5C22544A-7EE6-4342-B048-85BDC9FD1C3A}</a:tableStyleId>
              </a:tblPr>
              <a:tblGrid>
                <a:gridCol w="2919846">
                  <a:extLst>
                    <a:ext uri="{9D8B030D-6E8A-4147-A177-3AD203B41FA5}">
                      <a16:colId xmlns:a16="http://schemas.microsoft.com/office/drawing/2014/main" val="1388959758"/>
                    </a:ext>
                  </a:extLst>
                </a:gridCol>
                <a:gridCol w="2919846">
                  <a:extLst>
                    <a:ext uri="{9D8B030D-6E8A-4147-A177-3AD203B41FA5}">
                      <a16:colId xmlns:a16="http://schemas.microsoft.com/office/drawing/2014/main" val="3584793783"/>
                    </a:ext>
                  </a:extLst>
                </a:gridCol>
                <a:gridCol w="2919846">
                  <a:extLst>
                    <a:ext uri="{9D8B030D-6E8A-4147-A177-3AD203B41FA5}">
                      <a16:colId xmlns:a16="http://schemas.microsoft.com/office/drawing/2014/main" val="2109337806"/>
                    </a:ext>
                  </a:extLst>
                </a:gridCol>
              </a:tblGrid>
              <a:tr h="403311">
                <a:tc>
                  <a:txBody>
                    <a:bodyPr/>
                    <a:lstStyle/>
                    <a:p>
                      <a:pPr algn="ctr"/>
                      <a:r>
                        <a:rPr lang="en-US" dirty="0"/>
                        <a:t>Area</a:t>
                      </a:r>
                    </a:p>
                  </a:txBody>
                  <a:tcPr/>
                </a:tc>
                <a:tc>
                  <a:txBody>
                    <a:bodyPr/>
                    <a:lstStyle/>
                    <a:p>
                      <a:pPr algn="ctr"/>
                      <a:r>
                        <a:rPr lang="en-US" dirty="0"/>
                        <a:t>Content</a:t>
                      </a:r>
                    </a:p>
                  </a:txBody>
                  <a:tcPr/>
                </a:tc>
                <a:tc>
                  <a:txBody>
                    <a:bodyPr/>
                    <a:lstStyle/>
                    <a:p>
                      <a:pPr algn="ctr"/>
                      <a:r>
                        <a:rPr lang="en-US" dirty="0"/>
                        <a:t>URL</a:t>
                      </a:r>
                    </a:p>
                  </a:txBody>
                  <a:tcPr/>
                </a:tc>
                <a:extLst>
                  <a:ext uri="{0D108BD9-81ED-4DB2-BD59-A6C34878D82A}">
                    <a16:rowId xmlns:a16="http://schemas.microsoft.com/office/drawing/2014/main" val="1497687067"/>
                  </a:ext>
                </a:extLst>
              </a:tr>
              <a:tr h="502216">
                <a:tc>
                  <a:txBody>
                    <a:bodyPr/>
                    <a:lstStyle/>
                    <a:p>
                      <a:pPr marL="0" marR="0" lvl="0" indent="0" algn="l" rtl="0">
                        <a:spcBef>
                          <a:spcPts val="0"/>
                        </a:spcBef>
                        <a:spcAft>
                          <a:spcPts val="0"/>
                        </a:spcAft>
                        <a:buNone/>
                      </a:pPr>
                      <a:r>
                        <a:rPr lang="en" sz="1400" b="1" dirty="0">
                          <a:solidFill>
                            <a:srgbClr val="032154"/>
                          </a:solidFill>
                        </a:rPr>
                        <a:t>Edwin Analytics</a:t>
                      </a:r>
                      <a:endParaRPr sz="1400" dirty="0">
                        <a:solidFill>
                          <a:srgbClr val="032154"/>
                        </a:solidFill>
                      </a:endParaRPr>
                    </a:p>
                  </a:txBody>
                  <a:tcPr marL="68575" marR="68575" marT="25725" marB="25725"/>
                </a:tc>
                <a:tc>
                  <a:txBody>
                    <a:bodyPr/>
                    <a:lstStyle/>
                    <a:p>
                      <a:pPr marL="0" marR="0" lvl="0" indent="0" algn="l" rtl="0">
                        <a:spcBef>
                          <a:spcPts val="0"/>
                        </a:spcBef>
                        <a:spcAft>
                          <a:spcPts val="0"/>
                        </a:spcAft>
                        <a:buNone/>
                      </a:pPr>
                      <a:r>
                        <a:rPr lang="en" sz="1400"/>
                        <a:t>Student Level reporting</a:t>
                      </a:r>
                      <a:endParaRPr sz="1400"/>
                    </a:p>
                  </a:txBody>
                  <a:tcPr marL="68575" marR="68575" marT="25725" marB="25725"/>
                </a:tc>
                <a:tc>
                  <a:txBody>
                    <a:bodyPr/>
                    <a:lstStyle/>
                    <a:p>
                      <a:pPr marL="0" marR="0" lvl="0" indent="0" algn="l" rtl="0">
                        <a:spcBef>
                          <a:spcPts val="0"/>
                        </a:spcBef>
                        <a:spcAft>
                          <a:spcPts val="0"/>
                        </a:spcAft>
                        <a:buNone/>
                      </a:pPr>
                      <a:r>
                        <a:rPr lang="en" sz="1400" dirty="0"/>
                        <a:t>DESE Security Portal</a:t>
                      </a:r>
                      <a:endParaRPr sz="1400" dirty="0"/>
                    </a:p>
                    <a:p>
                      <a:pPr marL="0" marR="0" lvl="0" indent="0" algn="l" rtl="0">
                        <a:spcBef>
                          <a:spcPts val="0"/>
                        </a:spcBef>
                        <a:spcAft>
                          <a:spcPts val="0"/>
                        </a:spcAft>
                        <a:buNone/>
                      </a:pPr>
                      <a:r>
                        <a:rPr lang="en" sz="1400" u="sng" dirty="0">
                          <a:solidFill>
                            <a:schemeClr val="hlink"/>
                          </a:solidFill>
                          <a:hlinkClick r:id="rId2"/>
                        </a:rPr>
                        <a:t>gateway.edu.state.ma.us</a:t>
                      </a:r>
                      <a:endParaRPr sz="1400" dirty="0"/>
                    </a:p>
                  </a:txBody>
                  <a:tcPr marL="68575" marR="68575" marT="25725" marB="25725"/>
                </a:tc>
                <a:extLst>
                  <a:ext uri="{0D108BD9-81ED-4DB2-BD59-A6C34878D82A}">
                    <a16:rowId xmlns:a16="http://schemas.microsoft.com/office/drawing/2014/main" val="792310841"/>
                  </a:ext>
                </a:extLst>
              </a:tr>
              <a:tr h="719917">
                <a:tc>
                  <a:txBody>
                    <a:bodyPr/>
                    <a:lstStyle/>
                    <a:p>
                      <a:pPr marL="0" marR="0" lvl="0" indent="0" algn="l" rtl="0">
                        <a:spcBef>
                          <a:spcPts val="0"/>
                        </a:spcBef>
                        <a:spcAft>
                          <a:spcPts val="0"/>
                        </a:spcAft>
                        <a:buNone/>
                      </a:pPr>
                      <a:r>
                        <a:rPr lang="en" sz="1400" b="1" dirty="0">
                          <a:solidFill>
                            <a:srgbClr val="032154"/>
                          </a:solidFill>
                        </a:rPr>
                        <a:t>Student Essay Responses</a:t>
                      </a:r>
                      <a:endParaRPr sz="1400" b="1" dirty="0">
                        <a:solidFill>
                          <a:srgbClr val="032154"/>
                        </a:solidFill>
                      </a:endParaRPr>
                    </a:p>
                  </a:txBody>
                  <a:tcPr marL="68575" marR="68575" marT="25725" marB="25725"/>
                </a:tc>
                <a:tc>
                  <a:txBody>
                    <a:bodyPr/>
                    <a:lstStyle/>
                    <a:p>
                      <a:pPr marL="0" marR="0" lvl="0" indent="0" algn="l" rtl="0">
                        <a:spcBef>
                          <a:spcPts val="0"/>
                        </a:spcBef>
                        <a:spcAft>
                          <a:spcPts val="0"/>
                        </a:spcAft>
                        <a:buNone/>
                      </a:pPr>
                      <a:r>
                        <a:rPr lang="en" sz="1400"/>
                        <a:t>One essay at each grade in </a:t>
                      </a:r>
                      <a:r>
                        <a:rPr lang="en" sz="1400">
                          <a:solidFill>
                            <a:schemeClr val="dk1"/>
                          </a:solidFill>
                          <a:latin typeface="Arial"/>
                          <a:ea typeface="Arial"/>
                          <a:cs typeface="Arial"/>
                          <a:sym typeface="Arial"/>
                        </a:rPr>
                        <a:t>grades 4–8; </a:t>
                      </a:r>
                      <a:br>
                        <a:rPr lang="en" sz="1400">
                          <a:solidFill>
                            <a:schemeClr val="dk1"/>
                          </a:solidFill>
                          <a:latin typeface="Arial"/>
                          <a:ea typeface="Arial"/>
                          <a:cs typeface="Arial"/>
                          <a:sym typeface="Arial"/>
                        </a:rPr>
                      </a:br>
                      <a:r>
                        <a:rPr lang="en" sz="1400">
                          <a:solidFill>
                            <a:schemeClr val="dk1"/>
                          </a:solidFill>
                          <a:latin typeface="Arial"/>
                          <a:ea typeface="Arial"/>
                          <a:cs typeface="Arial"/>
                          <a:sym typeface="Arial"/>
                        </a:rPr>
                        <a:t>one </a:t>
                      </a:r>
                      <a:r>
                        <a:rPr lang="en" sz="1400"/>
                        <a:t>constructed response item in grade 3; both essays released at grade 10</a:t>
                      </a:r>
                      <a:endParaRPr sz="1400"/>
                    </a:p>
                  </a:txBody>
                  <a:tcPr marL="68575" marR="68575" marT="25725" marB="25725"/>
                </a:tc>
                <a:tc>
                  <a:txBody>
                    <a:bodyPr/>
                    <a:lstStyle/>
                    <a:p>
                      <a:pPr marL="0" marR="0" lvl="0" indent="0" algn="l" rtl="0">
                        <a:spcBef>
                          <a:spcPts val="0"/>
                        </a:spcBef>
                        <a:spcAft>
                          <a:spcPts val="0"/>
                        </a:spcAft>
                        <a:buNone/>
                      </a:pPr>
                      <a:r>
                        <a:rPr lang="en" sz="1400" dirty="0"/>
                        <a:t>PearsonAccess Next</a:t>
                      </a:r>
                      <a:endParaRPr sz="1400" dirty="0"/>
                    </a:p>
                    <a:p>
                      <a:pPr marL="0" marR="0" lvl="0" indent="0" algn="l" rtl="0">
                        <a:spcBef>
                          <a:spcPts val="0"/>
                        </a:spcBef>
                        <a:spcAft>
                          <a:spcPts val="0"/>
                        </a:spcAft>
                        <a:buNone/>
                      </a:pPr>
                      <a:r>
                        <a:rPr lang="en" sz="1400" u="sng" dirty="0">
                          <a:solidFill>
                            <a:schemeClr val="hlink"/>
                          </a:solidFill>
                          <a:hlinkClick r:id="rId3"/>
                        </a:rPr>
                        <a:t>mcas.pearsonaccessnext.com</a:t>
                      </a:r>
                      <a:endParaRPr sz="1400" dirty="0"/>
                    </a:p>
                  </a:txBody>
                  <a:tcPr marL="68575" marR="68575" marT="25725" marB="25725"/>
                </a:tc>
                <a:extLst>
                  <a:ext uri="{0D108BD9-81ED-4DB2-BD59-A6C34878D82A}">
                    <a16:rowId xmlns:a16="http://schemas.microsoft.com/office/drawing/2014/main" val="4079685119"/>
                  </a:ext>
                </a:extLst>
              </a:tr>
              <a:tr h="719917">
                <a:tc>
                  <a:txBody>
                    <a:bodyPr/>
                    <a:lstStyle/>
                    <a:p>
                      <a:pPr marL="0" marR="0" lvl="0" indent="0" algn="l" rtl="0">
                        <a:spcBef>
                          <a:spcPts val="0"/>
                        </a:spcBef>
                        <a:spcAft>
                          <a:spcPts val="0"/>
                        </a:spcAft>
                        <a:buNone/>
                      </a:pPr>
                      <a:r>
                        <a:rPr lang="en" sz="1400" b="1" dirty="0">
                          <a:solidFill>
                            <a:srgbClr val="032154"/>
                          </a:solidFill>
                        </a:rPr>
                        <a:t>Released Items</a:t>
                      </a:r>
                      <a:endParaRPr sz="1400" b="1" dirty="0">
                        <a:solidFill>
                          <a:srgbClr val="032154"/>
                        </a:solidFill>
                      </a:endParaRPr>
                    </a:p>
                  </a:txBody>
                  <a:tcPr marL="68575" marR="68575" marT="25725" marB="25725"/>
                </a:tc>
                <a:tc>
                  <a:txBody>
                    <a:bodyPr/>
                    <a:lstStyle/>
                    <a:p>
                      <a:pPr marL="0" marR="0" lvl="0" indent="0" algn="l" rtl="0">
                        <a:spcBef>
                          <a:spcPts val="0"/>
                        </a:spcBef>
                        <a:spcAft>
                          <a:spcPts val="0"/>
                        </a:spcAft>
                        <a:buNone/>
                      </a:pPr>
                      <a:r>
                        <a:rPr lang="en" sz="1400"/>
                        <a:t>Approximately 50% of items released at grades 3</a:t>
                      </a:r>
                      <a:r>
                        <a:rPr lang="en" sz="1400">
                          <a:solidFill>
                            <a:schemeClr val="dk1"/>
                          </a:solidFill>
                          <a:latin typeface="Arial"/>
                          <a:ea typeface="Arial"/>
                          <a:cs typeface="Arial"/>
                          <a:sym typeface="Arial"/>
                        </a:rPr>
                        <a:t>–</a:t>
                      </a:r>
                      <a:r>
                        <a:rPr lang="en" sz="1400"/>
                        <a:t>8; 100% released at grade 10 ELA and math</a:t>
                      </a:r>
                      <a:endParaRPr sz="1400"/>
                    </a:p>
                  </a:txBody>
                  <a:tcPr marL="68575" marR="68575" marT="25725" marB="25725"/>
                </a:tc>
                <a:tc>
                  <a:txBody>
                    <a:bodyPr/>
                    <a:lstStyle/>
                    <a:p>
                      <a:pPr marL="0" marR="0" lvl="0" indent="0" algn="l" rtl="0">
                        <a:spcBef>
                          <a:spcPts val="0"/>
                        </a:spcBef>
                        <a:spcAft>
                          <a:spcPts val="0"/>
                        </a:spcAft>
                        <a:buNone/>
                      </a:pPr>
                      <a:r>
                        <a:rPr lang="en" sz="1400" dirty="0"/>
                        <a:t>MCAS Resource Center</a:t>
                      </a:r>
                      <a:endParaRPr sz="1400" dirty="0"/>
                    </a:p>
                    <a:p>
                      <a:pPr marL="0" marR="0" lvl="0" indent="0" algn="l" rtl="0">
                        <a:spcBef>
                          <a:spcPts val="0"/>
                        </a:spcBef>
                        <a:spcAft>
                          <a:spcPts val="0"/>
                        </a:spcAft>
                        <a:buNone/>
                      </a:pPr>
                      <a:r>
                        <a:rPr lang="en" sz="1400" u="sng" dirty="0">
                          <a:solidFill>
                            <a:schemeClr val="hlink"/>
                          </a:solidFill>
                          <a:hlinkClick r:id="rId4"/>
                        </a:rPr>
                        <a:t>mcas.pearsonsupport.com/released-items/</a:t>
                      </a:r>
                      <a:endParaRPr sz="1400" dirty="0"/>
                    </a:p>
                  </a:txBody>
                  <a:tcPr marL="68575" marR="68575" marT="25725" marB="25725"/>
                </a:tc>
                <a:extLst>
                  <a:ext uri="{0D108BD9-81ED-4DB2-BD59-A6C34878D82A}">
                    <a16:rowId xmlns:a16="http://schemas.microsoft.com/office/drawing/2014/main" val="2665487331"/>
                  </a:ext>
                </a:extLst>
              </a:tr>
              <a:tr h="719917">
                <a:tc>
                  <a:txBody>
                    <a:bodyPr/>
                    <a:lstStyle/>
                    <a:p>
                      <a:pPr marL="0" marR="0" lvl="0" indent="0" algn="l" rtl="0">
                        <a:spcBef>
                          <a:spcPts val="0"/>
                        </a:spcBef>
                        <a:spcAft>
                          <a:spcPts val="0"/>
                        </a:spcAft>
                        <a:buNone/>
                      </a:pPr>
                      <a:r>
                        <a:rPr lang="en" sz="1400" b="1" u="none" strike="noStrike" cap="none" dirty="0">
                          <a:solidFill>
                            <a:srgbClr val="032154"/>
                          </a:solidFill>
                        </a:rPr>
                        <a:t>Student Work Samples</a:t>
                      </a:r>
                      <a:endParaRPr sz="1400" b="1" dirty="0">
                        <a:solidFill>
                          <a:srgbClr val="032154"/>
                        </a:solidFill>
                      </a:endParaRPr>
                    </a:p>
                  </a:txBody>
                  <a:tcPr marL="68575" marR="68575" marT="25725" marB="25725"/>
                </a:tc>
                <a:tc>
                  <a:txBody>
                    <a:bodyPr/>
                    <a:lstStyle/>
                    <a:p>
                      <a:pPr marL="0" marR="0" lvl="0" indent="0" algn="l" rtl="0">
                        <a:spcBef>
                          <a:spcPts val="0"/>
                        </a:spcBef>
                        <a:spcAft>
                          <a:spcPts val="0"/>
                        </a:spcAft>
                        <a:buNone/>
                      </a:pPr>
                      <a:r>
                        <a:rPr lang="en" sz="1400"/>
                        <a:t>Samples of student work for each score point for ELA, math and STE; ELA essays include annotations for each score point. </a:t>
                      </a:r>
                      <a:endParaRPr sz="1400"/>
                    </a:p>
                  </a:txBody>
                  <a:tcPr marL="68575" marR="68575" marT="25725" marB="25725"/>
                </a:tc>
                <a:tc>
                  <a:txBody>
                    <a:bodyPr/>
                    <a:lstStyle/>
                    <a:p>
                      <a:pPr marL="0" marR="0" lvl="0" indent="0" algn="l" rtl="0">
                        <a:spcBef>
                          <a:spcPts val="0"/>
                        </a:spcBef>
                        <a:spcAft>
                          <a:spcPts val="0"/>
                        </a:spcAft>
                        <a:buNone/>
                      </a:pPr>
                      <a:r>
                        <a:rPr lang="en" sz="1400" dirty="0"/>
                        <a:t>MCAS Sample Student Work &amp; Scoring </a:t>
                      </a:r>
                      <a:endParaRPr sz="1400" dirty="0"/>
                    </a:p>
                    <a:p>
                      <a:pPr marL="0" marR="0" lvl="0" indent="0" algn="l" rtl="0">
                        <a:spcBef>
                          <a:spcPts val="0"/>
                        </a:spcBef>
                        <a:spcAft>
                          <a:spcPts val="0"/>
                        </a:spcAft>
                        <a:buNone/>
                      </a:pPr>
                      <a:r>
                        <a:rPr lang="en" sz="1050" dirty="0"/>
                        <a:t>www.doe.mass.edu/mcas/student/2019/</a:t>
                      </a:r>
                      <a:endParaRPr sz="1050" dirty="0"/>
                    </a:p>
                  </a:txBody>
                  <a:tcPr marL="68575" marR="68575" marT="25725" marB="25725"/>
                </a:tc>
                <a:extLst>
                  <a:ext uri="{0D108BD9-81ED-4DB2-BD59-A6C34878D82A}">
                    <a16:rowId xmlns:a16="http://schemas.microsoft.com/office/drawing/2014/main" val="3398805551"/>
                  </a:ext>
                </a:extLst>
              </a:tr>
              <a:tr h="1155319">
                <a:tc>
                  <a:txBody>
                    <a:bodyPr/>
                    <a:lstStyle/>
                    <a:p>
                      <a:pPr marL="0" marR="0" lvl="0" indent="0" algn="l" rtl="0">
                        <a:spcBef>
                          <a:spcPts val="0"/>
                        </a:spcBef>
                        <a:spcAft>
                          <a:spcPts val="0"/>
                        </a:spcAft>
                        <a:buNone/>
                      </a:pPr>
                      <a:r>
                        <a:rPr lang="en" sz="1400" b="1" dirty="0">
                          <a:solidFill>
                            <a:srgbClr val="032154"/>
                          </a:solidFill>
                        </a:rPr>
                        <a:t>District Analysis and Report Tools (DART)</a:t>
                      </a:r>
                      <a:endParaRPr sz="1400" dirty="0">
                        <a:solidFill>
                          <a:srgbClr val="032154"/>
                        </a:solidFill>
                      </a:endParaRPr>
                    </a:p>
                    <a:p>
                      <a:pPr marL="0" marR="0" lvl="0" indent="0" algn="l" rtl="0">
                        <a:spcBef>
                          <a:spcPts val="0"/>
                        </a:spcBef>
                        <a:spcAft>
                          <a:spcPts val="0"/>
                        </a:spcAft>
                        <a:buNone/>
                      </a:pPr>
                      <a:r>
                        <a:rPr lang="en" sz="1400" b="1" dirty="0">
                          <a:solidFill>
                            <a:srgbClr val="032154"/>
                          </a:solidFill>
                        </a:rPr>
                        <a:t>Success after high school report</a:t>
                      </a:r>
                      <a:endParaRPr sz="1400" b="1" u="none" strike="noStrike" cap="none" dirty="0">
                        <a:solidFill>
                          <a:srgbClr val="032154"/>
                        </a:solidFill>
                      </a:endParaRPr>
                    </a:p>
                  </a:txBody>
                  <a:tcPr marL="68575" marR="68575" marT="25725" marB="25725"/>
                </a:tc>
                <a:tc>
                  <a:txBody>
                    <a:bodyPr/>
                    <a:lstStyle/>
                    <a:p>
                      <a:pPr marL="0" marR="0" lvl="0" indent="0" algn="l" rtl="0">
                        <a:spcBef>
                          <a:spcPts val="0"/>
                        </a:spcBef>
                        <a:spcAft>
                          <a:spcPts val="0"/>
                        </a:spcAft>
                        <a:buNone/>
                      </a:pPr>
                      <a:r>
                        <a:rPr lang="en" sz="1400"/>
                        <a:t>Analysis of school and district postsecondary outcomes. See what proportion of the students from your school attended college, required remediation and graduated.</a:t>
                      </a:r>
                      <a:endParaRPr sz="1400"/>
                    </a:p>
                  </a:txBody>
                  <a:tcPr marL="68575" marR="68575" marT="25725" marB="25725"/>
                </a:tc>
                <a:tc>
                  <a:txBody>
                    <a:bodyPr/>
                    <a:lstStyle/>
                    <a:p>
                      <a:pPr marL="0" marR="0" lvl="0" indent="0" algn="l" rtl="0">
                        <a:spcBef>
                          <a:spcPts val="0"/>
                        </a:spcBef>
                        <a:spcAft>
                          <a:spcPts val="0"/>
                        </a:spcAft>
                        <a:buNone/>
                      </a:pPr>
                      <a:r>
                        <a:rPr lang="en" sz="1400" dirty="0"/>
                        <a:t>DESE Data Tools</a:t>
                      </a:r>
                      <a:endParaRPr sz="1400" dirty="0"/>
                    </a:p>
                    <a:p>
                      <a:pPr marL="0" marR="0" lvl="0" indent="0" algn="l" rtl="0">
                        <a:spcBef>
                          <a:spcPts val="0"/>
                        </a:spcBef>
                        <a:spcAft>
                          <a:spcPts val="0"/>
                        </a:spcAft>
                        <a:buNone/>
                      </a:pPr>
                      <a:r>
                        <a:rPr lang="en" sz="1400" u="sng" dirty="0">
                          <a:solidFill>
                            <a:schemeClr val="hlink"/>
                          </a:solidFill>
                          <a:hlinkClick r:id="rId5"/>
                        </a:rPr>
                        <a:t>http://www.doe.mass.edu/dart/dart-success-after-high-school.xlsx</a:t>
                      </a:r>
                      <a:r>
                        <a:rPr lang="en" sz="1400" dirty="0"/>
                        <a:t> </a:t>
                      </a:r>
                      <a:endParaRPr sz="1400" dirty="0"/>
                    </a:p>
                  </a:txBody>
                  <a:tcPr marL="68575" marR="68575" marT="25725" marB="25725"/>
                </a:tc>
                <a:extLst>
                  <a:ext uri="{0D108BD9-81ED-4DB2-BD59-A6C34878D82A}">
                    <a16:rowId xmlns:a16="http://schemas.microsoft.com/office/drawing/2014/main" val="2086020679"/>
                  </a:ext>
                </a:extLst>
              </a:tr>
            </a:tbl>
          </a:graphicData>
        </a:graphic>
      </p:graphicFrame>
    </p:spTree>
    <p:extLst>
      <p:ext uri="{BB962C8B-B14F-4D97-AF65-F5344CB8AC3E}">
        <p14:creationId xmlns:p14="http://schemas.microsoft.com/office/powerpoint/2010/main" val="1099645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297CC-AB45-4881-BEB2-45A2B1B4B991}"/>
              </a:ext>
            </a:extLst>
          </p:cNvPr>
          <p:cNvSpPr>
            <a:spLocks noGrp="1"/>
          </p:cNvSpPr>
          <p:nvPr>
            <p:ph type="title"/>
          </p:nvPr>
        </p:nvSpPr>
        <p:spPr/>
        <p:txBody>
          <a:bodyPr/>
          <a:lstStyle/>
          <a:p>
            <a:r>
              <a:rPr lang="en-US" dirty="0"/>
              <a:t>Getting Started</a:t>
            </a:r>
          </a:p>
        </p:txBody>
      </p:sp>
      <p:pic>
        <p:nvPicPr>
          <p:cNvPr id="4" name="Content Placeholder 3" descr="image of Getting Started on public site">
            <a:extLst>
              <a:ext uri="{FF2B5EF4-FFF2-40B4-BE49-F238E27FC236}">
                <a16:creationId xmlns:a16="http://schemas.microsoft.com/office/drawing/2014/main" id="{55647786-9E2A-457C-8F9F-98BE105DD3DE}"/>
              </a:ext>
            </a:extLst>
          </p:cNvPr>
          <p:cNvPicPr>
            <a:picLocks noGrp="1" noChangeAspect="1"/>
          </p:cNvPicPr>
          <p:nvPr>
            <p:ph idx="1"/>
          </p:nvPr>
        </p:nvPicPr>
        <p:blipFill>
          <a:blip r:embed="rId2"/>
          <a:stretch>
            <a:fillRect/>
          </a:stretch>
        </p:blipFill>
        <p:spPr>
          <a:xfrm>
            <a:off x="157582" y="1325818"/>
            <a:ext cx="8738224" cy="4709222"/>
          </a:xfrm>
          <a:prstGeom prst="rect">
            <a:avLst/>
          </a:prstGeom>
          <a:ln>
            <a:solidFill>
              <a:schemeClr val="accent1"/>
            </a:solidFill>
          </a:ln>
        </p:spPr>
      </p:pic>
    </p:spTree>
    <p:extLst>
      <p:ext uri="{BB962C8B-B14F-4D97-AF65-F5344CB8AC3E}">
        <p14:creationId xmlns:p14="http://schemas.microsoft.com/office/powerpoint/2010/main" val="332140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71D13-533E-4AEB-9BA2-CB62519CFAAC}"/>
              </a:ext>
            </a:extLst>
          </p:cNvPr>
          <p:cNvSpPr>
            <a:spLocks noGrp="1"/>
          </p:cNvSpPr>
          <p:nvPr>
            <p:ph type="title"/>
          </p:nvPr>
        </p:nvSpPr>
        <p:spPr/>
        <p:txBody>
          <a:bodyPr/>
          <a:lstStyle/>
          <a:p>
            <a:r>
              <a:rPr lang="en-US" dirty="0"/>
              <a:t>Edwin Reports</a:t>
            </a:r>
          </a:p>
        </p:txBody>
      </p:sp>
      <p:pic>
        <p:nvPicPr>
          <p:cNvPr id="5" name="Content Placeholder 4" descr="image from public websites regarding the various reports&#10;">
            <a:extLst>
              <a:ext uri="{FF2B5EF4-FFF2-40B4-BE49-F238E27FC236}">
                <a16:creationId xmlns:a16="http://schemas.microsoft.com/office/drawing/2014/main" id="{6B0DD25F-3502-4908-BE4D-036036F867BA}"/>
              </a:ext>
            </a:extLst>
          </p:cNvPr>
          <p:cNvPicPr>
            <a:picLocks noGrp="1" noChangeAspect="1"/>
          </p:cNvPicPr>
          <p:nvPr>
            <p:ph idx="1"/>
          </p:nvPr>
        </p:nvPicPr>
        <p:blipFill>
          <a:blip r:embed="rId2"/>
          <a:stretch>
            <a:fillRect/>
          </a:stretch>
        </p:blipFill>
        <p:spPr>
          <a:xfrm>
            <a:off x="189411" y="1098552"/>
            <a:ext cx="8765178" cy="4660896"/>
          </a:xfrm>
          <a:prstGeom prst="rect">
            <a:avLst/>
          </a:prstGeom>
          <a:ln>
            <a:solidFill>
              <a:schemeClr val="accent1"/>
            </a:solidFill>
          </a:ln>
        </p:spPr>
      </p:pic>
    </p:spTree>
    <p:extLst>
      <p:ext uri="{BB962C8B-B14F-4D97-AF65-F5344CB8AC3E}">
        <p14:creationId xmlns:p14="http://schemas.microsoft.com/office/powerpoint/2010/main" val="3973597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43954-5C08-4BA3-9F93-E31FA620A4E3}"/>
              </a:ext>
            </a:extLst>
          </p:cNvPr>
          <p:cNvSpPr>
            <a:spLocks noGrp="1"/>
          </p:cNvSpPr>
          <p:nvPr>
            <p:ph type="title"/>
          </p:nvPr>
        </p:nvSpPr>
        <p:spPr/>
        <p:txBody>
          <a:bodyPr/>
          <a:lstStyle/>
          <a:p>
            <a:r>
              <a:rPr lang="en-US" dirty="0"/>
              <a:t>Detail for MCAS reports</a:t>
            </a:r>
          </a:p>
        </p:txBody>
      </p:sp>
      <p:pic>
        <p:nvPicPr>
          <p:cNvPr id="5" name="Content Placeholder 4" descr="Image from public website describing the reports">
            <a:extLst>
              <a:ext uri="{FF2B5EF4-FFF2-40B4-BE49-F238E27FC236}">
                <a16:creationId xmlns:a16="http://schemas.microsoft.com/office/drawing/2014/main" id="{539DA794-969B-4E7E-B830-1301F731B7DD}"/>
              </a:ext>
            </a:extLst>
          </p:cNvPr>
          <p:cNvPicPr>
            <a:picLocks noGrp="1" noChangeAspect="1"/>
          </p:cNvPicPr>
          <p:nvPr>
            <p:ph idx="1"/>
          </p:nvPr>
        </p:nvPicPr>
        <p:blipFill>
          <a:blip r:embed="rId2"/>
          <a:stretch>
            <a:fillRect/>
          </a:stretch>
        </p:blipFill>
        <p:spPr>
          <a:xfrm>
            <a:off x="756109" y="1098874"/>
            <a:ext cx="7631782" cy="5632126"/>
          </a:xfrm>
          <a:prstGeom prst="rect">
            <a:avLst/>
          </a:prstGeom>
          <a:ln>
            <a:solidFill>
              <a:schemeClr val="accent1"/>
            </a:solidFill>
          </a:ln>
        </p:spPr>
      </p:pic>
    </p:spTree>
    <p:extLst>
      <p:ext uri="{BB962C8B-B14F-4D97-AF65-F5344CB8AC3E}">
        <p14:creationId xmlns:p14="http://schemas.microsoft.com/office/powerpoint/2010/main" val="3294753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27B51-6FDD-4894-BCA4-2C8C7BE6FE33}"/>
              </a:ext>
            </a:extLst>
          </p:cNvPr>
          <p:cNvSpPr>
            <a:spLocks noGrp="1"/>
          </p:cNvSpPr>
          <p:nvPr>
            <p:ph type="title"/>
          </p:nvPr>
        </p:nvSpPr>
        <p:spPr/>
        <p:txBody>
          <a:bodyPr/>
          <a:lstStyle/>
          <a:p>
            <a:r>
              <a:rPr lang="en-US" dirty="0"/>
              <a:t>Resources on Using Edwin</a:t>
            </a:r>
          </a:p>
        </p:txBody>
      </p:sp>
      <p:pic>
        <p:nvPicPr>
          <p:cNvPr id="4" name="Content Placeholder 3" descr="Image from public website describing the reports">
            <a:extLst>
              <a:ext uri="{FF2B5EF4-FFF2-40B4-BE49-F238E27FC236}">
                <a16:creationId xmlns:a16="http://schemas.microsoft.com/office/drawing/2014/main" id="{33EDD558-B078-412C-A17D-4483694042F6}"/>
              </a:ext>
            </a:extLst>
          </p:cNvPr>
          <p:cNvPicPr>
            <a:picLocks noGrp="1" noChangeAspect="1"/>
          </p:cNvPicPr>
          <p:nvPr>
            <p:ph idx="1"/>
          </p:nvPr>
        </p:nvPicPr>
        <p:blipFill>
          <a:blip r:embed="rId2"/>
          <a:stretch>
            <a:fillRect/>
          </a:stretch>
        </p:blipFill>
        <p:spPr>
          <a:xfrm>
            <a:off x="591180" y="1185863"/>
            <a:ext cx="7961640" cy="4940300"/>
          </a:xfrm>
          <a:prstGeom prst="rect">
            <a:avLst/>
          </a:prstGeom>
          <a:ln>
            <a:solidFill>
              <a:schemeClr val="accent1"/>
            </a:solidFill>
          </a:ln>
        </p:spPr>
      </p:pic>
    </p:spTree>
    <p:extLst>
      <p:ext uri="{BB962C8B-B14F-4D97-AF65-F5344CB8AC3E}">
        <p14:creationId xmlns:p14="http://schemas.microsoft.com/office/powerpoint/2010/main" val="1387680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957B2-43F8-4415-8E56-0274C79A2D1A}"/>
              </a:ext>
            </a:extLst>
          </p:cNvPr>
          <p:cNvSpPr>
            <a:spLocks noGrp="1"/>
          </p:cNvSpPr>
          <p:nvPr>
            <p:ph type="title"/>
          </p:nvPr>
        </p:nvSpPr>
        <p:spPr/>
        <p:txBody>
          <a:bodyPr/>
          <a:lstStyle/>
          <a:p>
            <a:r>
              <a:rPr lang="en-US" dirty="0"/>
              <a:t>FAQs</a:t>
            </a:r>
          </a:p>
        </p:txBody>
      </p:sp>
      <p:pic>
        <p:nvPicPr>
          <p:cNvPr id="4" name="Content Placeholder 3" descr="Image from public website describing the FAQs">
            <a:extLst>
              <a:ext uri="{FF2B5EF4-FFF2-40B4-BE49-F238E27FC236}">
                <a16:creationId xmlns:a16="http://schemas.microsoft.com/office/drawing/2014/main" id="{7DAB6386-3BFA-4CBD-8732-E5C2F2F3709D}"/>
              </a:ext>
            </a:extLst>
          </p:cNvPr>
          <p:cNvPicPr>
            <a:picLocks noGrp="1" noChangeAspect="1"/>
          </p:cNvPicPr>
          <p:nvPr>
            <p:ph idx="1"/>
          </p:nvPr>
        </p:nvPicPr>
        <p:blipFill>
          <a:blip r:embed="rId2"/>
          <a:stretch>
            <a:fillRect/>
          </a:stretch>
        </p:blipFill>
        <p:spPr>
          <a:xfrm>
            <a:off x="457200" y="1725899"/>
            <a:ext cx="8229600" cy="3860228"/>
          </a:xfrm>
          <a:prstGeom prst="rect">
            <a:avLst/>
          </a:prstGeom>
        </p:spPr>
      </p:pic>
    </p:spTree>
    <p:extLst>
      <p:ext uri="{BB962C8B-B14F-4D97-AF65-F5344CB8AC3E}">
        <p14:creationId xmlns:p14="http://schemas.microsoft.com/office/powerpoint/2010/main" val="2773986024"/>
      </p:ext>
    </p:extLst>
  </p:cSld>
  <p:clrMapOvr>
    <a:masterClrMapping/>
  </p:clrMapOvr>
</p:sld>
</file>

<file path=ppt/theme/theme1.xml><?xml version="1.0" encoding="utf-8"?>
<a:theme xmlns:a="http://schemas.openxmlformats.org/drawingml/2006/main" name="1_Collaborative 2014 1">
  <a:themeElements>
    <a:clrScheme name="Collaborative">
      <a:dk1>
        <a:sysClr val="windowText" lastClr="000000"/>
      </a:dk1>
      <a:lt1>
        <a:sysClr val="window" lastClr="FFFFFF"/>
      </a:lt1>
      <a:dk2>
        <a:srgbClr val="13276A"/>
      </a:dk2>
      <a:lt2>
        <a:srgbClr val="FFFFFF"/>
      </a:lt2>
      <a:accent1>
        <a:srgbClr val="13276A"/>
      </a:accent1>
      <a:accent2>
        <a:srgbClr val="919AC7"/>
      </a:accent2>
      <a:accent3>
        <a:srgbClr val="4F5F9D"/>
      </a:accent3>
      <a:accent4>
        <a:srgbClr val="969495"/>
      </a:accent4>
      <a:accent5>
        <a:srgbClr val="9D1021"/>
      </a:accent5>
      <a:accent6>
        <a:srgbClr val="514F50"/>
      </a:accent6>
      <a:hlink>
        <a:srgbClr val="0000FF"/>
      </a:hlink>
      <a:folHlink>
        <a:srgbClr val="80008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Mod val="40000"/>
            <a:lumOff val="6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DropOffZoneRoutingForm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vti_RoutingExistingProperties xmlns="0a4e05da-b9bc-4326-ad73-01ef31b95567" xsi:nil="true"/>
    <_dlc_DocIdPersistId xmlns="733efe1c-5bbe-4968-87dc-d400e65c879f">true</_dlc_DocIdPersistId>
    <_dlc_DocId xmlns="733efe1c-5bbe-4968-87dc-d400e65c879f">DESE-231-58375</_dlc_DocId>
    <_dlc_DocIdUrl xmlns="733efe1c-5bbe-4968-87dc-d400e65c879f">
      <Url>https://sharepoint.doemass.org/ese/webteam/cps/_layouts/DocIdRedir.aspx?ID=DESE-231-58375</Url>
      <Description>DESE-231-58375</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24261BFE874874F899C38CF9C771BFF" ma:contentTypeVersion="7" ma:contentTypeDescription="Create a new document." ma:contentTypeScope="" ma:versionID="3a5a55f13e9bb649c79d8b6e4cc9fe8c">
  <xsd:schema xmlns:xsd="http://www.w3.org/2001/XMLSchema" xmlns:xs="http://www.w3.org/2001/XMLSchema" xmlns:p="http://schemas.microsoft.com/office/2006/metadata/properties" xmlns:ns2="0a4e05da-b9bc-4326-ad73-01ef31b95567" xmlns:ns3="733efe1c-5bbe-4968-87dc-d400e65c879f" targetNamespace="http://schemas.microsoft.com/office/2006/metadata/properties" ma:root="true" ma:fieldsID="9f746412060615af2bac066d19f8186c" ns2:_="" ns3:_="">
    <xsd:import namespace="0a4e05da-b9bc-4326-ad73-01ef31b95567"/>
    <xsd:import namespace="733efe1c-5bbe-4968-87dc-d400e65c879f"/>
    <xsd:element name="properties">
      <xsd:complexType>
        <xsd:sequence>
          <xsd:element name="documentManagement">
            <xsd:complexType>
              <xsd:all>
                <xsd:element ref="ns2:_vti_RoutingExisting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4e05da-b9bc-4326-ad73-01ef31b95567" elementFormDefault="qualified">
    <xsd:import namespace="http://schemas.microsoft.com/office/2006/documentManagement/types"/>
    <xsd:import namespace="http://schemas.microsoft.com/office/infopath/2007/PartnerControls"/>
    <xsd:element name="_vti_RoutingExistingProperties" ma:index="8" nillable="true" ma:displayName="Original Properties" ma:hidden="true" ma:internalName="_vti_RoutingExistingProperti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3efe1c-5bbe-4968-87dc-d400e65c879f"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3DFB57-28FF-424E-B89C-FAB375A38BED}">
  <ds:schemaRefs>
    <ds:schemaRef ds:uri="http://schemas.microsoft.com/sharepoint/v3/contenttype/forms"/>
  </ds:schemaRefs>
</ds:datastoreItem>
</file>

<file path=customXml/itemProps2.xml><?xml version="1.0" encoding="utf-8"?>
<ds:datastoreItem xmlns:ds="http://schemas.openxmlformats.org/officeDocument/2006/customXml" ds:itemID="{0519E055-9757-4FC7-A039-4BAC22867DAE}">
  <ds:schemaRefs>
    <ds:schemaRef ds:uri="http://schemas.microsoft.com/sharepoint/events"/>
  </ds:schemaRefs>
</ds:datastoreItem>
</file>

<file path=customXml/itemProps3.xml><?xml version="1.0" encoding="utf-8"?>
<ds:datastoreItem xmlns:ds="http://schemas.openxmlformats.org/officeDocument/2006/customXml" ds:itemID="{004CA392-90CE-4418-82B3-66937FC83A41}">
  <ds:schemaRef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733efe1c-5bbe-4968-87dc-d400e65c879f"/>
    <ds:schemaRef ds:uri="0a4e05da-b9bc-4326-ad73-01ef31b95567"/>
    <ds:schemaRef ds:uri="http://www.w3.org/XML/1998/namespace"/>
  </ds:schemaRefs>
</ds:datastoreItem>
</file>

<file path=customXml/itemProps4.xml><?xml version="1.0" encoding="utf-8"?>
<ds:datastoreItem xmlns:ds="http://schemas.openxmlformats.org/officeDocument/2006/customXml" ds:itemID="{85CA0E11-DBF4-40B1-952C-3EF06EF44E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4e05da-b9bc-4326-ad73-01ef31b95567"/>
    <ds:schemaRef ds:uri="733efe1c-5bbe-4968-87dc-d400e65c87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35991</TotalTime>
  <Words>1877</Words>
  <Application>Microsoft Office PowerPoint</Application>
  <PresentationFormat>On-screen Show (4:3)</PresentationFormat>
  <Paragraphs>271</Paragraphs>
  <Slides>41</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Candara</vt:lpstr>
      <vt:lpstr>Courier New</vt:lpstr>
      <vt:lpstr>Verdana</vt:lpstr>
      <vt:lpstr>1_Collaborative 2014 1</vt:lpstr>
      <vt:lpstr> Edwin Office Hours –  Edwin 101 </vt:lpstr>
      <vt:lpstr>Agenda</vt:lpstr>
      <vt:lpstr>Integrated Longitudinal Data </vt:lpstr>
      <vt:lpstr>Edwin Resources</vt:lpstr>
      <vt:lpstr>Getting Started</vt:lpstr>
      <vt:lpstr>Edwin Reports</vt:lpstr>
      <vt:lpstr>Detail for MCAS reports</vt:lpstr>
      <vt:lpstr>Resources on Using Edwin</vt:lpstr>
      <vt:lpstr>FAQs</vt:lpstr>
      <vt:lpstr>Edwin New - Less is MORE</vt:lpstr>
      <vt:lpstr>Parts of the Home Screen</vt:lpstr>
      <vt:lpstr>Navigation Panel </vt:lpstr>
      <vt:lpstr>Quick Reference</vt:lpstr>
      <vt:lpstr>Multiple ways to find reports:</vt:lpstr>
      <vt:lpstr>Search Function:</vt:lpstr>
      <vt:lpstr>Via Edwin Analytics Folder</vt:lpstr>
      <vt:lpstr>Additional Info : Click …</vt:lpstr>
      <vt:lpstr>Additional tips while running reports :  Top Left Corner</vt:lpstr>
      <vt:lpstr>PR600 Student Profile (training environ)</vt:lpstr>
      <vt:lpstr>PR600 Student Profile (training environ)</vt:lpstr>
      <vt:lpstr>PR600 Student Profile (training environ)</vt:lpstr>
      <vt:lpstr>PR600 Student Profile (training environ)</vt:lpstr>
      <vt:lpstr>PR600 Student Profile (training environ)</vt:lpstr>
      <vt:lpstr>PR600 Student Profile (training environ)</vt:lpstr>
      <vt:lpstr>PR600 Student (training environ)</vt:lpstr>
      <vt:lpstr>PR600 Student Profile (training environ)</vt:lpstr>
      <vt:lpstr>PR600 Student Profile (training environ)</vt:lpstr>
      <vt:lpstr>Classroom Reports</vt:lpstr>
      <vt:lpstr>MCAS Classroom Reports Show Results for Most Recent SIMS Collection and Currently Claimed Students</vt:lpstr>
      <vt:lpstr>The MCAS Classroom Reports</vt:lpstr>
      <vt:lpstr>Data Collection Rules</vt:lpstr>
      <vt:lpstr>From the Edwin home page  Select Edwin Analytics </vt:lpstr>
      <vt:lpstr>Select  Classroom for Available Reports</vt:lpstr>
      <vt:lpstr>Item Analysis Roster:  IT516 Teacher and Course</vt:lpstr>
      <vt:lpstr>MCAS Item Analysis Roster:  IT516 Report</vt:lpstr>
      <vt:lpstr>Student MCAS Item Analysis:  IT523 Prompt Page</vt:lpstr>
      <vt:lpstr>Student MCAS Item Analysis:  IT523 -Start of Year View</vt:lpstr>
      <vt:lpstr>DEMO</vt:lpstr>
      <vt:lpstr>Questions and Request </vt:lpstr>
      <vt:lpstr>Resources</vt:lpstr>
      <vt:lpstr>Resources cont.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Edwin Office Hours 101</dc:title>
  <dc:subject>Edwin Office Hours 101</dc:subject>
  <dc:creator>Ashley Kircher</dc:creator>
  <cp:lastModifiedBy>O'Brien-Driscoll, Courtney (EOE)</cp:lastModifiedBy>
  <cp:revision>2243</cp:revision>
  <cp:lastPrinted>2020-02-07T12:24:36Z</cp:lastPrinted>
  <dcterms:created xsi:type="dcterms:W3CDTF">2014-02-18T14:15:49Z</dcterms:created>
  <dcterms:modified xsi:type="dcterms:W3CDTF">2020-02-20T20:20:21Z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0x010100524261BFE874874F899C38CF9C771BFF</vt:lpwstr>
  </property>
  <property fmtid="{D5CDD505-2E9C-101B-9397-08002B2CF9AE}" pid="3" name="_dlc_DocIdItemGuid">
    <vt:lpwstr>ae58027a-999d-4e65-b028-e96637c4bd8d</vt:lpwstr>
  </property>
  <property fmtid="{D5CDD505-2E9C-101B-9397-08002B2CF9AE}" pid="4" name="xd_ProgID_52d99371-97f7-43b3-bf53-c22f2d2659d3">
    <vt:lpwstr/>
  </property>
  <property fmtid="{D5CDD505-2E9C-101B-9397-08002B2CF9AE}" pid="5" name="metadate">
    <vt:lpwstr>Feb 20 2020</vt:lpwstr>
  </property>
</Properties>
</file>